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notesMasterIdLst>
    <p:notesMasterId r:id="rId16"/>
  </p:notesMasterIdLst>
  <p:sldIdLst>
    <p:sldId id="271" r:id="rId2"/>
    <p:sldId id="261" r:id="rId3"/>
    <p:sldId id="283" r:id="rId4"/>
    <p:sldId id="282" r:id="rId5"/>
    <p:sldId id="280" r:id="rId6"/>
    <p:sldId id="258" r:id="rId7"/>
    <p:sldId id="257" r:id="rId8"/>
    <p:sldId id="272" r:id="rId9"/>
    <p:sldId id="273" r:id="rId10"/>
    <p:sldId id="275" r:id="rId11"/>
    <p:sldId id="276" r:id="rId12"/>
    <p:sldId id="278" r:id="rId13"/>
    <p:sldId id="279" r:id="rId14"/>
    <p:sldId id="281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97" autoAdjust="0"/>
  </p:normalViewPr>
  <p:slideViewPr>
    <p:cSldViewPr>
      <p:cViewPr varScale="1">
        <p:scale>
          <a:sx n="81" d="100"/>
          <a:sy n="81" d="100"/>
        </p:scale>
        <p:origin x="77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60CA9-A39E-4618-9114-5D47778425F5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E9037-4076-46C0-9F9C-EFF522204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0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2016, 03, 24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1E06DC-2008-494E-8F53-179DDC2B05AA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300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87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666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443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310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40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823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25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99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1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13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6615-587E-4575-9475-5077E4D12A2B}" type="datetimeFigureOut">
              <a:rPr lang="nl-NL" smtClean="0"/>
              <a:t>17-10-2016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303DD-B56A-4CE1-9093-61157ADF94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34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a3d.com/" TargetMode="External"/><Relationship Id="rId2" Type="http://schemas.openxmlformats.org/officeDocument/2006/relationships/hyperlink" Target="http://www.advancedimagingsociet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rinterestgroup.org/" TargetMode="External"/><Relationship Id="rId2" Type="http://schemas.openxmlformats.org/officeDocument/2006/relationships/hyperlink" Target="mailto:VR360@dtg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uploadvr.com/wp-content/uploads/2016/03/AR-VR-Top-Tech-Companies-1024x6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8" y="-381000"/>
            <a:ext cx="12176342" cy="765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52400"/>
            <a:ext cx="1104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VR  Interest Group </a:t>
            </a:r>
            <a:r>
              <a:rPr lang="en-US" sz="4800" dirty="0">
                <a:solidFill>
                  <a:srgbClr val="FF0000"/>
                </a:solidFill>
              </a:rPr>
              <a:t>&gt;</a:t>
            </a:r>
            <a:r>
              <a:rPr lang="en-US" sz="4800" dirty="0">
                <a:solidFill>
                  <a:srgbClr val="92D050"/>
                </a:solidFill>
              </a:rPr>
              <a:t>&gt;</a:t>
            </a:r>
            <a:r>
              <a:rPr lang="en-US" sz="4800" dirty="0">
                <a:solidFill>
                  <a:srgbClr val="00B0F0"/>
                </a:solidFill>
              </a:rPr>
              <a:t>&gt;</a:t>
            </a:r>
            <a:r>
              <a:rPr lang="en-US" sz="4800" dirty="0">
                <a:solidFill>
                  <a:srgbClr val="FFFF00"/>
                </a:solidFill>
              </a:rPr>
              <a:t> </a:t>
            </a:r>
            <a:r>
              <a:rPr lang="en-US" sz="4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VR Industry Forum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5791200"/>
            <a:ext cx="335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17</a:t>
            </a:r>
            <a:r>
              <a:rPr lang="en-US" sz="2400" baseline="30000" dirty="0"/>
              <a:t>th</a:t>
            </a:r>
            <a:r>
              <a:rPr lang="en-US" sz="2400" dirty="0"/>
              <a:t> October 2017 </a:t>
            </a:r>
          </a:p>
          <a:p>
            <a:r>
              <a:rPr lang="en-US" sz="2400" dirty="0"/>
              <a:t>ITU : Geneva</a:t>
            </a:r>
          </a:p>
          <a:p>
            <a:r>
              <a:rPr lang="en-US" dirty="0"/>
              <a:t>David Price</a:t>
            </a:r>
          </a:p>
        </p:txBody>
      </p:sp>
    </p:spTree>
    <p:extLst>
      <p:ext uri="{BB962C8B-B14F-4D97-AF65-F5344CB8AC3E}">
        <p14:creationId xmlns:p14="http://schemas.microsoft.com/office/powerpoint/2010/main" val="1529179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WG 1: </a:t>
            </a:r>
            <a:r>
              <a:rPr lang="fr-FR" dirty="0" err="1"/>
              <a:t>Comprehensive</a:t>
            </a:r>
            <a:r>
              <a:rPr lang="fr-FR" dirty="0"/>
              <a:t> Lexicon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Fantastic </a:t>
            </a:r>
            <a:r>
              <a:rPr lang="fr-FR" dirty="0" err="1"/>
              <a:t>starting</a:t>
            </a:r>
            <a:r>
              <a:rPr lang="fr-FR" dirty="0"/>
              <a:t> point </a:t>
            </a:r>
            <a:r>
              <a:rPr lang="fr-FR" dirty="0" err="1"/>
              <a:t>provided</a:t>
            </a:r>
            <a:r>
              <a:rPr lang="fr-FR" dirty="0"/>
              <a:t> by DECE!</a:t>
            </a:r>
          </a:p>
          <a:p>
            <a:r>
              <a:rPr lang="fr-FR" dirty="0"/>
              <a:t>6 </a:t>
            </a:r>
            <a:r>
              <a:rPr lang="fr-FR" dirty="0" err="1"/>
              <a:t>weekly</a:t>
            </a:r>
            <a:r>
              <a:rPr lang="fr-FR" dirty="0"/>
              <a:t> calls to date</a:t>
            </a:r>
          </a:p>
          <a:p>
            <a:r>
              <a:rPr lang="fr-FR" dirty="0" err="1"/>
              <a:t>Moving</a:t>
            </a:r>
            <a:r>
              <a:rPr lang="fr-FR" dirty="0"/>
              <a:t> to </a:t>
            </a:r>
            <a:r>
              <a:rPr lang="fr-FR" dirty="0" err="1"/>
              <a:t>editing</a:t>
            </a:r>
            <a:r>
              <a:rPr lang="fr-FR" dirty="0"/>
              <a:t> </a:t>
            </a:r>
            <a:r>
              <a:rPr lang="fr-FR" dirty="0" err="1"/>
              <a:t>work</a:t>
            </a:r>
            <a:endParaRPr lang="fr-FR" dirty="0"/>
          </a:p>
          <a:p>
            <a:r>
              <a:rPr lang="fr-FR" dirty="0"/>
              <a:t>First </a:t>
            </a:r>
            <a:r>
              <a:rPr lang="fr-FR" dirty="0" err="1"/>
              <a:t>draft</a:t>
            </a:r>
            <a:r>
              <a:rPr lang="fr-FR" dirty="0"/>
              <a:t> </a:t>
            </a:r>
            <a:r>
              <a:rPr lang="fr-FR" dirty="0" err="1"/>
              <a:t>released</a:t>
            </a:r>
            <a:r>
              <a:rPr lang="fr-FR" dirty="0"/>
              <a:t> to VRIG </a:t>
            </a:r>
            <a:r>
              <a:rPr lang="fr-FR" dirty="0" err="1"/>
              <a:t>Members</a:t>
            </a:r>
            <a:r>
              <a:rPr lang="fr-FR" dirty="0"/>
              <a:t> for </a:t>
            </a:r>
            <a:r>
              <a:rPr lang="fr-FR" dirty="0" err="1"/>
              <a:t>review</a:t>
            </a:r>
            <a:endParaRPr lang="fr-FR" dirty="0"/>
          </a:p>
          <a:p>
            <a:r>
              <a:rPr lang="fr-FR" dirty="0"/>
              <a:t>240 </a:t>
            </a:r>
            <a:r>
              <a:rPr lang="fr-FR" dirty="0" err="1"/>
              <a:t>terms</a:t>
            </a:r>
            <a:r>
              <a:rPr lang="fr-FR" dirty="0"/>
              <a:t> in a </a:t>
            </a:r>
            <a:r>
              <a:rPr lang="fr-FR" dirty="0" err="1"/>
              <a:t>spreadsheet</a:t>
            </a:r>
            <a:r>
              <a:rPr lang="fr-FR" dirty="0"/>
              <a:t> (v9)</a:t>
            </a:r>
          </a:p>
          <a:p>
            <a:r>
              <a:rPr lang="fr-FR" dirty="0" err="1"/>
              <a:t>Getting</a:t>
            </a:r>
            <a:r>
              <a:rPr lang="fr-FR" dirty="0"/>
              <a:t> as </a:t>
            </a:r>
            <a:r>
              <a:rPr lang="fr-FR" dirty="0" err="1"/>
              <a:t>reasonably</a:t>
            </a:r>
            <a:r>
              <a:rPr lang="fr-FR" dirty="0"/>
              <a:t> exhaustive as possible</a:t>
            </a:r>
          </a:p>
          <a:p>
            <a:r>
              <a:rPr lang="fr-FR" dirty="0"/>
              <a:t>Will have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maintained</a:t>
            </a:r>
            <a:r>
              <a:rPr lang="fr-FR" dirty="0"/>
              <a:t>, </a:t>
            </a:r>
            <a:r>
              <a:rPr lang="fr-FR" dirty="0" err="1"/>
              <a:t>periodically</a:t>
            </a:r>
            <a:r>
              <a:rPr lang="fr-FR" dirty="0"/>
              <a:t> </a:t>
            </a:r>
            <a:r>
              <a:rPr lang="fr-FR" dirty="0" err="1"/>
              <a:t>iterated</a:t>
            </a:r>
            <a:r>
              <a:rPr lang="fr-FR" dirty="0"/>
              <a:t>/</a:t>
            </a:r>
            <a:r>
              <a:rPr lang="fr-FR" dirty="0" err="1"/>
              <a:t>versioned</a:t>
            </a:r>
            <a:r>
              <a:rPr lang="fr-FR" dirty="0"/>
              <a:t> over time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3172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Lexicon </a:t>
            </a:r>
            <a:r>
              <a:rPr lang="fr-FR" dirty="0" err="1"/>
              <a:t>Organization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err="1"/>
              <a:t>Term</a:t>
            </a:r>
            <a:r>
              <a:rPr lang="fr-FR" b="1" dirty="0"/>
              <a:t>:</a:t>
            </a:r>
            <a:r>
              <a:rPr lang="fr-FR" dirty="0"/>
              <a:t> Word or phrase</a:t>
            </a:r>
          </a:p>
          <a:p>
            <a:r>
              <a:rPr lang="fr-FR" b="1" dirty="0" err="1"/>
              <a:t>Category</a:t>
            </a:r>
            <a:r>
              <a:rPr lang="fr-FR" b="1" dirty="0"/>
              <a:t>:</a:t>
            </a:r>
            <a:r>
              <a:rPr lang="fr-FR" dirty="0"/>
              <a:t> Classification of the </a:t>
            </a:r>
            <a:r>
              <a:rPr lang="fr-FR" dirty="0" err="1"/>
              <a:t>term</a:t>
            </a:r>
            <a:endParaRPr lang="fr-FR" dirty="0"/>
          </a:p>
          <a:p>
            <a:r>
              <a:rPr lang="fr-FR" b="1" dirty="0" err="1"/>
              <a:t>Acronym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fr-FR" dirty="0" err="1"/>
              <a:t>Abbrevated</a:t>
            </a:r>
            <a:r>
              <a:rPr lang="fr-FR" dirty="0"/>
              <a:t> </a:t>
            </a:r>
            <a:r>
              <a:rPr lang="fr-FR" dirty="0" err="1"/>
              <a:t>form</a:t>
            </a:r>
            <a:r>
              <a:rPr lang="fr-FR" dirty="0"/>
              <a:t> of the </a:t>
            </a:r>
            <a:r>
              <a:rPr lang="fr-FR" dirty="0" err="1"/>
              <a:t>term</a:t>
            </a:r>
            <a:endParaRPr lang="fr-FR" dirty="0"/>
          </a:p>
          <a:p>
            <a:r>
              <a:rPr lang="fr-FR" b="1" dirty="0" err="1"/>
              <a:t>Definition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fr-FR" dirty="0" err="1"/>
              <a:t>Meaning</a:t>
            </a:r>
            <a:r>
              <a:rPr lang="fr-FR" dirty="0"/>
              <a:t> and use of the </a:t>
            </a:r>
            <a:r>
              <a:rPr lang="fr-FR" dirty="0" err="1"/>
              <a:t>term</a:t>
            </a:r>
            <a:endParaRPr lang="fr-FR" dirty="0"/>
          </a:p>
          <a:p>
            <a:r>
              <a:rPr lang="fr-FR" b="1" dirty="0" err="1"/>
              <a:t>Core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fr-FR" dirty="0" err="1"/>
              <a:t>Applicability</a:t>
            </a:r>
            <a:r>
              <a:rPr lang="fr-FR" dirty="0"/>
              <a:t> of the </a:t>
            </a:r>
            <a:r>
              <a:rPr lang="fr-FR" dirty="0" err="1"/>
              <a:t>term</a:t>
            </a:r>
            <a:r>
              <a:rPr lang="fr-FR" dirty="0"/>
              <a:t> to standards </a:t>
            </a:r>
            <a:r>
              <a:rPr lang="fr-FR" dirty="0" err="1"/>
              <a:t>work</a:t>
            </a:r>
            <a:r>
              <a:rPr lang="fr-FR" dirty="0"/>
              <a:t>.</a:t>
            </a:r>
          </a:p>
          <a:p>
            <a:r>
              <a:rPr lang="fr-FR" b="1" dirty="0"/>
              <a:t>Workflow:</a:t>
            </a:r>
            <a:r>
              <a:rPr lang="fr-FR" dirty="0"/>
              <a:t> </a:t>
            </a:r>
            <a:r>
              <a:rPr lang="fr-FR" dirty="0" err="1"/>
              <a:t>Categorization</a:t>
            </a:r>
            <a:r>
              <a:rPr lang="fr-FR" dirty="0"/>
              <a:t> of the phase(s) of </a:t>
            </a:r>
            <a:r>
              <a:rPr lang="fr-FR" dirty="0" err="1"/>
              <a:t>ecosystem</a:t>
            </a:r>
            <a:r>
              <a:rPr lang="fr-FR" dirty="0"/>
              <a:t> workflow the 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most</a:t>
            </a:r>
            <a:r>
              <a:rPr lang="fr-FR" dirty="0"/>
              <a:t> relevant to.</a:t>
            </a:r>
          </a:p>
          <a:p>
            <a:r>
              <a:rPr lang="fr-FR" b="1" dirty="0"/>
              <a:t>SDO </a:t>
            </a:r>
            <a:r>
              <a:rPr lang="fr-FR" b="1" dirty="0" err="1"/>
              <a:t>Ref</a:t>
            </a:r>
            <a:r>
              <a:rPr lang="fr-FR" b="1" dirty="0"/>
              <a:t>:</a:t>
            </a:r>
            <a:r>
              <a:rPr lang="fr-FR" dirty="0"/>
              <a:t> Relevant standards-</a:t>
            </a:r>
            <a:r>
              <a:rPr lang="fr-FR" dirty="0" err="1"/>
              <a:t>developing</a:t>
            </a:r>
            <a:r>
              <a:rPr lang="fr-FR" dirty="0"/>
              <a:t> </a:t>
            </a:r>
            <a:r>
              <a:rPr lang="fr-FR" dirty="0" err="1"/>
              <a:t>organizations</a:t>
            </a:r>
            <a:r>
              <a:rPr lang="fr-FR" dirty="0"/>
              <a:t> or </a:t>
            </a:r>
            <a:r>
              <a:rPr lang="fr-FR" dirty="0" err="1"/>
              <a:t>industry</a:t>
            </a:r>
            <a:r>
              <a:rPr lang="fr-FR" dirty="0"/>
              <a:t> bodies </a:t>
            </a:r>
          </a:p>
        </p:txBody>
      </p:sp>
    </p:spTree>
    <p:extLst>
      <p:ext uri="{BB962C8B-B14F-4D97-AF65-F5344CB8AC3E}">
        <p14:creationId xmlns:p14="http://schemas.microsoft.com/office/powerpoint/2010/main" val="2749541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WG 1: Lexicon </a:t>
            </a:r>
            <a:r>
              <a:rPr lang="fr-FR" dirty="0" err="1"/>
              <a:t>Categories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err="1"/>
              <a:t>Artifact</a:t>
            </a:r>
            <a:endParaRPr lang="fr-FR" dirty="0"/>
          </a:p>
          <a:p>
            <a:r>
              <a:rPr lang="fr-FR" dirty="0"/>
              <a:t>Audio</a:t>
            </a:r>
          </a:p>
          <a:p>
            <a:r>
              <a:rPr lang="fr-FR" dirty="0"/>
              <a:t>Camera</a:t>
            </a:r>
          </a:p>
          <a:p>
            <a:r>
              <a:rPr lang="fr-FR" dirty="0"/>
              <a:t>Display</a:t>
            </a:r>
          </a:p>
          <a:p>
            <a:r>
              <a:rPr lang="fr-FR" dirty="0"/>
              <a:t>Interaction</a:t>
            </a:r>
          </a:p>
          <a:p>
            <a:r>
              <a:rPr lang="fr-FR" dirty="0" err="1"/>
              <a:t>Metric</a:t>
            </a:r>
            <a:endParaRPr lang="fr-FR" dirty="0"/>
          </a:p>
          <a:p>
            <a:r>
              <a:rPr lang="fr-FR" dirty="0" err="1"/>
              <a:t>Organization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Person</a:t>
            </a:r>
          </a:p>
          <a:p>
            <a:r>
              <a:rPr lang="fr-FR" dirty="0" err="1"/>
              <a:t>Physiology</a:t>
            </a:r>
            <a:endParaRPr lang="fr-FR" dirty="0"/>
          </a:p>
          <a:p>
            <a:r>
              <a:rPr lang="fr-FR" dirty="0"/>
              <a:t>Product</a:t>
            </a:r>
          </a:p>
          <a:p>
            <a:r>
              <a:rPr lang="fr-FR" dirty="0" err="1"/>
              <a:t>Sensor</a:t>
            </a:r>
            <a:endParaRPr lang="fr-FR" dirty="0"/>
          </a:p>
          <a:p>
            <a:r>
              <a:rPr lang="fr-FR" dirty="0"/>
              <a:t>Software</a:t>
            </a:r>
          </a:p>
          <a:p>
            <a:r>
              <a:rPr lang="fr-FR" dirty="0" err="1"/>
              <a:t>Technology</a:t>
            </a:r>
            <a:endParaRPr lang="fr-FR" dirty="0"/>
          </a:p>
          <a:p>
            <a:r>
              <a:rPr lang="fr-FR" dirty="0" err="1"/>
              <a:t>Other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2897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WG 1: Lexicon Workflow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Capture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</a:t>
            </a:r>
            <a:r>
              <a:rPr lang="fr-FR" dirty="0" err="1"/>
              <a:t>sensors</a:t>
            </a:r>
            <a:r>
              <a:rPr lang="fr-FR" dirty="0"/>
              <a:t>, real-time </a:t>
            </a:r>
            <a:r>
              <a:rPr lang="fr-FR" dirty="0" err="1"/>
              <a:t>stitching</a:t>
            </a:r>
            <a:endParaRPr lang="fr-FR" dirty="0"/>
          </a:p>
          <a:p>
            <a:r>
              <a:rPr lang="fr-FR" b="1" dirty="0" err="1"/>
              <a:t>Produce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data conversion, post-production, </a:t>
            </a:r>
            <a:r>
              <a:rPr lang="fr-FR" dirty="0" err="1"/>
              <a:t>stitching</a:t>
            </a:r>
            <a:r>
              <a:rPr lang="fr-FR" dirty="0"/>
              <a:t>, point </a:t>
            </a:r>
            <a:r>
              <a:rPr lang="fr-FR" dirty="0" err="1"/>
              <a:t>clouds</a:t>
            </a:r>
            <a:r>
              <a:rPr lang="fr-FR" dirty="0"/>
              <a:t>, 3D </a:t>
            </a:r>
            <a:r>
              <a:rPr lang="fr-FR" dirty="0" err="1"/>
              <a:t>mapping</a:t>
            </a:r>
            <a:r>
              <a:rPr lang="fr-FR" dirty="0"/>
              <a:t>, </a:t>
            </a:r>
            <a:r>
              <a:rPr lang="fr-FR" dirty="0" err="1"/>
              <a:t>planar</a:t>
            </a:r>
            <a:r>
              <a:rPr lang="fr-FR" dirty="0"/>
              <a:t> projection, and QC</a:t>
            </a:r>
          </a:p>
          <a:p>
            <a:r>
              <a:rPr lang="fr-FR" b="1" dirty="0"/>
              <a:t>Encode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</a:t>
            </a:r>
            <a:r>
              <a:rPr lang="fr-FR" dirty="0" err="1"/>
              <a:t>transcoding</a:t>
            </a:r>
            <a:r>
              <a:rPr lang="fr-FR" dirty="0"/>
              <a:t>, </a:t>
            </a:r>
            <a:r>
              <a:rPr lang="fr-FR" dirty="0" err="1"/>
              <a:t>multiplexing</a:t>
            </a:r>
            <a:r>
              <a:rPr lang="fr-FR" dirty="0"/>
              <a:t>, DRM </a:t>
            </a:r>
            <a:r>
              <a:rPr lang="fr-FR" dirty="0" err="1"/>
              <a:t>license</a:t>
            </a:r>
            <a:r>
              <a:rPr lang="fr-FR" dirty="0"/>
              <a:t> </a:t>
            </a:r>
            <a:r>
              <a:rPr lang="fr-FR" dirty="0" err="1"/>
              <a:t>generation</a:t>
            </a:r>
            <a:r>
              <a:rPr lang="fr-FR" dirty="0"/>
              <a:t>, </a:t>
            </a:r>
            <a:r>
              <a:rPr lang="fr-FR" dirty="0" err="1"/>
              <a:t>encryption</a:t>
            </a:r>
            <a:endParaRPr lang="fr-FR" dirty="0"/>
          </a:p>
          <a:p>
            <a:r>
              <a:rPr lang="fr-FR" b="1" dirty="0" err="1"/>
              <a:t>Distribute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</a:t>
            </a:r>
            <a:r>
              <a:rPr lang="fr-FR" dirty="0" err="1"/>
              <a:t>storage</a:t>
            </a:r>
            <a:r>
              <a:rPr lang="fr-FR" dirty="0"/>
              <a:t>, CDN, streaming, </a:t>
            </a:r>
            <a:r>
              <a:rPr lang="fr-FR" dirty="0" err="1"/>
              <a:t>download</a:t>
            </a:r>
            <a:r>
              <a:rPr lang="fr-FR" dirty="0"/>
              <a:t>, </a:t>
            </a:r>
            <a:r>
              <a:rPr lang="fr-FR" dirty="0" err="1"/>
              <a:t>broadcast</a:t>
            </a:r>
            <a:endParaRPr lang="fr-FR" dirty="0"/>
          </a:p>
          <a:p>
            <a:r>
              <a:rPr lang="fr-FR" b="1" dirty="0" err="1"/>
              <a:t>Decode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DRM </a:t>
            </a:r>
            <a:r>
              <a:rPr lang="fr-FR" dirty="0" err="1"/>
              <a:t>license</a:t>
            </a:r>
            <a:r>
              <a:rPr lang="fr-FR" dirty="0"/>
              <a:t> </a:t>
            </a:r>
            <a:r>
              <a:rPr lang="fr-FR" dirty="0" err="1"/>
              <a:t>verification</a:t>
            </a:r>
            <a:r>
              <a:rPr lang="fr-FR" dirty="0"/>
              <a:t> and </a:t>
            </a:r>
            <a:r>
              <a:rPr lang="fr-FR" dirty="0" err="1"/>
              <a:t>decryption</a:t>
            </a:r>
            <a:endParaRPr lang="fr-FR" dirty="0"/>
          </a:p>
          <a:p>
            <a:r>
              <a:rPr lang="fr-FR" b="1" dirty="0" err="1"/>
              <a:t>Render</a:t>
            </a:r>
            <a:r>
              <a:rPr lang="fr-FR" dirty="0"/>
              <a:t> display </a:t>
            </a:r>
            <a:r>
              <a:rPr lang="fr-FR" dirty="0" err="1"/>
              <a:t>Includes</a:t>
            </a:r>
            <a:r>
              <a:rPr lang="fr-FR" dirty="0"/>
              <a:t> HMD, light-</a:t>
            </a:r>
            <a:r>
              <a:rPr lang="fr-FR" dirty="0" err="1"/>
              <a:t>field</a:t>
            </a:r>
            <a:r>
              <a:rPr lang="fr-FR" dirty="0"/>
              <a:t> display</a:t>
            </a:r>
          </a:p>
          <a:p>
            <a:r>
              <a:rPr lang="fr-FR" b="1" dirty="0" err="1"/>
              <a:t>Interact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user input, </a:t>
            </a:r>
            <a:r>
              <a:rPr lang="fr-FR" dirty="0" err="1"/>
              <a:t>latency</a:t>
            </a:r>
            <a:endParaRPr lang="fr-FR" dirty="0"/>
          </a:p>
          <a:p>
            <a:r>
              <a:rPr lang="fr-FR" b="1" dirty="0" err="1"/>
              <a:t>Experience</a:t>
            </a:r>
            <a:r>
              <a:rPr lang="fr-FR" dirty="0"/>
              <a:t> </a:t>
            </a:r>
            <a:r>
              <a:rPr lang="fr-FR" dirty="0" err="1"/>
              <a:t>Includes</a:t>
            </a:r>
            <a:r>
              <a:rPr lang="fr-FR" dirty="0"/>
              <a:t> </a:t>
            </a:r>
            <a:r>
              <a:rPr lang="fr-FR" dirty="0" err="1"/>
              <a:t>physiology</a:t>
            </a:r>
            <a:r>
              <a:rPr lang="fr-FR" dirty="0"/>
              <a:t>, user </a:t>
            </a:r>
            <a:r>
              <a:rPr lang="fr-FR" dirty="0" err="1"/>
              <a:t>acceptance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7997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uploadvr.com/wp-content/uploads/2016/03/AR-VR-Top-Tech-Companies-1024x6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8" y="-381000"/>
            <a:ext cx="12176342" cy="765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52400"/>
            <a:ext cx="1104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FF00"/>
                </a:solidFill>
              </a:rPr>
              <a:t>VR  Interest Group </a:t>
            </a:r>
            <a:r>
              <a:rPr lang="en-US" sz="4800" dirty="0">
                <a:solidFill>
                  <a:srgbClr val="FF0000"/>
                </a:solidFill>
              </a:rPr>
              <a:t>&gt;</a:t>
            </a:r>
            <a:r>
              <a:rPr lang="en-US" sz="4800" dirty="0">
                <a:solidFill>
                  <a:srgbClr val="92D050"/>
                </a:solidFill>
              </a:rPr>
              <a:t>&gt;</a:t>
            </a:r>
            <a:r>
              <a:rPr lang="en-US" sz="4800" dirty="0">
                <a:solidFill>
                  <a:srgbClr val="00B0F0"/>
                </a:solidFill>
              </a:rPr>
              <a:t>&gt;</a:t>
            </a:r>
            <a:r>
              <a:rPr lang="en-US" sz="4800" dirty="0">
                <a:solidFill>
                  <a:srgbClr val="FFFF00"/>
                </a:solidFill>
              </a:rPr>
              <a:t> </a:t>
            </a:r>
            <a:r>
              <a:rPr lang="en-US" sz="4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VR Industry Forum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5791200"/>
            <a:ext cx="335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17</a:t>
            </a:r>
            <a:r>
              <a:rPr lang="en-US" sz="2400" baseline="30000" dirty="0"/>
              <a:t>th</a:t>
            </a:r>
            <a:r>
              <a:rPr lang="en-US" sz="2400" dirty="0"/>
              <a:t> October 2017 </a:t>
            </a:r>
          </a:p>
          <a:p>
            <a:r>
              <a:rPr lang="en-US" sz="2400" dirty="0"/>
              <a:t>ITU : Geneva</a:t>
            </a:r>
          </a:p>
          <a:p>
            <a:r>
              <a:rPr lang="en-US" dirty="0"/>
              <a:t>David Price</a:t>
            </a:r>
          </a:p>
        </p:txBody>
      </p:sp>
    </p:spTree>
    <p:extLst>
      <p:ext uri="{BB962C8B-B14F-4D97-AF65-F5344CB8AC3E}">
        <p14:creationId xmlns:p14="http://schemas.microsoft.com/office/powerpoint/2010/main" val="426770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VR Interest Group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170481"/>
            <a:ext cx="10820400" cy="3809999"/>
          </a:xfrm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58585A"/>
                </a:solidFill>
                <a:latin typeface="Arial" charset="0"/>
              </a:rPr>
              <a:t>Members of the Interest Group share:</a:t>
            </a:r>
          </a:p>
          <a:p>
            <a:pPr marL="800100" lvl="1" indent="-3429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58585A"/>
                </a:solidFill>
                <a:latin typeface="Arial" charset="0"/>
              </a:rPr>
              <a:t>A common background in the TV and Media space</a:t>
            </a:r>
          </a:p>
          <a:p>
            <a:pPr marL="800100" lvl="1" indent="-3429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58585A"/>
                </a:solidFill>
                <a:latin typeface="Arial" charset="0"/>
              </a:rPr>
              <a:t>A desire to avoid market fragmentation through cross industry collaboration</a:t>
            </a:r>
          </a:p>
          <a:p>
            <a:pPr marL="800100" lvl="1" indent="-3429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58585A"/>
                </a:solidFill>
                <a:latin typeface="Arial" charset="0"/>
              </a:rPr>
              <a:t>A desire to accelerate the widespread consumption of immersive VR content</a:t>
            </a:r>
          </a:p>
          <a:p>
            <a:pPr marL="800100" lvl="1" indent="-3429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58585A"/>
                </a:solidFill>
                <a:latin typeface="Arial" charset="0"/>
              </a:rPr>
              <a:t>A desire to foster and advocate standards based solutions liaising with SDOs : MPEG, SMPTE, 3GPP, DVB </a:t>
            </a:r>
          </a:p>
          <a:p>
            <a:pPr marL="800100" lvl="1" indent="-3429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58585A"/>
                </a:solidFill>
                <a:latin typeface="Arial" charset="0"/>
              </a:rPr>
              <a:t>A desire to include future big VR platforms : Facebook, Google, ….</a:t>
            </a:r>
          </a:p>
          <a:p>
            <a:pPr marL="800100" lvl="1" indent="-3429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58585A"/>
                </a:solidFill>
                <a:latin typeface="Arial" charset="0"/>
              </a:rPr>
              <a:t>A desire to liaise with already established VR Forums : </a:t>
            </a:r>
            <a:r>
              <a:rPr lang="en-US" sz="1400" dirty="0">
                <a:solidFill>
                  <a:srgbClr val="58585A"/>
                </a:solidFill>
                <a:latin typeface="Arial" charset="0"/>
                <a:hlinkClick r:id="rId2"/>
              </a:rPr>
              <a:t>VR Society</a:t>
            </a:r>
            <a:r>
              <a:rPr lang="en-US" sz="1400" dirty="0">
                <a:solidFill>
                  <a:srgbClr val="58585A"/>
                </a:solidFill>
                <a:latin typeface="Arial" charset="0"/>
              </a:rPr>
              <a:t>, </a:t>
            </a:r>
            <a:r>
              <a:rPr lang="en-US" sz="1400" dirty="0">
                <a:solidFill>
                  <a:srgbClr val="58585A"/>
                </a:solidFill>
                <a:latin typeface="Arial" charset="0"/>
                <a:hlinkClick r:id="rId3"/>
              </a:rPr>
              <a:t>ITA3D</a:t>
            </a:r>
            <a:r>
              <a:rPr lang="en-US" sz="1400" dirty="0">
                <a:solidFill>
                  <a:srgbClr val="58585A"/>
                </a:solidFill>
                <a:latin typeface="Arial" charset="0"/>
              </a:rPr>
              <a:t> </a:t>
            </a:r>
          </a:p>
          <a:p>
            <a:pPr marL="800100" lvl="1" indent="-3429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400" dirty="0"/>
              <a:t>What we ALL want to avoid</a:t>
            </a:r>
            <a:endParaRPr lang="en-US" sz="1400" dirty="0">
              <a:solidFill>
                <a:srgbClr val="58585A"/>
              </a:solidFill>
              <a:latin typeface="Arial" charset="0"/>
            </a:endParaRPr>
          </a:p>
          <a:p>
            <a:endParaRPr lang="en-US" dirty="0"/>
          </a:p>
        </p:txBody>
      </p:sp>
      <p:pic>
        <p:nvPicPr>
          <p:cNvPr id="10" name="Picture 2" descr="Remote Madn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316472"/>
            <a:ext cx="2275609" cy="1838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4427497" y="4316473"/>
            <a:ext cx="3274028" cy="1608248"/>
            <a:chOff x="4312227" y="1797627"/>
            <a:chExt cx="4301837" cy="2400300"/>
          </a:xfrm>
        </p:grpSpPr>
        <p:pic>
          <p:nvPicPr>
            <p:cNvPr id="12" name="Picture 4" descr="HEMNES Coffee table IKEA Solid wood has a natural feel.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2" t="26619" r="4431" b="22981"/>
            <a:stretch/>
          </p:blipFill>
          <p:spPr bwMode="auto">
            <a:xfrm>
              <a:off x="4312227" y="1797627"/>
              <a:ext cx="4301837" cy="2400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://www.vr-iphone.com/wp-content/uploads/2014/12/PollImage.jpg"/>
            <p:cNvPicPr>
              <a:picLocks noChangeAspect="1" noChangeArrowheads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0000"/>
            <a:stretch/>
          </p:blipFill>
          <p:spPr bwMode="auto">
            <a:xfrm rot="291782">
              <a:off x="5064851" y="1816302"/>
              <a:ext cx="3013652" cy="602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>
            <a:off x="1353121" y="3849046"/>
            <a:ext cx="2630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…going from this….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9217" y="3880945"/>
            <a:ext cx="2630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…to this….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96595" y="4316472"/>
            <a:ext cx="319374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For iPhone there are already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28 VR headsets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13 Cardboard headsets</a:t>
            </a:r>
          </a:p>
        </p:txBody>
      </p:sp>
    </p:spTree>
    <p:extLst>
      <p:ext uri="{BB962C8B-B14F-4D97-AF65-F5344CB8AC3E}">
        <p14:creationId xmlns:p14="http://schemas.microsoft.com/office/powerpoint/2010/main" val="45986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393701" y="179785"/>
            <a:ext cx="7494588" cy="814028"/>
          </a:xfrm>
        </p:spPr>
        <p:txBody>
          <a:bodyPr/>
          <a:lstStyle/>
          <a:p>
            <a:r>
              <a:rPr lang="en-US" dirty="0"/>
              <a:t>What we ALL want to avoid</a:t>
            </a:r>
          </a:p>
        </p:txBody>
      </p:sp>
      <p:pic>
        <p:nvPicPr>
          <p:cNvPr id="5" name="Picture 2" descr="Remote Madn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83" y="1569691"/>
            <a:ext cx="3190009" cy="25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717476" y="1818409"/>
            <a:ext cx="4301837" cy="2400300"/>
            <a:chOff x="4312227" y="1797627"/>
            <a:chExt cx="4301837" cy="2400300"/>
          </a:xfrm>
        </p:grpSpPr>
        <p:pic>
          <p:nvPicPr>
            <p:cNvPr id="7" name="Picture 4" descr="HEMNES Coffee table IKEA Solid wood has a natural feel.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42" t="26619" r="4431" b="22981"/>
            <a:stretch/>
          </p:blipFill>
          <p:spPr bwMode="auto">
            <a:xfrm>
              <a:off x="4312227" y="1797627"/>
              <a:ext cx="4301837" cy="2400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www.vr-iphone.com/wp-content/uploads/2014/12/PollImage.jpg"/>
            <p:cNvPicPr>
              <a:picLocks noChangeAspect="1" noChangeArrowheads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0000"/>
            <a:stretch/>
          </p:blipFill>
          <p:spPr bwMode="auto">
            <a:xfrm rot="291782">
              <a:off x="5064851" y="1816302"/>
              <a:ext cx="3013652" cy="602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1073880" y="1137682"/>
            <a:ext cx="2630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…going from this….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9976" y="1169581"/>
            <a:ext cx="2630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…to this….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23557" y="3912781"/>
            <a:ext cx="38842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For iPhone there are already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28 VR headsets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13 Cardboard headsets</a:t>
            </a:r>
          </a:p>
        </p:txBody>
      </p:sp>
    </p:spTree>
    <p:extLst>
      <p:ext uri="{BB962C8B-B14F-4D97-AF65-F5344CB8AC3E}">
        <p14:creationId xmlns:p14="http://schemas.microsoft.com/office/powerpoint/2010/main" val="394176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VR Interest Group -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Email reflector (</a:t>
            </a:r>
            <a:r>
              <a:rPr lang="en-GB" sz="2800" dirty="0">
                <a:hlinkClick r:id="rId2"/>
              </a:rPr>
              <a:t>VR360@dtg.org.uk</a:t>
            </a:r>
            <a:r>
              <a:rPr lang="en-GB" sz="2800" dirty="0"/>
              <a:t>) over 176 individuals from 74 organisations</a:t>
            </a:r>
          </a:p>
          <a:p>
            <a:r>
              <a:rPr lang="en-GB" sz="2800" dirty="0"/>
              <a:t>Website with meeting information, previous minutes and working documents (</a:t>
            </a:r>
            <a:r>
              <a:rPr lang="en-GB" sz="2800" dirty="0">
                <a:hlinkClick r:id="rId3"/>
              </a:rPr>
              <a:t>https://vrinterestgroup.org</a:t>
            </a:r>
            <a:r>
              <a:rPr lang="en-GB" sz="2800" dirty="0"/>
              <a:t>) </a:t>
            </a:r>
          </a:p>
          <a:p>
            <a:r>
              <a:rPr lang="en-GB" sz="2800" dirty="0"/>
              <a:t>Scope document in Google Docs</a:t>
            </a:r>
          </a:p>
          <a:p>
            <a:r>
              <a:rPr lang="en-GB" sz="2800" dirty="0"/>
              <a:t>Meetings at CES, NAB and IBC</a:t>
            </a:r>
          </a:p>
          <a:p>
            <a:r>
              <a:rPr lang="en-GB" sz="2800" dirty="0"/>
              <a:t>Bi-weekly conference calls</a:t>
            </a:r>
          </a:p>
          <a:p>
            <a:endParaRPr lang="nl-NL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3124200"/>
            <a:ext cx="3035795" cy="2919313"/>
          </a:xfrm>
          <a:prstGeom prst="rect">
            <a:avLst/>
          </a:prstGeom>
          <a:effectLst>
            <a:outerShdw blurRad="101600" dist="1397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206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VR Industry Forum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A derivative from the VR Interest Group</a:t>
            </a:r>
          </a:p>
          <a:p>
            <a:r>
              <a:rPr lang="en-GB" sz="2800" dirty="0"/>
              <a:t>27 Founding Organizations have agreed to move forward to establish an  Industry Forum </a:t>
            </a:r>
            <a:r>
              <a:rPr lang="en-GB" sz="2000" dirty="0"/>
              <a:t>(studios, operators, technology vendors, academia…)</a:t>
            </a:r>
          </a:p>
          <a:p>
            <a:r>
              <a:rPr lang="en-GB" sz="2800" dirty="0"/>
              <a:t>Inaugural Founders Conference Call this week</a:t>
            </a:r>
          </a:p>
          <a:p>
            <a:r>
              <a:rPr lang="en-GB" sz="2800" dirty="0"/>
              <a:t>VR Industry Forum Bylaws and IPR Policy have been drafted</a:t>
            </a:r>
          </a:p>
          <a:p>
            <a:r>
              <a:rPr lang="en-GB" sz="2800" dirty="0"/>
              <a:t>Preliminary plan is to launch at CES 2017</a:t>
            </a:r>
          </a:p>
          <a:p>
            <a:r>
              <a:rPr lang="en-GB" sz="2800" dirty="0"/>
              <a:t>VR Interest Group may continue as a reflector but as:</a:t>
            </a:r>
          </a:p>
          <a:p>
            <a:pPr lvl="1"/>
            <a:r>
              <a:rPr lang="en-GB" sz="2400" dirty="0"/>
              <a:t>a review body for WG output</a:t>
            </a:r>
          </a:p>
          <a:p>
            <a:pPr lvl="1"/>
            <a:r>
              <a:rPr lang="en-GB" sz="2400" dirty="0"/>
              <a:t>A distribution for studies and white papers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47949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 move from VRIG to VRIF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all believe that VR will thrive, but that we can </a:t>
            </a:r>
            <a:r>
              <a:rPr lang="en-US" b="1" dirty="0">
                <a:solidFill>
                  <a:schemeClr val="accent2"/>
                </a:solidFill>
              </a:rPr>
              <a:t>accelerate the adoption</a:t>
            </a:r>
            <a:r>
              <a:rPr lang="en-US" dirty="0"/>
              <a:t> by removing hurdles.</a:t>
            </a:r>
          </a:p>
          <a:p>
            <a:r>
              <a:rPr lang="en-US" dirty="0"/>
              <a:t>Our goal is to </a:t>
            </a:r>
            <a:r>
              <a:rPr lang="en-US" b="1" dirty="0">
                <a:solidFill>
                  <a:schemeClr val="accent2"/>
                </a:solidFill>
              </a:rPr>
              <a:t>bootstrap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an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industry</a:t>
            </a:r>
            <a:r>
              <a:rPr lang="en-US" dirty="0"/>
              <a:t> that will allow all of us, and consumers, to benefit.</a:t>
            </a:r>
          </a:p>
          <a:p>
            <a:r>
              <a:rPr lang="en-US" dirty="0"/>
              <a:t>Having a formal organization will provide a </a:t>
            </a:r>
            <a:r>
              <a:rPr lang="en-US" b="1" dirty="0">
                <a:solidFill>
                  <a:schemeClr val="accent2"/>
                </a:solidFill>
              </a:rPr>
              <a:t>context</a:t>
            </a:r>
            <a:r>
              <a:rPr lang="en-US" dirty="0"/>
              <a:t> to make this happen </a:t>
            </a:r>
            <a:r>
              <a:rPr lang="en-US" b="1" dirty="0">
                <a:solidFill>
                  <a:schemeClr val="accent2"/>
                </a:solidFill>
              </a:rPr>
              <a:t>more efficiently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3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A Formal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1252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Provides a structure to conduct </a:t>
            </a:r>
            <a:r>
              <a:rPr lang="en-US" sz="2800" b="1" dirty="0">
                <a:solidFill>
                  <a:schemeClr val="accent2"/>
                </a:solidFill>
              </a:rPr>
              <a:t>technical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chemeClr val="accent2"/>
                </a:solidFill>
              </a:rPr>
              <a:t>communication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accent2"/>
                </a:solidFill>
              </a:rPr>
              <a:t>activities</a:t>
            </a:r>
          </a:p>
          <a:p>
            <a:r>
              <a:rPr lang="en-US" sz="2800" dirty="0"/>
              <a:t>Makes it easier companies and other organizations to </a:t>
            </a:r>
            <a:r>
              <a:rPr lang="en-US" sz="2800" b="1" dirty="0">
                <a:solidFill>
                  <a:schemeClr val="accent2"/>
                </a:solidFill>
              </a:rPr>
              <a:t>participate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chemeClr val="accent2"/>
                </a:solidFill>
              </a:rPr>
              <a:t>allocate resources</a:t>
            </a:r>
          </a:p>
          <a:p>
            <a:r>
              <a:rPr lang="en-US" sz="2800" dirty="0"/>
              <a:t>Provides a context for </a:t>
            </a:r>
            <a:r>
              <a:rPr lang="en-US" sz="2800" b="1" dirty="0">
                <a:solidFill>
                  <a:schemeClr val="accent2"/>
                </a:solidFill>
              </a:rPr>
              <a:t>dealing with IP</a:t>
            </a:r>
          </a:p>
          <a:p>
            <a:r>
              <a:rPr lang="en-US" sz="2800" dirty="0"/>
              <a:t>Provides context that respects </a:t>
            </a:r>
            <a:r>
              <a:rPr lang="en-US" sz="2800" b="1" dirty="0">
                <a:solidFill>
                  <a:schemeClr val="accent2"/>
                </a:solidFill>
              </a:rPr>
              <a:t>competition law</a:t>
            </a:r>
            <a:r>
              <a:rPr lang="en-US" sz="2800" dirty="0"/>
              <a:t> </a:t>
            </a:r>
          </a:p>
          <a:p>
            <a:r>
              <a:rPr lang="en-US" sz="2800" dirty="0"/>
              <a:t>Allows us to </a:t>
            </a:r>
            <a:r>
              <a:rPr lang="en-US" sz="2800" b="1" dirty="0">
                <a:solidFill>
                  <a:schemeClr val="accent2"/>
                </a:solidFill>
              </a:rPr>
              <a:t>fund relevant ac</a:t>
            </a:r>
            <a:r>
              <a:rPr lang="en-US" sz="2800" dirty="0"/>
              <a:t>tivities</a:t>
            </a:r>
          </a:p>
          <a:p>
            <a:pPr lvl="1"/>
            <a:r>
              <a:rPr lang="en-US" sz="2400" dirty="0"/>
              <a:t>Host meetings,  interop activities, professional communication and advocacy, liaisons, with a professional infrastructure to support the work</a:t>
            </a:r>
          </a:p>
          <a:p>
            <a:r>
              <a:rPr lang="en-US" sz="2800" dirty="0"/>
              <a:t>Allows us to command industry-wide </a:t>
            </a:r>
            <a:r>
              <a:rPr lang="en-US" sz="2800" b="1" dirty="0">
                <a:solidFill>
                  <a:schemeClr val="accent2"/>
                </a:solidFill>
              </a:rPr>
              <a:t>recognition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chemeClr val="accent2"/>
                </a:solidFill>
              </a:rPr>
              <a:t>credibility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777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759737"/>
              </p:ext>
            </p:extLst>
          </p:nvPr>
        </p:nvGraphicFramePr>
        <p:xfrm>
          <a:off x="495299" y="1084843"/>
          <a:ext cx="11201401" cy="559484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89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88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31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535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Work Packages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Guidelines on….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Potential SDO related 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Note 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8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General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Overall structure of guidelines including scope and intent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Initial work in establishing the Lexicon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3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Story Telling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How to write VR content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Directing the viewer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Freedom of viewing choice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Standards based structure to story branching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DPP have done some work in this area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Need buy in from studios to include this section.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Allowing viewer selectable scene position has a dramatic effect on content production, capture and encode.</a:t>
                      </a:r>
                      <a:r>
                        <a:rPr lang="en-US" sz="1200" kern="1200" dirty="0">
                          <a:effectLst/>
                        </a:rPr>
                        <a:t> Could be part of VR Society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7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Production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how to produce content: camera, 2D/3D , file formats, frame rates, interfaces, storage, archive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SMPTE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Virtual Reality Society (part of AIS)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3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Merged</a:t>
                      </a:r>
                      <a:r>
                        <a:rPr lang="en-US" sz="1200" kern="1200" baseline="0" dirty="0">
                          <a:effectLst/>
                        </a:rPr>
                        <a:t> Graphics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Video and graphics merging using</a:t>
                      </a:r>
                      <a:r>
                        <a:rPr lang="en-US" sz="1200" kern="1200" baseline="0" dirty="0">
                          <a:effectLst/>
                        </a:rPr>
                        <a:t> various techniques like overlay, 3D mapping,…..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VR experiences will include interactive elements rendered in real time and there is a need to harmonize dealing with those across platforms. Need to have a broader scope than pure video with standard</a:t>
                      </a:r>
                      <a:r>
                        <a:rPr lang="en-US" sz="1200" kern="1200" baseline="0" dirty="0">
                          <a:effectLst/>
                        </a:rPr>
                        <a:t> graphics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xmlns="" val="1847281419"/>
                  </a:ext>
                </a:extLst>
              </a:tr>
              <a:tr h="497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Content Mapping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Stitching and geometry mapping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eye/iris tracking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Could be part of MPEG (OMAF, Video), JVET, and/or 3GPP, IETF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Fove, Eye Tribe, SensoMotoric, Tobii and others all working on proprietary iris tracking solutions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51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Compression  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Tiling, windowing, codec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MPEG (OMAF, Video, LightField exploration), JCT, VC, JVET,</a:t>
                      </a:r>
                      <a:r>
                        <a:rPr lang="en-US" sz="1200" baseline="0" dirty="0">
                          <a:effectLst/>
                        </a:rPr>
                        <a:t> SCTE, ETSI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Efficient use of bits for the highest user experience, especially for “magic window” or iris tracking content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51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Storage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File format encapsulation and metadata signaling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MPEG (File Formats, OMAF)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Metadata signalling (e.g., VR content indication, info needed for decoding, rendering and their optimizations), storage format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68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Distribution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Broadcast, unicast, LTE Broadcast, CDN caching, low delay by design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DVB, CableLabs, MPEG (DASH), DASH, IF, SCTE, </a:t>
                      </a:r>
                      <a:r>
                        <a:rPr lang="en-US" sz="1200" baseline="0" dirty="0">
                          <a:effectLst/>
                        </a:rPr>
                        <a:t>ETSI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Metadata signaling (e.g., VR content indication, info needed for content selection, transmission, adaptation, consumption), distribution format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7511" marR="3751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249163" y="389672"/>
            <a:ext cx="8632816" cy="54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0" tIns="0" rIns="96000" bIns="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pPr defTabSz="1219170"/>
            <a:r>
              <a:rPr lang="en-US" sz="4800" kern="0" dirty="0"/>
              <a:t>VR work areas</a:t>
            </a:r>
          </a:p>
        </p:txBody>
      </p:sp>
    </p:spTree>
    <p:extLst>
      <p:ext uri="{BB962C8B-B14F-4D97-AF65-F5344CB8AC3E}">
        <p14:creationId xmlns:p14="http://schemas.microsoft.com/office/powerpoint/2010/main" val="3422756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20540"/>
              </p:ext>
            </p:extLst>
          </p:nvPr>
        </p:nvGraphicFramePr>
        <p:xfrm>
          <a:off x="373488" y="1260839"/>
          <a:ext cx="10904113" cy="449798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63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9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924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90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263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1785"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Work Packages </a:t>
                      </a:r>
                    </a:p>
                  </a:txBody>
                  <a:tcPr marL="28133" marR="2813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Guidelines on….</a:t>
                      </a:r>
                    </a:p>
                  </a:txBody>
                  <a:tcPr marL="0" marR="28133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Potential SDO related 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Note </a:t>
                      </a:r>
                    </a:p>
                  </a:txBody>
                  <a:tcPr marL="28133" marR="281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414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Decoder and Display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Rendering techniques: external (PC, game station) vs internal (built in Mobile)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Resolution/frame rate for display device</a:t>
                      </a:r>
                    </a:p>
                  </a:txBody>
                  <a:tcPr marL="0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133" marR="2813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414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API 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API for all devices interactions especially between HMD, hand/foot sensors and external signaling such as walls and objects</a:t>
                      </a:r>
                    </a:p>
                  </a:txBody>
                  <a:tcPr marL="0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Facebook, Google (Daydream) , Apple (to come) , Unity</a:t>
                      </a:r>
                    </a:p>
                  </a:txBody>
                  <a:tcPr marL="28133" marR="28133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580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UI / navigation 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Rendering, navigation </a:t>
                      </a:r>
                    </a:p>
                  </a:txBody>
                  <a:tcPr marL="0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W3C  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133" marR="28133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742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Motion sickness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Vertigo, Audience ratings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Impact on the human balance, sensing vestibular system from experiencing VR where motion is seen but not sensed</a:t>
                      </a:r>
                    </a:p>
                  </a:txBody>
                  <a:tcPr marL="0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BBFC have some work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MPAA (potentially)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Studios already considering a rating system to provide user warnings </a:t>
                      </a:r>
                    </a:p>
                  </a:txBody>
                  <a:tcPr marL="28133" marR="28133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65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Spatial audio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Spatial audio capture: microphone arrays, workflows, file formats for storage and transmission, encoding.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Spatial audio rendering: proper head tracking and sound field rotation, sound source localization, latency constraints, ambisonics, audio objects and metadata to control them. </a:t>
                      </a:r>
                    </a:p>
                  </a:txBody>
                  <a:tcPr marL="0" marR="28133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MPEG (Audio), 3GPP IETF, ETSI</a:t>
                      </a:r>
                    </a:p>
                  </a:txBody>
                  <a:tcPr marL="28133" marR="28133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133" marR="28133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677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Security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Encryption including CENC support; Support for transformations in secure media path in players and devices; Verification of source and integrity of content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W3C (CENC, EME etc.), EBU, SCTE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Need to ensure any transformations, packaging etc. for VR and AR is supported in HW and SW for secure content, both server side an on the devices.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Taxonomy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Creation of a lexicon and glossary for use by the other WGs and industry at large</a:t>
                      </a:r>
                    </a:p>
                  </a:txBody>
                  <a:tcPr marL="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DECE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Starting with the DECE glossary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69139734"/>
                  </a:ext>
                </a:extLst>
              </a:tr>
              <a:tr h="39677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Requirements of Service Providers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Specific needs of broadcasters and OTT service providers for commercial success</a:t>
                      </a:r>
                    </a:p>
                  </a:txBody>
                  <a:tcPr marL="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EBU, NAB, ABU, ACT, NABA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38835790"/>
                  </a:ext>
                </a:extLst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 bwMode="auto">
          <a:xfrm>
            <a:off x="249163" y="389672"/>
            <a:ext cx="8632816" cy="54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000" tIns="0" rIns="96000" bIns="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l" rtl="0" eaLnBrk="1" fontAlgn="base" hangingPunct="1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defRPr sz="70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ricsson Capital TT" pitchFamily="2" charset="0"/>
              </a:defRPr>
            </a:lvl9pPr>
          </a:lstStyle>
          <a:p>
            <a:pPr defTabSz="1219170"/>
            <a:r>
              <a:rPr lang="en-US" sz="4800" kern="0" dirty="0"/>
              <a:t>VR work areas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1507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Author0 xmlns="51bf1b95-3875-48c2-b88f-831a18a9d0e8">David Price</Author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A3C152C6FD8447BB3DDC7E6EFDBE9C" ma:contentTypeVersion="2" ma:contentTypeDescription="Create a new document." ma:contentTypeScope="" ma:versionID="3ff1312c6a4a2e19afa721b3d3748cff">
  <xsd:schema xmlns:xsd="http://www.w3.org/2001/XMLSchema" xmlns:xs="http://www.w3.org/2001/XMLSchema" xmlns:p="http://schemas.microsoft.com/office/2006/metadata/properties" xmlns:ns1="http://schemas.microsoft.com/sharepoint/v3" xmlns:ns2="51bf1b95-3875-48c2-b88f-831a18a9d0e8" targetNamespace="http://schemas.microsoft.com/office/2006/metadata/properties" ma:root="true" ma:fieldsID="d62be0ba365fff29c3ceeb553a816bf6" ns1:_="" ns2:_="">
    <xsd:import namespace="http://schemas.microsoft.com/sharepoint/v3"/>
    <xsd:import namespace="51bf1b95-3875-48c2-b88f-831a18a9d0e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utho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bf1b95-3875-48c2-b88f-831a18a9d0e8" elementFormDefault="qualified">
    <xsd:import namespace="http://schemas.microsoft.com/office/2006/documentManagement/types"/>
    <xsd:import namespace="http://schemas.microsoft.com/office/infopath/2007/PartnerControls"/>
    <xsd:element name="Author0" ma:index="10" nillable="true" ma:displayName="Author" ma:internalName="Author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A06563-FA0F-47EE-8173-A1DF3BE8C1F2}"/>
</file>

<file path=customXml/itemProps2.xml><?xml version="1.0" encoding="utf-8"?>
<ds:datastoreItem xmlns:ds="http://schemas.openxmlformats.org/officeDocument/2006/customXml" ds:itemID="{BBC54530-41E7-4320-9419-D46623530655}"/>
</file>

<file path=customXml/itemProps3.xml><?xml version="1.0" encoding="utf-8"?>
<ds:datastoreItem xmlns:ds="http://schemas.openxmlformats.org/officeDocument/2006/customXml" ds:itemID="{3566CC7A-A5B8-42C6-B2E4-67F47B302D4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1204</Words>
  <Application>Microsoft Office PowerPoint</Application>
  <PresentationFormat>Widescreen</PresentationFormat>
  <Paragraphs>197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PowerPoint Presentation</vt:lpstr>
      <vt:lpstr>VR Interest Group</vt:lpstr>
      <vt:lpstr>What we ALL want to avoid</vt:lpstr>
      <vt:lpstr>VR Interest Group - Status</vt:lpstr>
      <vt:lpstr>VR Industry Forum</vt:lpstr>
      <vt:lpstr>Why move from VRIG to VRIF</vt:lpstr>
      <vt:lpstr>A Formal Organization</vt:lpstr>
      <vt:lpstr>PowerPoint Presentation</vt:lpstr>
      <vt:lpstr>PowerPoint Presentation</vt:lpstr>
      <vt:lpstr>WG 1: Comprehensive Lexicon</vt:lpstr>
      <vt:lpstr>Lexicon Organization</vt:lpstr>
      <vt:lpstr>WG 1: Lexicon Categories</vt:lpstr>
      <vt:lpstr>WG 1: Lexicon Workflow</vt:lpstr>
      <vt:lpstr>PowerPoint Presentation</vt:lpstr>
    </vt:vector>
  </TitlesOfParts>
  <Company>TNO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 Industry Forum</dc:title>
  <dc:creator>Rob Koenen</dc:creator>
  <cp:lastModifiedBy>Huguet, Fabienne</cp:lastModifiedBy>
  <cp:revision>59</cp:revision>
  <dcterms:created xsi:type="dcterms:W3CDTF">2016-09-10T20:54:34Z</dcterms:created>
  <dcterms:modified xsi:type="dcterms:W3CDTF">2016-10-17T11:56:21Z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0x01010077A3C152C6FD8447BB3DDC7E6EFDBE9C</vt:lpwstr>
  </property>
</Properties>
</file>