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5"/>
    <p:sldMasterId id="2147483656" r:id="rId6"/>
    <p:sldMasterId id="2147483657" r:id="rId7"/>
    <p:sldMasterId id="2147483658" r:id="rId8"/>
    <p:sldMasterId id="2147483659" r:id="rId9"/>
    <p:sldMasterId id="2147483660" r:id="rId10"/>
  </p:sldMasterIdLst>
  <p:notesMasterIdLst>
    <p:notesMasterId r:id="rId45"/>
  </p:notesMasterIdLst>
  <p:sldIdLst>
    <p:sldId id="257" r:id="rId11"/>
    <p:sldId id="258" r:id="rId12"/>
    <p:sldId id="259" r:id="rId13"/>
    <p:sldId id="316" r:id="rId14"/>
    <p:sldId id="317" r:id="rId15"/>
    <p:sldId id="319" r:id="rId16"/>
    <p:sldId id="318" r:id="rId17"/>
    <p:sldId id="327" r:id="rId18"/>
    <p:sldId id="320" r:id="rId19"/>
    <p:sldId id="321" r:id="rId20"/>
    <p:sldId id="322" r:id="rId21"/>
    <p:sldId id="335" r:id="rId22"/>
    <p:sldId id="328" r:id="rId23"/>
    <p:sldId id="323" r:id="rId24"/>
    <p:sldId id="329" r:id="rId25"/>
    <p:sldId id="334" r:id="rId26"/>
    <p:sldId id="325" r:id="rId27"/>
    <p:sldId id="357" r:id="rId28"/>
    <p:sldId id="326" r:id="rId29"/>
    <p:sldId id="343" r:id="rId30"/>
    <p:sldId id="344" r:id="rId31"/>
    <p:sldId id="345" r:id="rId32"/>
    <p:sldId id="346" r:id="rId33"/>
    <p:sldId id="356" r:id="rId34"/>
    <p:sldId id="337" r:id="rId35"/>
    <p:sldId id="333" r:id="rId36"/>
    <p:sldId id="355" r:id="rId37"/>
    <p:sldId id="332" r:id="rId38"/>
    <p:sldId id="354" r:id="rId39"/>
    <p:sldId id="347" r:id="rId40"/>
    <p:sldId id="348" r:id="rId41"/>
    <p:sldId id="358" r:id="rId42"/>
    <p:sldId id="352" r:id="rId43"/>
    <p:sldId id="359" r:id="rId4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243C"/>
    <a:srgbClr val="54C6D3"/>
    <a:srgbClr val="C90044"/>
    <a:srgbClr val="C1DB76"/>
    <a:srgbClr val="A67DAA"/>
    <a:srgbClr val="ED0973"/>
    <a:srgbClr val="FFF200"/>
    <a:srgbClr val="00A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85" autoAdjust="0"/>
  </p:normalViewPr>
  <p:slideViewPr>
    <p:cSldViewPr snapToGrid="0">
      <p:cViewPr varScale="1">
        <p:scale>
          <a:sx n="52" d="100"/>
          <a:sy n="52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omedrives\homedrives$\tony.azzarelli\_TONY\ITU\Seminar\list%20of%20nano%20satelllit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API!$B$14</c:f>
              <c:strCache>
                <c:ptCount val="1"/>
                <c:pt idx="0">
                  <c:v>API / ITU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xVal>
            <c:numRef>
              <c:f>API!$C$13:$M$13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API!$C$14:$M$14</c:f>
              <c:numCache>
                <c:formatCode>General</c:formatCode>
                <c:ptCount val="11"/>
                <c:pt idx="0">
                  <c:v>3</c:v>
                </c:pt>
                <c:pt idx="1">
                  <c:v>10</c:v>
                </c:pt>
                <c:pt idx="2">
                  <c:v>9</c:v>
                </c:pt>
                <c:pt idx="3">
                  <c:v>4</c:v>
                </c:pt>
                <c:pt idx="4">
                  <c:v>11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35</c:v>
                </c:pt>
                <c:pt idx="9">
                  <c:v>43</c:v>
                </c:pt>
                <c:pt idx="10">
                  <c:v>87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API!$B$15</c:f>
              <c:strCache>
                <c:ptCount val="1"/>
                <c:pt idx="0">
                  <c:v>Launched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xVal>
            <c:numRef>
              <c:f>API!$C$13:$M$13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API!$C$15:$M$15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2">
                  <c:v>4</c:v>
                </c:pt>
                <c:pt idx="3">
                  <c:v>22</c:v>
                </c:pt>
                <c:pt idx="4">
                  <c:v>14</c:v>
                </c:pt>
                <c:pt idx="5">
                  <c:v>12</c:v>
                </c:pt>
                <c:pt idx="6">
                  <c:v>14</c:v>
                </c:pt>
                <c:pt idx="7">
                  <c:v>21</c:v>
                </c:pt>
                <c:pt idx="8">
                  <c:v>13</c:v>
                </c:pt>
                <c:pt idx="9">
                  <c:v>27</c:v>
                </c:pt>
                <c:pt idx="10">
                  <c:v>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20672"/>
        <c:axId val="185822592"/>
      </c:scatterChart>
      <c:valAx>
        <c:axId val="1858206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5822592"/>
        <c:crosses val="autoZero"/>
        <c:crossBetween val="midCat"/>
        <c:majorUnit val="1"/>
      </c:valAx>
      <c:valAx>
        <c:axId val="185822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Satellites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582067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42D321-B323-4834-B9C1-96D86C98E9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17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892B32-07FF-4269-A6BB-70A1C7ADA7F4}" type="slidenum">
              <a:rPr lang="en-GB" altLang="en-US" smtClean="0"/>
              <a:pPr eaLnBrk="1" hangingPunct="1">
                <a:spcBef>
                  <a:spcPct val="0"/>
                </a:spcBef>
              </a:pPr>
              <a:t>0</a:t>
            </a:fld>
            <a:endParaRPr lang="en-GB" alt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8EDAFF-A70C-4660-8E65-242A158B901F}" type="slidenum">
              <a:rPr lang="en-GB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17D839-0BE5-48B3-ADC5-C879EF50DCC4}" type="slidenum">
              <a:rPr lang="en-GB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7AD536-4FC4-4C13-812B-8C557781B27D}" type="slidenum">
              <a:rPr lang="en-GB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7ECEC-FB9A-4545-B48A-A012DDEDB645}" type="slidenum">
              <a:rPr lang="en-GB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AD5B0A-2A3E-4233-AA0D-4E2F396D429F}" type="slidenum">
              <a:rPr lang="en-GB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860A32-3FFA-4463-BE5B-FE51A2FE7D91}" type="slidenum">
              <a:rPr lang="en-GB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85DF12-D00F-4CAD-BD94-1313BEC5A34C}" type="slidenum">
              <a:rPr lang="en-GB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FE0D08-91C9-49CA-BCEF-1B0CE5FBAB93}" type="slidenum">
              <a:rPr lang="en-GB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D3714E-BF0E-4FE6-B374-75D30A459BB1}" type="slidenum">
              <a:rPr lang="en-GB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357A3B-BA2E-45EC-9252-05E3F5BF040F}" type="slidenum">
              <a:rPr lang="en-GB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11C651-E34F-4A73-9177-78CA97A97D76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CA9DE2-DEBD-4984-A049-482FAD268CB0}" type="slidenum">
              <a:rPr lang="en-GB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8B4836-FBD8-4C8B-8780-01DEF93D985A}" type="slidenum">
              <a:rPr lang="en-GB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61E80B-1E65-472D-B7BE-B5C40A873AB2}" type="slidenum">
              <a:rPr lang="en-GB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340FFF-7549-4D47-8DD5-E9E16FA8E1E8}" type="slidenum">
              <a:rPr lang="en-GB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908715-B435-4101-9241-E5959BE2EED6}" type="slidenum">
              <a:rPr lang="en-GB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419015-142F-4575-B02E-E64F9BEC6B6A}" type="slidenum">
              <a:rPr lang="en-GB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C309A9-C7A6-40A0-9704-E66996CF29E5}" type="slidenum">
              <a:rPr lang="en-GB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52206A-EC7E-41F3-B384-297ECA9FE01D}" type="slidenum">
              <a:rPr lang="en-GB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5826A8-E554-4459-BC8E-7A9007779D9F}" type="slidenum">
              <a:rPr lang="en-GB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57A4E3-4C46-4648-B89D-E417613A6BA7}" type="slidenum">
              <a:rPr lang="en-GB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GB" alt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A26007-077D-46DA-AC99-9AABCDC626C2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6FF1F2-5FA6-4ED8-ABB3-7686DEDF9417}" type="slidenum">
              <a:rPr lang="en-GB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GB" alt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F58851-EF48-4D70-8C42-57D4781E53DD}" type="slidenum">
              <a:rPr lang="en-GB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672DE2-EF1A-4B73-B676-1AF46324C19E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EA54B8-C41F-4B6F-B900-C92660755F3A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2988C2-AA01-4093-98EB-CAF11AF59E51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7BCF-77AF-47E7-9974-5D125B38451C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25B371-3567-4534-A027-30D95104BEAF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FB13D0-3B00-4422-AFA9-2603ECAED0D4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850" y="3094038"/>
            <a:ext cx="8242300" cy="5492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850" y="4894263"/>
            <a:ext cx="8261350" cy="244475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1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94E78-0F64-4AB7-AFEC-E31420F175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1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1270000"/>
            <a:ext cx="2062162" cy="189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270000"/>
            <a:ext cx="6034088" cy="189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652E-F834-4506-A0FE-5D7E41E3C5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9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1EC4F-217A-4725-9CFA-8F56A8D7C2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02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0015A-D12C-4485-9A17-0160372FFC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2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9EE41-6DA3-4498-AC0C-74DE8082BF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62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776663"/>
            <a:ext cx="4048125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3776663"/>
            <a:ext cx="4048125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CBD08-6FB7-40F9-93BD-D5ECA29F1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1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34F55-6C2B-4C55-97BA-1CF4FB7DB6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67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80AF5-F617-408A-AEC0-4584FCB4B1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3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68DC-B0DE-4769-9BDA-DAEEFDA1CA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02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A817-B26B-4997-8CAC-401E91CDEB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2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6468F-D74A-42F2-A508-9E0FE19B7D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46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BE26B-C138-4AED-9EF0-3450CE6485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61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8FA28-5085-47AB-9F1D-278F85B368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3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2722563"/>
            <a:ext cx="2063750" cy="203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2722563"/>
            <a:ext cx="6038850" cy="203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01C65-87E6-4D9F-A291-E764C0D3A7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4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73CB4-54CF-47A9-AF18-F276FF2B7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05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694B-54C7-4179-B127-EC86DD30B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91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CD15-EC41-4794-81A2-0B2ADCAC8A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11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776663"/>
            <a:ext cx="4048125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3776663"/>
            <a:ext cx="4048125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29772-B80C-4F1B-9D82-7CCFE560A2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E0C9-02E6-438E-A4FF-DE5CEE907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9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1759-6F7E-4947-BC10-42D427FED5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92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CA5DB-0CD0-418C-9B91-C906F4315C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6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7B4E6-E079-45D2-8985-B32F87EADB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82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6B9A-3DC0-4F93-A59B-FB42C8518F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93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FE63-A5CE-49CA-9109-C47370149D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048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173B-4F53-4374-A2AB-641496C1E7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72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2722563"/>
            <a:ext cx="2063750" cy="203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2722563"/>
            <a:ext cx="6038850" cy="203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F31A-E48C-40C1-8D7E-DC0C3A48DE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197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4C8E9-800B-4BD5-92B5-E83615FF47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5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EA72-DA8D-4B87-9199-1994CA34A8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90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A67EE-AEDF-4396-9942-5D7AEDA674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702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776663"/>
            <a:ext cx="4048125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3776663"/>
            <a:ext cx="4048125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E256-9229-4719-9502-14747D84AE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07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B4A6-DF11-45DB-9F59-F751807619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88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330A7-7044-44D6-8C15-69C84670C1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4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2185988"/>
            <a:ext cx="4048125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185988"/>
            <a:ext cx="4048125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EF87-F5EE-4D2C-9A3C-17D4A62A98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16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CA50-128E-428B-AC31-720A2A3D7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15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EC70B-DBB2-4BB9-8844-E1FF4E2EA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04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F15AF-6088-4001-AD99-0028DE4A52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4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5AC3-F9FA-410B-A249-0BF349873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91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2722563"/>
            <a:ext cx="2063750" cy="203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2722563"/>
            <a:ext cx="6038850" cy="203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368C5-49C4-461F-89A4-5C5A9D07A1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80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A4DBF-AF0D-448D-A16B-2DC74BAAF7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284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8CE4-393E-4BD2-9AD2-4126D3B36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42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9043-C889-4AA1-AC25-D1A3C6F24B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07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776663"/>
            <a:ext cx="4048125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3776663"/>
            <a:ext cx="4048125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CC66D-74A2-464B-A5D3-4F1C0826F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64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DF56-DDDB-41AC-A3C5-0657E01B9C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6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5D930-37A2-4C10-8F42-71F361DE4F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019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E876-E3D3-4F31-B568-AE91BD704B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759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A8169-838A-435B-B250-DCE5BA944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18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FB02-5821-436C-8F9C-C612997788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45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196BC-CD0D-49A9-9912-4EF3820C74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91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E435-02C1-4198-BB1B-17D59C617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6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722563"/>
            <a:ext cx="2062162" cy="203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2722563"/>
            <a:ext cx="6034088" cy="203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B4731-DE87-4D63-90BF-95A8C33CE5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6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BBBB3-6EDD-45BE-909A-EBEE03CA1F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10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9754-299A-45D1-BFDD-55E740A1DD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67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BC09-7E62-4261-8656-922045740A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57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776663"/>
            <a:ext cx="4048125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3776663"/>
            <a:ext cx="4048125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B70F-BB37-403F-840F-D68F8F5209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A0F38-ACA0-4AAD-B17D-C566AD3E7F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4497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2125-EB64-4486-BB56-D4BE6C803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43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AD0E-F2F4-4880-B860-29E2C4AA89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266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71B9-D909-40FC-B9DB-D2A991BD39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0320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AC3E-DF82-4925-82FE-DE20193E22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1098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DF3BB-6B81-45D7-B263-8C2349D56A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78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50216-E2D6-4011-9DC9-68FBCB5DC0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16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2722563"/>
            <a:ext cx="2063750" cy="203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2722563"/>
            <a:ext cx="6038850" cy="203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D96B-ED08-4FF4-82EA-52CB93CEC3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3EA2-2CD2-41A0-8900-561D7D734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82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0BB31-B964-4E1C-BAA3-2F29E80D6A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1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1AE5B-8E34-432B-BF71-40E94EDC29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2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270000"/>
            <a:ext cx="8248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2185988"/>
            <a:ext cx="82486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64525" y="6696075"/>
            <a:ext cx="411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643A7D-709F-4A8A-A734-17818EF96A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1938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08038" indent="-269875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082675" indent="-27305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344613" indent="-2603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801813" indent="-2603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259013" indent="-2603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2716213" indent="-2603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173413" indent="-2603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2722563"/>
            <a:ext cx="824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776663"/>
            <a:ext cx="82486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7716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64525" y="6696075"/>
            <a:ext cx="411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AB977D-DDD4-4710-9C01-F4082549A3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1938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08038" indent="-269875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344613" indent="-2603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8018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2590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27162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1734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2722563"/>
            <a:ext cx="824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776663"/>
            <a:ext cx="82486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64525" y="6696075"/>
            <a:ext cx="411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9C8917-77A9-49D0-9DF7-ECEAC0D23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1938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08038" indent="-269875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344613" indent="-2603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8018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2590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27162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1734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2722563"/>
            <a:ext cx="824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776663"/>
            <a:ext cx="82486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64525" y="6696075"/>
            <a:ext cx="411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A2BB92-0FF0-4659-A336-B46006209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1938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08038" indent="-269875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344613" indent="-2603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8018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2590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27162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1734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2722563"/>
            <a:ext cx="824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776663"/>
            <a:ext cx="82486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64525" y="6696075"/>
            <a:ext cx="411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1DDF1B-E3DC-48C4-96F9-645396CF30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1938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08038" indent="-269875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344613" indent="-2603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8018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2590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27162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1734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2722563"/>
            <a:ext cx="824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776663"/>
            <a:ext cx="82486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64525" y="6696075"/>
            <a:ext cx="411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7477BE-F530-4696-BC5A-F32951374A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1938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08038" indent="-269875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344613" indent="-2603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8018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2590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27162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173413" indent="-26035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://www.itu.int/pub/R-REG-RR/%09%09%09%09%09%09%09%09publications.aspx?lang=en&amp;parent=R-REG-RR-201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news.softpedia.com/news/Nanosatellites-To-Take-Over-Space-Studies-149430.shtml" TargetMode="External"/><Relationship Id="rId5" Type="http://schemas.openxmlformats.org/officeDocument/2006/relationships/hyperlink" Target="http://www.bgdna.com/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oosa.unvienna.org/pdf/limited/c2/AC105_C2_2014_CRP07E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news.softpedia.com/news/Nanosatellites-To-Take-Over-Space-Studies-149430.shtml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www.wikisat.org/" TargetMode="External"/><Relationship Id="rId4" Type="http://schemas.openxmlformats.org/officeDocument/2006/relationships/hyperlink" Target="http://dialogo-americas.com/en_GB/articles/rmisa/features/technology/2013/03/22/feature-ex-4021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ei.aero/eng/papers/uploads/archive/SpaceWorks_Nano_Microsatellite_Market_Assessment_January_2014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.aau.dk/aausat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ei.aero/eng/papers/uploads/archive/SpaceWorks_Nano_Microsatellite_Market_Assessment_January_2014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://www.spacenews.com/article/launch-report/36741small-satellites-small-launchers-rocket-builders-scramble-to-captur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ww2.amsat.org/" TargetMode="External"/><Relationship Id="rId4" Type="http://schemas.openxmlformats.org/officeDocument/2006/relationships/hyperlink" Target="http://www.virgingalactic.com/launcherOne/concept-of-operation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entaur.sstl.co.uk/SSHP/sshp_classify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80374"/>
            <a:ext cx="8239125" cy="1107996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International Regulations </a:t>
            </a:r>
            <a:r>
              <a:rPr lang="en-GB" altLang="en-US" dirty="0" smtClean="0"/>
              <a:t>for Nano/Pico Satellites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876800"/>
            <a:ext cx="8207375" cy="1107996"/>
          </a:xfrm>
        </p:spPr>
        <p:txBody>
          <a:bodyPr/>
          <a:lstStyle/>
          <a:p>
            <a:pPr eaLnBrk="1" hangingPunct="1"/>
            <a:r>
              <a:rPr lang="en-GB" altLang="en-US" b="1" dirty="0" err="1" smtClean="0">
                <a:solidFill>
                  <a:srgbClr val="C90044"/>
                </a:solidFill>
              </a:rPr>
              <a:t>Dr.</a:t>
            </a:r>
            <a:r>
              <a:rPr lang="en-GB" altLang="en-US" b="1" dirty="0" smtClean="0">
                <a:solidFill>
                  <a:srgbClr val="C90044"/>
                </a:solidFill>
              </a:rPr>
              <a:t> Tony </a:t>
            </a:r>
            <a:r>
              <a:rPr lang="en-GB" altLang="en-US" b="1" dirty="0" smtClean="0">
                <a:solidFill>
                  <a:srgbClr val="C90044"/>
                </a:solidFill>
              </a:rPr>
              <a:t>Azzarelli </a:t>
            </a:r>
            <a:r>
              <a:rPr lang="en-GB" altLang="en-US" sz="2000" b="1" dirty="0" smtClean="0">
                <a:solidFill>
                  <a:srgbClr val="C90044"/>
                </a:solidFill>
              </a:rPr>
              <a:t>FIET CEng MBA </a:t>
            </a:r>
            <a:r>
              <a:rPr lang="en-GB" altLang="en-US" sz="2000" b="1" dirty="0" err="1" smtClean="0">
                <a:solidFill>
                  <a:srgbClr val="C90044"/>
                </a:solidFill>
              </a:rPr>
              <a:t>DrEng</a:t>
            </a:r>
            <a:r>
              <a:rPr lang="en-GB" altLang="en-US" sz="2000" b="1" dirty="0" smtClean="0">
                <a:solidFill>
                  <a:srgbClr val="C90044"/>
                </a:solidFill>
              </a:rPr>
              <a:t> </a:t>
            </a:r>
            <a:endParaRPr lang="en-GB" altLang="en-US" b="1" dirty="0" smtClean="0">
              <a:solidFill>
                <a:srgbClr val="C90044"/>
              </a:solidFill>
            </a:endParaRPr>
          </a:p>
          <a:p>
            <a:pPr eaLnBrk="1" hangingPunct="1"/>
            <a:r>
              <a:rPr lang="en-GB" altLang="en-US" dirty="0" smtClean="0">
                <a:solidFill>
                  <a:srgbClr val="C90044"/>
                </a:solidFill>
              </a:rPr>
              <a:t>Head </a:t>
            </a:r>
            <a:r>
              <a:rPr lang="en-GB" altLang="en-US" dirty="0" smtClean="0">
                <a:solidFill>
                  <a:srgbClr val="C90044"/>
                </a:solidFill>
              </a:rPr>
              <a:t>of Space and </a:t>
            </a:r>
            <a:r>
              <a:rPr lang="en-GB" altLang="en-US" dirty="0" smtClean="0">
                <a:solidFill>
                  <a:srgbClr val="C90044"/>
                </a:solidFill>
              </a:rPr>
              <a:t>Science, Spectrum Policy Group</a:t>
            </a:r>
            <a:endParaRPr lang="en-GB" altLang="en-US" dirty="0" smtClean="0">
              <a:solidFill>
                <a:srgbClr val="C90044"/>
              </a:solidFill>
            </a:endParaRPr>
          </a:p>
          <a:p>
            <a:pPr eaLnBrk="1" hangingPunct="1"/>
            <a:r>
              <a:rPr lang="en-GB" altLang="en-US" dirty="0" smtClean="0">
                <a:solidFill>
                  <a:srgbClr val="C90044"/>
                </a:solidFill>
              </a:rPr>
              <a:t>15 April 2014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6250" y="3808413"/>
            <a:ext cx="823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2400" kern="0" dirty="0" smtClean="0"/>
              <a:t>ITU Seminar, 14-16 April 2014, Cyprus</a:t>
            </a:r>
            <a:endParaRPr lang="en-GB" altLang="en-US" sz="24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68313" y="1343025"/>
            <a:ext cx="8456612" cy="520541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Few dedicated launches - piggyback</a:t>
            </a:r>
          </a:p>
          <a:p>
            <a:pPr marL="777875" lvl="1" indent="-514350" algn="just">
              <a:defRPr/>
            </a:pP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mission delays; NGSO orbit uncertainty</a:t>
            </a:r>
          </a:p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orbit control - too large or expensive</a:t>
            </a:r>
          </a:p>
          <a:p>
            <a:pPr marL="777875" lvl="1" indent="-514350" algn="just">
              <a:defRPr/>
            </a:pP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 collision risks, debris; potential interference</a:t>
            </a:r>
          </a:p>
          <a:p>
            <a:pPr marL="777875" lvl="1" indent="-514350" algn="just">
              <a:defRPr/>
            </a:pP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limited visibility to user</a:t>
            </a:r>
          </a:p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Small power source – less than 1W RF</a:t>
            </a:r>
          </a:p>
          <a:p>
            <a:pPr marL="777875" lvl="1" indent="-514350" algn="just">
              <a:defRPr/>
            </a:pP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limited bandwidth and data rates (&lt; 10/15 kHz)</a:t>
            </a:r>
          </a:p>
          <a:p>
            <a:pPr marL="777875" lvl="1" indent="-514350" algn="just">
              <a:defRPr/>
            </a:pP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visibility, steerable and costly earth stations (25-50 k Euros) </a:t>
            </a:r>
          </a:p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 Off The Shelf (COTS) electronics</a:t>
            </a:r>
          </a:p>
          <a:p>
            <a:pPr marL="777875" lvl="1" indent="-514350" algn="just">
              <a:defRPr/>
            </a:pP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reliability of electronics ( &lt; 2 years lifetime)</a:t>
            </a:r>
          </a:p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Limited commercial mission types:</a:t>
            </a:r>
          </a:p>
          <a:p>
            <a:pPr marL="777875" lvl="1" indent="-514350" algn="just">
              <a:defRPr/>
            </a:pP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data rates of a few kbps (e.g. M2M, AIS)</a:t>
            </a:r>
          </a:p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Limited regulatory certainty</a:t>
            </a:r>
          </a:p>
          <a:p>
            <a:pPr marL="777875" lvl="1" indent="-514350" algn="just">
              <a:defRPr/>
            </a:pP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Lengthy time required for Space Activity License (6m - 1 year)</a:t>
            </a:r>
          </a:p>
          <a:p>
            <a:pPr marL="777875" lvl="1" indent="-514350" algn="just">
              <a:defRPr/>
            </a:pP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Costly 3</a:t>
            </a:r>
            <a:r>
              <a:rPr lang="en-GB" sz="1800" kern="0" baseline="3000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rd</a:t>
            </a: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Party liability insurance</a:t>
            </a:r>
          </a:p>
          <a:p>
            <a:pPr marL="777875" lvl="1" indent="-514350" algn="just">
              <a:defRPr/>
            </a:pP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Lengthy ITU frequencies/coordination (API/Notification)</a:t>
            </a:r>
          </a:p>
          <a:p>
            <a:pPr marL="777875" lvl="1" indent="-514350" algn="just">
              <a:defRPr/>
            </a:pP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Limited interference-free frequencies (e.g. Amateur, Science)</a:t>
            </a:r>
          </a:p>
          <a:p>
            <a:pPr marL="777875" lvl="1" indent="-514350" algn="just">
              <a:defRPr/>
            </a:pPr>
            <a:r>
              <a:rPr lang="en-GB" sz="18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interference potential (to and from mission) – broad-beam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960438"/>
            <a:ext cx="8248650" cy="369887"/>
          </a:xfrm>
        </p:spPr>
        <p:txBody>
          <a:bodyPr/>
          <a:lstStyle/>
          <a:p>
            <a:pPr eaLnBrk="1" hangingPunct="1"/>
            <a:r>
              <a:rPr lang="en-GB" altLang="en-US" smtClean="0"/>
              <a:t>Drawbacks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960438"/>
            <a:ext cx="8248650" cy="369887"/>
          </a:xfrm>
        </p:spPr>
        <p:txBody>
          <a:bodyPr/>
          <a:lstStyle/>
          <a:p>
            <a:pPr eaLnBrk="1" hangingPunct="1"/>
            <a:r>
              <a:rPr lang="en-GB" altLang="en-US" smtClean="0"/>
              <a:t>Regulatory Concerns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8313" y="1327150"/>
            <a:ext cx="8456612" cy="482282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 algn="just">
              <a:defRPr/>
            </a:pPr>
            <a:r>
              <a:rPr lang="en-GB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Potential Interference Risk: </a:t>
            </a:r>
            <a:r>
              <a:rPr lang="en-GB" sz="2000" b="1" kern="0" dirty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</a:t>
            </a:r>
            <a:r>
              <a:rPr lang="en-GB" sz="2000" b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Disrupt other services</a:t>
            </a:r>
          </a:p>
          <a:p>
            <a:pPr marL="777875" lvl="1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Before launch</a:t>
            </a: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unknown orbit trajectory</a:t>
            </a:r>
          </a:p>
          <a:p>
            <a:pPr marL="1323975" lvl="3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Difficult frequency coordination </a:t>
            </a:r>
          </a:p>
          <a:p>
            <a:pPr marL="777875" lvl="1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After launch</a:t>
            </a: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Due to broad-beam antenna</a:t>
            </a:r>
          </a:p>
          <a:p>
            <a:pPr marL="1323975" lvl="3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Satellite dipole; 1/4 wave antenna</a:t>
            </a:r>
          </a:p>
          <a:p>
            <a:pPr marL="1323975" lvl="3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Earth Station: steerable </a:t>
            </a:r>
            <a:r>
              <a:rPr lang="en-GB" sz="2000" kern="0" dirty="0" err="1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Yagi</a:t>
            </a: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antenna</a:t>
            </a:r>
          </a:p>
          <a:p>
            <a:pPr marL="0" indent="0" algn="just">
              <a:buFontTx/>
              <a:buNone/>
              <a:defRPr/>
            </a:pPr>
            <a:endParaRPr lang="en-GB" sz="800" b="1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GB" sz="800" b="1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defRPr/>
            </a:pPr>
            <a:r>
              <a:rPr lang="en-GB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Potential Collision Risks:  </a:t>
            </a:r>
            <a:r>
              <a:rPr lang="en-GB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</a:t>
            </a:r>
            <a:r>
              <a:rPr lang="en-GB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Damages / Liabilities</a:t>
            </a:r>
          </a:p>
          <a:p>
            <a:pPr marL="777875" lvl="1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orbit</a:t>
            </a: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Collision with another space object</a:t>
            </a:r>
          </a:p>
          <a:p>
            <a:pPr marL="1323975" lvl="3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these are non-manoeuvrable</a:t>
            </a:r>
          </a:p>
          <a:p>
            <a:pPr marL="1323975" lvl="3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Fault liability, in case of collision in outer space</a:t>
            </a:r>
          </a:p>
          <a:p>
            <a:pPr marL="777875" lvl="1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Upon re-entry</a:t>
            </a: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Collision on Earth</a:t>
            </a:r>
          </a:p>
          <a:p>
            <a:pPr marL="1323975" lvl="3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Built to burns up on re-entry</a:t>
            </a:r>
          </a:p>
          <a:p>
            <a:pPr marL="1323975" lvl="3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Absolute liability, in case of collision on re-entry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fld id="{2097E57D-DA99-4C7E-B8CA-545C7D215388}" type="slidenum">
              <a:rPr lang="en-GB" altLang="en-US" sz="1000" smtClean="0">
                <a:solidFill>
                  <a:schemeClr val="bg1"/>
                </a:solidFill>
              </a:rPr>
              <a:pPr eaLnBrk="1" hangingPunct="1">
                <a:buFontTx/>
                <a:buNone/>
              </a:pPr>
              <a:t>11</a:t>
            </a:fld>
            <a:endParaRPr lang="en-GB" altLang="en-US" sz="1000" smtClean="0">
              <a:solidFill>
                <a:schemeClr val="bg1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625600"/>
            <a:ext cx="67468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90044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922338" y="5843588"/>
            <a:ext cx="729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http://www.esa.int/spaceinimages/Images/2013/04/Distribution_of_debris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1150" y="960438"/>
            <a:ext cx="8248650" cy="3698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kern="0" dirty="0" smtClean="0"/>
              <a:t>Space Debris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fld id="{D6940311-68B9-481B-9044-0A49D7747388}" type="slidenum">
              <a:rPr lang="en-GB" altLang="en-US" sz="1000" smtClean="0">
                <a:solidFill>
                  <a:schemeClr val="bg1"/>
                </a:solidFill>
              </a:rPr>
              <a:pPr eaLnBrk="1" hangingPunct="1">
                <a:buFontTx/>
                <a:buNone/>
              </a:pPr>
              <a:t>12</a:t>
            </a:fld>
            <a:endParaRPr lang="en-GB" altLang="en-US" sz="1000" smtClean="0">
              <a:solidFill>
                <a:schemeClr val="bg1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231900" y="6189663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http://www.esa.int/spaceinimages/Images/2013/04/Distribution_of_debris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279525"/>
            <a:ext cx="7754937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90044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1150" y="960438"/>
            <a:ext cx="8248650" cy="3698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kern="0" dirty="0" smtClean="0"/>
              <a:t>Space Debris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100013"/>
            <a:ext cx="8248650" cy="369887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1"/>
                </a:solidFill>
              </a:rPr>
              <a:t>International Space Regimes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52425" y="1181100"/>
            <a:ext cx="8456613" cy="421798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ITU (Geneva)</a:t>
            </a:r>
          </a:p>
          <a:p>
            <a:pPr lvl="1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Specialised Agency on Information </a:t>
            </a:r>
          </a:p>
          <a:p>
            <a:pPr marL="274637" lvl="1" indent="0" algn="just">
              <a:buFontTx/>
              <a:buNone/>
              <a:defRPr/>
            </a:pPr>
            <a:r>
              <a:rPr lang="en-GB" sz="2000" kern="0" dirty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Technology, with 193 MS;</a:t>
            </a:r>
          </a:p>
          <a:p>
            <a:pPr marL="0" indent="0" algn="just">
              <a:buFontTx/>
              <a:buNone/>
              <a:defRPr/>
            </a:pPr>
            <a:endParaRPr lang="en-GB" sz="2000" b="1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GB" sz="2000" b="1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Office for Outer Space Affairs (UN-OOSA; Vienna)</a:t>
            </a:r>
          </a:p>
          <a:p>
            <a:pPr lvl="1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which operates the UN Committee on the Peaceful Uses of Outer Space (UN-COPUOS; with 71 Member states). </a:t>
            </a:r>
          </a:p>
          <a:p>
            <a:pPr marL="0" indent="0" algn="just">
              <a:buFontTx/>
              <a:buNone/>
              <a:defRPr/>
            </a:pPr>
            <a:endParaRPr lang="en-GB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GB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Others</a:t>
            </a:r>
            <a:endParaRPr lang="en-GB" sz="2000" b="1" kern="0" dirty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 Agency Debris Coordination Committee (IADC) </a:t>
            </a:r>
          </a:p>
          <a:p>
            <a:pPr lvl="2">
              <a:defRPr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Debris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Mitigation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Guidelines </a:t>
            </a:r>
            <a:endParaRPr lang="en-GB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GB" sz="2000" b="1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1374775"/>
            <a:ext cx="2039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90044"/>
                </a:solidFill>
                <a:miter lim="800000"/>
                <a:headEnd/>
                <a:tailEnd type="none" w="lg" len="med"/>
              </a14:hiddenLine>
            </a:ext>
          </a:extLst>
        </p:spPr>
      </p:pic>
      <p:pic>
        <p:nvPicPr>
          <p:cNvPr id="21509" name="Picture 5" descr="M:\BRIAP\EDP\PROMOTION\LOGOS\ITU logo\2011\sigleIT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704850"/>
            <a:ext cx="73818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5284788"/>
            <a:ext cx="58483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90044"/>
                </a:solidFill>
                <a:miter lim="800000"/>
                <a:headEnd/>
                <a:tailEnd type="none" w="lg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7488" y="806450"/>
            <a:ext cx="87391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174625" indent="-174625" algn="just">
              <a:defRPr/>
            </a:pPr>
            <a:r>
              <a:rPr lang="en-GB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Instruments of the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ITU</a:t>
            </a:r>
            <a:endParaRPr lang="en-GB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74625" indent="-174625" algn="just">
              <a:defRPr/>
            </a:pPr>
            <a:r>
              <a:rPr lang="en-GB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Treaty &amp; Binding Status for 193 Member States</a:t>
            </a:r>
          </a:p>
        </p:txBody>
      </p:sp>
      <p:grpSp>
        <p:nvGrpSpPr>
          <p:cNvPr id="22531" name="Group 5"/>
          <p:cNvGrpSpPr>
            <a:grpSpLocks/>
          </p:cNvGrpSpPr>
          <p:nvPr/>
        </p:nvGrpSpPr>
        <p:grpSpPr bwMode="auto">
          <a:xfrm>
            <a:off x="877888" y="1820863"/>
            <a:ext cx="2687637" cy="2660650"/>
            <a:chOff x="7380321" y="505377"/>
            <a:chExt cx="1857278" cy="1954044"/>
          </a:xfrm>
        </p:grpSpPr>
        <p:pic>
          <p:nvPicPr>
            <p:cNvPr id="22550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24" y="1072055"/>
              <a:ext cx="993302" cy="138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1" name="TextBox 6"/>
            <p:cNvSpPr txBox="1">
              <a:spLocks noChangeArrowheads="1"/>
            </p:cNvSpPr>
            <p:nvPr/>
          </p:nvSpPr>
          <p:spPr bwMode="auto">
            <a:xfrm>
              <a:off x="7380321" y="505377"/>
              <a:ext cx="1857278" cy="51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6575" indent="-261938" eaLnBrk="0" hangingPunct="0"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08038" indent="-269875" eaLnBrk="0" hangingPunct="0"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082675" indent="-273050" eaLnBrk="0" hangingPunct="0"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344613" indent="-26035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018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2590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162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1734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2000" b="1">
                  <a:solidFill>
                    <a:srgbClr val="5E243C"/>
                  </a:solidFill>
                  <a:latin typeface="Verdana" pitchFamily="34" charset="0"/>
                </a:rPr>
                <a:t>Constitution (CS)</a:t>
              </a:r>
            </a:p>
            <a:p>
              <a:pPr eaLnBrk="1" hangingPunct="1">
                <a:buFontTx/>
                <a:buNone/>
              </a:pPr>
              <a:r>
                <a:rPr lang="en-GB" altLang="en-US" sz="2000" b="1">
                  <a:solidFill>
                    <a:srgbClr val="5E243C"/>
                  </a:solidFill>
                  <a:latin typeface="Verdana" pitchFamily="34" charset="0"/>
                </a:rPr>
                <a:t>Convention (CV)</a:t>
              </a:r>
            </a:p>
          </p:txBody>
        </p:sp>
      </p:grp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5326063" y="1724025"/>
            <a:ext cx="2635250" cy="1670050"/>
            <a:chOff x="630696" y="1471559"/>
            <a:chExt cx="2388051" cy="1460827"/>
          </a:xfrm>
        </p:grpSpPr>
        <p:pic>
          <p:nvPicPr>
            <p:cNvPr id="22548" name="Picture 22" descr="http://www.itu.int/dms_pub/itu-r/opb/reg/R-REG-RR-2012-JPG-E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96" y="1609222"/>
              <a:ext cx="1088209" cy="1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9" name="TextBox 7"/>
            <p:cNvSpPr txBox="1">
              <a:spLocks noChangeArrowheads="1"/>
            </p:cNvSpPr>
            <p:nvPr/>
          </p:nvSpPr>
          <p:spPr bwMode="auto">
            <a:xfrm>
              <a:off x="1738254" y="1471559"/>
              <a:ext cx="1280493" cy="45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6575" indent="-261938" eaLnBrk="0" hangingPunct="0"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08038" indent="-269875" eaLnBrk="0" hangingPunct="0"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082675" indent="-273050" eaLnBrk="0" hangingPunct="0"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344613" indent="-26035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018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2590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162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1734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400" b="1">
                  <a:solidFill>
                    <a:srgbClr val="5E243C"/>
                  </a:solidFill>
                </a:rPr>
                <a:t>Radio </a:t>
              </a:r>
            </a:p>
            <a:p>
              <a:pPr eaLnBrk="1" hangingPunct="1">
                <a:buFontTx/>
                <a:buNone/>
              </a:pPr>
              <a:r>
                <a:rPr lang="en-GB" altLang="en-US" sz="1400" b="1">
                  <a:solidFill>
                    <a:srgbClr val="5E243C"/>
                  </a:solidFill>
                </a:rPr>
                <a:t>Regulations</a:t>
              </a:r>
            </a:p>
          </p:txBody>
        </p:sp>
      </p:grp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430463"/>
            <a:ext cx="8890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5903913" y="3394075"/>
            <a:ext cx="2203450" cy="1376363"/>
            <a:chOff x="199747" y="3763367"/>
            <a:chExt cx="2204450" cy="1376174"/>
          </a:xfrm>
        </p:grpSpPr>
        <p:pic>
          <p:nvPicPr>
            <p:cNvPr id="22546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21" y="4204362"/>
              <a:ext cx="873152" cy="93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7" name="TextBox 14"/>
            <p:cNvSpPr txBox="1">
              <a:spLocks noChangeArrowheads="1"/>
            </p:cNvSpPr>
            <p:nvPr/>
          </p:nvSpPr>
          <p:spPr bwMode="auto">
            <a:xfrm>
              <a:off x="199747" y="3763367"/>
              <a:ext cx="22044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6575" indent="-261938" eaLnBrk="0" hangingPunct="0"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08038" indent="-269875" eaLnBrk="0" hangingPunct="0"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082675" indent="-273050" eaLnBrk="0" hangingPunct="0"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344613" indent="-26035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018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2590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162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1734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400">
                  <a:solidFill>
                    <a:srgbClr val="5E243C"/>
                  </a:solidFill>
                </a:rPr>
                <a:t>ITU-R Recommendations</a:t>
              </a:r>
            </a:p>
            <a:p>
              <a:pPr eaLnBrk="1" hangingPunct="1">
                <a:buFontTx/>
                <a:buNone/>
              </a:pPr>
              <a:r>
                <a:rPr lang="en-GB" altLang="en-US" sz="1400">
                  <a:solidFill>
                    <a:srgbClr val="5E243C"/>
                  </a:solidFill>
                </a:rPr>
                <a:t>           Reports</a:t>
              </a:r>
            </a:p>
          </p:txBody>
        </p:sp>
      </p:grp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5797550" y="247650"/>
            <a:ext cx="712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>
                <a:solidFill>
                  <a:srgbClr val="5E243C"/>
                </a:solidFill>
              </a:rPr>
              <a:t>ITU-R 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741863" y="1698625"/>
            <a:ext cx="3873500" cy="3138488"/>
          </a:xfrm>
          <a:prstGeom prst="ellipse">
            <a:avLst/>
          </a:prstGeom>
          <a:noFill/>
          <a:ln w="25400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lIns="33338" tIns="17463" rIns="33338" bIns="17463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336550">
              <a:defRPr/>
            </a:pPr>
            <a:endParaRPr lang="en-GB" b="1" dirty="0" smtClean="0">
              <a:solidFill>
                <a:srgbClr val="5E243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3686175" y="4210050"/>
            <a:ext cx="1851025" cy="2066925"/>
            <a:chOff x="7705516" y="987961"/>
            <a:chExt cx="1851276" cy="2066171"/>
          </a:xfrm>
        </p:grpSpPr>
        <p:pic>
          <p:nvPicPr>
            <p:cNvPr id="22544" name="Picture 18" descr="T-REG-ACT-1998-JPG-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902" y="1901607"/>
              <a:ext cx="817563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Box 25"/>
            <p:cNvSpPr txBox="1">
              <a:spLocks noChangeArrowheads="1"/>
            </p:cNvSpPr>
            <p:nvPr/>
          </p:nvSpPr>
          <p:spPr bwMode="auto">
            <a:xfrm>
              <a:off x="7705516" y="987961"/>
              <a:ext cx="18512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6575" indent="-261938" eaLnBrk="0" hangingPunct="0"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08038" indent="-269875" eaLnBrk="0" hangingPunct="0"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082675" indent="-273050" eaLnBrk="0" hangingPunct="0"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344613" indent="-26035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018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2590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162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173413" indent="-2603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400" b="1">
                  <a:solidFill>
                    <a:srgbClr val="5E243C"/>
                  </a:solidFill>
                </a:rPr>
                <a:t>International</a:t>
              </a:r>
            </a:p>
            <a:p>
              <a:pPr eaLnBrk="1" hangingPunct="1">
                <a:buFontTx/>
                <a:buNone/>
              </a:pPr>
              <a:r>
                <a:rPr lang="en-GB" altLang="en-US" sz="1400" b="1">
                  <a:solidFill>
                    <a:srgbClr val="5E243C"/>
                  </a:solidFill>
                </a:rPr>
                <a:t>Telecommunication</a:t>
              </a:r>
            </a:p>
            <a:p>
              <a:pPr eaLnBrk="1" hangingPunct="1">
                <a:buFontTx/>
                <a:buNone/>
              </a:pPr>
              <a:r>
                <a:rPr lang="en-GB" altLang="en-US" sz="1400" b="1">
                  <a:solidFill>
                    <a:srgbClr val="5E243C"/>
                  </a:solidFill>
                </a:rPr>
                <a:t>Regulations</a:t>
              </a:r>
            </a:p>
          </p:txBody>
        </p:sp>
      </p:grp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5251450" y="5157788"/>
            <a:ext cx="227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>
                <a:solidFill>
                  <a:srgbClr val="5E243C"/>
                </a:solidFill>
              </a:rPr>
              <a:t>ITU-T Standards / Reports</a:t>
            </a:r>
          </a:p>
        </p:txBody>
      </p:sp>
      <p:pic>
        <p:nvPicPr>
          <p:cNvPr id="2253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5410200"/>
            <a:ext cx="9699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3238500" y="4210050"/>
            <a:ext cx="3903663" cy="2443163"/>
          </a:xfrm>
          <a:prstGeom prst="ellipse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lIns="33338" tIns="17463" rIns="33338" bIns="17463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336550">
              <a:defRPr/>
            </a:pPr>
            <a:endParaRPr lang="en-GB" b="1" dirty="0" smtClean="0">
              <a:solidFill>
                <a:srgbClr val="5E243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2917825" y="522605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 b="1">
                <a:solidFill>
                  <a:srgbClr val="5E243C"/>
                </a:solidFill>
              </a:rPr>
              <a:t>ITU-T</a:t>
            </a:r>
          </a:p>
        </p:txBody>
      </p:sp>
      <p:sp>
        <p:nvSpPr>
          <p:cNvPr id="22542" name="Rectangle 16"/>
          <p:cNvSpPr>
            <a:spLocks noChangeArrowheads="1"/>
          </p:cNvSpPr>
          <p:nvPr/>
        </p:nvSpPr>
        <p:spPr bwMode="auto">
          <a:xfrm>
            <a:off x="7451725" y="1512888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 b="1">
                <a:solidFill>
                  <a:srgbClr val="5E243C"/>
                </a:solidFill>
              </a:rPr>
              <a:t>ITU-R</a:t>
            </a:r>
          </a:p>
        </p:txBody>
      </p:sp>
      <p:sp>
        <p:nvSpPr>
          <p:cNvPr id="22543" name="TextBox 28"/>
          <p:cNvSpPr txBox="1">
            <a:spLocks noChangeArrowheads="1"/>
          </p:cNvSpPr>
          <p:nvPr/>
        </p:nvSpPr>
        <p:spPr bwMode="auto">
          <a:xfrm rot="-3001193">
            <a:off x="1901032" y="3140869"/>
            <a:ext cx="4100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 b="1">
                <a:solidFill>
                  <a:srgbClr val="5E243C"/>
                </a:solidFill>
                <a:latin typeface="Verdana" pitchFamily="34" charset="0"/>
              </a:rPr>
              <a:t>Administrative Regulations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1063625"/>
            <a:ext cx="8248650" cy="369888"/>
          </a:xfrm>
        </p:spPr>
        <p:txBody>
          <a:bodyPr/>
          <a:lstStyle/>
          <a:p>
            <a:pPr eaLnBrk="1" hangingPunct="1"/>
            <a:r>
              <a:rPr lang="en-GB" altLang="en-US" smtClean="0"/>
              <a:t>International Regulations and International Law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68313" y="1520825"/>
            <a:ext cx="8675687" cy="492442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</a:t>
            </a:r>
            <a:r>
              <a:rPr lang="en-GB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Radio Regulations </a:t>
            </a:r>
          </a:p>
          <a:p>
            <a:pPr marL="274637" lvl="1" indent="0">
              <a:buFontTx/>
              <a:buNone/>
              <a:defRPr/>
            </a:pPr>
            <a:r>
              <a:rPr lang="en-GB" sz="2000" i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Governs the </a:t>
            </a:r>
            <a:r>
              <a:rPr lang="en-GB" sz="2000" b="1" i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rights and obligations </a:t>
            </a:r>
            <a:r>
              <a:rPr lang="en-GB" sz="2000" i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GB" sz="2000" b="1" i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</a:t>
            </a:r>
            <a:r>
              <a:rPr lang="en-GB" sz="2000" i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rational equitable, efficient and economical use of orbital resources</a:t>
            </a:r>
            <a:endParaRPr lang="en-GB" sz="200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5:   international frequency allocation table</a:t>
            </a:r>
          </a:p>
          <a:p>
            <a:pPr lvl="1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9:   procedures for filings and international coordination</a:t>
            </a:r>
          </a:p>
          <a:p>
            <a:pPr lvl="1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11: procedures for frequency registration in the Master International Frequency Register (MIFR)</a:t>
            </a:r>
          </a:p>
          <a:p>
            <a:pPr marL="274637" lvl="1" indent="0">
              <a:buFontTx/>
              <a:buNone/>
              <a:defRPr/>
            </a:pPr>
            <a:endParaRPr lang="en-GB" sz="1100" dirty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 Radio Regulations</a:t>
            </a:r>
          </a:p>
          <a:p>
            <a:pPr lvl="1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</a:t>
            </a:r>
            <a:r>
              <a:rPr lang="en-GB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apply</a:t>
            </a: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</a:t>
            </a: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2000" dirty="0" err="1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pico</a:t>
            </a: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satellites … which may not be known to the developers </a:t>
            </a:r>
            <a:r>
              <a:rPr lang="en-GB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</a:t>
            </a: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may </a:t>
            </a: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cause </a:t>
            </a:r>
            <a:r>
              <a:rPr lang="en-GB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interference</a:t>
            </a:r>
          </a:p>
          <a:p>
            <a:pPr lvl="1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</a:t>
            </a:r>
            <a:r>
              <a:rPr lang="en-GB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not be adequate</a:t>
            </a: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en-GB" sz="2000" dirty="0" err="1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</a:t>
            </a: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2000" dirty="0" err="1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pico</a:t>
            </a: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satellites as:</a:t>
            </a:r>
          </a:p>
          <a:p>
            <a:pPr lvl="2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Timescale to notification is too long</a:t>
            </a:r>
          </a:p>
          <a:p>
            <a:pPr lvl="2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orbit unknown or uncontrolled</a:t>
            </a:r>
          </a:p>
          <a:p>
            <a:pPr lvl="2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frequencies may not be available </a:t>
            </a:r>
          </a:p>
          <a:p>
            <a:pPr marL="274637" lvl="1" indent="0">
              <a:buFontTx/>
              <a:buNone/>
              <a:defRPr/>
            </a:pPr>
            <a:endParaRPr lang="en-GB" sz="200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en-GB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406400" y="149225"/>
            <a:ext cx="59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ITU</a:t>
            </a:r>
          </a:p>
        </p:txBody>
      </p:sp>
      <p:sp>
        <p:nvSpPr>
          <p:cNvPr id="23557" name="Oval 3"/>
          <p:cNvSpPr>
            <a:spLocks noChangeArrowheads="1"/>
          </p:cNvSpPr>
          <p:nvPr/>
        </p:nvSpPr>
        <p:spPr bwMode="auto">
          <a:xfrm>
            <a:off x="5884863" y="1652588"/>
            <a:ext cx="1193800" cy="736600"/>
          </a:xfrm>
          <a:prstGeom prst="ellipse">
            <a:avLst/>
          </a:prstGeom>
          <a:noFill/>
          <a:ln w="19050" algn="ctr">
            <a:solidFill>
              <a:srgbClr val="C90044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2241550" y="1657350"/>
            <a:ext cx="3455988" cy="736600"/>
          </a:xfrm>
          <a:prstGeom prst="ellipse">
            <a:avLst/>
          </a:prstGeom>
          <a:noFill/>
          <a:ln w="19050" algn="ctr">
            <a:solidFill>
              <a:srgbClr val="C90044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1196975"/>
            <a:ext cx="8248650" cy="369888"/>
          </a:xfrm>
        </p:spPr>
        <p:txBody>
          <a:bodyPr/>
          <a:lstStyle/>
          <a:p>
            <a:pPr eaLnBrk="1" hangingPunct="1"/>
            <a:r>
              <a:rPr lang="en-GB" altLang="en-US" smtClean="0"/>
              <a:t>Developers may not know ITU procedures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06400" y="149225"/>
            <a:ext cx="59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ITU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409157"/>
              </p:ext>
            </p:extLst>
          </p:nvPr>
        </p:nvGraphicFramePr>
        <p:xfrm>
          <a:off x="1003300" y="1631809"/>
          <a:ext cx="7083067" cy="441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37744" y="6168628"/>
            <a:ext cx="886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API data from :Yvon </a:t>
            </a:r>
            <a:r>
              <a:rPr lang="en-GB" dirty="0"/>
              <a:t>Henri, “ITU Radio Regulations and Small Satellites”, ECSL/IISL Symposium, Vienna, Austria </a:t>
            </a:r>
            <a:r>
              <a:rPr lang="en-GB" dirty="0" smtClean="0"/>
              <a:t>, 24/03/14</a:t>
            </a:r>
            <a:endParaRPr lang="en-GB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05296" y="5887974"/>
            <a:ext cx="788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 dirty="0" smtClean="0"/>
              <a:t>Launch data  from: Space </a:t>
            </a:r>
            <a:r>
              <a:rPr lang="en-GB" altLang="en-US" sz="1400" dirty="0"/>
              <a:t>Work Presentation – “2014 Nano / Microsatellite Market Assessment”.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1063625"/>
            <a:ext cx="8248650" cy="369888"/>
          </a:xfrm>
        </p:spPr>
        <p:txBody>
          <a:bodyPr/>
          <a:lstStyle/>
          <a:p>
            <a:pPr eaLnBrk="1" hangingPunct="1"/>
            <a:r>
              <a:rPr lang="en-GB" altLang="en-US" smtClean="0"/>
              <a:t>Example Frequency Bands Use by n/p-satellites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4013" y="1801813"/>
            <a:ext cx="8789987" cy="473233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Amateur Bands (No. 5.282)</a:t>
            </a:r>
          </a:p>
          <a:p>
            <a:pPr lvl="1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Frequencies coordinated by International Amateur Radio Union (IARU);</a:t>
            </a:r>
          </a:p>
          <a:p>
            <a:pPr lvl="1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of 235 satellites coordinated / 71 of which are still Active</a:t>
            </a:r>
          </a:p>
          <a:p>
            <a:pPr marL="274637" lvl="1" indent="0">
              <a:buFontTx/>
              <a:buNone/>
              <a:defRPr/>
            </a:pPr>
            <a:endParaRPr lang="en-GB" sz="1200" dirty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Uplink</a:t>
            </a:r>
          </a:p>
          <a:p>
            <a:pPr lvl="2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144-146 MHz</a:t>
            </a:r>
          </a:p>
          <a:p>
            <a:pPr marL="0" indent="0">
              <a:buFontTx/>
              <a:buNone/>
              <a:defRPr/>
            </a:pPr>
            <a:endParaRPr lang="en-GB" sz="2000" b="1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en-GB" sz="2000" b="1" dirty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(Space Research) Bands: </a:t>
            </a:r>
          </a:p>
          <a:p>
            <a:pPr lvl="1">
              <a:defRPr/>
            </a:pPr>
            <a:r>
              <a:rPr lang="en-GB" sz="2000" dirty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Frequencies coordinated by </a:t>
            </a: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 Frequency Coordination Group (SFCG);</a:t>
            </a:r>
            <a:endParaRPr lang="en-GB" sz="2000" dirty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 400.15-401 MHz, 2025-2110 MHz, …</a:t>
            </a:r>
          </a:p>
          <a:p>
            <a:pPr lvl="1">
              <a:defRPr/>
            </a:pPr>
            <a:endParaRPr lang="en-GB" sz="200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defRPr/>
            </a:pPr>
            <a:endParaRPr lang="en-GB" sz="2000" b="1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38488" y="3173413"/>
            <a:ext cx="5681662" cy="1420812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defRPr/>
            </a:pPr>
            <a:r>
              <a:rPr lang="en-GB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Downlink</a:t>
            </a:r>
          </a:p>
          <a:p>
            <a:pPr lvl="2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144-146 MHz, 435-438 MHz</a:t>
            </a:r>
          </a:p>
          <a:p>
            <a:pPr lvl="2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2400-2450 MHz, 3400-3410 MHz</a:t>
            </a:r>
          </a:p>
          <a:p>
            <a:pPr marL="274637" lvl="1" indent="0">
              <a:buFontTx/>
              <a:buNone/>
              <a:defRPr/>
            </a:pPr>
            <a:endParaRPr lang="en-GB" sz="120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406400" y="149225"/>
            <a:ext cx="59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ITU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ubtitle 2"/>
          <p:cNvSpPr txBox="1">
            <a:spLocks/>
          </p:cNvSpPr>
          <p:nvPr/>
        </p:nvSpPr>
        <p:spPr bwMode="auto">
          <a:xfrm>
            <a:off x="309563" y="1019175"/>
            <a:ext cx="878998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sz="2000" b="1" dirty="0" smtClean="0">
                <a:latin typeface="Verdana" pitchFamily="34" charset="0"/>
              </a:rPr>
              <a:t>Preliminary Draft of Agenda for WRC-18</a:t>
            </a:r>
          </a:p>
          <a:p>
            <a:pPr>
              <a:buFontTx/>
              <a:buNone/>
              <a:defRPr/>
            </a:pPr>
            <a:r>
              <a:rPr lang="en-GB" altLang="en-US" sz="500" dirty="0" smtClean="0">
                <a:latin typeface="Verdana" pitchFamily="34" charset="0"/>
              </a:rPr>
              <a:t>   </a:t>
            </a:r>
            <a:endParaRPr lang="en-GB" altLang="en-US" sz="100" dirty="0" smtClean="0">
              <a:latin typeface="Verdana" pitchFamily="34" charset="0"/>
            </a:endParaRPr>
          </a:p>
          <a:p>
            <a:pPr>
              <a:buFontTx/>
              <a:buNone/>
              <a:defRPr/>
            </a:pPr>
            <a:r>
              <a:rPr lang="en-GB" altLang="en-US" sz="2000" dirty="0" smtClean="0">
                <a:latin typeface="Verdana" pitchFamily="34" charset="0"/>
              </a:rPr>
              <a:t>   Following proposals from 12 CEPT Administrations </a:t>
            </a:r>
          </a:p>
          <a:p>
            <a:pPr>
              <a:buFontTx/>
              <a:buNone/>
              <a:defRPr/>
            </a:pPr>
            <a:r>
              <a:rPr lang="en-GB" altLang="en-US" sz="2000" dirty="0" smtClean="0">
                <a:latin typeface="Verdana" pitchFamily="34" charset="0"/>
              </a:rPr>
              <a:t>	resulted in a future Agenda Item for WRC-18, Resolution 808 </a:t>
            </a:r>
          </a:p>
          <a:p>
            <a:pPr>
              <a:buFontTx/>
              <a:buNone/>
              <a:defRPr/>
            </a:pPr>
            <a:r>
              <a:rPr lang="en-GB" altLang="en-US" sz="800" dirty="0" smtClean="0">
                <a:latin typeface="Verdana" pitchFamily="34" charset="0"/>
              </a:rPr>
              <a:t>	</a:t>
            </a:r>
          </a:p>
          <a:p>
            <a:pPr>
              <a:buFontTx/>
              <a:buNone/>
              <a:defRPr/>
            </a:pPr>
            <a:r>
              <a:rPr lang="en-GB" altLang="en-US" sz="2000" dirty="0" smtClean="0">
                <a:latin typeface="Verdana" pitchFamily="34" charset="0"/>
              </a:rPr>
              <a:t>t</a:t>
            </a: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consider whether</a:t>
            </a:r>
            <a:r>
              <a:rPr lang="en-GB" altLang="en-US" sz="2000" dirty="0" smtClean="0">
                <a:latin typeface="Verdana" pitchFamily="34" charset="0"/>
              </a:rPr>
              <a:t>:</a:t>
            </a:r>
          </a:p>
          <a:p>
            <a:pPr>
              <a:buFontTx/>
              <a:buNone/>
              <a:defRPr/>
            </a:pPr>
            <a:endParaRPr lang="en-GB" altLang="en-US" sz="800" dirty="0" smtClean="0">
              <a:latin typeface="Verdana" pitchFamily="34" charset="0"/>
            </a:endParaRPr>
          </a:p>
          <a:p>
            <a:pPr>
              <a:buFontTx/>
              <a:buNone/>
              <a:defRPr/>
            </a:pPr>
            <a:r>
              <a:rPr lang="en-GB" altLang="en-US" sz="1800" b="1" dirty="0" smtClean="0">
                <a:latin typeface="Verdana" pitchFamily="34" charset="0"/>
              </a:rPr>
              <a:t>   </a:t>
            </a:r>
            <a:r>
              <a:rPr lang="en-GB" altLang="en-US" sz="1800" i="1" dirty="0" smtClean="0">
                <a:latin typeface="Verdana" pitchFamily="34" charset="0"/>
              </a:rPr>
              <a:t>“2.2 the appropriate regulatory procedures for notifying satellite networks needed to facilitate the deployment and operation of </a:t>
            </a:r>
            <a:r>
              <a:rPr lang="en-GB" altLang="en-US" sz="1800" i="1" dirty="0" err="1" smtClean="0">
                <a:latin typeface="Verdana" pitchFamily="34" charset="0"/>
              </a:rPr>
              <a:t>nano</a:t>
            </a:r>
            <a:r>
              <a:rPr lang="en-GB" altLang="en-US" sz="1800" i="1" dirty="0" smtClean="0">
                <a:latin typeface="Verdana" pitchFamily="34" charset="0"/>
              </a:rPr>
              <a:t>- and </a:t>
            </a:r>
            <a:r>
              <a:rPr lang="en-GB" altLang="en-US" sz="1800" i="1" dirty="0" err="1" smtClean="0">
                <a:latin typeface="Verdana" pitchFamily="34" charset="0"/>
              </a:rPr>
              <a:t>picosatellites</a:t>
            </a:r>
            <a:r>
              <a:rPr lang="en-GB" altLang="en-US" sz="1800" i="1" dirty="0" smtClean="0">
                <a:latin typeface="Verdana" pitchFamily="34" charset="0"/>
              </a:rPr>
              <a:t>, in accordance with Resolution 757 (WRC‑12);”</a:t>
            </a:r>
          </a:p>
          <a:p>
            <a:pPr>
              <a:buFontTx/>
              <a:buNone/>
              <a:defRPr/>
            </a:pPr>
            <a:endParaRPr lang="en-GB" altLang="en-US" sz="1100" b="1" dirty="0" smtClean="0">
              <a:latin typeface="Verdana" pitchFamily="34" charset="0"/>
            </a:endParaRPr>
          </a:p>
          <a:p>
            <a:pPr>
              <a:defRPr/>
            </a:pPr>
            <a:endParaRPr lang="en-GB" altLang="en-US" sz="2400" b="1" i="1" dirty="0" smtClean="0">
              <a:solidFill>
                <a:srgbClr val="5E243C"/>
              </a:solidFill>
              <a:latin typeface="Verdana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7000" y="149225"/>
            <a:ext cx="236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WRC-15 / WRC-18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400" y="3651250"/>
            <a:ext cx="81375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i="1" kern="0" dirty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ITU-R Resolution 757 (WRC-12), </a:t>
            </a:r>
            <a:r>
              <a:rPr lang="en-GB" sz="2000" b="1" i="1" dirty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invites ITU-R:</a:t>
            </a:r>
          </a:p>
          <a:p>
            <a:pPr marL="182563">
              <a:defRPr/>
            </a:pPr>
            <a:r>
              <a:rPr lang="en-GB" sz="1800" i="1" dirty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examine the procedures for notifying space networks and consider possible modifications to enable the deployment and operation of </a:t>
            </a:r>
            <a:r>
              <a:rPr lang="en-GB" sz="1800" i="1" dirty="0" err="1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</a:t>
            </a:r>
            <a:r>
              <a:rPr lang="en-GB" sz="1800" i="1" dirty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-satellites and </a:t>
            </a:r>
            <a:r>
              <a:rPr lang="en-GB" sz="1800" i="1" dirty="0" err="1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pico</a:t>
            </a:r>
            <a:r>
              <a:rPr lang="en-GB" sz="1800" i="1" dirty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-satellites, taking into account the short development time, short mission time and unique orbital characteristics,</a:t>
            </a:r>
            <a:r>
              <a:rPr lang="en-GB" sz="2000" dirty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defRPr/>
            </a:pPr>
            <a:endParaRPr lang="en-GB" sz="800" i="1" dirty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b="1" i="1" dirty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instructs the Director of the BR</a:t>
            </a:r>
          </a:p>
          <a:p>
            <a:pPr marL="182563">
              <a:defRPr/>
            </a:pPr>
            <a:r>
              <a:rPr lang="en-GB" sz="2000" dirty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report to WRC-15 on the results of these studies.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fld id="{90362625-54CB-4D5E-8DD1-FC6B5EBE3DEB}" type="slidenum">
              <a:rPr lang="en-GB" altLang="en-US" sz="1000" smtClean="0">
                <a:solidFill>
                  <a:schemeClr val="bg1"/>
                </a:solidFill>
              </a:rPr>
              <a:pPr eaLnBrk="1" hangingPunct="1">
                <a:buFontTx/>
                <a:buNone/>
              </a:pPr>
              <a:t>1</a:t>
            </a:fld>
            <a:endParaRPr lang="en-GB" altLang="en-US" sz="1000" smtClean="0">
              <a:solidFill>
                <a:schemeClr val="bg1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80988" y="2082800"/>
            <a:ext cx="7874000" cy="28797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0" y="1270000"/>
            <a:ext cx="8248650" cy="369888"/>
          </a:xfrm>
        </p:spPr>
        <p:txBody>
          <a:bodyPr/>
          <a:lstStyle/>
          <a:p>
            <a:pPr eaLnBrk="1" hangingPunct="1"/>
            <a:r>
              <a:rPr lang="en-GB" altLang="en-US" smtClean="0"/>
              <a:t>Content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66725" y="2289175"/>
            <a:ext cx="82089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3050" indent="-2730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tx2"/>
                </a:solidFill>
              </a:rPr>
              <a:t>What are Nano-Pico satellites</a:t>
            </a:r>
          </a:p>
          <a:p>
            <a:pPr eaLnBrk="1" hangingPunct="1"/>
            <a:r>
              <a:rPr lang="en-GB" altLang="en-US" sz="2400">
                <a:solidFill>
                  <a:schemeClr val="tx2"/>
                </a:solidFill>
              </a:rPr>
              <a:t>Advantages, Drawbacks and Concerns</a:t>
            </a:r>
          </a:p>
          <a:p>
            <a:pPr eaLnBrk="1" hangingPunct="1"/>
            <a:r>
              <a:rPr lang="en-GB" altLang="en-US" sz="2400">
                <a:solidFill>
                  <a:schemeClr val="tx2"/>
                </a:solidFill>
              </a:rPr>
              <a:t>International Spectrum</a:t>
            </a:r>
          </a:p>
          <a:p>
            <a:pPr eaLnBrk="1" hangingPunct="1"/>
            <a:r>
              <a:rPr lang="en-GB" altLang="en-US" sz="2400">
                <a:solidFill>
                  <a:schemeClr val="tx2"/>
                </a:solidFill>
              </a:rPr>
              <a:t>International/National Space Law</a:t>
            </a:r>
          </a:p>
          <a:p>
            <a:pPr eaLnBrk="1" hangingPunct="1"/>
            <a:r>
              <a:rPr lang="en-GB" altLang="en-US" sz="2400">
                <a:solidFill>
                  <a:schemeClr val="tx2"/>
                </a:solidFill>
              </a:rPr>
              <a:t>Conclusions</a:t>
            </a:r>
          </a:p>
          <a:p>
            <a:pPr eaLnBrk="1" hangingPunct="1"/>
            <a:endParaRPr lang="en-GB" altLang="en-US" sz="2400">
              <a:solidFill>
                <a:schemeClr val="tx2"/>
              </a:solidFill>
            </a:endParaRP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7416800" y="3044825"/>
            <a:ext cx="1397000" cy="1457325"/>
            <a:chOff x="7222642" y="1754713"/>
            <a:chExt cx="1398270" cy="1458263"/>
          </a:xfrm>
        </p:grpSpPr>
        <p:pic>
          <p:nvPicPr>
            <p:cNvPr id="9228" name="Picture 21" descr="C:\Users\tony.azzarelli\Documents\_perso\LLM\Space Law\__aaa presentation on small satellites\fotos\nano-satellit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642" y="2055321"/>
              <a:ext cx="1398270" cy="115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Box 22"/>
            <p:cNvSpPr txBox="1">
              <a:spLocks noChangeArrowheads="1"/>
            </p:cNvSpPr>
            <p:nvPr/>
          </p:nvSpPr>
          <p:spPr bwMode="auto">
            <a:xfrm>
              <a:off x="7338450" y="1754713"/>
              <a:ext cx="12357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400"/>
                <a:t>1 - Cubesat</a:t>
              </a:r>
            </a:p>
          </p:txBody>
        </p:sp>
      </p:grp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6407150" y="1471613"/>
            <a:ext cx="1571625" cy="1598612"/>
            <a:chOff x="6960815" y="123488"/>
            <a:chExt cx="1571625" cy="1598677"/>
          </a:xfrm>
        </p:grpSpPr>
        <p:pic>
          <p:nvPicPr>
            <p:cNvPr id="92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815" y="188640"/>
              <a:ext cx="1571625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Box 20"/>
            <p:cNvSpPr txBox="1">
              <a:spLocks noChangeArrowheads="1"/>
            </p:cNvSpPr>
            <p:nvPr/>
          </p:nvSpPr>
          <p:spPr bwMode="auto">
            <a:xfrm>
              <a:off x="7346751" y="123488"/>
              <a:ext cx="11424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400"/>
                <a:t>2 - Picosat</a:t>
              </a:r>
            </a:p>
          </p:txBody>
        </p:sp>
      </p:grp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179388" y="5634038"/>
            <a:ext cx="2441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>
                <a:hlinkClick r:id="rId5"/>
              </a:rPr>
              <a:t>1- http://www.bgdna.com/</a:t>
            </a:r>
            <a:endParaRPr lang="en-GB" altLang="en-US"/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179388" y="5865813"/>
            <a:ext cx="8964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>
                <a:hlinkClick r:id="rId6"/>
              </a:rPr>
              <a:t>2- http://news.softpedia.com/news/Nanosatellites-To-Take-Over-Space-Studies-149430.shtml</a:t>
            </a:r>
            <a:r>
              <a:rPr lang="en-GB" alt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ubtitle 2"/>
          <p:cNvSpPr txBox="1">
            <a:spLocks/>
          </p:cNvSpPr>
          <p:nvPr/>
        </p:nvSpPr>
        <p:spPr bwMode="auto">
          <a:xfrm>
            <a:off x="309563" y="1270000"/>
            <a:ext cx="878998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nl-NL" sz="2000" b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ITU-R Question 254/7 – Assigned to WP 7B</a:t>
            </a:r>
          </a:p>
          <a:p>
            <a:pPr marL="0" indent="0">
              <a:buFontTx/>
              <a:buNone/>
              <a:defRPr/>
            </a:pPr>
            <a:endParaRPr lang="en-GB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4013" indent="-354013">
              <a:buFontTx/>
              <a:buNone/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What are the distinctive characteristics of </a:t>
            </a:r>
            <a:r>
              <a:rPr lang="en-GB" sz="2000" kern="0" dirty="0" err="1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2000" kern="0" dirty="0" err="1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pico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satellites and satellite systems in terms of their use of the radio spectrum as defined by data rates, transmissions time and bandwidths?</a:t>
            </a:r>
          </a:p>
          <a:p>
            <a:pPr marL="0" indent="0">
              <a:buFontTx/>
              <a:buNone/>
              <a:defRPr/>
            </a:pPr>
            <a:endParaRPr lang="nl-NL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4013" indent="-354013">
              <a:buFontTx/>
              <a:buNone/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Taking into account such distinctive characteristics, what are the spectrum requirements for </a:t>
            </a:r>
            <a:r>
              <a:rPr lang="en-GB" sz="2000" kern="0" dirty="0" err="1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2000" kern="0" dirty="0" err="1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pico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satellite systems?</a:t>
            </a:r>
          </a:p>
          <a:p>
            <a:pPr marL="0" indent="0">
              <a:buFontTx/>
              <a:buNone/>
              <a:defRPr/>
            </a:pPr>
            <a:endParaRPr lang="en-GB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4013" indent="-354013">
              <a:buFontTx/>
              <a:buNone/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Under which </a:t>
            </a:r>
            <a:r>
              <a:rPr lang="en-GB" sz="2000" kern="0" dirty="0" err="1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radiocommunication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services can satellite systems using </a:t>
            </a:r>
            <a:r>
              <a:rPr lang="en-GB" sz="2000" kern="0" dirty="0" err="1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2000" kern="0" dirty="0" err="1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pico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satellites operate?</a:t>
            </a:r>
          </a:p>
          <a:p>
            <a:pPr marL="0" indent="0">
              <a:buFontTx/>
              <a:buNone/>
              <a:defRPr/>
            </a:pPr>
            <a:endParaRPr lang="en-GB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49225"/>
            <a:ext cx="326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WRC-15 – SG7 2012-2015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ubtitle 2"/>
          <p:cNvSpPr txBox="1">
            <a:spLocks/>
          </p:cNvSpPr>
          <p:nvPr/>
        </p:nvSpPr>
        <p:spPr bwMode="auto">
          <a:xfrm>
            <a:off x="309563" y="1181100"/>
            <a:ext cx="87899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6350" lvl="1" indent="0">
              <a:buFontTx/>
              <a:buNone/>
              <a:defRPr/>
            </a:pPr>
            <a:r>
              <a:rPr lang="en-GB" altLang="nl-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ITU-R WP7B developing two ITU-R Reports:</a:t>
            </a:r>
          </a:p>
          <a:p>
            <a:pPr marL="538163" lvl="2" indent="0">
              <a:buFontTx/>
              <a:buNone/>
              <a:defRPr/>
            </a:pPr>
            <a:endParaRPr lang="en-GB" altLang="nl-NL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defRPr/>
            </a:pPr>
            <a:r>
              <a:rPr lang="en-GB" alt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WDPDN Report ITU-R SA.[NANO/PICOSAT CHARACTERISTICS], which provides answers to the 3 questions asked as part of Question ITU-R 254/7.</a:t>
            </a:r>
          </a:p>
          <a:p>
            <a:pPr marL="538163" lvl="2" indent="0">
              <a:buFontTx/>
              <a:buNone/>
              <a:defRPr/>
            </a:pPr>
            <a:endParaRPr lang="en-GB" alt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defRPr/>
            </a:pPr>
            <a:r>
              <a:rPr lang="en-GB" alt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WDPDN Report ITU-R SA.[NANO/PICOSAT CURRENT PRACTICE] which is in response to the invitation to examine procedures for notifying space networks as called for in Resolution </a:t>
            </a:r>
            <a:r>
              <a:rPr lang="en-GB" altLang="nl-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757 (WRC-12)</a:t>
            </a:r>
            <a:r>
              <a:rPr lang="en-GB" alt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74637" lvl="1" indent="0">
              <a:buFontTx/>
              <a:buNone/>
              <a:defRPr/>
            </a:pPr>
            <a:endParaRPr lang="en-US" alt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US" alt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Draft CPM text for WRC15 developed</a:t>
            </a:r>
          </a:p>
          <a:p>
            <a:pPr marL="274637" lvl="1" indent="0">
              <a:buFontTx/>
              <a:buNone/>
              <a:defRPr/>
            </a:pPr>
            <a:endParaRPr lang="en-US" alt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US" alt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 are ongoing</a:t>
            </a:r>
          </a:p>
          <a:p>
            <a:pPr marL="354013" indent="-354013">
              <a:buFontTx/>
              <a:buNone/>
              <a:defRPr/>
            </a:pPr>
            <a:endParaRPr lang="en-GB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79388" y="149225"/>
            <a:ext cx="326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WRC-15 – SG7 2012-2015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ubtitle 2"/>
          <p:cNvSpPr txBox="1">
            <a:spLocks/>
          </p:cNvSpPr>
          <p:nvPr/>
        </p:nvSpPr>
        <p:spPr bwMode="auto">
          <a:xfrm>
            <a:off x="309563" y="1196975"/>
            <a:ext cx="878998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nl-NL" sz="22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observations in answering Question 254/7</a:t>
            </a:r>
          </a:p>
          <a:p>
            <a:pPr marL="0" indent="0">
              <a:buFontTx/>
              <a:buNone/>
              <a:defRPr/>
            </a:pPr>
            <a:endParaRPr lang="nl-NL" sz="1050" b="1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easy to define nano/picosatellites</a:t>
            </a:r>
            <a:r>
              <a:rPr lang="nl-NL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based on Appendix 4 characteristics; e.g. unknown orbital characteristics. </a:t>
            </a:r>
          </a:p>
          <a:p>
            <a:pPr>
              <a:defRPr/>
            </a:pPr>
            <a:endParaRPr lang="nl-NL" sz="100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have distinct technical characteristics:</a:t>
            </a:r>
          </a:p>
          <a:p>
            <a:pPr lvl="1">
              <a:defRPr/>
            </a:pPr>
            <a:r>
              <a:rPr lang="nl-NL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Usually low transmitter power, low data rate, omnidirectional antennas, mainly NGSO systems.</a:t>
            </a:r>
          </a:p>
          <a:p>
            <a:pPr marL="0" indent="0">
              <a:buFontTx/>
              <a:buNone/>
              <a:defRPr/>
            </a:pPr>
            <a:endParaRPr lang="nl-NL" sz="70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have distinct non-technical characteristics:</a:t>
            </a:r>
          </a:p>
          <a:p>
            <a:pPr lvl="1">
              <a:defRPr/>
            </a:pPr>
            <a:r>
              <a:rPr lang="nl-NL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development time (months to 2/3 years)</a:t>
            </a:r>
          </a:p>
          <a:p>
            <a:pPr marL="274637" lvl="1" indent="0">
              <a:buFontTx/>
              <a:buNone/>
              <a:defRPr/>
            </a:pPr>
            <a:endParaRPr lang="nl-NL" sz="110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nl-NL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“Opportunistic” launch arrangements meaning that the orbital parameters may be known at a late stage, </a:t>
            </a:r>
            <a:r>
              <a:rPr lang="nl-NL" sz="2000" b="1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makes proper and timely publication, coordination and notification difficult</a:t>
            </a:r>
            <a:r>
              <a:rPr lang="nl-NL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68288" y="149225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WRC-15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/>
          </p:cNvSpPr>
          <p:nvPr/>
        </p:nvSpPr>
        <p:spPr bwMode="auto">
          <a:xfrm>
            <a:off x="323850" y="785813"/>
            <a:ext cx="7772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nl-NL" altLang="en-US" sz="2400" b="1">
                <a:solidFill>
                  <a:schemeClr val="tx2"/>
                </a:solidFill>
                <a:latin typeface="Verdana" pitchFamily="34" charset="0"/>
              </a:rPr>
              <a:t>Preliminary observations of regulatory issues for nano/pico satellites</a:t>
            </a:r>
            <a:endParaRPr lang="en-GB" altLang="en-US" sz="24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7651" name="Subtitle 2"/>
          <p:cNvSpPr txBox="1">
            <a:spLocks/>
          </p:cNvSpPr>
          <p:nvPr/>
        </p:nvSpPr>
        <p:spPr bwMode="auto">
          <a:xfrm>
            <a:off x="382588" y="1755775"/>
            <a:ext cx="878998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could be solved by regulatory change</a:t>
            </a:r>
            <a:endParaRPr lang="nl-NL" sz="20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Unknown orbital parameters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 Difficulties in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 and timely publication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 changes in Appendix 4.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development cycle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 too short for the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regulatory process under Article 9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 propose a new notification process.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could be solved by other means</a:t>
            </a:r>
            <a:endParaRPr lang="nl-NL" sz="20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Developer’s limited awareness/knowledge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 process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provide inadequate Appendix-4 data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 Study</a:t>
            </a:r>
          </a:p>
          <a:p>
            <a:pPr marL="274637" lvl="1" indent="0">
              <a:buFontTx/>
              <a:buNone/>
              <a:defRPr/>
            </a:pPr>
            <a:endParaRPr lang="nl-NL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Not Operate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appropriate frequency band or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radiocommunication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service 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 interference   Study.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en-GB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Growing number of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pico-satellitess</a:t>
            </a:r>
            <a:endParaRPr lang="en-GB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 an easier notification process;</a:t>
            </a:r>
          </a:p>
          <a:p>
            <a:pPr lvl="1">
              <a:defRPr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Expanding needs of spectrum.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20650" y="149225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WRC-15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76213" y="149225"/>
            <a:ext cx="2208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ITU Conclusions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8313" y="973138"/>
            <a:ext cx="8456612" cy="514667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 algn="just">
              <a:defRPr/>
            </a:pPr>
            <a:r>
              <a:rPr lang="en-GB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WRC-15 Should Determine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Characteristics, Spectrum Requirements, What type of services</a:t>
            </a:r>
          </a:p>
          <a:p>
            <a:pPr marL="777875" lvl="1" indent="-514350" algn="just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Examine </a:t>
            </a:r>
            <a:r>
              <a:rPr lang="en-GB" sz="2000" dirty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procedures for notifying space networks and consider possible modifications to enable the deployment and </a:t>
            </a: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operation.</a:t>
            </a:r>
            <a:endParaRPr lang="en-GB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GB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defRPr/>
            </a:pPr>
            <a:r>
              <a:rPr lang="en-GB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WRC-18 Should Address</a:t>
            </a:r>
          </a:p>
          <a:p>
            <a:pPr marL="777875" lvl="1" indent="-514350" algn="just">
              <a:defRPr/>
            </a:pPr>
            <a:r>
              <a:rPr lang="en-GB" altLang="en-US" sz="2000" dirty="0" smtClean="0">
                <a:latin typeface="Verdana" pitchFamily="34" charset="0"/>
              </a:rPr>
              <a:t>appropriate </a:t>
            </a:r>
            <a:r>
              <a:rPr lang="en-GB" altLang="en-US" sz="2000" dirty="0">
                <a:latin typeface="Verdana" pitchFamily="34" charset="0"/>
              </a:rPr>
              <a:t>regulatory procedures for notifying satellite networks needed to facilitate the deployment and operation of </a:t>
            </a:r>
            <a:r>
              <a:rPr lang="en-GB" altLang="en-US" sz="2000" dirty="0" err="1">
                <a:latin typeface="Verdana" pitchFamily="34" charset="0"/>
              </a:rPr>
              <a:t>nano</a:t>
            </a:r>
            <a:r>
              <a:rPr lang="en-GB" altLang="en-US" sz="2000" dirty="0">
                <a:latin typeface="Verdana" pitchFamily="34" charset="0"/>
              </a:rPr>
              <a:t>- and </a:t>
            </a:r>
            <a:r>
              <a:rPr lang="en-GB" altLang="en-US" sz="2000" dirty="0" err="1" smtClean="0">
                <a:latin typeface="Verdana" pitchFamily="34" charset="0"/>
              </a:rPr>
              <a:t>picosatellites</a:t>
            </a:r>
            <a:r>
              <a:rPr lang="en-GB" altLang="en-US" sz="2000" dirty="0" smtClean="0">
                <a:latin typeface="Verdana" pitchFamily="34" charset="0"/>
              </a:rPr>
              <a:t>.</a:t>
            </a:r>
          </a:p>
          <a:p>
            <a:pPr marL="263525" lvl="1" indent="0" algn="just">
              <a:buFontTx/>
              <a:buNone/>
              <a:defRPr/>
            </a:pPr>
            <a:endParaRPr lang="en-GB" sz="2000" b="1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defRPr/>
            </a:pPr>
            <a:r>
              <a:rPr lang="en-GB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immediate action, all States must: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 filings for all satellites including </a:t>
            </a:r>
            <a:r>
              <a:rPr lang="en-GB" sz="2000" kern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nano</a:t>
            </a:r>
            <a:r>
              <a:rPr lang="en-GB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GB" sz="2000" kern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pico</a:t>
            </a:r>
            <a:r>
              <a:rPr lang="en-GB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satellites;</a:t>
            </a:r>
          </a:p>
          <a:p>
            <a:pPr marL="777875" lvl="1" indent="-514350" algn="just">
              <a:defRPr/>
            </a:pPr>
            <a:r>
              <a:rPr lang="en-GB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en-GB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appropriate frequency bands, amateur or scientific and coordinate use with IARU or SFCG.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625" y="149225"/>
            <a:ext cx="64579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74625" algn="just">
              <a:defRPr/>
            </a:pPr>
            <a:r>
              <a:rPr lang="en-GB" sz="2000" b="1" dirty="0">
                <a:solidFill>
                  <a:schemeClr val="bg1"/>
                </a:solidFill>
              </a:rPr>
              <a:t>International Space Law - </a:t>
            </a:r>
            <a:r>
              <a:rPr lang="en-GB" sz="2000" b="1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Corpus </a:t>
            </a:r>
            <a:r>
              <a:rPr lang="en-GB" sz="2000" b="1" i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Juris</a:t>
            </a:r>
            <a:r>
              <a:rPr lang="en-GB" sz="2000" b="1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i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Spatialis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00063" y="1100138"/>
            <a:ext cx="830421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2000" i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Outer Space Treaties</a:t>
            </a:r>
            <a:endParaRPr lang="en-GB" sz="2000" i="1" kern="0" dirty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789113"/>
            <a:ext cx="30527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273550" y="1981200"/>
            <a:ext cx="4283075" cy="303847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kern="0" dirty="0" smtClean="0">
                <a:solidFill>
                  <a:srgbClr val="5E243C"/>
                </a:solidFill>
                <a:ea typeface="ＭＳ Ｐゴシック" pitchFamily="34" charset="-128"/>
              </a:rPr>
              <a:t>Outer Space Treaty 1967 (OST)</a:t>
            </a:r>
          </a:p>
          <a:p>
            <a:pPr>
              <a:defRPr/>
            </a:pPr>
            <a:r>
              <a:rPr lang="en-US" altLang="en-US" sz="2000" kern="0" dirty="0" smtClean="0">
                <a:solidFill>
                  <a:srgbClr val="5E243C"/>
                </a:solidFill>
                <a:ea typeface="ＭＳ Ｐゴシック" pitchFamily="34" charset="-128"/>
              </a:rPr>
              <a:t>Rescue Agreement 1968</a:t>
            </a:r>
          </a:p>
          <a:p>
            <a:pPr>
              <a:defRPr/>
            </a:pPr>
            <a:r>
              <a:rPr lang="en-US" altLang="en-US" sz="2000" kern="0" dirty="0" smtClean="0">
                <a:solidFill>
                  <a:srgbClr val="5E243C"/>
                </a:solidFill>
                <a:ea typeface="ＭＳ Ｐゴシック" pitchFamily="34" charset="-128"/>
              </a:rPr>
              <a:t>Liability Convention 1972</a:t>
            </a:r>
          </a:p>
          <a:p>
            <a:pPr>
              <a:defRPr/>
            </a:pPr>
            <a:r>
              <a:rPr lang="en-US" altLang="en-US" sz="2000" kern="0" dirty="0" smtClean="0">
                <a:solidFill>
                  <a:srgbClr val="5E243C"/>
                </a:solidFill>
                <a:ea typeface="ＭＳ Ｐゴシック" pitchFamily="34" charset="-128"/>
              </a:rPr>
              <a:t>Registration Convention 1975</a:t>
            </a:r>
          </a:p>
          <a:p>
            <a:pPr>
              <a:defRPr/>
            </a:pPr>
            <a:r>
              <a:rPr lang="en-US" altLang="en-US" sz="2000" kern="0" dirty="0" smtClean="0">
                <a:solidFill>
                  <a:srgbClr val="5E243C"/>
                </a:solidFill>
                <a:ea typeface="ＭＳ Ｐゴシック" pitchFamily="34" charset="-128"/>
              </a:rPr>
              <a:t>Moon Agreement 1979</a:t>
            </a:r>
          </a:p>
          <a:p>
            <a:pPr>
              <a:defRPr/>
            </a:pPr>
            <a:endParaRPr lang="en-US" altLang="en-US" sz="2000" kern="0" dirty="0" smtClean="0">
              <a:solidFill>
                <a:srgbClr val="5E243C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000" kern="0" dirty="0" smtClean="0">
                <a:solidFill>
                  <a:srgbClr val="5E243C"/>
                </a:solidFill>
                <a:ea typeface="ＭＳ Ｐゴシック" pitchFamily="34" charset="-128"/>
              </a:rPr>
              <a:t>+ UNGA resolutions, sets of principles, guidelines (e.g. debris mitigation)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2775" y="4910138"/>
            <a:ext cx="418941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UNGA Resolutions 1721 (20/12/1961) </a:t>
            </a:r>
            <a:endParaRPr lang="en-GB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3213"/>
            <a:ext cx="4114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90044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817563" y="1577975"/>
            <a:ext cx="7664450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000" b="1">
                <a:latin typeface="Verdana" pitchFamily="34" charset="0"/>
              </a:rPr>
              <a:t>UN Committee on the Peaceful  Uses of Outer Space</a:t>
            </a:r>
          </a:p>
          <a:p>
            <a:pPr algn="ctr" eaLnBrk="1" hangingPunct="1">
              <a:buFontTx/>
              <a:buNone/>
            </a:pPr>
            <a:r>
              <a:rPr lang="en-GB" altLang="en-US" sz="2000" b="1">
                <a:latin typeface="Verdana" pitchFamily="34" charset="0"/>
              </a:rPr>
              <a:t>(UN COPUOS)</a:t>
            </a:r>
          </a:p>
        </p:txBody>
      </p:sp>
      <p:sp>
        <p:nvSpPr>
          <p:cNvPr id="33796" name="TextBox 26"/>
          <p:cNvSpPr txBox="1">
            <a:spLocks noChangeArrowheads="1"/>
          </p:cNvSpPr>
          <p:nvPr/>
        </p:nvSpPr>
        <p:spPr bwMode="auto">
          <a:xfrm>
            <a:off x="817563" y="2709863"/>
            <a:ext cx="3581400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000" b="1">
                <a:latin typeface="Verdana" pitchFamily="34" charset="0"/>
              </a:rPr>
              <a:t>Scientific and Technical</a:t>
            </a:r>
          </a:p>
          <a:p>
            <a:pPr algn="ctr" eaLnBrk="1" hangingPunct="1">
              <a:buFontTx/>
              <a:buNone/>
            </a:pPr>
            <a:r>
              <a:rPr lang="en-GB" altLang="en-US" sz="2000" b="1">
                <a:latin typeface="Verdana" pitchFamily="34" charset="0"/>
              </a:rPr>
              <a:t>Sub-Committee</a:t>
            </a:r>
          </a:p>
        </p:txBody>
      </p:sp>
      <p:sp>
        <p:nvSpPr>
          <p:cNvPr id="33797" name="TextBox 27"/>
          <p:cNvSpPr txBox="1">
            <a:spLocks noChangeArrowheads="1"/>
          </p:cNvSpPr>
          <p:nvPr/>
        </p:nvSpPr>
        <p:spPr bwMode="auto">
          <a:xfrm>
            <a:off x="5067300" y="2700338"/>
            <a:ext cx="3279775" cy="401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000" b="1">
                <a:latin typeface="Verdana" pitchFamily="34" charset="0"/>
              </a:rPr>
              <a:t>Legal Sub-Committee</a:t>
            </a:r>
          </a:p>
        </p:txBody>
      </p:sp>
      <p:cxnSp>
        <p:nvCxnSpPr>
          <p:cNvPr id="33798" name="Elbow Connector 28"/>
          <p:cNvCxnSpPr>
            <a:cxnSpLocks noChangeShapeType="1"/>
            <a:stCxn id="33795" idx="2"/>
            <a:endCxn id="33797" idx="0"/>
          </p:cNvCxnSpPr>
          <p:nvPr/>
        </p:nvCxnSpPr>
        <p:spPr bwMode="auto">
          <a:xfrm rot="16200000" flipH="1">
            <a:off x="5471319" y="1464469"/>
            <a:ext cx="414338" cy="20574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C90044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Elbow Connector 220159"/>
          <p:cNvCxnSpPr>
            <a:cxnSpLocks noChangeShapeType="1"/>
            <a:stCxn id="33795" idx="2"/>
            <a:endCxn id="33796" idx="0"/>
          </p:cNvCxnSpPr>
          <p:nvPr/>
        </p:nvCxnSpPr>
        <p:spPr bwMode="auto">
          <a:xfrm rot="5400000">
            <a:off x="3417094" y="1477169"/>
            <a:ext cx="423863" cy="204152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C9004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63" name="Rectangle 220162"/>
          <p:cNvSpPr/>
          <p:nvPr/>
        </p:nvSpPr>
        <p:spPr>
          <a:xfrm>
            <a:off x="560388" y="4368800"/>
            <a:ext cx="858361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>
              <a:defRPr/>
            </a:pPr>
            <a:r>
              <a:rPr lang="en-GB" sz="1600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UNGA Resolutions 1721 (20/12/1961) 	– Registry space objects</a:t>
            </a:r>
          </a:p>
          <a:p>
            <a:pPr marL="0" lvl="1" algn="just">
              <a:defRPr/>
            </a:pPr>
            <a:endParaRPr lang="en-GB" sz="400" kern="0" dirty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just">
              <a:defRPr/>
            </a:pPr>
            <a:r>
              <a:rPr lang="en-GB" sz="1600" b="1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Outer Space Treaty 1967</a:t>
            </a:r>
            <a:r>
              <a:rPr lang="en-GB" sz="1600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	– Ratified by 103 states</a:t>
            </a:r>
          </a:p>
          <a:p>
            <a:pPr marL="0" lvl="1" algn="just">
              <a:defRPr/>
            </a:pPr>
            <a:r>
              <a:rPr lang="en-GB" sz="1600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Rescue Convention 1968			– Ratified by 94 states</a:t>
            </a:r>
          </a:p>
          <a:p>
            <a:pPr marL="0" lvl="1" algn="just">
              <a:defRPr/>
            </a:pPr>
            <a:r>
              <a:rPr lang="en-GB" sz="1600" b="1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Liability Convention 1972</a:t>
            </a:r>
            <a:r>
              <a:rPr lang="en-GB" sz="1600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	– Ratified by 90 states</a:t>
            </a:r>
          </a:p>
          <a:p>
            <a:pPr marL="0" lvl="1" algn="just">
              <a:defRPr/>
            </a:pPr>
            <a:r>
              <a:rPr lang="en-GB" sz="1600" b="1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Registration Convention 1975</a:t>
            </a:r>
            <a:r>
              <a:rPr lang="en-GB" sz="1600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	– Ratified by 61 states</a:t>
            </a:r>
          </a:p>
          <a:p>
            <a:pPr algn="just">
              <a:defRPr/>
            </a:pPr>
            <a:r>
              <a:rPr lang="en-GB" sz="1600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Moon Treaty	1979			– Ratified by 15 states</a:t>
            </a:r>
          </a:p>
        </p:txBody>
      </p:sp>
      <p:sp>
        <p:nvSpPr>
          <p:cNvPr id="33801" name="TextBox 220163"/>
          <p:cNvSpPr txBox="1">
            <a:spLocks noChangeArrowheads="1"/>
          </p:cNvSpPr>
          <p:nvPr/>
        </p:nvSpPr>
        <p:spPr bwMode="auto">
          <a:xfrm>
            <a:off x="4510088" y="679450"/>
            <a:ext cx="1377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 b="1"/>
              <a:t>Secretariat</a:t>
            </a:r>
          </a:p>
          <a:p>
            <a:pPr eaLnBrk="1" hangingPunct="1">
              <a:buFontTx/>
              <a:buNone/>
            </a:pPr>
            <a:r>
              <a:rPr lang="en-GB" altLang="en-US" sz="1800" b="1"/>
              <a:t>(Vienna)</a:t>
            </a:r>
          </a:p>
        </p:txBody>
      </p:sp>
      <p:sp>
        <p:nvSpPr>
          <p:cNvPr id="33802" name="TextBox 36"/>
          <p:cNvSpPr txBox="1">
            <a:spLocks noChangeArrowheads="1"/>
          </p:cNvSpPr>
          <p:nvPr/>
        </p:nvSpPr>
        <p:spPr bwMode="auto">
          <a:xfrm>
            <a:off x="309563" y="4014788"/>
            <a:ext cx="422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 b="1">
                <a:latin typeface="Verdana" pitchFamily="34" charset="0"/>
              </a:rPr>
              <a:t>International Space Law Based</a:t>
            </a:r>
          </a:p>
        </p:txBody>
      </p:sp>
      <p:sp>
        <p:nvSpPr>
          <p:cNvPr id="33803" name="Rectangle 3"/>
          <p:cNvSpPr>
            <a:spLocks noChangeArrowheads="1"/>
          </p:cNvSpPr>
          <p:nvPr/>
        </p:nvSpPr>
        <p:spPr bwMode="auto">
          <a:xfrm>
            <a:off x="293688" y="6335713"/>
            <a:ext cx="8859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1400" b="1">
                <a:latin typeface="Verdana" pitchFamily="34" charset="0"/>
                <a:hlinkClick r:id="rId4"/>
              </a:rPr>
              <a:t>http://www.oosa.unvienna.org/pdf/limited/c2/AC105_C2_2014_CRP07E.pdf</a:t>
            </a:r>
            <a:r>
              <a:rPr lang="en-GB" altLang="en-US" sz="1400" b="1">
                <a:latin typeface="Verdana" pitchFamily="34" charset="0"/>
              </a:rPr>
              <a:t> </a:t>
            </a:r>
          </a:p>
        </p:txBody>
      </p:sp>
      <p:cxnSp>
        <p:nvCxnSpPr>
          <p:cNvPr id="33804" name="Straight Arrow Connector 220165"/>
          <p:cNvCxnSpPr>
            <a:cxnSpLocks noChangeShapeType="1"/>
            <a:stCxn id="33797" idx="2"/>
          </p:cNvCxnSpPr>
          <p:nvPr/>
        </p:nvCxnSpPr>
        <p:spPr bwMode="auto">
          <a:xfrm flipH="1">
            <a:off x="4649788" y="3101975"/>
            <a:ext cx="2057400" cy="912813"/>
          </a:xfrm>
          <a:prstGeom prst="straightConnector1">
            <a:avLst/>
          </a:prstGeom>
          <a:noFill/>
          <a:ln w="19050" algn="ctr">
            <a:solidFill>
              <a:srgbClr val="C9004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625" y="149225"/>
            <a:ext cx="64579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74625" algn="just">
              <a:defRPr/>
            </a:pPr>
            <a:r>
              <a:rPr lang="en-GB" sz="2000" b="1" dirty="0">
                <a:solidFill>
                  <a:schemeClr val="bg1"/>
                </a:solidFill>
              </a:rPr>
              <a:t>International Space Law - </a:t>
            </a:r>
            <a:r>
              <a:rPr lang="en-GB" sz="2000" b="1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Corpus </a:t>
            </a:r>
            <a:r>
              <a:rPr lang="en-GB" sz="2000" b="1" i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Juris</a:t>
            </a:r>
            <a:r>
              <a:rPr lang="en-GB" sz="2000" b="1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i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Spatialis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850" y="1100138"/>
            <a:ext cx="830421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2000" i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1967 Outer Space Treaty (OST) – 103 Ratifications</a:t>
            </a:r>
            <a:endParaRPr lang="en-GB" sz="2000" i="1" kern="0" dirty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1325" y="1728788"/>
            <a:ext cx="8496300" cy="3389312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54013" indent="-354013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I: 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 use &amp; non-appropriation of outer space, which facilitates/encourages collaboration between States.</a:t>
            </a:r>
          </a:p>
          <a:p>
            <a:pPr marL="0" indent="0" algn="just">
              <a:buFontTx/>
              <a:buNone/>
              <a:defRPr/>
            </a:pPr>
            <a:endParaRPr lang="en-GB" sz="800" b="1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4013" indent="-354013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VI: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Promotes international (State) responsibility, authorisation &amp; supervision of all national space activities.</a:t>
            </a:r>
          </a:p>
          <a:p>
            <a:pPr marL="0" indent="0" algn="just">
              <a:buFontTx/>
              <a:buNone/>
              <a:defRPr/>
            </a:pPr>
            <a:endParaRPr lang="en-GB" sz="800" b="1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4013" indent="-354013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VII: 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liable for damages caused in OS and on Earth.</a:t>
            </a:r>
          </a:p>
          <a:p>
            <a:pPr marL="0" indent="0" algn="just">
              <a:buFontTx/>
              <a:buNone/>
              <a:defRPr/>
            </a:pPr>
            <a:endParaRPr lang="en-GB" sz="800" b="1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4013" indent="-354013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VIII: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State retains jurisdiction &amp; control and requires registration of space objects.</a:t>
            </a:r>
          </a:p>
          <a:p>
            <a:pPr marL="0" indent="0" algn="just">
              <a:buFontTx/>
              <a:buNone/>
              <a:defRPr/>
            </a:pPr>
            <a:endParaRPr lang="en-GB" sz="800" b="1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4013" indent="-354013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 IX:</a:t>
            </a: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States to avoid harmful contamination of outer space (space debris).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325" y="5422900"/>
            <a:ext cx="84963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>
              <a:defRPr/>
            </a:pPr>
            <a:r>
              <a:rPr lang="en-GB" sz="1800" b="1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UNGA Resolutions 1721 (20/12/1961) –Registry space objects</a:t>
            </a:r>
          </a:p>
          <a:p>
            <a:pPr marL="0" lvl="1" algn="just">
              <a:defRPr/>
            </a:pPr>
            <a:endParaRPr lang="en-GB" sz="1800" b="1" kern="0" dirty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just">
              <a:defRPr/>
            </a:pPr>
            <a:r>
              <a:rPr lang="en-GB" sz="1800" b="1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Obligations to all MS of the UN to </a:t>
            </a:r>
            <a:r>
              <a:rPr lang="en-GB" sz="1800" b="1" u="sng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register</a:t>
            </a:r>
            <a:r>
              <a:rPr lang="en-GB" sz="1800" b="1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all space objects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eft-Right Arrow 21"/>
          <p:cNvSpPr>
            <a:spLocks noChangeArrowheads="1"/>
          </p:cNvSpPr>
          <p:nvPr/>
        </p:nvSpPr>
        <p:spPr bwMode="auto">
          <a:xfrm>
            <a:off x="4252913" y="6126163"/>
            <a:ext cx="531812" cy="255587"/>
          </a:xfrm>
          <a:prstGeom prst="leftRightArrow">
            <a:avLst>
              <a:gd name="adj1" fmla="val 50000"/>
              <a:gd name="adj2" fmla="val 50054"/>
            </a:avLst>
          </a:prstGeom>
          <a:solidFill>
            <a:schemeClr val="bg1"/>
          </a:solidFill>
          <a:ln w="19050" algn="ctr">
            <a:solidFill>
              <a:srgbClr val="C90044"/>
            </a:solidFill>
            <a:round/>
            <a:headEnd/>
            <a:tailEnd type="triangle" w="lg" len="med"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77925" y="708025"/>
            <a:ext cx="59388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2400" b="1" kern="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 Legal Framework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b="1" kern="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Space Services</a:t>
            </a:r>
            <a:endParaRPr lang="en-US" sz="2400" b="1" kern="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53988" y="1230313"/>
            <a:ext cx="43497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E438A"/>
              </a:buClr>
              <a:buSzPct val="130000"/>
              <a:buFontTx/>
              <a:buNone/>
            </a:pPr>
            <a:r>
              <a:rPr lang="en-US" altLang="en-US" sz="2400" b="1">
                <a:solidFill>
                  <a:srgbClr val="5E243C"/>
                </a:solidFill>
                <a:latin typeface="Verdana" pitchFamily="34" charset="0"/>
              </a:rPr>
              <a:t>UN</a:t>
            </a:r>
          </a:p>
          <a:p>
            <a:pPr algn="ctr" eaLnBrk="1" hangingPunct="1">
              <a:spcBef>
                <a:spcPct val="20000"/>
              </a:spcBef>
              <a:buClr>
                <a:srgbClr val="0E438A"/>
              </a:buClr>
              <a:buSzPct val="130000"/>
              <a:buFontTx/>
              <a:buNone/>
            </a:pPr>
            <a:r>
              <a:rPr lang="en-US" altLang="en-US" sz="2000" b="1">
                <a:solidFill>
                  <a:srgbClr val="5E243C"/>
                </a:solidFill>
                <a:latin typeface="Verdana" pitchFamily="34" charset="0"/>
              </a:rPr>
              <a:t>Outer Space instruments</a:t>
            </a:r>
          </a:p>
          <a:p>
            <a:pPr algn="ctr" eaLnBrk="1" hangingPunct="1">
              <a:spcBef>
                <a:spcPct val="20000"/>
              </a:spcBef>
              <a:buClr>
                <a:srgbClr val="0E438A"/>
              </a:buClr>
              <a:buSzPct val="130000"/>
              <a:buFontTx/>
              <a:buNone/>
            </a:pPr>
            <a:r>
              <a:rPr lang="en-US" altLang="en-US" sz="2000" b="1">
                <a:solidFill>
                  <a:srgbClr val="5E243C"/>
                </a:solidFill>
                <a:latin typeface="Verdana" pitchFamily="34" charset="0"/>
              </a:rPr>
              <a:t>(on space objects)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9088" y="2471738"/>
            <a:ext cx="3827462" cy="10731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“exploration and use”</a:t>
            </a:r>
          </a:p>
          <a:p>
            <a:pPr algn="ctr">
              <a:buFontTx/>
              <a:buChar char="-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appropriation </a:t>
            </a:r>
          </a:p>
          <a:p>
            <a:pPr algn="ctr">
              <a:defRPr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under international law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0188" y="3649663"/>
            <a:ext cx="4014787" cy="116998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State</a:t>
            </a:r>
          </a:p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“responsibility” &amp; “licensing”</a:t>
            </a:r>
          </a:p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“jurisdiction &amp; control”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9925" y="5865813"/>
            <a:ext cx="3186113" cy="81438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b="1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States </a:t>
            </a:r>
            <a:endParaRPr lang="en-US" sz="2000" b="1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“liable”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damage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4824413" y="1271588"/>
            <a:ext cx="41052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E438A"/>
              </a:buClr>
              <a:buSzPct val="130000"/>
              <a:buFontTx/>
              <a:buNone/>
            </a:pPr>
            <a:r>
              <a:rPr lang="en-US" altLang="en-US" sz="2400" b="1">
                <a:solidFill>
                  <a:srgbClr val="5E243C"/>
                </a:solidFill>
                <a:latin typeface="Verdana" pitchFamily="34" charset="0"/>
              </a:rPr>
              <a:t>ITU</a:t>
            </a:r>
          </a:p>
          <a:p>
            <a:pPr algn="ctr" eaLnBrk="1" hangingPunct="1">
              <a:spcBef>
                <a:spcPct val="20000"/>
              </a:spcBef>
              <a:buClr>
                <a:srgbClr val="0E438A"/>
              </a:buClr>
              <a:buSzPct val="130000"/>
              <a:buFontTx/>
              <a:buNone/>
            </a:pPr>
            <a:r>
              <a:rPr lang="en-US" altLang="en-US" sz="2000" b="1">
                <a:solidFill>
                  <a:srgbClr val="5E243C"/>
                </a:solidFill>
                <a:latin typeface="Verdana" pitchFamily="34" charset="0"/>
              </a:rPr>
              <a:t>Instruments </a:t>
            </a:r>
          </a:p>
          <a:p>
            <a:pPr algn="ctr" eaLnBrk="1" hangingPunct="1">
              <a:spcBef>
                <a:spcPct val="20000"/>
              </a:spcBef>
              <a:buClr>
                <a:srgbClr val="0E438A"/>
              </a:buClr>
              <a:buSzPct val="130000"/>
              <a:buFontTx/>
              <a:buNone/>
            </a:pPr>
            <a:r>
              <a:rPr lang="en-US" altLang="en-US" sz="2000" b="1">
                <a:solidFill>
                  <a:srgbClr val="5E243C"/>
                </a:solidFill>
                <a:latin typeface="Verdana" pitchFamily="34" charset="0"/>
              </a:rPr>
              <a:t>(on radio frequencies)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40300" y="2486025"/>
            <a:ext cx="3827463" cy="10731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Equitable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access and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rational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use of spectrum</a:t>
            </a:r>
          </a:p>
          <a:p>
            <a:pPr algn="ctr">
              <a:defRPr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under international law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16500" y="3686175"/>
            <a:ext cx="3683000" cy="18113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responsible to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license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transmitting radio stations</a:t>
            </a:r>
          </a:p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shall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 cause harmful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interference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02250" y="6184900"/>
            <a:ext cx="3186113" cy="406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liability clauses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5852" name="Straight Connector 17"/>
          <p:cNvCxnSpPr>
            <a:cxnSpLocks noChangeShapeType="1"/>
          </p:cNvCxnSpPr>
          <p:nvPr/>
        </p:nvCxnSpPr>
        <p:spPr bwMode="auto">
          <a:xfrm flipH="1">
            <a:off x="4308475" y="6038850"/>
            <a:ext cx="392113" cy="4079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Straight Connector 18"/>
          <p:cNvCxnSpPr>
            <a:cxnSpLocks noChangeShapeType="1"/>
          </p:cNvCxnSpPr>
          <p:nvPr/>
        </p:nvCxnSpPr>
        <p:spPr bwMode="auto">
          <a:xfrm>
            <a:off x="4306888" y="6038850"/>
            <a:ext cx="395287" cy="4079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4" name="Left-Right Arrow 3"/>
          <p:cNvSpPr>
            <a:spLocks noChangeArrowheads="1"/>
          </p:cNvSpPr>
          <p:nvPr/>
        </p:nvSpPr>
        <p:spPr bwMode="auto">
          <a:xfrm>
            <a:off x="4295775" y="2825750"/>
            <a:ext cx="531813" cy="255588"/>
          </a:xfrm>
          <a:prstGeom prst="leftRightArrow">
            <a:avLst>
              <a:gd name="adj1" fmla="val 50000"/>
              <a:gd name="adj2" fmla="val 50053"/>
            </a:avLst>
          </a:prstGeom>
          <a:solidFill>
            <a:schemeClr val="bg1"/>
          </a:solidFill>
          <a:ln w="19050" algn="ctr">
            <a:solidFill>
              <a:srgbClr val="C90044"/>
            </a:solidFill>
            <a:round/>
            <a:headEnd/>
            <a:tailEnd type="triangle" w="lg" len="med"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5855" name="Left-Right Arrow 20"/>
          <p:cNvSpPr>
            <a:spLocks noChangeArrowheads="1"/>
          </p:cNvSpPr>
          <p:nvPr/>
        </p:nvSpPr>
        <p:spPr bwMode="auto">
          <a:xfrm>
            <a:off x="4349750" y="4210050"/>
            <a:ext cx="533400" cy="255588"/>
          </a:xfrm>
          <a:prstGeom prst="leftRightArrow">
            <a:avLst>
              <a:gd name="adj1" fmla="val 50000"/>
              <a:gd name="adj2" fmla="val 50203"/>
            </a:avLst>
          </a:prstGeom>
          <a:solidFill>
            <a:schemeClr val="bg1"/>
          </a:solidFill>
          <a:ln w="19050" algn="ctr">
            <a:solidFill>
              <a:srgbClr val="C90044"/>
            </a:solidFill>
            <a:round/>
            <a:headEnd/>
            <a:tailEnd type="triangle" w="lg" len="med"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5856" name="Left-Right Arrow 3"/>
          <p:cNvSpPr>
            <a:spLocks noChangeArrowheads="1"/>
          </p:cNvSpPr>
          <p:nvPr/>
        </p:nvSpPr>
        <p:spPr bwMode="auto">
          <a:xfrm>
            <a:off x="4291013" y="2033588"/>
            <a:ext cx="531812" cy="255587"/>
          </a:xfrm>
          <a:prstGeom prst="leftRightArrow">
            <a:avLst>
              <a:gd name="adj1" fmla="val 50000"/>
              <a:gd name="adj2" fmla="val 50054"/>
            </a:avLst>
          </a:prstGeom>
          <a:solidFill>
            <a:schemeClr val="bg1"/>
          </a:solidFill>
          <a:ln w="19050" algn="ctr">
            <a:solidFill>
              <a:srgbClr val="C90044"/>
            </a:solidFill>
            <a:round/>
            <a:headEnd/>
            <a:tailEnd type="triangle" w="lg" len="med"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5857" name="TextBox 1"/>
          <p:cNvSpPr txBox="1">
            <a:spLocks noChangeArrowheads="1"/>
          </p:cNvSpPr>
          <p:nvPr/>
        </p:nvSpPr>
        <p:spPr bwMode="auto">
          <a:xfrm>
            <a:off x="-7938" y="3798888"/>
            <a:ext cx="68262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Art. VI</a:t>
            </a:r>
          </a:p>
        </p:txBody>
      </p:sp>
      <p:sp>
        <p:nvSpPr>
          <p:cNvPr id="35858" name="TextBox 17"/>
          <p:cNvSpPr txBox="1">
            <a:spLocks noChangeArrowheads="1"/>
          </p:cNvSpPr>
          <p:nvPr/>
        </p:nvSpPr>
        <p:spPr bwMode="auto">
          <a:xfrm>
            <a:off x="26988" y="4394200"/>
            <a:ext cx="782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Art. VIII</a:t>
            </a:r>
          </a:p>
        </p:txBody>
      </p:sp>
      <p:sp>
        <p:nvSpPr>
          <p:cNvPr id="35859" name="TextBox 18"/>
          <p:cNvSpPr txBox="1">
            <a:spLocks noChangeArrowheads="1"/>
          </p:cNvSpPr>
          <p:nvPr/>
        </p:nvSpPr>
        <p:spPr bwMode="auto">
          <a:xfrm>
            <a:off x="8247063" y="3900488"/>
            <a:ext cx="1011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RR Art. 18</a:t>
            </a:r>
          </a:p>
        </p:txBody>
      </p:sp>
      <p:sp>
        <p:nvSpPr>
          <p:cNvPr id="35860" name="TextBox 19"/>
          <p:cNvSpPr txBox="1">
            <a:spLocks noChangeArrowheads="1"/>
          </p:cNvSpPr>
          <p:nvPr/>
        </p:nvSpPr>
        <p:spPr bwMode="auto">
          <a:xfrm>
            <a:off x="8247063" y="5003800"/>
            <a:ext cx="1011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RR Art. 15</a:t>
            </a:r>
          </a:p>
        </p:txBody>
      </p:sp>
      <p:sp>
        <p:nvSpPr>
          <p:cNvPr id="35861" name="TextBox 20"/>
          <p:cNvSpPr txBox="1">
            <a:spLocks noChangeArrowheads="1"/>
          </p:cNvSpPr>
          <p:nvPr/>
        </p:nvSpPr>
        <p:spPr bwMode="auto">
          <a:xfrm>
            <a:off x="8039100" y="2413000"/>
            <a:ext cx="1001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CS Art. 44</a:t>
            </a:r>
          </a:p>
        </p:txBody>
      </p:sp>
      <p:sp>
        <p:nvSpPr>
          <p:cNvPr id="35862" name="TextBox 21"/>
          <p:cNvSpPr txBox="1">
            <a:spLocks noChangeArrowheads="1"/>
          </p:cNvSpPr>
          <p:nvPr/>
        </p:nvSpPr>
        <p:spPr bwMode="auto">
          <a:xfrm>
            <a:off x="44450" y="2854325"/>
            <a:ext cx="968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OST Art. I</a:t>
            </a:r>
          </a:p>
        </p:txBody>
      </p:sp>
      <p:sp>
        <p:nvSpPr>
          <p:cNvPr id="35863" name="TextBox 22"/>
          <p:cNvSpPr txBox="1">
            <a:spLocks noChangeArrowheads="1"/>
          </p:cNvSpPr>
          <p:nvPr/>
        </p:nvSpPr>
        <p:spPr bwMode="auto">
          <a:xfrm>
            <a:off x="311150" y="5929313"/>
            <a:ext cx="73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Art. VII</a:t>
            </a:r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177800" y="149225"/>
            <a:ext cx="276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ITU and UN-COPUOS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44525" y="4945063"/>
            <a:ext cx="3186113" cy="81438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b="1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States </a:t>
            </a:r>
            <a:endParaRPr lang="en-US" sz="2000" b="1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Registration OOSA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260975" y="5632450"/>
            <a:ext cx="3186113" cy="406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SzPct val="130000"/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API/CR-C/MIFR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867" name="Left-Right Arrow 20"/>
          <p:cNvSpPr>
            <a:spLocks noChangeArrowheads="1"/>
          </p:cNvSpPr>
          <p:nvPr/>
        </p:nvSpPr>
        <p:spPr bwMode="auto">
          <a:xfrm rot="545214">
            <a:off x="4251325" y="5403850"/>
            <a:ext cx="533400" cy="255588"/>
          </a:xfrm>
          <a:prstGeom prst="leftRightArrow">
            <a:avLst>
              <a:gd name="adj1" fmla="val 50000"/>
              <a:gd name="adj2" fmla="val 50203"/>
            </a:avLst>
          </a:prstGeom>
          <a:solidFill>
            <a:schemeClr val="bg1"/>
          </a:solidFill>
          <a:ln w="19050" algn="ctr">
            <a:solidFill>
              <a:srgbClr val="C90044"/>
            </a:solidFill>
            <a:round/>
            <a:headEnd/>
            <a:tailEnd type="triangle" w="lg" len="med"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/>
          </a:p>
        </p:txBody>
      </p:sp>
      <p:sp>
        <p:nvSpPr>
          <p:cNvPr id="35868" name="TextBox 27"/>
          <p:cNvSpPr txBox="1">
            <a:spLocks noChangeArrowheads="1"/>
          </p:cNvSpPr>
          <p:nvPr/>
        </p:nvSpPr>
        <p:spPr bwMode="auto">
          <a:xfrm>
            <a:off x="134938" y="5048250"/>
            <a:ext cx="782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Art. VIII</a:t>
            </a:r>
          </a:p>
        </p:txBody>
      </p:sp>
      <p:sp>
        <p:nvSpPr>
          <p:cNvPr id="35869" name="TextBox 28"/>
          <p:cNvSpPr txBox="1">
            <a:spLocks noChangeArrowheads="1"/>
          </p:cNvSpPr>
          <p:nvPr/>
        </p:nvSpPr>
        <p:spPr bwMode="auto">
          <a:xfrm>
            <a:off x="7972425" y="5681663"/>
            <a:ext cx="1196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RR Art. 9, 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625" y="149225"/>
            <a:ext cx="64579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74625" algn="just">
              <a:defRPr/>
            </a:pPr>
            <a:r>
              <a:rPr lang="en-GB" sz="2000" b="1" dirty="0">
                <a:solidFill>
                  <a:schemeClr val="bg1"/>
                </a:solidFill>
              </a:rPr>
              <a:t>International Space Law - </a:t>
            </a:r>
            <a:r>
              <a:rPr lang="en-GB" sz="2000" b="1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Corpus </a:t>
            </a:r>
            <a:r>
              <a:rPr lang="en-GB" sz="2000" b="1" i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Juris</a:t>
            </a:r>
            <a:r>
              <a:rPr lang="en-GB" sz="2000" b="1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i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Spatialis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1163" y="811213"/>
            <a:ext cx="77724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GB" sz="2000" i="1" kern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 Relevance to nano/pico-satellites</a:t>
            </a:r>
            <a:endParaRPr lang="en-GB" sz="2000" i="1" kern="0" dirty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52500" y="1293813"/>
            <a:ext cx="8264525" cy="489743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Small satellite fit well with Article I of OST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promote collaboration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promote space activities for developing nations</a:t>
            </a:r>
          </a:p>
          <a:p>
            <a:pPr marL="263525" lvl="1" indent="0" algn="just">
              <a:buFontTx/>
              <a:buNone/>
              <a:defRPr/>
            </a:pPr>
            <a:endParaRPr lang="en-GB" sz="2000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Authorisation (Art VI) &amp; Registration (Art VIII)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“space object” - applies also to small satellites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registration is problematic:</a:t>
            </a:r>
          </a:p>
          <a:p>
            <a:pPr marL="1049338" lvl="2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orbit ?</a:t>
            </a:r>
          </a:p>
          <a:p>
            <a:pPr marL="1049338" lvl="2" indent="-514350" algn="just">
              <a:defRPr/>
            </a:pPr>
            <a:r>
              <a:rPr lang="en-GB" sz="2000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hich state ?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possible no control of the space object in orbit</a:t>
            </a:r>
          </a:p>
          <a:p>
            <a:pPr marL="263525" lvl="1" indent="0" algn="just">
              <a:buFontTx/>
              <a:buNone/>
              <a:defRPr/>
            </a:pPr>
            <a:endParaRPr lang="en-GB" sz="2000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Liability (Art. VII)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Risk is Collision in Orbit – Fault Liability Regime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Most small satellites burn-up on re-entry</a:t>
            </a:r>
          </a:p>
          <a:p>
            <a:pPr marL="263525" lvl="1" indent="0" algn="just">
              <a:buFontTx/>
              <a:buNone/>
              <a:defRPr/>
            </a:pPr>
            <a:endParaRPr lang="en-GB" sz="2000" b="1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Avoid Harmful Contamination of OS (Art IX)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Small satellites are a real issue for space debris</a:t>
            </a:r>
            <a:endParaRPr lang="en-GB" sz="2000" b="1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28750" lvl="2" indent="-514350" algn="just">
              <a:defRPr/>
            </a:pPr>
            <a:endParaRPr lang="en-GB" sz="2000" b="1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buFontTx/>
              <a:buAutoNum type="arabicPeriod"/>
              <a:defRPr/>
            </a:pPr>
            <a:endParaRPr lang="en-GB" sz="2000" b="1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buFontTx/>
              <a:buAutoNum type="arabicPeriod"/>
              <a:defRPr/>
            </a:pPr>
            <a:endParaRPr lang="en-GB" sz="2000" b="1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buFontTx/>
              <a:buAutoNum type="arabicPeriod"/>
              <a:defRPr/>
            </a:pPr>
            <a:endParaRPr lang="en-GB" sz="2000" b="1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buFontTx/>
              <a:buAutoNum type="arabicPeriod"/>
              <a:defRPr/>
            </a:pPr>
            <a:endParaRPr lang="en-GB" sz="2000" b="1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869" name="Picture 1" descr="C:\Users\tony.azzarelli\AppData\Local\Microsoft\Windows\Temporary Internet Files\Content.IE5\VOZT35ZX\MC9003115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306513"/>
            <a:ext cx="630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" descr="C:\Users\tony.azzarelli\AppData\Local\Microsoft\Windows\Temporary Internet Files\Content.IE5\VOZT35ZX\MC9003115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717800"/>
            <a:ext cx="4476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 descr="C:\Users\tony.azzarelli\AppData\Local\Microsoft\Windows\Temporary Internet Files\Content.IE5\Z39JYYO6\MC9003115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5969000"/>
            <a:ext cx="4413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" descr="C:\Users\tony.azzarelli\AppData\Local\Microsoft\Windows\Temporary Internet Files\Content.IE5\Z39JYYO6\MC9003115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362325"/>
            <a:ext cx="4413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" descr="C:\Users\tony.azzarelli\AppData\Local\Microsoft\Windows\Temporary Internet Files\Content.IE5\VOZT35ZX\MC9003115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111750"/>
            <a:ext cx="4476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" descr="C:\Users\tony.azzarelli\AppData\Local\Microsoft\Windows\Temporary Internet Files\Content.IE5\Z39JYYO6\MC9003115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49800"/>
            <a:ext cx="4397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fld id="{D1AB1DEC-D55A-4AF7-B5B2-2129D0D15BDE}" type="slidenum">
              <a:rPr lang="en-GB" altLang="en-US" sz="1000" smtClean="0">
                <a:solidFill>
                  <a:schemeClr val="bg1"/>
                </a:solidFill>
              </a:rPr>
              <a:pPr eaLnBrk="1" hangingPunct="1">
                <a:buFontTx/>
                <a:buNone/>
              </a:pPr>
              <a:t>2</a:t>
            </a:fld>
            <a:endParaRPr lang="en-GB" altLang="en-US" sz="1000" smtClean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960438"/>
            <a:ext cx="8248650" cy="369887"/>
          </a:xfrm>
        </p:spPr>
        <p:txBody>
          <a:bodyPr/>
          <a:lstStyle/>
          <a:p>
            <a:pPr eaLnBrk="1" hangingPunct="1"/>
            <a:r>
              <a:rPr lang="en-GB" altLang="en-US" smtClean="0"/>
              <a:t>Typical Classification of Small Satellites</a:t>
            </a:r>
          </a:p>
        </p:txBody>
      </p:sp>
      <p:sp>
        <p:nvSpPr>
          <p:cNvPr id="5" name="Oval 4"/>
          <p:cNvSpPr/>
          <p:nvPr/>
        </p:nvSpPr>
        <p:spPr>
          <a:xfrm>
            <a:off x="250825" y="3997325"/>
            <a:ext cx="8450263" cy="2398713"/>
          </a:xfrm>
          <a:prstGeom prst="ellipse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1650" y="1762125"/>
          <a:ext cx="7939088" cy="4492628"/>
        </p:xfrm>
        <a:graphic>
          <a:graphicData uri="http://schemas.openxmlformats.org/drawingml/2006/table">
            <a:tbl>
              <a:tblPr/>
              <a:tblGrid>
                <a:gridCol w="806735"/>
                <a:gridCol w="1133973"/>
                <a:gridCol w="1872968"/>
                <a:gridCol w="1363317"/>
                <a:gridCol w="1210421"/>
                <a:gridCol w="1551674"/>
              </a:tblGrid>
              <a:tr h="920481">
                <a:tc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Mass (kg)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Altitude (km)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Orb period</a:t>
                      </a: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Project</a:t>
                      </a:r>
                      <a:r>
                        <a:rPr lang="en-GB" sz="2000" b="1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lifetime</a:t>
                      </a:r>
                      <a:endParaRPr lang="en-GB" sz="20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Total Cost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(M$)</a:t>
                      </a: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Cost/Mass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(k$/kg)</a:t>
                      </a: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Mini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100 - 500 </a:t>
                      </a: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1000</a:t>
                      </a:r>
                      <a:r>
                        <a:rPr lang="en-GB" sz="20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5000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(2 – 3 hrs) 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4 - 7 yrs 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10-150</a:t>
                      </a: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Micro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 – 100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500 – 2000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(1.6 - 2 hrs) 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2 - 5 yrs 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1-30</a:t>
                      </a: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en-GB" sz="20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err="1" smtClean="0">
                          <a:solidFill>
                            <a:srgbClr val="FF0000"/>
                          </a:solidFill>
                          <a:latin typeface="Calibri"/>
                        </a:rPr>
                        <a:t>Nano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1 - 10 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300 – 800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(1.4 – 1.7 hrs) </a:t>
                      </a:r>
                      <a:endParaRPr lang="en-GB" sz="20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2 - 3  yrs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0.1-10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endParaRPr lang="en-GB" sz="20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Pico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0.1 – 1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200 - 400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(1.4 – 1.5 hrs) </a:t>
                      </a:r>
                      <a:endParaRPr lang="en-GB" sz="20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1 - 2 yrs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0.05-2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  <a:endParaRPr lang="en-GB" sz="20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err="1" smtClean="0">
                          <a:solidFill>
                            <a:srgbClr val="FF0000"/>
                          </a:solidFill>
                          <a:latin typeface="Calibri"/>
                        </a:rPr>
                        <a:t>Femto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&lt; 100 g</a:t>
                      </a: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200 – 400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(1.4 – 1.5 hrs) </a:t>
                      </a:r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 yrs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</a:t>
                      </a:r>
                      <a:r>
                        <a:rPr lang="en-GB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0.05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3200</a:t>
                      </a:r>
                      <a:endParaRPr lang="en-GB" sz="20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5" marR="6085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00" name="TextBox 6"/>
          <p:cNvSpPr txBox="1">
            <a:spLocks noChangeArrowheads="1"/>
          </p:cNvSpPr>
          <p:nvPr/>
        </p:nvSpPr>
        <p:spPr bwMode="auto">
          <a:xfrm>
            <a:off x="503238" y="6310313"/>
            <a:ext cx="186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1 – Indicative values</a:t>
            </a:r>
          </a:p>
        </p:txBody>
      </p:sp>
      <p:sp>
        <p:nvSpPr>
          <p:cNvPr id="10301" name="TextBox 7"/>
          <p:cNvSpPr txBox="1">
            <a:spLocks noChangeArrowheads="1"/>
          </p:cNvSpPr>
          <p:nvPr/>
        </p:nvSpPr>
        <p:spPr bwMode="auto">
          <a:xfrm>
            <a:off x="6589713" y="18065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1</a:t>
            </a:r>
          </a:p>
        </p:txBody>
      </p:sp>
      <p:sp>
        <p:nvSpPr>
          <p:cNvPr id="10302" name="TextBox 8"/>
          <p:cNvSpPr txBox="1">
            <a:spLocks noChangeArrowheads="1"/>
          </p:cNvSpPr>
          <p:nvPr/>
        </p:nvSpPr>
        <p:spPr bwMode="auto">
          <a:xfrm>
            <a:off x="8158163" y="17748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90488" y="149225"/>
            <a:ext cx="311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International Space Law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09563" y="958850"/>
            <a:ext cx="777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GB" sz="2000" i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Space Regimes</a:t>
            </a:r>
            <a:endParaRPr lang="en-GB" sz="2000" i="1" kern="0" dirty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1347788"/>
            <a:ext cx="8656638" cy="488473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Obligations toward UN Outer Space Treaty (ratified by 103 member states)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Approximate 20 states on a world-wide basis, few European States have National Space Law and all have differing legal requirements;</a:t>
            </a:r>
          </a:p>
          <a:p>
            <a:pPr marL="263525" lvl="1" indent="0" algn="just">
              <a:buFontTx/>
              <a:buNone/>
              <a:defRPr/>
            </a:pPr>
            <a:endParaRPr lang="en-GB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Legal Instruments</a:t>
            </a:r>
          </a:p>
          <a:p>
            <a:pPr marL="1049338" lvl="2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Europe: Au, Be, F, NL, S, UK;</a:t>
            </a:r>
          </a:p>
          <a:p>
            <a:pPr marL="1323975" lvl="3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Lisbon Treaty (Art. 189) prevents EU from harmonising space laws/regulations of MS;</a:t>
            </a:r>
          </a:p>
          <a:p>
            <a:pPr marL="1049338" lvl="2" indent="-514350" algn="just">
              <a:defRPr/>
            </a:pPr>
            <a:endParaRPr lang="en-GB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9338" lvl="2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Americas: US, Canada;</a:t>
            </a:r>
          </a:p>
          <a:p>
            <a:pPr marL="1049338" lvl="2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Australia.</a:t>
            </a:r>
          </a:p>
          <a:p>
            <a:pPr marL="1049338" lvl="2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Others.</a:t>
            </a:r>
          </a:p>
          <a:p>
            <a:pPr marL="777875" lvl="1" indent="-514350" algn="just">
              <a:defRPr/>
            </a:pPr>
            <a:endParaRPr lang="en-GB" sz="2000" kern="0" dirty="0" smtClean="0">
              <a:solidFill>
                <a:srgbClr val="5E24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109538" y="149225"/>
            <a:ext cx="422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International Space Law - Europe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1775" y="781050"/>
          <a:ext cx="8661401" cy="542607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7310"/>
                <a:gridCol w="309584"/>
                <a:gridCol w="285926"/>
                <a:gridCol w="285925"/>
                <a:gridCol w="285926"/>
                <a:gridCol w="285925"/>
                <a:gridCol w="285926"/>
                <a:gridCol w="285925"/>
                <a:gridCol w="976458"/>
                <a:gridCol w="116824"/>
                <a:gridCol w="1167631"/>
                <a:gridCol w="957775"/>
                <a:gridCol w="2390266"/>
              </a:tblGrid>
              <a:tr h="36900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State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Auth &amp; </a:t>
                      </a:r>
                      <a:r>
                        <a:rPr lang="en-GB" sz="1600" dirty="0" err="1" smtClean="0"/>
                        <a:t>Registrat</a:t>
                      </a:r>
                      <a:endParaRPr lang="en-GB" sz="1600" dirty="0" smtClean="0"/>
                    </a:p>
                  </a:txBody>
                  <a:tcPr marL="91424" marR="91424" marT="45731" marB="4573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r>
                        <a:rPr lang="en-GB" sz="1600" baseline="30000" dirty="0" smtClean="0"/>
                        <a:t>rd</a:t>
                      </a:r>
                      <a:r>
                        <a:rPr lang="en-GB" sz="1600" dirty="0" smtClean="0"/>
                        <a:t> Party</a:t>
                      </a:r>
                      <a:r>
                        <a:rPr lang="en-GB" sz="1600" baseline="0" dirty="0" smtClean="0"/>
                        <a:t> Liability</a:t>
                      </a:r>
                    </a:p>
                  </a:txBody>
                  <a:tcPr marL="91424" marR="91424" marT="45731" marB="4573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err="1" smtClean="0"/>
                        <a:t>Cubesats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</a:tr>
              <a:tr h="365001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L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O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G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A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D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T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R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Liability</a:t>
                      </a:r>
                      <a:endParaRPr lang="en-GB" sz="1400" b="1" dirty="0"/>
                    </a:p>
                  </a:txBody>
                  <a:tcPr marL="91424" marR="91424" marT="45731" marB="4573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Ins.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dirty="0" smtClean="0"/>
                        <a:t>cover</a:t>
                      </a:r>
                      <a:endParaRPr lang="en-GB" sz="1400" b="1" dirty="0"/>
                    </a:p>
                  </a:txBody>
                  <a:tcPr marL="91424" marR="91424" marT="45731" marB="4573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Redress</a:t>
                      </a:r>
                      <a:endParaRPr lang="en-GB" sz="1400" b="1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(non </a:t>
                      </a:r>
                      <a:r>
                        <a:rPr lang="en-GB" sz="1400" b="1" dirty="0" err="1" smtClean="0"/>
                        <a:t>manoevrable</a:t>
                      </a:r>
                      <a:r>
                        <a:rPr lang="en-GB" sz="1400" b="1" dirty="0" smtClean="0"/>
                        <a:t>)</a:t>
                      </a:r>
                      <a:endParaRPr lang="en-GB" sz="1400" b="1" dirty="0"/>
                    </a:p>
                  </a:txBody>
                  <a:tcPr marL="91424" marR="91424" marT="45731" marB="45731"/>
                </a:tc>
              </a:tr>
              <a:tr h="936705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UK </a:t>
                      </a:r>
                    </a:p>
                    <a:p>
                      <a:r>
                        <a:rPr lang="en-GB" sz="1600" b="1" dirty="0" smtClean="0"/>
                        <a:t>(1986)</a:t>
                      </a:r>
                      <a:endParaRPr lang="en-GB" sz="1600" b="1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  <a:p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  <a:p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  <a:p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  <a:p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  <a:p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  <a:p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[60M€]</a:t>
                      </a:r>
                    </a:p>
                    <a:p>
                      <a:endParaRPr lang="en-GB" sz="1600" dirty="0"/>
                    </a:p>
                  </a:txBody>
                  <a:tcPr marL="91424" marR="91424" marT="45731" marB="45731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60M€</a:t>
                      </a:r>
                    </a:p>
                    <a:p>
                      <a:r>
                        <a:rPr lang="en-GB" sz="1600" dirty="0" smtClean="0"/>
                        <a:t>Launch</a:t>
                      </a:r>
                      <a:r>
                        <a:rPr lang="en-GB" sz="1600" baseline="0" dirty="0" smtClean="0"/>
                        <a:t> &amp; </a:t>
                      </a:r>
                    </a:p>
                    <a:p>
                      <a:r>
                        <a:rPr lang="en-GB" sz="1600" baseline="0" dirty="0" smtClean="0"/>
                        <a:t>In-Orb-</a:t>
                      </a:r>
                      <a:r>
                        <a:rPr lang="en-GB" sz="1600" dirty="0" smtClean="0"/>
                        <a:t>Op</a:t>
                      </a:r>
                    </a:p>
                  </a:txBody>
                  <a:tcPr marL="91424" marR="91424" marT="45731" marB="4573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Yes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No difference to large satellites;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Max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25 year de-orbit</a:t>
                      </a:r>
                    </a:p>
                  </a:txBody>
                  <a:tcPr marL="91424" marR="91424" marT="45731" marB="45731"/>
                </a:tc>
              </a:tr>
              <a:tr h="369005">
                <a:tc rowSpan="2">
                  <a:txBody>
                    <a:bodyPr/>
                    <a:lstStyle/>
                    <a:p>
                      <a:r>
                        <a:rPr lang="en-GB" sz="1600" b="1" dirty="0" smtClean="0"/>
                        <a:t>NL </a:t>
                      </a:r>
                    </a:p>
                    <a:p>
                      <a:r>
                        <a:rPr lang="en-GB" sz="1600" b="1" dirty="0" smtClean="0"/>
                        <a:t>(2008)</a:t>
                      </a:r>
                      <a:endParaRPr lang="en-GB" sz="1600" b="1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-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N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Limited to sum insured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 rowSpan="2" gridSpan="2">
                  <a:txBody>
                    <a:bodyPr/>
                    <a:lstStyle/>
                    <a:p>
                      <a:r>
                        <a:rPr lang="en-GB" sz="1600" dirty="0" smtClean="0"/>
                        <a:t>Minister</a:t>
                      </a:r>
                      <a:r>
                        <a:rPr lang="en-GB" sz="1600" baseline="0" dirty="0" smtClean="0"/>
                        <a:t> decides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Yes</a:t>
                      </a:r>
                    </a:p>
                    <a:p>
                      <a:r>
                        <a:rPr lang="en-GB" sz="1600" baseline="0" dirty="0" smtClean="0"/>
                        <a:t>[up to max]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Considers not to</a:t>
                      </a:r>
                      <a:r>
                        <a:rPr lang="en-GB" sz="1600" baseline="0" dirty="0" smtClean="0"/>
                        <a:t> be a </a:t>
                      </a:r>
                      <a:r>
                        <a:rPr lang="en-GB" sz="1600" dirty="0" smtClean="0"/>
                        <a:t>launch</a:t>
                      </a:r>
                      <a:r>
                        <a:rPr lang="en-GB" sz="1600" baseline="0" dirty="0" smtClean="0"/>
                        <a:t> state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(possible changes)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</a:tr>
              <a:tr h="5792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Launch </a:t>
                      </a:r>
                      <a:r>
                        <a:rPr lang="en-GB" sz="1400" baseline="0" dirty="0" smtClean="0"/>
                        <a:t>from </a:t>
                      </a:r>
                      <a:r>
                        <a:rPr lang="en-GB" sz="1600" baseline="0" dirty="0" smtClean="0"/>
                        <a:t>NL</a:t>
                      </a:r>
                    </a:p>
                  </a:txBody>
                  <a:tcPr marL="91424" marR="91424" marT="45731" marB="4573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aseline="0" dirty="0" smtClean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aseline="0" dirty="0" smtClean="0"/>
                    </a:p>
                  </a:txBody>
                  <a:tcPr marL="91424" marR="91424" marT="45731" marB="4573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aseline="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36705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France</a:t>
                      </a:r>
                    </a:p>
                    <a:p>
                      <a:r>
                        <a:rPr lang="en-GB" sz="1600" b="1" dirty="0" smtClean="0"/>
                        <a:t>(2008)</a:t>
                      </a:r>
                      <a:endParaRPr lang="en-GB" sz="1600" b="1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Return</a:t>
                      </a:r>
                    </a:p>
                  </a:txBody>
                  <a:tcPr marL="91424" marR="91424" marT="45731" marB="4573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Limited</a:t>
                      </a:r>
                      <a:r>
                        <a:rPr lang="en-GB" sz="1600" baseline="0" dirty="0" smtClean="0"/>
                        <a:t> to </a:t>
                      </a:r>
                      <a:r>
                        <a:rPr lang="en-GB" sz="1600" dirty="0" smtClean="0"/>
                        <a:t>60M€.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Limited</a:t>
                      </a:r>
                      <a:r>
                        <a:rPr lang="en-GB" sz="1600" baseline="0" dirty="0" smtClean="0"/>
                        <a:t> to </a:t>
                      </a:r>
                      <a:r>
                        <a:rPr lang="en-GB" sz="1600" dirty="0" smtClean="0"/>
                        <a:t>1 year after</a:t>
                      </a:r>
                      <a:r>
                        <a:rPr lang="en-GB" sz="1600" baseline="0" dirty="0" smtClean="0"/>
                        <a:t> loss of control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Up to 60 M€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Covered</a:t>
                      </a:r>
                      <a:r>
                        <a:rPr lang="en-GB" sz="1600" baseline="0" dirty="0" smtClean="0"/>
                        <a:t> by Law.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Possible exemptions  for insurance.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</a:tr>
              <a:tr h="369005">
                <a:tc rowSpan="2">
                  <a:txBody>
                    <a:bodyPr/>
                    <a:lstStyle/>
                    <a:p>
                      <a:r>
                        <a:rPr lang="en-GB" sz="1600" b="1" dirty="0" smtClean="0"/>
                        <a:t>Belgium (2005)</a:t>
                      </a:r>
                      <a:endParaRPr lang="en-GB" sz="1600" b="1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 rowSpan="2" gridSpan="2">
                  <a:txBody>
                    <a:bodyPr/>
                    <a:lstStyle/>
                    <a:p>
                      <a:r>
                        <a:rPr lang="en-GB" sz="1600" dirty="0" smtClean="0"/>
                        <a:t>Max 10% turnover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Not obliged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Yes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Allowed. May not consider being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launch state.  Being clarified.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</a:tr>
              <a:tr h="6528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From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Belgium and effective control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48528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Austria </a:t>
                      </a:r>
                    </a:p>
                    <a:p>
                      <a:r>
                        <a:rPr lang="en-GB" sz="1600" b="1" dirty="0" smtClean="0"/>
                        <a:t>(2011)</a:t>
                      </a:r>
                      <a:endParaRPr lang="en-GB" sz="1600" b="1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  <a:p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√</a:t>
                      </a:r>
                    </a:p>
                  </a:txBody>
                  <a:tcPr marL="91424" marR="91424" marT="45731" marB="45731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Limited to 60M€ </a:t>
                      </a:r>
                    </a:p>
                  </a:txBody>
                  <a:tcPr marL="91424" marR="91424" marT="45731" marB="4573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Up to 60 M€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Allowed.</a:t>
                      </a:r>
                      <a:r>
                        <a:rPr lang="en-GB" sz="1600" baseline="0" dirty="0" smtClean="0"/>
                        <a:t> I</a:t>
                      </a:r>
                      <a:r>
                        <a:rPr lang="en-GB" sz="1600" dirty="0" smtClean="0"/>
                        <a:t>nsurance</a:t>
                      </a:r>
                      <a:r>
                        <a:rPr lang="en-GB" sz="1600" baseline="0" dirty="0" smtClean="0"/>
                        <a:t> e</a:t>
                      </a:r>
                      <a:r>
                        <a:rPr lang="en-GB" sz="1600" dirty="0" smtClean="0"/>
                        <a:t>xemption for research /</a:t>
                      </a:r>
                      <a:r>
                        <a:rPr lang="en-GB" sz="1600" baseline="0" dirty="0" smtClean="0"/>
                        <a:t> education. </a:t>
                      </a:r>
                      <a:endParaRPr lang="en-GB" sz="1600" dirty="0"/>
                    </a:p>
                  </a:txBody>
                  <a:tcPr marL="91424" marR="91424" marT="45731" marB="45731"/>
                </a:tc>
              </a:tr>
            </a:tbl>
          </a:graphicData>
        </a:graphic>
      </p:graphicFrame>
      <p:sp>
        <p:nvSpPr>
          <p:cNvPr id="39028" name="Rectangle 3"/>
          <p:cNvSpPr>
            <a:spLocks noChangeArrowheads="1"/>
          </p:cNvSpPr>
          <p:nvPr/>
        </p:nvSpPr>
        <p:spPr bwMode="auto">
          <a:xfrm>
            <a:off x="171450" y="6240463"/>
            <a:ext cx="8783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b="1"/>
              <a:t>L=Launch; O=Operations; G=Guidance; A=Other; D=Debris; T=Transfer; R=Registration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282575" y="149225"/>
            <a:ext cx="4884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International Space Law - Conclusions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8313" y="1268413"/>
            <a:ext cx="8456612" cy="514667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 algn="just">
              <a:defRPr/>
            </a:pPr>
            <a:r>
              <a:rPr lang="en-GB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Outer Space Treaty</a:t>
            </a:r>
          </a:p>
          <a:p>
            <a:pPr marL="777875" lvl="1" indent="-514350" algn="just">
              <a:defRPr/>
            </a:pPr>
            <a:r>
              <a:rPr lang="en-GB" sz="200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Launching state is internationally responsible and liable;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states are obliged to register space objects with UN-OOSA;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with control must license/authorise the space object;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states must avoid outer space contamination.</a:t>
            </a:r>
          </a:p>
          <a:p>
            <a:pPr marL="0" indent="0" algn="just">
              <a:buFontTx/>
              <a:buNone/>
              <a:defRPr/>
            </a:pPr>
            <a:endParaRPr lang="en-GB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defRPr/>
            </a:pPr>
            <a:r>
              <a:rPr lang="en-GB" sz="20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Developers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Must be aware of state obligations toward the UN OST;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Depending on the launching state, authorising state, control state, they may require to take insurance cover (up to </a:t>
            </a:r>
            <a:r>
              <a:rPr lang="en-GB" sz="2000" dirty="0"/>
              <a:t>60M</a:t>
            </a:r>
            <a:r>
              <a:rPr lang="en-GB" sz="2000" dirty="0" smtClean="0"/>
              <a:t>€)</a:t>
            </a:r>
            <a:r>
              <a:rPr lang="en-GB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First year may be included in launch contract.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 choose a flag of convenience (e.g. lowest insurance premium).</a:t>
            </a:r>
          </a:p>
          <a:p>
            <a:pPr marL="777875" lvl="1" indent="-514350" algn="just">
              <a:defRPr/>
            </a:pPr>
            <a:endParaRPr lang="en-GB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693738" y="149225"/>
            <a:ext cx="191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313" y="1268413"/>
            <a:ext cx="8135937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261938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8038" indent="-26987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2675" indent="-2730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44613" indent="-2603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18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590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162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3413"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Verdana" pitchFamily="34" charset="0"/>
              </a:rPr>
              <a:t>International treaties provide general legal framework</a:t>
            </a:r>
          </a:p>
          <a:p>
            <a:pPr lvl="1" eaLnBrk="1" hangingPunct="1"/>
            <a:r>
              <a:rPr lang="en-US" altLang="en-US" sz="2000">
                <a:latin typeface="Verdana" pitchFamily="34" charset="0"/>
              </a:rPr>
              <a:t>Some issues for nano/pico-satellites</a:t>
            </a:r>
          </a:p>
          <a:p>
            <a:pPr lvl="2" eaLnBrk="1" hangingPunct="1"/>
            <a:r>
              <a:rPr lang="en-US" altLang="en-US" sz="2000">
                <a:latin typeface="Verdana" pitchFamily="34" charset="0"/>
              </a:rPr>
              <a:t>ITU Coordination procedures and notification</a:t>
            </a:r>
          </a:p>
          <a:p>
            <a:pPr lvl="2" eaLnBrk="1" hangingPunct="1"/>
            <a:r>
              <a:rPr lang="en-US" altLang="en-US" sz="2000">
                <a:latin typeface="Verdana" pitchFamily="34" charset="0"/>
              </a:rPr>
              <a:t>UN-OOSA Registration</a:t>
            </a:r>
          </a:p>
          <a:p>
            <a:pPr eaLnBrk="1" hangingPunct="1">
              <a:buFontTx/>
              <a:buNone/>
            </a:pPr>
            <a:endParaRPr lang="en-US" altLang="en-US" sz="2000">
              <a:latin typeface="Verdana" pitchFamily="34" charset="0"/>
            </a:endParaRPr>
          </a:p>
          <a:p>
            <a:pPr eaLnBrk="1" hangingPunct="1"/>
            <a:r>
              <a:rPr lang="en-US" altLang="en-US" sz="2000" b="1">
                <a:latin typeface="Verdana" pitchFamily="34" charset="0"/>
              </a:rPr>
              <a:t>Implementation needed at national level</a:t>
            </a:r>
          </a:p>
          <a:p>
            <a:pPr lvl="1" eaLnBrk="1" hangingPunct="1"/>
            <a:r>
              <a:rPr lang="en-US" altLang="en-US" sz="2000">
                <a:latin typeface="Verdana" pitchFamily="34" charset="0"/>
              </a:rPr>
              <a:t>UN OST: only a few have implemented national regulations</a:t>
            </a:r>
          </a:p>
          <a:p>
            <a:pPr lvl="1" eaLnBrk="1" hangingPunct="1"/>
            <a:r>
              <a:rPr lang="en-US" altLang="en-US" sz="2000">
                <a:latin typeface="Verdana" pitchFamily="34" charset="0"/>
              </a:rPr>
              <a:t>ITU RR: WRC15/WRC18 addressing issues</a:t>
            </a:r>
          </a:p>
          <a:p>
            <a:pPr eaLnBrk="1" hangingPunct="1">
              <a:buFontTx/>
              <a:buNone/>
            </a:pPr>
            <a:endParaRPr lang="en-US" altLang="en-US" sz="2000">
              <a:latin typeface="Verdana" pitchFamily="34" charset="0"/>
            </a:endParaRPr>
          </a:p>
          <a:p>
            <a:pPr eaLnBrk="1" hangingPunct="1"/>
            <a:r>
              <a:rPr lang="en-US" altLang="en-US" sz="2000" b="1">
                <a:latin typeface="Verdana" pitchFamily="34" charset="0"/>
              </a:rPr>
              <a:t>Small satellite Developers and Operators should review</a:t>
            </a:r>
            <a:r>
              <a:rPr lang="en-US" altLang="en-US" sz="2000">
                <a:latin typeface="Verdana" pitchFamily="34" charset="0"/>
              </a:rPr>
              <a:t> international legal and frequency issues, as well as state obligations at national level.</a:t>
            </a:r>
          </a:p>
          <a:p>
            <a:pPr eaLnBrk="1" hangingPunct="1">
              <a:buFontTx/>
              <a:buNone/>
            </a:pPr>
            <a:endParaRPr lang="en-US" altLang="en-US" sz="20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90488" y="149225"/>
            <a:ext cx="311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International Space Law</a:t>
            </a:r>
          </a:p>
        </p:txBody>
      </p:sp>
      <p:sp>
        <p:nvSpPr>
          <p:cNvPr id="2" name="Rectangle 1"/>
          <p:cNvSpPr/>
          <p:nvPr/>
        </p:nvSpPr>
        <p:spPr>
          <a:xfrm>
            <a:off x="3667125" y="3098800"/>
            <a:ext cx="1809750" cy="70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defRPr/>
            </a:pPr>
            <a:r>
              <a:rPr lang="en-GB" sz="4000" b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Q &amp;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fld id="{8C26CD72-430D-4CA0-BB99-B8E9CF3F987F}" type="slidenum">
              <a:rPr lang="en-GB" altLang="en-US" sz="1000" smtClean="0">
                <a:solidFill>
                  <a:schemeClr val="bg1"/>
                </a:solidFill>
              </a:rPr>
              <a:pPr eaLnBrk="1" hangingPunct="1">
                <a:buFontTx/>
                <a:buNone/>
              </a:pPr>
              <a:t>3</a:t>
            </a:fld>
            <a:endParaRPr lang="en-GB" altLang="en-US" sz="1000" smtClean="0">
              <a:solidFill>
                <a:schemeClr val="bg1"/>
              </a:solidFill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503238" y="5748338"/>
            <a:ext cx="788511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300"/>
              <a:t>1 – </a:t>
            </a:r>
            <a:r>
              <a:rPr lang="fr-FR" altLang="en-US" sz="1300"/>
              <a:t>Ecole Polytechnique Fédérale de Lausanne (EPFL) Space </a:t>
            </a:r>
            <a:r>
              <a:rPr lang="en-GB" altLang="en-US" sz="1300"/>
              <a:t>Center</a:t>
            </a:r>
          </a:p>
          <a:p>
            <a:pPr eaLnBrk="1" hangingPunct="1">
              <a:buFontTx/>
              <a:buNone/>
            </a:pPr>
            <a:r>
              <a:rPr lang="en-GB" altLang="en-US" sz="1300"/>
              <a:t>2 - </a:t>
            </a:r>
            <a:r>
              <a:rPr lang="en-GB" altLang="en-US" sz="1300" u="sng">
                <a:hlinkClick r:id="rId3"/>
              </a:rPr>
              <a:t>http://news.softpedia.com/news/Nanosatellites-To-Take-Over-Space-Studies-149430.shtml</a:t>
            </a:r>
            <a:r>
              <a:rPr lang="en-GB" altLang="en-US" sz="1300"/>
              <a:t> </a:t>
            </a:r>
          </a:p>
          <a:p>
            <a:pPr eaLnBrk="1" hangingPunct="1">
              <a:buFontTx/>
              <a:buNone/>
            </a:pPr>
            <a:r>
              <a:rPr lang="en-GB" altLang="en-US" sz="1300"/>
              <a:t>3 - </a:t>
            </a:r>
            <a:r>
              <a:rPr lang="en-GB" altLang="en-US" sz="1300" u="sng">
                <a:hlinkClick r:id="rId4"/>
              </a:rPr>
              <a:t>http://dialogo-americas.com/en_GB/articles/rmisa/features/technology/2013/03/22/feature-ex-4021</a:t>
            </a:r>
            <a:endParaRPr lang="en-GB" altLang="en-US" sz="1300"/>
          </a:p>
          <a:p>
            <a:pPr eaLnBrk="1" hangingPunct="1">
              <a:buFontTx/>
              <a:buNone/>
            </a:pPr>
            <a:r>
              <a:rPr lang="en-GB" altLang="en-US" sz="1300"/>
              <a:t>4 – </a:t>
            </a:r>
            <a:r>
              <a:rPr lang="en-GB" altLang="en-US" sz="1300">
                <a:hlinkClick r:id="rId5"/>
              </a:rPr>
              <a:t>www.wikisat.org</a:t>
            </a:r>
            <a:r>
              <a:rPr lang="en-GB" altLang="en-US" sz="1300"/>
              <a:t> </a:t>
            </a:r>
          </a:p>
          <a:p>
            <a:pPr eaLnBrk="1" hangingPunct="1">
              <a:buFontTx/>
              <a:buNone/>
            </a:pPr>
            <a:endParaRPr lang="en-GB" altLang="en-US" sz="130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176588"/>
            <a:ext cx="13906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7392988" y="5027613"/>
            <a:ext cx="118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 b="1"/>
              <a:t>Pico-sat</a:t>
            </a:r>
          </a:p>
          <a:p>
            <a:pPr eaLnBrk="1" hangingPunct="1">
              <a:buFontTx/>
              <a:buNone/>
            </a:pPr>
            <a:r>
              <a:rPr lang="en-GB" altLang="en-US" sz="2000" b="1"/>
              <a:t>(200 g)</a:t>
            </a:r>
          </a:p>
        </p:txBody>
      </p:sp>
      <p:pic>
        <p:nvPicPr>
          <p:cNvPr id="11270" name="lightwindow_image_0" descr="http://dialogo-americas.com/images/shared/images/2013/03/22/032213-Nanosatellit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474788"/>
            <a:ext cx="28765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4105275" y="3452813"/>
            <a:ext cx="1093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 b="1"/>
              <a:t>3U-sat</a:t>
            </a:r>
          </a:p>
          <a:p>
            <a:pPr eaLnBrk="1" hangingPunct="1">
              <a:buFontTx/>
              <a:buNone/>
            </a:pPr>
            <a:r>
              <a:rPr lang="en-GB" altLang="en-US" sz="2000" b="1"/>
              <a:t>(6-7 kg)</a:t>
            </a:r>
          </a:p>
        </p:txBody>
      </p:sp>
      <p:sp>
        <p:nvSpPr>
          <p:cNvPr id="11272" name="TextBox 12"/>
          <p:cNvSpPr txBox="1">
            <a:spLocks noChangeArrowheads="1"/>
          </p:cNvSpPr>
          <p:nvPr/>
        </p:nvSpPr>
        <p:spPr bwMode="auto">
          <a:xfrm>
            <a:off x="4887913" y="3373438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3</a:t>
            </a: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858963"/>
            <a:ext cx="1344613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789363"/>
            <a:ext cx="37433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17"/>
          <p:cNvSpPr txBox="1">
            <a:spLocks noChangeArrowheads="1"/>
          </p:cNvSpPr>
          <p:nvPr/>
        </p:nvSpPr>
        <p:spPr bwMode="auto">
          <a:xfrm>
            <a:off x="4481513" y="49958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4</a:t>
            </a:r>
          </a:p>
        </p:txBody>
      </p:sp>
      <p:sp>
        <p:nvSpPr>
          <p:cNvPr id="11276" name="TextBox 18"/>
          <p:cNvSpPr txBox="1">
            <a:spLocks noChangeArrowheads="1"/>
          </p:cNvSpPr>
          <p:nvPr/>
        </p:nvSpPr>
        <p:spPr bwMode="auto">
          <a:xfrm>
            <a:off x="3162300" y="5106988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 b="1"/>
              <a:t>Fempto-sat (18 g)</a:t>
            </a:r>
          </a:p>
        </p:txBody>
      </p:sp>
      <p:sp>
        <p:nvSpPr>
          <p:cNvPr id="11277" name="TextBox 19"/>
          <p:cNvSpPr txBox="1">
            <a:spLocks noChangeArrowheads="1"/>
          </p:cNvSpPr>
          <p:nvPr/>
        </p:nvSpPr>
        <p:spPr bwMode="auto">
          <a:xfrm>
            <a:off x="8418513" y="50196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2</a:t>
            </a:r>
          </a:p>
        </p:txBody>
      </p:sp>
      <p:sp>
        <p:nvSpPr>
          <p:cNvPr id="11278" name="TextBox 14"/>
          <p:cNvSpPr txBox="1">
            <a:spLocks noChangeArrowheads="1"/>
          </p:cNvSpPr>
          <p:nvPr/>
        </p:nvSpPr>
        <p:spPr bwMode="auto">
          <a:xfrm>
            <a:off x="2508250" y="2333625"/>
            <a:ext cx="1309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 b="1"/>
              <a:t>Cubesat</a:t>
            </a:r>
          </a:p>
          <a:p>
            <a:pPr eaLnBrk="1" hangingPunct="1">
              <a:buFontTx/>
              <a:buNone/>
            </a:pPr>
            <a:r>
              <a:rPr lang="en-GB" altLang="en-US" sz="2000" b="1"/>
              <a:t>(1-1.3 kg)</a:t>
            </a:r>
          </a:p>
        </p:txBody>
      </p:sp>
      <p:sp>
        <p:nvSpPr>
          <p:cNvPr id="11279" name="TextBox 20"/>
          <p:cNvSpPr txBox="1">
            <a:spLocks noChangeArrowheads="1"/>
          </p:cNvSpPr>
          <p:nvPr/>
        </p:nvSpPr>
        <p:spPr bwMode="auto">
          <a:xfrm>
            <a:off x="3471863" y="22574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1</a:t>
            </a:r>
          </a:p>
        </p:txBody>
      </p:sp>
      <p:sp>
        <p:nvSpPr>
          <p:cNvPr id="11280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960438"/>
            <a:ext cx="8248650" cy="369887"/>
          </a:xfrm>
        </p:spPr>
        <p:txBody>
          <a:bodyPr/>
          <a:lstStyle/>
          <a:p>
            <a:pPr eaLnBrk="1" hangingPunct="1"/>
            <a:r>
              <a:rPr lang="en-GB" altLang="en-US" smtClean="0"/>
              <a:t>Some examples</a:t>
            </a:r>
          </a:p>
        </p:txBody>
      </p:sp>
      <p:sp>
        <p:nvSpPr>
          <p:cNvPr id="11281" name="TextBox 25"/>
          <p:cNvSpPr txBox="1">
            <a:spLocks noChangeArrowheads="1"/>
          </p:cNvSpPr>
          <p:nvPr/>
        </p:nvSpPr>
        <p:spPr bwMode="auto">
          <a:xfrm>
            <a:off x="2606675" y="1477963"/>
            <a:ext cx="146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400" b="1"/>
              <a:t>nano-sat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960438"/>
            <a:ext cx="8248650" cy="369887"/>
          </a:xfrm>
        </p:spPr>
        <p:txBody>
          <a:bodyPr/>
          <a:lstStyle/>
          <a:p>
            <a:pPr eaLnBrk="1" hangingPunct="1"/>
            <a:r>
              <a:rPr lang="en-GB" altLang="en-US" smtClean="0"/>
              <a:t>Some examples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323975"/>
            <a:ext cx="68675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23"/>
          <p:cNvSpPr txBox="1">
            <a:spLocks noChangeArrowheads="1"/>
          </p:cNvSpPr>
          <p:nvPr/>
        </p:nvSpPr>
        <p:spPr bwMode="auto">
          <a:xfrm>
            <a:off x="369888" y="5924550"/>
            <a:ext cx="788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Taken from the Space Work Presentation – “2014 Nano / Microsatellite Market Assessment”. </a:t>
            </a: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398463" y="6153150"/>
            <a:ext cx="8094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>
                <a:hlinkClick r:id="rId4"/>
              </a:rPr>
              <a:t>http://www.sei.aero/eng/papers/uploads/archive/SpaceWorks_Nano_Microsatellite_Market_Assessment_January_2014.pdf</a:t>
            </a:r>
            <a:r>
              <a:rPr lang="en-GB" altLang="en-US" sz="1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960438"/>
            <a:ext cx="8248650" cy="67710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Example - Automatic Identification Service</a:t>
            </a:r>
            <a:br>
              <a:rPr lang="en-GB" altLang="en-US" dirty="0" smtClean="0"/>
            </a:br>
            <a:r>
              <a:rPr lang="en-GB" altLang="en-US" sz="2000" dirty="0" smtClean="0"/>
              <a:t>AAUSAT-3 </a:t>
            </a:r>
            <a:r>
              <a:rPr lang="en-GB" altLang="en-US" sz="2000" dirty="0" smtClean="0"/>
              <a:t>– Aalborg University, Denmark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03238" y="6264275"/>
            <a:ext cx="7885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1 - </a:t>
            </a:r>
            <a:r>
              <a:rPr lang="en-GB" altLang="en-US" sz="1400">
                <a:hlinkClick r:id="rId3"/>
              </a:rPr>
              <a:t>http://www.space.aau.dk/aausat3/</a:t>
            </a:r>
            <a:r>
              <a:rPr lang="en-GB" altLang="en-US" sz="1400"/>
              <a:t> 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700213"/>
            <a:ext cx="6088063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27013" y="1835150"/>
            <a:ext cx="21891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/>
              <a:t>Launched 25/02/12 </a:t>
            </a:r>
          </a:p>
          <a:p>
            <a:pPr eaLnBrk="1" hangingPunct="1">
              <a:buFontTx/>
              <a:buNone/>
            </a:pPr>
            <a:r>
              <a:rPr lang="en-GB" altLang="en-US"/>
              <a:t>Mission: AIS receiver</a:t>
            </a:r>
          </a:p>
          <a:p>
            <a:pPr eaLnBrk="1" hangingPunct="1">
              <a:buFontTx/>
              <a:buNone/>
            </a:pPr>
            <a:r>
              <a:rPr lang="en-GB" altLang="en-US"/>
              <a:t>Orbit 781 km </a:t>
            </a:r>
          </a:p>
          <a:p>
            <a:pPr eaLnBrk="1" hangingPunct="1">
              <a:buFontTx/>
              <a:buNone/>
            </a:pPr>
            <a:r>
              <a:rPr lang="en-GB" altLang="en-US"/>
              <a:t>Polar orbit</a:t>
            </a:r>
          </a:p>
          <a:p>
            <a:pPr eaLnBrk="1" hangingPunct="1">
              <a:buFontTx/>
              <a:buNone/>
            </a:pPr>
            <a:endParaRPr lang="en-GB" altLang="en-US"/>
          </a:p>
          <a:p>
            <a:pPr eaLnBrk="1" hangingPunct="1">
              <a:buFontTx/>
              <a:buNone/>
            </a:pPr>
            <a:r>
              <a:rPr lang="en-GB" altLang="en-US"/>
              <a:t>Department of Electronic Systems at Aalborg University (AAU), Aalborg, Denmark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960438"/>
            <a:ext cx="8248650" cy="369887"/>
          </a:xfrm>
        </p:spPr>
        <p:txBody>
          <a:bodyPr/>
          <a:lstStyle/>
          <a:p>
            <a:pPr eaLnBrk="1" hangingPunct="1"/>
            <a:r>
              <a:rPr lang="en-GB" altLang="en-US" smtClean="0"/>
              <a:t>Example of Future Missions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287463"/>
            <a:ext cx="5746750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90044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98463" y="6092825"/>
            <a:ext cx="8094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 dirty="0">
                <a:hlinkClick r:id="rId4"/>
              </a:rPr>
              <a:t>http://www.sei.aero/eng/papers/uploads/archive/SpaceWorks_Nano_Microsatellite_Market_Assessment_January_2014.pdf</a:t>
            </a:r>
            <a:r>
              <a:rPr lang="en-GB" altLang="en-US" sz="1400" dirty="0"/>
              <a:t> 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69888" y="5924550"/>
            <a:ext cx="788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Taken from the Space Work Presentation – “2014 Nano / Microsatellite Market Assessment”. 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6430963" y="2079625"/>
            <a:ext cx="2517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/>
              <a:t>We are looking at a 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growth of about 500 </a:t>
            </a:r>
          </a:p>
          <a:p>
            <a:pPr eaLnBrk="1" hangingPunct="1">
              <a:buFontTx/>
              <a:buNone/>
            </a:pPr>
            <a:r>
              <a:rPr lang="en-GB" altLang="en-US" sz="2000"/>
              <a:t>in the next 5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fld id="{AE0BD66F-6F3C-4E1C-A37D-00268DEF3E1E}" type="slidenum">
              <a:rPr lang="en-GB" altLang="en-US" sz="1000" smtClean="0">
                <a:solidFill>
                  <a:schemeClr val="bg1"/>
                </a:solidFill>
              </a:rPr>
              <a:pPr eaLnBrk="1" hangingPunct="1">
                <a:buFontTx/>
                <a:buNone/>
              </a:pPr>
              <a:t>7</a:t>
            </a:fld>
            <a:endParaRPr lang="en-GB" altLang="en-US" sz="100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1150" y="871538"/>
            <a:ext cx="8248650" cy="3698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kern="0" dirty="0" smtClean="0"/>
              <a:t>Launching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760413"/>
            <a:ext cx="6105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986213"/>
            <a:ext cx="30099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90044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442913" y="5934075"/>
            <a:ext cx="6119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2 - </a:t>
            </a:r>
            <a:r>
              <a:rPr lang="en-GB" altLang="en-US" sz="1400">
                <a:hlinkClick r:id="rId4"/>
              </a:rPr>
              <a:t>http://www.virgingalactic.com/launcherOne/concept-of-operations/</a:t>
            </a:r>
            <a:r>
              <a:rPr lang="en-GB" altLang="en-US" sz="1400"/>
              <a:t> 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6224588" y="1095375"/>
            <a:ext cx="2225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300"/>
              <a:t>1 – </a:t>
            </a:r>
            <a:r>
              <a:rPr lang="en-GB" altLang="en-US" sz="1300">
                <a:hlinkClick r:id="rId5"/>
              </a:rPr>
              <a:t>http://ww2.amsat.org/</a:t>
            </a:r>
            <a:r>
              <a:rPr lang="en-GB" altLang="en-US" sz="1300"/>
              <a:t> </a:t>
            </a: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820863"/>
            <a:ext cx="990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90044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449263" y="6167438"/>
            <a:ext cx="829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3 - </a:t>
            </a:r>
            <a:r>
              <a:rPr lang="en-GB" altLang="en-US" sz="1400">
                <a:hlinkClick r:id="rId7"/>
              </a:rPr>
              <a:t>http://www.spacenews.com/article/launch-report/36741small-satellites-small-launchers-rocket-builders-scramble-to-capture</a:t>
            </a:r>
            <a:r>
              <a:rPr lang="en-GB" altLang="en-US" sz="1400"/>
              <a:t> </a:t>
            </a:r>
          </a:p>
        </p:txBody>
      </p:sp>
      <p:sp>
        <p:nvSpPr>
          <p:cNvPr id="15370" name="Rectangle 3"/>
          <p:cNvSpPr>
            <a:spLocks noChangeArrowheads="1"/>
          </p:cNvSpPr>
          <p:nvPr/>
        </p:nvSpPr>
        <p:spPr bwMode="auto">
          <a:xfrm>
            <a:off x="311150" y="3694113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2</a:t>
            </a: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993775" y="151288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960438"/>
            <a:ext cx="8248650" cy="369887"/>
          </a:xfrm>
        </p:spPr>
        <p:txBody>
          <a:bodyPr/>
          <a:lstStyle/>
          <a:p>
            <a:pPr eaLnBrk="1" hangingPunct="1"/>
            <a:r>
              <a:rPr lang="en-GB" altLang="en-US" smtClean="0"/>
              <a:t>Advantages of Nano / Pico Satellites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23850" y="1590675"/>
            <a:ext cx="8697913" cy="448945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Built for very specific purposes: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testing technology, science, fun, military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 purposes – e.g. M2M, AIS</a:t>
            </a:r>
          </a:p>
          <a:p>
            <a:pPr marL="0" indent="0" algn="just">
              <a:buFontTx/>
              <a:buNone/>
              <a:defRPr/>
            </a:pPr>
            <a:endParaRPr lang="en-GB" sz="800" b="1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Slogan  “</a:t>
            </a:r>
            <a:r>
              <a:rPr lang="en-GB" sz="2000" b="1" i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Faster, Cheaper, Better, Smaller</a:t>
            </a: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</a:p>
          <a:p>
            <a:pPr marL="777875" lvl="1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Faster</a:t>
            </a: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to build &amp; launch (&lt;1 year)</a:t>
            </a:r>
          </a:p>
          <a:p>
            <a:pPr marL="777875" lvl="1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Cheaper</a:t>
            </a: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to build &amp; launch (as low as 10’s of k$)</a:t>
            </a:r>
          </a:p>
          <a:p>
            <a:pPr marL="777875" lvl="1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Better</a:t>
            </a: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modular &amp; standardised (e.g. </a:t>
            </a:r>
            <a:r>
              <a:rPr lang="en-GB" sz="2000" kern="0" dirty="0" err="1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CubeSats</a:t>
            </a: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777875" lvl="1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Smaller</a:t>
            </a: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latest COTS</a:t>
            </a:r>
          </a:p>
          <a:p>
            <a:pPr marL="0" indent="0" algn="just">
              <a:buFontTx/>
              <a:buNone/>
              <a:defRPr/>
            </a:pPr>
            <a:endParaRPr lang="en-GB" sz="1050" b="1" kern="0" dirty="0" smtClean="0">
              <a:solidFill>
                <a:srgbClr val="5E243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defRPr/>
            </a:pPr>
            <a:r>
              <a:rPr lang="en-GB" sz="2000" b="1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 promote: 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Education, Earth Science, Testing innovative technologies, </a:t>
            </a:r>
          </a:p>
          <a:p>
            <a:pPr marL="777875" lvl="1" indent="-514350" algn="just">
              <a:defRPr/>
            </a:pP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Technology transfer and Collaboration between:</a:t>
            </a:r>
          </a:p>
          <a:p>
            <a:pPr marL="534988" lvl="2" indent="0" algn="just">
              <a:buFontTx/>
              <a:buNone/>
              <a:defRPr/>
            </a:pPr>
            <a:r>
              <a:rPr lang="en-GB" sz="2000" kern="0" dirty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sz="2000" kern="0" dirty="0" smtClean="0">
                <a:solidFill>
                  <a:srgbClr val="5E24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countries, universities, scientific organisations, … 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827088" y="6165850"/>
            <a:ext cx="648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400"/>
              <a:t>1 - </a:t>
            </a:r>
            <a:r>
              <a:rPr lang="en-GB" altLang="en-US" sz="1400">
                <a:hlinkClick r:id="rId3"/>
              </a:rPr>
              <a:t>http://centaur.sstl.co.uk/SSHP/sshp_classify.html</a:t>
            </a:r>
            <a:r>
              <a:rPr lang="en-GB" altLang="en-US" sz="1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com - Tony Azzarelli - International regulations and nano-pico satellites">
  <a:themeElements>
    <a:clrScheme name="Ofcom (Jan 2009) 1">
      <a:dk1>
        <a:srgbClr val="642566"/>
      </a:dk1>
      <a:lt1>
        <a:srgbClr val="FFFFFF"/>
      </a:lt1>
      <a:dk2>
        <a:srgbClr val="642566"/>
      </a:dk2>
      <a:lt2>
        <a:srgbClr val="EAEAEA"/>
      </a:lt2>
      <a:accent1>
        <a:srgbClr val="642566"/>
      </a:accent1>
      <a:accent2>
        <a:srgbClr val="A9CF38"/>
      </a:accent2>
      <a:accent3>
        <a:srgbClr val="FFFFFF"/>
      </a:accent3>
      <a:accent4>
        <a:srgbClr val="541E56"/>
      </a:accent4>
      <a:accent5>
        <a:srgbClr val="B8ACB8"/>
      </a:accent5>
      <a:accent6>
        <a:srgbClr val="99BB32"/>
      </a:accent6>
      <a:hlink>
        <a:srgbClr val="E65767"/>
      </a:hlink>
      <a:folHlink>
        <a:srgbClr val="F7941D"/>
      </a:folHlink>
    </a:clrScheme>
    <a:fontScheme name="Ofcom (Jan 2009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C90044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C90044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com (Jan 2009) 1">
        <a:dk1>
          <a:srgbClr val="642566"/>
        </a:dk1>
        <a:lt1>
          <a:srgbClr val="FFFFFF"/>
        </a:lt1>
        <a:dk2>
          <a:srgbClr val="642566"/>
        </a:dk2>
        <a:lt2>
          <a:srgbClr val="EAEAEA"/>
        </a:lt2>
        <a:accent1>
          <a:srgbClr val="642566"/>
        </a:accent1>
        <a:accent2>
          <a:srgbClr val="A9CF38"/>
        </a:accent2>
        <a:accent3>
          <a:srgbClr val="FFFFFF"/>
        </a:accent3>
        <a:accent4>
          <a:srgbClr val="541E56"/>
        </a:accent4>
        <a:accent5>
          <a:srgbClr val="B8ACB8"/>
        </a:accent5>
        <a:accent6>
          <a:srgbClr val="99BB32"/>
        </a:accent6>
        <a:hlink>
          <a:srgbClr val="E65767"/>
        </a:hlink>
        <a:folHlink>
          <a:srgbClr val="F79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com Template - Oct 2007">
  <a:themeElements>
    <a:clrScheme name="1_Ofcom Template - Oct 2007 1">
      <a:dk1>
        <a:srgbClr val="642566"/>
      </a:dk1>
      <a:lt1>
        <a:srgbClr val="FFFFFF"/>
      </a:lt1>
      <a:dk2>
        <a:srgbClr val="642566"/>
      </a:dk2>
      <a:lt2>
        <a:srgbClr val="EAEAEA"/>
      </a:lt2>
      <a:accent1>
        <a:srgbClr val="642566"/>
      </a:accent1>
      <a:accent2>
        <a:srgbClr val="A9CF38"/>
      </a:accent2>
      <a:accent3>
        <a:srgbClr val="FFFFFF"/>
      </a:accent3>
      <a:accent4>
        <a:srgbClr val="541E56"/>
      </a:accent4>
      <a:accent5>
        <a:srgbClr val="B8ACB8"/>
      </a:accent5>
      <a:accent6>
        <a:srgbClr val="99BB32"/>
      </a:accent6>
      <a:hlink>
        <a:srgbClr val="E65767"/>
      </a:hlink>
      <a:folHlink>
        <a:srgbClr val="F7941D"/>
      </a:folHlink>
    </a:clrScheme>
    <a:fontScheme name="1_Ofcom Template - Oct 200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C90044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C90044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Ofcom Template - Oct 2007 1">
        <a:dk1>
          <a:srgbClr val="642566"/>
        </a:dk1>
        <a:lt1>
          <a:srgbClr val="FFFFFF"/>
        </a:lt1>
        <a:dk2>
          <a:srgbClr val="642566"/>
        </a:dk2>
        <a:lt2>
          <a:srgbClr val="EAEAEA"/>
        </a:lt2>
        <a:accent1>
          <a:srgbClr val="642566"/>
        </a:accent1>
        <a:accent2>
          <a:srgbClr val="A9CF38"/>
        </a:accent2>
        <a:accent3>
          <a:srgbClr val="FFFFFF"/>
        </a:accent3>
        <a:accent4>
          <a:srgbClr val="541E56"/>
        </a:accent4>
        <a:accent5>
          <a:srgbClr val="B8ACB8"/>
        </a:accent5>
        <a:accent6>
          <a:srgbClr val="99BB32"/>
        </a:accent6>
        <a:hlink>
          <a:srgbClr val="E65767"/>
        </a:hlink>
        <a:folHlink>
          <a:srgbClr val="F79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com Template - Oct 2007">
  <a:themeElements>
    <a:clrScheme name="2_Ofcom Template - Oct 2007 1">
      <a:dk1>
        <a:srgbClr val="642566"/>
      </a:dk1>
      <a:lt1>
        <a:srgbClr val="FFFFFF"/>
      </a:lt1>
      <a:dk2>
        <a:srgbClr val="642566"/>
      </a:dk2>
      <a:lt2>
        <a:srgbClr val="EAEAEA"/>
      </a:lt2>
      <a:accent1>
        <a:srgbClr val="642566"/>
      </a:accent1>
      <a:accent2>
        <a:srgbClr val="A9CF38"/>
      </a:accent2>
      <a:accent3>
        <a:srgbClr val="FFFFFF"/>
      </a:accent3>
      <a:accent4>
        <a:srgbClr val="541E56"/>
      </a:accent4>
      <a:accent5>
        <a:srgbClr val="B8ACB8"/>
      </a:accent5>
      <a:accent6>
        <a:srgbClr val="99BB32"/>
      </a:accent6>
      <a:hlink>
        <a:srgbClr val="E65767"/>
      </a:hlink>
      <a:folHlink>
        <a:srgbClr val="F7941D"/>
      </a:folHlink>
    </a:clrScheme>
    <a:fontScheme name="2_Ofcom Template - Oct 200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C90044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C90044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fcom Template - Oct 2007 1">
        <a:dk1>
          <a:srgbClr val="642566"/>
        </a:dk1>
        <a:lt1>
          <a:srgbClr val="FFFFFF"/>
        </a:lt1>
        <a:dk2>
          <a:srgbClr val="642566"/>
        </a:dk2>
        <a:lt2>
          <a:srgbClr val="EAEAEA"/>
        </a:lt2>
        <a:accent1>
          <a:srgbClr val="642566"/>
        </a:accent1>
        <a:accent2>
          <a:srgbClr val="A9CF38"/>
        </a:accent2>
        <a:accent3>
          <a:srgbClr val="FFFFFF"/>
        </a:accent3>
        <a:accent4>
          <a:srgbClr val="541E56"/>
        </a:accent4>
        <a:accent5>
          <a:srgbClr val="B8ACB8"/>
        </a:accent5>
        <a:accent6>
          <a:srgbClr val="99BB32"/>
        </a:accent6>
        <a:hlink>
          <a:srgbClr val="E65767"/>
        </a:hlink>
        <a:folHlink>
          <a:srgbClr val="F79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com Template - Oct 2007">
  <a:themeElements>
    <a:clrScheme name="3_Ofcom Template - Oct 2007 1">
      <a:dk1>
        <a:srgbClr val="642566"/>
      </a:dk1>
      <a:lt1>
        <a:srgbClr val="FFFFFF"/>
      </a:lt1>
      <a:dk2>
        <a:srgbClr val="642566"/>
      </a:dk2>
      <a:lt2>
        <a:srgbClr val="EAEAEA"/>
      </a:lt2>
      <a:accent1>
        <a:srgbClr val="642566"/>
      </a:accent1>
      <a:accent2>
        <a:srgbClr val="A9CF38"/>
      </a:accent2>
      <a:accent3>
        <a:srgbClr val="FFFFFF"/>
      </a:accent3>
      <a:accent4>
        <a:srgbClr val="541E56"/>
      </a:accent4>
      <a:accent5>
        <a:srgbClr val="B8ACB8"/>
      </a:accent5>
      <a:accent6>
        <a:srgbClr val="99BB32"/>
      </a:accent6>
      <a:hlink>
        <a:srgbClr val="E65767"/>
      </a:hlink>
      <a:folHlink>
        <a:srgbClr val="F7941D"/>
      </a:folHlink>
    </a:clrScheme>
    <a:fontScheme name="3_Ofcom Template - Oct 200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C90044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C90044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Ofcom Template - Oct 2007 1">
        <a:dk1>
          <a:srgbClr val="642566"/>
        </a:dk1>
        <a:lt1>
          <a:srgbClr val="FFFFFF"/>
        </a:lt1>
        <a:dk2>
          <a:srgbClr val="642566"/>
        </a:dk2>
        <a:lt2>
          <a:srgbClr val="EAEAEA"/>
        </a:lt2>
        <a:accent1>
          <a:srgbClr val="642566"/>
        </a:accent1>
        <a:accent2>
          <a:srgbClr val="A9CF38"/>
        </a:accent2>
        <a:accent3>
          <a:srgbClr val="FFFFFF"/>
        </a:accent3>
        <a:accent4>
          <a:srgbClr val="541E56"/>
        </a:accent4>
        <a:accent5>
          <a:srgbClr val="B8ACB8"/>
        </a:accent5>
        <a:accent6>
          <a:srgbClr val="99BB32"/>
        </a:accent6>
        <a:hlink>
          <a:srgbClr val="E65767"/>
        </a:hlink>
        <a:folHlink>
          <a:srgbClr val="F79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com Template - Oct 2007">
  <a:themeElements>
    <a:clrScheme name="4_Ofcom Template - Oct 2007 1">
      <a:dk1>
        <a:srgbClr val="642566"/>
      </a:dk1>
      <a:lt1>
        <a:srgbClr val="FFFFFF"/>
      </a:lt1>
      <a:dk2>
        <a:srgbClr val="642566"/>
      </a:dk2>
      <a:lt2>
        <a:srgbClr val="EAEAEA"/>
      </a:lt2>
      <a:accent1>
        <a:srgbClr val="642566"/>
      </a:accent1>
      <a:accent2>
        <a:srgbClr val="A9CF38"/>
      </a:accent2>
      <a:accent3>
        <a:srgbClr val="FFFFFF"/>
      </a:accent3>
      <a:accent4>
        <a:srgbClr val="541E56"/>
      </a:accent4>
      <a:accent5>
        <a:srgbClr val="B8ACB8"/>
      </a:accent5>
      <a:accent6>
        <a:srgbClr val="99BB32"/>
      </a:accent6>
      <a:hlink>
        <a:srgbClr val="E65767"/>
      </a:hlink>
      <a:folHlink>
        <a:srgbClr val="F7941D"/>
      </a:folHlink>
    </a:clrScheme>
    <a:fontScheme name="4_Ofcom Template - Oct 200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C90044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C90044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Ofcom Template - Oct 2007 1">
        <a:dk1>
          <a:srgbClr val="642566"/>
        </a:dk1>
        <a:lt1>
          <a:srgbClr val="FFFFFF"/>
        </a:lt1>
        <a:dk2>
          <a:srgbClr val="642566"/>
        </a:dk2>
        <a:lt2>
          <a:srgbClr val="EAEAEA"/>
        </a:lt2>
        <a:accent1>
          <a:srgbClr val="642566"/>
        </a:accent1>
        <a:accent2>
          <a:srgbClr val="A9CF38"/>
        </a:accent2>
        <a:accent3>
          <a:srgbClr val="FFFFFF"/>
        </a:accent3>
        <a:accent4>
          <a:srgbClr val="541E56"/>
        </a:accent4>
        <a:accent5>
          <a:srgbClr val="B8ACB8"/>
        </a:accent5>
        <a:accent6>
          <a:srgbClr val="99BB32"/>
        </a:accent6>
        <a:hlink>
          <a:srgbClr val="E65767"/>
        </a:hlink>
        <a:folHlink>
          <a:srgbClr val="F79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com Template - Oct 2007">
  <a:themeElements>
    <a:clrScheme name="5_Ofcom Template - Oct 2007 1">
      <a:dk1>
        <a:srgbClr val="642566"/>
      </a:dk1>
      <a:lt1>
        <a:srgbClr val="FFFFFF"/>
      </a:lt1>
      <a:dk2>
        <a:srgbClr val="642566"/>
      </a:dk2>
      <a:lt2>
        <a:srgbClr val="EAEAEA"/>
      </a:lt2>
      <a:accent1>
        <a:srgbClr val="642566"/>
      </a:accent1>
      <a:accent2>
        <a:srgbClr val="A9CF38"/>
      </a:accent2>
      <a:accent3>
        <a:srgbClr val="FFFFFF"/>
      </a:accent3>
      <a:accent4>
        <a:srgbClr val="541E56"/>
      </a:accent4>
      <a:accent5>
        <a:srgbClr val="B8ACB8"/>
      </a:accent5>
      <a:accent6>
        <a:srgbClr val="99BB32"/>
      </a:accent6>
      <a:hlink>
        <a:srgbClr val="E65767"/>
      </a:hlink>
      <a:folHlink>
        <a:srgbClr val="F7941D"/>
      </a:folHlink>
    </a:clrScheme>
    <a:fontScheme name="5_Ofcom Template - Oct 200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C90044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C90044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Ofcom Template - Oct 2007 1">
        <a:dk1>
          <a:srgbClr val="642566"/>
        </a:dk1>
        <a:lt1>
          <a:srgbClr val="FFFFFF"/>
        </a:lt1>
        <a:dk2>
          <a:srgbClr val="642566"/>
        </a:dk2>
        <a:lt2>
          <a:srgbClr val="EAEAEA"/>
        </a:lt2>
        <a:accent1>
          <a:srgbClr val="642566"/>
        </a:accent1>
        <a:accent2>
          <a:srgbClr val="A9CF38"/>
        </a:accent2>
        <a:accent3>
          <a:srgbClr val="FFFFFF"/>
        </a:accent3>
        <a:accent4>
          <a:srgbClr val="541E56"/>
        </a:accent4>
        <a:accent5>
          <a:srgbClr val="B8ACB8"/>
        </a:accent5>
        <a:accent6>
          <a:srgbClr val="99BB32"/>
        </a:accent6>
        <a:hlink>
          <a:srgbClr val="E65767"/>
        </a:hlink>
        <a:folHlink>
          <a:srgbClr val="F79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com (Jan 2009) 1">
    <a:dk1>
      <a:srgbClr val="642566"/>
    </a:dk1>
    <a:lt1>
      <a:srgbClr val="FFFFFF"/>
    </a:lt1>
    <a:dk2>
      <a:srgbClr val="642566"/>
    </a:dk2>
    <a:lt2>
      <a:srgbClr val="EAEAEA"/>
    </a:lt2>
    <a:accent1>
      <a:srgbClr val="642566"/>
    </a:accent1>
    <a:accent2>
      <a:srgbClr val="A9CF38"/>
    </a:accent2>
    <a:accent3>
      <a:srgbClr val="FFFFFF"/>
    </a:accent3>
    <a:accent4>
      <a:srgbClr val="541E56"/>
    </a:accent4>
    <a:accent5>
      <a:srgbClr val="B8ACB8"/>
    </a:accent5>
    <a:accent6>
      <a:srgbClr val="99BB32"/>
    </a:accent6>
    <a:hlink>
      <a:srgbClr val="E65767"/>
    </a:hlink>
    <a:folHlink>
      <a:srgbClr val="F7941D"/>
    </a:folHlink>
  </a:clrScheme>
  <a:fontScheme name="Ofcom (Jan 2009)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B1424E43FF647A7BDE743DBEF9DB4" ma:contentTypeVersion="3" ma:contentTypeDescription="Create a new document." ma:contentTypeScope="" ma:versionID="a3c164daf26a3a4d1d5cf874baccde0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1E396F-0124-4A71-88EF-1F361D71400E}"/>
</file>

<file path=customXml/itemProps2.xml><?xml version="1.0" encoding="utf-8"?>
<ds:datastoreItem xmlns:ds="http://schemas.openxmlformats.org/officeDocument/2006/customXml" ds:itemID="{77EC2AC9-796C-477E-BD79-EFACD95F1D21}"/>
</file>

<file path=customXml/itemProps3.xml><?xml version="1.0" encoding="utf-8"?>
<ds:datastoreItem xmlns:ds="http://schemas.openxmlformats.org/officeDocument/2006/customXml" ds:itemID="{89440DE7-E474-446B-B5E5-D3A196238F0E}"/>
</file>

<file path=customXml/itemProps4.xml><?xml version="1.0" encoding="utf-8"?>
<ds:datastoreItem xmlns:ds="http://schemas.openxmlformats.org/officeDocument/2006/customXml" ds:itemID="{05C50C79-554A-4F30-9630-10BC5E690275}"/>
</file>

<file path=docProps/app.xml><?xml version="1.0" encoding="utf-8"?>
<Properties xmlns="http://schemas.openxmlformats.org/officeDocument/2006/extended-properties" xmlns:vt="http://schemas.openxmlformats.org/officeDocument/2006/docPropsVTypes">
  <Template>Ofcom - Tony Azzarelli - International regulations and nano-pico satellites</Template>
  <TotalTime>12</TotalTime>
  <Words>2400</Words>
  <Application>Microsoft Office PowerPoint</Application>
  <PresentationFormat>On-screen Show (4:3)</PresentationFormat>
  <Paragraphs>550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Verdana</vt:lpstr>
      <vt:lpstr>Symbol</vt:lpstr>
      <vt:lpstr>ＭＳ Ｐゴシック</vt:lpstr>
      <vt:lpstr>Ofcom - Tony Azzarelli - International regulations and nano-pico satellites</vt:lpstr>
      <vt:lpstr>1_Ofcom Template - Oct 2007</vt:lpstr>
      <vt:lpstr>2_Ofcom Template - Oct 2007</vt:lpstr>
      <vt:lpstr>3_Ofcom Template - Oct 2007</vt:lpstr>
      <vt:lpstr>4_Ofcom Template - Oct 2007</vt:lpstr>
      <vt:lpstr>5_Ofcom Template - Oct 2007</vt:lpstr>
      <vt:lpstr>International Regulations for Nano/Pico Satellites</vt:lpstr>
      <vt:lpstr>Content</vt:lpstr>
      <vt:lpstr>Typical Classification of Small Satellites</vt:lpstr>
      <vt:lpstr>Some examples</vt:lpstr>
      <vt:lpstr>Some examples</vt:lpstr>
      <vt:lpstr>Example - Automatic Identification Service AAUSAT-3 – Aalborg University, Denmark</vt:lpstr>
      <vt:lpstr>Example of Future Missions</vt:lpstr>
      <vt:lpstr>PowerPoint Presentation</vt:lpstr>
      <vt:lpstr>Advantages of Nano / Pico Satellites</vt:lpstr>
      <vt:lpstr>Drawbacks</vt:lpstr>
      <vt:lpstr>Regulatory Concerns</vt:lpstr>
      <vt:lpstr>PowerPoint Presentation</vt:lpstr>
      <vt:lpstr>PowerPoint Presentation</vt:lpstr>
      <vt:lpstr>International Space Regimes</vt:lpstr>
      <vt:lpstr>PowerPoint Presentation</vt:lpstr>
      <vt:lpstr>International Regulations and International Law</vt:lpstr>
      <vt:lpstr>Developers may not know ITU procedures</vt:lpstr>
      <vt:lpstr>Example Frequency Bands Use by n/p-satellites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Regulations for Nano/Pico Satellites</dc:title>
  <dc:creator>Tony Azzarelli</dc:creator>
  <cp:lastModifiedBy>Tony Azzarelli</cp:lastModifiedBy>
  <cp:revision>3</cp:revision>
  <dcterms:created xsi:type="dcterms:W3CDTF">2014-04-20T14:16:11Z</dcterms:created>
  <dcterms:modified xsi:type="dcterms:W3CDTF">2014-04-20T14:28:56Z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ge Type">
    <vt:lpwstr>Templates</vt:lpwstr>
  </property>
  <property fmtid="{D5CDD505-2E9C-101B-9397-08002B2CF9AE}" pid="3" name="Order">
    <vt:lpwstr>1100.00000000000</vt:lpwstr>
  </property>
  <property fmtid="{D5CDD505-2E9C-101B-9397-08002B2CF9AE}" pid="4" name="ContentType">
    <vt:lpwstr>Loop document</vt:lpwstr>
  </property>
  <property fmtid="{D5CDD505-2E9C-101B-9397-08002B2CF9AE}" pid="5" name="ContentTypeId">
    <vt:lpwstr>0x010100CBCB1424E43FF647A7BDE743DBEF9DB4</vt:lpwstr>
  </property>
</Properties>
</file>