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0" r:id="rId5"/>
    <p:sldId id="291" r:id="rId6"/>
    <p:sldId id="287" r:id="rId7"/>
    <p:sldId id="306" r:id="rId8"/>
    <p:sldId id="305" r:id="rId9"/>
    <p:sldId id="296" r:id="rId10"/>
    <p:sldId id="297" r:id="rId11"/>
    <p:sldId id="298" r:id="rId12"/>
    <p:sldId id="299" r:id="rId13"/>
    <p:sldId id="300" r:id="rId14"/>
    <p:sldId id="301" r:id="rId15"/>
    <p:sldId id="303" r:id="rId16"/>
    <p:sldId id="302" r:id="rId17"/>
    <p:sldId id="30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119"/>
    <a:srgbClr val="18B4CE"/>
    <a:srgbClr val="002B52"/>
    <a:srgbClr val="E9E9E9"/>
    <a:srgbClr val="18BFDF"/>
    <a:srgbClr val="C5C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Objects="1">
      <p:cViewPr>
        <p:scale>
          <a:sx n="83" d="100"/>
          <a:sy n="83" d="100"/>
        </p:scale>
        <p:origin x="-69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C05D0-766E-7C4A-87EB-23E3D0681330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3C7B5-5E22-224D-9335-4AF971CA2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97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33077-FD8B-5C4E-B893-1DE1452176C2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31820-2ABD-A64C-AD6D-598E77967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19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31820-2ABD-A64C-AD6D-598E779679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31820-2ABD-A64C-AD6D-598E779679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31820-2ABD-A64C-AD6D-598E779679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31820-2ABD-A64C-AD6D-598E779679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31820-2ABD-A64C-AD6D-598E779679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31820-2ABD-A64C-AD6D-598E779679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31820-2ABD-A64C-AD6D-598E779679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31820-2ABD-A64C-AD6D-598E779679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31820-2ABD-A64C-AD6D-598E779679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31820-2ABD-A64C-AD6D-598E779679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31820-2ABD-A64C-AD6D-598E779679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31820-2ABD-A64C-AD6D-598E779679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31820-2ABD-A64C-AD6D-598E779679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31820-2ABD-A64C-AD6D-598E779679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4.pd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4.pd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M_GX_2_Lo_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0" y="-13500"/>
            <a:ext cx="9180000" cy="68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276601"/>
            <a:ext cx="7543800" cy="1143000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143000" y="4572001"/>
            <a:ext cx="7543800" cy="1295400"/>
          </a:xfrm>
        </p:spPr>
        <p:txBody>
          <a:bodyPr tIns="0" anchor="t">
            <a:normAutofit/>
          </a:bodyPr>
          <a:lstStyle>
            <a:lvl1pPr marL="0" indent="0">
              <a:buNone/>
              <a:defRPr sz="2400" b="0">
                <a:solidFill>
                  <a:srgbClr val="002B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17" name="Picture 16" descr="INM_Logo_Swoosh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2600" y="380999"/>
            <a:ext cx="382738" cy="33645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 descr="inmGX_logo®_white(noswoosh)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304800" y="-228599"/>
            <a:ext cx="3352800" cy="217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M_GX_2_Lo_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0" y="-13500"/>
            <a:ext cx="9180000" cy="688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276601"/>
            <a:ext cx="7543800" cy="1143000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143000" y="4572001"/>
            <a:ext cx="7543800" cy="1295400"/>
          </a:xfrm>
        </p:spPr>
        <p:txBody>
          <a:bodyPr tIns="0" anchor="t">
            <a:normAutofit/>
          </a:bodyPr>
          <a:lstStyle>
            <a:lvl1pPr marL="0" indent="0">
              <a:buNone/>
              <a:defRPr sz="2400" b="0">
                <a:solidFill>
                  <a:srgbClr val="002B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17" name="Picture 16" descr="INM_Logo_Swoosh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2600" y="380999"/>
            <a:ext cx="382738" cy="33645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8" name="Picture 7" descr="inmGX_logo®_white(noswoosh)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304800" y="-228599"/>
            <a:ext cx="3352800" cy="217902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6869" y="5638197"/>
            <a:ext cx="1830931" cy="1296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76601"/>
            <a:ext cx="7543800" cy="11430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002B5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ctr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fld id="{526A3F9C-04C9-B54E-8278-DD8551C57E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orp_cyan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082300"/>
            <a:ext cx="1836000" cy="1836000"/>
          </a:xfrm>
          <a:prstGeom prst="rect">
            <a:avLst/>
          </a:prstGeom>
          <a:effectLst>
            <a:reflection stA="15000" endPos="75000" dist="127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6869" y="5638197"/>
            <a:ext cx="1830931" cy="1296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6869" y="5638197"/>
            <a:ext cx="1830931" cy="1296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6869" y="5638197"/>
            <a:ext cx="1830931" cy="1296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0" tIns="45720" rIns="91440" bIns="0" rtlCol="0" anchor="b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ctr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fld id="{526A3F9C-04C9-B54E-8278-DD8551C57E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02B52"/>
          </a:solidFill>
          <a:latin typeface="Tahoma"/>
          <a:ea typeface="+mj-ea"/>
          <a:cs typeface="Tahoma"/>
        </a:defRPr>
      </a:lvl1pPr>
    </p:titleStyle>
    <p:bodyStyle>
      <a:lvl1pPr marL="180000" indent="-180000" algn="l" defTabSz="457200" rtl="0" eaLnBrk="1" latinLnBrk="0" hangingPunct="1">
        <a:spcBef>
          <a:spcPct val="20000"/>
        </a:spcBef>
        <a:spcAft>
          <a:spcPts val="500"/>
        </a:spcAft>
        <a:buFontTx/>
        <a:buBlip>
          <a:blip r:embed="rId8"/>
        </a:buBlip>
        <a:defRPr sz="2400" b="0" i="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1pPr>
      <a:lvl2pPr marL="360000" indent="-180000" algn="l" defTabSz="457200" rtl="0" eaLnBrk="1" latinLnBrk="0" hangingPunct="1">
        <a:spcBef>
          <a:spcPct val="20000"/>
        </a:spcBef>
        <a:spcAft>
          <a:spcPts val="500"/>
        </a:spcAft>
        <a:buClr>
          <a:srgbClr val="18BFDF"/>
        </a:buClr>
        <a:buSzPct val="80000"/>
        <a:buFont typeface="Lucida Grande"/>
        <a:buChar char="•"/>
        <a:defRPr sz="2000" b="0" i="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2pPr>
      <a:lvl3pPr marL="540000" indent="-180000" algn="l" defTabSz="457200" rtl="0" eaLnBrk="1" latinLnBrk="0" hangingPunct="1">
        <a:spcBef>
          <a:spcPct val="2000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80000"/>
        <a:buFont typeface="Lucida Grande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3pPr>
      <a:lvl4pPr marL="720000" indent="-180000" algn="l" defTabSz="457200" rtl="0" eaLnBrk="1" latinLnBrk="0" hangingPunct="1">
        <a:spcBef>
          <a:spcPct val="2000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80000"/>
        <a:buFont typeface="Lucida Grande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4pPr>
      <a:lvl5pPr marL="900000" indent="-180000" algn="l" defTabSz="457200" rtl="0" eaLnBrk="1" latinLnBrk="0" hangingPunct="1">
        <a:spcBef>
          <a:spcPct val="2000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80000"/>
        <a:buFont typeface="Lucida Grande"/>
        <a:buChar char="•"/>
        <a:defRPr sz="1400" b="0" i="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gif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Earth Stations on Mobile Platforms (ESOMPs)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The future of satellite communications on-the-move</a:t>
            </a:r>
          </a:p>
          <a:p>
            <a:r>
              <a:rPr lang="en-US" sz="2000" b="0" dirty="0" smtClean="0">
                <a:ea typeface="Verdana"/>
              </a:rPr>
              <a:t>Mario Neri, Regulatory Affairs Engineer</a:t>
            </a:r>
          </a:p>
          <a:p>
            <a:r>
              <a:rPr lang="en-US" sz="2000" b="0" dirty="0" smtClean="0">
                <a:ea typeface="Verdana"/>
              </a:rPr>
              <a:t>April 2014</a:t>
            </a:r>
            <a:endParaRPr lang="en-US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ESOMPs and the RR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912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Since WARC-92, No. </a:t>
            </a:r>
            <a:r>
              <a:rPr lang="en-US" b="1" dirty="0" smtClean="0"/>
              <a:t>5.526 </a:t>
            </a:r>
            <a:r>
              <a:rPr lang="en-US" dirty="0" smtClean="0"/>
              <a:t>allows for networks which are both in the FSS and MSS to include links between earth stations at specified or unspecified points or while in motion;</a:t>
            </a:r>
          </a:p>
          <a:p>
            <a:r>
              <a:rPr lang="en-US" dirty="0" smtClean="0"/>
              <a:t>Only recently a new class of e/s has been included in the BR IFIC: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UC</a:t>
            </a:r>
            <a:r>
              <a:rPr lang="en-US" dirty="0" smtClean="0"/>
              <a:t>”: </a:t>
            </a:r>
            <a:r>
              <a:rPr lang="en-GB" dirty="0" smtClean="0"/>
              <a:t>earth </a:t>
            </a:r>
            <a:r>
              <a:rPr lang="en-GB" dirty="0"/>
              <a:t>station while in motion associated with a space station in the fixed-satellite service in the bands listed under provision No. </a:t>
            </a:r>
            <a:r>
              <a:rPr lang="en-GB" b="1" dirty="0" smtClean="0"/>
              <a:t>5.526</a:t>
            </a:r>
            <a:r>
              <a:rPr lang="en-GB" dirty="0" smtClean="0"/>
              <a:t>.</a:t>
            </a:r>
          </a:p>
          <a:p>
            <a:r>
              <a:rPr lang="en-GB" dirty="0"/>
              <a:t>Administrations can now coordinate and notify ESOMPs that communicate with the FSS based on existing criteria for FSS links in the bands 19.7-20.2 GHz and 29.5-30 GHz, as appropriate;</a:t>
            </a:r>
          </a:p>
          <a:p>
            <a:r>
              <a:rPr lang="en-GB" dirty="0" smtClean="0"/>
              <a:t>ESOMPs are </a:t>
            </a:r>
            <a:r>
              <a:rPr lang="en-GB" b="1" u="sng" dirty="0" smtClean="0"/>
              <a:t>not</a:t>
            </a:r>
            <a:r>
              <a:rPr lang="en-GB" dirty="0" smtClean="0"/>
              <a:t> operating under </a:t>
            </a:r>
            <a:r>
              <a:rPr lang="en-GB" b="1" dirty="0" smtClean="0"/>
              <a:t>4.4</a:t>
            </a:r>
            <a:r>
              <a:rPr lang="en-GB" dirty="0" smtClean="0"/>
              <a:t> in </a:t>
            </a:r>
            <a:r>
              <a:rPr lang="en-GB" dirty="0"/>
              <a:t>those bands covered by provision No. 5.526.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838200"/>
            <a:ext cx="8229600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2400" b="1" dirty="0">
                <a:solidFill>
                  <a:srgbClr val="18BFDF"/>
                </a:solidFill>
                <a:latin typeface="Tahoma"/>
                <a:cs typeface="Tahoma"/>
              </a:rPr>
              <a:t>A</a:t>
            </a:r>
            <a:r>
              <a:rPr lang="en-US" sz="2400" b="1" dirty="0" smtClean="0">
                <a:solidFill>
                  <a:srgbClr val="18BFDF"/>
                </a:solidFill>
                <a:latin typeface="Tahoma"/>
                <a:cs typeface="Tahoma"/>
              </a:rPr>
              <a:t> look to the present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ESOMPs and the RR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4906888" cy="4176876"/>
          </a:xfrm>
        </p:spPr>
        <p:txBody>
          <a:bodyPr>
            <a:normAutofit/>
          </a:bodyPr>
          <a:lstStyle/>
          <a:p>
            <a:r>
              <a:rPr lang="en-GB" dirty="0" smtClean="0"/>
              <a:t>What else should be done?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Finalise the works of WP 4A on the Draft New Recommendation on ESOMPs;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Discussions on some limitations within No. </a:t>
            </a:r>
            <a:r>
              <a:rPr lang="en-GB" b="1" dirty="0" smtClean="0"/>
              <a:t>5.526</a:t>
            </a:r>
            <a:r>
              <a:rPr lang="en-GB" dirty="0" smtClean="0"/>
              <a:t> are expected to take place in the ITU.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838200"/>
            <a:ext cx="8229600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2400" b="1" dirty="0" smtClean="0">
                <a:solidFill>
                  <a:srgbClr val="18BFDF"/>
                </a:solidFill>
                <a:latin typeface="Tahoma"/>
                <a:cs typeface="Tahoma"/>
              </a:rPr>
              <a:t>Heading towards the future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07531"/>
            <a:ext cx="2880320" cy="438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989273"/>
            <a:ext cx="7543800" cy="728463"/>
          </a:xfrm>
        </p:spPr>
        <p:txBody>
          <a:bodyPr/>
          <a:lstStyle/>
          <a:p>
            <a:r>
              <a:rPr lang="en-US" dirty="0" smtClean="0"/>
              <a:t>To conclude…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48680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96752"/>
            <a:ext cx="1584176" cy="158417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64" y="2099940"/>
            <a:ext cx="3731110" cy="248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role of the Radio Regulations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80928"/>
            <a:ext cx="4662264" cy="3600400"/>
          </a:xfrm>
        </p:spPr>
        <p:txBody>
          <a:bodyPr>
            <a:normAutofit/>
          </a:bodyPr>
          <a:lstStyle/>
          <a:p>
            <a:r>
              <a:rPr lang="en-GB" dirty="0" smtClean="0"/>
              <a:t>They need to evolve, to allow a </a:t>
            </a:r>
            <a:r>
              <a:rPr lang="en-GB" b="1" dirty="0" smtClean="0"/>
              <a:t>flexible </a:t>
            </a:r>
            <a:r>
              <a:rPr lang="en-GB" dirty="0" smtClean="0"/>
              <a:t>and </a:t>
            </a:r>
            <a:r>
              <a:rPr lang="en-GB" b="1" dirty="0" smtClean="0"/>
              <a:t>efficient </a:t>
            </a:r>
            <a:r>
              <a:rPr lang="en-GB" dirty="0" smtClean="0"/>
              <a:t>use of the spectrum </a:t>
            </a:r>
            <a:r>
              <a:rPr lang="en-GB" dirty="0" smtClean="0"/>
              <a:t>resources;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Regulations should not be an obstacle but encourage new technologies to be promptly and easily available.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838200"/>
            <a:ext cx="8229600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2400" b="1" dirty="0" smtClean="0">
                <a:solidFill>
                  <a:srgbClr val="18BFDF"/>
                </a:solidFill>
                <a:latin typeface="Tahoma"/>
                <a:cs typeface="Tahoma"/>
              </a:rPr>
              <a:t>Facilitating new technologies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60" y="3060577"/>
            <a:ext cx="2818656" cy="65645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END!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 rot="743937">
            <a:off x="5532162" y="1469481"/>
            <a:ext cx="2818656" cy="656455"/>
          </a:xfrm>
          <a:prstGeom prst="rect">
            <a:avLst/>
          </a:prstGeom>
        </p:spPr>
        <p:txBody>
          <a:bodyPr vert="horz" lIns="0" tIns="45720" rIns="9144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47" y="2268860"/>
            <a:ext cx="2544291" cy="339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49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2112703"/>
            <a:ext cx="3240360" cy="81224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dirty="0" smtClean="0"/>
              <a:t>People want to use these!</a:t>
            </a:r>
          </a:p>
          <a:p>
            <a:pPr lvl="3" algn="ctr"/>
            <a:endParaRPr lang="en-US" dirty="0" smtClean="0"/>
          </a:p>
          <a:p>
            <a:pPr lvl="3" algn="ctr"/>
            <a:endParaRPr lang="en-US" dirty="0" smtClean="0"/>
          </a:p>
          <a:p>
            <a:pPr lvl="3" algn="ctr"/>
            <a:endParaRPr lang="en-US" dirty="0" smtClean="0"/>
          </a:p>
          <a:p>
            <a:pPr lvl="3" algn="ctr"/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295400" y="0"/>
            <a:ext cx="7391400" cy="762000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Why ESOMPs?</a:t>
            </a:r>
            <a:endParaRPr lang="en-US" dirty="0"/>
          </a:p>
        </p:txBody>
      </p:sp>
      <p:pic>
        <p:nvPicPr>
          <p:cNvPr id="8" name="Picture 7" descr="Corp_cya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6400"/>
            <a:ext cx="648000" cy="648000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48" y="692696"/>
            <a:ext cx="3810000" cy="30099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419872" y="1916832"/>
            <a:ext cx="1080120" cy="10081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78759"/>
            <a:ext cx="2397621" cy="149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1132058" y="3717032"/>
            <a:ext cx="6964814" cy="519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457200" rtl="0" eaLnBrk="1" latinLnBrk="0" hangingPunct="1">
              <a:spcBef>
                <a:spcPct val="20000"/>
              </a:spcBef>
              <a:spcAft>
                <a:spcPts val="500"/>
              </a:spcAft>
              <a:buFontTx/>
              <a:buBlip>
                <a:blip r:embed="rId6"/>
              </a:buBlip>
              <a:defRPr sz="2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360000" indent="-180000" algn="l" defTabSz="457200" rtl="0" eaLnBrk="1" latinLnBrk="0" hangingPunct="1">
              <a:spcBef>
                <a:spcPct val="20000"/>
              </a:spcBef>
              <a:spcAft>
                <a:spcPts val="500"/>
              </a:spcAft>
              <a:buClr>
                <a:srgbClr val="18BFDF"/>
              </a:buClr>
              <a:buSzPct val="80000"/>
              <a:buFont typeface="Lucida Grande"/>
              <a:buChar char="•"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Lucida Grande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3pPr>
            <a:lvl4pPr marL="720000" indent="-180000" algn="l" defTabSz="457200" rtl="0" eaLnBrk="1" latinLnBrk="0" hangingPunct="1">
              <a:spcBef>
                <a:spcPct val="2000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Lucida Grande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4pPr>
            <a:lvl5pPr marL="900000" indent="-180000" algn="l" defTabSz="457200" rtl="0" eaLnBrk="1" latinLnBrk="0" hangingPunct="1">
              <a:spcBef>
                <a:spcPct val="2000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Lucida Grande"/>
              <a:buChar char="•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Broadband connectivity: anytime, anywhere</a:t>
            </a:r>
            <a:endParaRPr lang="en-US" dirty="0" smtClean="0"/>
          </a:p>
          <a:p>
            <a:pPr lvl="3" algn="ctr"/>
            <a:endParaRPr lang="en-US" dirty="0" smtClean="0"/>
          </a:p>
          <a:p>
            <a:pPr lvl="3"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5210683"/>
            <a:ext cx="2133084" cy="133317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386512"/>
            <a:ext cx="2160240" cy="1455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06667"/>
            <a:ext cx="1979712" cy="145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not typical MSS systems?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Mobile-Satellite Service systems are not suitable for modern applications:</a:t>
            </a:r>
          </a:p>
          <a:p>
            <a:pPr lvl="1"/>
            <a:r>
              <a:rPr lang="en-US" dirty="0" smtClean="0"/>
              <a:t>Limited amount of spectrum (2x 41 MHz)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limited amount of available </a:t>
            </a:r>
            <a:r>
              <a:rPr lang="en-US" dirty="0"/>
              <a:t>throughput;</a:t>
            </a:r>
          </a:p>
          <a:p>
            <a:pPr lvl="1"/>
            <a:r>
              <a:rPr lang="en-US" dirty="0"/>
              <a:t>User Terminals are equipped with </a:t>
            </a:r>
            <a:r>
              <a:rPr lang="en-US" dirty="0" err="1"/>
              <a:t>omni</a:t>
            </a:r>
            <a:r>
              <a:rPr lang="en-US" dirty="0"/>
              <a:t>-directional antennas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no spectrum sharing in the same geographical area; </a:t>
            </a:r>
          </a:p>
          <a:p>
            <a:pPr lvl="1"/>
            <a:r>
              <a:rPr lang="en-US" dirty="0" smtClean="0"/>
              <a:t>No obligation to comply with specific </a:t>
            </a:r>
            <a:r>
              <a:rPr lang="en-US" dirty="0" err="1" smtClean="0"/>
              <a:t>eirp</a:t>
            </a:r>
            <a:r>
              <a:rPr lang="en-US" dirty="0" smtClean="0"/>
              <a:t> spectral density limits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smtClean="0"/>
              <a:t> sharing with other satellite networks is </a:t>
            </a:r>
            <a:r>
              <a:rPr lang="en-US" dirty="0" smtClean="0"/>
              <a:t>difficult.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1000" y="838200"/>
            <a:ext cx="8229600" cy="64633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2400" b="1" dirty="0" smtClean="0">
                <a:solidFill>
                  <a:srgbClr val="18BFDF"/>
                </a:solidFill>
                <a:latin typeface="Tahoma"/>
                <a:cs typeface="Tahoma"/>
              </a:rPr>
              <a:t>What’s wrong with them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91" y="4653136"/>
            <a:ext cx="2568361" cy="1924094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2765078" y="4258047"/>
            <a:ext cx="3781786" cy="2599953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43608" y="404664"/>
            <a:ext cx="7200800" cy="2736304"/>
            <a:chOff x="1043608" y="692696"/>
            <a:chExt cx="7200800" cy="2736304"/>
          </a:xfrm>
        </p:grpSpPr>
        <p:sp>
          <p:nvSpPr>
            <p:cNvPr id="9" name="Explosion 2 8"/>
            <p:cNvSpPr/>
            <p:nvPr/>
          </p:nvSpPr>
          <p:spPr>
            <a:xfrm>
              <a:off x="1043608" y="692696"/>
              <a:ext cx="7200800" cy="2736304"/>
            </a:xfrm>
            <a:prstGeom prst="irregularSeal2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itle 4"/>
            <p:cNvSpPr txBox="1">
              <a:spLocks/>
            </p:cNvSpPr>
            <p:nvPr/>
          </p:nvSpPr>
          <p:spPr>
            <a:xfrm>
              <a:off x="2123728" y="1772816"/>
              <a:ext cx="4927054" cy="864096"/>
            </a:xfrm>
            <a:prstGeom prst="rect">
              <a:avLst/>
            </a:prstGeom>
          </p:spPr>
          <p:txBody>
            <a:bodyPr vert="horz" lIns="0" tIns="45720" rIns="91440" bIns="0" rtlCol="0" anchor="b">
              <a:normAutofit fontScale="67500" lnSpcReduction="2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i="0" kern="1200">
                  <a:solidFill>
                    <a:srgbClr val="002B52"/>
                  </a:solidFill>
                  <a:latin typeface="Tahoma"/>
                  <a:ea typeface="+mj-ea"/>
                  <a:cs typeface="Tahoma"/>
                </a:defRPr>
              </a:lvl1pPr>
            </a:lstStyle>
            <a:p>
              <a:pPr algn="ctr"/>
              <a:r>
                <a:rPr lang="en-US" dirty="0" smtClean="0"/>
                <a:t>GSO ESOMPs </a:t>
              </a:r>
              <a:r>
                <a:rPr lang="en-US" b="0" dirty="0" smtClean="0"/>
                <a:t>operating in FSS frequency bands are then </a:t>
              </a:r>
              <a:r>
                <a:rPr lang="en-US" dirty="0" smtClean="0"/>
                <a:t>THE SOLUTION!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3536404"/>
            <a:ext cx="438150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77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technical provisions should ESOMPs comply with?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7784" y="14427"/>
            <a:ext cx="2884606" cy="312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6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ESOMPs and FSS networks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63824"/>
            <a:ext cx="8229600" cy="4141440"/>
          </a:xfrm>
        </p:spPr>
        <p:txBody>
          <a:bodyPr>
            <a:normAutofit/>
          </a:bodyPr>
          <a:lstStyle/>
          <a:p>
            <a:r>
              <a:rPr lang="en-US" b="1" dirty="0" smtClean="0"/>
              <a:t>space-to-Earth direction:</a:t>
            </a:r>
            <a:r>
              <a:rPr lang="en-US" dirty="0" smtClean="0"/>
              <a:t> ESOMPs can operate with typical FSS downlink </a:t>
            </a:r>
            <a:r>
              <a:rPr lang="en-US" dirty="0" err="1" smtClean="0"/>
              <a:t>pfd</a:t>
            </a:r>
            <a:r>
              <a:rPr lang="en-US" dirty="0" smtClean="0"/>
              <a:t> levels;</a:t>
            </a:r>
          </a:p>
          <a:p>
            <a:r>
              <a:rPr lang="en-US" b="1" dirty="0" smtClean="0"/>
              <a:t>Earth-to-space direction: </a:t>
            </a:r>
            <a:r>
              <a:rPr lang="en-US" dirty="0" smtClean="0"/>
              <a:t>ESOMPs shall:</a:t>
            </a:r>
            <a:endParaRPr lang="en-US" b="1" dirty="0" smtClean="0"/>
          </a:p>
          <a:p>
            <a:pPr lvl="1"/>
            <a:r>
              <a:rPr lang="en-US" dirty="0" smtClean="0"/>
              <a:t>Comply with the same off-axis </a:t>
            </a:r>
            <a:r>
              <a:rPr lang="en-US" dirty="0" err="1" smtClean="0"/>
              <a:t>eirp</a:t>
            </a:r>
            <a:r>
              <a:rPr lang="en-US" dirty="0" smtClean="0"/>
              <a:t> spectral density limits as those contained in Recommendation ITU-R S.524-9;</a:t>
            </a:r>
          </a:p>
          <a:p>
            <a:pPr lvl="1"/>
            <a:r>
              <a:rPr lang="en-US" dirty="0" smtClean="0"/>
              <a:t>Point and track the correct satellite </a:t>
            </a:r>
            <a:r>
              <a:rPr lang="en-US" b="1" dirty="0" smtClean="0"/>
              <a:t>only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Take into account any unwanted and temporary </a:t>
            </a:r>
            <a:r>
              <a:rPr lang="en-US" dirty="0" err="1" smtClean="0"/>
              <a:t>mis</a:t>
            </a:r>
            <a:r>
              <a:rPr lang="en-US" dirty="0" smtClean="0"/>
              <a:t>-pointing and act accordingly;</a:t>
            </a:r>
          </a:p>
          <a:p>
            <a:pPr lvl="1"/>
            <a:r>
              <a:rPr lang="en-US" dirty="0" smtClean="0"/>
              <a:t>Be under the control of a Network Control and Monitoring Centre (NCMC).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1000" y="838200"/>
            <a:ext cx="8229600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2400" b="1" dirty="0" smtClean="0">
                <a:solidFill>
                  <a:srgbClr val="18BFDF"/>
                </a:solidFill>
                <a:latin typeface="Tahoma"/>
                <a:cs typeface="Tahoma"/>
              </a:rPr>
              <a:t>How ESOMPs will protect FSS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ESOMPs and FS networks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429472"/>
          </a:xfrm>
        </p:spPr>
        <p:txBody>
          <a:bodyPr>
            <a:normAutofit/>
          </a:bodyPr>
          <a:lstStyle/>
          <a:p>
            <a:r>
              <a:rPr lang="en-US" b="1" dirty="0" smtClean="0"/>
              <a:t>If coordinated, </a:t>
            </a:r>
            <a:r>
              <a:rPr lang="en-US" dirty="0" smtClean="0"/>
              <a:t>typical FSS can share the spectrum with FS, </a:t>
            </a:r>
            <a:r>
              <a:rPr lang="en-US" u="sng" dirty="0" smtClean="0"/>
              <a:t>therefore the same should apply to ESOMPs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SF-series ITU-R Recommendations available;</a:t>
            </a:r>
            <a:endParaRPr lang="en-US" dirty="0" smtClean="0"/>
          </a:p>
          <a:p>
            <a:r>
              <a:rPr lang="en-US" dirty="0" smtClean="0"/>
              <a:t>Scenarios in which ESOMPs would have to share spectrum resources with FS are:</a:t>
            </a:r>
          </a:p>
          <a:p>
            <a:pPr lvl="1"/>
            <a:r>
              <a:rPr lang="en-US" dirty="0" smtClean="0"/>
              <a:t>Neighboring countries allowing terrestrial services in the same band;</a:t>
            </a:r>
          </a:p>
          <a:p>
            <a:pPr lvl="1"/>
            <a:r>
              <a:rPr lang="en-US" dirty="0" smtClean="0"/>
              <a:t>ESOMPs operating in</a:t>
            </a:r>
            <a:r>
              <a:rPr lang="en-US" dirty="0"/>
              <a:t> national/international </a:t>
            </a:r>
            <a:r>
              <a:rPr lang="en-US" dirty="0" smtClean="0"/>
              <a:t>waters/airspace.</a:t>
            </a:r>
            <a:endParaRPr lang="en-US" dirty="0" smtClean="0"/>
          </a:p>
          <a:p>
            <a:r>
              <a:rPr lang="en-US" dirty="0" smtClean="0"/>
              <a:t>What are the </a:t>
            </a:r>
            <a:r>
              <a:rPr lang="en-US" b="1" dirty="0" smtClean="0">
                <a:solidFill>
                  <a:srgbClr val="FF0000"/>
                </a:solidFill>
              </a:rPr>
              <a:t>solutions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Generic provisions (e.g. coordination threshold based on </a:t>
            </a:r>
            <a:r>
              <a:rPr lang="en-US" dirty="0" err="1" smtClean="0">
                <a:sym typeface="Wingdings" panose="05000000000000000000" pitchFamily="2" charset="2"/>
              </a:rPr>
              <a:t>pfd</a:t>
            </a:r>
            <a:r>
              <a:rPr lang="en-US" dirty="0" smtClean="0">
                <a:sym typeface="Wingdings" panose="05000000000000000000" pitchFamily="2" charset="2"/>
              </a:rPr>
              <a:t>);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Bi-lateral </a:t>
            </a:r>
            <a:r>
              <a:rPr lang="en-US" dirty="0">
                <a:sym typeface="Wingdings" panose="05000000000000000000" pitchFamily="2" charset="2"/>
              </a:rPr>
              <a:t>coordination and </a:t>
            </a:r>
            <a:r>
              <a:rPr lang="en-US" dirty="0" smtClean="0">
                <a:sym typeface="Wingdings" panose="05000000000000000000" pitchFamily="2" charset="2"/>
              </a:rPr>
              <a:t>specific provisions.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1000" y="838200"/>
            <a:ext cx="8229600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2400" b="1" dirty="0">
                <a:solidFill>
                  <a:srgbClr val="18BFDF"/>
                </a:solidFill>
                <a:cs typeface="Tahoma"/>
              </a:rPr>
              <a:t>How ESOMPs will protect </a:t>
            </a:r>
            <a:r>
              <a:rPr lang="en-US" sz="2400" b="1" dirty="0" smtClean="0">
                <a:solidFill>
                  <a:srgbClr val="18BFDF"/>
                </a:solidFill>
                <a:cs typeface="Tahoma"/>
              </a:rPr>
              <a:t>FS</a:t>
            </a:r>
            <a:endParaRPr lang="en-US" sz="2400" b="1" dirty="0" smtClean="0">
              <a:solidFill>
                <a:srgbClr val="18BFDF"/>
              </a:solidFill>
              <a:latin typeface="Tahoma"/>
              <a:cs typeface="Tahom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regulatory framework for ESOMPs?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5815" y="332656"/>
            <a:ext cx="2160240" cy="266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ESOMPs and the RR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ESOMPs are not a new concept in the Radio Regulations</a:t>
            </a:r>
            <a:r>
              <a:rPr lang="en-US" dirty="0" smtClean="0"/>
              <a:t>;</a:t>
            </a:r>
          </a:p>
          <a:p>
            <a:r>
              <a:rPr lang="en-US" dirty="0" smtClean="0"/>
              <a:t>No. </a:t>
            </a:r>
            <a:r>
              <a:rPr lang="en-US" b="1" dirty="0" smtClean="0"/>
              <a:t>5.547A</a:t>
            </a:r>
            <a:r>
              <a:rPr lang="en-US" dirty="0" smtClean="0"/>
              <a:t> allows for Earth Stations on Vessels to operate in the C- and Ku-bands;</a:t>
            </a:r>
          </a:p>
          <a:p>
            <a:r>
              <a:rPr lang="en-US" dirty="0" smtClean="0"/>
              <a:t>No. </a:t>
            </a:r>
            <a:r>
              <a:rPr lang="en-US" b="1" dirty="0" smtClean="0"/>
              <a:t>5.504A </a:t>
            </a:r>
            <a:r>
              <a:rPr lang="en-US" dirty="0" smtClean="0"/>
              <a:t>allows for AES to operate in the FSS in the Ku-band;</a:t>
            </a:r>
          </a:p>
          <a:p>
            <a:r>
              <a:rPr lang="en-US" dirty="0" smtClean="0"/>
              <a:t>Both approaches are subject to certain provisions to make sure:</a:t>
            </a:r>
          </a:p>
          <a:p>
            <a:pPr lvl="1"/>
            <a:r>
              <a:rPr lang="en-US" dirty="0" smtClean="0"/>
              <a:t>That existing and future FSS systems are protected;</a:t>
            </a:r>
            <a:endParaRPr lang="en-US" dirty="0"/>
          </a:p>
          <a:p>
            <a:pPr lvl="1"/>
            <a:r>
              <a:rPr lang="en-US" dirty="0" smtClean="0"/>
              <a:t>That harmful interference is not caused to FS systems eligible to be protected.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838200"/>
            <a:ext cx="8229600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2400" b="1" dirty="0" smtClean="0">
                <a:solidFill>
                  <a:srgbClr val="18BFDF"/>
                </a:solidFill>
                <a:latin typeface="Tahoma"/>
                <a:cs typeface="Tahoma"/>
              </a:rPr>
              <a:t>Learning from the past…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m_theme_hlink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2B52"/>
      </a:accent1>
      <a:accent2>
        <a:srgbClr val="1DA119"/>
      </a:accent2>
      <a:accent3>
        <a:srgbClr val="18B4CE"/>
      </a:accent3>
      <a:accent4>
        <a:srgbClr val="FF0033"/>
      </a:accent4>
      <a:accent5>
        <a:srgbClr val="993399"/>
      </a:accent5>
      <a:accent6>
        <a:srgbClr val="CCCC00"/>
      </a:accent6>
      <a:hlink>
        <a:srgbClr val="002B52"/>
      </a:hlink>
      <a:folHlink>
        <a:srgbClr val="002B52"/>
      </a:folHlink>
    </a:clrScheme>
    <a:fontScheme name="inm fo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B1424E43FF647A7BDE743DBEF9DB4" ma:contentTypeVersion="3" ma:contentTypeDescription="Create a new document." ma:contentTypeScope="" ma:versionID="a3c164daf26a3a4d1d5cf874baccde0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421AB8F-D1A3-49A3-9270-976ED4A1D515}"/>
</file>

<file path=customXml/itemProps2.xml><?xml version="1.0" encoding="utf-8"?>
<ds:datastoreItem xmlns:ds="http://schemas.openxmlformats.org/officeDocument/2006/customXml" ds:itemID="{604FDB23-4A5D-4E31-84F6-A11831032EA9}"/>
</file>

<file path=customXml/itemProps3.xml><?xml version="1.0" encoding="utf-8"?>
<ds:datastoreItem xmlns:ds="http://schemas.openxmlformats.org/officeDocument/2006/customXml" ds:itemID="{6E7B71EB-852A-4EA5-8319-3DCBFEF11CE6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3378</TotalTime>
  <Words>643</Words>
  <Application>Microsoft Office PowerPoint</Application>
  <PresentationFormat>On-screen Show (4:3)</PresentationFormat>
  <Paragraphs>93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Earth Stations on Mobile Platforms (ESOMPs)</vt:lpstr>
      <vt:lpstr>Why ESOMPs?</vt:lpstr>
      <vt:lpstr>Why not typical MSS systems?</vt:lpstr>
      <vt:lpstr>PowerPoint Presentation</vt:lpstr>
      <vt:lpstr>Which technical provisions should ESOMPs comply with?</vt:lpstr>
      <vt:lpstr>ESOMPs and FSS networks</vt:lpstr>
      <vt:lpstr>ESOMPs and FS networks</vt:lpstr>
      <vt:lpstr>Which regulatory framework for ESOMPs?</vt:lpstr>
      <vt:lpstr>ESOMPs and the RR</vt:lpstr>
      <vt:lpstr>ESOMPs and the RR</vt:lpstr>
      <vt:lpstr>ESOMPs and the RR</vt:lpstr>
      <vt:lpstr>To conclude…</vt:lpstr>
      <vt:lpstr>The role of the Radio Regulations</vt:lpstr>
      <vt:lpstr>THE END!</vt:lpstr>
    </vt:vector>
  </TitlesOfParts>
  <Company>JCreative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Jae Henderson</dc:creator>
  <cp:lastModifiedBy>Mario Neri</cp:lastModifiedBy>
  <cp:revision>246</cp:revision>
  <dcterms:created xsi:type="dcterms:W3CDTF">2012-12-20T15:20:25Z</dcterms:created>
  <dcterms:modified xsi:type="dcterms:W3CDTF">2014-04-14T09:02:43Z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0x010100CBCB1424E43FF647A7BDE743DBEF9DB4</vt:lpwstr>
  </property>
</Properties>
</file>