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xls" ContentType="application/vnd.ms-excel"/>
  <Default Extension="jpeg" ContentType="image/jpeg"/>
  <Default Extension="emf" ContentType="image/x-emf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slides/slide15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diagrams/layout1.xml" ContentType="application/vnd.openxmlformats-officedocument.drawingml.diagramLayout+xml"/>
  <Override PartName="/ppt/embeddings/oleObject1.bin" ContentType="application/vnd.openxmlformats-officedocument.oleObject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7" r:id="rId2"/>
    <p:sldMasterId id="2147483679" r:id="rId3"/>
    <p:sldMasterId id="2147483691" r:id="rId4"/>
    <p:sldMasterId id="2147483703" r:id="rId5"/>
    <p:sldMasterId id="2147483715" r:id="rId6"/>
    <p:sldMasterId id="2147483727" r:id="rId7"/>
    <p:sldMasterId id="2147483739" r:id="rId8"/>
  </p:sldMasterIdLst>
  <p:notesMasterIdLst>
    <p:notesMasterId r:id="rId25"/>
  </p:notesMasterIdLst>
  <p:handoutMasterIdLst>
    <p:handoutMasterId r:id="rId26"/>
  </p:handoutMasterIdLst>
  <p:sldIdLst>
    <p:sldId id="329" r:id="rId9"/>
    <p:sldId id="321" r:id="rId10"/>
    <p:sldId id="332" r:id="rId11"/>
    <p:sldId id="330" r:id="rId12"/>
    <p:sldId id="331" r:id="rId13"/>
    <p:sldId id="333" r:id="rId14"/>
    <p:sldId id="334" r:id="rId15"/>
    <p:sldId id="324" r:id="rId16"/>
    <p:sldId id="293" r:id="rId17"/>
    <p:sldId id="305" r:id="rId18"/>
    <p:sldId id="294" r:id="rId19"/>
    <p:sldId id="325" r:id="rId20"/>
    <p:sldId id="299" r:id="rId21"/>
    <p:sldId id="304" r:id="rId22"/>
    <p:sldId id="326" r:id="rId23"/>
    <p:sldId id="327" r:id="rId24"/>
  </p:sldIdLst>
  <p:sldSz cx="9144000" cy="6858000" type="screen4x3"/>
  <p:notesSz cx="6985000" cy="92837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FF6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3" autoAdjust="0"/>
    <p:restoredTop sz="94647" autoAdjust="0"/>
  </p:normalViewPr>
  <p:slideViewPr>
    <p:cSldViewPr snapToObjects="1" showGuides="1">
      <p:cViewPr>
        <p:scale>
          <a:sx n="80" d="100"/>
          <a:sy n="80" d="100"/>
        </p:scale>
        <p:origin x="-1160" y="-736"/>
      </p:cViewPr>
      <p:guideLst>
        <p:guide orient="horz" pos="4182"/>
        <p:guide orient="horz" pos="4002"/>
        <p:guide orient="horz" pos="935"/>
        <p:guide orient="horz" pos="750"/>
        <p:guide orient="horz" pos="126"/>
        <p:guide pos="393"/>
        <p:guide pos="54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53" d="100"/>
          <a:sy n="53" d="100"/>
        </p:scale>
        <p:origin x="-2856" y="-90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handoutMaster" Target="handoutMasters/handout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1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34" Type="http://schemas.openxmlformats.org/officeDocument/2006/relationships/customXml" Target="../customXml/item2.xml"/><Relationship Id="rId25" Type="http://schemas.openxmlformats.org/officeDocument/2006/relationships/notesMaster" Target="notesMasters/notes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33" Type="http://schemas.openxmlformats.org/officeDocument/2006/relationships/customXml" Target="../customXml/item1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6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11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tags" Target="tags/tag1.xml"/><Relationship Id="rId15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31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9" Type="http://schemas.openxmlformats.org/officeDocument/2006/relationships/slide" Target="slides/slide1.xml"/><Relationship Id="rId22" Type="http://schemas.openxmlformats.org/officeDocument/2006/relationships/slide" Target="slides/slide14.xml"/><Relationship Id="rId27" Type="http://schemas.openxmlformats.org/officeDocument/2006/relationships/printerSettings" Target="printerSettings/printerSettings1.bin"/><Relationship Id="rId30" Type="http://schemas.openxmlformats.org/officeDocument/2006/relationships/viewProps" Target="viewProps.xml"/><Relationship Id="rId14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35" Type="http://schemas.openxmlformats.org/officeDocument/2006/relationships/customXml" Target="../customXml/item3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14E5A-8037-4B04-95C5-DA061E01C81E}" type="doc">
      <dgm:prSet loTypeId="urn:microsoft.com/office/officeart/2005/8/layout/matrix2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5F9D1D-451C-4028-B1D2-2747C9283DB5}">
      <dgm:prSet phldrT="[Text]"/>
      <dgm:spPr/>
      <dgm:t>
        <a:bodyPr/>
        <a:lstStyle/>
        <a:p>
          <a:r>
            <a:rPr lang="en-US" dirty="0" smtClean="0"/>
            <a:t>Media</a:t>
          </a:r>
        </a:p>
        <a:p>
          <a:r>
            <a:rPr lang="en-US" dirty="0" smtClean="0"/>
            <a:t>Linear TV</a:t>
          </a:r>
        </a:p>
        <a:p>
          <a:r>
            <a:rPr lang="en-US" dirty="0" smtClean="0"/>
            <a:t>OTT/TV Everywhere</a:t>
          </a:r>
          <a:endParaRPr lang="en-US" dirty="0"/>
        </a:p>
      </dgm:t>
    </dgm:pt>
    <dgm:pt modelId="{D46021DD-4D8B-45CC-88D4-7EFEA5E8F1E8}" type="parTrans" cxnId="{034FA1DE-4252-49CF-8117-B6A4A55B4E51}">
      <dgm:prSet/>
      <dgm:spPr/>
      <dgm:t>
        <a:bodyPr/>
        <a:lstStyle/>
        <a:p>
          <a:endParaRPr lang="en-US"/>
        </a:p>
      </dgm:t>
    </dgm:pt>
    <dgm:pt modelId="{ED9E7383-9FE3-452A-9A6C-4C8D4F7FA2E5}" type="sibTrans" cxnId="{034FA1DE-4252-49CF-8117-B6A4A55B4E51}">
      <dgm:prSet/>
      <dgm:spPr/>
      <dgm:t>
        <a:bodyPr/>
        <a:lstStyle/>
        <a:p>
          <a:endParaRPr lang="en-US"/>
        </a:p>
      </dgm:t>
    </dgm:pt>
    <dgm:pt modelId="{D90B5491-D4F9-40F5-A6BA-07C615FF680A}">
      <dgm:prSet phldrT="[Text]"/>
      <dgm:spPr/>
      <dgm:t>
        <a:bodyPr/>
        <a:lstStyle/>
        <a:p>
          <a:r>
            <a:rPr lang="en-US" dirty="0" smtClean="0"/>
            <a:t>Broadband Access</a:t>
          </a:r>
          <a:endParaRPr lang="en-US" dirty="0"/>
        </a:p>
      </dgm:t>
    </dgm:pt>
    <dgm:pt modelId="{03CE1528-1DBA-4BD6-A258-08F355C5AFD1}" type="parTrans" cxnId="{55167C15-D2F4-4767-9C1F-246CFC3B57F3}">
      <dgm:prSet/>
      <dgm:spPr/>
      <dgm:t>
        <a:bodyPr/>
        <a:lstStyle/>
        <a:p>
          <a:endParaRPr lang="en-US"/>
        </a:p>
      </dgm:t>
    </dgm:pt>
    <dgm:pt modelId="{4F7BA2AB-E6B6-4958-9441-6D73BCE9C67F}" type="sibTrans" cxnId="{55167C15-D2F4-4767-9C1F-246CFC3B57F3}">
      <dgm:prSet/>
      <dgm:spPr/>
      <dgm:t>
        <a:bodyPr/>
        <a:lstStyle/>
        <a:p>
          <a:endParaRPr lang="en-US"/>
        </a:p>
      </dgm:t>
    </dgm:pt>
    <dgm:pt modelId="{0EDD0130-88AC-44E4-B78D-C7E6FEECE46F}">
      <dgm:prSet phldrT="[Text]"/>
      <dgm:spPr/>
      <dgm:t>
        <a:bodyPr/>
        <a:lstStyle/>
        <a:p>
          <a:r>
            <a:rPr lang="en-US" dirty="0" smtClean="0"/>
            <a:t>Mission Critical</a:t>
          </a:r>
        </a:p>
        <a:p>
          <a:r>
            <a:rPr lang="en-US" dirty="0" smtClean="0"/>
            <a:t>Network Control</a:t>
          </a:r>
          <a:endParaRPr lang="en-US" dirty="0"/>
        </a:p>
      </dgm:t>
    </dgm:pt>
    <dgm:pt modelId="{19E70DBF-A82E-4753-9633-7DC23DD5DE5D}" type="parTrans" cxnId="{F620CBDA-610D-4700-BA98-89D40B2156C6}">
      <dgm:prSet/>
      <dgm:spPr/>
      <dgm:t>
        <a:bodyPr/>
        <a:lstStyle/>
        <a:p>
          <a:endParaRPr lang="en-US"/>
        </a:p>
      </dgm:t>
    </dgm:pt>
    <dgm:pt modelId="{B44CE627-3AED-43C1-84ED-B87BA520C5E4}" type="sibTrans" cxnId="{F620CBDA-610D-4700-BA98-89D40B2156C6}">
      <dgm:prSet/>
      <dgm:spPr/>
      <dgm:t>
        <a:bodyPr/>
        <a:lstStyle/>
        <a:p>
          <a:endParaRPr lang="en-US"/>
        </a:p>
      </dgm:t>
    </dgm:pt>
    <dgm:pt modelId="{22BD3178-CA4F-443C-9C5A-8D0448D2D160}">
      <dgm:prSet phldrT="[Text]"/>
      <dgm:spPr/>
      <dgm:t>
        <a:bodyPr/>
        <a:lstStyle/>
        <a:p>
          <a:r>
            <a:rPr lang="en-US" dirty="0" smtClean="0"/>
            <a:t>IP Data</a:t>
          </a:r>
        </a:p>
        <a:p>
          <a:r>
            <a:rPr lang="en-US" dirty="0" smtClean="0"/>
            <a:t>Backhaul</a:t>
          </a:r>
          <a:endParaRPr lang="en-US" dirty="0"/>
        </a:p>
      </dgm:t>
    </dgm:pt>
    <dgm:pt modelId="{491D5041-16BD-4DEB-A556-F30532BEBB5A}" type="parTrans" cxnId="{A9882C65-AF45-4E95-A22B-EC2477AFFB82}">
      <dgm:prSet/>
      <dgm:spPr/>
      <dgm:t>
        <a:bodyPr/>
        <a:lstStyle/>
        <a:p>
          <a:endParaRPr lang="en-US"/>
        </a:p>
      </dgm:t>
    </dgm:pt>
    <dgm:pt modelId="{E9A0A2FB-E070-457F-9972-8CCB5116AB62}" type="sibTrans" cxnId="{A9882C65-AF45-4E95-A22B-EC2477AFFB82}">
      <dgm:prSet/>
      <dgm:spPr/>
      <dgm:t>
        <a:bodyPr/>
        <a:lstStyle/>
        <a:p>
          <a:endParaRPr lang="en-US"/>
        </a:p>
      </dgm:t>
    </dgm:pt>
    <dgm:pt modelId="{8C735AB4-E612-42C3-9051-51CEA0523039}" type="pres">
      <dgm:prSet presAssocID="{C7C14E5A-8037-4B04-95C5-DA061E01C81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6418FB-2030-4489-98BB-71009414EF20}" type="pres">
      <dgm:prSet presAssocID="{C7C14E5A-8037-4B04-95C5-DA061E01C81E}" presName="axisShape" presStyleLbl="bgShp" presStyleIdx="0" presStyleCnt="1"/>
      <dgm:spPr/>
    </dgm:pt>
    <dgm:pt modelId="{A0A8E57F-1B4E-41D5-B5B1-23563E6D0BE6}" type="pres">
      <dgm:prSet presAssocID="{C7C14E5A-8037-4B04-95C5-DA061E01C81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1BCF5-7584-45E9-9978-D96FEF3BCA44}" type="pres">
      <dgm:prSet presAssocID="{C7C14E5A-8037-4B04-95C5-DA061E01C81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CFE28-DBCD-4779-B6D1-81DE532C3CE1}" type="pres">
      <dgm:prSet presAssocID="{C7C14E5A-8037-4B04-95C5-DA061E01C81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BA5F3-AA0B-4F5B-8726-971F5870061F}" type="pres">
      <dgm:prSet presAssocID="{C7C14E5A-8037-4B04-95C5-DA061E01C81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FA1DE-4252-49CF-8117-B6A4A55B4E51}" srcId="{C7C14E5A-8037-4B04-95C5-DA061E01C81E}" destId="{2A5F9D1D-451C-4028-B1D2-2747C9283DB5}" srcOrd="0" destOrd="0" parTransId="{D46021DD-4D8B-45CC-88D4-7EFEA5E8F1E8}" sibTransId="{ED9E7383-9FE3-452A-9A6C-4C8D4F7FA2E5}"/>
    <dgm:cxn modelId="{F620CBDA-610D-4700-BA98-89D40B2156C6}" srcId="{C7C14E5A-8037-4B04-95C5-DA061E01C81E}" destId="{0EDD0130-88AC-44E4-B78D-C7E6FEECE46F}" srcOrd="2" destOrd="0" parTransId="{19E70DBF-A82E-4753-9633-7DC23DD5DE5D}" sibTransId="{B44CE627-3AED-43C1-84ED-B87BA520C5E4}"/>
    <dgm:cxn modelId="{ED9D79B5-648A-2943-8864-A6FE46823259}" type="presOf" srcId="{0EDD0130-88AC-44E4-B78D-C7E6FEECE46F}" destId="{A89CFE28-DBCD-4779-B6D1-81DE532C3CE1}" srcOrd="0" destOrd="0" presId="urn:microsoft.com/office/officeart/2005/8/layout/matrix2"/>
    <dgm:cxn modelId="{55167C15-D2F4-4767-9C1F-246CFC3B57F3}" srcId="{C7C14E5A-8037-4B04-95C5-DA061E01C81E}" destId="{D90B5491-D4F9-40F5-A6BA-07C615FF680A}" srcOrd="1" destOrd="0" parTransId="{03CE1528-1DBA-4BD6-A258-08F355C5AFD1}" sibTransId="{4F7BA2AB-E6B6-4958-9441-6D73BCE9C67F}"/>
    <dgm:cxn modelId="{E92A2EAD-B574-C749-8F60-269A030C9D95}" type="presOf" srcId="{D90B5491-D4F9-40F5-A6BA-07C615FF680A}" destId="{5211BCF5-7584-45E9-9978-D96FEF3BCA44}" srcOrd="0" destOrd="0" presId="urn:microsoft.com/office/officeart/2005/8/layout/matrix2"/>
    <dgm:cxn modelId="{A8B451EE-8B7A-E945-B304-90B97DD14007}" type="presOf" srcId="{2A5F9D1D-451C-4028-B1D2-2747C9283DB5}" destId="{A0A8E57F-1B4E-41D5-B5B1-23563E6D0BE6}" srcOrd="0" destOrd="0" presId="urn:microsoft.com/office/officeart/2005/8/layout/matrix2"/>
    <dgm:cxn modelId="{A9882C65-AF45-4E95-A22B-EC2477AFFB82}" srcId="{C7C14E5A-8037-4B04-95C5-DA061E01C81E}" destId="{22BD3178-CA4F-443C-9C5A-8D0448D2D160}" srcOrd="3" destOrd="0" parTransId="{491D5041-16BD-4DEB-A556-F30532BEBB5A}" sibTransId="{E9A0A2FB-E070-457F-9972-8CCB5116AB62}"/>
    <dgm:cxn modelId="{3132996C-8EC7-4A4C-B807-11186E45CE75}" type="presOf" srcId="{C7C14E5A-8037-4B04-95C5-DA061E01C81E}" destId="{8C735AB4-E612-42C3-9051-51CEA0523039}" srcOrd="0" destOrd="0" presId="urn:microsoft.com/office/officeart/2005/8/layout/matrix2"/>
    <dgm:cxn modelId="{00F11725-5F6F-8F4C-ADB6-F48BA274CDF0}" type="presOf" srcId="{22BD3178-CA4F-443C-9C5A-8D0448D2D160}" destId="{F30BA5F3-AA0B-4F5B-8726-971F5870061F}" srcOrd="0" destOrd="0" presId="urn:microsoft.com/office/officeart/2005/8/layout/matrix2"/>
    <dgm:cxn modelId="{302720F7-AD62-9848-A75A-A4ED1CFE56AD}" type="presParOf" srcId="{8C735AB4-E612-42C3-9051-51CEA0523039}" destId="{1B6418FB-2030-4489-98BB-71009414EF20}" srcOrd="0" destOrd="0" presId="urn:microsoft.com/office/officeart/2005/8/layout/matrix2"/>
    <dgm:cxn modelId="{19A8E104-26D0-2F4E-81D9-7149ED47BF81}" type="presParOf" srcId="{8C735AB4-E612-42C3-9051-51CEA0523039}" destId="{A0A8E57F-1B4E-41D5-B5B1-23563E6D0BE6}" srcOrd="1" destOrd="0" presId="urn:microsoft.com/office/officeart/2005/8/layout/matrix2"/>
    <dgm:cxn modelId="{EACEF9E4-0BFE-5D4B-A32F-81637BBFE778}" type="presParOf" srcId="{8C735AB4-E612-42C3-9051-51CEA0523039}" destId="{5211BCF5-7584-45E9-9978-D96FEF3BCA44}" srcOrd="2" destOrd="0" presId="urn:microsoft.com/office/officeart/2005/8/layout/matrix2"/>
    <dgm:cxn modelId="{7B751151-237A-9D42-BBDB-C510EE65996B}" type="presParOf" srcId="{8C735AB4-E612-42C3-9051-51CEA0523039}" destId="{A89CFE28-DBCD-4779-B6D1-81DE532C3CE1}" srcOrd="3" destOrd="0" presId="urn:microsoft.com/office/officeart/2005/8/layout/matrix2"/>
    <dgm:cxn modelId="{8B38B5E8-E10B-4B48-9129-59B82DFECA58}" type="presParOf" srcId="{8C735AB4-E612-42C3-9051-51CEA0523039}" destId="{F30BA5F3-AA0B-4F5B-8726-971F5870061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14E5A-8037-4B04-95C5-DA061E01C81E}" type="doc">
      <dgm:prSet loTypeId="urn:microsoft.com/office/officeart/2005/8/layout/matrix2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5F9D1D-451C-4028-B1D2-2747C9283DB5}">
      <dgm:prSet phldrT="[Text]"/>
      <dgm:spPr/>
      <dgm:t>
        <a:bodyPr/>
        <a:lstStyle/>
        <a:p>
          <a:r>
            <a:rPr lang="en-US" dirty="0" smtClean="0"/>
            <a:t>Media</a:t>
          </a:r>
        </a:p>
        <a:p>
          <a:r>
            <a:rPr lang="en-US" dirty="0" smtClean="0"/>
            <a:t>Linear TV</a:t>
          </a:r>
        </a:p>
        <a:p>
          <a:r>
            <a:rPr lang="en-US" dirty="0" smtClean="0"/>
            <a:t>OTT/TV Everywhere</a:t>
          </a:r>
          <a:endParaRPr lang="en-US" dirty="0"/>
        </a:p>
      </dgm:t>
    </dgm:pt>
    <dgm:pt modelId="{D46021DD-4D8B-45CC-88D4-7EFEA5E8F1E8}" type="parTrans" cxnId="{034FA1DE-4252-49CF-8117-B6A4A55B4E51}">
      <dgm:prSet/>
      <dgm:spPr/>
      <dgm:t>
        <a:bodyPr/>
        <a:lstStyle/>
        <a:p>
          <a:endParaRPr lang="en-US"/>
        </a:p>
      </dgm:t>
    </dgm:pt>
    <dgm:pt modelId="{ED9E7383-9FE3-452A-9A6C-4C8D4F7FA2E5}" type="sibTrans" cxnId="{034FA1DE-4252-49CF-8117-B6A4A55B4E51}">
      <dgm:prSet/>
      <dgm:spPr/>
      <dgm:t>
        <a:bodyPr/>
        <a:lstStyle/>
        <a:p>
          <a:endParaRPr lang="en-US"/>
        </a:p>
      </dgm:t>
    </dgm:pt>
    <dgm:pt modelId="{D90B5491-D4F9-40F5-A6BA-07C615FF680A}">
      <dgm:prSet phldrT="[Text]"/>
      <dgm:spPr/>
      <dgm:t>
        <a:bodyPr/>
        <a:lstStyle/>
        <a:p>
          <a:r>
            <a:rPr lang="en-US" dirty="0" smtClean="0"/>
            <a:t>Broadband Access</a:t>
          </a:r>
          <a:endParaRPr lang="en-US" dirty="0"/>
        </a:p>
      </dgm:t>
    </dgm:pt>
    <dgm:pt modelId="{03CE1528-1DBA-4BD6-A258-08F355C5AFD1}" type="parTrans" cxnId="{55167C15-D2F4-4767-9C1F-246CFC3B57F3}">
      <dgm:prSet/>
      <dgm:spPr/>
      <dgm:t>
        <a:bodyPr/>
        <a:lstStyle/>
        <a:p>
          <a:endParaRPr lang="en-US"/>
        </a:p>
      </dgm:t>
    </dgm:pt>
    <dgm:pt modelId="{4F7BA2AB-E6B6-4958-9441-6D73BCE9C67F}" type="sibTrans" cxnId="{55167C15-D2F4-4767-9C1F-246CFC3B57F3}">
      <dgm:prSet/>
      <dgm:spPr/>
      <dgm:t>
        <a:bodyPr/>
        <a:lstStyle/>
        <a:p>
          <a:endParaRPr lang="en-US"/>
        </a:p>
      </dgm:t>
    </dgm:pt>
    <dgm:pt modelId="{0EDD0130-88AC-44E4-B78D-C7E6FEECE46F}">
      <dgm:prSet phldrT="[Text]"/>
      <dgm:spPr/>
      <dgm:t>
        <a:bodyPr/>
        <a:lstStyle/>
        <a:p>
          <a:r>
            <a:rPr lang="en-US" dirty="0" smtClean="0"/>
            <a:t>Mission Critical</a:t>
          </a:r>
        </a:p>
        <a:p>
          <a:r>
            <a:rPr lang="en-US" dirty="0" smtClean="0"/>
            <a:t>Network Control</a:t>
          </a:r>
          <a:endParaRPr lang="en-US" dirty="0"/>
        </a:p>
      </dgm:t>
    </dgm:pt>
    <dgm:pt modelId="{19E70DBF-A82E-4753-9633-7DC23DD5DE5D}" type="parTrans" cxnId="{F620CBDA-610D-4700-BA98-89D40B2156C6}">
      <dgm:prSet/>
      <dgm:spPr/>
      <dgm:t>
        <a:bodyPr/>
        <a:lstStyle/>
        <a:p>
          <a:endParaRPr lang="en-US"/>
        </a:p>
      </dgm:t>
    </dgm:pt>
    <dgm:pt modelId="{B44CE627-3AED-43C1-84ED-B87BA520C5E4}" type="sibTrans" cxnId="{F620CBDA-610D-4700-BA98-89D40B2156C6}">
      <dgm:prSet/>
      <dgm:spPr/>
      <dgm:t>
        <a:bodyPr/>
        <a:lstStyle/>
        <a:p>
          <a:endParaRPr lang="en-US"/>
        </a:p>
      </dgm:t>
    </dgm:pt>
    <dgm:pt modelId="{22BD3178-CA4F-443C-9C5A-8D0448D2D160}">
      <dgm:prSet phldrT="[Text]"/>
      <dgm:spPr/>
      <dgm:t>
        <a:bodyPr/>
        <a:lstStyle/>
        <a:p>
          <a:r>
            <a:rPr lang="en-US" dirty="0" smtClean="0"/>
            <a:t>IP Data</a:t>
          </a:r>
        </a:p>
        <a:p>
          <a:r>
            <a:rPr lang="en-US" dirty="0" smtClean="0"/>
            <a:t>Backhaul</a:t>
          </a:r>
          <a:endParaRPr lang="en-US" dirty="0"/>
        </a:p>
      </dgm:t>
    </dgm:pt>
    <dgm:pt modelId="{491D5041-16BD-4DEB-A556-F30532BEBB5A}" type="parTrans" cxnId="{A9882C65-AF45-4E95-A22B-EC2477AFFB82}">
      <dgm:prSet/>
      <dgm:spPr/>
      <dgm:t>
        <a:bodyPr/>
        <a:lstStyle/>
        <a:p>
          <a:endParaRPr lang="en-US"/>
        </a:p>
      </dgm:t>
    </dgm:pt>
    <dgm:pt modelId="{E9A0A2FB-E070-457F-9972-8CCB5116AB62}" type="sibTrans" cxnId="{A9882C65-AF45-4E95-A22B-EC2477AFFB82}">
      <dgm:prSet/>
      <dgm:spPr/>
      <dgm:t>
        <a:bodyPr/>
        <a:lstStyle/>
        <a:p>
          <a:endParaRPr lang="en-US"/>
        </a:p>
      </dgm:t>
    </dgm:pt>
    <dgm:pt modelId="{8C735AB4-E612-42C3-9051-51CEA0523039}" type="pres">
      <dgm:prSet presAssocID="{C7C14E5A-8037-4B04-95C5-DA061E01C81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6418FB-2030-4489-98BB-71009414EF20}" type="pres">
      <dgm:prSet presAssocID="{C7C14E5A-8037-4B04-95C5-DA061E01C81E}" presName="axisShape" presStyleLbl="bgShp" presStyleIdx="0" presStyleCnt="1"/>
      <dgm:spPr/>
    </dgm:pt>
    <dgm:pt modelId="{A0A8E57F-1B4E-41D5-B5B1-23563E6D0BE6}" type="pres">
      <dgm:prSet presAssocID="{C7C14E5A-8037-4B04-95C5-DA061E01C81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1BCF5-7584-45E9-9978-D96FEF3BCA44}" type="pres">
      <dgm:prSet presAssocID="{C7C14E5A-8037-4B04-95C5-DA061E01C81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CFE28-DBCD-4779-B6D1-81DE532C3CE1}" type="pres">
      <dgm:prSet presAssocID="{C7C14E5A-8037-4B04-95C5-DA061E01C81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BA5F3-AA0B-4F5B-8726-971F5870061F}" type="pres">
      <dgm:prSet presAssocID="{C7C14E5A-8037-4B04-95C5-DA061E01C81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593CE4-F0F7-6F4E-884D-85766E1D0462}" type="presOf" srcId="{C7C14E5A-8037-4B04-95C5-DA061E01C81E}" destId="{8C735AB4-E612-42C3-9051-51CEA0523039}" srcOrd="0" destOrd="0" presId="urn:microsoft.com/office/officeart/2005/8/layout/matrix2"/>
    <dgm:cxn modelId="{034FA1DE-4252-49CF-8117-B6A4A55B4E51}" srcId="{C7C14E5A-8037-4B04-95C5-DA061E01C81E}" destId="{2A5F9D1D-451C-4028-B1D2-2747C9283DB5}" srcOrd="0" destOrd="0" parTransId="{D46021DD-4D8B-45CC-88D4-7EFEA5E8F1E8}" sibTransId="{ED9E7383-9FE3-452A-9A6C-4C8D4F7FA2E5}"/>
    <dgm:cxn modelId="{F620CBDA-610D-4700-BA98-89D40B2156C6}" srcId="{C7C14E5A-8037-4B04-95C5-DA061E01C81E}" destId="{0EDD0130-88AC-44E4-B78D-C7E6FEECE46F}" srcOrd="2" destOrd="0" parTransId="{19E70DBF-A82E-4753-9633-7DC23DD5DE5D}" sibTransId="{B44CE627-3AED-43C1-84ED-B87BA520C5E4}"/>
    <dgm:cxn modelId="{4929F81D-0E08-A84A-98F5-2DA938B357A8}" type="presOf" srcId="{0EDD0130-88AC-44E4-B78D-C7E6FEECE46F}" destId="{A89CFE28-DBCD-4779-B6D1-81DE532C3CE1}" srcOrd="0" destOrd="0" presId="urn:microsoft.com/office/officeart/2005/8/layout/matrix2"/>
    <dgm:cxn modelId="{55167C15-D2F4-4767-9C1F-246CFC3B57F3}" srcId="{C7C14E5A-8037-4B04-95C5-DA061E01C81E}" destId="{D90B5491-D4F9-40F5-A6BA-07C615FF680A}" srcOrd="1" destOrd="0" parTransId="{03CE1528-1DBA-4BD6-A258-08F355C5AFD1}" sibTransId="{4F7BA2AB-E6B6-4958-9441-6D73BCE9C67F}"/>
    <dgm:cxn modelId="{E04AFFEF-927D-764C-8803-D292C870A7FB}" type="presOf" srcId="{2A5F9D1D-451C-4028-B1D2-2747C9283DB5}" destId="{A0A8E57F-1B4E-41D5-B5B1-23563E6D0BE6}" srcOrd="0" destOrd="0" presId="urn:microsoft.com/office/officeart/2005/8/layout/matrix2"/>
    <dgm:cxn modelId="{F9D3C392-5378-3B47-A5AE-1F60E136CB94}" type="presOf" srcId="{D90B5491-D4F9-40F5-A6BA-07C615FF680A}" destId="{5211BCF5-7584-45E9-9978-D96FEF3BCA44}" srcOrd="0" destOrd="0" presId="urn:microsoft.com/office/officeart/2005/8/layout/matrix2"/>
    <dgm:cxn modelId="{A9882C65-AF45-4E95-A22B-EC2477AFFB82}" srcId="{C7C14E5A-8037-4B04-95C5-DA061E01C81E}" destId="{22BD3178-CA4F-443C-9C5A-8D0448D2D160}" srcOrd="3" destOrd="0" parTransId="{491D5041-16BD-4DEB-A556-F30532BEBB5A}" sibTransId="{E9A0A2FB-E070-457F-9972-8CCB5116AB62}"/>
    <dgm:cxn modelId="{735108E6-958B-B744-9DB1-81E74E252C7E}" type="presOf" srcId="{22BD3178-CA4F-443C-9C5A-8D0448D2D160}" destId="{F30BA5F3-AA0B-4F5B-8726-971F5870061F}" srcOrd="0" destOrd="0" presId="urn:microsoft.com/office/officeart/2005/8/layout/matrix2"/>
    <dgm:cxn modelId="{A5192E3C-9D09-2644-8B7C-E057B9F1B92F}" type="presParOf" srcId="{8C735AB4-E612-42C3-9051-51CEA0523039}" destId="{1B6418FB-2030-4489-98BB-71009414EF20}" srcOrd="0" destOrd="0" presId="urn:microsoft.com/office/officeart/2005/8/layout/matrix2"/>
    <dgm:cxn modelId="{23EA7D39-84E0-F84C-A152-53B5D3FE002D}" type="presParOf" srcId="{8C735AB4-E612-42C3-9051-51CEA0523039}" destId="{A0A8E57F-1B4E-41D5-B5B1-23563E6D0BE6}" srcOrd="1" destOrd="0" presId="urn:microsoft.com/office/officeart/2005/8/layout/matrix2"/>
    <dgm:cxn modelId="{B5A77518-9A66-F949-9895-6CA6C38D50A6}" type="presParOf" srcId="{8C735AB4-E612-42C3-9051-51CEA0523039}" destId="{5211BCF5-7584-45E9-9978-D96FEF3BCA44}" srcOrd="2" destOrd="0" presId="urn:microsoft.com/office/officeart/2005/8/layout/matrix2"/>
    <dgm:cxn modelId="{A2B0B0D8-2182-D648-8B8F-16D44C260557}" type="presParOf" srcId="{8C735AB4-E612-42C3-9051-51CEA0523039}" destId="{A89CFE28-DBCD-4779-B6D1-81DE532C3CE1}" srcOrd="3" destOrd="0" presId="urn:microsoft.com/office/officeart/2005/8/layout/matrix2"/>
    <dgm:cxn modelId="{96B09DB5-990A-0E45-A329-860C0E085901}" type="presParOf" srcId="{8C735AB4-E612-42C3-9051-51CEA0523039}" destId="{F30BA5F3-AA0B-4F5B-8726-971F5870061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6418FB-2030-4489-98BB-71009414EF20}">
      <dsp:nvSpPr>
        <dsp:cNvPr id="0" name=""/>
        <dsp:cNvSpPr/>
      </dsp:nvSpPr>
      <dsp:spPr>
        <a:xfrm>
          <a:off x="1237894" y="0"/>
          <a:ext cx="3938456" cy="393845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A8E57F-1B4E-41D5-B5B1-23563E6D0BE6}">
      <dsp:nvSpPr>
        <dsp:cNvPr id="0" name=""/>
        <dsp:cNvSpPr/>
      </dsp:nvSpPr>
      <dsp:spPr>
        <a:xfrm>
          <a:off x="1493894" y="255999"/>
          <a:ext cx="1575382" cy="1575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Media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Linear TV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OTT/TV Everywhere</a:t>
          </a:r>
          <a:endParaRPr lang="en-US" sz="1900" kern="1200" dirty="0"/>
        </a:p>
      </dsp:txBody>
      <dsp:txXfrm>
        <a:off x="1493894" y="255999"/>
        <a:ext cx="1575382" cy="1575382"/>
      </dsp:txXfrm>
    </dsp:sp>
    <dsp:sp modelId="{5211BCF5-7584-45E9-9978-D96FEF3BCA44}">
      <dsp:nvSpPr>
        <dsp:cNvPr id="0" name=""/>
        <dsp:cNvSpPr/>
      </dsp:nvSpPr>
      <dsp:spPr>
        <a:xfrm>
          <a:off x="3344968" y="255999"/>
          <a:ext cx="1575382" cy="1575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Broadband Access</a:t>
          </a:r>
          <a:endParaRPr lang="en-US" sz="1900" kern="1200" dirty="0"/>
        </a:p>
      </dsp:txBody>
      <dsp:txXfrm>
        <a:off x="3344968" y="255999"/>
        <a:ext cx="1575382" cy="1575382"/>
      </dsp:txXfrm>
    </dsp:sp>
    <dsp:sp modelId="{A89CFE28-DBCD-4779-B6D1-81DE532C3CE1}">
      <dsp:nvSpPr>
        <dsp:cNvPr id="0" name=""/>
        <dsp:cNvSpPr/>
      </dsp:nvSpPr>
      <dsp:spPr>
        <a:xfrm>
          <a:off x="1493894" y="2107073"/>
          <a:ext cx="1575382" cy="1575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Mission Critical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Network Control</a:t>
          </a:r>
          <a:endParaRPr lang="en-US" sz="1900" kern="1200" dirty="0"/>
        </a:p>
      </dsp:txBody>
      <dsp:txXfrm>
        <a:off x="1493894" y="2107073"/>
        <a:ext cx="1575382" cy="1575382"/>
      </dsp:txXfrm>
    </dsp:sp>
    <dsp:sp modelId="{F30BA5F3-AA0B-4F5B-8726-971F5870061F}">
      <dsp:nvSpPr>
        <dsp:cNvPr id="0" name=""/>
        <dsp:cNvSpPr/>
      </dsp:nvSpPr>
      <dsp:spPr>
        <a:xfrm>
          <a:off x="3344968" y="2107073"/>
          <a:ext cx="1575382" cy="1575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IP Data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Backhaul</a:t>
          </a:r>
          <a:endParaRPr lang="en-US" sz="1900" kern="1200" dirty="0"/>
        </a:p>
      </dsp:txBody>
      <dsp:txXfrm>
        <a:off x="3344968" y="2107073"/>
        <a:ext cx="1575382" cy="15753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6418FB-2030-4489-98BB-71009414EF20}">
      <dsp:nvSpPr>
        <dsp:cNvPr id="0" name=""/>
        <dsp:cNvSpPr/>
      </dsp:nvSpPr>
      <dsp:spPr>
        <a:xfrm>
          <a:off x="1237894" y="0"/>
          <a:ext cx="3938456" cy="393845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A8E57F-1B4E-41D5-B5B1-23563E6D0BE6}">
      <dsp:nvSpPr>
        <dsp:cNvPr id="0" name=""/>
        <dsp:cNvSpPr/>
      </dsp:nvSpPr>
      <dsp:spPr>
        <a:xfrm>
          <a:off x="1493894" y="255999"/>
          <a:ext cx="1575382" cy="1575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Media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Linear TV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OTT/TV Everywhere</a:t>
          </a:r>
          <a:endParaRPr lang="en-US" sz="1900" kern="1200" dirty="0"/>
        </a:p>
      </dsp:txBody>
      <dsp:txXfrm>
        <a:off x="1493894" y="255999"/>
        <a:ext cx="1575382" cy="1575382"/>
      </dsp:txXfrm>
    </dsp:sp>
    <dsp:sp modelId="{5211BCF5-7584-45E9-9978-D96FEF3BCA44}">
      <dsp:nvSpPr>
        <dsp:cNvPr id="0" name=""/>
        <dsp:cNvSpPr/>
      </dsp:nvSpPr>
      <dsp:spPr>
        <a:xfrm>
          <a:off x="3344968" y="255999"/>
          <a:ext cx="1575382" cy="1575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Broadband Access</a:t>
          </a:r>
          <a:endParaRPr lang="en-US" sz="1900" kern="1200" dirty="0"/>
        </a:p>
      </dsp:txBody>
      <dsp:txXfrm>
        <a:off x="3344968" y="255999"/>
        <a:ext cx="1575382" cy="1575382"/>
      </dsp:txXfrm>
    </dsp:sp>
    <dsp:sp modelId="{A89CFE28-DBCD-4779-B6D1-81DE532C3CE1}">
      <dsp:nvSpPr>
        <dsp:cNvPr id="0" name=""/>
        <dsp:cNvSpPr/>
      </dsp:nvSpPr>
      <dsp:spPr>
        <a:xfrm>
          <a:off x="1493894" y="2107073"/>
          <a:ext cx="1575382" cy="1575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Mission Critical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Network Control</a:t>
          </a:r>
          <a:endParaRPr lang="en-US" sz="1900" kern="1200" dirty="0"/>
        </a:p>
      </dsp:txBody>
      <dsp:txXfrm>
        <a:off x="1493894" y="2107073"/>
        <a:ext cx="1575382" cy="1575382"/>
      </dsp:txXfrm>
    </dsp:sp>
    <dsp:sp modelId="{F30BA5F3-AA0B-4F5B-8726-971F5870061F}">
      <dsp:nvSpPr>
        <dsp:cNvPr id="0" name=""/>
        <dsp:cNvSpPr/>
      </dsp:nvSpPr>
      <dsp:spPr>
        <a:xfrm>
          <a:off x="3344968" y="2107073"/>
          <a:ext cx="1575382" cy="1575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IP Data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Backhaul</a:t>
          </a:r>
          <a:endParaRPr lang="en-US" sz="1900" kern="1200" dirty="0"/>
        </a:p>
      </dsp:txBody>
      <dsp:txXfrm>
        <a:off x="3344968" y="2107073"/>
        <a:ext cx="1575382" cy="1575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1C49E96-FFE9-43D8-A48C-944B2106B95B}" type="datetimeFigureOut">
              <a:rPr lang="nl-NL" smtClean="0"/>
              <a:pPr/>
              <a:t>4/14/14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84C690A-02B4-4445-9439-FF1030D18EF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056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4250AFD-60CA-4C87-B8D0-28328F66C9B3}" type="datetimeFigureOut">
              <a:rPr lang="en-GB" smtClean="0"/>
              <a:pPr/>
              <a:t>4/14/14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868962B-FD8B-400D-8414-A8B465CA4C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753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9" tIns="46480" rIns="92959" bIns="46480" anchor="b">
            <a:prstTxWarp prst="textNoShape">
              <a:avLst/>
            </a:prstTxWarp>
          </a:bodyPr>
          <a:lstStyle/>
          <a:p>
            <a:pPr algn="r" defTabSz="929760"/>
            <a:fld id="{7F60D8DE-5F6B-7D4C-AA77-200116CE52C5}" type="slidenum">
              <a:rPr lang="zh-TW" altLang="en-US" sz="1300">
                <a:latin typeface="Arial" charset="0"/>
                <a:ea typeface="新細明體" charset="-120"/>
                <a:cs typeface="新細明體" charset="-120"/>
              </a:rPr>
              <a:pPr algn="r" defTabSz="929760"/>
              <a:t>1</a:t>
            </a:fld>
            <a:endParaRPr lang="en-US" sz="1300" dirty="0">
              <a:latin typeface="Arial" charset="0"/>
              <a:ea typeface="新細明體" charset="-120"/>
              <a:cs typeface="新細明體" charset="-12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85E79-3CE4-CA4B-855E-3A9764882F2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FB4CC-5B36-AC4F-B863-32C250EBC91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760" eaLnBrk="0" hangingPunct="0">
              <a:defRPr sz="23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6478940" indent="-36039251" defTabSz="929760" eaLnBrk="0" hangingPunct="0">
              <a:defRPr sz="23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3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3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3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3968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87937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1906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75875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eaLnBrk="1" hangingPunct="1"/>
            <a:fld id="{550ABAB4-C714-4761-843D-E29CDFFA4E47}" type="slidenum">
              <a:rPr lang="en-US" sz="1300" b="0">
                <a:solidFill>
                  <a:prstClr val="black"/>
                </a:solidFill>
                <a:latin typeface="Arial" charset="0"/>
                <a:ea typeface="新細明體" charset="-120"/>
              </a:rPr>
              <a:pPr eaLnBrk="1" hangingPunct="1"/>
              <a:t>6</a:t>
            </a:fld>
            <a:endParaRPr lang="en-US" sz="1300" b="0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939800"/>
            <a:ext cx="4624387" cy="3468688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Full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3888" y="882650"/>
            <a:ext cx="4176712" cy="5470525"/>
          </a:xfrm>
        </p:spPr>
        <p:txBody>
          <a:bodyPr wrap="square">
            <a:noAutofit/>
          </a:bodyPr>
          <a:lstStyle>
            <a:lvl1pPr marL="0" indent="0">
              <a:buNone/>
              <a:defRPr sz="2000" b="1"/>
            </a:lvl1pPr>
            <a:lvl2pPr marL="252000" indent="-252000">
              <a:buFont typeface="Wingdings 3" pitchFamily="18" charset="2"/>
              <a:buChar char=""/>
              <a:defRPr sz="1600"/>
            </a:lvl2pPr>
            <a:lvl3pPr marL="368300" indent="-180975">
              <a:defRPr sz="1600"/>
            </a:lvl3pPr>
            <a:lvl4pPr marL="536575" indent="-180975">
              <a:defRPr sz="1600"/>
            </a:lvl4pPr>
            <a:lvl5pPr marL="715963" indent="-179388"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4229100"/>
            <a:ext cx="5832475" cy="914400"/>
          </a:xfrm>
        </p:spPr>
        <p:txBody>
          <a:bodyPr>
            <a:normAutofit/>
          </a:bodyPr>
          <a:lstStyle>
            <a:lvl1pPr>
              <a:buNone/>
              <a:defRPr sz="5200" b="1"/>
            </a:lvl1pPr>
          </a:lstStyle>
          <a:p>
            <a:pPr lvl="0"/>
            <a:r>
              <a:rPr lang="en-GB" noProof="0" smtClean="0"/>
              <a:t>Thank you!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A5A4-573F-4660-AB1C-F6040D71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222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411E8-A6DE-44E7-989F-F4A92A20D2F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444446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BC9C1-BD98-47D7-B5F1-04F2B5B097A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65293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CC396-85A9-4DF0-A777-5824C6EA9F0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56098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2C05D-CBFE-4350-B303-61D0E509AA0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032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E9780-DEA5-4053-93AF-E44AD1BC7FC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62056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1A922-6236-410C-A259-B7266BB1D0F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675219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EEB00-3321-46DC-998D-18ADE9C4EB0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20641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70625-1D7E-401E-BDE5-5360A3FCD3C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33237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hapt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3362324"/>
            <a:ext cx="7948874" cy="136207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19123" y="4869161"/>
            <a:ext cx="7948875" cy="12961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612000" y="4821238"/>
            <a:ext cx="489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C923A-E11A-436C-B093-93FBA99E62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9435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A2F70-4D16-4867-AC8E-816B7ADFEBA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925419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7163"/>
            <a:ext cx="210185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7163"/>
            <a:ext cx="61531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4A0FE-3FC2-4E59-B1E7-E0E9E4181E6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206970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411E8-A6DE-44E7-989F-F4A92A20D2F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24373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BC9C1-BD98-47D7-B5F1-04F2B5B097A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6928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CC396-85A9-4DF0-A777-5824C6EA9F0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697695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2C05D-CBFE-4350-B303-61D0E509AA0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719086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E9780-DEA5-4053-93AF-E44AD1BC7FC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620053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1A922-6236-410C-A259-B7266BB1D0F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480505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EEB00-3321-46DC-998D-18ADE9C4EB0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802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noProof="0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623889" y="1493837"/>
            <a:ext cx="7951786" cy="485933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70625-1D7E-401E-BDE5-5360A3FCD3C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91141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C923A-E11A-436C-B093-93FBA99E62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162173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A2F70-4D16-4867-AC8E-816B7ADFEBA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54319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7163"/>
            <a:ext cx="210185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7163"/>
            <a:ext cx="61531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4A0FE-3FC2-4E59-B1E7-E0E9E4181E6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328349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15" y="1196477"/>
            <a:ext cx="8638636" cy="4922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874" y="379872"/>
            <a:ext cx="7264308" cy="190461"/>
          </a:xfrm>
        </p:spPr>
        <p:txBody>
          <a:bodyPr/>
          <a:lstStyle>
            <a:lvl1pPr>
              <a:defRPr sz="13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74" y="622818"/>
            <a:ext cx="7264308" cy="3529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267450" y="6375400"/>
            <a:ext cx="2617788" cy="127000"/>
          </a:xfrm>
          <a:prstGeom prst="rect">
            <a:avLst/>
          </a:prstGeom>
        </p:spPr>
        <p:txBody>
          <a:bodyPr lIns="82040" tIns="41020" rIns="82040" bIns="4102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2013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49238" y="6375400"/>
            <a:ext cx="5235575" cy="127000"/>
          </a:xfrm>
          <a:prstGeom prst="rect">
            <a:avLst/>
          </a:prstGeom>
        </p:spPr>
        <p:txBody>
          <a:bodyPr lIns="82040" tIns="41020" rIns="82040" bIns="4102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GVF HTS Roundtable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C27F-A8FF-1945-90ED-04324B915B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15" y="1196477"/>
            <a:ext cx="8638636" cy="4922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874" y="379872"/>
            <a:ext cx="7264308" cy="190461"/>
          </a:xfrm>
        </p:spPr>
        <p:txBody>
          <a:bodyPr/>
          <a:lstStyle>
            <a:lvl1pPr>
              <a:defRPr sz="13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74" y="622818"/>
            <a:ext cx="7264308" cy="3529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267450" y="6375400"/>
            <a:ext cx="2617788" cy="127000"/>
          </a:xfrm>
          <a:prstGeom prst="rect">
            <a:avLst/>
          </a:prstGeom>
        </p:spPr>
        <p:txBody>
          <a:bodyPr lIns="82040" tIns="41020" rIns="82040" bIns="4102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2013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49238" y="6375400"/>
            <a:ext cx="5235575" cy="127000"/>
          </a:xfrm>
          <a:prstGeom prst="rect">
            <a:avLst/>
          </a:prstGeom>
        </p:spPr>
        <p:txBody>
          <a:bodyPr lIns="82040" tIns="41020" rIns="82040" bIns="4102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GVF HTS Roundtable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EB84-D11F-C047-98D4-33F822FEBD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wo colo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1525" y="6453334"/>
            <a:ext cx="5545138" cy="180000"/>
          </a:xfrm>
          <a:prstGeom prst="rect">
            <a:avLst/>
          </a:prstGeom>
        </p:spPr>
        <p:txBody>
          <a:bodyPr/>
          <a:lstStyle/>
          <a:p>
            <a:pPr fontAlgn="base">
              <a:spcAft>
                <a:spcPct val="0"/>
              </a:spcAft>
            </a:pPr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noProof="0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3888" y="1493837"/>
            <a:ext cx="3876112" cy="485933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44008" y="1493838"/>
            <a:ext cx="3931667" cy="485933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411E8-A6DE-44E7-989F-F4A92A20D2F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975539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BC9C1-BD98-47D7-B5F1-04F2B5B097A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761518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CC396-85A9-4DF0-A777-5824C6EA9F0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11946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o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noProof="0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3888" y="1493837"/>
            <a:ext cx="3876112" cy="485933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44008" y="1493838"/>
            <a:ext cx="3931667" cy="485933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2C05D-CBFE-4350-B303-61D0E509AA0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350408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E9780-DEA5-4053-93AF-E44AD1BC7FC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340791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1A922-6236-410C-A259-B7266BB1D0F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693443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EEB00-3321-46DC-998D-18ADE9C4EB0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744434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70625-1D7E-401E-BDE5-5360A3FCD3C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75352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C923A-E11A-436C-B093-93FBA99E62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504095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A2F70-4D16-4867-AC8E-816B7ADFEBA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382668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7163"/>
            <a:ext cx="210185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7163"/>
            <a:ext cx="61531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4A0FE-3FC2-4E59-B1E7-E0E9E4181E6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131917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411E8-A6DE-44E7-989F-F4A92A20D2F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788702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BC9C1-BD98-47D7-B5F1-04F2B5B097A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47846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able or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noProof="0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6" y="5911215"/>
            <a:ext cx="7959724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GB" noProof="0" smtClean="0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21524" y="1484313"/>
            <a:ext cx="7957325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noProof="0" smtClean="0"/>
              <a:t>Name of graphic, Arial Regular 16pt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619124" y="1941338"/>
            <a:ext cx="7959726" cy="379191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CC396-85A9-4DF0-A777-5824C6EA9F0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545105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2C05D-CBFE-4350-B303-61D0E509AA0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524507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E9780-DEA5-4053-93AF-E44AD1BC7FC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155518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1A922-6236-410C-A259-B7266BB1D0F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79945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EEB00-3321-46DC-998D-18ADE9C4EB0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140226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70625-1D7E-401E-BDE5-5360A3FCD3C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947392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C923A-E11A-436C-B093-93FBA99E62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204919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A2F70-4D16-4867-AC8E-816B7ADFEBA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025943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7163"/>
            <a:ext cx="210185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7163"/>
            <a:ext cx="61531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4A0FE-3FC2-4E59-B1E7-E0E9E4181E6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82529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411E8-A6DE-44E7-989F-F4A92A20D2F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78020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ual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0500"/>
            <a:ext cx="7010400" cy="9906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noProof="0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19125" y="1941339"/>
            <a:ext cx="3880876" cy="379191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6" y="5911215"/>
            <a:ext cx="7953374" cy="1538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GB" noProof="0" smtClean="0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21525" y="1484313"/>
            <a:ext cx="3878476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noProof="0" smtClean="0"/>
              <a:t>Name of graphic, Arial Regular 16pt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5"/>
          </p:nvPr>
        </p:nvSpPr>
        <p:spPr>
          <a:xfrm>
            <a:off x="4644008" y="1941340"/>
            <a:ext cx="3934842" cy="379191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644008" y="1484313"/>
            <a:ext cx="3934842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noProof="0" smtClean="0"/>
              <a:t>Name of graphic, Arial Regular 16pt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BC9C1-BD98-47D7-B5F1-04F2B5B097A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942870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CC396-85A9-4DF0-A777-5824C6EA9F0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378221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2C05D-CBFE-4350-B303-61D0E509AA0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329673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E9780-DEA5-4053-93AF-E44AD1BC7FC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885278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1A922-6236-410C-A259-B7266BB1D0F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03217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EEB00-3321-46DC-998D-18ADE9C4EB0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56786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70625-1D7E-401E-BDE5-5360A3FCD3C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216372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C923A-E11A-436C-B093-93FBA99E62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119920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A2F70-4D16-4867-AC8E-816B7ADFEBA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826972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7163"/>
            <a:ext cx="210185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7163"/>
            <a:ext cx="61531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4A0FE-3FC2-4E59-B1E7-E0E9E4181E6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623052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riple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noProof="0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19125" y="1941339"/>
            <a:ext cx="2557237" cy="379191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6" y="5911215"/>
            <a:ext cx="7953374" cy="1538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GB" noProof="0" smtClean="0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21525" y="1484313"/>
            <a:ext cx="2555656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noProof="0" smtClean="0"/>
              <a:t>Name of graphic, Arial Regular 16pt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5"/>
          </p:nvPr>
        </p:nvSpPr>
        <p:spPr>
          <a:xfrm>
            <a:off x="6021612" y="1941340"/>
            <a:ext cx="2557237" cy="379191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021612" y="1484313"/>
            <a:ext cx="2557237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noProof="0" smtClean="0"/>
              <a:t>Name of graphic, Arial Regular 16pt</a:t>
            </a:r>
          </a:p>
        </p:txBody>
      </p:sp>
      <p:sp>
        <p:nvSpPr>
          <p:cNvPr id="18" name="Chart Placeholder 9"/>
          <p:cNvSpPr>
            <a:spLocks noGrp="1"/>
          </p:cNvSpPr>
          <p:nvPr>
            <p:ph type="chart" sz="quarter" idx="17"/>
          </p:nvPr>
        </p:nvSpPr>
        <p:spPr>
          <a:xfrm>
            <a:off x="3320369" y="1941340"/>
            <a:ext cx="2557237" cy="379191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320369" y="1484313"/>
            <a:ext cx="2557237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noProof="0" smtClean="0"/>
              <a:t>Name of graphic, Arial Regular 16pt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411E8-A6DE-44E7-989F-F4A92A20D2F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150893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BC9C1-BD98-47D7-B5F1-04F2B5B097A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1823492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CC396-85A9-4DF0-A777-5824C6EA9F0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103480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2C05D-CBFE-4350-B303-61D0E509AA0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136312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E9780-DEA5-4053-93AF-E44AD1BC7FC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364519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1A922-6236-410C-A259-B7266BB1D0F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201560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EEB00-3321-46DC-998D-18ADE9C4EB0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559456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70625-1D7E-401E-BDE5-5360A3FCD3C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652444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C923A-E11A-436C-B093-93FBA99E62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08361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A2F70-4D16-4867-AC8E-816B7ADFEBA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54922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ootpr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noProof="0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23888" y="1941338"/>
            <a:ext cx="3876111" cy="292568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44008" y="1941339"/>
            <a:ext cx="3934841" cy="292568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23888" y="4867026"/>
            <a:ext cx="3876111" cy="315047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644008" y="4867026"/>
            <a:ext cx="3934842" cy="315047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21525" y="1484313"/>
            <a:ext cx="7950974" cy="45702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able Placeholder 21"/>
          <p:cNvSpPr>
            <a:spLocks noGrp="1"/>
          </p:cNvSpPr>
          <p:nvPr>
            <p:ph type="tbl" sz="quarter" idx="17"/>
          </p:nvPr>
        </p:nvSpPr>
        <p:spPr>
          <a:xfrm>
            <a:off x="623888" y="5182073"/>
            <a:ext cx="7954961" cy="998576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 noProof="0" smtClean="0"/>
              <a:t>Click icon to add table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7163"/>
            <a:ext cx="210185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7163"/>
            <a:ext cx="61531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4A0FE-3FC2-4E59-B1E7-E0E9E4181E6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416203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411E8-A6DE-44E7-989F-F4A92A20D2F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981365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BC9C1-BD98-47D7-B5F1-04F2B5B097A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466174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CC396-85A9-4DF0-A777-5824C6EA9F0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743723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331913"/>
            <a:ext cx="4127500" cy="461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2C05D-CBFE-4350-B303-61D0E509AA0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711066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E9780-DEA5-4053-93AF-E44AD1BC7FC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0731951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1A922-6236-410C-A259-B7266BB1D0F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867181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EEB00-3321-46DC-998D-18ADE9C4EB0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6029611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70625-1D7E-401E-BDE5-5360A3FCD3C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936533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C923A-E11A-436C-B093-93FBA99E62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373392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A2F70-4D16-4867-AC8E-816B7ADFEBA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346506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7163"/>
            <a:ext cx="210185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7163"/>
            <a:ext cx="61531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4A0FE-3FC2-4E59-B1E7-E0E9E4181E6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743120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125" y="190500"/>
            <a:ext cx="7010400" cy="990600"/>
          </a:xfrm>
          <a:prstGeom prst="rect">
            <a:avLst/>
          </a:prstGeom>
        </p:spPr>
        <p:txBody>
          <a:bodyPr vert="horz" lIns="72000" tIns="0" rIns="0" bIns="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493837"/>
            <a:ext cx="7944110" cy="4859337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76000" y="1332000"/>
            <a:ext cx="799199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 smtClean="0">
              <a:solidFill>
                <a:srgbClr val="000000"/>
              </a:solidFill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1525" y="6453334"/>
            <a:ext cx="554513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endParaRPr lang="en-GB" noProof="0" smtClean="0">
              <a:solidFill>
                <a:srgbClr val="000000"/>
              </a:solidFill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1713" y="6453334"/>
            <a:ext cx="12239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noProof="0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noProof="0" smtClean="0">
              <a:solidFill>
                <a:srgbClr val="000000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0" r:id="rId3"/>
    <p:sldLayoutId id="2147483653" r:id="rId4"/>
    <p:sldLayoutId id="2147483665" r:id="rId5"/>
    <p:sldLayoutId id="2147483657" r:id="rId6"/>
    <p:sldLayoutId id="2147483658" r:id="rId7"/>
    <p:sldLayoutId id="2147483656" r:id="rId8"/>
    <p:sldLayoutId id="2147483654" r:id="rId9"/>
    <p:sldLayoutId id="2147483655" r:id="rId10"/>
    <p:sldLayoutId id="214748366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Wingdings 3" pitchFamily="18" charset="2"/>
        <a:buChar char="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000" indent="-180975" algn="l" defTabSz="9144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SzPct val="100000"/>
        <a:buFont typeface="Arial" pitchFamily="34" charset="0"/>
        <a:buChar char="•"/>
        <a:defRPr sz="1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000" indent="-180975" algn="l" defTabSz="9144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Verdana" pitchFamily="34" charset="0"/>
        <a:buChar char="-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8000" indent="-180975" algn="l" defTabSz="9144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Calibri" pitchFamily="34" charset="0"/>
        <a:buChar char="-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08000" indent="-179388" algn="l" defTabSz="9144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Calibri" pitchFamily="34" charset="0"/>
        <a:buChar char="-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31913"/>
            <a:ext cx="84074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310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Slide Title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25" y="6357938"/>
            <a:ext cx="573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FFFFFF"/>
                </a:solidFill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8DA4F6-92C6-437C-A4A1-BD46FBDD0B76}" type="slidenum">
              <a:rPr lang="zh-TW" altLang="en-US" b="1" smtClean="0">
                <a:latin typeface="Verdana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b="1" smtClean="0">
              <a:latin typeface="Verdana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578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Wingdings" charset="2"/>
        <a:buChar char="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5pPr>
      <a:lvl6pPr marL="21844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6pPr>
      <a:lvl7pPr marL="26416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7pPr>
      <a:lvl8pPr marL="30988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8pPr>
      <a:lvl9pPr marL="35560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31913"/>
            <a:ext cx="84074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310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Slide Title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25" y="6357938"/>
            <a:ext cx="573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FFFFFF"/>
                </a:solidFill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8DA4F6-92C6-437C-A4A1-BD46FBDD0B76}" type="slidenum">
              <a:rPr lang="zh-TW" altLang="en-US" b="1" smtClean="0">
                <a:latin typeface="Verdana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b="1" smtClean="0">
              <a:latin typeface="Verdana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504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51" r:id="rId12"/>
    <p:sldLayoutId id="2147483752" r:id="rId13"/>
    <p:sldLayoutId id="2147483753" r:id="rId14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Wingdings" charset="2"/>
        <a:buChar char="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5pPr>
      <a:lvl6pPr marL="21844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6pPr>
      <a:lvl7pPr marL="26416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7pPr>
      <a:lvl8pPr marL="30988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8pPr>
      <a:lvl9pPr marL="35560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31913"/>
            <a:ext cx="84074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310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Slide Title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25" y="6357938"/>
            <a:ext cx="573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FFFFFF"/>
                </a:solidFill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8DA4F6-92C6-437C-A4A1-BD46FBDD0B76}" type="slidenum">
              <a:rPr lang="zh-TW" altLang="en-US" b="1" smtClean="0">
                <a:latin typeface="Verdana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b="1" smtClean="0">
              <a:latin typeface="Verdana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937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Wingdings" charset="2"/>
        <a:buChar char="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5pPr>
      <a:lvl6pPr marL="21844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6pPr>
      <a:lvl7pPr marL="26416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7pPr>
      <a:lvl8pPr marL="30988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8pPr>
      <a:lvl9pPr marL="35560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31913"/>
            <a:ext cx="84074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310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Slide Title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25" y="6357938"/>
            <a:ext cx="573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FFFFFF"/>
                </a:solidFill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8DA4F6-92C6-437C-A4A1-BD46FBDD0B76}" type="slidenum">
              <a:rPr lang="zh-TW" altLang="en-US" b="1" smtClean="0">
                <a:latin typeface="Verdana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b="1" smtClean="0">
              <a:latin typeface="Verdana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869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Wingdings" charset="2"/>
        <a:buChar char="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5pPr>
      <a:lvl6pPr marL="21844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6pPr>
      <a:lvl7pPr marL="26416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7pPr>
      <a:lvl8pPr marL="30988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8pPr>
      <a:lvl9pPr marL="35560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31913"/>
            <a:ext cx="84074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310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Slide Title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25" y="6357938"/>
            <a:ext cx="573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FFFFFF"/>
                </a:solidFill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8DA4F6-92C6-437C-A4A1-BD46FBDD0B76}" type="slidenum">
              <a:rPr lang="zh-TW" altLang="en-US" b="1" smtClean="0">
                <a:latin typeface="Verdana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b="1" smtClean="0">
              <a:latin typeface="Verdana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738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Wingdings" charset="2"/>
        <a:buChar char="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5pPr>
      <a:lvl6pPr marL="21844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6pPr>
      <a:lvl7pPr marL="26416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7pPr>
      <a:lvl8pPr marL="30988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8pPr>
      <a:lvl9pPr marL="35560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31913"/>
            <a:ext cx="84074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310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Slide Title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25" y="6357938"/>
            <a:ext cx="573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FFFFFF"/>
                </a:solidFill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8DA4F6-92C6-437C-A4A1-BD46FBDD0B76}" type="slidenum">
              <a:rPr lang="zh-TW" altLang="en-US" b="1" smtClean="0">
                <a:latin typeface="Verdana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b="1" smtClean="0">
              <a:latin typeface="Verdana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355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Wingdings" charset="2"/>
        <a:buChar char="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5pPr>
      <a:lvl6pPr marL="21844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6pPr>
      <a:lvl7pPr marL="26416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7pPr>
      <a:lvl8pPr marL="30988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8pPr>
      <a:lvl9pPr marL="35560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31913"/>
            <a:ext cx="84074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310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Slide Title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25" y="6357938"/>
            <a:ext cx="573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FFFFFF"/>
                </a:solidFill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8DA4F6-92C6-437C-A4A1-BD46FBDD0B76}" type="slidenum">
              <a:rPr lang="zh-TW" altLang="en-US" b="1" smtClean="0">
                <a:latin typeface="Verdana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b="1" smtClean="0">
              <a:latin typeface="Verdana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763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Neo Sans Intel Medium" pitchFamily="34" charset="0"/>
          <a:ea typeface="Arial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Wingdings" charset="2"/>
        <a:buChar char="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5pPr>
      <a:lvl6pPr marL="21844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6pPr>
      <a:lvl7pPr marL="26416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7pPr>
      <a:lvl8pPr marL="30988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8pPr>
      <a:lvl9pPr marL="35560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9.xml"/><Relationship Id="rId3" Type="http://schemas.openxmlformats.org/officeDocument/2006/relationships/oleObject" Target="../embeddings/Microsoft_Excel_97_-_2004_Worksheet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9.xml"/><Relationship Id="rId3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7.emf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7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4" Type="http://schemas.openxmlformats.org/officeDocument/2006/relationships/image" Target="../media/image19.jpe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24075" y="2740025"/>
            <a:ext cx="6697662" cy="1039812"/>
          </a:xfrm>
        </p:spPr>
        <p:txBody>
          <a:bodyPr lIns="64264" tIns="32131" rIns="64264" bIns="32131"/>
          <a:lstStyle/>
          <a:p>
            <a:pPr algn="r" eaLnBrk="1" hangingPunct="1">
              <a:lnSpc>
                <a:spcPct val="125000"/>
              </a:lnSpc>
            </a:pPr>
            <a:r>
              <a:rPr lang="en-US" altLang="zh-TW" sz="1800" dirty="0">
                <a:ea typeface="新細明體" charset="-120"/>
                <a:cs typeface="新細明體" charset="-120"/>
              </a:rPr>
              <a:t> 	</a:t>
            </a:r>
            <a:br>
              <a:rPr lang="en-US" altLang="zh-TW" sz="1800" dirty="0">
                <a:ea typeface="新細明體" charset="-120"/>
                <a:cs typeface="新細明體" charset="-120"/>
              </a:rPr>
            </a:br>
            <a:r>
              <a:rPr lang="en-US" altLang="zh-TW" sz="1800" dirty="0" smtClean="0">
                <a:ea typeface="新細明體" charset="-120"/>
                <a:cs typeface="新細明體" charset="-120"/>
              </a:rPr>
              <a:t/>
            </a:r>
            <a:br>
              <a:rPr lang="en-US" altLang="zh-TW" sz="1800" dirty="0" smtClean="0">
                <a:ea typeface="新細明體" charset="-120"/>
                <a:cs typeface="新細明體" charset="-120"/>
              </a:rPr>
            </a:br>
            <a:r>
              <a:rPr lang="en-US" altLang="zh-TW" sz="2800" dirty="0" smtClean="0">
                <a:ea typeface="新細明體" charset="-120"/>
                <a:cs typeface="新細明體" charset="-120"/>
              </a:rPr>
              <a:t>WRC-15 &amp; AI 1.1: </a:t>
            </a:r>
            <a:br>
              <a:rPr lang="en-US" altLang="zh-TW" sz="2800" dirty="0" smtClean="0">
                <a:ea typeface="新細明體" charset="-120"/>
                <a:cs typeface="新細明體" charset="-120"/>
              </a:rPr>
            </a:br>
            <a:r>
              <a:rPr lang="en-US" altLang="zh-TW" sz="2800" dirty="0" smtClean="0">
                <a:ea typeface="新細明體" charset="-120"/>
                <a:cs typeface="新細明體" charset="-120"/>
              </a:rPr>
              <a:t>The Fight to Save C-band for Hundreds of Millions of Users</a:t>
            </a:r>
            <a:br>
              <a:rPr lang="en-US" altLang="zh-TW" sz="2800" dirty="0" smtClean="0">
                <a:ea typeface="新細明體" charset="-120"/>
                <a:cs typeface="新細明體" charset="-120"/>
              </a:rPr>
            </a:br>
            <a:r>
              <a:rPr lang="en-US" altLang="zh-TW" sz="2800" dirty="0" smtClean="0">
                <a:ea typeface="新細明體" charset="-120"/>
                <a:cs typeface="新細明體" charset="-120"/>
              </a:rPr>
              <a:t/>
            </a:r>
            <a:br>
              <a:rPr lang="en-US" altLang="zh-TW" sz="2800" dirty="0" smtClean="0">
                <a:ea typeface="新細明體" charset="-120"/>
                <a:cs typeface="新細明體" charset="-120"/>
              </a:rPr>
            </a:br>
            <a:r>
              <a:rPr lang="en-US" altLang="zh-TW" sz="2800" dirty="0" smtClean="0">
                <a:ea typeface="新細明體" charset="-120"/>
                <a:cs typeface="新細明體" charset="-120"/>
              </a:rPr>
              <a:t/>
            </a:r>
            <a:br>
              <a:rPr lang="en-US" altLang="zh-TW" sz="2800" dirty="0" smtClean="0">
                <a:ea typeface="新細明體" charset="-120"/>
                <a:cs typeface="新細明體" charset="-120"/>
              </a:rPr>
            </a:br>
            <a:r>
              <a:rPr lang="en-US" altLang="zh-TW" sz="2800" dirty="0" smtClean="0">
                <a:ea typeface="新細明體" charset="-120"/>
                <a:cs typeface="新細明體" charset="-120"/>
              </a:rPr>
              <a:t/>
            </a:r>
            <a:br>
              <a:rPr lang="en-US" altLang="zh-TW" sz="2800" dirty="0" smtClean="0">
                <a:ea typeface="新細明體" charset="-120"/>
                <a:cs typeface="新細明體" charset="-120"/>
              </a:rPr>
            </a:br>
            <a:r>
              <a:rPr lang="en-US" altLang="zh-TW" sz="2800" dirty="0" smtClean="0">
                <a:ea typeface="新細明體" charset="-120"/>
                <a:cs typeface="新細明體" charset="-120"/>
              </a:rPr>
              <a:t>David </a:t>
            </a:r>
            <a:r>
              <a:rPr lang="en-US" altLang="zh-TW" sz="2800" dirty="0" err="1" smtClean="0">
                <a:ea typeface="新細明體" charset="-120"/>
                <a:cs typeface="新細明體" charset="-120"/>
              </a:rPr>
              <a:t>Hartshorn</a:t>
            </a:r>
            <a:r>
              <a:rPr lang="en-US" altLang="zh-TW" sz="2800" dirty="0" smtClean="0">
                <a:ea typeface="新細明體" charset="-120"/>
                <a:cs typeface="新細明體" charset="-120"/>
              </a:rPr>
              <a:t/>
            </a:r>
            <a:br>
              <a:rPr lang="en-US" altLang="zh-TW" sz="2800" dirty="0" smtClean="0">
                <a:ea typeface="新細明體" charset="-120"/>
                <a:cs typeface="新細明體" charset="-120"/>
              </a:rPr>
            </a:br>
            <a:r>
              <a:rPr lang="en-US" altLang="zh-TW" sz="2800" dirty="0" smtClean="0">
                <a:ea typeface="新細明體" charset="-120"/>
                <a:cs typeface="新細明體" charset="-120"/>
              </a:rPr>
              <a:t>Secretary General</a:t>
            </a:r>
            <a:br>
              <a:rPr lang="en-US" altLang="zh-TW" sz="2800" dirty="0" smtClean="0">
                <a:ea typeface="新細明體" charset="-120"/>
                <a:cs typeface="新細明體" charset="-120"/>
              </a:rPr>
            </a:br>
            <a:r>
              <a:rPr lang="en-US" altLang="zh-TW" sz="2800" dirty="0" smtClean="0">
                <a:ea typeface="新細明體" charset="-120"/>
                <a:cs typeface="新細明體" charset="-120"/>
              </a:rPr>
              <a:t>GVF</a:t>
            </a:r>
            <a:endParaRPr lang="en-US" altLang="zh-TW" sz="2800" dirty="0">
              <a:ea typeface="新細明體" charset="-120"/>
              <a:cs typeface="新細明體" charset="-12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16275" y="4076700"/>
            <a:ext cx="5713413" cy="1587500"/>
          </a:xfrm>
        </p:spPr>
        <p:txBody>
          <a:bodyPr lIns="92035" tIns="46019" rIns="92035" bIns="46019"/>
          <a:lstStyle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endParaRPr lang="en-US" altLang="zh-TW" sz="2000" dirty="0" smtClean="0">
              <a:latin typeface="Neo Sans Intel Medium" pitchFamily="34" charset="0"/>
              <a:ea typeface="新細明體" charset="-120"/>
              <a:cs typeface="新細明體" charset="-120"/>
            </a:endParaRPr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endParaRPr lang="en-US" altLang="zh-TW" sz="2000" dirty="0" smtClean="0">
              <a:latin typeface="Neo Sans Intel Medium" pitchFamily="34" charset="0"/>
              <a:ea typeface="新細明體" charset="-120"/>
              <a:cs typeface="新細明體" charset="-120"/>
            </a:endParaRPr>
          </a:p>
        </p:txBody>
      </p:sp>
      <p:pic>
        <p:nvPicPr>
          <p:cNvPr id="52228" name="Picture 14" descr="Africa From Sp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0"/>
            <a:ext cx="18351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5" descr="sasp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20938"/>
            <a:ext cx="16557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6" descr="Asia From Spa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552950"/>
            <a:ext cx="1800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Key Services Supported by C-band Satellites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10125" y="1493838"/>
            <a:ext cx="3765550" cy="48593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500" b="1" dirty="0">
                <a:ea typeface="新細明體" charset="-120"/>
              </a:rPr>
              <a:t>Rural and remote communications</a:t>
            </a:r>
            <a:endParaRPr lang="en-US" sz="1500" b="1" strike="sngStrike" dirty="0">
              <a:ea typeface="新細明體" charset="-120"/>
            </a:endParaRPr>
          </a:p>
          <a:p>
            <a:pPr lvl="1">
              <a:defRPr/>
            </a:pPr>
            <a:r>
              <a:rPr lang="en-US" dirty="0">
                <a:ea typeface="新細明體" charset="-120"/>
              </a:rPr>
              <a:t>Internet and basic </a:t>
            </a:r>
            <a:r>
              <a:rPr lang="en-US" dirty="0" smtClean="0">
                <a:ea typeface="新細明體" charset="-120"/>
              </a:rPr>
              <a:t>connectivity</a:t>
            </a:r>
          </a:p>
          <a:p>
            <a:pPr lvl="1">
              <a:defRPr/>
            </a:pPr>
            <a:r>
              <a:rPr lang="en-US" dirty="0">
                <a:ea typeface="新細明體" charset="-120"/>
              </a:rPr>
              <a:t>Cellular backhaul applications</a:t>
            </a:r>
          </a:p>
          <a:p>
            <a:pPr>
              <a:defRPr/>
            </a:pPr>
            <a:r>
              <a:rPr lang="en-US" sz="1500" b="1" dirty="0">
                <a:ea typeface="新細明體" charset="-120"/>
              </a:rPr>
              <a:t>Mobility</a:t>
            </a:r>
          </a:p>
          <a:p>
            <a:pPr lvl="1">
              <a:defRPr/>
            </a:pPr>
            <a:r>
              <a:rPr lang="en-US" dirty="0">
                <a:ea typeface="新細明體" charset="-120"/>
              </a:rPr>
              <a:t>3510 C-band Earth Stations on Vessels (ESVs) in 2012, providing video distribution, Internet and mobile </a:t>
            </a:r>
            <a:r>
              <a:rPr lang="en-US" dirty="0" smtClean="0">
                <a:ea typeface="新細明體" charset="-120"/>
              </a:rPr>
              <a:t>backhaul</a:t>
            </a:r>
          </a:p>
          <a:p>
            <a:pPr>
              <a:defRPr/>
            </a:pPr>
            <a:r>
              <a:rPr lang="en-US" sz="1500" b="1" dirty="0" smtClean="0">
                <a:solidFill>
                  <a:srgbClr val="000000"/>
                </a:solidFill>
              </a:rPr>
              <a:t>Other C-band services, including</a:t>
            </a:r>
          </a:p>
          <a:p>
            <a:pPr lvl="1">
              <a:defRPr/>
            </a:pPr>
            <a:r>
              <a:rPr lang="en-US" dirty="0" smtClean="0">
                <a:ea typeface="新細明體" charset="-120"/>
              </a:rPr>
              <a:t>Disaster </a:t>
            </a:r>
            <a:r>
              <a:rPr lang="en-US" dirty="0">
                <a:ea typeface="新細明體" charset="-120"/>
              </a:rPr>
              <a:t>recovery and</a:t>
            </a:r>
            <a:r>
              <a:rPr lang="en-US" dirty="0" smtClean="0">
                <a:ea typeface="新細明體" charset="-120"/>
              </a:rPr>
              <a:t> preparedness</a:t>
            </a:r>
            <a:endParaRPr lang="en-US" dirty="0">
              <a:ea typeface="新細明體" charset="-120"/>
            </a:endParaRPr>
          </a:p>
          <a:p>
            <a:pPr lvl="1">
              <a:defRPr/>
            </a:pPr>
            <a:r>
              <a:rPr lang="en-US" dirty="0">
                <a:ea typeface="新細明體" charset="-120"/>
              </a:rPr>
              <a:t>Tracking, Telemetry &amp; Command (TT&amp;C) for many satellite systems in other frequency bands, for example, for </a:t>
            </a:r>
            <a:r>
              <a:rPr lang="en-US" dirty="0" smtClean="0">
                <a:ea typeface="新細明體" charset="-120"/>
              </a:rPr>
              <a:t>launches</a:t>
            </a:r>
            <a:endParaRPr lang="en-US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13062"/>
            <a:ext cx="31051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4313"/>
            <a:ext cx="2171700" cy="216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noProof="0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10</a:t>
            </a:fld>
            <a:endParaRPr lang="en-GB" noProof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44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Unique Attributes of C-Band Satellite Services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C-band satellite services cannot easily be replicated at other satellite bands or via terrestrial means</a:t>
            </a:r>
            <a:endParaRPr lang="en-US" altLang="zh-TW" sz="1400" dirty="0" smtClean="0"/>
          </a:p>
          <a:p>
            <a:pPr lvl="1"/>
            <a:r>
              <a:rPr lang="en-US" altLang="zh-TW" sz="1200" b="1" i="1" dirty="0" smtClean="0">
                <a:solidFill>
                  <a:srgbClr val="00B0F0"/>
                </a:solidFill>
              </a:rPr>
              <a:t>Geographic reach</a:t>
            </a:r>
            <a:r>
              <a:rPr lang="en-US" altLang="zh-TW" sz="1200" dirty="0" smtClean="0"/>
              <a:t>.  C-band easily covers entire continents and oceans and offers an economically viable way of providing intercontinental and global communications</a:t>
            </a:r>
          </a:p>
          <a:p>
            <a:pPr lvl="2"/>
            <a:r>
              <a:rPr lang="en-US" altLang="zh-TW" sz="1100" dirty="0" smtClean="0"/>
              <a:t>Smaller or hard-to-reach markets and low density regions are covered as easily as metropolitan areas</a:t>
            </a:r>
          </a:p>
          <a:p>
            <a:pPr lvl="2"/>
            <a:r>
              <a:rPr lang="en-US" altLang="zh-TW" sz="1100" dirty="0" smtClean="0"/>
              <a:t>Particularly ideal for point-to-multipoint applications (broadcast, widely-dispersed networks), and remote/rural deployment </a:t>
            </a:r>
          </a:p>
          <a:p>
            <a:pPr lvl="1"/>
            <a:r>
              <a:rPr lang="en-US" sz="1200" b="1" i="1" dirty="0" smtClean="0">
                <a:solidFill>
                  <a:srgbClr val="00B0F0"/>
                </a:solidFill>
              </a:rPr>
              <a:t>Resistance to rain-fade</a:t>
            </a:r>
          </a:p>
          <a:p>
            <a:pPr lvl="2"/>
            <a:r>
              <a:rPr lang="en-US" sz="1100" dirty="0" smtClean="0"/>
              <a:t>C-band is less susceptible to signal interruptions from heavy rains than higher bands (Ku, </a:t>
            </a:r>
            <a:r>
              <a:rPr lang="en-US" sz="1100" dirty="0" err="1" smtClean="0"/>
              <a:t>Ka</a:t>
            </a:r>
            <a:r>
              <a:rPr lang="en-US" sz="1100" dirty="0" smtClean="0"/>
              <a:t>), making it better suited for tropical or high-rain areas at high availabilities</a:t>
            </a:r>
          </a:p>
          <a:p>
            <a:pPr lvl="1"/>
            <a:endParaRPr lang="en-US" sz="12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133600" y="4114800"/>
            <a:ext cx="4876800" cy="2590800"/>
            <a:chOff x="1905000" y="4114800"/>
            <a:chExt cx="4876800" cy="2590800"/>
          </a:xfrm>
        </p:grpSpPr>
        <p:pic>
          <p:nvPicPr>
            <p:cNvPr id="5" name="Picture 3" descr="worl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191000"/>
              <a:ext cx="4800600" cy="24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905000" y="4114800"/>
              <a:ext cx="1828800" cy="25908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505200" y="4114800"/>
              <a:ext cx="1676400" cy="25908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5029200" y="4114800"/>
              <a:ext cx="1752600" cy="25908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905000" y="4267200"/>
              <a:ext cx="1676400" cy="1295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667000" y="5486400"/>
              <a:ext cx="1066800" cy="1143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2A5A4-573F-4660-AB1C-F6040D7197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WRC-15 and IMT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19200"/>
            <a:ext cx="8077200" cy="4876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smtClean="0"/>
              <a:t>Under Agenda Item 1.1, ITU is tasked with identifying additional frequency bands for IMT</a:t>
            </a:r>
          </a:p>
          <a:p>
            <a:pPr>
              <a:spcBef>
                <a:spcPts val="600"/>
              </a:spcBef>
            </a:pPr>
            <a:endParaRPr lang="en-US" sz="1800" smtClean="0"/>
          </a:p>
          <a:p>
            <a:pPr>
              <a:spcBef>
                <a:spcPts val="600"/>
              </a:spcBef>
            </a:pPr>
            <a:r>
              <a:rPr lang="en-US" sz="1800" smtClean="0"/>
              <a:t>Working Party 5D (WP 5D) is to identify suitable IMT frequency ranges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Consider only the technical feasibility of operating IMT in the specified frequency range.  Will NOT consider impact to/from other incumbent services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Update IMT bandwidth requirements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Provide/Update IMT parameters</a:t>
            </a:r>
          </a:p>
          <a:p>
            <a:pPr lvl="1">
              <a:spcBef>
                <a:spcPts val="600"/>
              </a:spcBef>
            </a:pPr>
            <a:endParaRPr lang="en-US" sz="1600" smtClean="0"/>
          </a:p>
          <a:p>
            <a:pPr>
              <a:spcBef>
                <a:spcPts val="600"/>
              </a:spcBef>
            </a:pPr>
            <a:r>
              <a:rPr lang="en-US" sz="1800" smtClean="0"/>
              <a:t>Joint Task Group 4-5-6-7 (JTG 4-5-6-7)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Perform sharing studies 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Generate Conference Preparatory Meeting (CPM) Report</a:t>
            </a:r>
          </a:p>
          <a:p>
            <a:pPr lvl="1">
              <a:spcBef>
                <a:spcPts val="600"/>
              </a:spcBef>
            </a:pPr>
            <a:r>
              <a:rPr lang="en-US" sz="1600" smtClean="0"/>
              <a:t>Identify candidate frequency bands for IMT from the frequency ranges provided by WP 5D</a:t>
            </a:r>
          </a:p>
          <a:p>
            <a:pPr lvl="2">
              <a:spcBef>
                <a:spcPts val="600"/>
              </a:spcBef>
            </a:pPr>
            <a:r>
              <a:rPr lang="en-US" sz="1400" smtClean="0"/>
              <a:t>Administrations can propose IMT frequency bands – separate from the frequency ranges proposed by WP 5D</a:t>
            </a:r>
          </a:p>
          <a:p>
            <a:endParaRPr lang="en-US" smtClean="0"/>
          </a:p>
        </p:txBody>
      </p:sp>
      <p:pic>
        <p:nvPicPr>
          <p:cNvPr id="6656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4618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Sharing between FSS &amp; BWA/IMT is not feasible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9" y="1493837"/>
            <a:ext cx="7944110" cy="5138885"/>
          </a:xfrm>
        </p:spPr>
        <p:txBody>
          <a:bodyPr/>
          <a:lstStyle/>
          <a:p>
            <a:r>
              <a:rPr lang="en-US" b="1" dirty="0" smtClean="0"/>
              <a:t>ITU studies –</a:t>
            </a:r>
            <a:r>
              <a:rPr lang="en-US" dirty="0" smtClean="0"/>
              <a:t> Studies have concluded that protection distances of between 51 – 430 km are necessary to allow co-frequency sharing between BWA/IMT systems and FSS earth stations, i.e. co-coverage sharing is not feasible</a:t>
            </a:r>
          </a:p>
          <a:p>
            <a:pPr lvl="1"/>
            <a:r>
              <a:rPr lang="en-US" dirty="0" smtClean="0"/>
              <a:t>Adjacent band protection distances to avoid LNB overload of FSS receivers are between 10 – 31 km</a:t>
            </a:r>
          </a:p>
          <a:p>
            <a:pPr lvl="1"/>
            <a:r>
              <a:rPr lang="en-US" dirty="0" smtClean="0"/>
              <a:t>Considering that a typical city has a radius of 15 to 30 km, sharing between BWA/IMT systems and FSS receive earth stations is not realistic</a:t>
            </a:r>
          </a:p>
          <a:p>
            <a:pPr lvl="1"/>
            <a:r>
              <a:rPr lang="en-US" dirty="0" smtClean="0"/>
              <a:t>See Reports ITU-R M.2109 &amp; S.2199</a:t>
            </a:r>
          </a:p>
          <a:p>
            <a:r>
              <a:rPr lang="en-GB" b="1" dirty="0" smtClean="0"/>
              <a:t>Government, strategic, and commercial FSS services in the C-band will suffer</a:t>
            </a:r>
          </a:p>
          <a:p>
            <a:pPr lvl="1"/>
            <a:r>
              <a:rPr lang="en-GB" dirty="0" smtClean="0"/>
              <a:t>Resulting interference can cause signal delays, </a:t>
            </a:r>
            <a:r>
              <a:rPr lang="en-GB" dirty="0"/>
              <a:t>s</a:t>
            </a:r>
            <a:r>
              <a:rPr lang="en-GB" dirty="0" smtClean="0"/>
              <a:t>ynchronization loss, blackout periods, blackout areas, and total loss of transmission</a:t>
            </a:r>
            <a:endParaRPr lang="en-US" dirty="0" smtClean="0"/>
          </a:p>
          <a:p>
            <a:pPr lvl="1"/>
            <a:r>
              <a:rPr lang="en-US" dirty="0" smtClean="0"/>
              <a:t>Many countries – Bolivia, Hong Kong, Indonesia, Fiji, to name a few – have experienced interference when deploying BWA systems in C-band</a:t>
            </a:r>
          </a:p>
          <a:p>
            <a:pPr lvl="2"/>
            <a:r>
              <a:rPr lang="en-US" dirty="0" err="1" smtClean="0"/>
              <a:t>WiMAX</a:t>
            </a:r>
            <a:r>
              <a:rPr lang="en-US" dirty="0" smtClean="0"/>
              <a:t> testing led to 30% of TV households in Bolivia missing some of World Cup 2006</a:t>
            </a:r>
          </a:p>
          <a:p>
            <a:pPr lvl="2"/>
            <a:r>
              <a:rPr lang="en-US" dirty="0" smtClean="0"/>
              <a:t>Similar testing in Hong Kong led to 300,000 households across Asia to lose their TV service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2A5A4-573F-4660-AB1C-F6040D7197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Sharing between FSS &amp; BWA/IMT is not feasible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9" y="1493837"/>
            <a:ext cx="4786311" cy="4859337"/>
          </a:xfrm>
        </p:spPr>
        <p:txBody>
          <a:bodyPr/>
          <a:lstStyle/>
          <a:p>
            <a:r>
              <a:rPr lang="en-US" dirty="0" smtClean="0"/>
              <a:t>Sharing is exacerbated by a large number of receive only earth stations already deployed – many of which are unregistered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Shielding, for example, requires knowing the location of every earth station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Further, site shielding is expensive and infeasible on a regional or worldwide basis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493837"/>
            <a:ext cx="2997464" cy="26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4949678"/>
            <a:ext cx="6096000" cy="1832122"/>
          </a:xfrm>
          <a:prstGeom prst="rect">
            <a:avLst/>
          </a:prstGeom>
        </p:spPr>
        <p:txBody>
          <a:bodyPr vert="horz" lIns="73152" tIns="0" rIns="0" bIns="0" rtlCol="0">
            <a:normAutofit/>
          </a:bodyPr>
          <a:lstStyle>
            <a:lvl1pPr marL="252000" indent="-252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Wingdings 3" pitchFamily="18" charset="2"/>
              <a:buChar char="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0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00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Verdana" pitchFamily="34" charset="0"/>
              <a:buChar char="-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-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08000" indent="-1793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-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pPr marL="716400" indent="-457200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2A5A4-573F-4660-AB1C-F6040D7197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39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Satellite Industry Concerns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>
          <a:xfrm>
            <a:off x="547688" y="1206500"/>
            <a:ext cx="8077200" cy="5029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smtClean="0"/>
              <a:t>Renewed efforts to identify the 3.4 – 4.2 GHz band for IMT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WRC-07 studies demonstrated incompatibility of satellite services with IMT</a:t>
            </a:r>
          </a:p>
          <a:p>
            <a:pPr lvl="2">
              <a:spcBef>
                <a:spcPts val="600"/>
              </a:spcBef>
            </a:pPr>
            <a:r>
              <a:rPr lang="en-US" smtClean="0"/>
              <a:t>Interference from IMT transmissions into FSS receive stations</a:t>
            </a:r>
          </a:p>
          <a:p>
            <a:pPr lvl="2">
              <a:spcBef>
                <a:spcPts val="600"/>
              </a:spcBef>
            </a:pPr>
            <a:r>
              <a:rPr lang="en-US" smtClean="0"/>
              <a:t>Requires large distance separations between IMT stations and FSS earth stations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No technology developments that change the compatibility analysis since 2007 to warrant different outcome at WRC-15</a:t>
            </a:r>
          </a:p>
        </p:txBody>
      </p:sp>
      <p:pic>
        <p:nvPicPr>
          <p:cNvPr id="73732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033090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304800" y="685800"/>
            <a:ext cx="8310563" cy="1143000"/>
          </a:xfrm>
        </p:spPr>
        <p:txBody>
          <a:bodyPr/>
          <a:lstStyle/>
          <a:p>
            <a:r>
              <a:rPr lang="en-US" sz="2400" smtClean="0"/>
              <a:t>New Effort to Identify 5.85 – 6.725 GHz Band for IMT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8407400" cy="4618038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sz="1800" b="1" smtClean="0"/>
              <a:t>ITU has not conducted sharing studies for this band</a:t>
            </a:r>
          </a:p>
          <a:p>
            <a:pPr lvl="1">
              <a:spcBef>
                <a:spcPts val="600"/>
              </a:spcBef>
            </a:pPr>
            <a:endParaRPr lang="en-US" sz="1800" b="1" smtClean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1800" b="1" smtClean="0"/>
              <a:t>Aggregate interference from IMT systems to satellite receivers</a:t>
            </a:r>
          </a:p>
          <a:p>
            <a:pPr lvl="1">
              <a:spcBef>
                <a:spcPts val="600"/>
              </a:spcBef>
            </a:pPr>
            <a:endParaRPr lang="en-GB" sz="1800" b="1" smtClean="0"/>
          </a:p>
          <a:p>
            <a:pPr lvl="1">
              <a:spcBef>
                <a:spcPts val="600"/>
              </a:spcBef>
            </a:pPr>
            <a:r>
              <a:rPr lang="en-US" sz="1800" b="1" smtClean="0"/>
              <a:t>Receiving IMT stations are susceptible to interference from transmitting FSS Earth stations</a:t>
            </a:r>
          </a:p>
          <a:p>
            <a:pPr lvl="1">
              <a:spcBef>
                <a:spcPts val="600"/>
              </a:spcBef>
            </a:pPr>
            <a:endParaRPr lang="en-US" sz="1800" b="1" smtClean="0"/>
          </a:p>
          <a:p>
            <a:pPr lvl="1">
              <a:spcBef>
                <a:spcPts val="600"/>
              </a:spcBef>
            </a:pPr>
            <a:r>
              <a:rPr lang="en-US" sz="1800" b="1" smtClean="0"/>
              <a:t>It is likely that large distance separations will be required</a:t>
            </a:r>
          </a:p>
          <a:p>
            <a:pPr lvl="2">
              <a:spcBef>
                <a:spcPts val="600"/>
              </a:spcBef>
            </a:pPr>
            <a:endParaRPr lang="en-US" sz="1800" b="1" smtClean="0"/>
          </a:p>
          <a:p>
            <a:pPr lvl="1">
              <a:spcBef>
                <a:spcPts val="600"/>
              </a:spcBef>
            </a:pPr>
            <a:r>
              <a:rPr lang="en-US" sz="1800" b="1" smtClean="0"/>
              <a:t>Severely restrict placement of new FSS Earth stations</a:t>
            </a:r>
          </a:p>
          <a:p>
            <a:pPr lvl="1">
              <a:spcBef>
                <a:spcPts val="600"/>
              </a:spcBef>
            </a:pPr>
            <a:endParaRPr lang="en-US" sz="1800" b="1" smtClean="0"/>
          </a:p>
          <a:p>
            <a:pPr lvl="1">
              <a:spcBef>
                <a:spcPts val="600"/>
              </a:spcBef>
            </a:pPr>
            <a:r>
              <a:rPr lang="en-US" sz="1800" b="1" smtClean="0"/>
              <a:t>Limits on the size of FSS Earth station antennas</a:t>
            </a:r>
          </a:p>
          <a:p>
            <a:pPr lvl="2">
              <a:spcBef>
                <a:spcPts val="600"/>
              </a:spcBef>
            </a:pPr>
            <a:r>
              <a:rPr lang="en-US" sz="1800" b="1" smtClean="0"/>
              <a:t>Restrictions on FSS applications</a:t>
            </a:r>
          </a:p>
          <a:p>
            <a:endParaRPr lang="en-US" smtClean="0"/>
          </a:p>
        </p:txBody>
      </p:sp>
      <p:pic>
        <p:nvPicPr>
          <p:cNvPr id="7475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30837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C-Band Satellites in</a:t>
            </a:r>
            <a:r>
              <a:rPr lang="en-US" dirty="0" smtClean="0"/>
              <a:t> Service</a:t>
            </a:r>
            <a:endParaRPr lang="en-US" dirty="0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087438"/>
            <a:ext cx="4027488" cy="4876800"/>
          </a:xfrm>
        </p:spPr>
        <p:txBody>
          <a:bodyPr/>
          <a:lstStyle/>
          <a:p>
            <a:pPr marL="412750" indent="-412750" eaLnBrk="1" hangingPunct="1">
              <a:lnSpc>
                <a:spcPct val="75000"/>
              </a:lnSpc>
            </a:pPr>
            <a:r>
              <a:rPr lang="en-US" sz="1500" dirty="0" smtClean="0"/>
              <a:t>At least 169 C-band satellites in geostationary orbit today</a:t>
            </a:r>
          </a:p>
          <a:p>
            <a:pPr marL="412750" indent="-412750" eaLnBrk="1" hangingPunct="1">
              <a:lnSpc>
                <a:spcPct val="75000"/>
              </a:lnSpc>
            </a:pPr>
            <a:endParaRPr lang="en-US" sz="1500" dirty="0" smtClean="0"/>
          </a:p>
          <a:p>
            <a:pPr marL="828675" lvl="1" indent="-371475" eaLnBrk="1" hangingPunct="1">
              <a:lnSpc>
                <a:spcPct val="75000"/>
              </a:lnSpc>
            </a:pPr>
            <a:r>
              <a:rPr lang="en-US" sz="1400" dirty="0" smtClean="0"/>
              <a:t>Represents about </a:t>
            </a:r>
            <a:r>
              <a:rPr lang="en-US" sz="1400" b="1" dirty="0" smtClean="0"/>
              <a:t>$42-51 billion</a:t>
            </a:r>
            <a:r>
              <a:rPr lang="en-US" sz="1400" dirty="0" smtClean="0"/>
              <a:t> of in-orbit investment, not including the investments in ground infrastructure.</a:t>
            </a:r>
          </a:p>
          <a:p>
            <a:pPr marL="828675" lvl="1" indent="-371475" eaLnBrk="1" hangingPunct="1">
              <a:lnSpc>
                <a:spcPct val="75000"/>
              </a:lnSpc>
            </a:pPr>
            <a:endParaRPr lang="en-US" sz="1100" dirty="0" smtClean="0">
              <a:solidFill>
                <a:srgbClr val="FF0000"/>
              </a:solidFill>
            </a:endParaRPr>
          </a:p>
          <a:p>
            <a:pPr marL="412750" indent="-412750" eaLnBrk="1" hangingPunct="1">
              <a:lnSpc>
                <a:spcPct val="75000"/>
              </a:lnSpc>
            </a:pPr>
            <a:r>
              <a:rPr lang="en-US" sz="1500" dirty="0" smtClean="0"/>
              <a:t>Substantial ongoing investment in C-band satellite capacity worldwide</a:t>
            </a:r>
          </a:p>
          <a:p>
            <a:pPr marL="412750" indent="-412750" eaLnBrk="1" hangingPunct="1">
              <a:lnSpc>
                <a:spcPct val="75000"/>
              </a:lnSpc>
            </a:pPr>
            <a:endParaRPr lang="en-US" sz="1500" dirty="0" smtClean="0"/>
          </a:p>
          <a:p>
            <a:pPr marL="828675" lvl="1" indent="-371475" eaLnBrk="1" hangingPunct="1">
              <a:lnSpc>
                <a:spcPct val="75000"/>
              </a:lnSpc>
            </a:pPr>
            <a:r>
              <a:rPr lang="en-US" sz="1400" dirty="0" smtClean="0"/>
              <a:t>At least </a:t>
            </a:r>
            <a:r>
              <a:rPr lang="en-US" sz="1400" b="1" dirty="0" smtClean="0"/>
              <a:t>52 satellites </a:t>
            </a:r>
            <a:r>
              <a:rPr lang="en-US" sz="1400" dirty="0" smtClean="0"/>
              <a:t>with C-band payloads have been launched </a:t>
            </a:r>
            <a:r>
              <a:rPr lang="en-US" sz="1400" b="1" dirty="0" smtClean="0"/>
              <a:t>in 2007-2012, representing $12-15 billion in investments.</a:t>
            </a:r>
          </a:p>
          <a:p>
            <a:pPr marL="828675" lvl="1" indent="-371475" eaLnBrk="1" hangingPunct="1">
              <a:lnSpc>
                <a:spcPct val="75000"/>
              </a:lnSpc>
            </a:pPr>
            <a:r>
              <a:rPr lang="en-US" sz="1400" dirty="0" smtClean="0"/>
              <a:t>At least </a:t>
            </a:r>
            <a:r>
              <a:rPr lang="en-US" sz="1400" b="1" dirty="0" smtClean="0"/>
              <a:t>35 satellites </a:t>
            </a:r>
            <a:r>
              <a:rPr lang="en-US" sz="1400" dirty="0" smtClean="0"/>
              <a:t>with C-band payloads are under construction and are scheduled to be launched </a:t>
            </a:r>
            <a:r>
              <a:rPr lang="en-US" sz="1400" b="1" dirty="0" smtClean="0"/>
              <a:t>in 2012-2015, representing $9-10 billion in investments.</a:t>
            </a:r>
          </a:p>
          <a:p>
            <a:pPr marL="828675" lvl="1" indent="-371475" eaLnBrk="1" hangingPunct="1">
              <a:lnSpc>
                <a:spcPct val="75000"/>
              </a:lnSpc>
            </a:pPr>
            <a:endParaRPr lang="en-US" sz="1100" b="1" dirty="0" smtClean="0"/>
          </a:p>
          <a:p>
            <a:pPr marL="412750" indent="-412750" eaLnBrk="1" hangingPunct="1">
              <a:lnSpc>
                <a:spcPct val="75000"/>
              </a:lnSpc>
            </a:pPr>
            <a:r>
              <a:rPr lang="en-US" sz="1500" dirty="0" err="1" smtClean="0"/>
              <a:t>GEOs</a:t>
            </a:r>
            <a:r>
              <a:rPr lang="en-US" sz="1500" dirty="0" smtClean="0"/>
              <a:t> are long-lived assets; typical operational life is 15 years or more.</a:t>
            </a:r>
          </a:p>
          <a:p>
            <a:pPr marL="412750" indent="-412750" eaLnBrk="1" hangingPunct="1">
              <a:lnSpc>
                <a:spcPct val="75000"/>
              </a:lnSpc>
            </a:pPr>
            <a:endParaRPr lang="en-US" sz="1500" dirty="0" smtClean="0"/>
          </a:p>
          <a:p>
            <a:pPr marL="828675" lvl="1" indent="-371475" eaLnBrk="1" hangingPunct="1">
              <a:lnSpc>
                <a:spcPct val="75000"/>
              </a:lnSpc>
            </a:pPr>
            <a:r>
              <a:rPr lang="en-US" sz="1400" dirty="0" smtClean="0"/>
              <a:t>Stable, consistent regulatory environment required </a:t>
            </a:r>
            <a:r>
              <a:rPr lang="en-US" sz="1400" dirty="0" smtClean="0"/>
              <a:t>throughout</a:t>
            </a:r>
            <a:endParaRPr lang="en-US" sz="1400" dirty="0" smtClean="0"/>
          </a:p>
        </p:txBody>
      </p:sp>
      <p:sp>
        <p:nvSpPr>
          <p:cNvPr id="71685" name="TextBox 12"/>
          <p:cNvSpPr txBox="1">
            <a:spLocks noChangeArrowheads="1"/>
          </p:cNvSpPr>
          <p:nvPr/>
        </p:nvSpPr>
        <p:spPr bwMode="auto">
          <a:xfrm>
            <a:off x="395536" y="1517785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0" bIns="0"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rebuchet MS" charset="0"/>
              </a:rPr>
              <a:t>Global Distribution of 36 MHz </a:t>
            </a:r>
          </a:p>
          <a:p>
            <a:pPr algn="ctr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rebuchet MS" charset="0"/>
              </a:rPr>
              <a:t>Transponder-Equivalents</a:t>
            </a:r>
          </a:p>
          <a:p>
            <a:pPr algn="ctr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  <a:latin typeface="Trebuchet MS" charset="0"/>
              </a:rPr>
              <a:t>(TPE) per Band, Nov. 2011</a:t>
            </a:r>
          </a:p>
          <a:p>
            <a:pPr algn="ctr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rebuchet MS" charset="0"/>
              </a:rPr>
              <a:t>Total 5,642 TPE in Use</a:t>
            </a:r>
          </a:p>
          <a:p>
            <a:pPr algn="ctr" eaLnBrk="1" fontAlgn="base" hangingPunct="1">
              <a:lnSpc>
                <a:spcPct val="114000"/>
              </a:lnSpc>
              <a:spcBef>
                <a:spcPct val="0"/>
              </a:spcBef>
              <a:spcAft>
                <a:spcPts val="800"/>
              </a:spcAft>
            </a:pPr>
            <a:endParaRPr lang="en-US" sz="1200" smtClean="0">
              <a:solidFill>
                <a:srgbClr val="000000"/>
              </a:solidFill>
              <a:latin typeface="Trebuchet MS" charset="0"/>
            </a:endParaRPr>
          </a:p>
        </p:txBody>
      </p:sp>
      <p:graphicFrame>
        <p:nvGraphicFramePr>
          <p:cNvPr id="71682" name="Chart 14"/>
          <p:cNvGraphicFramePr>
            <a:graphicFrameLocks/>
          </p:cNvGraphicFramePr>
          <p:nvPr/>
        </p:nvGraphicFramePr>
        <p:xfrm>
          <a:off x="914400" y="2057400"/>
          <a:ext cx="4110038" cy="3298825"/>
        </p:xfrm>
        <a:graphic>
          <a:graphicData uri="http://schemas.openxmlformats.org/presentationml/2006/ole">
            <p:oleObj spid="_x0000_s1028" name="Chart" r:id="rId3" imgW="4108364" imgH="3297663" progId="Excel.Sheet.8">
              <p:embed/>
            </p:oleObj>
          </a:graphicData>
        </a:graphic>
      </p:graphicFrame>
      <p:sp>
        <p:nvSpPr>
          <p:cNvPr id="71686" name="Rectangle 15"/>
          <p:cNvSpPr>
            <a:spLocks noChangeArrowheads="1"/>
          </p:cNvSpPr>
          <p:nvPr/>
        </p:nvSpPr>
        <p:spPr bwMode="auto">
          <a:xfrm>
            <a:off x="1371600" y="5029200"/>
            <a:ext cx="3200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Trebuchet MS" charset="0"/>
              </a:rPr>
              <a:t>Source: NSR</a:t>
            </a:r>
          </a:p>
          <a:p>
            <a:pPr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FFFFFF"/>
              </a:solidFill>
              <a:latin typeface="Trebuchet MS" charset="0"/>
            </a:endParaRPr>
          </a:p>
          <a:p>
            <a:pPr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Trebuchet MS" charset="0"/>
              </a:rPr>
              <a:t>Note: TPE count does not include multi-spot beam high throughput satellites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55545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1613"/>
            <a:ext cx="9205913" cy="644525"/>
          </a:xfrm>
        </p:spPr>
        <p:txBody>
          <a:bodyPr/>
          <a:lstStyle/>
          <a:p>
            <a:r>
              <a:rPr lang="en-US" sz="2400" dirty="0" smtClean="0">
                <a:latin typeface="Times New Roman" charset="0"/>
              </a:rPr>
              <a:t>SAMPLE USE </a:t>
            </a:r>
            <a:r>
              <a:rPr lang="en-US" sz="2400" dirty="0" smtClean="0">
                <a:latin typeface="Times New Roman" charset="0"/>
              </a:rPr>
              <a:t>OF 3625 – 4200 MHz BY THE FSS IN BRAZIL 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Verdana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819400" y="914400"/>
          <a:ext cx="6543675" cy="5027613"/>
        </p:xfrm>
        <a:graphic>
          <a:graphicData uri="http://schemas.openxmlformats.org/presentationml/2006/ole">
            <p:oleObj spid="_x0000_s135170" r:id="rId3" imgW="7219048" imgH="5544324" progId="">
              <p:embed/>
            </p:oleObj>
          </a:graphicData>
        </a:graphic>
      </p:graphicFrame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2101850" y="1990725"/>
            <a:ext cx="549275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2200275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 Brazilian Contribution at June CITEL Meeting (OEA/Ser.L/XVII.4.2</a:t>
            </a:r>
            <a:endParaRPr lang="fr-FR" sz="16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600" smtClean="0">
                <a:solidFill>
                  <a:srgbClr val="000000"/>
                </a:solidFill>
              </a:rPr>
              <a:t>CCP.II-RADIO/doc. 974/06)</a:t>
            </a:r>
            <a:r>
              <a:rPr lang="en-US" sz="1600" smtClean="0">
                <a:solidFill>
                  <a:srgbClr val="000000"/>
                </a:solidFill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charset="2"/>
              <a:buChar char="Ø"/>
            </a:pPr>
            <a:r>
              <a:rPr lang="en-US" sz="18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No Better Band        to Address Rain Attenuation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 Exclusion Zones Unworkable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 Developing Countries Can’t Afford Equipment Changeout </a:t>
            </a:r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1447800" y="6073775"/>
            <a:ext cx="87788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Conclusion:</a:t>
            </a:r>
            <a:r>
              <a:rPr lang="en-US" sz="2000" dirty="0" smtClean="0">
                <a:solidFill>
                  <a:srgbClr val="FFFFFF"/>
                </a:solidFill>
              </a:rPr>
              <a:t> 3625</a:t>
            </a:r>
            <a:r>
              <a:rPr lang="en-US" sz="2000" dirty="0" smtClean="0">
                <a:solidFill>
                  <a:srgbClr val="FFFFFF"/>
                </a:solidFill>
              </a:rPr>
              <a:t>-4200 &amp; 4500 – 4800 MHz 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Should Not Be Considered for IMT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7330074"/>
      </p:ext>
    </p:extLst>
  </p:cSld>
  <p:clrMapOvr>
    <a:masterClrMapping/>
  </p:clrMapOvr>
  <p:transition advTm="3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6"/>
          <p:cNvSpPr>
            <a:spLocks noGrp="1"/>
          </p:cNvSpPr>
          <p:nvPr>
            <p:ph type="title"/>
          </p:nvPr>
        </p:nvSpPr>
        <p:spPr>
          <a:xfrm>
            <a:off x="382588" y="598488"/>
            <a:ext cx="7262812" cy="352425"/>
          </a:xfrm>
        </p:spPr>
        <p:txBody>
          <a:bodyPr/>
          <a:lstStyle/>
          <a:p>
            <a:r>
              <a:rPr lang="en-GB" sz="2900" dirty="0" smtClean="0"/>
              <a:t>The C-band Value Proposition</a:t>
            </a:r>
            <a:endParaRPr lang="en-GB" sz="2900" dirty="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430328" y="1586819"/>
          <a:ext cx="6414246" cy="393845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084388" y="1268413"/>
            <a:ext cx="5170487" cy="4573587"/>
            <a:chOff x="2293690" y="1438722"/>
            <a:chExt cx="5688632" cy="5184000"/>
          </a:xfrm>
        </p:grpSpPr>
        <p:sp>
          <p:nvSpPr>
            <p:cNvPr id="10" name="Oval 9"/>
            <p:cNvSpPr/>
            <p:nvPr/>
          </p:nvSpPr>
          <p:spPr>
            <a:xfrm>
              <a:off x="2510267" y="1438722"/>
              <a:ext cx="5183869" cy="518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4309251" y="1510697"/>
              <a:ext cx="1512544" cy="79172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914253" fontAlgn="auto">
                <a:spcBef>
                  <a:spcPts val="538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C/Ku-Band</a:t>
              </a:r>
            </a:p>
          </p:txBody>
        </p:sp>
        <p:sp>
          <p:nvSpPr>
            <p:cNvPr id="16" name="Content Placeholder 1"/>
            <p:cNvSpPr txBox="1">
              <a:spLocks/>
            </p:cNvSpPr>
            <p:nvPr/>
          </p:nvSpPr>
          <p:spPr>
            <a:xfrm rot="16200000">
              <a:off x="4597072" y="2446659"/>
              <a:ext cx="1513274" cy="792950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914253" fontAlgn="auto">
                <a:spcBef>
                  <a:spcPts val="538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  <a:ea typeface="+mn-ea"/>
                  <a:cs typeface="+mn-cs"/>
                </a:rPr>
                <a:t>Consumer</a:t>
              </a:r>
            </a:p>
          </p:txBody>
        </p:sp>
        <p:sp>
          <p:nvSpPr>
            <p:cNvPr id="17" name="Content Placeholder 1"/>
            <p:cNvSpPr txBox="1">
              <a:spLocks/>
            </p:cNvSpPr>
            <p:nvPr/>
          </p:nvSpPr>
          <p:spPr>
            <a:xfrm rot="16200000">
              <a:off x="4525997" y="4750758"/>
              <a:ext cx="1655425" cy="792950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914253" fontAlgn="auto">
                <a:spcBef>
                  <a:spcPts val="538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  <a:ea typeface="+mn-ea"/>
                  <a:cs typeface="+mn-cs"/>
                </a:rPr>
                <a:t>Professional</a:t>
              </a:r>
            </a:p>
          </p:txBody>
        </p:sp>
        <p:sp>
          <p:nvSpPr>
            <p:cNvPr id="18" name="Content Placeholder 1"/>
            <p:cNvSpPr txBox="1">
              <a:spLocks/>
            </p:cNvSpPr>
            <p:nvPr/>
          </p:nvSpPr>
          <p:spPr>
            <a:xfrm>
              <a:off x="2293690" y="3887671"/>
              <a:ext cx="2663544" cy="79172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914253" fontAlgn="auto">
                <a:spcBef>
                  <a:spcPts val="538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  <a:ea typeface="+mn-ea"/>
                  <a:cs typeface="+mn-cs"/>
                </a:rPr>
                <a:t>Point-to-Multipoint</a:t>
              </a:r>
            </a:p>
          </p:txBody>
        </p:sp>
        <p:sp>
          <p:nvSpPr>
            <p:cNvPr id="19" name="Content Placeholder 1"/>
            <p:cNvSpPr txBox="1">
              <a:spLocks/>
            </p:cNvSpPr>
            <p:nvPr/>
          </p:nvSpPr>
          <p:spPr>
            <a:xfrm>
              <a:off x="5318778" y="3887671"/>
              <a:ext cx="2663544" cy="791725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914253" fontAlgn="auto">
                <a:spcBef>
                  <a:spcPts val="538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  <a:ea typeface="+mn-ea"/>
                  <a:cs typeface="+mn-cs"/>
                </a:rPr>
                <a:t>Point-to-Point</a:t>
              </a:r>
            </a:p>
          </p:txBody>
        </p:sp>
      </p:grpSp>
      <p:pic>
        <p:nvPicPr>
          <p:cNvPr id="11162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152400"/>
            <a:ext cx="1079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6"/>
          <p:cNvSpPr>
            <a:spLocks noGrp="1"/>
          </p:cNvSpPr>
          <p:nvPr>
            <p:ph type="title"/>
          </p:nvPr>
        </p:nvSpPr>
        <p:spPr>
          <a:xfrm>
            <a:off x="382588" y="598488"/>
            <a:ext cx="7262812" cy="352425"/>
          </a:xfrm>
        </p:spPr>
        <p:txBody>
          <a:bodyPr/>
          <a:lstStyle/>
          <a:p>
            <a:r>
              <a:rPr lang="en-GB" sz="2900" dirty="0" smtClean="0"/>
              <a:t>The New Value Proposition</a:t>
            </a:r>
            <a:endParaRPr lang="en-GB" sz="2900" dirty="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430328" y="1586819"/>
          <a:ext cx="6414246" cy="393845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76288" y="1077913"/>
            <a:ext cx="6702425" cy="5146675"/>
            <a:chOff x="853530" y="1222698"/>
            <a:chExt cx="7373619" cy="5832648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4309804" y="1222698"/>
              <a:ext cx="3889401" cy="388783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25000"/>
              </a:scheme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597973" y="3354618"/>
              <a:ext cx="3629176" cy="3628764"/>
            </a:xfrm>
            <a:prstGeom prst="ellipse">
              <a:avLst/>
            </a:prstGeom>
            <a:solidFill>
              <a:srgbClr val="A88D18">
                <a:alpha val="24706"/>
              </a:srgb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53530" y="1438589"/>
              <a:ext cx="5185285" cy="5184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1358261" y="2518042"/>
              <a:ext cx="1510702" cy="793398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914253" fontAlgn="auto">
                <a:spcBef>
                  <a:spcPts val="538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C/Ku-Band</a:t>
              </a:r>
            </a:p>
          </p:txBody>
        </p:sp>
        <p:sp>
          <p:nvSpPr>
            <p:cNvPr id="14" name="Content Placeholder 1"/>
            <p:cNvSpPr txBox="1">
              <a:spLocks/>
            </p:cNvSpPr>
            <p:nvPr/>
          </p:nvSpPr>
          <p:spPr>
            <a:xfrm>
              <a:off x="6253632" y="1582516"/>
              <a:ext cx="1512448" cy="791599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914253" fontAlgn="auto">
                <a:spcBef>
                  <a:spcPts val="538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HTS</a:t>
              </a:r>
            </a:p>
          </p:txBody>
        </p:sp>
        <p:sp>
          <p:nvSpPr>
            <p:cNvPr id="15" name="Content Placeholder 1"/>
            <p:cNvSpPr txBox="1">
              <a:spLocks/>
            </p:cNvSpPr>
            <p:nvPr/>
          </p:nvSpPr>
          <p:spPr>
            <a:xfrm>
              <a:off x="6110421" y="6263747"/>
              <a:ext cx="1512448" cy="791599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914253" fontAlgn="auto">
                <a:spcBef>
                  <a:spcPts val="538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MEO-HTS</a:t>
              </a:r>
            </a:p>
          </p:txBody>
        </p:sp>
        <p:sp>
          <p:nvSpPr>
            <p:cNvPr id="16" name="Content Placeholder 1"/>
            <p:cNvSpPr txBox="1">
              <a:spLocks/>
            </p:cNvSpPr>
            <p:nvPr/>
          </p:nvSpPr>
          <p:spPr>
            <a:xfrm rot="16200000">
              <a:off x="4597680" y="2446328"/>
              <a:ext cx="1513034" cy="792900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914253" fontAlgn="auto">
                <a:spcBef>
                  <a:spcPts val="538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  <a:ea typeface="+mn-ea"/>
                  <a:cs typeface="+mn-cs"/>
                </a:rPr>
                <a:t>Consumer</a:t>
              </a:r>
            </a:p>
          </p:txBody>
        </p:sp>
        <p:sp>
          <p:nvSpPr>
            <p:cNvPr id="17" name="Content Placeholder 1"/>
            <p:cNvSpPr txBox="1">
              <a:spLocks/>
            </p:cNvSpPr>
            <p:nvPr/>
          </p:nvSpPr>
          <p:spPr>
            <a:xfrm rot="16200000">
              <a:off x="4525717" y="4750961"/>
              <a:ext cx="1656962" cy="792900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914253" fontAlgn="auto">
                <a:spcBef>
                  <a:spcPts val="538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  <a:ea typeface="+mn-ea"/>
                  <a:cs typeface="+mn-cs"/>
                </a:rPr>
                <a:t>Professional</a:t>
              </a:r>
            </a:p>
          </p:txBody>
        </p:sp>
        <p:sp>
          <p:nvSpPr>
            <p:cNvPr id="18" name="Content Placeholder 1"/>
            <p:cNvSpPr txBox="1">
              <a:spLocks/>
            </p:cNvSpPr>
            <p:nvPr/>
          </p:nvSpPr>
          <p:spPr>
            <a:xfrm>
              <a:off x="2294372" y="3887149"/>
              <a:ext cx="2663375" cy="791599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914253" fontAlgn="auto">
                <a:spcBef>
                  <a:spcPts val="538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  <a:ea typeface="+mn-ea"/>
                  <a:cs typeface="+mn-cs"/>
                </a:rPr>
                <a:t>Point-to-Multipoint</a:t>
              </a:r>
            </a:p>
          </p:txBody>
        </p:sp>
        <p:sp>
          <p:nvSpPr>
            <p:cNvPr id="19" name="Content Placeholder 1"/>
            <p:cNvSpPr txBox="1">
              <a:spLocks/>
            </p:cNvSpPr>
            <p:nvPr/>
          </p:nvSpPr>
          <p:spPr>
            <a:xfrm>
              <a:off x="5317521" y="3887149"/>
              <a:ext cx="2665121" cy="791599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algn="ctr" defTabSz="914253" fontAlgn="auto">
                <a:spcBef>
                  <a:spcPts val="538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  <a:ea typeface="+mn-ea"/>
                  <a:cs typeface="+mn-cs"/>
                </a:rPr>
                <a:t>Point-to-Point</a:t>
              </a:r>
            </a:p>
          </p:txBody>
        </p:sp>
      </p:grp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152400"/>
            <a:ext cx="1079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en-US" sz="2400" dirty="0" smtClean="0"/>
              <a:t>C-band Satellite </a:t>
            </a:r>
            <a:r>
              <a:rPr lang="en-US" sz="2400" dirty="0" smtClean="0"/>
              <a:t>Applications</a:t>
            </a:r>
            <a:r>
              <a:rPr lang="en-US" sz="2400" dirty="0" smtClean="0"/>
              <a:t>: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Achieving Policy </a:t>
            </a:r>
            <a:r>
              <a:rPr lang="en-US" sz="2400" dirty="0" smtClean="0"/>
              <a:t>Goals and Business Objectives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58800" y="5789613"/>
            <a:ext cx="8132763" cy="45878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7"/>
              </a:srgbClr>
            </a:outerShdw>
          </a:effectLst>
        </p:spPr>
        <p:txBody>
          <a:bodyPr lIns="36576" rIns="36576" anchor="ctr" anchorCtr="1"/>
          <a:lstStyle/>
          <a:p>
            <a:pPr algn="ctr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C-band satellite applications increase teledensity rates, provide distance education and telemedicine, enable broadband to rural areas, and more </a:t>
            </a:r>
          </a:p>
        </p:txBody>
      </p:sp>
      <p:sp>
        <p:nvSpPr>
          <p:cNvPr id="69636" name="Text Box 7"/>
          <p:cNvSpPr txBox="1">
            <a:spLocks noChangeArrowheads="1"/>
          </p:cNvSpPr>
          <p:nvPr/>
        </p:nvSpPr>
        <p:spPr bwMode="auto">
          <a:xfrm flipH="1">
            <a:off x="381000" y="3292475"/>
            <a:ext cx="1085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Corporate Networks</a:t>
            </a:r>
          </a:p>
        </p:txBody>
      </p:sp>
      <p:sp>
        <p:nvSpPr>
          <p:cNvPr id="69637" name="Text Box 9"/>
          <p:cNvSpPr txBox="1">
            <a:spLocks noChangeArrowheads="1"/>
          </p:cNvSpPr>
          <p:nvPr/>
        </p:nvSpPr>
        <p:spPr bwMode="auto">
          <a:xfrm flipH="1">
            <a:off x="2247900" y="5486400"/>
            <a:ext cx="1457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Peace Keeping</a:t>
            </a:r>
          </a:p>
        </p:txBody>
      </p:sp>
      <p:pic>
        <p:nvPicPr>
          <p:cNvPr id="69638" name="Picture 10" descr="disaster recov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951413"/>
            <a:ext cx="7921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1" descr="fl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357688"/>
            <a:ext cx="1371600" cy="76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Text Box 12"/>
          <p:cNvSpPr txBox="1">
            <a:spLocks noChangeArrowheads="1"/>
          </p:cNvSpPr>
          <p:nvPr/>
        </p:nvSpPr>
        <p:spPr bwMode="auto">
          <a:xfrm flipH="1">
            <a:off x="5829300" y="5122863"/>
            <a:ext cx="13573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Disaster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Preparedness</a:t>
            </a:r>
          </a:p>
        </p:txBody>
      </p:sp>
      <p:pic>
        <p:nvPicPr>
          <p:cNvPr id="69641" name="Picture 13" descr="cell t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976313" cy="731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9642" name="Text Box 14"/>
          <p:cNvSpPr txBox="1">
            <a:spLocks noChangeArrowheads="1"/>
          </p:cNvSpPr>
          <p:nvPr/>
        </p:nvSpPr>
        <p:spPr bwMode="auto">
          <a:xfrm flipH="1">
            <a:off x="2057400" y="2165350"/>
            <a:ext cx="1143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Wireless Extension Services</a:t>
            </a:r>
          </a:p>
        </p:txBody>
      </p:sp>
      <p:pic>
        <p:nvPicPr>
          <p:cNvPr id="69643" name="Picture 15" descr="ipt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45013"/>
            <a:ext cx="1157287" cy="86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69644" name="AutoShape 17"/>
          <p:cNvCxnSpPr>
            <a:cxnSpLocks noChangeShapeType="1"/>
          </p:cNvCxnSpPr>
          <p:nvPr/>
        </p:nvCxnSpPr>
        <p:spPr bwMode="auto">
          <a:xfrm flipH="1">
            <a:off x="923925" y="1814513"/>
            <a:ext cx="2185988" cy="8905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69645" name="Line 18"/>
          <p:cNvSpPr>
            <a:spLocks noChangeShapeType="1"/>
          </p:cNvSpPr>
          <p:nvPr/>
        </p:nvSpPr>
        <p:spPr bwMode="auto">
          <a:xfrm>
            <a:off x="3095625" y="2312988"/>
            <a:ext cx="790575" cy="582612"/>
          </a:xfrm>
          <a:prstGeom prst="line">
            <a:avLst/>
          </a:prstGeom>
          <a:noFill/>
          <a:ln w="28575">
            <a:solidFill>
              <a:srgbClr val="9C1F2E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9646" name="Line 19"/>
          <p:cNvSpPr>
            <a:spLocks noChangeShapeType="1"/>
          </p:cNvSpPr>
          <p:nvPr/>
        </p:nvSpPr>
        <p:spPr bwMode="auto">
          <a:xfrm flipH="1">
            <a:off x="5181600" y="2057400"/>
            <a:ext cx="1295400" cy="838200"/>
          </a:xfrm>
          <a:prstGeom prst="line">
            <a:avLst/>
          </a:prstGeom>
          <a:noFill/>
          <a:ln w="28575">
            <a:solidFill>
              <a:srgbClr val="9C1F2E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9647" name="Line 20"/>
          <p:cNvSpPr>
            <a:spLocks noChangeShapeType="1"/>
          </p:cNvSpPr>
          <p:nvPr/>
        </p:nvSpPr>
        <p:spPr bwMode="auto">
          <a:xfrm>
            <a:off x="1524000" y="2819400"/>
            <a:ext cx="2209800" cy="533400"/>
          </a:xfrm>
          <a:prstGeom prst="line">
            <a:avLst/>
          </a:prstGeom>
          <a:noFill/>
          <a:ln w="28575">
            <a:solidFill>
              <a:srgbClr val="9C1F2E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9648" name="Line 21"/>
          <p:cNvSpPr>
            <a:spLocks noChangeShapeType="1"/>
          </p:cNvSpPr>
          <p:nvPr/>
        </p:nvSpPr>
        <p:spPr bwMode="auto">
          <a:xfrm rot="10800000" flipH="1">
            <a:off x="3276600" y="4038600"/>
            <a:ext cx="685800" cy="457200"/>
          </a:xfrm>
          <a:prstGeom prst="line">
            <a:avLst/>
          </a:prstGeom>
          <a:noFill/>
          <a:ln w="28575">
            <a:solidFill>
              <a:srgbClr val="9C1F2E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9649" name="Line 22"/>
          <p:cNvSpPr>
            <a:spLocks noChangeShapeType="1"/>
          </p:cNvSpPr>
          <p:nvPr/>
        </p:nvSpPr>
        <p:spPr bwMode="auto">
          <a:xfrm rot="10800000">
            <a:off x="5257800" y="3657600"/>
            <a:ext cx="2514600" cy="228600"/>
          </a:xfrm>
          <a:prstGeom prst="line">
            <a:avLst/>
          </a:prstGeom>
          <a:noFill/>
          <a:ln w="28575">
            <a:solidFill>
              <a:srgbClr val="9C1F2E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9650" name="Line 23"/>
          <p:cNvSpPr>
            <a:spLocks noChangeShapeType="1"/>
          </p:cNvSpPr>
          <p:nvPr/>
        </p:nvSpPr>
        <p:spPr bwMode="auto">
          <a:xfrm rot="10800000">
            <a:off x="5181600" y="4038600"/>
            <a:ext cx="457200" cy="381000"/>
          </a:xfrm>
          <a:prstGeom prst="line">
            <a:avLst/>
          </a:prstGeom>
          <a:noFill/>
          <a:ln w="28575">
            <a:solidFill>
              <a:srgbClr val="9C1F2E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69651" name="Picture 24" descr="Telemedic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312988"/>
            <a:ext cx="676275" cy="88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9652" name="Text Box 25"/>
          <p:cNvSpPr txBox="1">
            <a:spLocks noChangeArrowheads="1"/>
          </p:cNvSpPr>
          <p:nvPr/>
        </p:nvSpPr>
        <p:spPr bwMode="auto">
          <a:xfrm flipH="1">
            <a:off x="7772400" y="25908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Telemedicine</a:t>
            </a:r>
          </a:p>
        </p:txBody>
      </p:sp>
      <p:sp>
        <p:nvSpPr>
          <p:cNvPr id="69653" name="Line 26"/>
          <p:cNvSpPr>
            <a:spLocks noChangeShapeType="1"/>
          </p:cNvSpPr>
          <p:nvPr/>
        </p:nvSpPr>
        <p:spPr bwMode="auto">
          <a:xfrm>
            <a:off x="4419600" y="2362200"/>
            <a:ext cx="0" cy="457200"/>
          </a:xfrm>
          <a:prstGeom prst="line">
            <a:avLst/>
          </a:prstGeom>
          <a:noFill/>
          <a:ln w="28575">
            <a:solidFill>
              <a:srgbClr val="9C1F2E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69654" name="Picture 27" descr="internet caf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84650"/>
            <a:ext cx="11112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9655" name="Text Box 28"/>
          <p:cNvSpPr txBox="1">
            <a:spLocks noChangeArrowheads="1"/>
          </p:cNvSpPr>
          <p:nvPr/>
        </p:nvSpPr>
        <p:spPr bwMode="auto">
          <a:xfrm flipH="1">
            <a:off x="407988" y="5049838"/>
            <a:ext cx="14970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Internet Connectivity</a:t>
            </a:r>
          </a:p>
        </p:txBody>
      </p:sp>
      <p:sp>
        <p:nvSpPr>
          <p:cNvPr id="69656" name="Line 29"/>
          <p:cNvSpPr>
            <a:spLocks noChangeShapeType="1"/>
          </p:cNvSpPr>
          <p:nvPr/>
        </p:nvSpPr>
        <p:spPr bwMode="auto">
          <a:xfrm flipV="1">
            <a:off x="1905000" y="3733800"/>
            <a:ext cx="1828800" cy="914400"/>
          </a:xfrm>
          <a:prstGeom prst="line">
            <a:avLst/>
          </a:prstGeom>
          <a:noFill/>
          <a:ln w="28575">
            <a:solidFill>
              <a:srgbClr val="9C1F2E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69657" name="Picture 30" descr="Maritime-shi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376363"/>
            <a:ext cx="730250" cy="900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9658" name="Text Box 31"/>
          <p:cNvSpPr txBox="1">
            <a:spLocks noChangeArrowheads="1"/>
          </p:cNvSpPr>
          <p:nvPr/>
        </p:nvSpPr>
        <p:spPr bwMode="auto">
          <a:xfrm flipH="1">
            <a:off x="4572000" y="1520825"/>
            <a:ext cx="1692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Maritime Communications</a:t>
            </a:r>
          </a:p>
        </p:txBody>
      </p:sp>
      <p:sp>
        <p:nvSpPr>
          <p:cNvPr id="69659" name="Line 32"/>
          <p:cNvSpPr>
            <a:spLocks noChangeShapeType="1"/>
          </p:cNvSpPr>
          <p:nvPr/>
        </p:nvSpPr>
        <p:spPr bwMode="auto">
          <a:xfrm rot="10800000" flipV="1">
            <a:off x="5257800" y="2743200"/>
            <a:ext cx="1752600" cy="609600"/>
          </a:xfrm>
          <a:prstGeom prst="line">
            <a:avLst/>
          </a:prstGeom>
          <a:noFill/>
          <a:ln w="28575">
            <a:solidFill>
              <a:srgbClr val="9C1F2E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69660" name="Picture 33" descr="distance educa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21088"/>
            <a:ext cx="901700" cy="722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9661" name="Text Box 34"/>
          <p:cNvSpPr txBox="1">
            <a:spLocks noChangeArrowheads="1"/>
          </p:cNvSpPr>
          <p:nvPr/>
        </p:nvSpPr>
        <p:spPr bwMode="auto">
          <a:xfrm flipH="1">
            <a:off x="7778750" y="4343400"/>
            <a:ext cx="1289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Distance Education</a:t>
            </a:r>
          </a:p>
        </p:txBody>
      </p:sp>
      <p:sp>
        <p:nvSpPr>
          <p:cNvPr id="69662" name="Line 35"/>
          <p:cNvSpPr>
            <a:spLocks noChangeShapeType="1"/>
          </p:cNvSpPr>
          <p:nvPr/>
        </p:nvSpPr>
        <p:spPr bwMode="auto">
          <a:xfrm rot="10800000" flipH="1">
            <a:off x="4572000" y="4221163"/>
            <a:ext cx="0" cy="252412"/>
          </a:xfrm>
          <a:prstGeom prst="line">
            <a:avLst/>
          </a:prstGeom>
          <a:noFill/>
          <a:ln w="28575">
            <a:solidFill>
              <a:srgbClr val="9C1F2E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69663" name="Picture 37" descr="corpnetwork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977900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3571875"/>
            <a:ext cx="1419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C-band </a:t>
            </a:r>
          </a:p>
        </p:txBody>
      </p:sp>
      <p:pic>
        <p:nvPicPr>
          <p:cNvPr id="69665" name="Picture 38" descr="C:\Users\PURVEA\AppData\Local\Microsoft\Windows\Temporary Internet Files\Content.IE5\NG1FOXKV\MC900434857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352946">
            <a:off x="3897313" y="2603500"/>
            <a:ext cx="11953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06825" y="5430838"/>
            <a:ext cx="15287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TV contribution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1857375"/>
            <a:ext cx="2133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Aviation Security</a:t>
            </a:r>
          </a:p>
        </p:txBody>
      </p:sp>
      <p:pic>
        <p:nvPicPr>
          <p:cNvPr id="69668" name="Picture 40" descr="http://upload.wikimedia.org/wikipedia/commons/a/ae/Melbourne_airport_control_tower_and_united_B74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81788" y="1084263"/>
            <a:ext cx="124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9" name="Picture 40" descr="http://www.defense-update.com/images/star-t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557713"/>
            <a:ext cx="11287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4409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Stakes &amp; Stakeholders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C34F6-00AF-4045-985A-3B429E0AF111}" type="slidenum">
              <a:rPr lang="en-GB" noProof="0" smtClean="0"/>
              <a:pPr/>
              <a:t>7</a:t>
            </a:fld>
            <a:endParaRPr lang="en-GB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23888" y="2059504"/>
            <a:ext cx="3186112" cy="4143374"/>
          </a:xfrm>
          <a:ln w="28575">
            <a:solidFill>
              <a:schemeClr val="accent1"/>
            </a:solidFill>
          </a:ln>
        </p:spPr>
        <p:txBody>
          <a:bodyPr lIns="91440" tIns="91440" rIns="91440" bIns="91440"/>
          <a:lstStyle/>
          <a:p>
            <a:pPr marL="0" indent="0">
              <a:buNone/>
            </a:pPr>
            <a:r>
              <a:rPr lang="en-US" sz="1500" b="1" dirty="0" smtClean="0"/>
              <a:t>WRC-15 </a:t>
            </a:r>
            <a:r>
              <a:rPr lang="en-US" sz="1500" b="1" dirty="0"/>
              <a:t>Agenda Item 1.1 </a:t>
            </a:r>
            <a:r>
              <a:rPr lang="en-US" sz="1500" dirty="0"/>
              <a:t>will consider additional spectrum generally for International Mobile Telecommunications (IMT) and other mobile broadband applications</a:t>
            </a:r>
            <a:r>
              <a:rPr lang="en-US" sz="1500" dirty="0" smtClean="0"/>
              <a:t> … including C-band</a:t>
            </a:r>
          </a:p>
          <a:p>
            <a:pPr marL="0" indent="0">
              <a:buNone/>
            </a:pPr>
            <a:endParaRPr lang="en-US" sz="1500" dirty="0" smtClean="0"/>
          </a:p>
          <a:p>
            <a:pPr marL="1588" indent="0">
              <a:buNone/>
            </a:pPr>
            <a:r>
              <a:rPr lang="en-US" dirty="0" smtClean="0"/>
              <a:t>What More Can Be Done to Save the C-band User Community?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962400" y="1300163"/>
            <a:ext cx="4876800" cy="485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rgbClr val="00B0F0"/>
                </a:solidFill>
              </a:rPr>
              <a:t>Problem</a:t>
            </a:r>
          </a:p>
          <a:p>
            <a:pPr marL="0" indent="0">
              <a:buNone/>
            </a:pPr>
            <a:r>
              <a:rPr lang="en-US" sz="1600" dirty="0" smtClean="0"/>
              <a:t>Such use </a:t>
            </a:r>
            <a:r>
              <a:rPr lang="en-US" sz="1600" dirty="0"/>
              <a:t>is not compatible with the existing operations in C-band, including FSS, radar systems and fixed point-to-point </a:t>
            </a:r>
            <a:r>
              <a:rPr lang="en-US" sz="1600" dirty="0" smtClean="0"/>
              <a:t>links. 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Next Steps</a:t>
            </a:r>
          </a:p>
          <a:p>
            <a:pPr marL="0" indent="0">
              <a:buNone/>
            </a:pPr>
            <a:r>
              <a:rPr lang="en-US" sz="1600" dirty="0" smtClean="0"/>
              <a:t>The Satellite Industry and Its User Community – Representing Billions in Economic and Social Impact -- Are Standing Together… Again </a:t>
            </a:r>
          </a:p>
          <a:p>
            <a:pPr marL="514350" lvl="1" indent="-285750"/>
            <a:r>
              <a:rPr lang="en-US" dirty="0" smtClean="0"/>
              <a:t>Broadcasters</a:t>
            </a:r>
          </a:p>
          <a:p>
            <a:pPr marL="514350" lvl="1" indent="-285750"/>
            <a:r>
              <a:rPr lang="en-US" dirty="0" smtClean="0"/>
              <a:t>Humanitarian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marL="514350" lvl="1" indent="-285750"/>
            <a:r>
              <a:rPr lang="en-US" dirty="0" smtClean="0"/>
              <a:t>The United Nations</a:t>
            </a:r>
          </a:p>
          <a:p>
            <a:pPr marL="514350" lvl="1" indent="-285750"/>
            <a:r>
              <a:rPr lang="en-US" dirty="0" smtClean="0"/>
              <a:t>Civil Aviation</a:t>
            </a:r>
          </a:p>
          <a:p>
            <a:pPr marL="514350" lvl="1" indent="-285750"/>
            <a:r>
              <a:rPr lang="en-US" dirty="0" smtClean="0"/>
              <a:t>Military</a:t>
            </a:r>
          </a:p>
          <a:p>
            <a:pPr marL="514350" lvl="1" indent="-285750"/>
            <a:endParaRPr lang="en-US" dirty="0" smtClean="0"/>
          </a:p>
          <a:p>
            <a:pPr marL="514350" lvl="1" indent="-285750"/>
            <a:endParaRPr lang="en-US" dirty="0" smtClean="0"/>
          </a:p>
          <a:p>
            <a:pPr marL="514350" lvl="1" indent="-285750"/>
            <a:endParaRPr lang="en-US" dirty="0" smtClean="0"/>
          </a:p>
          <a:p>
            <a:pPr marL="514350" lvl="1" indent="-285750"/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623888" y="1493838"/>
            <a:ext cx="3186112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Issue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06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Why C-Band Remains a Mainstay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077200" cy="4953000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Wide Geographic Coverage C-band Beams</a:t>
            </a:r>
          </a:p>
          <a:p>
            <a:pPr lvl="1"/>
            <a:r>
              <a:rPr lang="en-US" altLang="zh-TW" sz="1800" smtClean="0">
                <a:ea typeface="新細明體" charset="-120"/>
              </a:rPr>
              <a:t>Covers entire continents and oceans, offering an economical way of providing intercontinental and global communications</a:t>
            </a:r>
          </a:p>
          <a:p>
            <a:pPr lvl="1"/>
            <a:r>
              <a:rPr lang="en-US" altLang="zh-TW" sz="1800" smtClean="0">
                <a:ea typeface="新細明體" charset="-120"/>
              </a:rPr>
              <a:t>Smaller or hard-to-reach markets and low density regions are covered as easily as metropolitan areas</a:t>
            </a:r>
          </a:p>
          <a:p>
            <a:pPr lvl="1"/>
            <a:r>
              <a:rPr lang="en-US" altLang="zh-TW" sz="1800" smtClean="0">
                <a:ea typeface="新細明體" charset="-120"/>
              </a:rPr>
              <a:t>Ideal for point-to-multipoint applications (broadcast, widely-dispersed networks), and remote/rural deployment </a:t>
            </a:r>
          </a:p>
          <a:p>
            <a:pPr lvl="1">
              <a:buFontTx/>
              <a:buNone/>
            </a:pPr>
            <a:endParaRPr lang="en-US" altLang="zh-TW" smtClean="0">
              <a:ea typeface="新細明體" charset="-120"/>
            </a:endParaRPr>
          </a:p>
          <a:p>
            <a:r>
              <a:rPr lang="en-US" smtClean="0"/>
              <a:t>Resistance to Rain-fade</a:t>
            </a:r>
          </a:p>
          <a:p>
            <a:pPr lvl="1"/>
            <a:r>
              <a:rPr lang="en-US" sz="1800" smtClean="0"/>
              <a:t>C-band is less susceptible to signal interruptions from heavy rains than higher bands (Ku, Ka), making it better suited for tropical or high-rain areas with high availabilities</a:t>
            </a:r>
          </a:p>
          <a:p>
            <a:pPr lvl="1"/>
            <a:endParaRPr lang="en-US" sz="1800" smtClean="0"/>
          </a:p>
          <a:p>
            <a:endParaRPr lang="en-US" altLang="zh-TW" smtClean="0">
              <a:ea typeface="新細明體" charset="-120"/>
            </a:endParaRPr>
          </a:p>
          <a:p>
            <a:endParaRPr lang="en-US" smtClean="0"/>
          </a:p>
        </p:txBody>
      </p:sp>
      <p:pic>
        <p:nvPicPr>
          <p:cNvPr id="68612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08414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Key Services Supported by C-band Satellites</a:t>
            </a: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889" y="1493837"/>
            <a:ext cx="7758111" cy="4859337"/>
          </a:xfrm>
        </p:spPr>
        <p:txBody>
          <a:bodyPr>
            <a:normAutofit/>
          </a:bodyPr>
          <a:lstStyle/>
          <a:p>
            <a:r>
              <a:rPr lang="en-US" dirty="0" smtClean="0"/>
              <a:t>Media Distribution</a:t>
            </a:r>
          </a:p>
          <a:p>
            <a:pPr lvl="1"/>
            <a:r>
              <a:rPr lang="en-US" dirty="0" smtClean="0"/>
              <a:t>C-band is used to distribute media content around </a:t>
            </a:r>
            <a:br>
              <a:rPr lang="en-US" dirty="0" smtClean="0"/>
            </a:br>
            <a:r>
              <a:rPr lang="en-US" dirty="0" smtClean="0"/>
              <a:t>the world, including, e.g.</a:t>
            </a:r>
          </a:p>
          <a:p>
            <a:pPr lvl="2"/>
            <a:r>
              <a:rPr lang="en-US" dirty="0" smtClean="0"/>
              <a:t>Cable distribution to 7038 cable head-ends around </a:t>
            </a:r>
            <a:br>
              <a:rPr lang="en-US" dirty="0" smtClean="0"/>
            </a:br>
            <a:r>
              <a:rPr lang="en-US" dirty="0" smtClean="0"/>
              <a:t>the United States, serving 60 million U.S. households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Cable distribution to 4711 cable head-ends in Latin America and </a:t>
            </a:r>
          </a:p>
          <a:p>
            <a:pPr marL="449025" lvl="2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 smtClean="0"/>
              <a:t>the Caribbean, serving more than 29 million cable homes (2012)</a:t>
            </a:r>
          </a:p>
          <a:p>
            <a:pPr marL="449025" lvl="2" indent="0">
              <a:lnSpc>
                <a:spcPct val="100000"/>
              </a:lnSpc>
              <a:spcAft>
                <a:spcPts val="0"/>
              </a:spcAft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20 million receive-only C-band television dishes in </a:t>
            </a:r>
            <a:br>
              <a:rPr lang="en-US" dirty="0" smtClean="0"/>
            </a:br>
            <a:r>
              <a:rPr lang="en-US" dirty="0" smtClean="0"/>
              <a:t>Brazil alone</a:t>
            </a:r>
          </a:p>
          <a:p>
            <a:r>
              <a:rPr lang="en-US" dirty="0" smtClean="0"/>
              <a:t>Media Contribution</a:t>
            </a:r>
          </a:p>
          <a:p>
            <a:pPr lvl="1"/>
            <a:r>
              <a:rPr lang="en-US" dirty="0" smtClean="0"/>
              <a:t>Special events coverage (e.g. Olympics)</a:t>
            </a:r>
          </a:p>
          <a:p>
            <a:pPr lvl="1"/>
            <a:r>
              <a:rPr lang="en-US" dirty="0" smtClean="0"/>
              <a:t>Satellite news gathering </a:t>
            </a:r>
          </a:p>
          <a:p>
            <a:r>
              <a:rPr lang="en-US" dirty="0" smtClean="0"/>
              <a:t>Feeder Links for mobile-satellite services (MSS)</a:t>
            </a:r>
          </a:p>
          <a:p>
            <a:pPr lvl="1"/>
            <a:r>
              <a:rPr lang="en-US" dirty="0" smtClean="0"/>
              <a:t>Supporting public safety and emergency relief missions around the world.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493837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2A5A4-573F-4660-AB1C-F6040D7197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3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RTICULATE_PROJECT_OPEN" val="0"/>
</p:tagLst>
</file>

<file path=ppt/theme/theme1.xml><?xml version="1.0" encoding="utf-8"?>
<a:theme xmlns:a="http://schemas.openxmlformats.org/drawingml/2006/main" name="4_Powerpoint_2010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72000" tIns="0" rIns="0" bIns="0" rtlCol="0">
        <a:normAutofit/>
      </a:bodyPr>
      <a:lstStyle>
        <a:defPPr marL="180000" marR="0" indent="-180000" algn="l" defTabSz="914400" rtl="0" eaLnBrk="1" fontAlgn="auto" latinLnBrk="0" hangingPunct="1">
          <a:lnSpc>
            <a:spcPct val="114000"/>
          </a:lnSpc>
          <a:spcBef>
            <a:spcPts val="0"/>
          </a:spcBef>
          <a:spcAft>
            <a:spcPts val="800"/>
          </a:spcAft>
          <a:buClrTx/>
          <a:buSzTx/>
          <a:buFont typeface="Wingdings 3" pitchFamily="18" charset="2"/>
          <a:buChar char=""/>
          <a:tabLst/>
          <a:defRPr kumimoji="0" sz="1600" b="0" i="0" u="none" strike="noStrike" kern="1200" cap="none" spc="0" normalizeH="0" baseline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intel3.0-blue">
      <a:majorFont>
        <a:latin typeface="Neo Sans Intel Medium"/>
        <a:ea typeface="Arial"/>
        <a:cs typeface="Arial"/>
      </a:majorFont>
      <a:minorFont>
        <a:latin typeface="Neo Sans Inte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intel3.0-blue">
      <a:majorFont>
        <a:latin typeface="Neo Sans Intel Medium"/>
        <a:ea typeface="Arial"/>
        <a:cs typeface="Arial"/>
      </a:majorFont>
      <a:minorFont>
        <a:latin typeface="Neo Sans Inte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intel3.0-blue">
      <a:majorFont>
        <a:latin typeface="Neo Sans Intel Medium"/>
        <a:ea typeface="Arial"/>
        <a:cs typeface="Arial"/>
      </a:majorFont>
      <a:minorFont>
        <a:latin typeface="Neo Sans Inte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intel3.0-blue">
      <a:majorFont>
        <a:latin typeface="Neo Sans Intel Medium"/>
        <a:ea typeface="Arial"/>
        <a:cs typeface="Arial"/>
      </a:majorFont>
      <a:minorFont>
        <a:latin typeface="Neo Sans Inte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intel3.0-blue">
      <a:majorFont>
        <a:latin typeface="Neo Sans Intel Medium"/>
        <a:ea typeface="Arial"/>
        <a:cs typeface="Arial"/>
      </a:majorFont>
      <a:minorFont>
        <a:latin typeface="Neo Sans Inte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intel3.0-blue">
      <a:majorFont>
        <a:latin typeface="Neo Sans Intel Medium"/>
        <a:ea typeface="Arial"/>
        <a:cs typeface="Arial"/>
      </a:majorFont>
      <a:minorFont>
        <a:latin typeface="Neo Sans Inte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intel3.0-blue">
      <a:majorFont>
        <a:latin typeface="Neo Sans Intel Medium"/>
        <a:ea typeface="Arial"/>
        <a:cs typeface="Arial"/>
      </a:majorFont>
      <a:minorFont>
        <a:latin typeface="Neo Sans Inte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B1424E43FF647A7BDE743DBEF9DB4" ma:contentTypeVersion="3" ma:contentTypeDescription="Create a new document." ma:contentTypeScope="" ma:versionID="a3c164daf26a3a4d1d5cf874baccde0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BDA4BD-A329-47A5-808A-5D3A746373FD}"/>
</file>

<file path=customXml/itemProps2.xml><?xml version="1.0" encoding="utf-8"?>
<ds:datastoreItem xmlns:ds="http://schemas.openxmlformats.org/officeDocument/2006/customXml" ds:itemID="{DF5C4B26-93E9-4C3D-9494-1F2C318FCD09}"/>
</file>

<file path=customXml/itemProps3.xml><?xml version="1.0" encoding="utf-8"?>
<ds:datastoreItem xmlns:ds="http://schemas.openxmlformats.org/officeDocument/2006/customXml" ds:itemID="{C7A8A458-2261-4978-8799-2F7F1CDAD8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5549</TotalTime>
  <Words>1500</Words>
  <Application>Microsoft Macintosh PowerPoint</Application>
  <PresentationFormat>On-screen Show (4:3)</PresentationFormat>
  <Paragraphs>185</Paragraphs>
  <Slides>16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4_Powerpoint_2010</vt:lpstr>
      <vt:lpstr>intel3.0-blue</vt:lpstr>
      <vt:lpstr>1_intel3.0-blue</vt:lpstr>
      <vt:lpstr>2_intel3.0-blue</vt:lpstr>
      <vt:lpstr>3_intel3.0-blue</vt:lpstr>
      <vt:lpstr>4_intel3.0-blue</vt:lpstr>
      <vt:lpstr>5_intel3.0-blue</vt:lpstr>
      <vt:lpstr>6_intel3.0-blue</vt:lpstr>
      <vt:lpstr>Chart</vt:lpstr>
      <vt:lpstr>    WRC-15 &amp; AI 1.1:  The Fight to Save C-band for Hundreds of Millions of Users    David Hartshorn Secretary General GVF</vt:lpstr>
      <vt:lpstr>C-Band Satellites in Service</vt:lpstr>
      <vt:lpstr>SAMPLE USE OF 3625 – 4200 MHz BY THE FSS IN BRAZIL </vt:lpstr>
      <vt:lpstr>The C-band Value Proposition</vt:lpstr>
      <vt:lpstr>The New Value Proposition</vt:lpstr>
      <vt:lpstr>C-band Satellite Applications:  Achieving Policy Goals and Business Objectives</vt:lpstr>
      <vt:lpstr>Stakes &amp; Stakeholders</vt:lpstr>
      <vt:lpstr>Why C-Band Remains a Mainstay</vt:lpstr>
      <vt:lpstr>Key Services Supported by C-band Satellites</vt:lpstr>
      <vt:lpstr>Key Services Supported by C-band Satellites</vt:lpstr>
      <vt:lpstr>Unique Attributes of C-Band Satellite Services</vt:lpstr>
      <vt:lpstr>WRC-15 and IMT</vt:lpstr>
      <vt:lpstr>Sharing between FSS &amp; BWA/IMT is not feasible</vt:lpstr>
      <vt:lpstr>Sharing between FSS &amp; BWA/IMT is not feasible</vt:lpstr>
      <vt:lpstr>Satellite Industry Concerns</vt:lpstr>
      <vt:lpstr>New Effort to Identify 5.85 – 6.725 GHz Band for IMT </vt:lpstr>
    </vt:vector>
  </TitlesOfParts>
  <Company>ses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2 is set  in 48 pt Arial Bold</dc:title>
  <dc:creator>NelsenJ</dc:creator>
  <cp:lastModifiedBy>David Hartshorn</cp:lastModifiedBy>
  <cp:revision>149</cp:revision>
  <cp:lastPrinted>2013-01-22T23:09:26Z</cp:lastPrinted>
  <dcterms:created xsi:type="dcterms:W3CDTF">2014-04-14T14:52:24Z</dcterms:created>
  <dcterms:modified xsi:type="dcterms:W3CDTF">2014-04-15T06:01:54Z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0x010100CBCB1424E43FF647A7BDE743DBEF9DB4</vt:lpwstr>
  </property>
</Properties>
</file>