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5" r:id="rId5"/>
    <p:sldId id="261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570D8-17A5-4173-8723-9E9F990340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B1D07-0B2D-466C-87BE-75DACB1CE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6520" y="6606494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b="0">
                <a:solidFill>
                  <a:srgbClr val="0E438A"/>
                </a:solidFill>
                <a:latin typeface="Zurich BT"/>
                <a:cs typeface="Times New Roman" pitchFamily="18" charset="0"/>
              </a:defRPr>
            </a:lvl1pPr>
          </a:lstStyle>
          <a:p>
            <a:fld id="{081A15C2-D9AF-46D4-AD87-AFE7D0C3B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71" descr="BandoBleusurblanc-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9"/>
          <a:stretch>
            <a:fillRect/>
          </a:stretch>
        </p:blipFill>
        <p:spPr bwMode="auto">
          <a:xfrm>
            <a:off x="7092752" y="9112"/>
            <a:ext cx="2051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1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427" y="6641645"/>
            <a:ext cx="5397631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900" dirty="0" smtClean="0">
                <a:solidFill>
                  <a:srgbClr val="0E438A"/>
                </a:solidFill>
                <a:latin typeface="Zurich BT"/>
              </a:rPr>
              <a:t>ITU Workshop on the Efficient Use of  the Spectrum Orbit Resource, Limassol, Cyprus,  14 April,</a:t>
            </a:r>
            <a:r>
              <a:rPr lang="en-US" sz="900" baseline="0" dirty="0" smtClean="0">
                <a:solidFill>
                  <a:srgbClr val="0E438A"/>
                </a:solidFill>
                <a:latin typeface="Zurich BT"/>
              </a:rPr>
              <a:t> 2014</a:t>
            </a:r>
            <a:endParaRPr lang="en-US" sz="900" dirty="0">
              <a:solidFill>
                <a:srgbClr val="0E438A"/>
              </a:solidFill>
              <a:latin typeface="Zurich BT"/>
            </a:endParaRPr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6520" y="6606494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b="0">
                <a:solidFill>
                  <a:srgbClr val="0E438A"/>
                </a:solidFill>
                <a:latin typeface="Zurich BT"/>
                <a:cs typeface="Times New Roman" pitchFamily="18" charset="0"/>
              </a:defRPr>
            </a:lvl1pPr>
          </a:lstStyle>
          <a:p>
            <a:fld id="{081A15C2-D9AF-46D4-AD87-AFE7D0C3B08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71" descr="BandoBleusurblanc-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9"/>
          <a:stretch>
            <a:fillRect/>
          </a:stretch>
        </p:blipFill>
        <p:spPr bwMode="auto">
          <a:xfrm>
            <a:off x="7092966" y="8938"/>
            <a:ext cx="2051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3"/>
          <p:cNvSpPr txBox="1">
            <a:spLocks noChangeArrowheads="1"/>
          </p:cNvSpPr>
          <p:nvPr userDrawn="1"/>
        </p:nvSpPr>
        <p:spPr bwMode="auto">
          <a:xfrm>
            <a:off x="3852878" y="218488"/>
            <a:ext cx="33845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2400">
                <a:solidFill>
                  <a:srgbClr val="000066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2400">
                <a:solidFill>
                  <a:srgbClr val="000066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2400">
                <a:solidFill>
                  <a:srgbClr val="000066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2400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500" b="1" i="1" dirty="0" smtClean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  <a:p>
            <a:pPr algn="r">
              <a:buClrTx/>
              <a:buFontTx/>
              <a:buNone/>
              <a:defRPr/>
            </a:pPr>
            <a:r>
              <a:rPr lang="en-US" sz="800" i="1" dirty="0" smtClean="0">
                <a:solidFill>
                  <a:srgbClr val="1B5BA2"/>
                </a:solidFill>
                <a:latin typeface="Arial" pitchFamily="34" charset="0"/>
              </a:rPr>
              <a:t>ITU is the UN agency for information and communication technologies</a:t>
            </a:r>
            <a:endParaRPr lang="en-US" sz="1100" b="1" dirty="0" smtClean="0">
              <a:solidFill>
                <a:srgbClr val="1B5BA2"/>
              </a:solidFill>
              <a:latin typeface="Arial" charset="0"/>
            </a:endParaRPr>
          </a:p>
        </p:txBody>
      </p:sp>
      <p:sp>
        <p:nvSpPr>
          <p:cNvPr id="13" name="Line 74"/>
          <p:cNvSpPr>
            <a:spLocks noChangeShapeType="1"/>
          </p:cNvSpPr>
          <p:nvPr userDrawn="1"/>
        </p:nvSpPr>
        <p:spPr bwMode="auto">
          <a:xfrm flipH="1">
            <a:off x="539766" y="442326"/>
            <a:ext cx="3313112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3026-405D-4167-92F8-B4A58E12A5CA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9EF3-C73E-4887-B490-F7290FE1F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59338" y="1003596"/>
            <a:ext cx="4284662" cy="10156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buClrTx/>
              <a:buFontTx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Workshop On The Efficient Use Of The Satellite Orbital Resource</a:t>
            </a:r>
            <a:endParaRPr lang="en-US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54575" y="3501008"/>
            <a:ext cx="42894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Mobility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over Typical and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High Throughput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Spot-beam Satellites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59338" y="5426075"/>
            <a:ext cx="4284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rgbClr val="072897"/>
                </a:solidFill>
                <a:latin typeface="Arial" pitchFamily="34" charset="0"/>
              </a:rPr>
              <a:t>Daryl Hunter</a:t>
            </a:r>
          </a:p>
          <a:p>
            <a:pPr algn="ctr"/>
            <a:r>
              <a:rPr lang="en-US" sz="2400" i="1" dirty="0" smtClean="0">
                <a:solidFill>
                  <a:srgbClr val="072897"/>
                </a:solidFill>
                <a:latin typeface="Arial" pitchFamily="34" charset="0"/>
              </a:rPr>
              <a:t>Sr. Director</a:t>
            </a:r>
            <a:r>
              <a:rPr lang="en-US" sz="2400" i="1" dirty="0">
                <a:solidFill>
                  <a:srgbClr val="072897"/>
                </a:solidFill>
                <a:latin typeface="Arial" pitchFamily="34" charset="0"/>
              </a:rPr>
              <a:t>, Regulatory Affairs</a:t>
            </a:r>
          </a:p>
          <a:p>
            <a:pPr algn="ctr"/>
            <a:r>
              <a:rPr lang="en-US" sz="2400" i="1" dirty="0">
                <a:solidFill>
                  <a:srgbClr val="072897"/>
                </a:solidFill>
                <a:latin typeface="Arial" pitchFamily="34" charset="0"/>
              </a:rPr>
              <a:t>ViaSat, Inc.</a:t>
            </a:r>
            <a:endParaRPr lang="en-US" sz="2400" dirty="0">
              <a:solidFill>
                <a:srgbClr val="072897"/>
              </a:solidFill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54575" y="2276599"/>
            <a:ext cx="4289425" cy="9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Limassol, Cyprus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14 – 16 April, 2014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8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Traditional / Spot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Technology under development to allow blending of traditional and spot beam satellites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high throughput </a:t>
            </a:r>
            <a:r>
              <a:rPr lang="en-US" dirty="0" err="1" smtClean="0"/>
              <a:t>Ka</a:t>
            </a:r>
            <a:r>
              <a:rPr lang="en-US" dirty="0" smtClean="0"/>
              <a:t> band </a:t>
            </a:r>
            <a:r>
              <a:rPr lang="en-US" dirty="0" smtClean="0"/>
              <a:t>spot beam coverage </a:t>
            </a:r>
            <a:r>
              <a:rPr lang="en-US" dirty="0" smtClean="0"/>
              <a:t>where available</a:t>
            </a:r>
          </a:p>
          <a:p>
            <a:pPr lvl="1"/>
            <a:r>
              <a:rPr lang="en-US" dirty="0" smtClean="0"/>
              <a:t>Switch to traditional Ku band coverage elsewhere</a:t>
            </a:r>
          </a:p>
          <a:p>
            <a:r>
              <a:rPr lang="en-US" dirty="0" smtClean="0"/>
              <a:t>Allows users to take advantage of </a:t>
            </a:r>
            <a:r>
              <a:rPr lang="en-US" dirty="0" smtClean="0"/>
              <a:t>higher throughput </a:t>
            </a:r>
            <a:r>
              <a:rPr lang="en-US" dirty="0" err="1" smtClean="0"/>
              <a:t>Ka</a:t>
            </a:r>
            <a:r>
              <a:rPr lang="en-US" dirty="0" smtClean="0"/>
              <a:t> band satellites where available while still enjoying breadth of coverage from current Ku band fleet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KuKarray</a:t>
            </a:r>
            <a:r>
              <a:rPr lang="en-US" dirty="0" smtClean="0"/>
              <a:t> Hybrid Antenna</a:t>
            </a:r>
            <a:endParaRPr lang="en-US" dirty="0"/>
          </a:p>
        </p:txBody>
      </p:sp>
      <p:pic>
        <p:nvPicPr>
          <p:cNvPr id="4" name="Content Placeholder 3" descr="KuKarray1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648" y="1553541"/>
            <a:ext cx="7871792" cy="4910759"/>
          </a:xfrm>
        </p:spPr>
      </p:pic>
    </p:spTree>
    <p:extLst>
      <p:ext uri="{BB962C8B-B14F-4D97-AF65-F5344CB8AC3E}">
        <p14:creationId xmlns:p14="http://schemas.microsoft.com/office/powerpoint/2010/main" val="24820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</a:t>
            </a:r>
            <a:r>
              <a:rPr lang="en-US" dirty="0" smtClean="0"/>
              <a:t> band Frequency Reuse and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Frequency reuse achieved by alternating the frequency sub-band and/or polarization used by each spot beam across coverage area</a:t>
            </a:r>
          </a:p>
          <a:p>
            <a:r>
              <a:rPr lang="en-US" dirty="0" smtClean="0"/>
              <a:t>Example, ViaSat-1 uses 28.1 – 29.1 and 29.5 – 30 GHz sub-bands</a:t>
            </a:r>
          </a:p>
          <a:p>
            <a:pPr lvl="1"/>
            <a:r>
              <a:rPr lang="en-US" dirty="0" smtClean="0"/>
              <a:t>RR FN 5.526 applies to 29.5 – 30 GHz sub-band </a:t>
            </a:r>
            <a:r>
              <a:rPr lang="en-US" dirty="0"/>
              <a:t>(</a:t>
            </a:r>
            <a:r>
              <a:rPr lang="en-US" dirty="0" smtClean="0"/>
              <a:t>Region 2)</a:t>
            </a:r>
          </a:p>
          <a:p>
            <a:pPr lvl="1"/>
            <a:r>
              <a:rPr lang="en-US" dirty="0" smtClean="0"/>
              <a:t>RR 4.4 applies to 28.1 – 29.1 GHz sub-band</a:t>
            </a:r>
          </a:p>
          <a:p>
            <a:r>
              <a:rPr lang="en-US" dirty="0" smtClean="0"/>
              <a:t>Results in Swiss Cheese Regulatory situation over coverage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Ku band satellites can be used to assemble nearly global seamless coverage</a:t>
            </a:r>
          </a:p>
          <a:p>
            <a:r>
              <a:rPr lang="en-US" dirty="0" smtClean="0"/>
              <a:t>High throughput </a:t>
            </a:r>
            <a:r>
              <a:rPr lang="en-US" dirty="0" err="1" smtClean="0"/>
              <a:t>Ka</a:t>
            </a:r>
            <a:r>
              <a:rPr lang="en-US" dirty="0" smtClean="0"/>
              <a:t> band spot beam satellites are coming which will significantly improve the user connectivity experience in fixed and mobile applications</a:t>
            </a:r>
          </a:p>
          <a:p>
            <a:r>
              <a:rPr lang="en-US" dirty="0" smtClean="0"/>
              <a:t>Solutions exist to help bridge the gap – not an either/or situation</a:t>
            </a:r>
          </a:p>
          <a:p>
            <a:r>
              <a:rPr lang="en-US" dirty="0" smtClean="0"/>
              <a:t>Regulatory changes still need to be made to facilitate efficient use of </a:t>
            </a:r>
            <a:r>
              <a:rPr lang="en-US" dirty="0" err="1" smtClean="0"/>
              <a:t>Ka</a:t>
            </a:r>
            <a:r>
              <a:rPr lang="en-US" dirty="0" smtClean="0"/>
              <a:t> band spectrum for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Satellite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Single beam with multiple transponders</a:t>
            </a:r>
          </a:p>
          <a:p>
            <a:pPr lvl="1"/>
            <a:r>
              <a:rPr lang="en-US" dirty="0" smtClean="0"/>
              <a:t>Traditional means of covering a vast area such as trans-oceanic </a:t>
            </a:r>
            <a:r>
              <a:rPr lang="en-US" dirty="0" smtClean="0"/>
              <a:t>routes</a:t>
            </a:r>
          </a:p>
          <a:p>
            <a:r>
              <a:rPr lang="en-US" dirty="0" smtClean="0"/>
              <a:t>Have supported mobility applications well for decades but some characteristics are not ideal for mobility</a:t>
            </a:r>
            <a:endParaRPr lang="en-US" dirty="0" smtClean="0"/>
          </a:p>
          <a:p>
            <a:pPr lvl="1"/>
            <a:r>
              <a:rPr lang="en-US" dirty="0" smtClean="0"/>
              <a:t>EIRP and G/T are lowered as coverage area of beam </a:t>
            </a:r>
            <a:r>
              <a:rPr lang="en-US" dirty="0" smtClean="0"/>
              <a:t>increases</a:t>
            </a:r>
          </a:p>
          <a:p>
            <a:pPr lvl="1"/>
            <a:r>
              <a:rPr lang="en-US" dirty="0" smtClean="0"/>
              <a:t>Lower </a:t>
            </a:r>
            <a:r>
              <a:rPr lang="en-US" dirty="0" smtClean="0"/>
              <a:t>G/T typically requires BPSK and low code rate or spreading of return links to meet off-axis emission limits using low profile antennas</a:t>
            </a:r>
          </a:p>
          <a:p>
            <a:pPr lvl="1"/>
            <a:r>
              <a:rPr lang="en-US" dirty="0" smtClean="0"/>
              <a:t>Limited </a:t>
            </a:r>
            <a:r>
              <a:rPr lang="en-US" dirty="0" smtClean="0"/>
              <a:t>number of aircraft or vessels served at acceptable data </a:t>
            </a:r>
            <a:r>
              <a:rPr lang="en-US" dirty="0" smtClean="0"/>
              <a:t>rates per transponder</a:t>
            </a:r>
            <a:endParaRPr lang="en-US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6752" y="6489912"/>
            <a:ext cx="288106" cy="244475"/>
          </a:xfrm>
          <a:prstGeom prst="rect">
            <a:avLst/>
          </a:prstGeom>
        </p:spPr>
        <p:txBody>
          <a:bodyPr/>
          <a:lstStyle/>
          <a:p>
            <a:fld id="{AF975DFF-A832-48D2-AD25-EB72DC1C959E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66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Intelsat 21 Mobility Beam</a:t>
            </a:r>
            <a:endParaRPr lang="en-US" dirty="0"/>
          </a:p>
        </p:txBody>
      </p:sp>
      <p:pic>
        <p:nvPicPr>
          <p:cNvPr id="2050" name="Picture 2" descr="C:\Users\dhunter\Pictures\IS-21@302-MO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45412"/>
            <a:ext cx="428625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or regional mobility may occur entirely within a single beam</a:t>
            </a:r>
          </a:p>
          <a:p>
            <a:pPr lvl="1"/>
            <a:r>
              <a:rPr lang="en-US" dirty="0" smtClean="0"/>
              <a:t>IP networking is easier when all traffic is within the same beam</a:t>
            </a:r>
          </a:p>
          <a:p>
            <a:pPr lvl="1"/>
            <a:r>
              <a:rPr lang="en-US" dirty="0" smtClean="0"/>
              <a:t>Dense traffic may require </a:t>
            </a:r>
            <a:r>
              <a:rPr lang="en-US" dirty="0"/>
              <a:t>multiple </a:t>
            </a:r>
            <a:r>
              <a:rPr lang="en-US" dirty="0" smtClean="0"/>
              <a:t>transponders and in some cases, more capacity than available on a single beam</a:t>
            </a:r>
          </a:p>
          <a:p>
            <a:r>
              <a:rPr lang="en-US" dirty="0" smtClean="0"/>
              <a:t>Wider mobility requires stitching together coverage from multiple satellites</a:t>
            </a:r>
          </a:p>
          <a:p>
            <a:pPr lvl="1"/>
            <a:r>
              <a:rPr lang="en-US" dirty="0" smtClean="0"/>
              <a:t>More complex antenna pointing and IP networking as traffic switches from satellite to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7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ViaSat Ku band Mobility Coverage</a:t>
            </a:r>
            <a:endParaRPr lang="en-US" sz="4000" dirty="0"/>
          </a:p>
        </p:txBody>
      </p:sp>
      <p:pic>
        <p:nvPicPr>
          <p:cNvPr id="5" name="Content Placeholder 3" descr="vgn_all_with-disclaimers_rev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222"/>
          <a:stretch/>
        </p:blipFill>
        <p:spPr>
          <a:xfrm>
            <a:off x="685800" y="1333113"/>
            <a:ext cx="8001000" cy="5161190"/>
          </a:xfrm>
        </p:spPr>
      </p:pic>
    </p:spTree>
    <p:extLst>
      <p:ext uri="{BB962C8B-B14F-4D97-AF65-F5344CB8AC3E}">
        <p14:creationId xmlns:p14="http://schemas.microsoft.com/office/powerpoint/2010/main" val="5636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Beam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Coverage area comprises many </a:t>
            </a:r>
            <a:r>
              <a:rPr lang="en-US" dirty="0" smtClean="0"/>
              <a:t>beams from same satellite</a:t>
            </a:r>
            <a:endParaRPr lang="en-US" dirty="0" smtClean="0"/>
          </a:p>
          <a:p>
            <a:pPr lvl="1"/>
            <a:r>
              <a:rPr lang="en-US" dirty="0" smtClean="0"/>
              <a:t>Each beam may support one or more transponders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EIRP and G/T achievable per </a:t>
            </a:r>
            <a:r>
              <a:rPr lang="en-US" dirty="0" smtClean="0"/>
              <a:t>beam as spot beam size decreases</a:t>
            </a:r>
            <a:endParaRPr lang="en-US" dirty="0" smtClean="0"/>
          </a:p>
          <a:p>
            <a:pPr lvl="1"/>
            <a:r>
              <a:rPr lang="en-US" dirty="0" smtClean="0"/>
              <a:t>Improved EIRP and G/T supports </a:t>
            </a:r>
            <a:r>
              <a:rPr lang="en-US" dirty="0" smtClean="0"/>
              <a:t>smaller user terminals </a:t>
            </a:r>
            <a:r>
              <a:rPr lang="en-US" dirty="0" smtClean="0"/>
              <a:t>while allowing operation </a:t>
            </a:r>
            <a:r>
              <a:rPr lang="en-US" dirty="0" smtClean="0"/>
              <a:t>at higher data rates </a:t>
            </a:r>
          </a:p>
          <a:p>
            <a:pPr lvl="1"/>
            <a:r>
              <a:rPr lang="en-US" dirty="0" smtClean="0"/>
              <a:t>Available frequency band can be reused many times resulting in greater </a:t>
            </a:r>
            <a:r>
              <a:rPr lang="en-US" dirty="0"/>
              <a:t>overall network throughput </a:t>
            </a:r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Network capacity increases faster than satellite cost enabling lower cost per bit to end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ViaSat-1 Spot Beams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6" y="1628800"/>
            <a:ext cx="7600470" cy="49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Beam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spot beams cover the national or regional service area</a:t>
            </a:r>
          </a:p>
          <a:p>
            <a:pPr lvl="1"/>
            <a:r>
              <a:rPr lang="en-US" dirty="0" smtClean="0"/>
              <a:t>IP networking more complex as connectivity must be maintained when switching between spots</a:t>
            </a:r>
          </a:p>
          <a:p>
            <a:pPr lvl="1"/>
            <a:r>
              <a:rPr lang="en-US" dirty="0" smtClean="0"/>
              <a:t>Each spot beam provides capacity similar to </a:t>
            </a:r>
            <a:r>
              <a:rPr lang="en-US" dirty="0" smtClean="0"/>
              <a:t>a traditional satellite, </a:t>
            </a:r>
            <a:r>
              <a:rPr lang="en-US" dirty="0" smtClean="0"/>
              <a:t>supporting even dense networks at a higher grade of service</a:t>
            </a:r>
          </a:p>
          <a:p>
            <a:r>
              <a:rPr lang="en-US" dirty="0" smtClean="0"/>
              <a:t>Wider area mobility now requires stitching together </a:t>
            </a:r>
            <a:r>
              <a:rPr lang="en-US" dirty="0" smtClean="0"/>
              <a:t>both multiple </a:t>
            </a:r>
            <a:r>
              <a:rPr lang="en-US" dirty="0" smtClean="0"/>
              <a:t>satellites and spot beams</a:t>
            </a:r>
          </a:p>
          <a:p>
            <a:pPr lvl="1"/>
            <a:r>
              <a:rPr lang="en-US" dirty="0" smtClean="0"/>
              <a:t>More complex IP networking but antenna pointing is similar to traditional satellite case</a:t>
            </a:r>
          </a:p>
        </p:txBody>
      </p:sp>
    </p:spTree>
    <p:extLst>
      <p:ext uri="{BB962C8B-B14F-4D97-AF65-F5344CB8AC3E}">
        <p14:creationId xmlns:p14="http://schemas.microsoft.com/office/powerpoint/2010/main" val="41019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Coverage\Ka-band\Current US, Canada &amp; Europe - 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666875"/>
            <a:ext cx="914241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Coverage\Ka-band\Australia-cropp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5265738"/>
            <a:ext cx="19383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4"/>
          <p:cNvSpPr txBox="1">
            <a:spLocks/>
          </p:cNvSpPr>
          <p:nvPr/>
        </p:nvSpPr>
        <p:spPr bwMode="auto">
          <a:xfrm>
            <a:off x="392113" y="476250"/>
            <a:ext cx="85740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09EDC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6CC"/>
                </a:solidFill>
              </a:rPr>
              <a:t>ViaSat High Capacity </a:t>
            </a:r>
            <a:r>
              <a:rPr lang="en-US" dirty="0" err="1">
                <a:solidFill>
                  <a:srgbClr val="0066CC"/>
                </a:solidFill>
              </a:rPr>
              <a:t>Ka</a:t>
            </a:r>
            <a:r>
              <a:rPr lang="en-US" dirty="0">
                <a:solidFill>
                  <a:srgbClr val="0066CC"/>
                </a:solidFill>
              </a:rPr>
              <a:t>-band Coverage</a:t>
            </a:r>
          </a:p>
        </p:txBody>
      </p:sp>
      <p:pic>
        <p:nvPicPr>
          <p:cNvPr id="13" name="Picture 2" descr="C:\Coverage\Ka-band\Up Next Middle East &amp; Australia - cropp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91440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Coverage\Ka-band\ViaSat-2 - cropp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914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1424E43FF647A7BDE743DBEF9DB4" ma:contentTypeVersion="3" ma:contentTypeDescription="Create a new document." ma:contentTypeScope="" ma:versionID="a3c164daf26a3a4d1d5cf874baccde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C76DA-B11A-4AC1-8849-66B3898E4E2B}"/>
</file>

<file path=customXml/itemProps2.xml><?xml version="1.0" encoding="utf-8"?>
<ds:datastoreItem xmlns:ds="http://schemas.openxmlformats.org/officeDocument/2006/customXml" ds:itemID="{BE5FAE9A-7586-4EAF-8C58-702851FFED5C}"/>
</file>

<file path=customXml/itemProps3.xml><?xml version="1.0" encoding="utf-8"?>
<ds:datastoreItem xmlns:ds="http://schemas.openxmlformats.org/officeDocument/2006/customXml" ds:itemID="{681FCA9B-0717-4B8C-A358-6097F0A037DE}"/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549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Traditional Satellite Coverage</vt:lpstr>
      <vt:lpstr>Intelsat 21 Mobility Beam</vt:lpstr>
      <vt:lpstr>Traditional Mobility</vt:lpstr>
      <vt:lpstr>ViaSat Ku band Mobility Coverage</vt:lpstr>
      <vt:lpstr>Spot Beam Coverage</vt:lpstr>
      <vt:lpstr>ViaSat-1 Spot Beams</vt:lpstr>
      <vt:lpstr>Spot Beam Mobility</vt:lpstr>
      <vt:lpstr>PowerPoint Presentation</vt:lpstr>
      <vt:lpstr>Hybrid Traditional / Spot Beam</vt:lpstr>
      <vt:lpstr>KuKarray Hybrid Antenna</vt:lpstr>
      <vt:lpstr>Ka band Frequency Reuse and Mobility</vt:lpstr>
      <vt:lpstr>Conclusion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huguet</dc:creator>
  <cp:lastModifiedBy>Daryl T. Hunter</cp:lastModifiedBy>
  <cp:revision>29</cp:revision>
  <dcterms:created xsi:type="dcterms:W3CDTF">2013-10-04T13:30:03Z</dcterms:created>
  <dcterms:modified xsi:type="dcterms:W3CDTF">2014-04-11T20:19:21Z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0x010100CBCB1424E43FF647A7BDE743DBEF9DB4</vt:lpwstr>
  </property>
</Properties>
</file>