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8" r:id="rId2"/>
    <p:sldId id="318" r:id="rId3"/>
    <p:sldId id="263" r:id="rId4"/>
    <p:sldId id="271" r:id="rId5"/>
    <p:sldId id="360" r:id="rId6"/>
    <p:sldId id="361" r:id="rId7"/>
    <p:sldId id="348" r:id="rId8"/>
    <p:sldId id="355" r:id="rId9"/>
    <p:sldId id="359" r:id="rId10"/>
    <p:sldId id="349" r:id="rId11"/>
    <p:sldId id="356" r:id="rId12"/>
    <p:sldId id="350" r:id="rId13"/>
    <p:sldId id="357" r:id="rId14"/>
    <p:sldId id="358" r:id="rId15"/>
    <p:sldId id="354" r:id="rId16"/>
    <p:sldId id="351" r:id="rId17"/>
    <p:sldId id="352" r:id="rId18"/>
    <p:sldId id="353" r:id="rId19"/>
    <p:sldId id="362" r:id="rId20"/>
    <p:sldId id="363" r:id="rId21"/>
    <p:sldId id="280" r:id="rId22"/>
  </p:sldIdLst>
  <p:sldSz cx="9144000" cy="6858000" type="screen4x3"/>
  <p:notesSz cx="7010400" cy="92964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ios_Himonas" initials="SD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000000"/>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5792" autoAdjust="0"/>
  </p:normalViewPr>
  <p:slideViewPr>
    <p:cSldViewPr>
      <p:cViewPr>
        <p:scale>
          <a:sx n="100" d="100"/>
          <a:sy n="100" d="100"/>
        </p:scale>
        <p:origin x="-131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19BE067-0A12-41ED-A5B7-5CDD0D899F57}" type="datetimeFigureOut">
              <a:rPr lang="en-US" smtClean="0"/>
              <a:pPr/>
              <a:t>4/13/2014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5A06AE-3F4B-4E37-A372-12931CE031D8}" type="slidenum">
              <a:rPr lang="en-US" smtClean="0"/>
              <a:pPr/>
              <a:t>‹#›</a:t>
            </a:fld>
            <a:endParaRPr lang="en-US"/>
          </a:p>
        </p:txBody>
      </p:sp>
    </p:spTree>
    <p:extLst>
      <p:ext uri="{BB962C8B-B14F-4D97-AF65-F5344CB8AC3E}">
        <p14:creationId xmlns="" xmlns:p14="http://schemas.microsoft.com/office/powerpoint/2010/main" val="343078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970937" y="0"/>
            <a:ext cx="3037840" cy="464820"/>
          </a:xfrm>
          <a:prstGeom prst="rect">
            <a:avLst/>
          </a:prstGeom>
        </p:spPr>
        <p:txBody>
          <a:bodyPr vert="horz" lIns="91440" tIns="45720" rIns="91440" bIns="45720" rtlCol="0"/>
          <a:lstStyle>
            <a:lvl1pPr algn="r">
              <a:defRPr sz="1200"/>
            </a:lvl1pPr>
          </a:lstStyle>
          <a:p>
            <a:fld id="{55069FCE-2011-407A-8163-8F29E1D354B5}" type="datetimeFigureOut">
              <a:rPr lang="el-GR" smtClean="0"/>
              <a:pPr/>
              <a:t>13/4/2014</a:t>
            </a:fld>
            <a:endParaRPr lang="el-G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970937" y="8829966"/>
            <a:ext cx="3037840" cy="464820"/>
          </a:xfrm>
          <a:prstGeom prst="rect">
            <a:avLst/>
          </a:prstGeom>
        </p:spPr>
        <p:txBody>
          <a:bodyPr vert="horz" lIns="91440" tIns="45720" rIns="91440" bIns="45720" rtlCol="0" anchor="b"/>
          <a:lstStyle>
            <a:lvl1pPr algn="r">
              <a:defRPr sz="1200"/>
            </a:lvl1pPr>
          </a:lstStyle>
          <a:p>
            <a:fld id="{1C158CF8-D4E2-495C-9502-7D5AA5349CCB}" type="slidenum">
              <a:rPr lang="el-GR" smtClean="0"/>
              <a:pPr/>
              <a:t>‹#›</a:t>
            </a:fld>
            <a:endParaRPr lang="el-GR"/>
          </a:p>
        </p:txBody>
      </p:sp>
    </p:spTree>
    <p:extLst>
      <p:ext uri="{BB962C8B-B14F-4D97-AF65-F5344CB8AC3E}">
        <p14:creationId xmlns="" xmlns:p14="http://schemas.microsoft.com/office/powerpoint/2010/main" val="245687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C158CF8-D4E2-495C-9502-7D5AA5349CCB}" type="slidenum">
              <a:rPr lang="el-GR" smtClean="0"/>
              <a:pPr/>
              <a:t>1</a:t>
            </a:fld>
            <a:endParaRPr lang="el-GR"/>
          </a:p>
        </p:txBody>
      </p:sp>
    </p:spTree>
    <p:extLst>
      <p:ext uri="{BB962C8B-B14F-4D97-AF65-F5344CB8AC3E}">
        <p14:creationId xmlns="" xmlns:p14="http://schemas.microsoft.com/office/powerpoint/2010/main" val="275024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58CF8-D4E2-495C-9502-7D5AA5349CCB}"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4136" y="980728"/>
            <a:ext cx="7412360" cy="1470025"/>
          </a:xfrm>
          <a:solidFill>
            <a:schemeClr val="dk1"/>
          </a:solidFill>
          <a:scene3d>
            <a:camera prst="perspectiveFront"/>
            <a:lightRig rig="flat" dir="tl">
              <a:rot lat="0" lon="0" rev="6600000"/>
            </a:lightRig>
          </a:scene3d>
          <a:sp3d extrusionH="76200" contourW="12700">
            <a:bevelT/>
            <a:extrusionClr>
              <a:schemeClr val="accent5">
                <a:lumMod val="75000"/>
              </a:schemeClr>
            </a:extrusionClr>
            <a:contourClr>
              <a:schemeClr val="accent2"/>
            </a:contourClr>
          </a:sp3d>
        </p:spPr>
        <p:style>
          <a:lnRef idx="2">
            <a:schemeClr val="dk1">
              <a:shade val="50000"/>
            </a:schemeClr>
          </a:lnRef>
          <a:fillRef idx="1">
            <a:schemeClr val="dk1"/>
          </a:fillRef>
          <a:effectRef idx="0">
            <a:schemeClr val="dk1"/>
          </a:effectRef>
          <a:fontRef idx="none"/>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mtClean="0"/>
              <a:t>Click to edit Master title style</a:t>
            </a:r>
            <a:endParaRPr lang="el-GR" dirty="0"/>
          </a:p>
        </p:txBody>
      </p:sp>
      <p:sp>
        <p:nvSpPr>
          <p:cNvPr id="3" name="Subtitle 2"/>
          <p:cNvSpPr>
            <a:spLocks noGrp="1"/>
          </p:cNvSpPr>
          <p:nvPr>
            <p:ph type="subTitle" idx="1"/>
          </p:nvPr>
        </p:nvSpPr>
        <p:spPr>
          <a:xfrm>
            <a:off x="2555776" y="3933056"/>
            <a:ext cx="6400800" cy="1752600"/>
          </a:xfrm>
        </p:spPr>
        <p:txBody>
          <a:bodyPr/>
          <a:lstStyle>
            <a:lvl1pPr marL="0" indent="0" algn="r">
              <a:buNone/>
              <a:defRPr b="1" cap="none" spc="0">
                <a:ln w="900" cmpd="sng">
                  <a:solidFill>
                    <a:schemeClr val="accent4">
                      <a:lumMod val="60000"/>
                      <a:lumOff val="4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294D3098-CAFB-4868-93C3-57D736B07CDB}"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08CBE7C5-2A1D-49C4-923B-3145FA860676}"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B4AAAC89-B1C9-4C3D-BE9A-AEB87D9CD087}"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C1F4663-6449-4B2A-9630-FA1C56AB086B}"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2650971-4EB1-4C82-AEA9-97747C621EE7}"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A18C50-EAEE-4E88-85BD-0ADC310A184C}" type="slidenum">
              <a:rPr lang="el-GR"/>
              <a:pPr>
                <a:defRPr/>
              </a:pPr>
              <a:t>‹#›</a:t>
            </a:fld>
            <a:endParaRPr lang="el-GR"/>
          </a:p>
        </p:txBody>
      </p:sp>
      <p:grpSp>
        <p:nvGrpSpPr>
          <p:cNvPr id="7" name="Group 6"/>
          <p:cNvGrpSpPr/>
          <p:nvPr userDrawn="1"/>
        </p:nvGrpSpPr>
        <p:grpSpPr>
          <a:xfrm>
            <a:off x="0" y="6350"/>
            <a:ext cx="9144000" cy="6851650"/>
            <a:chOff x="0" y="6350"/>
            <a:chExt cx="9144000" cy="6851650"/>
          </a:xfrm>
        </p:grpSpPr>
        <p:pic>
          <p:nvPicPr>
            <p:cNvPr id="8" name="Picture 2" descr="http://www.ven-tel.com/images/news.jpg"/>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
          <p:nvSpPr>
            <p:cNvPr id="9" name="Flowchart: Punched Tape 8"/>
            <p:cNvSpPr/>
            <p:nvPr/>
          </p:nvSpPr>
          <p:spPr>
            <a:xfrm rot="778551">
              <a:off x="479345" y="1399756"/>
              <a:ext cx="7987613" cy="3579002"/>
            </a:xfrm>
            <a:prstGeom prst="flowChartPunchedTape">
              <a:avLst/>
            </a:prstGeom>
            <a:scene3d>
              <a:camera prst="isometricTopUp"/>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prstTxWarp prst="textWave2">
                <a:avLst/>
              </a:prstTxWarp>
              <a:scene3d>
                <a:camera prst="orthographicFront"/>
                <a:lightRig rig="soft" dir="t">
                  <a:rot lat="0" lon="0" rev="10800000"/>
                </a:lightRig>
              </a:scene3d>
              <a:sp3d extrusionH="57150">
                <a:bevelT w="27940" h="12700" prst="hardEdge"/>
                <a:contourClr>
                  <a:srgbClr val="DDDDDD"/>
                </a:contourClr>
              </a:sp3d>
            </a:bodyPr>
            <a:lstStyle/>
            <a:p>
              <a:pPr algn="ctr"/>
              <a:endParaRPr lang="el-GR" b="1" spc="150" dirty="0">
                <a:ln w="11430"/>
                <a:solidFill>
                  <a:srgbClr val="F8F8F8"/>
                </a:solidFill>
                <a:effectLst>
                  <a:outerShdw blurRad="25400" algn="tl" rotWithShape="0">
                    <a:srgbClr val="000000">
                      <a:alpha val="43000"/>
                    </a:srgbClr>
                  </a:outerShdw>
                </a:effectLst>
              </a:endParaRPr>
            </a:p>
          </p:txBody>
        </p:sp>
      </p:grpSp>
      <p:sp>
        <p:nvSpPr>
          <p:cNvPr id="12" name="Text Placeholder 2"/>
          <p:cNvSpPr>
            <a:spLocks noGrp="1"/>
          </p:cNvSpPr>
          <p:nvPr>
            <p:ph type="body" idx="1"/>
          </p:nvPr>
        </p:nvSpPr>
        <p:spPr>
          <a:xfrm>
            <a:off x="3275856" y="5085184"/>
            <a:ext cx="5868144" cy="1500187"/>
          </a:xfr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none"/>
        </p:style>
        <p:txBody>
          <a:bodyPr anchor="ctr"/>
          <a:lstStyle>
            <a:lvl1pPr marL="0" indent="0" algn="r">
              <a:buNone/>
              <a:defRPr sz="2800" b="1" cap="none" spc="0">
                <a:ln w="12700">
                  <a:solidFill>
                    <a:schemeClr val="bg2">
                      <a:lumMod val="10000"/>
                    </a:schemeClr>
                  </a:solidFill>
                  <a:prstDash val="solid"/>
                </a:ln>
                <a:solidFill>
                  <a:schemeClr val="accent5">
                    <a:lumMod val="7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2" descr="C:\Users\Argyro\Argyro\MyDocuments_OLD\ΤΗΕ\ΕΜΒΛΗΜΑΤΑ ΔΗΜΟΚΡΑΤΙΑΣ\Έχρωμο μικρό.jpg"/>
          <p:cNvPicPr>
            <a:picLocks noChangeAspect="1" noChangeArrowheads="1"/>
          </p:cNvPicPr>
          <p:nvPr userDrawn="1"/>
        </p:nvPicPr>
        <p:blipFill>
          <a:blip r:embed="rId3" cstate="print"/>
          <a:srcRect/>
          <a:stretch>
            <a:fillRect/>
          </a:stretch>
        </p:blipFill>
        <p:spPr bwMode="auto">
          <a:xfrm>
            <a:off x="179512" y="0"/>
            <a:ext cx="330983" cy="3365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userDrawn="1"/>
        </p:nvSpPr>
        <p:spPr>
          <a:xfrm>
            <a:off x="0" y="341752"/>
            <a:ext cx="899592" cy="261610"/>
          </a:xfrm>
          <a:prstGeom prst="rect">
            <a:avLst/>
          </a:prstGeom>
          <a:noFill/>
        </p:spPr>
        <p:txBody>
          <a:bodyPr wrap="square" rtlCol="0">
            <a:spAutoFit/>
          </a:bodyPr>
          <a:lstStyle/>
          <a:p>
            <a:r>
              <a:rPr lang="en-US" sz="1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THE/DEC</a:t>
            </a:r>
            <a:endParaRPr lang="el-GR"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 name="Picture 4" descr="http://www.hot-springs-ar-info.com/images/satellite-clipart.jpg"/>
          <p:cNvPicPr>
            <a:picLocks noChangeAspect="1" noChangeArrowheads="1"/>
          </p:cNvPicPr>
          <p:nvPr userDrawn="1"/>
        </p:nvPicPr>
        <p:blipFill>
          <a:blip r:embed="rId4" cstate="print"/>
          <a:srcRect/>
          <a:stretch>
            <a:fillRect/>
          </a:stretch>
        </p:blipFill>
        <p:spPr bwMode="auto">
          <a:xfrm rot="6775745">
            <a:off x="5379151" y="325854"/>
            <a:ext cx="1018633" cy="1020581"/>
          </a:xfrm>
          <a:prstGeom prst="rect">
            <a:avLst/>
          </a:prstGeom>
          <a:noFill/>
          <a:ln w="9525">
            <a:noFill/>
            <a:miter lim="800000"/>
            <a:headEnd/>
            <a:tailEnd/>
          </a:ln>
        </p:spPr>
      </p:pic>
      <p:pic>
        <p:nvPicPr>
          <p:cNvPr id="16" name="Picture 10" descr="http://us.123rf.com/400wm/400/400/norebbo/norebbo0905/norebbo090500070/4863538-3d-illustration-of-a-metallic-radio-antenna-with-a-glowing-earth-and-orange-signal-waves-radiating-f.jpg"/>
          <p:cNvPicPr>
            <a:picLocks noChangeAspect="1" noChangeArrowheads="1"/>
          </p:cNvPicPr>
          <p:nvPr userDrawn="1"/>
        </p:nvPicPr>
        <p:blipFill>
          <a:blip r:embed="rId5" cstate="print"/>
          <a:srcRect/>
          <a:stretch>
            <a:fillRect/>
          </a:stretch>
        </p:blipFill>
        <p:spPr bwMode="auto">
          <a:xfrm rot="3783039">
            <a:off x="4102759" y="95853"/>
            <a:ext cx="831064" cy="82921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B3EE005-CB65-4E4A-8EB8-1DACF1751712}"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A18C50-EAEE-4E88-85BD-0ADC310A184C}" type="slidenum">
              <a:rPr lang="el-GR"/>
              <a:pPr>
                <a:defRPr/>
              </a:pPr>
              <a:t>‹#›</a:t>
            </a:fld>
            <a:endParaRPr lang="el-GR"/>
          </a:p>
        </p:txBody>
      </p:sp>
      <p:grpSp>
        <p:nvGrpSpPr>
          <p:cNvPr id="7" name="Group 6"/>
          <p:cNvGrpSpPr/>
          <p:nvPr userDrawn="1"/>
        </p:nvGrpSpPr>
        <p:grpSpPr>
          <a:xfrm>
            <a:off x="0" y="6350"/>
            <a:ext cx="9144000" cy="6851650"/>
            <a:chOff x="0" y="6350"/>
            <a:chExt cx="9144000" cy="6851650"/>
          </a:xfrm>
        </p:grpSpPr>
        <p:pic>
          <p:nvPicPr>
            <p:cNvPr id="8" name="Picture 2" descr="http://www.ven-tel.com/images/news.jpg"/>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
          <p:nvSpPr>
            <p:cNvPr id="9" name="Flowchart: Punched Tape 8"/>
            <p:cNvSpPr/>
            <p:nvPr/>
          </p:nvSpPr>
          <p:spPr>
            <a:xfrm rot="778551">
              <a:off x="479345" y="1399756"/>
              <a:ext cx="7987613" cy="3579002"/>
            </a:xfrm>
            <a:prstGeom prst="flowChartPunchedTape">
              <a:avLst/>
            </a:prstGeom>
            <a:scene3d>
              <a:camera prst="isometricTopUp"/>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prstTxWarp prst="textWave2">
                <a:avLst/>
              </a:prstTxWarp>
              <a:scene3d>
                <a:camera prst="orthographicFront"/>
                <a:lightRig rig="soft" dir="t">
                  <a:rot lat="0" lon="0" rev="10800000"/>
                </a:lightRig>
              </a:scene3d>
              <a:sp3d extrusionH="57150">
                <a:bevelT w="27940" h="12700" prst="hardEdge"/>
                <a:contourClr>
                  <a:srgbClr val="DDDDDD"/>
                </a:contourClr>
              </a:sp3d>
            </a:bodyPr>
            <a:lstStyle/>
            <a:p>
              <a:pPr algn="ctr"/>
              <a:endParaRPr lang="el-GR" b="1" spc="150" dirty="0">
                <a:ln w="11430"/>
                <a:solidFill>
                  <a:srgbClr val="F8F8F8"/>
                </a:solidFill>
                <a:effectLst>
                  <a:outerShdw blurRad="25400" algn="tl" rotWithShape="0">
                    <a:srgbClr val="000000">
                      <a:alpha val="43000"/>
                    </a:srgbClr>
                  </a:outerShdw>
                </a:effectLst>
              </a:endParaRPr>
            </a:p>
          </p:txBody>
        </p:sp>
      </p:grpSp>
      <p:sp>
        <p:nvSpPr>
          <p:cNvPr id="12" name="Text Placeholder 2"/>
          <p:cNvSpPr>
            <a:spLocks noGrp="1"/>
          </p:cNvSpPr>
          <p:nvPr>
            <p:ph type="body" idx="1"/>
          </p:nvPr>
        </p:nvSpPr>
        <p:spPr>
          <a:xfrm>
            <a:off x="3275856" y="5085184"/>
            <a:ext cx="5868144" cy="1500187"/>
          </a:xfr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none"/>
        </p:style>
        <p:txBody>
          <a:bodyPr anchor="ctr"/>
          <a:lstStyle>
            <a:lvl1pPr marL="0" indent="0" algn="r">
              <a:buNone/>
              <a:defRPr sz="2800" b="1" cap="none" spc="0">
                <a:ln w="12700">
                  <a:solidFill>
                    <a:schemeClr val="bg2">
                      <a:lumMod val="10000"/>
                    </a:schemeClr>
                  </a:solidFill>
                  <a:prstDash val="solid"/>
                </a:ln>
                <a:solidFill>
                  <a:schemeClr val="accent5">
                    <a:lumMod val="7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2" descr="C:\Users\Argyro\Argyro\MyDocuments_OLD\ΤΗΕ\ΕΜΒΛΗΜΑΤΑ ΔΗΜΟΚΡΑΤΙΑΣ\Έχρωμο μικρό.jpg"/>
          <p:cNvPicPr>
            <a:picLocks noChangeAspect="1" noChangeArrowheads="1"/>
          </p:cNvPicPr>
          <p:nvPr userDrawn="1"/>
        </p:nvPicPr>
        <p:blipFill>
          <a:blip r:embed="rId3" cstate="print"/>
          <a:srcRect/>
          <a:stretch>
            <a:fillRect/>
          </a:stretch>
        </p:blipFill>
        <p:spPr bwMode="auto">
          <a:xfrm>
            <a:off x="179512" y="0"/>
            <a:ext cx="330983" cy="3365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userDrawn="1"/>
        </p:nvSpPr>
        <p:spPr>
          <a:xfrm>
            <a:off x="0" y="341752"/>
            <a:ext cx="899592" cy="261610"/>
          </a:xfrm>
          <a:prstGeom prst="rect">
            <a:avLst/>
          </a:prstGeom>
          <a:noFill/>
        </p:spPr>
        <p:txBody>
          <a:bodyPr wrap="square" rtlCol="0">
            <a:spAutoFit/>
          </a:bodyPr>
          <a:lstStyle/>
          <a:p>
            <a:r>
              <a:rPr lang="en-US" sz="1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THE/DEC</a:t>
            </a:r>
            <a:endParaRPr lang="el-GR"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 name="Picture 4" descr="http://www.hot-springs-ar-info.com/images/satellite-clipart.jpg"/>
          <p:cNvPicPr>
            <a:picLocks noChangeAspect="1" noChangeArrowheads="1"/>
          </p:cNvPicPr>
          <p:nvPr userDrawn="1"/>
        </p:nvPicPr>
        <p:blipFill>
          <a:blip r:embed="rId4" cstate="print"/>
          <a:srcRect/>
          <a:stretch>
            <a:fillRect/>
          </a:stretch>
        </p:blipFill>
        <p:spPr bwMode="auto">
          <a:xfrm rot="6775745">
            <a:off x="5379151" y="325854"/>
            <a:ext cx="1018633" cy="1020581"/>
          </a:xfrm>
          <a:prstGeom prst="rect">
            <a:avLst/>
          </a:prstGeom>
          <a:noFill/>
          <a:ln w="9525">
            <a:noFill/>
            <a:miter lim="800000"/>
            <a:headEnd/>
            <a:tailEnd/>
          </a:ln>
        </p:spPr>
      </p:pic>
      <p:pic>
        <p:nvPicPr>
          <p:cNvPr id="16" name="Picture 10" descr="http://us.123rf.com/400wm/400/400/norebbo/norebbo0905/norebbo090500070/4863538-3d-illustration-of-a-metallic-radio-antenna-with-a-glowing-earth-and-orange-signal-waves-radiating-f.jpg"/>
          <p:cNvPicPr>
            <a:picLocks noChangeAspect="1" noChangeArrowheads="1"/>
          </p:cNvPicPr>
          <p:nvPr userDrawn="1"/>
        </p:nvPicPr>
        <p:blipFill>
          <a:blip r:embed="rId5" cstate="print"/>
          <a:srcRect/>
          <a:stretch>
            <a:fillRect/>
          </a:stretch>
        </p:blipFill>
        <p:spPr bwMode="auto">
          <a:xfrm rot="3783039">
            <a:off x="4102759" y="95853"/>
            <a:ext cx="831064" cy="82921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329BE700-F4D9-4831-95B3-082490CBDBC0}"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D1B38AA-774D-420D-867E-1CB9A18AF7EE}"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6204" y="4437112"/>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1371600" y="278092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DEFE581D-D05D-4D3A-9E78-3F1CDCBB6DFB}" type="datetime1">
              <a:rPr lang="el-GR" smtClean="0"/>
              <a:t>13/4/2014</a:t>
            </a:fld>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F5D6570C-0387-41C3-A55E-46612AD50112}"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392B4E4B-D61D-4C2E-8360-EFDE1327B57B}" type="datetime1">
              <a:rPr lang="el-GR" smtClean="0"/>
              <a:t>13/4/2014</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353F8A5-0B05-46DC-85AC-5F90D8BFFAB1}"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77B67670-56D1-4B61-BA3A-6E5E46875681}" type="datetime1">
              <a:rPr lang="el-GR" smtClean="0"/>
              <a:t>13/4/2014</a:t>
            </a:fld>
            <a:endParaRPr lang="el-G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D4D255DC-231F-44E8-B117-86536CFC0776}"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0FE5FD48-FB4B-43A3-8B5D-6CF6B69914F5}" type="datetime1">
              <a:rPr lang="el-GR" smtClean="0"/>
              <a:t>13/4/2014</a:t>
            </a:fld>
            <a:endParaRPr lang="el-G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6E25425C-1CA3-46E8-802F-C722044691F5}"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D1FC42D6-15B3-4496-8409-0656B45B0197}" type="datetime1">
              <a:rPr lang="el-GR" smtClean="0"/>
              <a:t>13/4/2014</a:t>
            </a:fld>
            <a:endParaRPr lang="el-G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6CF295E-5AE6-433E-92DA-FD3FCC0FBF6C}"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54C82529-3D9B-411D-A482-CBF6F1D91360}" type="datetime1">
              <a:rPr lang="el-GR" smtClean="0"/>
              <a:t>13/4/2014</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62E567D-FE01-4E2A-8F31-EAC7585BA58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52123A9C-9EB4-4A0B-BBE4-51CA60977B40}" type="datetime1">
              <a:rPr lang="el-GR" smtClean="0"/>
              <a:t>13/4/2014</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www.mcw.gov.cy/dec</a:t>
            </a: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2623523-34D9-4E3A-9594-501DBDEA0BA4}"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656" y="274638"/>
            <a:ext cx="7211144"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mtClean="0"/>
              <a:t>Click to edit Master title style</a:t>
            </a:r>
            <a:endParaRPr lang="el-GR" dirty="0"/>
          </a:p>
        </p:txBody>
      </p:sp>
      <p:sp>
        <p:nvSpPr>
          <p:cNvPr id="3" name="Text Placeholder 2"/>
          <p:cNvSpPr>
            <a:spLocks noGrp="1"/>
          </p:cNvSpPr>
          <p:nvPr>
            <p:ph type="body" idx="1"/>
          </p:nvPr>
        </p:nvSpPr>
        <p:spPr>
          <a:xfrm>
            <a:off x="1475656" y="1600200"/>
            <a:ext cx="721114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http://www.ven-tel.com/images/news.jpg"/>
          <p:cNvPicPr>
            <a:picLocks noChangeAspect="1" noChangeArrowheads="1"/>
          </p:cNvPicPr>
          <p:nvPr/>
        </p:nvPicPr>
        <p:blipFill>
          <a:blip r:embed="rId15" cstate="print"/>
          <a:srcRect/>
          <a:stretch>
            <a:fillRect/>
          </a:stretch>
        </p:blipFill>
        <p:spPr bwMode="auto">
          <a:xfrm>
            <a:off x="-1044624" y="360040"/>
            <a:ext cx="2448272" cy="616530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a:bevelB/>
          </a:sp3d>
        </p:spPr>
      </p:pic>
      <p:pic>
        <p:nvPicPr>
          <p:cNvPr id="10" name="Picture 4" descr="http://www.hot-springs-ar-info.com/images/satellite-clipart.jpg"/>
          <p:cNvPicPr>
            <a:picLocks noChangeAspect="1" noChangeArrowheads="1"/>
          </p:cNvPicPr>
          <p:nvPr userDrawn="1"/>
        </p:nvPicPr>
        <p:blipFill>
          <a:blip r:embed="rId16" cstate="print"/>
          <a:srcRect/>
          <a:stretch>
            <a:fillRect/>
          </a:stretch>
        </p:blipFill>
        <p:spPr bwMode="auto">
          <a:xfrm rot="6775745">
            <a:off x="8302062" y="91813"/>
            <a:ext cx="830262" cy="831850"/>
          </a:xfrm>
          <a:prstGeom prst="rect">
            <a:avLst/>
          </a:prstGeom>
          <a:noFill/>
          <a:ln w="9525">
            <a:noFill/>
            <a:miter lim="800000"/>
            <a:headEnd/>
            <a:tailEnd/>
          </a:ln>
        </p:spPr>
      </p:pic>
      <p:pic>
        <p:nvPicPr>
          <p:cNvPr id="4" name="Picture 3"/>
          <p:cNvPicPr>
            <a:picLocks noChangeAspect="1"/>
          </p:cNvPicPr>
          <p:nvPr userDrawn="1"/>
        </p:nvPicPr>
        <p:blipFill>
          <a:blip r:embed="rId17" cstate="print">
            <a:extLst>
              <a:ext uri="{28A0092B-C50C-407E-A947-70E740481C1C}">
                <a14:useLocalDpi xmlns="" xmlns:a14="http://schemas.microsoft.com/office/drawing/2010/main" val="0"/>
              </a:ext>
            </a:extLst>
          </a:blip>
          <a:stretch>
            <a:fillRect/>
          </a:stretch>
        </p:blipFill>
        <p:spPr>
          <a:xfrm rot="20472839">
            <a:off x="63670" y="266558"/>
            <a:ext cx="1237959" cy="482360"/>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914400" rtl="0" eaLnBrk="1" latinLnBrk="0" hangingPunct="1">
        <a:spcBef>
          <a:spcPct val="0"/>
        </a:spcBef>
        <a:buNone/>
        <a:defRPr sz="4400" b="1" kern="1200"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8519"/>
            <a:ext cx="9144000" cy="6876519"/>
            <a:chOff x="0" y="-18519"/>
            <a:chExt cx="9144000" cy="6876519"/>
          </a:xfrm>
        </p:grpSpPr>
        <p:pic>
          <p:nvPicPr>
            <p:cNvPr id="4098" name="Picture 2" descr="http://www.ven-tel.com/images/news.jpg"/>
            <p:cNvPicPr>
              <a:picLocks noChangeAspect="1" noChangeArrowheads="1"/>
            </p:cNvPicPr>
            <p:nvPr/>
          </p:nvPicPr>
          <p:blipFill>
            <a:blip r:embed="rId3" cstate="print"/>
            <a:srcRect/>
            <a:stretch>
              <a:fillRect/>
            </a:stretch>
          </p:blipFill>
          <p:spPr bwMode="auto">
            <a:xfrm>
              <a:off x="0" y="6350"/>
              <a:ext cx="9144000" cy="6851650"/>
            </a:xfrm>
            <a:prstGeom prst="rect">
              <a:avLst/>
            </a:prstGeom>
            <a:noFill/>
            <a:ln w="9525">
              <a:noFill/>
              <a:miter lim="800000"/>
              <a:headEnd/>
              <a:tailEnd/>
            </a:ln>
          </p:spPr>
        </p:pic>
        <p:sp>
          <p:nvSpPr>
            <p:cNvPr id="3" name="Flowchart: Punched Tape 2"/>
            <p:cNvSpPr/>
            <p:nvPr/>
          </p:nvSpPr>
          <p:spPr>
            <a:xfrm rot="778551">
              <a:off x="500907" y="1505085"/>
              <a:ext cx="8236531" cy="3157987"/>
            </a:xfrm>
            <a:prstGeom prst="flowChartPunchedTape">
              <a:avLst/>
            </a:prstGeom>
            <a:scene3d>
              <a:camera prst="isometricTopUp"/>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prstTxWarp prst="textWave2">
                <a:avLst/>
              </a:prstTxWarp>
              <a:scene3d>
                <a:camera prst="orthographicFront"/>
                <a:lightRig rig="soft" dir="t">
                  <a:rot lat="0" lon="0" rev="10800000"/>
                </a:lightRig>
              </a:scene3d>
              <a:sp3d extrusionH="57150">
                <a:bevelT w="27940" h="12700" prst="hardEdge"/>
                <a:contourClr>
                  <a:srgbClr val="DDDDDD"/>
                </a:contourClr>
              </a:sp3d>
            </a:bodyPr>
            <a:lstStyle/>
            <a:p>
              <a:pPr algn="ctr"/>
              <a:r>
                <a:rPr lang="en-US"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ITU Workshop on the </a:t>
              </a:r>
              <a:r>
                <a:rPr lang="en-US"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efficient</a:t>
              </a:r>
              <a:br>
                <a:rPr lang="en-US"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a:t>
              </a:r>
              <a:r>
                <a:rPr lang="en-US"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use of the spectrum/orbit resource</a:t>
              </a:r>
              <a:endParaRPr lang="el-GR" b="1" dirty="0">
                <a:ln w="11430"/>
                <a:solidFill>
                  <a:schemeClr val="bg1"/>
                </a:solidFill>
                <a:effectLst>
                  <a:outerShdw blurRad="50800" dist="39000" dir="5460000" algn="tl">
                    <a:srgbClr val="000000">
                      <a:alpha val="38000"/>
                    </a:srgbClr>
                  </a:outerShdw>
                </a:effectLst>
              </a:endParaRPr>
            </a:p>
          </p:txBody>
        </p:sp>
        <p:pic>
          <p:nvPicPr>
            <p:cNvPr id="4" name="Picture 2" descr="http://technology-info.com/wp-content/uploads/2011/05/Satellite.jpg"/>
            <p:cNvPicPr>
              <a:picLocks noChangeAspect="1" noChangeArrowheads="1"/>
            </p:cNvPicPr>
            <p:nvPr/>
          </p:nvPicPr>
          <p:blipFill>
            <a:blip r:embed="rId4" cstate="print">
              <a:clrChange>
                <a:clrFrom>
                  <a:srgbClr val="FDFDFD"/>
                </a:clrFrom>
                <a:clrTo>
                  <a:srgbClr val="FDFDFD">
                    <a:alpha val="0"/>
                  </a:srgbClr>
                </a:clrTo>
              </a:clrChange>
              <a:lum bright="10000" contrast="-20000"/>
            </a:blip>
            <a:srcRect/>
            <a:stretch>
              <a:fillRect/>
            </a:stretch>
          </p:blipFill>
          <p:spPr bwMode="auto">
            <a:xfrm rot="1407218">
              <a:off x="6805976" y="-18519"/>
              <a:ext cx="1449977" cy="966651"/>
            </a:xfrm>
            <a:prstGeom prst="rect">
              <a:avLst/>
            </a:prstGeom>
            <a:noFill/>
          </p:spPr>
        </p:pic>
        <p:pic>
          <p:nvPicPr>
            <p:cNvPr id="5" name="Picture 4" descr="http://us.cdn2.123rf.com/168nwm/madmaxer/madmaxer1004/madmaxer100400097/6895064-3d-illustration-of-radio-antenna-symbol-over-white-background.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582100">
              <a:off x="4458721" y="124635"/>
              <a:ext cx="770084" cy="1026779"/>
            </a:xfrm>
            <a:prstGeom prst="rect">
              <a:avLst/>
            </a:prstGeom>
            <a:noFill/>
          </p:spPr>
        </p:pic>
      </p:grpSp>
      <p:sp>
        <p:nvSpPr>
          <p:cNvPr id="7" name="Text Placeholder 6"/>
          <p:cNvSpPr>
            <a:spLocks noGrp="1"/>
          </p:cNvSpPr>
          <p:nvPr>
            <p:ph type="body" idx="1"/>
          </p:nvPr>
        </p:nvSpPr>
        <p:spPr>
          <a:xfrm>
            <a:off x="1835696" y="4941168"/>
            <a:ext cx="7416824" cy="2160240"/>
          </a:xfrm>
        </p:spPr>
        <p:txBody>
          <a:bodyPr/>
          <a:lstStyle/>
          <a:p>
            <a:pPr algn="ctr">
              <a:spcBef>
                <a:spcPts val="0"/>
              </a:spcBef>
            </a:pPr>
            <a:r>
              <a:rPr lang="en-US" sz="3000" b="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Andronikos Kakkouras</a:t>
            </a:r>
          </a:p>
          <a:p>
            <a:pPr algn="ctr">
              <a:spcBef>
                <a:spcPts val="0"/>
              </a:spcBef>
            </a:pPr>
            <a:r>
              <a:rPr lang="en-US" b="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Department of Electronic Communications</a:t>
            </a:r>
          </a:p>
          <a:p>
            <a:pPr algn="ctr">
              <a:spcBef>
                <a:spcPts val="0"/>
              </a:spcBef>
            </a:pPr>
            <a:r>
              <a:rPr lang="en-US" sz="2000" b="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14  April 2014</a:t>
            </a:r>
          </a:p>
        </p:txBody>
      </p:sp>
      <p:pic>
        <p:nvPicPr>
          <p:cNvPr id="8" name="Picture 2" descr="C:\Users\Argyro\Argyro\MyDocuments_OLD\ΤΗΕ\ΕΜΒΛΗΜΑΤΑ ΔΗΜΟΚΡΑΤΙΑΣ\Έχρωμο μικρό.jpg"/>
          <p:cNvPicPr>
            <a:picLocks noChangeAspect="1" noChangeArrowheads="1"/>
          </p:cNvPicPr>
          <p:nvPr/>
        </p:nvPicPr>
        <p:blipFill>
          <a:blip r:embed="rId6" cstate="print"/>
          <a:srcRect/>
          <a:stretch>
            <a:fillRect/>
          </a:stretch>
        </p:blipFill>
        <p:spPr bwMode="auto">
          <a:xfrm>
            <a:off x="179512" y="0"/>
            <a:ext cx="330983" cy="3365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p:cNvSpPr txBox="1"/>
          <p:nvPr/>
        </p:nvSpPr>
        <p:spPr>
          <a:xfrm>
            <a:off x="0" y="341752"/>
            <a:ext cx="899592" cy="261610"/>
          </a:xfrm>
          <a:prstGeom prst="rect">
            <a:avLst/>
          </a:prstGeom>
          <a:noFill/>
        </p:spPr>
        <p:txBody>
          <a:bodyPr wrap="square" rtlCol="0">
            <a:spAutoFit/>
          </a:bodyPr>
          <a:lstStyle/>
          <a:p>
            <a:r>
              <a:rPr lang="en-US" sz="1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THE/DEC</a:t>
            </a:r>
            <a:endParaRPr lang="el-GR"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176" y="404664"/>
            <a:ext cx="6444208" cy="1143000"/>
          </a:xfrm>
        </p:spPr>
        <p:txBody>
          <a:bodyPr/>
          <a:lstStyle/>
          <a:p>
            <a:pPr algn="l"/>
            <a:r>
              <a:rPr lang="en-US" dirty="0" smtClean="0"/>
              <a:t>Satellite Communications</a:t>
            </a:r>
            <a:endParaRPr lang="el-GR" dirty="0"/>
          </a:p>
        </p:txBody>
      </p:sp>
      <p:sp>
        <p:nvSpPr>
          <p:cNvPr id="3" name="Content Placeholder 2"/>
          <p:cNvSpPr>
            <a:spLocks noGrp="1"/>
          </p:cNvSpPr>
          <p:nvPr>
            <p:ph idx="1"/>
          </p:nvPr>
        </p:nvSpPr>
        <p:spPr>
          <a:xfrm>
            <a:off x="1619672" y="1772817"/>
            <a:ext cx="7560840" cy="3816423"/>
          </a:xfrm>
        </p:spPr>
        <p:txBody>
          <a:bodyPr/>
          <a:lstStyle/>
          <a:p>
            <a:pPr algn="just">
              <a:spcBef>
                <a:spcPts val="300"/>
              </a:spcBef>
            </a:pPr>
            <a:r>
              <a:rPr lang="en-US" sz="2000" dirty="0" smtClean="0"/>
              <a:t>Submission of fillings to the ITU</a:t>
            </a:r>
          </a:p>
          <a:p>
            <a:pPr algn="just">
              <a:spcBef>
                <a:spcPts val="300"/>
              </a:spcBef>
            </a:pPr>
            <a:r>
              <a:rPr lang="en-US" sz="2000" dirty="0" smtClean="0"/>
              <a:t>IFIC monitoring</a:t>
            </a:r>
          </a:p>
          <a:p>
            <a:pPr algn="just">
              <a:spcBef>
                <a:spcPts val="300"/>
              </a:spcBef>
            </a:pPr>
            <a:r>
              <a:rPr lang="en-US" sz="2000" dirty="0" smtClean="0"/>
              <a:t>Coordination of Satellite Systems  </a:t>
            </a:r>
          </a:p>
          <a:p>
            <a:pPr lvl="1" algn="just">
              <a:spcBef>
                <a:spcPts val="300"/>
              </a:spcBef>
            </a:pPr>
            <a:r>
              <a:rPr lang="en-US" sz="1600" dirty="0" smtClean="0"/>
              <a:t>Under the ITU Radio Regulation procedures</a:t>
            </a:r>
          </a:p>
          <a:p>
            <a:pPr algn="just">
              <a:spcBef>
                <a:spcPts val="300"/>
              </a:spcBef>
            </a:pPr>
            <a:r>
              <a:rPr lang="en-US" sz="2000" dirty="0" smtClean="0"/>
              <a:t>Notification and Registration of Satellite Systems to ITU</a:t>
            </a:r>
          </a:p>
          <a:p>
            <a:pPr lvl="1" algn="just">
              <a:spcBef>
                <a:spcPts val="300"/>
              </a:spcBef>
            </a:pPr>
            <a:r>
              <a:rPr lang="en-US" sz="1600" dirty="0" smtClean="0"/>
              <a:t>Securing of satellite orbital positions in the name of the Republic of Cyprus </a:t>
            </a:r>
          </a:p>
          <a:p>
            <a:pPr algn="just">
              <a:spcBef>
                <a:spcPts val="300"/>
              </a:spcBef>
            </a:pPr>
            <a:r>
              <a:rPr lang="en-US" sz="2000" dirty="0" smtClean="0"/>
              <a:t>4 Satellite Companies have been licensed:</a:t>
            </a:r>
          </a:p>
          <a:p>
            <a:pPr lvl="1" algn="just">
              <a:spcBef>
                <a:spcPts val="300"/>
              </a:spcBef>
            </a:pPr>
            <a:r>
              <a:rPr lang="en-US" sz="1600" dirty="0" smtClean="0"/>
              <a:t>Hellas Sat Consortium Ltd – In-orbit Satellite </a:t>
            </a:r>
          </a:p>
          <a:p>
            <a:pPr lvl="1" algn="just">
              <a:spcBef>
                <a:spcPts val="300"/>
              </a:spcBef>
            </a:pPr>
            <a:r>
              <a:rPr lang="en-US" sz="1600" dirty="0" err="1" smtClean="0"/>
              <a:t>OverHorizon</a:t>
            </a:r>
            <a:r>
              <a:rPr lang="en-US" sz="1600" dirty="0" smtClean="0"/>
              <a:t> (Cyprus) Plc</a:t>
            </a:r>
          </a:p>
          <a:p>
            <a:pPr lvl="1" algn="just">
              <a:spcBef>
                <a:spcPts val="300"/>
              </a:spcBef>
            </a:pPr>
            <a:r>
              <a:rPr lang="en-US" sz="1600" dirty="0" smtClean="0"/>
              <a:t>AP </a:t>
            </a:r>
            <a:r>
              <a:rPr lang="en-US" sz="1600" dirty="0" err="1" smtClean="0"/>
              <a:t>Kypros</a:t>
            </a:r>
            <a:r>
              <a:rPr lang="en-US" sz="1600" dirty="0" smtClean="0"/>
              <a:t> Satellites Ltd</a:t>
            </a:r>
          </a:p>
          <a:p>
            <a:pPr lvl="1" algn="just">
              <a:spcBef>
                <a:spcPts val="300"/>
              </a:spcBef>
            </a:pPr>
            <a:r>
              <a:rPr lang="en-US" sz="1600" dirty="0" smtClean="0"/>
              <a:t>Olympus Satellites Ltd</a:t>
            </a:r>
          </a:p>
          <a:p>
            <a:pPr algn="just">
              <a:spcBef>
                <a:spcPts val="300"/>
              </a:spcBef>
            </a:pPr>
            <a:endParaRPr lang="en-US" sz="2000" dirty="0" smtClean="0"/>
          </a:p>
          <a:p>
            <a:pPr>
              <a:spcBef>
                <a:spcPts val="300"/>
              </a:spcBef>
            </a:pPr>
            <a:endParaRPr lang="en-US" sz="2000" dirty="0" smtClean="0"/>
          </a:p>
        </p:txBody>
      </p:sp>
      <p:pic>
        <p:nvPicPr>
          <p:cNvPr id="4098" name="Picture 2" descr="C:\Documents and Settings\y.socratous\My Documents\Downloads\hellassat.jpg"/>
          <p:cNvPicPr>
            <a:picLocks noChangeAspect="1" noChangeArrowheads="1"/>
          </p:cNvPicPr>
          <p:nvPr/>
        </p:nvPicPr>
        <p:blipFill>
          <a:blip r:embed="rId2" cstate="print"/>
          <a:srcRect/>
          <a:stretch>
            <a:fillRect/>
          </a:stretch>
        </p:blipFill>
        <p:spPr bwMode="auto">
          <a:xfrm>
            <a:off x="5934184" y="4365104"/>
            <a:ext cx="259825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Satellite Communications</a:t>
            </a:r>
            <a:br>
              <a:rPr lang="en-US" dirty="0" smtClean="0"/>
            </a:br>
            <a:r>
              <a:rPr lang="en-US" dirty="0" smtClean="0"/>
              <a:t>Satellite Uplink </a:t>
            </a:r>
            <a:r>
              <a:rPr lang="en-US" dirty="0" smtClean="0"/>
              <a:t>Fees </a:t>
            </a:r>
            <a:endParaRPr lang="en-US" dirty="0"/>
          </a:p>
        </p:txBody>
      </p:sp>
      <p:sp>
        <p:nvSpPr>
          <p:cNvPr id="3" name="Content Placeholder 2"/>
          <p:cNvSpPr>
            <a:spLocks noGrp="1"/>
          </p:cNvSpPr>
          <p:nvPr>
            <p:ph idx="1"/>
          </p:nvPr>
        </p:nvSpPr>
        <p:spPr/>
        <p:txBody>
          <a:bodyPr>
            <a:normAutofit/>
          </a:bodyPr>
          <a:lstStyle/>
          <a:p>
            <a:endParaRPr lang="en-GB" sz="3600" dirty="0" smtClean="0"/>
          </a:p>
          <a:p>
            <a:r>
              <a:rPr lang="en-GB" sz="3600" dirty="0" smtClean="0"/>
              <a:t>Fees for Satellite Links</a:t>
            </a:r>
            <a:r>
              <a:rPr lang="en-US" sz="3600" dirty="0" smtClean="0"/>
              <a:t> = </a:t>
            </a:r>
          </a:p>
          <a:p>
            <a:r>
              <a:rPr lang="el-GR" sz="3600" dirty="0" smtClean="0"/>
              <a:t>Σ</a:t>
            </a:r>
            <a:r>
              <a:rPr lang="en-GB" sz="3600" baseline="-25000" dirty="0" smtClean="0"/>
              <a:t>number of Carries</a:t>
            </a:r>
            <a:r>
              <a:rPr lang="en-US" sz="3600" dirty="0" smtClean="0"/>
              <a:t>(</a:t>
            </a:r>
            <a:r>
              <a:rPr lang="en-US" sz="3600" dirty="0" err="1" smtClean="0"/>
              <a:t>Bw</a:t>
            </a:r>
            <a:r>
              <a:rPr lang="en-US" sz="3600" dirty="0" smtClean="0"/>
              <a:t> * </a:t>
            </a:r>
            <a:r>
              <a:rPr lang="el-GR" sz="3600" dirty="0" smtClean="0"/>
              <a:t>Ι</a:t>
            </a:r>
            <a:r>
              <a:rPr lang="en-US" sz="3600" dirty="0" smtClean="0"/>
              <a:t> * FC</a:t>
            </a:r>
            <a:r>
              <a:rPr lang="el-GR" sz="3600" dirty="0" smtClean="0"/>
              <a:t>)</a:t>
            </a:r>
            <a:endParaRPr lang="en-GB" sz="3600" dirty="0" smtClean="0"/>
          </a:p>
          <a:p>
            <a:pPr lvl="1">
              <a:buFont typeface="Wingdings" pitchFamily="2" charset="2"/>
              <a:buChar char="§"/>
            </a:pPr>
            <a:r>
              <a:rPr lang="en-GB" dirty="0" err="1" smtClean="0"/>
              <a:t>Bw</a:t>
            </a:r>
            <a:r>
              <a:rPr lang="en-US" dirty="0" smtClean="0"/>
              <a:t> = </a:t>
            </a:r>
            <a:r>
              <a:rPr lang="en-GB" dirty="0" smtClean="0"/>
              <a:t>Bandwidth in </a:t>
            </a:r>
            <a:r>
              <a:rPr lang="el-GR" dirty="0" smtClean="0"/>
              <a:t>ΜΗ</a:t>
            </a:r>
            <a:r>
              <a:rPr lang="en-US" baseline="-25000" dirty="0" smtClean="0"/>
              <a:t>Z,</a:t>
            </a:r>
            <a:endParaRPr lang="en-US" dirty="0" smtClean="0"/>
          </a:p>
          <a:p>
            <a:pPr lvl="1">
              <a:buFont typeface="Wingdings" pitchFamily="2" charset="2"/>
              <a:buChar char="§"/>
            </a:pPr>
            <a:r>
              <a:rPr lang="en-US" baseline="-25000" dirty="0" smtClean="0"/>
              <a:t> </a:t>
            </a:r>
            <a:r>
              <a:rPr lang="en-US" dirty="0" smtClean="0"/>
              <a:t>I = </a:t>
            </a:r>
            <a:r>
              <a:rPr lang="en-GB" dirty="0" err="1" smtClean="0"/>
              <a:t>erp</a:t>
            </a:r>
            <a:r>
              <a:rPr lang="en-GB" dirty="0" smtClean="0"/>
              <a:t> (emitted radiated power) in </a:t>
            </a:r>
            <a:r>
              <a:rPr lang="en-US" dirty="0" err="1" smtClean="0"/>
              <a:t>dBW</a:t>
            </a:r>
            <a:endParaRPr lang="en-US" dirty="0" smtClean="0"/>
          </a:p>
          <a:p>
            <a:pPr lvl="1">
              <a:buFont typeface="Wingdings" pitchFamily="2" charset="2"/>
              <a:buChar char="§"/>
            </a:pPr>
            <a:r>
              <a:rPr lang="en-GB" dirty="0" smtClean="0"/>
              <a:t>FC</a:t>
            </a:r>
            <a:r>
              <a:rPr lang="en-US" dirty="0" smtClean="0"/>
              <a:t> = </a:t>
            </a:r>
            <a:r>
              <a:rPr lang="en-GB" dirty="0" smtClean="0"/>
              <a:t>Frequency Coefficient in</a:t>
            </a:r>
            <a:r>
              <a:rPr lang="en-US" dirty="0" smtClean="0"/>
              <a:t> Euro/(MHz *</a:t>
            </a:r>
            <a:r>
              <a:rPr lang="en-US" dirty="0" err="1" smtClean="0"/>
              <a:t>dBW</a:t>
            </a:r>
            <a:r>
              <a:rPr lang="en-US" dirty="0" smtClean="0"/>
              <a:t>) </a:t>
            </a:r>
            <a:r>
              <a:rPr lang="en-GB" dirty="0" smtClean="0"/>
              <a:t>determined 	according with carrier frequency</a:t>
            </a:r>
            <a:r>
              <a:rPr lang="en-US" dirty="0" smtClean="0"/>
              <a:t>, whether in C or Ku or KA Band </a:t>
            </a:r>
            <a:r>
              <a:rPr lang="en-US" b="0"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208" y="332656"/>
            <a:ext cx="6444208" cy="1143000"/>
          </a:xfrm>
        </p:spPr>
        <p:txBody>
          <a:bodyPr/>
          <a:lstStyle/>
          <a:p>
            <a:pPr algn="l"/>
            <a:r>
              <a:rPr lang="en-US" dirty="0" smtClean="0"/>
              <a:t>Satellite Communications</a:t>
            </a:r>
            <a:endParaRPr lang="el-GR" sz="1200" dirty="0"/>
          </a:p>
        </p:txBody>
      </p:sp>
      <p:sp>
        <p:nvSpPr>
          <p:cNvPr id="3" name="Content Placeholder 2"/>
          <p:cNvSpPr>
            <a:spLocks noGrp="1"/>
          </p:cNvSpPr>
          <p:nvPr>
            <p:ph idx="1"/>
          </p:nvPr>
        </p:nvSpPr>
        <p:spPr>
          <a:xfrm>
            <a:off x="1907704" y="1700809"/>
            <a:ext cx="7056784" cy="4320479"/>
          </a:xfrm>
        </p:spPr>
        <p:txBody>
          <a:bodyPr>
            <a:normAutofit/>
          </a:bodyPr>
          <a:lstStyle/>
          <a:p>
            <a:pPr algn="just">
              <a:spcBef>
                <a:spcPts val="300"/>
              </a:spcBef>
            </a:pPr>
            <a:r>
              <a:rPr lang="en-US" sz="2000" dirty="0" smtClean="0"/>
              <a:t>Versatile License Regime </a:t>
            </a:r>
          </a:p>
          <a:p>
            <a:pPr algn="just">
              <a:spcBef>
                <a:spcPts val="300"/>
              </a:spcBef>
            </a:pPr>
            <a:r>
              <a:rPr lang="en-US" sz="2000" dirty="0" smtClean="0"/>
              <a:t>Authorisation of Satellite Uplinks</a:t>
            </a:r>
          </a:p>
          <a:p>
            <a:pPr lvl="1" algn="just">
              <a:spcBef>
                <a:spcPts val="300"/>
              </a:spcBef>
            </a:pPr>
            <a:r>
              <a:rPr lang="en-US" sz="1600" dirty="0" smtClean="0"/>
              <a:t> Earth Stations</a:t>
            </a:r>
          </a:p>
          <a:p>
            <a:pPr lvl="1" algn="just">
              <a:spcBef>
                <a:spcPts val="300"/>
              </a:spcBef>
            </a:pPr>
            <a:r>
              <a:rPr lang="en-GB" sz="1600" dirty="0" smtClean="0"/>
              <a:t>VSAT’s</a:t>
            </a:r>
          </a:p>
          <a:p>
            <a:pPr lvl="1" algn="just">
              <a:spcBef>
                <a:spcPts val="300"/>
              </a:spcBef>
            </a:pPr>
            <a:r>
              <a:rPr lang="en-GB" sz="1600" dirty="0" smtClean="0"/>
              <a:t>Gateways </a:t>
            </a:r>
          </a:p>
          <a:p>
            <a:pPr lvl="1" algn="just">
              <a:spcBef>
                <a:spcPts val="300"/>
              </a:spcBef>
            </a:pPr>
            <a:r>
              <a:rPr lang="en-GB" sz="1600" dirty="0" smtClean="0"/>
              <a:t>TT&amp;C services</a:t>
            </a:r>
          </a:p>
          <a:p>
            <a:pPr lvl="1" algn="just">
              <a:spcBef>
                <a:spcPts val="300"/>
              </a:spcBef>
            </a:pPr>
            <a:r>
              <a:rPr lang="en-GB" sz="1600" dirty="0" smtClean="0"/>
              <a:t>Turn around services</a:t>
            </a:r>
          </a:p>
          <a:p>
            <a:pPr lvl="1" algn="just">
              <a:spcBef>
                <a:spcPts val="300"/>
              </a:spcBef>
            </a:pPr>
            <a:r>
              <a:rPr lang="en-GB" sz="1600" dirty="0" smtClean="0"/>
              <a:t>Monitoring Services</a:t>
            </a:r>
          </a:p>
          <a:p>
            <a:pPr lvl="1" algn="just">
              <a:spcBef>
                <a:spcPts val="300"/>
              </a:spcBef>
            </a:pPr>
            <a:r>
              <a:rPr lang="en-GB" sz="1600" dirty="0" smtClean="0"/>
              <a:t>Connection with all major satellite systems between the Atlantic Ocean up to Indian Ocean and Far East</a:t>
            </a:r>
            <a:endParaRPr lang="en-US" sz="1600" dirty="0" smtClean="0"/>
          </a:p>
          <a:p>
            <a:pPr lvl="1" algn="just">
              <a:spcBef>
                <a:spcPts val="300"/>
              </a:spcBef>
            </a:pPr>
            <a:endParaRPr lang="en-US" sz="1600" dirty="0" smtClean="0"/>
          </a:p>
          <a:p>
            <a:pPr algn="just">
              <a:spcBef>
                <a:spcPts val="300"/>
              </a:spcBef>
            </a:pPr>
            <a:r>
              <a:rPr lang="en-US" sz="2000" dirty="0" smtClean="0"/>
              <a:t>Highly Equipped, State of the Art Ground Stations</a:t>
            </a:r>
          </a:p>
          <a:p>
            <a:pPr lvl="1" algn="just">
              <a:spcBef>
                <a:spcPts val="300"/>
              </a:spcBef>
            </a:pPr>
            <a:r>
              <a:rPr lang="en-US" sz="1600" dirty="0" smtClean="0"/>
              <a:t>CYTA</a:t>
            </a:r>
          </a:p>
          <a:p>
            <a:pPr lvl="1" algn="just">
              <a:spcBef>
                <a:spcPts val="300"/>
              </a:spcBef>
            </a:pPr>
            <a:r>
              <a:rPr lang="en-US" sz="1600" dirty="0" smtClean="0"/>
              <a:t>Hellas Sat Consortium</a:t>
            </a:r>
          </a:p>
          <a:p>
            <a:pPr algn="just">
              <a:spcBef>
                <a:spcPts val="300"/>
              </a:spcBef>
            </a:pPr>
            <a:endParaRPr lang="en-US" sz="2000" dirty="0" smtClean="0"/>
          </a:p>
          <a:p>
            <a:pPr>
              <a:spcBef>
                <a:spcPts val="300"/>
              </a:spcBef>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Satellite Communications</a:t>
            </a:r>
            <a:r>
              <a:rPr lang="en-US" sz="1200" dirty="0" smtClean="0"/>
              <a:t/>
            </a:r>
            <a:br>
              <a:rPr lang="en-US" sz="1200" dirty="0" smtClean="0"/>
            </a:br>
            <a:r>
              <a:rPr lang="en-GB" dirty="0" smtClean="0"/>
              <a:t>AVANTI GATEWAY</a:t>
            </a:r>
            <a:endParaRPr lang="en-US" dirty="0"/>
          </a:p>
        </p:txBody>
      </p:sp>
      <p:pic>
        <p:nvPicPr>
          <p:cNvPr id="4" name="Picture 8" descr="image001"/>
          <p:cNvPicPr>
            <a:picLocks noGrp="1" noChangeAspect="1" noChangeArrowheads="1"/>
          </p:cNvPicPr>
          <p:nvPr>
            <p:ph idx="1"/>
          </p:nvPr>
        </p:nvPicPr>
        <p:blipFill>
          <a:blip r:embed="rId2" cstate="print"/>
          <a:srcRect/>
          <a:stretch>
            <a:fillRect/>
          </a:stretch>
        </p:blipFill>
        <p:spPr bwMode="auto">
          <a:xfrm>
            <a:off x="6012160" y="1988840"/>
            <a:ext cx="2714625" cy="424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979712" y="1772817"/>
            <a:ext cx="3816424" cy="4708981"/>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mn-lt"/>
              </a:rPr>
              <a:t>The</a:t>
            </a:r>
            <a:r>
              <a:rPr lang="en-US" sz="2000" dirty="0" smtClean="0">
                <a:latin typeface="+mn-lt"/>
              </a:rPr>
              <a:t> </a:t>
            </a:r>
            <a:r>
              <a:rPr lang="en-US" sz="2000" dirty="0" smtClean="0">
                <a:solidFill>
                  <a:schemeClr val="bg1"/>
                </a:solidFill>
                <a:latin typeface="+mn-lt"/>
              </a:rPr>
              <a:t>Gateway has been providing highly resilient and reliable access to customers using the HYLAS 2 satellite </a:t>
            </a:r>
          </a:p>
          <a:p>
            <a:pPr>
              <a:buFont typeface="Arial" pitchFamily="34" charset="0"/>
              <a:buChar char="•"/>
            </a:pPr>
            <a:r>
              <a:rPr lang="en-US" sz="2000" dirty="0" smtClean="0">
                <a:solidFill>
                  <a:schemeClr val="bg1"/>
                </a:solidFill>
                <a:latin typeface="+mn-lt"/>
              </a:rPr>
              <a:t> Offers broadband access across large parts of the globe in Africa, the Middle East and Europe</a:t>
            </a:r>
          </a:p>
          <a:p>
            <a:pPr>
              <a:buFont typeface="Arial" pitchFamily="34" charset="0"/>
              <a:buChar char="•"/>
            </a:pPr>
            <a:r>
              <a:rPr lang="en-GB" sz="2000" dirty="0" smtClean="0">
                <a:solidFill>
                  <a:schemeClr val="bg1"/>
                </a:solidFill>
                <a:latin typeface="+mn-lt"/>
              </a:rPr>
              <a:t> Fiber Optic Connectivity</a:t>
            </a:r>
          </a:p>
          <a:p>
            <a:pPr>
              <a:buFont typeface="Arial" pitchFamily="34" charset="0"/>
              <a:buChar char="•"/>
            </a:pPr>
            <a:r>
              <a:rPr lang="en-US" sz="2000" dirty="0" smtClean="0">
                <a:solidFill>
                  <a:schemeClr val="bg1"/>
                </a:solidFill>
                <a:latin typeface="+mn-lt"/>
              </a:rPr>
              <a:t> Ideal geographical location with optimal weather conditions and interference - free environment </a:t>
            </a:r>
          </a:p>
          <a:p>
            <a:pPr>
              <a:buFont typeface="Arial" pitchFamily="34" charset="0"/>
              <a:buChar char="•"/>
            </a:pPr>
            <a:r>
              <a:rPr lang="en-US" sz="2000" dirty="0" smtClean="0">
                <a:solidFill>
                  <a:schemeClr val="bg1"/>
                </a:solidFill>
                <a:latin typeface="+mn-lt"/>
              </a:rPr>
              <a:t> Dedicated Earth Station facilities for satellite access </a:t>
            </a:r>
          </a:p>
          <a:p>
            <a:pPr>
              <a:buFont typeface="Arial" pitchFamily="34" charset="0"/>
              <a:buChar char="•"/>
            </a:pPr>
            <a:r>
              <a:rPr lang="en-US" sz="2000" dirty="0" smtClean="0">
                <a:solidFill>
                  <a:schemeClr val="bg1"/>
                </a:solidFill>
                <a:latin typeface="+mn-lt"/>
              </a:rPr>
              <a:t> Field, Operational and equipment support </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Satellite Communications</a:t>
            </a:r>
            <a:r>
              <a:rPr lang="en-US" sz="1200" dirty="0" smtClean="0"/>
              <a:t/>
            </a:r>
            <a:br>
              <a:rPr lang="en-US" sz="1200" dirty="0" smtClean="0"/>
            </a:br>
            <a:r>
              <a:rPr lang="en-US" dirty="0" smtClean="0"/>
              <a:t>HELLAS SAT TELEPORT FACILITIES</a:t>
            </a:r>
            <a:endParaRPr lang="en-US" dirty="0"/>
          </a:p>
        </p:txBody>
      </p:sp>
      <p:pic>
        <p:nvPicPr>
          <p:cNvPr id="4" name="Picture 4" descr="C:\Documents and Settings\y.socratous\My Documents\presentations\Pictures_Sat\DSC05732.JPG"/>
          <p:cNvPicPr>
            <a:picLocks noGrp="1" noChangeAspect="1" noChangeArrowheads="1"/>
          </p:cNvPicPr>
          <p:nvPr>
            <p:ph idx="1"/>
          </p:nvPr>
        </p:nvPicPr>
        <p:blipFill rotWithShape="1">
          <a:blip r:embed="rId2" cstate="print"/>
          <a:srcRect l="3395" r="6372" b="12125"/>
          <a:stretch/>
        </p:blipFill>
        <p:spPr bwMode="auto">
          <a:xfrm>
            <a:off x="2627784" y="1628800"/>
            <a:ext cx="4774274" cy="2027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New Image.JPG"/>
          <p:cNvPicPr>
            <a:picLocks noChangeAspect="1"/>
          </p:cNvPicPr>
          <p:nvPr/>
        </p:nvPicPr>
        <p:blipFill>
          <a:blip r:embed="rId3" cstate="print"/>
          <a:stretch>
            <a:fillRect/>
          </a:stretch>
        </p:blipFill>
        <p:spPr>
          <a:xfrm>
            <a:off x="2555776" y="3717032"/>
            <a:ext cx="5083903" cy="2860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04664"/>
            <a:ext cx="7211144" cy="1143000"/>
          </a:xfrm>
        </p:spPr>
        <p:txBody>
          <a:bodyPr>
            <a:normAutofit fontScale="90000"/>
          </a:bodyPr>
          <a:lstStyle/>
          <a:p>
            <a:r>
              <a:rPr lang="en-US" dirty="0" smtClean="0"/>
              <a:t>Satellite Communications</a:t>
            </a:r>
            <a:r>
              <a:rPr lang="en-US" sz="1200" dirty="0" smtClean="0"/>
              <a:t>(3)</a:t>
            </a:r>
            <a:br>
              <a:rPr lang="en-US" sz="1200" dirty="0" smtClean="0"/>
            </a:br>
            <a:r>
              <a:rPr lang="en-GB" dirty="0" smtClean="0"/>
              <a:t>CYTA Teleport</a:t>
            </a:r>
            <a:endParaRPr lang="en-US" dirty="0"/>
          </a:p>
        </p:txBody>
      </p:sp>
      <p:pic>
        <p:nvPicPr>
          <p:cNvPr id="1026" name="Picture 2" descr="C:\Documents and Settings\y.socratous\My Documents\presentations\Pictures_Sat\Earth Station Mountain view 5 crop 21.7.07.jpg"/>
          <p:cNvPicPr>
            <a:picLocks noChangeAspect="1" noChangeArrowheads="1"/>
          </p:cNvPicPr>
          <p:nvPr/>
        </p:nvPicPr>
        <p:blipFill rotWithShape="1">
          <a:blip r:embed="rId2" cstate="print"/>
          <a:srcRect l="13556" t="4492" b="-1"/>
          <a:stretch/>
        </p:blipFill>
        <p:spPr bwMode="auto">
          <a:xfrm>
            <a:off x="1691680" y="1772816"/>
            <a:ext cx="4601047" cy="2063204"/>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descr="C:\Documents and Settings\y.socratous\My Documents\presentations\Pictures_Sat\Δορυφορικός από Νίκο.JPG"/>
          <p:cNvPicPr>
            <a:picLocks noChangeAspect="1" noChangeArrowheads="1"/>
          </p:cNvPicPr>
          <p:nvPr/>
        </p:nvPicPr>
        <p:blipFill>
          <a:blip r:embed="rId3" cstate="print"/>
          <a:srcRect/>
          <a:stretch>
            <a:fillRect/>
          </a:stretch>
        </p:blipFill>
        <p:spPr bwMode="auto">
          <a:xfrm>
            <a:off x="6372200" y="1484784"/>
            <a:ext cx="2563863" cy="2376264"/>
          </a:xfrm>
          <a:prstGeom prst="rect">
            <a:avLst/>
          </a:prstGeom>
          <a:ln w="228600" cap="sq" cmpd="thickThin">
            <a:solidFill>
              <a:srgbClr val="000000"/>
            </a:solidFill>
            <a:prstDash val="solid"/>
            <a:miter lim="800000"/>
          </a:ln>
          <a:effectLst>
            <a:innerShdw blurRad="76200">
              <a:srgbClr val="000000"/>
            </a:innerShdw>
          </a:effectLst>
        </p:spPr>
      </p:pic>
      <p:pic>
        <p:nvPicPr>
          <p:cNvPr id="3" name="Content Placeholder 2"/>
          <p:cNvPicPr>
            <a:picLocks noGrp="1" noChangeAspect="1" noChangeArrowheads="1"/>
          </p:cNvPicPr>
          <p:nvPr>
            <p:ph idx="1"/>
          </p:nvPr>
        </p:nvPicPr>
        <p:blipFill>
          <a:blip r:embed="rId4" cstate="print"/>
          <a:srcRect/>
          <a:stretch>
            <a:fillRect/>
          </a:stretch>
        </p:blipFill>
        <p:spPr bwMode="auto">
          <a:xfrm>
            <a:off x="1979712" y="4293096"/>
            <a:ext cx="6624736"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92696"/>
            <a:ext cx="6444208" cy="1143000"/>
          </a:xfrm>
        </p:spPr>
        <p:txBody>
          <a:bodyPr/>
          <a:lstStyle/>
          <a:p>
            <a:pPr algn="l"/>
            <a:r>
              <a:rPr lang="en-US" dirty="0" smtClean="0"/>
              <a:t>Space Policy</a:t>
            </a:r>
            <a:endParaRPr lang="el-GR" dirty="0"/>
          </a:p>
        </p:txBody>
      </p:sp>
      <p:sp>
        <p:nvSpPr>
          <p:cNvPr id="3" name="Content Placeholder 2"/>
          <p:cNvSpPr>
            <a:spLocks noGrp="1"/>
          </p:cNvSpPr>
          <p:nvPr>
            <p:ph idx="1"/>
          </p:nvPr>
        </p:nvSpPr>
        <p:spPr>
          <a:xfrm>
            <a:off x="1799184" y="2060849"/>
            <a:ext cx="7165304" cy="3816423"/>
          </a:xfrm>
        </p:spPr>
        <p:txBody>
          <a:bodyPr>
            <a:normAutofit lnSpcReduction="10000"/>
          </a:bodyPr>
          <a:lstStyle/>
          <a:p>
            <a:pPr marL="0" indent="0">
              <a:buNone/>
              <a:defRPr/>
            </a:pPr>
            <a:r>
              <a:rPr lang="en-GB" sz="3000" dirty="0" smtClean="0"/>
              <a:t>By way of a Decision</a:t>
            </a:r>
            <a:r>
              <a:rPr lang="el-GR" sz="3000" dirty="0" smtClean="0"/>
              <a:t> </a:t>
            </a:r>
            <a:r>
              <a:rPr lang="en-US" sz="3000" dirty="0" smtClean="0"/>
              <a:t>by </a:t>
            </a:r>
            <a:r>
              <a:rPr lang="en-GB" sz="3000" dirty="0" smtClean="0"/>
              <a:t>Council of Ministers – DEC is responsible for </a:t>
            </a:r>
            <a:endParaRPr lang="en-GB" sz="2800" dirty="0" smtClean="0"/>
          </a:p>
          <a:p>
            <a:pPr>
              <a:defRPr/>
            </a:pPr>
            <a:r>
              <a:rPr lang="en-GB" sz="3000" dirty="0" smtClean="0"/>
              <a:t>European Space Policy </a:t>
            </a:r>
          </a:p>
          <a:p>
            <a:pPr marL="515620" lvl="1" indent="-274320" algn="just">
              <a:buClr>
                <a:schemeClr val="accent3"/>
              </a:buClr>
              <a:defRPr/>
            </a:pPr>
            <a:r>
              <a:rPr lang="en-GB" sz="1900" dirty="0" smtClean="0">
                <a:cs typeface="Arial" pitchFamily="34" charset="0"/>
              </a:rPr>
              <a:t>Executive Body to formulate and implement the national policies.</a:t>
            </a:r>
          </a:p>
          <a:p>
            <a:pPr marL="515620" lvl="1" indent="-274320" algn="just">
              <a:buClr>
                <a:schemeClr val="accent3"/>
              </a:buClr>
              <a:defRPr/>
            </a:pPr>
            <a:r>
              <a:rPr lang="en-GB" sz="1900" dirty="0" smtClean="0">
                <a:cs typeface="Arial" pitchFamily="34" charset="0"/>
              </a:rPr>
              <a:t>Appointed as ESA counterpart for the implementation of the ESA – Cyprus cooperation</a:t>
            </a:r>
          </a:p>
          <a:p>
            <a:pPr algn="just">
              <a:defRPr/>
            </a:pPr>
            <a:r>
              <a:rPr lang="en-GB" sz="2000" dirty="0" smtClean="0"/>
              <a:t>European Space Agency</a:t>
            </a:r>
            <a:endParaRPr lang="el-GR" sz="2000" dirty="0" smtClean="0"/>
          </a:p>
          <a:p>
            <a:pPr lvl="1" algn="just">
              <a:spcBef>
                <a:spcPts val="300"/>
              </a:spcBef>
            </a:pPr>
            <a:r>
              <a:rPr lang="en-US" sz="1600" dirty="0" smtClean="0"/>
              <a:t>2009 – Signed an agreement for cooperation with ESA.</a:t>
            </a:r>
          </a:p>
          <a:p>
            <a:pPr lvl="1" algn="just">
              <a:spcBef>
                <a:spcPts val="300"/>
              </a:spcBef>
            </a:pPr>
            <a:r>
              <a:rPr lang="en-US" sz="1600" dirty="0" smtClean="0"/>
              <a:t>Currently we investigating the possibility in taking our cooperation in the next level and becoming a member of ESA.</a:t>
            </a:r>
          </a:p>
          <a:p>
            <a:pPr marL="515620" lvl="1" indent="-274320" algn="just">
              <a:buClr>
                <a:schemeClr val="accent3"/>
              </a:buClr>
              <a:buNone/>
              <a:defRPr/>
            </a:pPr>
            <a:endParaRPr lang="el-GR" sz="3000" dirty="0" smtClean="0"/>
          </a:p>
          <a:p>
            <a:pPr algn="just">
              <a:spcBef>
                <a:spcPts val="300"/>
              </a:spcBef>
            </a:pPr>
            <a:endParaRPr lang="en-US" sz="2000" dirty="0" smtClean="0"/>
          </a:p>
          <a:p>
            <a:pPr>
              <a:spcBef>
                <a:spcPts val="300"/>
              </a:spcBef>
            </a:pPr>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444208" cy="1143000"/>
          </a:xfrm>
        </p:spPr>
        <p:txBody>
          <a:bodyPr/>
          <a:lstStyle/>
          <a:p>
            <a:r>
              <a:rPr lang="en-US" dirty="0" smtClean="0"/>
              <a:t>Space Policy</a:t>
            </a:r>
            <a:r>
              <a:rPr lang="en-US" sz="1200" dirty="0" smtClean="0"/>
              <a:t>(2)</a:t>
            </a:r>
            <a:endParaRPr lang="el-GR" sz="1200" dirty="0"/>
          </a:p>
        </p:txBody>
      </p:sp>
      <p:sp>
        <p:nvSpPr>
          <p:cNvPr id="3" name="Content Placeholder 2"/>
          <p:cNvSpPr>
            <a:spLocks noGrp="1"/>
          </p:cNvSpPr>
          <p:nvPr>
            <p:ph idx="1"/>
          </p:nvPr>
        </p:nvSpPr>
        <p:spPr>
          <a:xfrm>
            <a:off x="1835696" y="1340768"/>
            <a:ext cx="7056784" cy="5184576"/>
          </a:xfrm>
        </p:spPr>
        <p:txBody>
          <a:bodyPr>
            <a:normAutofit fontScale="92500" lnSpcReduction="10000"/>
          </a:bodyPr>
          <a:lstStyle/>
          <a:p>
            <a:pPr algn="just">
              <a:defRPr/>
            </a:pPr>
            <a:r>
              <a:rPr lang="en-GB" sz="2600" dirty="0" smtClean="0"/>
              <a:t>Galileo</a:t>
            </a:r>
          </a:p>
          <a:p>
            <a:pPr lvl="1" algn="just">
              <a:defRPr/>
            </a:pPr>
            <a:r>
              <a:rPr lang="en-GB" sz="2000" dirty="0" smtClean="0"/>
              <a:t>2010 –</a:t>
            </a:r>
            <a:r>
              <a:rPr lang="en-US" sz="2000" dirty="0" smtClean="0"/>
              <a:t>Republic of Cyprus and the European Commission reached an agreement on the establishment of a GALILEO ground station.</a:t>
            </a:r>
          </a:p>
          <a:p>
            <a:pPr lvl="1" algn="just">
              <a:defRPr/>
            </a:pPr>
            <a:r>
              <a:rPr lang="en-US" sz="2000" dirty="0" smtClean="0">
                <a:cs typeface="Arial" charset="0"/>
              </a:rPr>
              <a:t>The Search and Rescue service of Galileo is implemented by a network of three European Medium Earth Orbit Local User Terminals (MEOLUTs) located in three different countries of the European Union. The MEOLUT shall be an integral part of the Galileo Infrastructure and it shall be a receiving station on the ground responsible for detecting and locating emergency beacons, and forwarding the appropriate information to its associated Mission Controlled Centre. </a:t>
            </a:r>
            <a:endParaRPr lang="en-US" sz="2000" dirty="0" smtClean="0"/>
          </a:p>
          <a:p>
            <a:pPr lvl="1" algn="just">
              <a:defRPr/>
            </a:pPr>
            <a:r>
              <a:rPr lang="en-US" sz="2000" dirty="0" smtClean="0"/>
              <a:t>Cyprus as a Ground Segment Provider through a network of three European Earth Stations (MEOLUTs) who will be located in Cyprus, Norway and Spain. </a:t>
            </a:r>
          </a:p>
          <a:p>
            <a:pPr lvl="1" algn="just">
              <a:defRPr/>
            </a:pPr>
            <a:r>
              <a:rPr lang="en-US" sz="2000" dirty="0" smtClean="0"/>
              <a:t>Currently, the installation of the MEOLUT station in Cyprus has been completed and the testing operation of the system is expected to within 2014.</a:t>
            </a:r>
            <a:endParaRPr lang="en-GB" sz="2000" dirty="0" smtClean="0"/>
          </a:p>
          <a:p>
            <a:pPr>
              <a:defRPr/>
            </a:pPr>
            <a:endParaRPr lang="el-GR" sz="2000" dirty="0" smtClean="0"/>
          </a:p>
          <a:p>
            <a:pPr lvl="1" algn="just">
              <a:spcBef>
                <a:spcPts val="300"/>
              </a:spcBef>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ww.jpg"/>
          <p:cNvPicPr>
            <a:picLocks noGrp="1" noChangeAspect="1"/>
          </p:cNvPicPr>
          <p:nvPr>
            <p:ph idx="1"/>
          </p:nvPr>
        </p:nvPicPr>
        <p:blipFill>
          <a:blip r:embed="rId2" cstate="print"/>
          <a:stretch>
            <a:fillRect/>
          </a:stretch>
        </p:blipFill>
        <p:spPr>
          <a:xfrm>
            <a:off x="3203848" y="980728"/>
            <a:ext cx="4248472" cy="3155186"/>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descr="C:\Documents and Settings\y.socratous\My Documents\presentations\Pictures_Sat\maxresdefault.jpg"/>
          <p:cNvPicPr>
            <a:picLocks noChangeAspect="1" noChangeArrowheads="1"/>
          </p:cNvPicPr>
          <p:nvPr/>
        </p:nvPicPr>
        <p:blipFill>
          <a:blip r:embed="rId3" cstate="print"/>
          <a:srcRect/>
          <a:stretch>
            <a:fillRect/>
          </a:stretch>
        </p:blipFill>
        <p:spPr bwMode="auto">
          <a:xfrm>
            <a:off x="3203848" y="4221088"/>
            <a:ext cx="4248472" cy="2389766"/>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1007604" y="0"/>
            <a:ext cx="4392488" cy="1143000"/>
          </a:xfrm>
        </p:spPr>
        <p:txBody>
          <a:bodyPr/>
          <a:lstStyle/>
          <a:p>
            <a:r>
              <a:rPr lang="en-US" dirty="0" smtClean="0"/>
              <a:t>Space Policy</a:t>
            </a:r>
            <a:r>
              <a:rPr lang="en-US" sz="1200" dirty="0" smtClean="0"/>
              <a:t>(3)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 Satellite Broadband </a:t>
            </a:r>
            <a:r>
              <a:rPr lang="en-US" dirty="0" smtClean="0">
                <a:latin typeface="Tw Cen MT Condensed Extra Bold" pitchFamily="34" charset="0"/>
              </a:rPr>
              <a:t/>
            </a:r>
            <a:br>
              <a:rPr lang="en-US" dirty="0" smtClean="0">
                <a:latin typeface="Tw Cen MT Condensed Extra Bold" pitchFamily="34" charset="0"/>
              </a:rPr>
            </a:br>
            <a:endParaRPr lang="en-US" dirty="0"/>
          </a:p>
        </p:txBody>
      </p:sp>
      <p:sp>
        <p:nvSpPr>
          <p:cNvPr id="3" name="Content Placeholder 2"/>
          <p:cNvSpPr>
            <a:spLocks noGrp="1"/>
          </p:cNvSpPr>
          <p:nvPr>
            <p:ph idx="1"/>
          </p:nvPr>
        </p:nvSpPr>
        <p:spPr>
          <a:xfrm>
            <a:off x="1475656" y="1600200"/>
            <a:ext cx="7211144" cy="4781127"/>
          </a:xfrm>
        </p:spPr>
        <p:txBody>
          <a:bodyPr>
            <a:normAutofit fontScale="70000" lnSpcReduction="20000"/>
          </a:bodyPr>
          <a:lstStyle/>
          <a:p>
            <a:pPr>
              <a:spcAft>
                <a:spcPts val="600"/>
              </a:spcAft>
            </a:pPr>
            <a:r>
              <a:rPr lang="en-US" dirty="0" smtClean="0"/>
              <a:t>In 2009 many rural areas not covered by broadband network (white areas)	</a:t>
            </a:r>
          </a:p>
          <a:p>
            <a:pPr>
              <a:spcAft>
                <a:spcPts val="600"/>
              </a:spcAft>
            </a:pPr>
            <a:r>
              <a:rPr lang="en-US" sz="2800" u="sng" dirty="0" smtClean="0"/>
              <a:t>Specifics:</a:t>
            </a:r>
            <a:r>
              <a:rPr lang="en-US" sz="2800" dirty="0" smtClean="0"/>
              <a:t> 153 communities (population 25,000 </a:t>
            </a:r>
            <a:r>
              <a:rPr lang="en-US" sz="2800" dirty="0" smtClean="0"/>
              <a:t> or  </a:t>
            </a:r>
            <a:r>
              <a:rPr lang="en-US" sz="2800" dirty="0" smtClean="0"/>
              <a:t>3% </a:t>
            </a:r>
            <a:r>
              <a:rPr lang="en-US" sz="2800" dirty="0" smtClean="0"/>
              <a:t>of </a:t>
            </a:r>
            <a:r>
              <a:rPr lang="en-US" sz="2800" dirty="0" smtClean="0"/>
              <a:t>total population) did not have broadband Internet access of which 105 opted for a satellite broadband scheme offered to them for free by the Government (service provided by Hellas Sat Consortium Ltd)   </a:t>
            </a:r>
          </a:p>
          <a:p>
            <a:pPr>
              <a:spcAft>
                <a:spcPts val="600"/>
              </a:spcAft>
            </a:pPr>
            <a:r>
              <a:rPr lang="en-US" dirty="0" smtClean="0"/>
              <a:t>Each community covered by one or more (up to </a:t>
            </a:r>
            <a:r>
              <a:rPr lang="en-US" dirty="0" smtClean="0"/>
              <a:t>17)          1 </a:t>
            </a:r>
            <a:r>
              <a:rPr lang="en-US" dirty="0" smtClean="0"/>
              <a:t>Mbps broadband satellite connection(s) (1024 kbps downlink / 128 kbps uplink) with external Wi-Fi access points to provide community-wide coverage.</a:t>
            </a:r>
          </a:p>
          <a:p>
            <a:pPr>
              <a:spcAft>
                <a:spcPts val="600"/>
              </a:spcAft>
            </a:pPr>
            <a:r>
              <a:rPr lang="en-US" dirty="0" smtClean="0"/>
              <a:t>Project ended  in October 2013 Incumbent operator now provides fixed broadband access (</a:t>
            </a:r>
            <a:r>
              <a:rPr lang="en-US" dirty="0" err="1" smtClean="0"/>
              <a:t>xDSL</a:t>
            </a:r>
            <a:r>
              <a:rPr lang="en-US" dirty="0" smtClean="0"/>
              <a:t>) to all communities</a:t>
            </a:r>
          </a:p>
          <a:p>
            <a:pPr>
              <a:spcAft>
                <a:spcPts val="600"/>
              </a:spcAft>
            </a:pPr>
            <a:endParaRPr lang="en-US" dirty="0" smtClean="0">
              <a:latin typeface="Tw Cen MT Condensed Extra Bold"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92696"/>
            <a:ext cx="4392488" cy="1143000"/>
          </a:xfrm>
        </p:spPr>
        <p:txBody>
          <a:bodyPr/>
          <a:lstStyle/>
          <a:p>
            <a:pPr algn="l"/>
            <a:r>
              <a:rPr lang="en-US" dirty="0" smtClean="0"/>
              <a:t>Contents</a:t>
            </a:r>
            <a:endParaRPr lang="el-GR" dirty="0"/>
          </a:p>
        </p:txBody>
      </p:sp>
      <p:sp>
        <p:nvSpPr>
          <p:cNvPr id="3" name="Content Placeholder 2"/>
          <p:cNvSpPr>
            <a:spLocks noGrp="1"/>
          </p:cNvSpPr>
          <p:nvPr>
            <p:ph idx="1"/>
          </p:nvPr>
        </p:nvSpPr>
        <p:spPr>
          <a:xfrm>
            <a:off x="1115616" y="1700808"/>
            <a:ext cx="8856984" cy="3960439"/>
          </a:xfrm>
        </p:spPr>
        <p:txBody>
          <a:bodyPr/>
          <a:lstStyle/>
          <a:p>
            <a:pPr marL="736600" lvl="1" indent="-273050">
              <a:lnSpc>
                <a:spcPct val="90000"/>
              </a:lnSpc>
              <a:buNone/>
            </a:pPr>
            <a:endParaRPr lang="en-US" sz="2400" b="1" dirty="0" smtClean="0">
              <a:effectLst>
                <a:outerShdw blurRad="38100" dist="38100" dir="2700000" algn="tl">
                  <a:srgbClr val="000000">
                    <a:alpha val="43137"/>
                  </a:srgbClr>
                </a:outerShdw>
              </a:effectLst>
            </a:endParaRPr>
          </a:p>
          <a:p>
            <a:pPr marL="736600" lvl="1" indent="-273050">
              <a:lnSpc>
                <a:spcPct val="90000"/>
              </a:lnSpc>
              <a:buFont typeface="Wingdings" pitchFamily="2" charset="2"/>
              <a:buChar char="§"/>
            </a:pPr>
            <a:r>
              <a:rPr lang="en-US" sz="2400" b="1" dirty="0" smtClean="0">
                <a:effectLst>
                  <a:outerShdw blurRad="38100" dist="38100" dir="2700000" algn="tl">
                    <a:srgbClr val="000000">
                      <a:alpha val="43137"/>
                    </a:srgbClr>
                  </a:outerShdw>
                </a:effectLst>
              </a:rPr>
              <a:t>Introduction</a:t>
            </a:r>
          </a:p>
          <a:p>
            <a:pPr marL="1136650" lvl="2" indent="-273050">
              <a:lnSpc>
                <a:spcPct val="90000"/>
              </a:lnSpc>
              <a:buFont typeface="Wingdings" pitchFamily="2" charset="2"/>
              <a:buChar char="§"/>
            </a:pPr>
            <a:r>
              <a:rPr lang="en-US" sz="2200" b="1" dirty="0" smtClean="0">
                <a:effectLst>
                  <a:outerShdw blurRad="38100" dist="38100" dir="2700000" algn="tl">
                    <a:srgbClr val="000000">
                      <a:alpha val="43137"/>
                    </a:srgbClr>
                  </a:outerShdw>
                </a:effectLst>
              </a:rPr>
              <a:t>History</a:t>
            </a:r>
          </a:p>
          <a:p>
            <a:pPr marL="1136650" lvl="2" indent="-273050">
              <a:lnSpc>
                <a:spcPct val="90000"/>
              </a:lnSpc>
              <a:buFont typeface="Wingdings" pitchFamily="2" charset="2"/>
              <a:buChar char="§"/>
            </a:pPr>
            <a:r>
              <a:rPr lang="en-US" sz="2200" b="1" dirty="0" smtClean="0">
                <a:effectLst>
                  <a:outerShdw blurRad="38100" dist="38100" dir="2700000" algn="tl">
                    <a:srgbClr val="000000">
                      <a:alpha val="43137"/>
                    </a:srgbClr>
                  </a:outerShdw>
                </a:effectLst>
              </a:rPr>
              <a:t>Responsibilities</a:t>
            </a:r>
          </a:p>
          <a:p>
            <a:pPr marL="1136650" lvl="2" indent="-273050">
              <a:lnSpc>
                <a:spcPct val="90000"/>
              </a:lnSpc>
              <a:buFont typeface="Wingdings" pitchFamily="2" charset="2"/>
              <a:buChar char="§"/>
            </a:pPr>
            <a:r>
              <a:rPr lang="en-US" sz="2200" b="1" dirty="0" smtClean="0">
                <a:effectLst>
                  <a:outerShdw blurRad="38100" dist="38100" dir="2700000" algn="tl">
                    <a:srgbClr val="000000">
                      <a:alpha val="43137"/>
                    </a:srgbClr>
                  </a:outerShdw>
                </a:effectLst>
              </a:rPr>
              <a:t>Policy Goals</a:t>
            </a:r>
          </a:p>
          <a:p>
            <a:pPr marL="736600" lvl="1" indent="-273050">
              <a:lnSpc>
                <a:spcPct val="90000"/>
              </a:lnSpc>
              <a:buFont typeface="Wingdings" pitchFamily="2" charset="2"/>
              <a:buChar char="§"/>
            </a:pPr>
            <a:r>
              <a:rPr lang="en-US" sz="2400" b="1" dirty="0" smtClean="0">
                <a:effectLst>
                  <a:outerShdw blurRad="38100" dist="38100" dir="2700000" algn="tl">
                    <a:srgbClr val="000000">
                      <a:alpha val="43137"/>
                    </a:srgbClr>
                  </a:outerShdw>
                </a:effectLst>
              </a:rPr>
              <a:t>Satellite Communications</a:t>
            </a:r>
          </a:p>
          <a:p>
            <a:pPr marL="736600" lvl="1" indent="-273050">
              <a:lnSpc>
                <a:spcPct val="90000"/>
              </a:lnSpc>
              <a:buFont typeface="Wingdings" pitchFamily="2" charset="2"/>
              <a:buChar char="§"/>
            </a:pPr>
            <a:r>
              <a:rPr lang="en-US" sz="2400" b="1" dirty="0" smtClean="0">
                <a:effectLst>
                  <a:outerShdw blurRad="38100" dist="38100" dir="2700000" algn="tl">
                    <a:srgbClr val="000000">
                      <a:alpha val="43137"/>
                    </a:srgbClr>
                  </a:outerShdw>
                </a:effectLst>
              </a:rPr>
              <a:t>Space Policy</a:t>
            </a: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p>
          <a:p>
            <a:endParaRPr lang="el-GR"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2849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 Satellite Broadband</a:t>
            </a:r>
            <a:endParaRPr lang="en-US" dirty="0"/>
          </a:p>
        </p:txBody>
      </p:sp>
      <p:pic>
        <p:nvPicPr>
          <p:cNvPr id="4" name="Picture 2" descr="C:\Users\Stavros Tsiakkouris\Downloads\tuxpi.com.136666701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700808"/>
            <a:ext cx="3600400"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Stavros Tsiakkouris\Downloads\tuxpi.com.13666671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1340768"/>
            <a:ext cx="2952328"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Stavros Tsiakkouris\Downloads\tuxpi.com.13666682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4509120"/>
            <a:ext cx="2952328" cy="18859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rot="673372">
            <a:off x="1131162" y="1203313"/>
            <a:ext cx="6559639" cy="3764110"/>
          </a:xfrm>
          <a:prstGeom prst="flowChartPunchedTa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TopUp"/>
              <a:lightRig rig="soft" dir="t">
                <a:rot lat="0" lon="0" rev="10800000"/>
              </a:lightRig>
            </a:scene3d>
            <a:sp3d extrusionH="57150">
              <a:bevelT w="27940" h="12700" prst="angle"/>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Thank You For Your Attention</a:t>
            </a:r>
            <a:endParaRPr lang="el-GR" sz="72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168" y="692696"/>
            <a:ext cx="6444208" cy="1143000"/>
          </a:xfrm>
        </p:spPr>
        <p:txBody>
          <a:bodyPr/>
          <a:lstStyle/>
          <a:p>
            <a:pPr algn="l"/>
            <a:r>
              <a:rPr lang="en-US" dirty="0" smtClean="0"/>
              <a:t>Introduction - History</a:t>
            </a:r>
            <a:endParaRPr lang="el-GR" dirty="0"/>
          </a:p>
        </p:txBody>
      </p:sp>
      <p:sp>
        <p:nvSpPr>
          <p:cNvPr id="3" name="Content Placeholder 2"/>
          <p:cNvSpPr>
            <a:spLocks noGrp="1"/>
          </p:cNvSpPr>
          <p:nvPr>
            <p:ph idx="1"/>
          </p:nvPr>
        </p:nvSpPr>
        <p:spPr>
          <a:xfrm>
            <a:off x="1547664" y="2060849"/>
            <a:ext cx="7272808" cy="3816423"/>
          </a:xfrm>
        </p:spPr>
        <p:txBody>
          <a:bodyPr>
            <a:normAutofit lnSpcReduction="10000"/>
          </a:bodyPr>
          <a:lstStyle/>
          <a:p>
            <a:pPr algn="just">
              <a:spcBef>
                <a:spcPts val="300"/>
              </a:spcBef>
            </a:pPr>
            <a:r>
              <a:rPr lang="en-US" sz="2000" b="1" dirty="0" smtClean="0">
                <a:effectLst>
                  <a:outerShdw blurRad="38100" dist="38100" dir="2700000" algn="tl">
                    <a:srgbClr val="000000">
                      <a:alpha val="43137"/>
                    </a:srgbClr>
                  </a:outerShdw>
                </a:effectLst>
              </a:rPr>
              <a:t>The Department of Electronic Communications of the Ministry of Communications and Works was created in 2003 following a decision of the Council of </a:t>
            </a:r>
            <a:r>
              <a:rPr lang="en-US" sz="2000" b="1" dirty="0" smtClean="0">
                <a:effectLst>
                  <a:outerShdw blurRad="38100" dist="38100" dir="2700000" algn="tl">
                    <a:srgbClr val="000000">
                      <a:alpha val="43137"/>
                    </a:srgbClr>
                  </a:outerShdw>
                </a:effectLst>
              </a:rPr>
              <a:t>Ministers.</a:t>
            </a:r>
            <a:endParaRPr lang="en-US" sz="2000" b="1" dirty="0" smtClean="0">
              <a:effectLst>
                <a:outerShdw blurRad="38100" dist="38100" dir="2700000" algn="tl">
                  <a:srgbClr val="000000">
                    <a:alpha val="43137"/>
                  </a:srgbClr>
                </a:outerShdw>
              </a:effectLst>
            </a:endParaRPr>
          </a:p>
          <a:p>
            <a:pPr>
              <a:spcBef>
                <a:spcPts val="300"/>
              </a:spcBef>
            </a:pPr>
            <a:endParaRPr lang="en-US" sz="2000" b="1" dirty="0" smtClean="0">
              <a:effectLst>
                <a:outerShdw blurRad="38100" dist="38100" dir="2700000" algn="tl">
                  <a:srgbClr val="000000">
                    <a:alpha val="43137"/>
                  </a:srgbClr>
                </a:outerShdw>
              </a:effectLst>
            </a:endParaRPr>
          </a:p>
          <a:p>
            <a:pPr>
              <a:spcBef>
                <a:spcPts val="300"/>
              </a:spcBef>
            </a:pPr>
            <a:r>
              <a:rPr lang="en-US" sz="2000" b="1" dirty="0" smtClean="0">
                <a:effectLst>
                  <a:outerShdw blurRad="38100" dist="38100" dir="2700000" algn="tl">
                    <a:srgbClr val="000000">
                      <a:alpha val="43137"/>
                    </a:srgbClr>
                  </a:outerShdw>
                </a:effectLst>
              </a:rPr>
              <a:t>Relevant legislation:</a:t>
            </a:r>
          </a:p>
          <a:p>
            <a:pPr lvl="1">
              <a:spcBef>
                <a:spcPts val="300"/>
              </a:spcBef>
            </a:pPr>
            <a:r>
              <a:rPr lang="en-US" sz="1600" b="1" dirty="0" smtClean="0">
                <a:effectLst>
                  <a:outerShdw blurRad="38100" dist="38100" dir="2700000" algn="tl">
                    <a:srgbClr val="000000">
                      <a:alpha val="43137"/>
                    </a:srgbClr>
                  </a:outerShdw>
                </a:effectLst>
              </a:rPr>
              <a:t>the Radiocommunications Laws </a:t>
            </a:r>
            <a:r>
              <a:rPr lang="en-US" sz="1600" b="1" dirty="0" smtClean="0">
                <a:effectLst>
                  <a:outerShdw blurRad="38100" dist="38100" dir="2700000" algn="tl">
                    <a:srgbClr val="000000">
                      <a:alpha val="43137"/>
                    </a:srgbClr>
                  </a:outerShdw>
                </a:effectLst>
              </a:rPr>
              <a:t>based on EU Legislation</a:t>
            </a:r>
            <a:endParaRPr lang="en-US" sz="1600" b="1" dirty="0" smtClean="0">
              <a:effectLst>
                <a:outerShdw blurRad="38100" dist="38100" dir="2700000" algn="tl">
                  <a:srgbClr val="000000">
                    <a:alpha val="43137"/>
                  </a:srgbClr>
                </a:outerShdw>
              </a:effectLst>
            </a:endParaRPr>
          </a:p>
          <a:p>
            <a:pPr lvl="1">
              <a:spcBef>
                <a:spcPts val="300"/>
              </a:spcBef>
            </a:pPr>
            <a:r>
              <a:rPr lang="en-US" sz="1600" b="1" dirty="0" smtClean="0">
                <a:effectLst>
                  <a:outerShdw blurRad="38100" dist="38100" dir="2700000" algn="tl">
                    <a:srgbClr val="000000">
                      <a:alpha val="43137"/>
                    </a:srgbClr>
                  </a:outerShdw>
                </a:effectLst>
              </a:rPr>
              <a:t>regulations and orders issued by virtue of the Law</a:t>
            </a:r>
            <a:r>
              <a:rPr lang="en-US" sz="1600" b="1" dirty="0" smtClean="0">
                <a:effectLst>
                  <a:outerShdw blurRad="38100" dist="38100" dir="2700000" algn="tl">
                    <a:srgbClr val="000000">
                      <a:alpha val="43137"/>
                    </a:srgbClr>
                  </a:outerShdw>
                </a:effectLst>
              </a:rPr>
              <a:t>.</a:t>
            </a:r>
          </a:p>
          <a:p>
            <a:pPr lvl="1">
              <a:spcBef>
                <a:spcPts val="300"/>
              </a:spcBef>
            </a:pPr>
            <a:r>
              <a:rPr lang="en-GB" sz="1600" dirty="0" smtClean="0"/>
              <a:t>implementing Radio Frequency Spectrum Management as stipulated in </a:t>
            </a:r>
            <a:r>
              <a:rPr lang="en-GB" sz="1600" dirty="0" smtClean="0"/>
              <a:t>ITU Radio Regulations, CEPT Decisions and Recommendations and the European Union specific Directives and Decisions.</a:t>
            </a:r>
            <a:endParaRPr lang="en-US" sz="1600" b="1" dirty="0" smtClean="0">
              <a:effectLst>
                <a:outerShdw blurRad="38100" dist="38100" dir="2700000" algn="tl">
                  <a:srgbClr val="000000">
                    <a:alpha val="43137"/>
                  </a:srgbClr>
                </a:outerShdw>
              </a:effectLst>
            </a:endParaRPr>
          </a:p>
          <a:p>
            <a:pPr>
              <a:spcBef>
                <a:spcPts val="300"/>
              </a:spcBef>
            </a:pPr>
            <a:endParaRPr lang="en-US" b="1" dirty="0" smtClean="0">
              <a:effectLst>
                <a:outerShdw blurRad="38100" dist="38100" dir="2700000" algn="tl">
                  <a:srgbClr val="000000">
                    <a:alpha val="43137"/>
                  </a:srgbClr>
                </a:outerShdw>
              </a:effectLst>
            </a:endParaRPr>
          </a:p>
          <a:p>
            <a:pPr>
              <a:spcBef>
                <a:spcPts val="300"/>
              </a:spcBef>
            </a:pPr>
            <a:r>
              <a:rPr lang="en-US" sz="2000" b="1" dirty="0" smtClean="0">
                <a:effectLst>
                  <a:outerShdw blurRad="38100" dist="38100" dir="2700000" algn="tl">
                    <a:srgbClr val="000000">
                      <a:alpha val="43137"/>
                    </a:srgbClr>
                  </a:outerShdw>
                </a:effectLst>
              </a:rPr>
              <a:t>ITU members since </a:t>
            </a:r>
            <a:r>
              <a:rPr lang="en-US" sz="2000" b="1" dirty="0" smtClean="0">
                <a:effectLst>
                  <a:outerShdw blurRad="38100" dist="38100" dir="2700000" algn="tl">
                    <a:srgbClr val="000000">
                      <a:alpha val="43137"/>
                    </a:srgbClr>
                  </a:outerShdw>
                </a:effectLst>
              </a:rPr>
              <a:t>1961</a:t>
            </a: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176" y="701824"/>
            <a:ext cx="8172400" cy="1143000"/>
          </a:xfrm>
        </p:spPr>
        <p:txBody>
          <a:bodyPr/>
          <a:lstStyle/>
          <a:p>
            <a:pPr algn="l"/>
            <a:r>
              <a:rPr lang="en-US" dirty="0" smtClean="0"/>
              <a:t>Introduction - Responsibilities</a:t>
            </a:r>
            <a:endParaRPr lang="el-GR" dirty="0"/>
          </a:p>
        </p:txBody>
      </p:sp>
      <p:sp>
        <p:nvSpPr>
          <p:cNvPr id="3" name="Content Placeholder 2"/>
          <p:cNvSpPr>
            <a:spLocks noGrp="1"/>
          </p:cNvSpPr>
          <p:nvPr>
            <p:ph idx="1"/>
          </p:nvPr>
        </p:nvSpPr>
        <p:spPr>
          <a:xfrm>
            <a:off x="1763688" y="2132856"/>
            <a:ext cx="7704856" cy="3888432"/>
          </a:xfrm>
        </p:spPr>
        <p:txBody>
          <a:bodyPr>
            <a:normAutofit/>
          </a:bodyPr>
          <a:lstStyle/>
          <a:p>
            <a:pPr>
              <a:lnSpc>
                <a:spcPct val="80000"/>
              </a:lnSpc>
              <a:defRPr/>
            </a:pPr>
            <a:r>
              <a:rPr lang="en-GB" dirty="0" smtClean="0"/>
              <a:t>Radiocommunications</a:t>
            </a:r>
            <a:endParaRPr lang="en-US" dirty="0" smtClean="0"/>
          </a:p>
          <a:p>
            <a:pPr lvl="1">
              <a:lnSpc>
                <a:spcPct val="80000"/>
              </a:lnSpc>
              <a:defRPr/>
            </a:pPr>
            <a:r>
              <a:rPr lang="en-GB" dirty="0" smtClean="0"/>
              <a:t>Satellite Communications</a:t>
            </a:r>
            <a:endParaRPr lang="el-GR" dirty="0" smtClean="0"/>
          </a:p>
          <a:p>
            <a:pPr>
              <a:lnSpc>
                <a:spcPct val="80000"/>
              </a:lnSpc>
              <a:defRPr/>
            </a:pPr>
            <a:endParaRPr lang="el-GR" dirty="0" smtClean="0"/>
          </a:p>
          <a:p>
            <a:pPr>
              <a:lnSpc>
                <a:spcPct val="80000"/>
              </a:lnSpc>
              <a:defRPr/>
            </a:pPr>
            <a:r>
              <a:rPr lang="en-GB" dirty="0" smtClean="0"/>
              <a:t>Information Society</a:t>
            </a:r>
            <a:endParaRPr lang="el-GR" dirty="0" smtClean="0"/>
          </a:p>
          <a:p>
            <a:pPr>
              <a:lnSpc>
                <a:spcPct val="80000"/>
              </a:lnSpc>
              <a:defRPr/>
            </a:pPr>
            <a:endParaRPr lang="el-GR" dirty="0" smtClean="0"/>
          </a:p>
          <a:p>
            <a:pPr>
              <a:lnSpc>
                <a:spcPct val="80000"/>
              </a:lnSpc>
              <a:defRPr/>
            </a:pPr>
            <a:r>
              <a:rPr lang="en-GB" dirty="0" smtClean="0"/>
              <a:t>Electronic Signatures</a:t>
            </a:r>
            <a:endParaRPr lang="el-GR" dirty="0" smtClean="0"/>
          </a:p>
          <a:p>
            <a:pPr>
              <a:lnSpc>
                <a:spcPct val="80000"/>
              </a:lnSpc>
              <a:defRPr/>
            </a:pPr>
            <a:endParaRPr lang="el-GR" dirty="0" smtClean="0"/>
          </a:p>
          <a:p>
            <a:pPr>
              <a:lnSpc>
                <a:spcPct val="80000"/>
              </a:lnSpc>
              <a:defRPr/>
            </a:pPr>
            <a:r>
              <a:rPr lang="en-GB" dirty="0" smtClean="0"/>
              <a:t>Space Policy</a:t>
            </a:r>
            <a:endParaRPr lang="el-GR"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1484784"/>
            <a:ext cx="7344816" cy="5040560"/>
          </a:xfrm>
        </p:spPr>
        <p:txBody>
          <a:bodyPr>
            <a:normAutofit fontScale="85000" lnSpcReduction="20000"/>
          </a:bodyPr>
          <a:lstStyle/>
          <a:p>
            <a:pPr>
              <a:spcAft>
                <a:spcPts val="600"/>
              </a:spcAft>
            </a:pPr>
            <a:r>
              <a:rPr lang="en-US" dirty="0" smtClean="0"/>
              <a:t>Fixed broadband </a:t>
            </a:r>
          </a:p>
          <a:p>
            <a:pPr lvl="1">
              <a:spcAft>
                <a:spcPts val="600"/>
              </a:spcAft>
            </a:pPr>
            <a:r>
              <a:rPr lang="en-US" sz="2600" dirty="0" smtClean="0"/>
              <a:t>Fixed Coverage</a:t>
            </a:r>
            <a:r>
              <a:rPr lang="en-US" sz="2600" dirty="0" smtClean="0"/>
              <a:t>: 100% (EU </a:t>
            </a:r>
            <a:r>
              <a:rPr lang="en-US" sz="2600" dirty="0" smtClean="0">
                <a:sym typeface="Wingdings" pitchFamily="2" charset="2"/>
              </a:rPr>
              <a:t> 95.3 %, 85.2 % rural</a:t>
            </a:r>
            <a:r>
              <a:rPr lang="en-US" sz="2600" dirty="0" smtClean="0">
                <a:sym typeface="Wingdings" pitchFamily="2" charset="2"/>
              </a:rPr>
              <a:t>) </a:t>
            </a:r>
            <a:r>
              <a:rPr lang="en-US" sz="2600" dirty="0" smtClean="0"/>
              <a:t>≈2Mbps</a:t>
            </a:r>
            <a:endParaRPr lang="en-US" sz="2600" dirty="0" smtClean="0">
              <a:sym typeface="Wingdings" pitchFamily="2" charset="2"/>
            </a:endParaRPr>
          </a:p>
          <a:p>
            <a:pPr lvl="1">
              <a:spcAft>
                <a:spcPts val="600"/>
              </a:spcAft>
            </a:pPr>
            <a:r>
              <a:rPr lang="en-GB" sz="2600" dirty="0" smtClean="0">
                <a:sym typeface="Wingdings" pitchFamily="2" charset="2"/>
              </a:rPr>
              <a:t>NGA Coverage 73.1% </a:t>
            </a:r>
            <a:r>
              <a:rPr lang="en-US" sz="2600" dirty="0" smtClean="0">
                <a:sym typeface="Wingdings" pitchFamily="2" charset="2"/>
              </a:rPr>
              <a:t>42% rural </a:t>
            </a:r>
            <a:r>
              <a:rPr lang="en-GB" sz="2600" dirty="0" smtClean="0">
                <a:sym typeface="Wingdings" pitchFamily="2" charset="2"/>
              </a:rPr>
              <a:t>(EU </a:t>
            </a:r>
            <a:r>
              <a:rPr lang="en-US" sz="2600" dirty="0" smtClean="0">
                <a:sym typeface="Wingdings" pitchFamily="2" charset="2"/>
              </a:rPr>
              <a:t>53.8%, 11% rural) </a:t>
            </a:r>
            <a:r>
              <a:rPr lang="en-US" sz="2600" dirty="0" smtClean="0"/>
              <a:t>≈30Mbps</a:t>
            </a:r>
            <a:endParaRPr lang="en-US" sz="2600" dirty="0" smtClean="0">
              <a:sym typeface="Wingdings" pitchFamily="2" charset="2"/>
            </a:endParaRPr>
          </a:p>
          <a:p>
            <a:pPr lvl="1">
              <a:spcAft>
                <a:spcPts val="600"/>
              </a:spcAft>
              <a:tabLst>
                <a:tab pos="1257300" algn="l"/>
                <a:tab pos="1343025" algn="l"/>
                <a:tab pos="1438275" algn="l"/>
              </a:tabLst>
            </a:pPr>
            <a:r>
              <a:rPr lang="en-US" sz="2600" dirty="0" smtClean="0">
                <a:sym typeface="Wingdings" pitchFamily="2" charset="2"/>
              </a:rPr>
              <a:t>Households with Broadband </a:t>
            </a:r>
            <a:r>
              <a:rPr lang="en-US" sz="2600" dirty="0" smtClean="0">
                <a:sym typeface="Wingdings" pitchFamily="2" charset="2"/>
              </a:rPr>
              <a:t> connection 65% (</a:t>
            </a:r>
            <a:r>
              <a:rPr lang="en-US" sz="2600" dirty="0" smtClean="0">
                <a:sym typeface="Wingdings" pitchFamily="2" charset="2"/>
              </a:rPr>
              <a:t>EU </a:t>
            </a:r>
            <a:r>
              <a:rPr lang="en-US" sz="2600" dirty="0" smtClean="0">
                <a:sym typeface="Wingdings" pitchFamily="2" charset="2"/>
              </a:rPr>
              <a:t>80%)</a:t>
            </a:r>
            <a:endParaRPr lang="en-US" sz="2600" dirty="0" smtClean="0">
              <a:sym typeface="Wingdings" pitchFamily="2" charset="2"/>
            </a:endParaRPr>
          </a:p>
          <a:p>
            <a:pPr lvl="1">
              <a:spcAft>
                <a:spcPts val="600"/>
              </a:spcAft>
              <a:tabLst>
                <a:tab pos="1257300" algn="l"/>
              </a:tabLst>
            </a:pPr>
            <a:r>
              <a:rPr lang="en-GB" sz="2600" dirty="0" smtClean="0">
                <a:sym typeface="Wingdings" pitchFamily="2" charset="2"/>
              </a:rPr>
              <a:t>Fixed Broadband take-up 25.7% (per 100 peop</a:t>
            </a:r>
            <a:r>
              <a:rPr lang="en-GB" sz="2600" dirty="0" smtClean="0">
                <a:sym typeface="Wingdings" pitchFamily="2" charset="2"/>
              </a:rPr>
              <a:t>le) EU</a:t>
            </a:r>
            <a:r>
              <a:rPr lang="en-US" sz="2600" dirty="0" smtClean="0">
                <a:sym typeface="Wingdings" pitchFamily="2" charset="2"/>
              </a:rPr>
              <a:t> </a:t>
            </a:r>
            <a:r>
              <a:rPr lang="en-GB" sz="2600" dirty="0" smtClean="0">
                <a:sym typeface="Wingdings" pitchFamily="2" charset="2"/>
              </a:rPr>
              <a:t> 30% </a:t>
            </a:r>
          </a:p>
          <a:p>
            <a:pPr lvl="1">
              <a:spcAft>
                <a:spcPts val="600"/>
              </a:spcAft>
              <a:tabLst>
                <a:tab pos="1257300" algn="l"/>
              </a:tabLst>
            </a:pPr>
            <a:r>
              <a:rPr lang="en-GB" sz="2600" dirty="0" smtClean="0">
                <a:sym typeface="Wingdings" pitchFamily="2" charset="2"/>
              </a:rPr>
              <a:t>Enterprises with Fixed Broadband connection 92.9% (</a:t>
            </a:r>
            <a:r>
              <a:rPr lang="en-US" sz="2600" dirty="0" smtClean="0">
                <a:sym typeface="Wingdings" pitchFamily="2" charset="2"/>
              </a:rPr>
              <a:t>EU </a:t>
            </a:r>
            <a:r>
              <a:rPr lang="en-US" sz="2600" dirty="0" smtClean="0">
                <a:sym typeface="Wingdings" pitchFamily="2" charset="2"/>
              </a:rPr>
              <a:t>90</a:t>
            </a:r>
            <a:r>
              <a:rPr lang="en-US" sz="2600" dirty="0" smtClean="0">
                <a:sym typeface="Wingdings" pitchFamily="2" charset="2"/>
              </a:rPr>
              <a:t>%</a:t>
            </a:r>
            <a:r>
              <a:rPr lang="en-GB" sz="2600" dirty="0" smtClean="0">
                <a:sym typeface="Wingdings" pitchFamily="2" charset="2"/>
              </a:rPr>
              <a:t>)</a:t>
            </a:r>
          </a:p>
          <a:p>
            <a:pPr lvl="1">
              <a:spcAft>
                <a:spcPts val="600"/>
              </a:spcAft>
              <a:tabLst>
                <a:tab pos="1257300" algn="l"/>
              </a:tabLst>
            </a:pPr>
            <a:r>
              <a:rPr lang="en-GB" sz="2600" dirty="0" smtClean="0">
                <a:sym typeface="Wingdings" pitchFamily="2" charset="2"/>
              </a:rPr>
              <a:t>Share of Broadband lines &gt;=30Mbps 1.4% (EU </a:t>
            </a:r>
            <a:r>
              <a:rPr lang="en-US" sz="2600" dirty="0" smtClean="0">
                <a:sym typeface="Wingdings" pitchFamily="2" charset="2"/>
              </a:rPr>
              <a:t></a:t>
            </a:r>
            <a:r>
              <a:rPr lang="en-GB" sz="2600" dirty="0" smtClean="0">
                <a:sym typeface="Wingdings" pitchFamily="2" charset="2"/>
              </a:rPr>
              <a:t> </a:t>
            </a:r>
            <a:r>
              <a:rPr lang="en-GB" sz="2600" dirty="0" smtClean="0">
                <a:sym typeface="Wingdings" pitchFamily="2" charset="2"/>
              </a:rPr>
              <a:t>18.2%)</a:t>
            </a:r>
          </a:p>
          <a:p>
            <a:pPr lvl="1" algn="r">
              <a:spcAft>
                <a:spcPts val="600"/>
              </a:spcAft>
              <a:tabLst>
                <a:tab pos="1257300" algn="l"/>
              </a:tabLst>
            </a:pPr>
            <a:r>
              <a:rPr lang="en-GB" sz="1800" dirty="0" smtClean="0">
                <a:sym typeface="Wingdings" pitchFamily="2" charset="2"/>
              </a:rPr>
              <a:t>Source Cyprus 2013 Scoreboard – Digital Agenda for Europe </a:t>
            </a:r>
            <a:endParaRPr lang="en-US" sz="1900" dirty="0" smtClean="0">
              <a:sym typeface="Wingdings" pitchFamily="2" charset="2"/>
            </a:endParaRPr>
          </a:p>
          <a:p>
            <a:pPr>
              <a:spcAft>
                <a:spcPts val="600"/>
              </a:spcAft>
            </a:pPr>
            <a:endParaRPr lang="en-US" dirty="0"/>
          </a:p>
        </p:txBody>
      </p:sp>
      <p:sp>
        <p:nvSpPr>
          <p:cNvPr id="10" name="Title 1"/>
          <p:cNvSpPr>
            <a:spLocks noGrp="1"/>
          </p:cNvSpPr>
          <p:nvPr>
            <p:ph type="title"/>
          </p:nvPr>
        </p:nvSpPr>
        <p:spPr>
          <a:xfrm>
            <a:off x="1475656" y="274638"/>
            <a:ext cx="7211144" cy="1143000"/>
          </a:xfrm>
        </p:spPr>
        <p:txBody>
          <a:bodyPr/>
          <a:lstStyle/>
          <a:p>
            <a:r>
              <a:rPr lang="en-GB" dirty="0" smtClean="0"/>
              <a:t>Introduction - Cyprus Facts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Cyprus Facts</a:t>
            </a:r>
            <a:endParaRPr lang="en-US" dirty="0"/>
          </a:p>
        </p:txBody>
      </p:sp>
      <p:sp>
        <p:nvSpPr>
          <p:cNvPr id="3" name="Content Placeholder 2"/>
          <p:cNvSpPr>
            <a:spLocks noGrp="1"/>
          </p:cNvSpPr>
          <p:nvPr>
            <p:ph idx="1"/>
          </p:nvPr>
        </p:nvSpPr>
        <p:spPr>
          <a:xfrm>
            <a:off x="1475656" y="1268760"/>
            <a:ext cx="7211144" cy="5328592"/>
          </a:xfrm>
        </p:spPr>
        <p:txBody>
          <a:bodyPr>
            <a:normAutofit/>
          </a:bodyPr>
          <a:lstStyle/>
          <a:p>
            <a:pPr>
              <a:spcAft>
                <a:spcPts val="600"/>
              </a:spcAft>
            </a:pPr>
            <a:r>
              <a:rPr lang="en-US" sz="3600" dirty="0" smtClean="0"/>
              <a:t>Mobile broadband (3G/HSPA) </a:t>
            </a:r>
          </a:p>
          <a:p>
            <a:pPr lvl="1">
              <a:spcAft>
                <a:spcPts val="600"/>
              </a:spcAft>
            </a:pPr>
            <a:r>
              <a:rPr lang="en-US" sz="2400" dirty="0" smtClean="0"/>
              <a:t>Coverage: </a:t>
            </a:r>
            <a:r>
              <a:rPr lang="en-US" sz="2400" dirty="0" smtClean="0"/>
              <a:t>95.7% </a:t>
            </a:r>
            <a:r>
              <a:rPr lang="en-US" sz="2400" dirty="0" smtClean="0"/>
              <a:t>(EU </a:t>
            </a:r>
            <a:r>
              <a:rPr lang="en-US" sz="2400" dirty="0" smtClean="0">
                <a:sym typeface="Wingdings" pitchFamily="2" charset="2"/>
              </a:rPr>
              <a:t> </a:t>
            </a:r>
            <a:r>
              <a:rPr lang="en-US" sz="2400" dirty="0" smtClean="0">
                <a:sym typeface="Wingdings" pitchFamily="2" charset="2"/>
              </a:rPr>
              <a:t>90 %)  </a:t>
            </a:r>
            <a:endParaRPr lang="en-US" sz="2400" dirty="0" smtClean="0">
              <a:sym typeface="Wingdings" pitchFamily="2" charset="2"/>
            </a:endParaRPr>
          </a:p>
          <a:p>
            <a:pPr lvl="1">
              <a:spcAft>
                <a:spcPts val="600"/>
              </a:spcAft>
              <a:tabLst>
                <a:tab pos="1257300" algn="l"/>
                <a:tab pos="1438275" algn="l"/>
                <a:tab pos="1524000" algn="l"/>
                <a:tab pos="1619250" algn="l"/>
              </a:tabLst>
            </a:pPr>
            <a:r>
              <a:rPr lang="en-US" sz="2400" dirty="0" smtClean="0">
                <a:sym typeface="Wingdings" pitchFamily="2" charset="2"/>
              </a:rPr>
              <a:t>Mobile </a:t>
            </a:r>
            <a:r>
              <a:rPr lang="en-US" sz="2400" dirty="0" smtClean="0">
                <a:sym typeface="Wingdings" pitchFamily="2" charset="2"/>
              </a:rPr>
              <a:t>P</a:t>
            </a:r>
            <a:r>
              <a:rPr lang="en-US" sz="2400" dirty="0" smtClean="0">
                <a:sym typeface="Wingdings" pitchFamily="2" charset="2"/>
              </a:rPr>
              <a:t>enetration 131.2 </a:t>
            </a:r>
            <a:r>
              <a:rPr lang="en-US" sz="2400" dirty="0" smtClean="0">
                <a:sym typeface="Wingdings" pitchFamily="2" charset="2"/>
              </a:rPr>
              <a:t>lines/100 pop (EU  </a:t>
            </a:r>
            <a:r>
              <a:rPr lang="en-US" sz="2400" dirty="0" smtClean="0">
                <a:sym typeface="Wingdings" pitchFamily="2" charset="2"/>
              </a:rPr>
              <a:t>130.4)</a:t>
            </a:r>
            <a:endParaRPr lang="en-US" sz="2400" dirty="0" smtClean="0">
              <a:sym typeface="Wingdings" pitchFamily="2" charset="2"/>
            </a:endParaRPr>
          </a:p>
          <a:p>
            <a:pPr lvl="1">
              <a:spcAft>
                <a:spcPts val="600"/>
              </a:spcAft>
              <a:tabLst>
                <a:tab pos="1257300" algn="l"/>
                <a:tab pos="1438275" algn="l"/>
                <a:tab pos="1524000" algn="l"/>
                <a:tab pos="1619250" algn="l"/>
              </a:tabLst>
            </a:pPr>
            <a:r>
              <a:rPr lang="en-US" sz="2400" dirty="0" smtClean="0">
                <a:sym typeface="Wingdings" pitchFamily="2" charset="2"/>
              </a:rPr>
              <a:t>Market share of leading operator </a:t>
            </a:r>
            <a:r>
              <a:rPr lang="en-US" sz="2400" dirty="0" smtClean="0">
                <a:sym typeface="Wingdings" pitchFamily="2" charset="2"/>
              </a:rPr>
              <a:t>70.2% </a:t>
            </a:r>
            <a:r>
              <a:rPr lang="en-US" sz="2400" dirty="0" smtClean="0">
                <a:sym typeface="Wingdings" pitchFamily="2" charset="2"/>
              </a:rPr>
              <a:t>(EU  </a:t>
            </a:r>
            <a:r>
              <a:rPr lang="en-US" sz="2400" dirty="0" smtClean="0">
                <a:sym typeface="Wingdings" pitchFamily="2" charset="2"/>
              </a:rPr>
              <a:t>35.9)</a:t>
            </a:r>
            <a:endParaRPr lang="en-US" sz="2400" dirty="0" smtClean="0">
              <a:sym typeface="Wingdings" pitchFamily="2" charset="2"/>
            </a:endParaRPr>
          </a:p>
          <a:p>
            <a:pPr>
              <a:spcAft>
                <a:spcPts val="600"/>
              </a:spcAft>
            </a:pPr>
            <a:r>
              <a:rPr lang="en-US" dirty="0" smtClean="0"/>
              <a:t>Mobile broadband (3.5G/HSPA+) </a:t>
            </a:r>
          </a:p>
          <a:p>
            <a:pPr lvl="1"/>
            <a:r>
              <a:rPr lang="en-US" sz="2400" dirty="0" smtClean="0"/>
              <a:t>Coverage: </a:t>
            </a:r>
            <a:r>
              <a:rPr lang="en-US" sz="2400" dirty="0" smtClean="0"/>
              <a:t>87% (61% </a:t>
            </a:r>
            <a:r>
              <a:rPr lang="en-US" sz="2400" dirty="0" smtClean="0"/>
              <a:t>of territory)</a:t>
            </a:r>
          </a:p>
          <a:p>
            <a:r>
              <a:rPr lang="en-US" dirty="0" smtClean="0"/>
              <a:t>Mobile broadband  4G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176" y="692696"/>
            <a:ext cx="6014594" cy="1143000"/>
          </a:xfrm>
        </p:spPr>
        <p:txBody>
          <a:bodyPr>
            <a:normAutofit fontScale="90000"/>
          </a:bodyPr>
          <a:lstStyle/>
          <a:p>
            <a:pPr algn="l"/>
            <a:r>
              <a:rPr lang="en-US" dirty="0" smtClean="0"/>
              <a:t>Introduction – Policy Goals</a:t>
            </a:r>
            <a:endParaRPr lang="el-GR" dirty="0"/>
          </a:p>
        </p:txBody>
      </p:sp>
      <p:sp>
        <p:nvSpPr>
          <p:cNvPr id="3" name="Content Placeholder 2"/>
          <p:cNvSpPr>
            <a:spLocks noGrp="1"/>
          </p:cNvSpPr>
          <p:nvPr>
            <p:ph idx="1"/>
          </p:nvPr>
        </p:nvSpPr>
        <p:spPr>
          <a:xfrm>
            <a:off x="1619672" y="1700808"/>
            <a:ext cx="7056784" cy="3816423"/>
          </a:xfrm>
        </p:spPr>
        <p:txBody>
          <a:bodyPr/>
          <a:lstStyle/>
          <a:p>
            <a:pPr algn="just">
              <a:spcBef>
                <a:spcPts val="300"/>
              </a:spcBef>
              <a:buNone/>
            </a:pPr>
            <a:r>
              <a:rPr lang="en-US" sz="2000" dirty="0" smtClean="0"/>
              <a:t>      </a:t>
            </a:r>
          </a:p>
          <a:p>
            <a:pPr algn="just">
              <a:spcBef>
                <a:spcPts val="300"/>
              </a:spcBef>
              <a:buNone/>
            </a:pPr>
            <a:r>
              <a:rPr lang="en-US" sz="2000" b="1" i="1" dirty="0" smtClean="0"/>
              <a:t>	</a:t>
            </a:r>
            <a:r>
              <a:rPr lang="en-US" sz="2000" i="1" dirty="0" smtClean="0"/>
              <a:t>Our main objective </a:t>
            </a:r>
            <a:r>
              <a:rPr lang="en-US" sz="2000" b="1" i="1" dirty="0" smtClean="0"/>
              <a:t>is to make Cyprus a regional service center, especially for telecommunications services, taking advantage of our geographical location, favorable tax system, the harmonized European telecommunications regulatory environment, and our expertise and experience.</a:t>
            </a:r>
          </a:p>
          <a:p>
            <a:pPr>
              <a:spcBef>
                <a:spcPts val="300"/>
              </a:spcBef>
            </a:pPr>
            <a:endParaRPr lang="en-US" sz="2000" dirty="0" smtClean="0"/>
          </a:p>
        </p:txBody>
      </p:sp>
      <p:pic>
        <p:nvPicPr>
          <p:cNvPr id="3074" name="Picture 2" descr="C:\Documents and Settings\y.socratous\My Documents\Downloads\fig1.gif"/>
          <p:cNvPicPr>
            <a:picLocks noChangeAspect="1" noChangeArrowheads="1"/>
          </p:cNvPicPr>
          <p:nvPr/>
        </p:nvPicPr>
        <p:blipFill>
          <a:blip r:embed="rId2" cstate="print"/>
          <a:srcRect/>
          <a:stretch>
            <a:fillRect/>
          </a:stretch>
        </p:blipFill>
        <p:spPr bwMode="auto">
          <a:xfrm>
            <a:off x="4860032" y="3861048"/>
            <a:ext cx="381000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Cyprus International Network</a:t>
            </a:r>
            <a:endParaRPr lang="en-US" dirty="0"/>
          </a:p>
        </p:txBody>
      </p:sp>
      <p:sp>
        <p:nvSpPr>
          <p:cNvPr id="12" name="Content Placeholder 11"/>
          <p:cNvSpPr>
            <a:spLocks noGrp="1"/>
          </p:cNvSpPr>
          <p:nvPr>
            <p:ph idx="1"/>
          </p:nvPr>
        </p:nvSpPr>
        <p:spPr/>
        <p:txBody>
          <a:bodyPr>
            <a:normAutofit lnSpcReduction="10000"/>
          </a:bodyPr>
          <a:lstStyle/>
          <a:p>
            <a:r>
              <a:rPr lang="en-GB" dirty="0" smtClean="0"/>
              <a:t>Regional Internet Node</a:t>
            </a:r>
            <a:endParaRPr lang="en-US" dirty="0" smtClean="0"/>
          </a:p>
          <a:p>
            <a:r>
              <a:rPr lang="en-US" dirty="0" smtClean="0"/>
              <a:t>Four cable stations with 10 submarine cable systems </a:t>
            </a:r>
          </a:p>
          <a:p>
            <a:pPr lvl="1"/>
            <a:r>
              <a:rPr lang="en-US" dirty="0" smtClean="0"/>
              <a:t>Global international connectivity </a:t>
            </a:r>
          </a:p>
          <a:p>
            <a:pPr lvl="1"/>
            <a:r>
              <a:rPr lang="en-US" sz="2400" dirty="0" smtClean="0"/>
              <a:t>Direct circuits with major Operators </a:t>
            </a:r>
          </a:p>
          <a:p>
            <a:pPr lvl="1"/>
            <a:r>
              <a:rPr lang="en-US" dirty="0" smtClean="0"/>
              <a:t>Full redundancy &amp; diversity </a:t>
            </a:r>
          </a:p>
          <a:p>
            <a:r>
              <a:rPr lang="en-US" dirty="0" smtClean="0"/>
              <a:t>Major international fiber systems connect Cyprus to Europe &amp; the rest of the World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Cyprus International Network</a:t>
            </a:r>
            <a:endParaRPr lang="en-US" dirty="0"/>
          </a:p>
        </p:txBody>
      </p:sp>
      <p:pic>
        <p:nvPicPr>
          <p:cNvPr id="3074" name="Picture 2" descr="C:\Documents and Settings\a.kakkouras\Desktop\Temp\newcyprus-map.jpg"/>
          <p:cNvPicPr>
            <a:picLocks noGrp="1" noChangeAspect="1" noChangeArrowheads="1"/>
          </p:cNvPicPr>
          <p:nvPr>
            <p:ph idx="1"/>
          </p:nvPr>
        </p:nvPicPr>
        <p:blipFill>
          <a:blip r:embed="rId2" cstate="print"/>
          <a:srcRect/>
          <a:stretch>
            <a:fillRect/>
          </a:stretch>
        </p:blipFill>
        <p:spPr bwMode="auto">
          <a:xfrm>
            <a:off x="2500312" y="2253456"/>
            <a:ext cx="5162550" cy="32194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ΤΗΕ">
  <a:themeElements>
    <a:clrScheme name="Custom 2">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B1424E43FF647A7BDE743DBEF9DB4" ma:contentTypeVersion="3" ma:contentTypeDescription="Create a new document." ma:contentTypeScope="" ma:versionID="a3c164daf26a3a4d1d5cf874baccde0e">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1C651BC-D909-41AA-9292-3C609DDE4313}"/>
</file>

<file path=customXml/itemProps2.xml><?xml version="1.0" encoding="utf-8"?>
<ds:datastoreItem xmlns:ds="http://schemas.openxmlformats.org/officeDocument/2006/customXml" ds:itemID="{66FCAAE1-E905-4272-9D73-9F3632B354CE}"/>
</file>

<file path=customXml/itemProps3.xml><?xml version="1.0" encoding="utf-8"?>
<ds:datastoreItem xmlns:ds="http://schemas.openxmlformats.org/officeDocument/2006/customXml" ds:itemID="{8061AE55-E325-49C8-A430-31575D6BF5D2}"/>
</file>

<file path=docProps/app.xml><?xml version="1.0" encoding="utf-8"?>
<Properties xmlns="http://schemas.openxmlformats.org/officeDocument/2006/extended-properties" xmlns:vt="http://schemas.openxmlformats.org/officeDocument/2006/docPropsVTypes">
  <Template>ΤΗΕ</Template>
  <TotalTime>14127</TotalTime>
  <Words>753</Words>
  <Application>Microsoft Office PowerPoint</Application>
  <PresentationFormat>On-screen Show (4:3)</PresentationFormat>
  <Paragraphs>126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ΤΗΕ</vt:lpstr>
      <vt:lpstr>Slide 1</vt:lpstr>
      <vt:lpstr>Contents</vt:lpstr>
      <vt:lpstr>Introduction - History</vt:lpstr>
      <vt:lpstr>Introduction - Responsibilities</vt:lpstr>
      <vt:lpstr>Introduction - Cyprus Facts</vt:lpstr>
      <vt:lpstr>Introduction - Cyprus Facts</vt:lpstr>
      <vt:lpstr>Introduction – Policy Goals</vt:lpstr>
      <vt:lpstr>Cyprus International Network</vt:lpstr>
      <vt:lpstr>Cyprus International Network</vt:lpstr>
      <vt:lpstr>Satellite Communications</vt:lpstr>
      <vt:lpstr>Satellite Communications Satellite Uplink Fees </vt:lpstr>
      <vt:lpstr>Satellite Communications</vt:lpstr>
      <vt:lpstr>Satellite Communications AVANTI GATEWAY</vt:lpstr>
      <vt:lpstr>Satellite Communications HELLAS SAT TELEPORT FACILITIES</vt:lpstr>
      <vt:lpstr>Satellite Communications(3) CYTA Teleport</vt:lpstr>
      <vt:lpstr>Space Policy</vt:lpstr>
      <vt:lpstr>Space Policy(2)</vt:lpstr>
      <vt:lpstr>Space Policy(3)</vt:lpstr>
      <vt:lpstr>Case Study - Satellite Broadband  </vt:lpstr>
      <vt:lpstr>Case Study - Satellite Broadband</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ΑΑΚ</dc:creator>
  <cp:lastModifiedBy>a.kakkouras</cp:lastModifiedBy>
  <cp:revision>348</cp:revision>
  <cp:lastPrinted>2011-11-23T05:54:45Z</cp:lastPrinted>
  <dcterms:created xsi:type="dcterms:W3CDTF">2011-08-30T08:48:10Z</dcterms:created>
  <dcterms:modified xsi:type="dcterms:W3CDTF">2014-04-13T22:10:32Z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0x010100CBCB1424E43FF647A7BDE743DBEF9DB4</vt:lpwstr>
  </property>
</Properties>
</file>