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70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1298"/>
  </p:normalViewPr>
  <p:slideViewPr>
    <p:cSldViewPr snapToGrid="0" snapToObjects="1">
      <p:cViewPr varScale="1">
        <p:scale>
          <a:sx n="87" d="100"/>
          <a:sy n="87" d="100"/>
        </p:scale>
        <p:origin x="66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4CBFD2-F91E-1E42-8981-A8AE34807099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48B403-35FC-FE42-AAE7-E40505527B7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619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62129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747425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28116858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23056055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87054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09357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397211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69862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489082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873002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6839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35968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79058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228610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81513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817516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155294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93650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759558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639383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130996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81762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08807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516944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194870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33411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11765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55179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081497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092048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025502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50251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8306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9300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134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69807" y="762000"/>
            <a:ext cx="11002941" cy="4221480"/>
          </a:xfrm>
        </p:spPr>
        <p:txBody>
          <a:bodyPr lIns="0" tIns="0" rIns="0" bIns="0"/>
          <a:lstStyle>
            <a:lvl1pPr>
              <a:defRPr sz="1800" b="0" i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2961" y="6313868"/>
            <a:ext cx="5466927" cy="215444"/>
          </a:xfrm>
        </p:spPr>
        <p:txBody>
          <a:bodyPr lIns="0" tIns="0" rIns="0" bIns="0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smtClean="0"/>
              <a:t>RRS-15-Américas; El Salvador, 27-31 Julio2015</a:t>
            </a:r>
            <a:endParaRPr lang="en-US" spc="-10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572749" y="6704966"/>
            <a:ext cx="517652" cy="153034"/>
          </a:xfrm>
        </p:spPr>
        <p:txBody>
          <a:bodyPr lIns="0" tIns="0" rIns="0" bIns="0"/>
          <a:lstStyle>
            <a:lvl1pPr>
              <a:defRPr sz="1000" b="0" i="0">
                <a:solidFill>
                  <a:srgbClr val="EDEBE0"/>
                </a:solidFill>
                <a:latin typeface="Calibri"/>
                <a:cs typeface="Calibri"/>
              </a:defRPr>
            </a:lvl1pPr>
          </a:lstStyle>
          <a:p>
            <a:pPr marL="25400"/>
            <a:fld id="{81D60167-4931-47E6-BA6A-407CBD079E47}" type="slidenum">
              <a:rPr lang="en-GB" smtClean="0"/>
              <a:pPr marL="2540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5095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188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8296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472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6525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3508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4323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906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6491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D3F05-DD69-B947-B39E-40A7E647560F}" type="datetimeFigureOut">
              <a:rPr lang="fr-FR" smtClean="0"/>
              <a:t>05/09/2017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11582-FEA9-8A4A-A779-6DBBB3C1D4E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6697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g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council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ITU-R/go/space/en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ITU-R/go/terrestrial/en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g"/><Relationship Id="rId5" Type="http://schemas.openxmlformats.org/officeDocument/2006/relationships/image" Target="../media/image50.png"/><Relationship Id="rId4" Type="http://schemas.openxmlformats.org/officeDocument/2006/relationships/hyperlink" Target="http://www.itu.int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7.png"/><Relationship Id="rId10" Type="http://schemas.openxmlformats.org/officeDocument/2006/relationships/image" Target="../media/image24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pub/S-CONF-PLEN-2015/es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plenipotentiary/2014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5055109" y="769543"/>
            <a:ext cx="2889503" cy="3475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4"/>
          <p:cNvSpPr/>
          <p:nvPr/>
        </p:nvSpPr>
        <p:spPr>
          <a:xfrm>
            <a:off x="1751077" y="990600"/>
            <a:ext cx="4716779" cy="16123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5"/>
          <p:cNvSpPr txBox="1"/>
          <p:nvPr/>
        </p:nvSpPr>
        <p:spPr>
          <a:xfrm>
            <a:off x="2467258" y="1386420"/>
            <a:ext cx="3250018" cy="8207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195"/>
              </a:lnSpc>
            </a:pPr>
            <a:r>
              <a:rPr lang="en-US" sz="2800" b="1" spc="-20" dirty="0">
                <a:solidFill>
                  <a:srgbClr val="FF0000"/>
                </a:solidFill>
                <a:latin typeface="Calibri"/>
                <a:cs typeface="Calibri"/>
              </a:rPr>
              <a:t>UIT &amp; UIT-R</a:t>
            </a:r>
            <a:endParaRPr sz="2800" dirty="0">
              <a:latin typeface="Calibri"/>
              <a:cs typeface="Calibri"/>
            </a:endParaRPr>
          </a:p>
          <a:p>
            <a:pPr algn="ctr">
              <a:lnSpc>
                <a:spcPts val="3195"/>
              </a:lnSpc>
            </a:pPr>
            <a:r>
              <a:rPr lang="en-US" sz="2800" b="1" spc="-15" dirty="0">
                <a:solidFill>
                  <a:srgbClr val="FF0000"/>
                </a:solidFill>
                <a:latin typeface="Calibri"/>
                <a:cs typeface="Calibri"/>
              </a:rPr>
              <a:t>CONCEPTOS BÁSICOS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17" name="object 4"/>
          <p:cNvSpPr/>
          <p:nvPr/>
        </p:nvSpPr>
        <p:spPr>
          <a:xfrm>
            <a:off x="1816418" y="3507842"/>
            <a:ext cx="4716779" cy="16123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"/>
          <p:cNvSpPr txBox="1"/>
          <p:nvPr/>
        </p:nvSpPr>
        <p:spPr>
          <a:xfrm>
            <a:off x="2549798" y="3903662"/>
            <a:ext cx="3250018" cy="8207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195"/>
              </a:lnSpc>
            </a:pPr>
            <a:r>
              <a:rPr lang="en-US" sz="2800" b="1" spc="-2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Joaquín</a:t>
            </a:r>
            <a:r>
              <a:rPr lang="en-US" sz="2800" b="1" spc="-2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 RESTREPO</a:t>
            </a:r>
            <a:endParaRPr sz="2800" dirty="0">
              <a:solidFill>
                <a:schemeClr val="tx2">
                  <a:lumMod val="60000"/>
                  <a:lumOff val="40000"/>
                </a:schemeClr>
              </a:solidFill>
              <a:latin typeface="Calibri"/>
              <a:cs typeface="Calibri"/>
            </a:endParaRPr>
          </a:p>
          <a:p>
            <a:pPr algn="ctr">
              <a:lnSpc>
                <a:spcPts val="3195"/>
              </a:lnSpc>
            </a:pPr>
            <a:r>
              <a:rPr lang="en-US" sz="2800" b="1" spc="-15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Jefe</a:t>
            </a:r>
            <a:r>
              <a:rPr lang="en-US" sz="2800" b="1" spc="-15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 OPS/IAP/BR</a:t>
            </a:r>
            <a:endParaRPr sz="2800" dirty="0">
              <a:solidFill>
                <a:schemeClr val="tx2">
                  <a:lumMod val="60000"/>
                  <a:lumOff val="40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28" y="5809258"/>
            <a:ext cx="755464" cy="854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644" y="198129"/>
            <a:ext cx="4562312" cy="643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8164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9069413" y="6594176"/>
            <a:ext cx="12827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/>
            <a:fld id="{81D60167-4931-47E6-BA6A-407CBD079E47}" type="slidenum">
              <a:rPr sz="1200" spc="-10" dirty="0">
                <a:solidFill>
                  <a:srgbClr val="8A8A8A"/>
                </a:solidFill>
                <a:latin typeface="Calibri"/>
                <a:cs typeface="Calibri"/>
              </a:rPr>
              <a:pPr marL="25400"/>
              <a:t>10</a:t>
            </a:fld>
            <a:endParaRPr sz="1200" dirty="0">
              <a:latin typeface="Calibri"/>
              <a:cs typeface="Calibri"/>
            </a:endParaRPr>
          </a:p>
        </p:txBody>
      </p:sp>
      <p:sp>
        <p:nvSpPr>
          <p:cNvPr id="10" name="object 5"/>
          <p:cNvSpPr txBox="1"/>
          <p:nvPr/>
        </p:nvSpPr>
        <p:spPr>
          <a:xfrm>
            <a:off x="2267812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Elecciones PP-14 (Período 01/15-12/18) 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524000" y="604422"/>
            <a:ext cx="9753600" cy="52629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945515" indent="-342900">
              <a:buFont typeface="Arial" panose="020B0604020202020204" pitchFamily="34" charset="0"/>
              <a:buChar char="•"/>
            </a:pPr>
            <a:endParaRPr lang="es-ES" sz="1200" b="1" spc="-5" dirty="0">
              <a:solidFill>
                <a:srgbClr val="376092"/>
              </a:solidFill>
              <a:cs typeface="Calibri"/>
            </a:endParaRPr>
          </a:p>
          <a:p>
            <a:pPr marL="355600" marR="945515" indent="-342900">
              <a:buFont typeface="Arial" panose="020B0604020202020204" pitchFamily="34" charset="0"/>
              <a:buChar char="•"/>
            </a:pPr>
            <a:r>
              <a:rPr lang="es-ES" sz="2200" b="1" u="sng" dirty="0">
                <a:solidFill>
                  <a:srgbClr val="548ED4"/>
                </a:solidFill>
                <a:latin typeface="Calibri"/>
                <a:cs typeface="Calibri"/>
              </a:rPr>
              <a:t>Secretario General 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: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Houlin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Zhao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, China</a:t>
            </a:r>
          </a:p>
          <a:p>
            <a:pPr marL="355600" marR="945515" indent="-342900">
              <a:buFont typeface="Arial" panose="020B0604020202020204" pitchFamily="34" charset="0"/>
              <a:buChar char="•"/>
            </a:pPr>
            <a:r>
              <a:rPr lang="es-ES" sz="2200" b="1" u="sng" dirty="0">
                <a:solidFill>
                  <a:srgbClr val="548ED4"/>
                </a:solidFill>
                <a:latin typeface="Calibri"/>
                <a:cs typeface="Calibri"/>
              </a:rPr>
              <a:t>Vicesecretario General 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: Malcolm Johnson, Reino Unido</a:t>
            </a:r>
          </a:p>
          <a:p>
            <a:pPr marL="355600" marR="945515" indent="-342900">
              <a:buFont typeface="Arial" panose="020B0604020202020204" pitchFamily="34" charset="0"/>
              <a:buChar char="•"/>
            </a:pPr>
            <a:r>
              <a:rPr lang="es-ES" sz="2200" b="1" u="sng" dirty="0">
                <a:solidFill>
                  <a:srgbClr val="548ED4"/>
                </a:solidFill>
                <a:latin typeface="Calibri"/>
                <a:cs typeface="Calibri"/>
              </a:rPr>
              <a:t>Oficina de </a:t>
            </a:r>
            <a:r>
              <a:rPr lang="es-ES" sz="2200" b="1" u="sng" dirty="0" err="1">
                <a:solidFill>
                  <a:srgbClr val="548ED4"/>
                </a:solidFill>
                <a:latin typeface="Calibri"/>
                <a:cs typeface="Calibri"/>
              </a:rPr>
              <a:t>Radiocommunicaciones</a:t>
            </a:r>
            <a:r>
              <a:rPr lang="es-ES" sz="2200" b="1" u="sng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(BR): François Rancy, Francia</a:t>
            </a:r>
          </a:p>
          <a:p>
            <a:pPr marL="355600" marR="945515" indent="-342900">
              <a:buFont typeface="Arial" panose="020B0604020202020204" pitchFamily="34" charset="0"/>
              <a:buChar char="•"/>
            </a:pPr>
            <a:r>
              <a:rPr lang="es-ES" sz="2200" b="1" u="sng" dirty="0">
                <a:solidFill>
                  <a:srgbClr val="548ED4"/>
                </a:solidFill>
                <a:latin typeface="Calibri"/>
                <a:cs typeface="Calibri"/>
              </a:rPr>
              <a:t>Oficina de Normalización 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(TSB):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Chaesub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 Lee, Corea</a:t>
            </a:r>
          </a:p>
          <a:p>
            <a:pPr marL="355600" marR="945515" indent="-342900">
              <a:buFont typeface="Arial" panose="020B0604020202020204" pitchFamily="34" charset="0"/>
              <a:buChar char="•"/>
            </a:pPr>
            <a:r>
              <a:rPr lang="es-ES" sz="2200" b="1" u="sng" dirty="0">
                <a:solidFill>
                  <a:srgbClr val="548ED4"/>
                </a:solidFill>
                <a:latin typeface="Calibri"/>
                <a:cs typeface="Calibri"/>
              </a:rPr>
              <a:t>Oficina de Desarrollo 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(BDT):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Brahima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 Sanou, Burkina Faso</a:t>
            </a:r>
          </a:p>
          <a:p>
            <a:pPr marL="355600" marR="945515" indent="-342900">
              <a:buFont typeface="Arial" panose="020B0604020202020204" pitchFamily="34" charset="0"/>
              <a:buChar char="•"/>
            </a:pPr>
            <a:r>
              <a:rPr lang="es-ES" sz="2200" b="1" u="sng" dirty="0">
                <a:solidFill>
                  <a:srgbClr val="548ED4"/>
                </a:solidFill>
                <a:latin typeface="Calibri"/>
                <a:cs typeface="Calibri"/>
              </a:rPr>
              <a:t>Junta del Reglamento de Radiocomunicaciones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:</a:t>
            </a:r>
          </a:p>
          <a:p>
            <a:pPr marL="812800" marR="945515" lvl="1" indent="-342900"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Región A, </a:t>
            </a:r>
            <a:r>
              <a:rPr lang="es-ES" sz="2200" b="1" u="sng" dirty="0">
                <a:solidFill>
                  <a:srgbClr val="548ED4"/>
                </a:solidFill>
                <a:latin typeface="Calibri"/>
                <a:cs typeface="Calibri"/>
              </a:rPr>
              <a:t>Américas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 (2): Ricardo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Teran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, Argentina; Joanne Wilson, USA</a:t>
            </a:r>
          </a:p>
          <a:p>
            <a:pPr marL="812800" marR="945515" lvl="1" indent="-342900"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Región B, </a:t>
            </a:r>
            <a:r>
              <a:rPr lang="es-ES" sz="2200" b="1" u="sng" dirty="0">
                <a:solidFill>
                  <a:srgbClr val="548ED4"/>
                </a:solidFill>
                <a:latin typeface="Calibri"/>
                <a:cs typeface="Calibri"/>
              </a:rPr>
              <a:t>Europa Oeste 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(2): Alfredo Magenta, Italia; Lilian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Jeanty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, Holanda</a:t>
            </a:r>
          </a:p>
          <a:p>
            <a:pPr marL="812800" marR="945515" lvl="1" indent="-342900"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Región C, </a:t>
            </a:r>
            <a:r>
              <a:rPr lang="es-ES" sz="2200" b="1" u="sng" dirty="0">
                <a:solidFill>
                  <a:srgbClr val="548ED4"/>
                </a:solidFill>
                <a:latin typeface="Calibri"/>
                <a:cs typeface="Calibri"/>
              </a:rPr>
              <a:t>Europa Este, Norte Asia 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(2):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Victor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Strelets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, Rusia;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Ievgen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Khairov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, Ucrania</a:t>
            </a:r>
          </a:p>
          <a:p>
            <a:pPr marL="812800" marR="945515" lvl="1" indent="-342900">
              <a:buFont typeface="Arial" panose="020B0604020202020204" pitchFamily="34" charset="0"/>
              <a:buChar char="•"/>
            </a:pP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Reegión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 D, </a:t>
            </a:r>
            <a:r>
              <a:rPr lang="es-ES" sz="2200" b="1" u="sng" dirty="0">
                <a:solidFill>
                  <a:srgbClr val="548ED4"/>
                </a:solidFill>
                <a:latin typeface="Calibri"/>
                <a:cs typeface="Calibri"/>
              </a:rPr>
              <a:t>África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 (3): Stanley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Kibe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,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Kenya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; Simon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Koffi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, Cote de Marfil;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Mustapha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Bessi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, Marruecos</a:t>
            </a:r>
          </a:p>
          <a:p>
            <a:pPr marL="812800" marR="945515" lvl="1" indent="-342900"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Región E, </a:t>
            </a:r>
            <a:r>
              <a:rPr lang="es-ES" sz="2200" b="1" u="sng" dirty="0">
                <a:solidFill>
                  <a:srgbClr val="548ED4"/>
                </a:solidFill>
                <a:latin typeface="Calibri"/>
                <a:cs typeface="Calibri"/>
              </a:rPr>
              <a:t>Asia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 (3):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Yasuhiko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Ito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, Japón;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Nasser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Bin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Hammad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, EAU;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Doan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lang="es-ES" sz="2200" dirty="0" err="1">
                <a:solidFill>
                  <a:srgbClr val="548ED4"/>
                </a:solidFill>
                <a:latin typeface="Calibri"/>
                <a:cs typeface="Calibri"/>
              </a:rPr>
              <a:t>Hoan</a:t>
            </a:r>
            <a:r>
              <a:rPr lang="es-ES" sz="2200" dirty="0">
                <a:solidFill>
                  <a:srgbClr val="548ED4"/>
                </a:solidFill>
                <a:latin typeface="Calibri"/>
                <a:cs typeface="Calibri"/>
              </a:rPr>
              <a:t>, Vietnam</a:t>
            </a:r>
          </a:p>
        </p:txBody>
      </p:sp>
      <p:sp>
        <p:nvSpPr>
          <p:cNvPr id="6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416005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9069413" y="6594176"/>
            <a:ext cx="12827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/>
            <a:fld id="{81D60167-4931-47E6-BA6A-407CBD079E47}" type="slidenum">
              <a:rPr sz="1200" spc="-10" dirty="0">
                <a:solidFill>
                  <a:srgbClr val="8A8A8A"/>
                </a:solidFill>
                <a:latin typeface="Calibri"/>
                <a:cs typeface="Calibri"/>
              </a:rPr>
              <a:pPr marL="25400"/>
              <a:t>11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10" name="object 5"/>
          <p:cNvSpPr txBox="1"/>
          <p:nvPr/>
        </p:nvSpPr>
        <p:spPr>
          <a:xfrm>
            <a:off x="2267812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Consejo UIT 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76400" y="609600"/>
            <a:ext cx="9144000" cy="53091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 algn="just"/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(&lt;25% Estados miembros. i.e. 48 : (</a:t>
            </a: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  <a:hlinkClick r:id="rId3"/>
              </a:rPr>
              <a:t>http://www.itu.int/en/council</a:t>
            </a: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 )</a:t>
            </a:r>
          </a:p>
          <a:p>
            <a:pPr marL="355600" marR="945515" indent="-342900" algn="just">
              <a:buFont typeface="Arial" panose="020B0604020202020204" pitchFamily="34" charset="0"/>
              <a:buChar char="•"/>
            </a:pPr>
            <a:r>
              <a:rPr lang="es-ES" sz="2300" b="1" dirty="0">
                <a:solidFill>
                  <a:srgbClr val="548ED4"/>
                </a:solidFill>
                <a:latin typeface="Calibri"/>
                <a:cs typeface="Calibri"/>
              </a:rPr>
              <a:t>Región A (Américas) </a:t>
            </a: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9 asientos: </a:t>
            </a:r>
            <a:r>
              <a:rPr lang="es-ES" sz="2300" u="sng" dirty="0">
                <a:solidFill>
                  <a:srgbClr val="548ED4"/>
                </a:solidFill>
                <a:latin typeface="Calibri"/>
                <a:cs typeface="Calibri"/>
              </a:rPr>
              <a:t>Argentina</a:t>
            </a: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, </a:t>
            </a:r>
            <a:r>
              <a:rPr lang="es-ES" sz="2300" u="sng" dirty="0">
                <a:solidFill>
                  <a:srgbClr val="548ED4"/>
                </a:solidFill>
                <a:latin typeface="Calibri"/>
                <a:cs typeface="Calibri"/>
              </a:rPr>
              <a:t>Brasil</a:t>
            </a: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, Canadá, Costa Rica, Cuba, México, </a:t>
            </a:r>
            <a:r>
              <a:rPr lang="es-ES" sz="2300" u="sng" dirty="0">
                <a:solidFill>
                  <a:srgbClr val="548ED4"/>
                </a:solidFill>
                <a:latin typeface="Calibri"/>
                <a:cs typeface="Calibri"/>
              </a:rPr>
              <a:t>Paraguay</a:t>
            </a: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, Estados Unidos, </a:t>
            </a:r>
            <a:r>
              <a:rPr lang="es-ES" sz="2300" u="sng" dirty="0">
                <a:solidFill>
                  <a:srgbClr val="548ED4"/>
                </a:solidFill>
                <a:latin typeface="Calibri"/>
                <a:cs typeface="Calibri"/>
              </a:rPr>
              <a:t>Venezuela</a:t>
            </a:r>
          </a:p>
          <a:p>
            <a:pPr marL="355600" marR="945515" indent="-342900" algn="just">
              <a:buFont typeface="Arial" panose="020B0604020202020204" pitchFamily="34" charset="0"/>
              <a:buChar char="•"/>
            </a:pP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Región B (Europa Occidental) 8 asientos: Francia, Alemania, Grecia, Italia, España, Suecia, Suiza, Turquía</a:t>
            </a:r>
          </a:p>
          <a:p>
            <a:pPr marL="355600" marR="945515" indent="-342900" algn="just">
              <a:buFont typeface="Arial" panose="020B0604020202020204" pitchFamily="34" charset="0"/>
              <a:buChar char="•"/>
            </a:pP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 Región C (Europa Oriental y Asia del Norte) 5 asientos; Bulgaria, República Checa, Polonia, Rumania, Federación de Rusia</a:t>
            </a:r>
          </a:p>
          <a:p>
            <a:pPr marL="355600" marR="945515" indent="-342900" algn="just">
              <a:buFont typeface="Arial" panose="020B0604020202020204" pitchFamily="34" charset="0"/>
              <a:buChar char="•"/>
            </a:pP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 Región D (África) 13 asientos: Argelia, Burkina Faso, Camerún, Egipto, Ghana, </a:t>
            </a:r>
            <a:r>
              <a:rPr lang="es-ES" sz="2300" dirty="0" err="1">
                <a:solidFill>
                  <a:srgbClr val="548ED4"/>
                </a:solidFill>
                <a:latin typeface="Calibri"/>
                <a:cs typeface="Calibri"/>
              </a:rPr>
              <a:t>Kenya</a:t>
            </a: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, Malí, Marruecos, Nigeria, Senegal, Ruanda, Sudáfrica, Túnez</a:t>
            </a:r>
          </a:p>
          <a:p>
            <a:pPr marL="355600" marR="945515" indent="-342900" algn="just">
              <a:buFont typeface="Arial" panose="020B0604020202020204" pitchFamily="34" charset="0"/>
              <a:buChar char="•"/>
            </a:pP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 Región E (Asia y Australasia) 13 asientos: Australia, Bangladesh, China, India, Indonesia, Japón, Corea (República de), Kuwait, Malasia, Filipinas, Arabia Saudita, Tailandia, Emiratos Árabes Unidos</a:t>
            </a:r>
          </a:p>
          <a:p>
            <a:pPr marL="12700" marR="945515"/>
            <a:r>
              <a:rPr lang="es-ES" sz="2300" b="1" i="1" dirty="0">
                <a:solidFill>
                  <a:srgbClr val="548ED4"/>
                </a:solidFill>
                <a:latin typeface="Calibri"/>
                <a:cs typeface="Calibri"/>
              </a:rPr>
              <a:t>Nota</a:t>
            </a: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: Regiones Administrativas UIT (A-E) </a:t>
            </a:r>
            <a:r>
              <a:rPr lang="es-ES" sz="2300" b="1" dirty="0">
                <a:solidFill>
                  <a:schemeClr val="tx2"/>
                </a:solidFill>
                <a:latin typeface="Calibri"/>
                <a:cs typeface="Calibri"/>
              </a:rPr>
              <a:t>= </a:t>
            </a: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Regiones RR (1-3)</a:t>
            </a: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6609488" y="5578930"/>
            <a:ext cx="96113" cy="288471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92710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8915401" y="6604316"/>
            <a:ext cx="28228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/>
            <a:fld id="{81D60167-4931-47E6-BA6A-407CBD079E47}" type="slidenum">
              <a:rPr sz="1200" spc="-10" dirty="0">
                <a:solidFill>
                  <a:srgbClr val="8A8A8A"/>
                </a:solidFill>
                <a:latin typeface="Calibri"/>
                <a:cs typeface="Calibri"/>
              </a:rPr>
              <a:pPr marL="25400"/>
              <a:t>12</a:t>
            </a:fld>
            <a:endParaRPr sz="1200" dirty="0">
              <a:latin typeface="Calibri"/>
              <a:cs typeface="Calibri"/>
            </a:endParaRPr>
          </a:p>
        </p:txBody>
      </p:sp>
      <p:sp>
        <p:nvSpPr>
          <p:cNvPr id="10" name="object 5"/>
          <p:cNvSpPr txBox="1"/>
          <p:nvPr/>
        </p:nvSpPr>
        <p:spPr>
          <a:xfrm>
            <a:off x="2267812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Consejo UIT 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829117" y="685697"/>
            <a:ext cx="8534400" cy="5170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/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Órgano rector de la UIT </a:t>
            </a:r>
            <a:r>
              <a:rPr lang="es-ES" sz="2400" dirty="0" err="1">
                <a:solidFill>
                  <a:srgbClr val="548ED4"/>
                </a:solidFill>
                <a:latin typeface="Calibri"/>
                <a:cs typeface="Calibri"/>
              </a:rPr>
              <a:t>intra</a:t>
            </a:r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 PP. Sesiones anuales (2Q)</a:t>
            </a:r>
          </a:p>
          <a:p>
            <a:pPr marL="355600" marR="945515" indent="-342900" algn="just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Estudia las grandes cuestiones de política de las telecomunicaciones para que las actividades, políticas y estrategias de la UIT respondan plenamente al actual entorno dinámico del sector</a:t>
            </a:r>
          </a:p>
          <a:p>
            <a:pPr marL="355600" marR="945515" indent="-342900" algn="just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Prepara informes anuales sobre la planificación política y estratégica de la Unión y se encarga de su buen funcionamiento cotidiano</a:t>
            </a:r>
          </a:p>
          <a:p>
            <a:pPr marL="355600" marR="945515" indent="-342900" algn="just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Coordina los programas de trabajo, aprueba los presupuestos y controla las finanzas y los gastos.</a:t>
            </a:r>
          </a:p>
          <a:p>
            <a:pPr marL="355600" marR="945515" indent="-342900" algn="just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Adopta medidas para facilitar la aplicación de los instrumentos de la UIT y las decisiones de las PP, y cuando corresponda, las decisiones de otras conferencias y reuniones de la Unión</a:t>
            </a:r>
          </a:p>
        </p:txBody>
      </p:sp>
      <p:sp>
        <p:nvSpPr>
          <p:cNvPr id="6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9097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5055109" y="769543"/>
            <a:ext cx="2889503" cy="3475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54046" y="3697224"/>
            <a:ext cx="8680703" cy="95554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54046" y="1752601"/>
            <a:ext cx="8680703" cy="187756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828298" y="1948179"/>
            <a:ext cx="7903533" cy="2492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26465" indent="-913765">
              <a:buClr>
                <a:srgbClr val="002060"/>
              </a:buClr>
              <a:buFont typeface="Arial Narrow"/>
              <a:buAutoNum type="arabicPeriod"/>
              <a:tabLst>
                <a:tab pos="927100" algn="l"/>
              </a:tabLst>
            </a:pPr>
            <a:r>
              <a:rPr lang="en-US" sz="3200" b="1" dirty="0">
                <a:solidFill>
                  <a:srgbClr val="002060"/>
                </a:solidFill>
                <a:latin typeface="Arial Narrow"/>
                <a:cs typeface="Arial Narrow"/>
              </a:rPr>
              <a:t>La UIT</a:t>
            </a:r>
            <a:endParaRPr sz="3200" dirty="0">
              <a:latin typeface="Arial Narrow"/>
              <a:cs typeface="Arial Narrow"/>
            </a:endParaRPr>
          </a:p>
          <a:p>
            <a:pPr>
              <a:spcBef>
                <a:spcPts val="23"/>
              </a:spcBef>
              <a:buClr>
                <a:srgbClr val="002060"/>
              </a:buClr>
              <a:buFont typeface="Arial Narrow"/>
              <a:buAutoNum type="arabicPeriod"/>
            </a:pPr>
            <a:endParaRPr sz="3050" dirty="0">
              <a:latin typeface="Times New Roman"/>
              <a:cs typeface="Times New Roman"/>
            </a:endParaRPr>
          </a:p>
          <a:p>
            <a:pPr marL="926465" indent="-913765">
              <a:buClr>
                <a:srgbClr val="002060"/>
              </a:buClr>
              <a:buFont typeface="Arial Narrow"/>
              <a:buAutoNum type="arabicPeriod"/>
              <a:tabLst>
                <a:tab pos="927100" algn="l"/>
              </a:tabLst>
            </a:pPr>
            <a:r>
              <a:rPr lang="en-US" sz="3200" b="1" dirty="0">
                <a:solidFill>
                  <a:srgbClr val="FF0000"/>
                </a:solidFill>
                <a:latin typeface="Arial Narrow"/>
                <a:cs typeface="Arial Narrow"/>
              </a:rPr>
              <a:t>Sector de </a:t>
            </a:r>
            <a:r>
              <a:rPr sz="3200" b="1" dirty="0" err="1">
                <a:solidFill>
                  <a:srgbClr val="FF0000"/>
                </a:solidFill>
                <a:latin typeface="Arial Narrow"/>
                <a:cs typeface="Arial Narrow"/>
              </a:rPr>
              <a:t>Radiocomu</a:t>
            </a:r>
            <a:r>
              <a:rPr sz="3200" b="1" spc="-10" dirty="0" err="1">
                <a:solidFill>
                  <a:srgbClr val="FF0000"/>
                </a:solidFill>
                <a:latin typeface="Arial Narrow"/>
                <a:cs typeface="Arial Narrow"/>
              </a:rPr>
              <a:t>n</a:t>
            </a:r>
            <a:r>
              <a:rPr sz="3200" b="1" dirty="0" err="1">
                <a:solidFill>
                  <a:srgbClr val="FF0000"/>
                </a:solidFill>
                <a:latin typeface="Arial Narrow"/>
                <a:cs typeface="Arial Narrow"/>
              </a:rPr>
              <a:t>ic</a:t>
            </a:r>
            <a:r>
              <a:rPr sz="3200" b="1" spc="-10" dirty="0" err="1">
                <a:solidFill>
                  <a:srgbClr val="FF0000"/>
                </a:solidFill>
                <a:latin typeface="Arial Narrow"/>
                <a:cs typeface="Arial Narrow"/>
              </a:rPr>
              <a:t>a</a:t>
            </a:r>
            <a:r>
              <a:rPr lang="en-US" sz="3200" b="1" spc="-10" dirty="0" err="1">
                <a:solidFill>
                  <a:srgbClr val="FF0000"/>
                </a:solidFill>
                <a:latin typeface="Arial Narrow"/>
                <a:cs typeface="Arial Narrow"/>
              </a:rPr>
              <a:t>c</a:t>
            </a:r>
            <a:r>
              <a:rPr lang="en-US" sz="3200" b="1" dirty="0" err="1">
                <a:solidFill>
                  <a:srgbClr val="FF0000"/>
                </a:solidFill>
                <a:latin typeface="Arial Narrow"/>
                <a:cs typeface="Arial Narrow"/>
              </a:rPr>
              <a:t>iones</a:t>
            </a:r>
            <a:r>
              <a:rPr sz="3200" b="1" spc="-4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sz="3200" b="1" dirty="0">
                <a:solidFill>
                  <a:srgbClr val="FF0000"/>
                </a:solidFill>
                <a:latin typeface="Arial Narrow"/>
                <a:cs typeface="Arial Narrow"/>
              </a:rPr>
              <a:t>(</a:t>
            </a:r>
            <a:r>
              <a:rPr lang="en-US" sz="3200" b="1" dirty="0">
                <a:solidFill>
                  <a:srgbClr val="FF0000"/>
                </a:solidFill>
                <a:latin typeface="Arial Narrow"/>
                <a:cs typeface="Arial Narrow"/>
              </a:rPr>
              <a:t>UIT</a:t>
            </a:r>
            <a:r>
              <a:rPr sz="3200" b="1" dirty="0">
                <a:solidFill>
                  <a:srgbClr val="FF0000"/>
                </a:solidFill>
                <a:latin typeface="Arial Narrow"/>
                <a:cs typeface="Arial Narrow"/>
              </a:rPr>
              <a:t>-R)</a:t>
            </a:r>
          </a:p>
          <a:p>
            <a:pPr>
              <a:spcBef>
                <a:spcPts val="15"/>
              </a:spcBef>
              <a:buClr>
                <a:srgbClr val="002060"/>
              </a:buClr>
              <a:buFont typeface="Arial Narrow"/>
              <a:buAutoNum type="arabicPeriod"/>
            </a:pPr>
            <a:endParaRPr sz="3550" dirty="0">
              <a:latin typeface="Times New Roman"/>
              <a:cs typeface="Times New Roman"/>
            </a:endParaRPr>
          </a:p>
          <a:p>
            <a:pPr marL="926465" indent="-913765">
              <a:buClr>
                <a:srgbClr val="002060"/>
              </a:buClr>
              <a:buFont typeface="Arial Narrow"/>
              <a:buAutoNum type="arabicPeriod"/>
              <a:tabLst>
                <a:tab pos="927100" algn="l"/>
              </a:tabLst>
            </a:pPr>
            <a:r>
              <a:rPr lang="en-US" sz="3200" b="1" dirty="0">
                <a:solidFill>
                  <a:srgbClr val="002060"/>
                </a:solidFill>
                <a:latin typeface="Arial Narrow"/>
                <a:cs typeface="Arial Narrow"/>
              </a:rPr>
              <a:t>Oficina de </a:t>
            </a:r>
            <a:r>
              <a:rPr lang="en-US" sz="3200" b="1" dirty="0" err="1">
                <a:solidFill>
                  <a:srgbClr val="002060"/>
                </a:solidFill>
                <a:latin typeface="Arial Narrow"/>
                <a:cs typeface="Arial Narrow"/>
              </a:rPr>
              <a:t>Radiocomunicaciones</a:t>
            </a:r>
            <a:r>
              <a:rPr lang="en-US" sz="3200" b="1" dirty="0">
                <a:solidFill>
                  <a:srgbClr val="002060"/>
                </a:solidFill>
                <a:latin typeface="Arial Narrow"/>
                <a:cs typeface="Arial Narrow"/>
              </a:rPr>
              <a:t> (BR)</a:t>
            </a:r>
          </a:p>
        </p:txBody>
      </p:sp>
      <p:sp>
        <p:nvSpPr>
          <p:cNvPr id="12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AGENDA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10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998878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865312" y="-152400"/>
            <a:ext cx="7888288" cy="644429"/>
          </a:xfrm>
          <a:prstGeom prst="rect">
            <a:avLst/>
          </a:prstGeom>
        </p:spPr>
        <p:txBody>
          <a:bodyPr vert="horz" wrap="square" lIns="0" tIns="150517" rIns="0" bIns="0" rtlCol="0" anchor="ctr">
            <a:spAutoFit/>
          </a:bodyPr>
          <a:lstStyle/>
          <a:p>
            <a:pPr marL="55244">
              <a:lnSpc>
                <a:spcPct val="100000"/>
              </a:lnSpc>
            </a:pPr>
            <a:r>
              <a:rPr lang="es-ES" sz="3200" b="1" spc="-5" dirty="0">
                <a:solidFill>
                  <a:schemeClr val="accent5"/>
                </a:solidFill>
              </a:rPr>
              <a:t>Sector de Radiocomunicaciones (UIT-R)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0" y="457200"/>
            <a:ext cx="8991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200" b="1" dirty="0">
                <a:solidFill>
                  <a:schemeClr val="accent5"/>
                </a:solidFill>
              </a:rPr>
              <a:t>VISIÓN</a:t>
            </a:r>
          </a:p>
          <a:p>
            <a:pPr algn="just"/>
            <a:r>
              <a:rPr lang="es-ES" dirty="0">
                <a:solidFill>
                  <a:srgbClr val="548ED4"/>
                </a:solidFill>
                <a:latin typeface="Calibri"/>
                <a:cs typeface="Calibri"/>
              </a:rPr>
              <a:t>La UIT-R seguirá siendo el único y universal centro de convergencia de reguladores para asuntos de radiocomunicaciones a nivel mundial.</a:t>
            </a:r>
          </a:p>
          <a:p>
            <a:pPr algn="just"/>
            <a:endParaRPr lang="es-ES" sz="1200" dirty="0">
              <a:solidFill>
                <a:srgbClr val="548ED4"/>
              </a:solidFill>
              <a:latin typeface="Calibri"/>
              <a:cs typeface="Calibri"/>
            </a:endParaRPr>
          </a:p>
          <a:p>
            <a:pPr algn="ctr"/>
            <a:r>
              <a:rPr lang="es-ES" sz="2200" b="1" dirty="0">
                <a:solidFill>
                  <a:schemeClr val="accent5"/>
                </a:solidFill>
              </a:rPr>
              <a:t>MISIÓN</a:t>
            </a:r>
          </a:p>
          <a:p>
            <a:pPr algn="just"/>
            <a:r>
              <a:rPr lang="es-ES" dirty="0">
                <a:solidFill>
                  <a:srgbClr val="548ED4"/>
                </a:solidFill>
                <a:latin typeface="Calibri"/>
                <a:cs typeface="Calibri"/>
              </a:rPr>
              <a:t>La UIT-R garantizará la </a:t>
            </a:r>
            <a:r>
              <a:rPr lang="es-ES" b="1" dirty="0">
                <a:solidFill>
                  <a:srgbClr val="548ED4"/>
                </a:solidFill>
                <a:latin typeface="Calibri"/>
                <a:cs typeface="Calibri"/>
              </a:rPr>
              <a:t>utilización</a:t>
            </a:r>
            <a:r>
              <a:rPr lang="es-ES" dirty="0">
                <a:solidFill>
                  <a:srgbClr val="548ED4"/>
                </a:solidFill>
                <a:latin typeface="Calibri"/>
                <a:cs typeface="Calibri"/>
              </a:rPr>
              <a:t> racional, equitativa, eficaz y económica del espectro de frecuencias radioeléctricas por todos los servicios de radiocomunicaciones, incluidos los que utilizan las órbitas de satélites, y llevará a cabo Estudios y adoptará Recomendaciones en materia de radiocomunicaciones.</a:t>
            </a:r>
          </a:p>
          <a:p>
            <a:pPr algn="just"/>
            <a:endParaRPr lang="es-ES" sz="12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s-ES" sz="2200" b="1" dirty="0">
                <a:solidFill>
                  <a:schemeClr val="accent5"/>
                </a:solidFill>
              </a:rPr>
              <a:t>METAS ESTRATÉGICAS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700" dirty="0">
                <a:solidFill>
                  <a:srgbClr val="548ED4"/>
                </a:solidFill>
                <a:latin typeface="Calibri"/>
                <a:cs typeface="Calibri"/>
              </a:rPr>
              <a:t>Garantizar el funcionamiento sin interferencias de los sistemas de radiocomunicaciones mediante la aplicación del Reglamento de Radiocomunicaciones y los acuerdos regionales, así como la actualización de estos instrumentos de manera eficiente y oportuna a través de los procesos de y las conferencias mundiales y regionales de radiocomunicaciones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700" dirty="0">
                <a:solidFill>
                  <a:srgbClr val="548ED4"/>
                </a:solidFill>
                <a:latin typeface="Calibri"/>
                <a:cs typeface="Calibri"/>
              </a:rPr>
              <a:t>Establecer recomendaciones destinadas a asegurar el desempeño y la calidad necesarios en los sistemas de radiocomunicaciones en operación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700" dirty="0">
                <a:solidFill>
                  <a:srgbClr val="548ED4"/>
                </a:solidFill>
                <a:latin typeface="Calibri"/>
                <a:cs typeface="Calibri"/>
              </a:rPr>
              <a:t>Buscar los medios para garantizar la utilización racional, equitativa, eficaz y económica del espectro de frecuencias radioeléctricas y de los recursos de órbita satelital y para promover la flexibilidad para futuras expansiones y nuevos desarrollos tecnológicos</a:t>
            </a:r>
            <a:r>
              <a:rPr lang="es-ES" dirty="0">
                <a:solidFill>
                  <a:srgbClr val="548ED4"/>
                </a:solidFill>
                <a:latin typeface="Calibri"/>
                <a:cs typeface="Calibri"/>
              </a:rPr>
              <a:t>.</a:t>
            </a:r>
            <a:endParaRPr lang="en-US" dirty="0">
              <a:solidFill>
                <a:srgbClr val="548ED4"/>
              </a:solidFill>
              <a:latin typeface="Calibri"/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9227844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865312" y="-111029"/>
            <a:ext cx="7888288" cy="644429"/>
          </a:xfrm>
          <a:prstGeom prst="rect">
            <a:avLst/>
          </a:prstGeom>
        </p:spPr>
        <p:txBody>
          <a:bodyPr vert="horz" wrap="square" lIns="0" tIns="150517" rIns="0" bIns="0" rtlCol="0" anchor="ctr">
            <a:spAutoFit/>
          </a:bodyPr>
          <a:lstStyle/>
          <a:p>
            <a:pPr marL="55244">
              <a:lnSpc>
                <a:spcPct val="100000"/>
              </a:lnSpc>
            </a:pPr>
            <a:r>
              <a:rPr lang="es-ES" sz="3200" b="1" spc="-5" dirty="0">
                <a:solidFill>
                  <a:schemeClr val="accent5"/>
                </a:solidFill>
              </a:rPr>
              <a:t>Objetivos Estratégicos de la UIT-R</a:t>
            </a:r>
          </a:p>
        </p:txBody>
      </p:sp>
      <p:sp>
        <p:nvSpPr>
          <p:cNvPr id="2" name="Rectangle 1"/>
          <p:cNvSpPr/>
          <p:nvPr/>
        </p:nvSpPr>
        <p:spPr>
          <a:xfrm>
            <a:off x="1638776" y="533401"/>
            <a:ext cx="8648225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E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es-ES" sz="2600" b="1" dirty="0">
                <a:solidFill>
                  <a:srgbClr val="548ED4"/>
                </a:solidFill>
                <a:latin typeface="Calibri"/>
                <a:cs typeface="Calibri"/>
              </a:rPr>
              <a:t>R.1</a:t>
            </a:r>
            <a:r>
              <a:rPr lang="es-ES" sz="2600" dirty="0">
                <a:solidFill>
                  <a:srgbClr val="548ED4"/>
                </a:solidFill>
                <a:latin typeface="Calibri"/>
                <a:cs typeface="Calibri"/>
              </a:rPr>
              <a:t> Responder de forma racional, equitativa, eficaz, económica y puntual a los requerimientos de la membresía de la UIT para recursos del espectro de radiofrecuencias y de órbitas de satélites, evitando interferencias perjudiciales</a:t>
            </a:r>
          </a:p>
          <a:p>
            <a:pPr algn="just"/>
            <a:endParaRPr lang="es-ES" sz="1200" dirty="0">
              <a:solidFill>
                <a:srgbClr val="548ED4"/>
              </a:solidFill>
              <a:latin typeface="Calibri"/>
              <a:cs typeface="Calibri"/>
            </a:endParaRPr>
          </a:p>
          <a:p>
            <a:pPr algn="just"/>
            <a:r>
              <a:rPr lang="es-ES" sz="2600" b="1" dirty="0">
                <a:solidFill>
                  <a:srgbClr val="548ED4"/>
                </a:solidFill>
                <a:latin typeface="Calibri"/>
                <a:cs typeface="Calibri"/>
              </a:rPr>
              <a:t>R.2</a:t>
            </a:r>
            <a:r>
              <a:rPr lang="es-ES" sz="2600" dirty="0">
                <a:solidFill>
                  <a:srgbClr val="548ED4"/>
                </a:solidFill>
                <a:latin typeface="Calibri"/>
                <a:cs typeface="Calibri"/>
              </a:rPr>
              <a:t> Proveer conectividad e interoperabilidad a nivel mundial, con mejor rendimiento, calidad, asequibilidad puntualidad del servicio y de la economía general de los sistemas de radiocomunicaciones, incluyendo la elaboración de normas internacionales</a:t>
            </a:r>
          </a:p>
          <a:p>
            <a:pPr algn="just"/>
            <a:endParaRPr lang="es-ES" sz="1200" dirty="0">
              <a:solidFill>
                <a:srgbClr val="548ED4"/>
              </a:solidFill>
              <a:latin typeface="Calibri"/>
              <a:cs typeface="Calibri"/>
            </a:endParaRPr>
          </a:p>
          <a:p>
            <a:pPr algn="just"/>
            <a:r>
              <a:rPr lang="es-ES" sz="2600" b="1" dirty="0">
                <a:solidFill>
                  <a:srgbClr val="548ED4"/>
                </a:solidFill>
                <a:latin typeface="Calibri"/>
                <a:cs typeface="Calibri"/>
              </a:rPr>
              <a:t>R.3 </a:t>
            </a:r>
            <a:r>
              <a:rPr lang="es-ES" sz="2600" dirty="0">
                <a:solidFill>
                  <a:srgbClr val="548ED4"/>
                </a:solidFill>
                <a:latin typeface="Calibri"/>
                <a:cs typeface="Calibri"/>
              </a:rPr>
              <a:t>Fomentar la adquisición y el intercambio de conocimiento y know-how en radiocomunicaciones</a:t>
            </a:r>
            <a:endParaRPr lang="en-US" sz="2600" dirty="0">
              <a:solidFill>
                <a:srgbClr val="548ED4"/>
              </a:solidFill>
              <a:latin typeface="Calibri"/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9713046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865312" y="-111029"/>
            <a:ext cx="7888288" cy="644429"/>
          </a:xfrm>
          <a:prstGeom prst="rect">
            <a:avLst/>
          </a:prstGeom>
        </p:spPr>
        <p:txBody>
          <a:bodyPr vert="horz" wrap="square" lIns="0" tIns="150517" rIns="0" bIns="0" rtlCol="0" anchor="ctr">
            <a:spAutoFit/>
          </a:bodyPr>
          <a:lstStyle/>
          <a:p>
            <a:pPr marL="55244">
              <a:lnSpc>
                <a:spcPct val="100000"/>
              </a:lnSpc>
            </a:pPr>
            <a:r>
              <a:rPr lang="es-ES" sz="3200" b="1" spc="-5" dirty="0">
                <a:solidFill>
                  <a:schemeClr val="accent5"/>
                </a:solidFill>
              </a:rPr>
              <a:t>Deberes de la UIT-R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0" y="457201"/>
            <a:ext cx="8991600" cy="555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ES" sz="10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Celebrar las Conferencias Mundiales de Radiocomunicaciones para la revisión y actualización del Reglamento de Radiocomunicaciones; celebrar Conferencias Regionales para revisar los acuerdos regionales sobre el uso del espectro radioeléctrico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Desarrollar Recomendaciones, Reportes, Manuales, y otras publicaciones UIT-R, preparadas por las Comisiones de Estudio (CE) en el marco establecido por las Asambleas de Radiocomunicaciones (RA), sobre las características técnicas y los procedimientos operativos de los servicios y sistemas de radio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Coordinar los esfuerzos para eliminar las interferencias perjudiciales entre las estaciones de radiocomunicación de los distintos países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Actualizar el Registro Internacional de Frecuencias (MIFR)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Implementar medios de difusión de información y capacitación, a través de seminarios y otros eventos, para contribuir a la gestión de la radio espectro a nivel nacional e internacional</a:t>
            </a:r>
            <a:endParaRPr lang="en-US" sz="2300" dirty="0">
              <a:solidFill>
                <a:srgbClr val="548ED4"/>
              </a:solidFill>
              <a:latin typeface="Calibri"/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41239384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636712" y="-111029"/>
            <a:ext cx="7888288" cy="644429"/>
          </a:xfrm>
          <a:prstGeom prst="rect">
            <a:avLst/>
          </a:prstGeom>
        </p:spPr>
        <p:txBody>
          <a:bodyPr vert="horz" wrap="square" lIns="0" tIns="150517" rIns="0" bIns="0" rtlCol="0" anchor="ctr">
            <a:spAutoFit/>
          </a:bodyPr>
          <a:lstStyle/>
          <a:p>
            <a:pPr marL="55244">
              <a:lnSpc>
                <a:spcPct val="100000"/>
              </a:lnSpc>
            </a:pPr>
            <a:r>
              <a:rPr lang="en-US" sz="3200" b="1" spc="-5" dirty="0" err="1">
                <a:solidFill>
                  <a:schemeClr val="accent5"/>
                </a:solidFill>
              </a:rPr>
              <a:t>Estructura</a:t>
            </a:r>
            <a:r>
              <a:rPr lang="en-US" sz="3200" b="1" spc="-5" dirty="0">
                <a:solidFill>
                  <a:schemeClr val="accent5"/>
                </a:solidFill>
              </a:rPr>
              <a:t> UIT</a:t>
            </a:r>
            <a:r>
              <a:rPr sz="3200" b="1" dirty="0">
                <a:solidFill>
                  <a:schemeClr val="accent5"/>
                </a:solidFill>
              </a:rPr>
              <a:t>-R</a:t>
            </a:r>
          </a:p>
        </p:txBody>
      </p:sp>
      <p:sp>
        <p:nvSpPr>
          <p:cNvPr id="9" name="object 4"/>
          <p:cNvSpPr/>
          <p:nvPr/>
        </p:nvSpPr>
        <p:spPr>
          <a:xfrm>
            <a:off x="1841412" y="1998600"/>
            <a:ext cx="2690075" cy="11625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"/>
          <p:cNvSpPr/>
          <p:nvPr/>
        </p:nvSpPr>
        <p:spPr>
          <a:xfrm>
            <a:off x="1828800" y="1937972"/>
            <a:ext cx="2715336" cy="11874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6"/>
          <p:cNvSpPr/>
          <p:nvPr/>
        </p:nvSpPr>
        <p:spPr>
          <a:xfrm>
            <a:off x="1841412" y="3294737"/>
            <a:ext cx="2618079" cy="100811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7"/>
          <p:cNvSpPr/>
          <p:nvPr/>
        </p:nvSpPr>
        <p:spPr>
          <a:xfrm>
            <a:off x="1828800" y="3282671"/>
            <a:ext cx="2643428" cy="103250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8"/>
          <p:cNvSpPr/>
          <p:nvPr/>
        </p:nvSpPr>
        <p:spPr>
          <a:xfrm>
            <a:off x="1841412" y="4472217"/>
            <a:ext cx="2642095" cy="127078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9"/>
          <p:cNvSpPr/>
          <p:nvPr/>
        </p:nvSpPr>
        <p:spPr>
          <a:xfrm>
            <a:off x="1828801" y="4460049"/>
            <a:ext cx="2667431" cy="12954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0"/>
          <p:cNvSpPr/>
          <p:nvPr/>
        </p:nvSpPr>
        <p:spPr>
          <a:xfrm>
            <a:off x="1841411" y="724866"/>
            <a:ext cx="2713202" cy="116399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1"/>
          <p:cNvSpPr/>
          <p:nvPr/>
        </p:nvSpPr>
        <p:spPr>
          <a:xfrm>
            <a:off x="1828801" y="712534"/>
            <a:ext cx="2738577" cy="118871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3"/>
          <p:cNvSpPr/>
          <p:nvPr/>
        </p:nvSpPr>
        <p:spPr>
          <a:xfrm>
            <a:off x="4698632" y="926141"/>
            <a:ext cx="5714560" cy="485986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4"/>
          <p:cNvSpPr/>
          <p:nvPr/>
        </p:nvSpPr>
        <p:spPr>
          <a:xfrm>
            <a:off x="4693857" y="921386"/>
            <a:ext cx="5756910" cy="4869815"/>
          </a:xfrm>
          <a:custGeom>
            <a:avLst/>
            <a:gdLst/>
            <a:ahLst/>
            <a:cxnLst/>
            <a:rect l="l" t="t" r="r" b="b"/>
            <a:pathLst>
              <a:path w="5756909" h="4869815">
                <a:moveTo>
                  <a:pt x="0" y="0"/>
                </a:moveTo>
                <a:lnTo>
                  <a:pt x="5756821" y="0"/>
                </a:lnTo>
                <a:lnTo>
                  <a:pt x="5756821" y="4869522"/>
                </a:lnTo>
                <a:lnTo>
                  <a:pt x="0" y="4869522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4A7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5"/>
          <p:cNvSpPr/>
          <p:nvPr/>
        </p:nvSpPr>
        <p:spPr>
          <a:xfrm>
            <a:off x="2011035" y="1008737"/>
            <a:ext cx="2383535" cy="6054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6"/>
          <p:cNvSpPr txBox="1"/>
          <p:nvPr/>
        </p:nvSpPr>
        <p:spPr>
          <a:xfrm>
            <a:off x="2105087" y="1147876"/>
            <a:ext cx="221219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sz="1200" b="1" dirty="0">
                <a:solidFill>
                  <a:srgbClr val="953735"/>
                </a:solidFill>
                <a:latin typeface="Verdana"/>
                <a:cs typeface="Verdana"/>
              </a:rPr>
              <a:t>SSD:</a:t>
            </a:r>
            <a:r>
              <a:rPr sz="1200" b="1" spc="5" dirty="0">
                <a:solidFill>
                  <a:srgbClr val="953735"/>
                </a:solidFill>
                <a:latin typeface="Verdana"/>
                <a:cs typeface="Verdana"/>
              </a:rPr>
              <a:t> </a:t>
            </a:r>
            <a:r>
              <a:rPr lang="en-US" sz="1200" b="1" spc="-5" dirty="0" err="1">
                <a:solidFill>
                  <a:srgbClr val="17375E"/>
                </a:solidFill>
                <a:latin typeface="Verdana"/>
                <a:cs typeface="Verdana"/>
              </a:rPr>
              <a:t>Servicios</a:t>
            </a:r>
            <a:r>
              <a:rPr lang="en-US" sz="1200" b="1" spc="-5" dirty="0">
                <a:solidFill>
                  <a:srgbClr val="17375E"/>
                </a:solidFill>
                <a:latin typeface="Verdana"/>
                <a:cs typeface="Verdana"/>
              </a:rPr>
              <a:t> </a:t>
            </a:r>
            <a:r>
              <a:rPr lang="en-US" sz="1200" b="1" spc="-5" dirty="0" err="1">
                <a:solidFill>
                  <a:srgbClr val="17375E"/>
                </a:solidFill>
                <a:latin typeface="Verdana"/>
                <a:cs typeface="Verdana"/>
              </a:rPr>
              <a:t>Espaciales</a:t>
            </a:r>
            <a:endParaRPr sz="1200" b="1" spc="-5" dirty="0">
              <a:solidFill>
                <a:srgbClr val="17375E"/>
              </a:solidFill>
              <a:latin typeface="Verdana"/>
              <a:cs typeface="Verdana"/>
            </a:endParaRPr>
          </a:p>
        </p:txBody>
      </p:sp>
      <p:sp>
        <p:nvSpPr>
          <p:cNvPr id="21" name="object 17"/>
          <p:cNvSpPr/>
          <p:nvPr/>
        </p:nvSpPr>
        <p:spPr>
          <a:xfrm>
            <a:off x="2056753" y="2376607"/>
            <a:ext cx="2308859" cy="45518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8"/>
          <p:cNvSpPr txBox="1"/>
          <p:nvPr/>
        </p:nvSpPr>
        <p:spPr>
          <a:xfrm>
            <a:off x="2240510" y="2406843"/>
            <a:ext cx="194183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60730" marR="5080" indent="-748665"/>
            <a:r>
              <a:rPr sz="1200" b="1" spc="-5" dirty="0">
                <a:solidFill>
                  <a:srgbClr val="953735"/>
                </a:solidFill>
                <a:latin typeface="Verdana"/>
                <a:cs typeface="Verdana"/>
              </a:rPr>
              <a:t>T</a:t>
            </a:r>
            <a:r>
              <a:rPr sz="1200" b="1" dirty="0">
                <a:solidFill>
                  <a:srgbClr val="953735"/>
                </a:solidFill>
                <a:latin typeface="Verdana"/>
                <a:cs typeface="Verdana"/>
              </a:rPr>
              <a:t>SD:</a:t>
            </a:r>
            <a:r>
              <a:rPr sz="1200" b="1" spc="5" dirty="0">
                <a:solidFill>
                  <a:srgbClr val="953735"/>
                </a:solidFill>
                <a:latin typeface="Verdana"/>
                <a:cs typeface="Verdana"/>
              </a:rPr>
              <a:t> </a:t>
            </a:r>
            <a:r>
              <a:rPr lang="es-ES" sz="1200" b="1" spc="-130" dirty="0">
                <a:solidFill>
                  <a:srgbClr val="17375E"/>
                </a:solidFill>
                <a:latin typeface="Verdana"/>
                <a:cs typeface="Verdana"/>
              </a:rPr>
              <a:t>Servicios Terrenales</a:t>
            </a:r>
            <a:endParaRPr sz="1200" b="1" dirty="0">
              <a:latin typeface="Verdana"/>
              <a:cs typeface="Verdana"/>
            </a:endParaRPr>
          </a:p>
        </p:txBody>
      </p:sp>
      <p:sp>
        <p:nvSpPr>
          <p:cNvPr id="23" name="object 19"/>
          <p:cNvSpPr/>
          <p:nvPr/>
        </p:nvSpPr>
        <p:spPr>
          <a:xfrm>
            <a:off x="2047610" y="3585820"/>
            <a:ext cx="2302751" cy="60525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0"/>
          <p:cNvSpPr txBox="1"/>
          <p:nvPr/>
        </p:nvSpPr>
        <p:spPr>
          <a:xfrm>
            <a:off x="2177751" y="3617165"/>
            <a:ext cx="2017395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200" b="1" dirty="0">
                <a:solidFill>
                  <a:srgbClr val="953735"/>
                </a:solidFill>
                <a:latin typeface="Verdana"/>
                <a:cs typeface="Verdana"/>
              </a:rPr>
              <a:t>S</a:t>
            </a:r>
            <a:r>
              <a:rPr sz="1200" b="1" spc="-5" dirty="0">
                <a:solidFill>
                  <a:srgbClr val="953735"/>
                </a:solidFill>
                <a:latin typeface="Verdana"/>
                <a:cs typeface="Verdana"/>
              </a:rPr>
              <a:t>G</a:t>
            </a:r>
            <a:r>
              <a:rPr sz="1200" b="1" dirty="0">
                <a:solidFill>
                  <a:srgbClr val="953735"/>
                </a:solidFill>
                <a:latin typeface="Verdana"/>
                <a:cs typeface="Verdana"/>
              </a:rPr>
              <a:t>D:</a:t>
            </a:r>
            <a:r>
              <a:rPr sz="1200" b="1" spc="5" dirty="0">
                <a:solidFill>
                  <a:srgbClr val="953735"/>
                </a:solidFill>
                <a:latin typeface="Verdana"/>
                <a:cs typeface="Verdana"/>
              </a:rPr>
              <a:t> </a:t>
            </a:r>
            <a:r>
              <a:rPr lang="en-US" sz="1200" b="1" spc="-5" dirty="0" err="1">
                <a:solidFill>
                  <a:srgbClr val="17375E"/>
                </a:solidFill>
                <a:latin typeface="Verdana"/>
                <a:cs typeface="Verdana"/>
              </a:rPr>
              <a:t>Comisiones</a:t>
            </a:r>
            <a:r>
              <a:rPr lang="en-US" sz="1200" b="1" spc="-5" dirty="0">
                <a:solidFill>
                  <a:srgbClr val="17375E"/>
                </a:solidFill>
                <a:latin typeface="Verdana"/>
                <a:cs typeface="Verdana"/>
              </a:rPr>
              <a:t> de </a:t>
            </a:r>
            <a:r>
              <a:rPr lang="en-US" sz="1200" b="1" spc="-5" dirty="0" err="1">
                <a:solidFill>
                  <a:srgbClr val="17375E"/>
                </a:solidFill>
                <a:latin typeface="Verdana"/>
                <a:cs typeface="Verdana"/>
              </a:rPr>
              <a:t>Estudio</a:t>
            </a:r>
            <a:r>
              <a:rPr lang="en-US" sz="1200" b="1" spc="-5" dirty="0">
                <a:solidFill>
                  <a:srgbClr val="17375E"/>
                </a:solidFill>
                <a:latin typeface="Verdana"/>
                <a:cs typeface="Verdana"/>
              </a:rPr>
              <a:t> (CE)</a:t>
            </a:r>
            <a:endParaRPr sz="1200" b="1" dirty="0">
              <a:latin typeface="Verdana"/>
              <a:cs typeface="Verdana"/>
            </a:endParaRPr>
          </a:p>
        </p:txBody>
      </p:sp>
      <p:sp>
        <p:nvSpPr>
          <p:cNvPr id="25" name="object 21"/>
          <p:cNvSpPr/>
          <p:nvPr/>
        </p:nvSpPr>
        <p:spPr>
          <a:xfrm>
            <a:off x="2355457" y="4739489"/>
            <a:ext cx="1877567" cy="72237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2"/>
          <p:cNvSpPr txBox="1"/>
          <p:nvPr/>
        </p:nvSpPr>
        <p:spPr>
          <a:xfrm>
            <a:off x="2498281" y="4827105"/>
            <a:ext cx="1529715" cy="5078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6225" indent="-132715"/>
            <a:r>
              <a:rPr sz="1200" b="1" dirty="0">
                <a:solidFill>
                  <a:srgbClr val="953735"/>
                </a:solidFill>
                <a:latin typeface="Verdana"/>
                <a:cs typeface="Verdana"/>
              </a:rPr>
              <a:t>IA</a:t>
            </a:r>
            <a:r>
              <a:rPr sz="1200" b="1" spc="-5" dirty="0">
                <a:solidFill>
                  <a:srgbClr val="953735"/>
                </a:solidFill>
                <a:latin typeface="Verdana"/>
                <a:cs typeface="Verdana"/>
              </a:rPr>
              <a:t>P</a:t>
            </a:r>
            <a:r>
              <a:rPr sz="1200" b="1" dirty="0">
                <a:solidFill>
                  <a:srgbClr val="953735"/>
                </a:solidFill>
                <a:latin typeface="Verdana"/>
                <a:cs typeface="Verdana"/>
              </a:rPr>
              <a:t>:</a:t>
            </a:r>
            <a:r>
              <a:rPr sz="1200" b="1" spc="-5" dirty="0">
                <a:solidFill>
                  <a:srgbClr val="953735"/>
                </a:solidFill>
                <a:latin typeface="Verdana"/>
                <a:cs typeface="Verdana"/>
              </a:rPr>
              <a:t> </a:t>
            </a:r>
            <a:r>
              <a:rPr sz="1050" b="1" spc="-5" dirty="0" err="1">
                <a:solidFill>
                  <a:srgbClr val="17375E"/>
                </a:solidFill>
                <a:latin typeface="Verdana"/>
                <a:cs typeface="Verdana"/>
              </a:rPr>
              <a:t>I</a:t>
            </a:r>
            <a:r>
              <a:rPr sz="1050" b="1" dirty="0" err="1">
                <a:solidFill>
                  <a:srgbClr val="17375E"/>
                </a:solidFill>
                <a:latin typeface="Verdana"/>
                <a:cs typeface="Verdana"/>
              </a:rPr>
              <a:t>nf</a:t>
            </a:r>
            <a:r>
              <a:rPr sz="1050" b="1" spc="-10" dirty="0" err="1">
                <a:solidFill>
                  <a:srgbClr val="17375E"/>
                </a:solidFill>
                <a:latin typeface="Verdana"/>
                <a:cs typeface="Verdana"/>
              </a:rPr>
              <a:t>o</a:t>
            </a:r>
            <a:r>
              <a:rPr sz="1050" b="1" spc="5" dirty="0" err="1">
                <a:solidFill>
                  <a:srgbClr val="17375E"/>
                </a:solidFill>
                <a:latin typeface="Verdana"/>
                <a:cs typeface="Verdana"/>
              </a:rPr>
              <a:t>r</a:t>
            </a:r>
            <a:r>
              <a:rPr sz="1050" b="1" dirty="0" err="1">
                <a:solidFill>
                  <a:srgbClr val="17375E"/>
                </a:solidFill>
                <a:latin typeface="Verdana"/>
                <a:cs typeface="Verdana"/>
              </a:rPr>
              <a:t>m</a:t>
            </a:r>
            <a:r>
              <a:rPr lang="en-US" sz="1050" b="1" dirty="0" err="1">
                <a:solidFill>
                  <a:srgbClr val="17375E"/>
                </a:solidFill>
                <a:latin typeface="Verdana"/>
                <a:cs typeface="Verdana"/>
              </a:rPr>
              <a:t>á</a:t>
            </a:r>
            <a:r>
              <a:rPr sz="1050" b="1" dirty="0" err="1">
                <a:solidFill>
                  <a:srgbClr val="17375E"/>
                </a:solidFill>
                <a:latin typeface="Verdana"/>
                <a:cs typeface="Verdana"/>
              </a:rPr>
              <a:t>t</a:t>
            </a:r>
            <a:r>
              <a:rPr sz="1050" b="1" spc="-5" dirty="0" err="1">
                <a:solidFill>
                  <a:srgbClr val="17375E"/>
                </a:solidFill>
                <a:latin typeface="Verdana"/>
                <a:cs typeface="Verdana"/>
              </a:rPr>
              <a:t>i</a:t>
            </a:r>
            <a:r>
              <a:rPr sz="1050" b="1" spc="-15" dirty="0" err="1">
                <a:solidFill>
                  <a:srgbClr val="17375E"/>
                </a:solidFill>
                <a:latin typeface="Verdana"/>
                <a:cs typeface="Verdana"/>
              </a:rPr>
              <a:t>c</a:t>
            </a:r>
            <a:r>
              <a:rPr lang="en-US" sz="1050" b="1" dirty="0" err="1">
                <a:solidFill>
                  <a:srgbClr val="17375E"/>
                </a:solidFill>
                <a:latin typeface="Verdana"/>
                <a:cs typeface="Verdana"/>
              </a:rPr>
              <a:t>a</a:t>
            </a:r>
            <a:r>
              <a:rPr sz="1050" b="1" dirty="0">
                <a:solidFill>
                  <a:srgbClr val="17375E"/>
                </a:solidFill>
                <a:latin typeface="Verdana"/>
                <a:cs typeface="Verdana"/>
              </a:rPr>
              <a:t>,</a:t>
            </a:r>
            <a:endParaRPr sz="1050" b="1" dirty="0">
              <a:latin typeface="Verdana"/>
              <a:cs typeface="Verdana"/>
            </a:endParaRPr>
          </a:p>
          <a:p>
            <a:pPr marL="12700" marR="5080" indent="263525">
              <a:spcBef>
                <a:spcPts val="5"/>
              </a:spcBef>
            </a:pPr>
            <a:r>
              <a:rPr sz="1050" b="1" spc="-5" dirty="0" err="1">
                <a:solidFill>
                  <a:srgbClr val="17375E"/>
                </a:solidFill>
                <a:latin typeface="Verdana"/>
                <a:cs typeface="Verdana"/>
              </a:rPr>
              <a:t>A</a:t>
            </a:r>
            <a:r>
              <a:rPr sz="1050" b="1" dirty="0" err="1">
                <a:solidFill>
                  <a:srgbClr val="17375E"/>
                </a:solidFill>
                <a:latin typeface="Verdana"/>
                <a:cs typeface="Verdana"/>
              </a:rPr>
              <a:t>dm</a:t>
            </a:r>
            <a:r>
              <a:rPr sz="1050" b="1" spc="-5" dirty="0" err="1">
                <a:solidFill>
                  <a:srgbClr val="17375E"/>
                </a:solidFill>
                <a:latin typeface="Verdana"/>
                <a:cs typeface="Verdana"/>
              </a:rPr>
              <a:t>i</a:t>
            </a:r>
            <a:r>
              <a:rPr sz="1050" b="1" dirty="0" err="1">
                <a:solidFill>
                  <a:srgbClr val="17375E"/>
                </a:solidFill>
                <a:latin typeface="Verdana"/>
                <a:cs typeface="Verdana"/>
              </a:rPr>
              <a:t>n</a:t>
            </a:r>
            <a:r>
              <a:rPr sz="1050" b="1" spc="-5" dirty="0" err="1">
                <a:solidFill>
                  <a:srgbClr val="17375E"/>
                </a:solidFill>
                <a:latin typeface="Verdana"/>
                <a:cs typeface="Verdana"/>
              </a:rPr>
              <a:t>i</a:t>
            </a:r>
            <a:r>
              <a:rPr sz="1050" b="1" dirty="0" err="1">
                <a:solidFill>
                  <a:srgbClr val="17375E"/>
                </a:solidFill>
                <a:latin typeface="Verdana"/>
                <a:cs typeface="Verdana"/>
              </a:rPr>
              <a:t>s</a:t>
            </a:r>
            <a:r>
              <a:rPr sz="1050" b="1" spc="-10" dirty="0" err="1">
                <a:solidFill>
                  <a:srgbClr val="17375E"/>
                </a:solidFill>
                <a:latin typeface="Verdana"/>
                <a:cs typeface="Verdana"/>
              </a:rPr>
              <a:t>t</a:t>
            </a:r>
            <a:r>
              <a:rPr sz="1050" b="1" spc="5" dirty="0" err="1">
                <a:solidFill>
                  <a:srgbClr val="17375E"/>
                </a:solidFill>
                <a:latin typeface="Verdana"/>
                <a:cs typeface="Verdana"/>
              </a:rPr>
              <a:t>r</a:t>
            </a:r>
            <a:r>
              <a:rPr sz="1050" b="1" spc="-15" dirty="0" err="1">
                <a:solidFill>
                  <a:srgbClr val="17375E"/>
                </a:solidFill>
                <a:latin typeface="Verdana"/>
                <a:cs typeface="Verdana"/>
              </a:rPr>
              <a:t>a</a:t>
            </a:r>
            <a:r>
              <a:rPr lang="en-US" sz="1050" b="1" spc="-10" dirty="0" err="1">
                <a:solidFill>
                  <a:srgbClr val="17375E"/>
                </a:solidFill>
                <a:latin typeface="Verdana"/>
                <a:cs typeface="Verdana"/>
              </a:rPr>
              <a:t>ció</a:t>
            </a:r>
            <a:r>
              <a:rPr sz="1050" b="1" dirty="0" err="1">
                <a:solidFill>
                  <a:srgbClr val="17375E"/>
                </a:solidFill>
                <a:latin typeface="Verdana"/>
                <a:cs typeface="Verdana"/>
              </a:rPr>
              <a:t>n</a:t>
            </a:r>
            <a:r>
              <a:rPr sz="1050" b="1" dirty="0">
                <a:solidFill>
                  <a:srgbClr val="17375E"/>
                </a:solidFill>
                <a:latin typeface="Verdana"/>
                <a:cs typeface="Verdana"/>
              </a:rPr>
              <a:t> </a:t>
            </a:r>
            <a:r>
              <a:rPr lang="en-US" sz="1050" b="1" dirty="0">
                <a:solidFill>
                  <a:srgbClr val="17375E"/>
                </a:solidFill>
                <a:latin typeface="Verdana"/>
                <a:cs typeface="Verdana"/>
              </a:rPr>
              <a:t>&amp; </a:t>
            </a:r>
            <a:r>
              <a:rPr sz="1050" b="1" spc="-5" dirty="0" err="1">
                <a:solidFill>
                  <a:srgbClr val="17375E"/>
                </a:solidFill>
                <a:latin typeface="Verdana"/>
                <a:cs typeface="Verdana"/>
              </a:rPr>
              <a:t>P</a:t>
            </a:r>
            <a:r>
              <a:rPr sz="1050" b="1" dirty="0" err="1">
                <a:solidFill>
                  <a:srgbClr val="17375E"/>
                </a:solidFill>
                <a:latin typeface="Verdana"/>
                <a:cs typeface="Verdana"/>
              </a:rPr>
              <a:t>ub</a:t>
            </a:r>
            <a:r>
              <a:rPr sz="1050" b="1" spc="-5" dirty="0" err="1">
                <a:solidFill>
                  <a:srgbClr val="17375E"/>
                </a:solidFill>
                <a:latin typeface="Verdana"/>
                <a:cs typeface="Verdana"/>
              </a:rPr>
              <a:t>li</a:t>
            </a:r>
            <a:r>
              <a:rPr sz="1050" b="1" dirty="0" err="1">
                <a:solidFill>
                  <a:srgbClr val="17375E"/>
                </a:solidFill>
                <a:latin typeface="Verdana"/>
                <a:cs typeface="Verdana"/>
              </a:rPr>
              <a:t>ca</a:t>
            </a:r>
            <a:r>
              <a:rPr lang="en-US" sz="1050" b="1" spc="-10" dirty="0" err="1">
                <a:solidFill>
                  <a:srgbClr val="17375E"/>
                </a:solidFill>
                <a:latin typeface="Verdana"/>
                <a:cs typeface="Verdana"/>
              </a:rPr>
              <a:t>ciones</a:t>
            </a:r>
            <a:r>
              <a:rPr lang="en-US" sz="1050" b="1" dirty="0">
                <a:solidFill>
                  <a:srgbClr val="17375E"/>
                </a:solidFill>
                <a:latin typeface="Verdana"/>
                <a:cs typeface="Verdana"/>
              </a:rPr>
              <a:t> </a:t>
            </a:r>
            <a:endParaRPr sz="1050" b="1" dirty="0">
              <a:latin typeface="Verdana"/>
              <a:cs typeface="Verdana"/>
            </a:endParaRPr>
          </a:p>
        </p:txBody>
      </p:sp>
      <p:sp>
        <p:nvSpPr>
          <p:cNvPr id="28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3121046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/>
          <p:cNvSpPr/>
          <p:nvPr/>
        </p:nvSpPr>
        <p:spPr>
          <a:xfrm>
            <a:off x="2653285" y="609143"/>
            <a:ext cx="7100315" cy="38602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5"/>
          <p:cNvSpPr/>
          <p:nvPr/>
        </p:nvSpPr>
        <p:spPr>
          <a:xfrm>
            <a:off x="2929365" y="811279"/>
            <a:ext cx="4134870" cy="351444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6"/>
          <p:cNvSpPr/>
          <p:nvPr/>
        </p:nvSpPr>
        <p:spPr>
          <a:xfrm>
            <a:off x="3011497" y="887023"/>
            <a:ext cx="4053766" cy="343961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7"/>
          <p:cNvSpPr/>
          <p:nvPr/>
        </p:nvSpPr>
        <p:spPr>
          <a:xfrm>
            <a:off x="7292340" y="1234442"/>
            <a:ext cx="146303" cy="1463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8"/>
          <p:cNvSpPr/>
          <p:nvPr/>
        </p:nvSpPr>
        <p:spPr>
          <a:xfrm>
            <a:off x="7292340" y="1863853"/>
            <a:ext cx="146303" cy="1447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9"/>
          <p:cNvSpPr/>
          <p:nvPr/>
        </p:nvSpPr>
        <p:spPr>
          <a:xfrm>
            <a:off x="7292340" y="2491741"/>
            <a:ext cx="146303" cy="1463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0"/>
          <p:cNvSpPr txBox="1"/>
          <p:nvPr/>
        </p:nvSpPr>
        <p:spPr>
          <a:xfrm>
            <a:off x="7473913" y="1189274"/>
            <a:ext cx="3192262" cy="1580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b="1" spc="-1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b="1" spc="-1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b="1" spc="-5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b="1" spc="-1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b="1" spc="-5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b="1" spc="-1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lang="en-US" b="1" spc="-10" dirty="0">
                <a:solidFill>
                  <a:srgbClr val="FFFFFF"/>
                </a:solidFill>
                <a:latin typeface="Calibri"/>
                <a:cs typeface="Calibri"/>
              </a:rPr>
              <a:t>:</a:t>
            </a: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b="1" spc="-10" dirty="0" smtClean="0">
                <a:solidFill>
                  <a:srgbClr val="FFFFFF"/>
                </a:solidFill>
                <a:latin typeface="Calibri"/>
                <a:cs typeface="Calibri"/>
              </a:rPr>
              <a:t>127</a:t>
            </a:r>
            <a:r>
              <a:rPr lang="en-US" b="1" spc="-10" dirty="0" smtClean="0">
                <a:solidFill>
                  <a:srgbClr val="FFFFFF"/>
                </a:solidFill>
                <a:latin typeface="Calibri"/>
                <a:cs typeface="Calibri"/>
              </a:rPr>
              <a:t>*</a:t>
            </a:r>
            <a:endParaRPr dirty="0">
              <a:latin typeface="Calibri"/>
              <a:cs typeface="Calibri"/>
            </a:endParaRPr>
          </a:p>
          <a:p>
            <a:pPr>
              <a:spcBef>
                <a:spcPts val="31"/>
              </a:spcBef>
            </a:pPr>
            <a:endParaRPr sz="2400" dirty="0">
              <a:latin typeface="Times New Roman"/>
              <a:cs typeface="Times New Roman"/>
            </a:endParaRPr>
          </a:p>
          <a:p>
            <a:pPr marL="12700"/>
            <a:r>
              <a:rPr lang="en-US" b="1" spc="-5" dirty="0" err="1">
                <a:solidFill>
                  <a:srgbClr val="FFFFFF"/>
                </a:solidFill>
                <a:latin typeface="Calibri"/>
                <a:cs typeface="Calibri"/>
              </a:rPr>
              <a:t>Asociados</a:t>
            </a:r>
            <a:r>
              <a:rPr lang="en-US" b="1" spc="-5" dirty="0">
                <a:solidFill>
                  <a:srgbClr val="FFFFFF"/>
                </a:solidFill>
                <a:latin typeface="Calibri"/>
                <a:cs typeface="Calibri"/>
              </a:rPr>
              <a:t>: </a:t>
            </a:r>
            <a:r>
              <a:rPr lang="en-GB" b="1" spc="-10" dirty="0" smtClean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dirty="0">
              <a:latin typeface="Calibri"/>
              <a:cs typeface="Calibri"/>
            </a:endParaRPr>
          </a:p>
          <a:p>
            <a:pPr>
              <a:spcBef>
                <a:spcPts val="52"/>
              </a:spcBef>
            </a:pPr>
            <a:endParaRPr sz="2350" dirty="0">
              <a:latin typeface="Times New Roman"/>
              <a:cs typeface="Times New Roman"/>
            </a:endParaRPr>
          </a:p>
          <a:p>
            <a:pPr marL="12700" marR="546100">
              <a:lnSpc>
                <a:spcPct val="101699"/>
              </a:lnSpc>
            </a:pPr>
            <a:r>
              <a:rPr b="1" spc="-5" dirty="0" err="1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lang="en-US" b="1" spc="5" dirty="0" err="1">
                <a:solidFill>
                  <a:srgbClr val="FFFFFF"/>
                </a:solidFill>
                <a:latin typeface="Calibri"/>
                <a:cs typeface="Calibri"/>
              </a:rPr>
              <a:t>iembros</a:t>
            </a:r>
            <a:r>
              <a:rPr lang="en-US" b="1" spc="5" dirty="0">
                <a:solidFill>
                  <a:srgbClr val="FFFFFF"/>
                </a:solidFill>
                <a:latin typeface="Calibri"/>
                <a:cs typeface="Calibri"/>
              </a:rPr>
              <a:t> Sector: </a:t>
            </a: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b="1" spc="-10" dirty="0" smtClean="0">
                <a:solidFill>
                  <a:srgbClr val="FFFFFF"/>
                </a:solidFill>
                <a:latin typeface="Calibri"/>
                <a:cs typeface="Calibri"/>
              </a:rPr>
              <a:t>268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0" name="object 3"/>
          <p:cNvSpPr txBox="1">
            <a:spLocks/>
          </p:cNvSpPr>
          <p:nvPr/>
        </p:nvSpPr>
        <p:spPr>
          <a:xfrm>
            <a:off x="1865312" y="-111029"/>
            <a:ext cx="7888288" cy="644429"/>
          </a:xfrm>
          <a:prstGeom prst="rect">
            <a:avLst/>
          </a:prstGeom>
        </p:spPr>
        <p:txBody>
          <a:bodyPr vert="horz" wrap="square" lIns="0" tIns="150517" rIns="0" bIns="0" rtlCol="0">
            <a:spAutoFit/>
          </a:bodyPr>
          <a:lstStyle>
            <a:lvl1pPr>
              <a:defRPr sz="4000" b="1" i="0" baseline="0">
                <a:solidFill>
                  <a:srgbClr val="548ED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55244"/>
            <a:r>
              <a:rPr lang="es-ES" sz="3200" kern="0" spc="-5" dirty="0"/>
              <a:t>Membresía UIT-R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52600" y="4613147"/>
            <a:ext cx="88392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100" dirty="0">
                <a:solidFill>
                  <a:srgbClr val="548ED4"/>
                </a:solidFill>
                <a:latin typeface="Calibri"/>
                <a:cs typeface="Calibri"/>
              </a:rPr>
              <a:t>ITU-R: 193 Estados Miembros y 378 membresías de 59 países</a:t>
            </a:r>
          </a:p>
          <a:p>
            <a:endParaRPr lang="es-ES" sz="2100" dirty="0">
              <a:solidFill>
                <a:srgbClr val="548ED4"/>
              </a:solidFill>
              <a:latin typeface="Calibri"/>
              <a:cs typeface="Calibri"/>
            </a:endParaRPr>
          </a:p>
          <a:p>
            <a:r>
              <a:rPr lang="es-ES" dirty="0">
                <a:solidFill>
                  <a:srgbClr val="548ED4"/>
                </a:solidFill>
                <a:latin typeface="Calibri"/>
                <a:cs typeface="Calibri"/>
              </a:rPr>
              <a:t>*</a:t>
            </a:r>
            <a:r>
              <a:rPr lang="es-ES" i="1" dirty="0">
                <a:solidFill>
                  <a:srgbClr val="548ED4"/>
                </a:solidFill>
                <a:latin typeface="Calibri"/>
                <a:cs typeface="Calibri"/>
              </a:rPr>
              <a:t>De acuerdo con la Res 169 (</a:t>
            </a:r>
            <a:r>
              <a:rPr lang="es-ES" i="1" dirty="0" err="1">
                <a:solidFill>
                  <a:srgbClr val="548ED4"/>
                </a:solidFill>
                <a:latin typeface="Calibri"/>
                <a:cs typeface="Calibri"/>
              </a:rPr>
              <a:t>rev</a:t>
            </a:r>
            <a:r>
              <a:rPr lang="es-ES" i="1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lang="es-ES" i="1" dirty="0" err="1">
                <a:solidFill>
                  <a:srgbClr val="548ED4"/>
                </a:solidFill>
                <a:latin typeface="Calibri"/>
                <a:cs typeface="Calibri"/>
              </a:rPr>
              <a:t>Busan</a:t>
            </a:r>
            <a:r>
              <a:rPr lang="es-ES" i="1" dirty="0">
                <a:solidFill>
                  <a:srgbClr val="548ED4"/>
                </a:solidFill>
                <a:latin typeface="Calibri"/>
                <a:cs typeface="Calibri"/>
              </a:rPr>
              <a:t> 2014) , a partir de 01/2015, Academia accede </a:t>
            </a:r>
            <a:r>
              <a:rPr lang="es-ES" i="1" dirty="0">
                <a:solidFill>
                  <a:srgbClr val="548ED4"/>
                </a:solidFill>
                <a:cs typeface="Calibri"/>
              </a:rPr>
              <a:t>a los 3 sectores </a:t>
            </a:r>
            <a:r>
              <a:rPr lang="es-ES" i="1" dirty="0">
                <a:solidFill>
                  <a:srgbClr val="548ED4"/>
                </a:solidFill>
                <a:latin typeface="Calibri"/>
                <a:cs typeface="Calibri"/>
              </a:rPr>
              <a:t>simultáneamente con una sola membresía </a:t>
            </a:r>
          </a:p>
        </p:txBody>
      </p:sp>
      <p:sp>
        <p:nvSpPr>
          <p:cNvPr id="12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9184151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600200" y="693355"/>
            <a:ext cx="8915400" cy="5355312"/>
          </a:xfrm>
        </p:spPr>
        <p:txBody>
          <a:bodyPr>
            <a:normAutofit lnSpcReduction="10000"/>
          </a:bodyPr>
          <a:lstStyle/>
          <a:p>
            <a:pPr algn="just"/>
            <a:r>
              <a:rPr lang="es-ES" sz="2100" dirty="0"/>
              <a:t>Las Conferencias Mundiales de Radiocomunicaciones (CMR; </a:t>
            </a:r>
            <a:r>
              <a:rPr lang="es-ES" sz="2100" dirty="0" err="1"/>
              <a:t>World</a:t>
            </a:r>
            <a:r>
              <a:rPr lang="es-ES" sz="2100" dirty="0"/>
              <a:t> Radio </a:t>
            </a:r>
            <a:r>
              <a:rPr lang="es-ES" sz="2100" dirty="0" err="1"/>
              <a:t>Conference</a:t>
            </a:r>
            <a:r>
              <a:rPr lang="es-ES" sz="2100" dirty="0"/>
              <a:t>, WRC) realizan c/4 a</a:t>
            </a:r>
            <a:r>
              <a:rPr lang="en-US" sz="2100" dirty="0" err="1"/>
              <a:t>ños</a:t>
            </a:r>
            <a:r>
              <a:rPr lang="en-US" sz="2100" dirty="0"/>
              <a:t> </a:t>
            </a:r>
            <a:r>
              <a:rPr lang="es-ES" sz="2100" dirty="0"/>
              <a:t>una revisión completa y detallada del Reglamento de Radiocomunicaciones (RR) y sus Reglas de Procedimiento (ROP), para su actualización pronta y adecuada considerando la evolución tecnológica del sector de radio, sus realidades y desafíos. Se hace con base en una </a:t>
            </a:r>
            <a:r>
              <a:rPr lang="es-ES" sz="2100" u="sng" dirty="0"/>
              <a:t>Agenda aprobada la CMR anterior</a:t>
            </a:r>
            <a:r>
              <a:rPr lang="es-ES" sz="2100" dirty="0"/>
              <a:t>.</a:t>
            </a:r>
          </a:p>
          <a:p>
            <a:pPr algn="just"/>
            <a:endParaRPr lang="es-ES" sz="1200" dirty="0"/>
          </a:p>
          <a:p>
            <a:pPr algn="just"/>
            <a:r>
              <a:rPr lang="es-ES" sz="2100" dirty="0"/>
              <a:t>La CMR tiene la autoridad para modificar el RR mediante adiciones, modificaciones o supresiones que estimen pertinentes. Se deciden por consenso, y sólo si es necesario, votarían (un voto por administración). La CMR </a:t>
            </a:r>
            <a:r>
              <a:rPr lang="en-US" sz="2100" dirty="0"/>
              <a:t>y </a:t>
            </a:r>
            <a:r>
              <a:rPr lang="es-ES" sz="2100" dirty="0"/>
              <a:t>puede: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100" dirty="0"/>
              <a:t>Considerar cualquier asunto de radiocomunicaciones de carácter mundial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100" dirty="0"/>
              <a:t>Impartir instrucciones a la Junta del Reglamento de Radiocomunicaciones y a la Oficina de Radiocomunicaciones , y revisar sus actividades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100" dirty="0"/>
              <a:t>Decidir sobre asuntos examinadas por la Asamblea de Radiocomunicaciones y las Comisiones de Estudio , como parte de los trabajos preparatorios para futuras CMR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100" dirty="0"/>
              <a:t>Fijar la Agenda de la próxima CMR, y el proyecto de Agenda de la subsiguiente</a:t>
            </a:r>
          </a:p>
        </p:txBody>
      </p:sp>
      <p:sp>
        <p:nvSpPr>
          <p:cNvPr id="5" name="object 3"/>
          <p:cNvSpPr txBox="1">
            <a:spLocks/>
          </p:cNvSpPr>
          <p:nvPr/>
        </p:nvSpPr>
        <p:spPr>
          <a:xfrm>
            <a:off x="1951355" y="-111029"/>
            <a:ext cx="8716645" cy="644429"/>
          </a:xfrm>
          <a:prstGeom prst="rect">
            <a:avLst/>
          </a:prstGeom>
        </p:spPr>
        <p:txBody>
          <a:bodyPr vert="horz" wrap="square" lIns="0" tIns="150517" rIns="0" bIns="0" rtlCol="0">
            <a:spAutoFit/>
          </a:bodyPr>
          <a:lstStyle>
            <a:lvl1pPr>
              <a:defRPr sz="4000" b="1" i="0" baseline="0">
                <a:solidFill>
                  <a:srgbClr val="548ED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55244"/>
            <a:r>
              <a:rPr lang="es-ES" sz="3200" kern="0" spc="-5" dirty="0"/>
              <a:t>Conferencias Mundiales de Radiocomunicaciones</a:t>
            </a:r>
          </a:p>
        </p:txBody>
      </p:sp>
      <p:sp>
        <p:nvSpPr>
          <p:cNvPr id="6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8006843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5055109" y="769543"/>
            <a:ext cx="2889503" cy="3475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54046" y="3697224"/>
            <a:ext cx="8680703" cy="95554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54046" y="1752601"/>
            <a:ext cx="8680703" cy="187756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828298" y="1948179"/>
            <a:ext cx="7903533" cy="2492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26465" indent="-913765">
              <a:buClr>
                <a:srgbClr val="002060"/>
              </a:buClr>
              <a:buFont typeface="Arial Narrow"/>
              <a:buAutoNum type="arabicPeriod"/>
              <a:tabLst>
                <a:tab pos="927100" algn="l"/>
              </a:tabLst>
            </a:pPr>
            <a:r>
              <a:rPr lang="en-US" sz="3200" b="1" dirty="0">
                <a:solidFill>
                  <a:srgbClr val="002060"/>
                </a:solidFill>
                <a:latin typeface="Arial Narrow"/>
                <a:cs typeface="Arial Narrow"/>
              </a:rPr>
              <a:t>La UIT</a:t>
            </a:r>
            <a:endParaRPr sz="3200" dirty="0">
              <a:latin typeface="Arial Narrow"/>
              <a:cs typeface="Arial Narrow"/>
            </a:endParaRPr>
          </a:p>
          <a:p>
            <a:pPr>
              <a:spcBef>
                <a:spcPts val="23"/>
              </a:spcBef>
              <a:buClr>
                <a:srgbClr val="002060"/>
              </a:buClr>
              <a:buFont typeface="Arial Narrow"/>
              <a:buAutoNum type="arabicPeriod"/>
            </a:pPr>
            <a:endParaRPr sz="3050" dirty="0">
              <a:latin typeface="Times New Roman"/>
              <a:cs typeface="Times New Roman"/>
            </a:endParaRPr>
          </a:p>
          <a:p>
            <a:pPr marL="926465" indent="-913765">
              <a:buClr>
                <a:srgbClr val="002060"/>
              </a:buClr>
              <a:buFont typeface="Arial Narrow"/>
              <a:buAutoNum type="arabicPeriod"/>
              <a:tabLst>
                <a:tab pos="927100" algn="l"/>
              </a:tabLst>
            </a:pPr>
            <a:r>
              <a:rPr lang="en-US" sz="3200" b="1" dirty="0">
                <a:solidFill>
                  <a:srgbClr val="002060"/>
                </a:solidFill>
                <a:latin typeface="Arial Narrow"/>
                <a:cs typeface="Arial Narrow"/>
              </a:rPr>
              <a:t>Sector de </a:t>
            </a:r>
            <a:r>
              <a:rPr sz="3200" b="1" dirty="0" err="1">
                <a:solidFill>
                  <a:srgbClr val="002060"/>
                </a:solidFill>
                <a:latin typeface="Arial Narrow"/>
                <a:cs typeface="Arial Narrow"/>
              </a:rPr>
              <a:t>Radiocomu</a:t>
            </a:r>
            <a:r>
              <a:rPr sz="3200" b="1" spc="-10" dirty="0" err="1">
                <a:solidFill>
                  <a:srgbClr val="002060"/>
                </a:solidFill>
                <a:latin typeface="Arial Narrow"/>
                <a:cs typeface="Arial Narrow"/>
              </a:rPr>
              <a:t>n</a:t>
            </a:r>
            <a:r>
              <a:rPr sz="3200" b="1" dirty="0" err="1">
                <a:solidFill>
                  <a:srgbClr val="002060"/>
                </a:solidFill>
                <a:latin typeface="Arial Narrow"/>
                <a:cs typeface="Arial Narrow"/>
              </a:rPr>
              <a:t>ic</a:t>
            </a:r>
            <a:r>
              <a:rPr sz="3200" b="1" spc="-10" dirty="0" err="1">
                <a:solidFill>
                  <a:srgbClr val="002060"/>
                </a:solidFill>
                <a:latin typeface="Arial Narrow"/>
                <a:cs typeface="Arial Narrow"/>
              </a:rPr>
              <a:t>a</a:t>
            </a:r>
            <a:r>
              <a:rPr lang="en-US" sz="3200" b="1" spc="-10" dirty="0" err="1">
                <a:solidFill>
                  <a:srgbClr val="002060"/>
                </a:solidFill>
                <a:latin typeface="Arial Narrow"/>
                <a:cs typeface="Arial Narrow"/>
              </a:rPr>
              <a:t>c</a:t>
            </a:r>
            <a:r>
              <a:rPr lang="en-US" sz="3200" b="1" dirty="0" err="1">
                <a:solidFill>
                  <a:srgbClr val="002060"/>
                </a:solidFill>
                <a:latin typeface="Arial Narrow"/>
                <a:cs typeface="Arial Narrow"/>
              </a:rPr>
              <a:t>iones</a:t>
            </a:r>
            <a:r>
              <a:rPr sz="3200" b="1" spc="-40" dirty="0">
                <a:solidFill>
                  <a:srgbClr val="002060"/>
                </a:solidFill>
                <a:latin typeface="Arial Narrow"/>
                <a:cs typeface="Arial Narrow"/>
              </a:rPr>
              <a:t> </a:t>
            </a:r>
            <a:r>
              <a:rPr sz="3200" b="1" dirty="0">
                <a:solidFill>
                  <a:srgbClr val="002060"/>
                </a:solidFill>
                <a:latin typeface="Arial Narrow"/>
                <a:cs typeface="Arial Narrow"/>
              </a:rPr>
              <a:t>(</a:t>
            </a:r>
            <a:r>
              <a:rPr lang="en-US" sz="3200" b="1" dirty="0">
                <a:solidFill>
                  <a:srgbClr val="002060"/>
                </a:solidFill>
                <a:latin typeface="Arial Narrow"/>
                <a:cs typeface="Arial Narrow"/>
              </a:rPr>
              <a:t>UIT</a:t>
            </a:r>
            <a:r>
              <a:rPr sz="3200" b="1" dirty="0">
                <a:solidFill>
                  <a:srgbClr val="002060"/>
                </a:solidFill>
                <a:latin typeface="Arial Narrow"/>
                <a:cs typeface="Arial Narrow"/>
              </a:rPr>
              <a:t>-R)</a:t>
            </a:r>
            <a:endParaRPr sz="3200" dirty="0">
              <a:latin typeface="Arial Narrow"/>
              <a:cs typeface="Arial Narrow"/>
            </a:endParaRPr>
          </a:p>
          <a:p>
            <a:pPr>
              <a:spcBef>
                <a:spcPts val="15"/>
              </a:spcBef>
              <a:buClr>
                <a:srgbClr val="002060"/>
              </a:buClr>
              <a:buFont typeface="Arial Narrow"/>
              <a:buAutoNum type="arabicPeriod"/>
            </a:pPr>
            <a:endParaRPr sz="3550" dirty="0">
              <a:latin typeface="Times New Roman"/>
              <a:cs typeface="Times New Roman"/>
            </a:endParaRPr>
          </a:p>
          <a:p>
            <a:pPr marL="926465" indent="-913765">
              <a:buClr>
                <a:srgbClr val="002060"/>
              </a:buClr>
              <a:buFont typeface="Arial Narrow"/>
              <a:buAutoNum type="arabicPeriod"/>
              <a:tabLst>
                <a:tab pos="927100" algn="l"/>
              </a:tabLst>
            </a:pPr>
            <a:r>
              <a:rPr lang="en-US" sz="3200" b="1" dirty="0">
                <a:solidFill>
                  <a:srgbClr val="002060"/>
                </a:solidFill>
                <a:latin typeface="Arial Narrow"/>
                <a:cs typeface="Arial Narrow"/>
              </a:rPr>
              <a:t>Oficina de </a:t>
            </a:r>
            <a:r>
              <a:rPr lang="en-US" sz="3200" b="1" dirty="0" err="1">
                <a:solidFill>
                  <a:srgbClr val="002060"/>
                </a:solidFill>
                <a:latin typeface="Arial Narrow"/>
                <a:cs typeface="Arial Narrow"/>
              </a:rPr>
              <a:t>Radiocomunicaciones</a:t>
            </a:r>
            <a:r>
              <a:rPr lang="en-US" sz="3200" b="1" dirty="0">
                <a:solidFill>
                  <a:srgbClr val="002060"/>
                </a:solidFill>
                <a:latin typeface="Arial Narrow"/>
                <a:cs typeface="Arial Narrow"/>
              </a:rPr>
              <a:t> (BR)</a:t>
            </a:r>
          </a:p>
        </p:txBody>
      </p:sp>
      <p:sp>
        <p:nvSpPr>
          <p:cNvPr id="12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AGENDA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13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41815966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676400" y="953228"/>
            <a:ext cx="8686800" cy="523220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s-ES" sz="2000" dirty="0"/>
              <a:t>Las Asambleas de Radiocomunicaciones (AR) son responsables de la estructura , el programa y la aprobación de los estudios de radiocomunicaciones, incluye: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2000" dirty="0"/>
              <a:t>Asignar conferencia de trabajo preparatorio y otras preguntas a las Comisiones de Estudio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2000" dirty="0"/>
              <a:t>Responder a otras solicitudes de conferencias de la UIT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2000" dirty="0"/>
              <a:t>Sugerir temas adecuados para la agenda de futuras CMR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2000" dirty="0"/>
              <a:t>Aprobar y expedir Recomendaciones UIT -R y Cuestiones UIT-R elaboradas por las Comisiones de Estudio (CE; </a:t>
            </a:r>
            <a:r>
              <a:rPr lang="es-ES" sz="2000" i="1" dirty="0" err="1"/>
              <a:t>Study</a:t>
            </a:r>
            <a:r>
              <a:rPr lang="es-ES" sz="2000" i="1" dirty="0"/>
              <a:t> </a:t>
            </a:r>
            <a:r>
              <a:rPr lang="es-ES" sz="2000" i="1" dirty="0" err="1"/>
              <a:t>Groups</a:t>
            </a:r>
            <a:r>
              <a:rPr lang="es-ES" sz="2000" i="1" dirty="0"/>
              <a:t>, SG</a:t>
            </a:r>
            <a:r>
              <a:rPr lang="es-ES" sz="2000" dirty="0"/>
              <a:t>)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2000" dirty="0"/>
              <a:t>Establecer el programa de Comisiones de Estudio , y disolver o establecer Comisiones de estudio según las necesidades.</a:t>
            </a:r>
          </a:p>
          <a:p>
            <a:pPr algn="just"/>
            <a:endParaRPr lang="es-ES" sz="2000" dirty="0"/>
          </a:p>
          <a:p>
            <a:pPr algn="just"/>
            <a:r>
              <a:rPr lang="es-ES" sz="2000" dirty="0"/>
              <a:t>La AR se convoca cada 4 años (Res . 77 PP14 ) , asociada en tiempo y lugar con la CMR ( la semana anterior )</a:t>
            </a:r>
          </a:p>
          <a:p>
            <a:pPr algn="just"/>
            <a:r>
              <a:rPr lang="es-ES" sz="2000" dirty="0"/>
              <a:t>Última AR: Ginebra, Suiza enero de 2012 ( AR-12 )</a:t>
            </a:r>
          </a:p>
          <a:p>
            <a:pPr algn="just"/>
            <a:r>
              <a:rPr lang="es-ES" sz="2000" dirty="0"/>
              <a:t>Siguiente AR:</a:t>
            </a:r>
          </a:p>
          <a:p>
            <a:pPr algn="just"/>
            <a:r>
              <a:rPr lang="es-ES" sz="2000" dirty="0"/>
              <a:t>- Ginebra, Suiza 26-30/10/2015 (AR- 15 )</a:t>
            </a:r>
          </a:p>
          <a:p>
            <a:pPr algn="just"/>
            <a:r>
              <a:rPr lang="es-ES" sz="2000" dirty="0"/>
              <a:t>- Sede a confirmar; 2019 (AR-19 ; la semana anterior CMR19 )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865312" y="-111029"/>
            <a:ext cx="7888288" cy="644429"/>
          </a:xfrm>
          <a:prstGeom prst="rect">
            <a:avLst/>
          </a:prstGeom>
        </p:spPr>
        <p:txBody>
          <a:bodyPr vert="horz" wrap="square" lIns="0" tIns="150517" rIns="0" bIns="0" rtlCol="0" anchor="ctr">
            <a:spAutoFit/>
          </a:bodyPr>
          <a:lstStyle/>
          <a:p>
            <a:pPr marL="55244">
              <a:lnSpc>
                <a:spcPct val="100000"/>
              </a:lnSpc>
            </a:pPr>
            <a:r>
              <a:rPr lang="es-ES" sz="3200" b="1" spc="-5" dirty="0">
                <a:solidFill>
                  <a:schemeClr val="accent5"/>
                </a:solidFill>
              </a:rPr>
              <a:t>Asambleas de Radiocomunicaciones (UIT-R)</a:t>
            </a: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9461261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662795" y="933044"/>
            <a:ext cx="8839199" cy="5262979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ES" sz="1900" dirty="0"/>
              <a:t>La Junta del Reglamento de Radio (</a:t>
            </a:r>
            <a:r>
              <a:rPr lang="es-ES" sz="1900" i="1" dirty="0"/>
              <a:t>Radio </a:t>
            </a:r>
            <a:r>
              <a:rPr lang="es-ES" sz="1900" i="1" dirty="0" err="1"/>
              <a:t>Regulations</a:t>
            </a:r>
            <a:r>
              <a:rPr lang="es-ES" sz="1900" i="1" dirty="0"/>
              <a:t> </a:t>
            </a:r>
            <a:r>
              <a:rPr lang="es-ES" sz="1900" i="1" dirty="0" err="1"/>
              <a:t>Board</a:t>
            </a:r>
            <a:r>
              <a:rPr lang="es-ES" sz="1900" i="1" dirty="0"/>
              <a:t>, RRB) </a:t>
            </a:r>
            <a:r>
              <a:rPr lang="es-ES" sz="1900" dirty="0"/>
              <a:t>, se compone de 12 miembros elegidos durante las PP. Desempeñan sus funciones de forma independiente y con carácter no permanente. Se reúnen hasta cuatro veces por año en Ginebra. El RRB: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900" dirty="0"/>
              <a:t> Aprueba las Reglas de Procedimiento (</a:t>
            </a:r>
            <a:r>
              <a:rPr lang="es-ES" sz="1900" i="1" dirty="0"/>
              <a:t>Rules of </a:t>
            </a:r>
            <a:r>
              <a:rPr lang="es-ES" sz="1900" i="1" dirty="0" err="1"/>
              <a:t>Procedures</a:t>
            </a:r>
            <a:r>
              <a:rPr lang="es-ES" sz="1900" i="1" dirty="0"/>
              <a:t>, </a:t>
            </a:r>
            <a:r>
              <a:rPr lang="es-ES" sz="1900" i="1" dirty="0" err="1"/>
              <a:t>RoP</a:t>
            </a:r>
            <a:r>
              <a:rPr lang="es-ES" sz="1900" dirty="0"/>
              <a:t>) que utiliza el BR al aplicar las disposiciones del RR e inscribir las asignaciones de frecuencia efectuadas por los Estados Miembros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900" dirty="0"/>
              <a:t>C</a:t>
            </a:r>
            <a:r>
              <a:rPr lang="es-ES" sz="1900" dirty="0" err="1"/>
              <a:t>onsidera</a:t>
            </a:r>
            <a:r>
              <a:rPr lang="es-ES" sz="1900" dirty="0"/>
              <a:t> asuntos remitidos por el BR que no se pueden resolver mediante la aplicación del  </a:t>
            </a:r>
            <a:r>
              <a:rPr lang="es-ES" sz="1900" dirty="0" err="1"/>
              <a:t>Rr</a:t>
            </a:r>
            <a:r>
              <a:rPr lang="es-ES" sz="1900" dirty="0"/>
              <a:t> y sus </a:t>
            </a:r>
            <a:r>
              <a:rPr lang="es-ES" sz="1900" dirty="0" err="1"/>
              <a:t>RoP</a:t>
            </a:r>
            <a:r>
              <a:rPr lang="es-ES" sz="1900" dirty="0"/>
              <a:t>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900" dirty="0"/>
              <a:t>Examina informes sobre investigaciones de interferencia no resueltas realizados por el BR atendiendo a la petición de una o más administraciones, y formula recomendaciones al respecto;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900" dirty="0"/>
              <a:t>proporciona asesoramiento a las CMR y las AR;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900" dirty="0"/>
              <a:t>Estudia los recursos contra las decisiones adoptadas por el BR en relación con asignaciones de frecuencias;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900" dirty="0"/>
              <a:t>Realiza cualquier otra tarea encomendada por una conferencia competente o por el Consejo. </a:t>
            </a:r>
          </a:p>
          <a:p>
            <a:pPr algn="just"/>
            <a:endParaRPr lang="es-ES" sz="1900" dirty="0"/>
          </a:p>
          <a:p>
            <a:pPr algn="just"/>
            <a:r>
              <a:rPr lang="es-ES" sz="1900" dirty="0"/>
              <a:t>El Director del BR es el Secretario Ejecutivo del RRB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865312" y="-111029"/>
            <a:ext cx="8650288" cy="644429"/>
          </a:xfrm>
          <a:prstGeom prst="rect">
            <a:avLst/>
          </a:prstGeom>
        </p:spPr>
        <p:txBody>
          <a:bodyPr vert="horz" wrap="square" lIns="0" tIns="150517" rIns="0" bIns="0" rtlCol="0" anchor="ctr">
            <a:spAutoFit/>
          </a:bodyPr>
          <a:lstStyle/>
          <a:p>
            <a:pPr marL="55244">
              <a:lnSpc>
                <a:spcPct val="100000"/>
              </a:lnSpc>
            </a:pPr>
            <a:r>
              <a:rPr lang="es-ES" sz="3200" b="1" spc="-5" dirty="0">
                <a:solidFill>
                  <a:schemeClr val="accent5"/>
                </a:solidFill>
              </a:rPr>
              <a:t>Junta del Reglamento de Radiocomunicaciones</a:t>
            </a: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2199231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762147" y="1079577"/>
            <a:ext cx="8252206" cy="4924425"/>
          </a:xfrm>
        </p:spPr>
        <p:txBody>
          <a:bodyPr>
            <a:normAutofit fontScale="92500" lnSpcReduction="20000"/>
          </a:bodyPr>
          <a:lstStyle/>
          <a:p>
            <a:r>
              <a:rPr lang="es-ES" sz="2000" dirty="0"/>
              <a:t>El Grupo Asesor de Radiocomunicaciones (GAR; </a:t>
            </a:r>
            <a:r>
              <a:rPr lang="es-ES" sz="2000" i="1" dirty="0"/>
              <a:t>Radio </a:t>
            </a:r>
            <a:r>
              <a:rPr lang="es-ES" sz="2000" i="1" dirty="0" err="1"/>
              <a:t>Advisory</a:t>
            </a:r>
            <a:r>
              <a:rPr lang="es-ES" sz="2000" i="1" dirty="0"/>
              <a:t> </a:t>
            </a:r>
            <a:r>
              <a:rPr lang="es-ES" sz="2000" i="1" dirty="0" err="1"/>
              <a:t>Group</a:t>
            </a:r>
            <a:r>
              <a:rPr lang="es-ES" sz="2000" i="1" dirty="0"/>
              <a:t>, RAG</a:t>
            </a:r>
            <a:r>
              <a:rPr lang="es-ES" sz="2000" dirty="0"/>
              <a:t>):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000" dirty="0"/>
              <a:t>Revisa las prioridades y estrategias adoptadas en el Sector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000" dirty="0"/>
              <a:t>Monitorea el progreso de la labor de las Comisiones de Estudio;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000" dirty="0"/>
              <a:t>Proporciona orientación para el trabajo de las Comisiones de Estudio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000" dirty="0"/>
              <a:t>Recomienda medidas para fomentar la cooperación y la coordinación con otras organizaciones y con los otros Sectores de la UIT .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000" dirty="0"/>
              <a:t>Proporciona asesoramiento sobre estos asuntos al Director  del BR.</a:t>
            </a:r>
          </a:p>
          <a:p>
            <a:endParaRPr lang="en-US" sz="2000" dirty="0"/>
          </a:p>
          <a:p>
            <a:r>
              <a:rPr lang="en-US" sz="2000" dirty="0"/>
              <a:t>Las AR </a:t>
            </a:r>
            <a:r>
              <a:rPr lang="es-ES" sz="2000" dirty="0"/>
              <a:t>pueden referirse asuntos específicos dentro de su competencia para el GAR . El GAR puede ser autorizado para actuar en nombre de la RA entre dos Asambleas.</a:t>
            </a:r>
          </a:p>
          <a:p>
            <a:r>
              <a:rPr lang="es-ES" sz="2000" dirty="0"/>
              <a:t>El RAG se reúne anualmente en Ginebra .</a:t>
            </a:r>
          </a:p>
          <a:p>
            <a:pPr marL="285750" indent="-285750">
              <a:buFontTx/>
              <a:buChar char="-"/>
            </a:pPr>
            <a:r>
              <a:rPr lang="es-ES" sz="2000" dirty="0"/>
              <a:t>Última reunión : </a:t>
            </a:r>
            <a:r>
              <a:rPr lang="es-ES" sz="2000" dirty="0" smtClean="0"/>
              <a:t>26-28 Abril 2017</a:t>
            </a:r>
            <a:endParaRPr lang="es-ES" sz="2000" dirty="0"/>
          </a:p>
          <a:p>
            <a:pPr marL="285750" indent="-285750">
              <a:buFontTx/>
              <a:buChar char="-"/>
            </a:pPr>
            <a:r>
              <a:rPr lang="es-ES" sz="2000" dirty="0"/>
              <a:t>Próxima reunión : </a:t>
            </a:r>
            <a:r>
              <a:rPr lang="es-ES" sz="2000" dirty="0" smtClean="0"/>
              <a:t>26-29 Marzo 2018</a:t>
            </a:r>
            <a:endParaRPr lang="es-ES" sz="2000" dirty="0"/>
          </a:p>
          <a:p>
            <a:endParaRPr lang="es-ES" sz="2000" dirty="0"/>
          </a:p>
          <a:p>
            <a:r>
              <a:rPr lang="es-ES" sz="2000" dirty="0"/>
              <a:t>Las reuniones RAG están abiertas a los miembros del UIT -R.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865312" y="-111029"/>
            <a:ext cx="7888288" cy="644429"/>
          </a:xfrm>
          <a:prstGeom prst="rect">
            <a:avLst/>
          </a:prstGeom>
        </p:spPr>
        <p:txBody>
          <a:bodyPr vert="horz" wrap="square" lIns="0" tIns="150517" rIns="0" bIns="0" rtlCol="0" anchor="ctr">
            <a:spAutoFit/>
          </a:bodyPr>
          <a:lstStyle/>
          <a:p>
            <a:pPr marL="55244">
              <a:lnSpc>
                <a:spcPct val="100000"/>
              </a:lnSpc>
            </a:pPr>
            <a:r>
              <a:rPr lang="es-ES" sz="3200" b="1" dirty="0">
                <a:solidFill>
                  <a:schemeClr val="accent5"/>
                </a:solidFill>
              </a:rPr>
              <a:t>Grupo Asesor de Radiocomunicaciones (GAR)</a:t>
            </a:r>
            <a:endParaRPr lang="es-ES" sz="3200" b="1" spc="-5" dirty="0">
              <a:solidFill>
                <a:schemeClr val="accent5"/>
              </a:solidFill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42445570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676400" y="611233"/>
            <a:ext cx="8839200" cy="5539978"/>
          </a:xfrm>
        </p:spPr>
        <p:txBody>
          <a:bodyPr>
            <a:normAutofit lnSpcReduction="10000"/>
          </a:bodyPr>
          <a:lstStyle/>
          <a:p>
            <a:r>
              <a:rPr lang="es-ES" sz="2400" dirty="0"/>
              <a:t>Las Comisiones de Estudio del UIT-R: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dirty="0"/>
              <a:t>Desarrollan bases técnicas para las decisiones de las CMR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dirty="0"/>
              <a:t>Desarrollan normas mundiales (Recomendaciones*)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dirty="0"/>
              <a:t>Elaboran Informes* y Manuales sobre radiocomunicaciones</a:t>
            </a:r>
          </a:p>
          <a:p>
            <a:endParaRPr lang="es-ES" sz="1200" dirty="0"/>
          </a:p>
          <a:p>
            <a:r>
              <a:rPr lang="es-ES" sz="2400" dirty="0"/>
              <a:t>En las CE de UIT-R participan más de 4,000 especialistas, de: administraciones, industria de las telecomunicaciones, organizaciones académicas en todo el mundo, organismos regionales, sobre temas de sistemas de radiocomunicaciones y gestión y regulación de espectro </a:t>
            </a:r>
          </a:p>
          <a:p>
            <a:r>
              <a:rPr lang="es-ES" sz="2400" dirty="0"/>
              <a:t>Las CE se organizan por Grupos de Trabajo (</a:t>
            </a:r>
            <a:r>
              <a:rPr lang="es-ES" sz="2400" i="1" dirty="0" err="1"/>
              <a:t>Working</a:t>
            </a:r>
            <a:r>
              <a:rPr lang="es-ES" sz="2400" i="1" dirty="0"/>
              <a:t> </a:t>
            </a:r>
            <a:r>
              <a:rPr lang="es-ES" sz="2400" i="1" dirty="0" err="1"/>
              <a:t>Parties</a:t>
            </a:r>
            <a:r>
              <a:rPr lang="es-ES" sz="2400" i="1" dirty="0"/>
              <a:t>, WP</a:t>
            </a:r>
            <a:r>
              <a:rPr lang="es-ES" sz="2400" dirty="0"/>
              <a:t>), que se reúnen 2 veces al año 5-10 días(algunos 1 o 3), c/CE se reúne anualmente después de las reuniones de sus WP </a:t>
            </a:r>
          </a:p>
          <a:p>
            <a:endParaRPr lang="es-ES" sz="1200" dirty="0"/>
          </a:p>
          <a:p>
            <a:r>
              <a:rPr lang="en-US" sz="2400" dirty="0"/>
              <a:t>*Rec ITU-R: </a:t>
            </a:r>
            <a:r>
              <a:rPr lang="en-US" sz="2400" dirty="0" err="1"/>
              <a:t>más</a:t>
            </a:r>
            <a:r>
              <a:rPr lang="en-US" sz="2400" dirty="0"/>
              <a:t> de </a:t>
            </a:r>
            <a:r>
              <a:rPr lang="en-US" sz="2400" dirty="0" smtClean="0"/>
              <a:t> 5 </a:t>
            </a:r>
            <a:r>
              <a:rPr lang="en-US" sz="2400" dirty="0" err="1" smtClean="0"/>
              <a:t>millones</a:t>
            </a:r>
            <a:r>
              <a:rPr lang="en-US" sz="2400" dirty="0" smtClean="0"/>
              <a:t> </a:t>
            </a:r>
            <a:r>
              <a:rPr lang="en-US" sz="2400" dirty="0"/>
              <a:t>de </a:t>
            </a:r>
            <a:r>
              <a:rPr lang="en-US" sz="2400" dirty="0" err="1"/>
              <a:t>descargas</a:t>
            </a:r>
            <a:r>
              <a:rPr lang="en-US" sz="2400" dirty="0"/>
              <a:t> (</a:t>
            </a:r>
            <a:r>
              <a:rPr lang="en-US" sz="2400" dirty="0" smtClean="0"/>
              <a:t>01/12-06/17) </a:t>
            </a:r>
            <a:endParaRPr lang="en-US" sz="2400" dirty="0"/>
          </a:p>
          <a:p>
            <a:r>
              <a:rPr lang="en-US" sz="2400" dirty="0"/>
              <a:t>*Inf. ITU-R: </a:t>
            </a:r>
            <a:r>
              <a:rPr lang="en-US" sz="2400" dirty="0" err="1"/>
              <a:t>más</a:t>
            </a:r>
            <a:r>
              <a:rPr lang="en-US" sz="2400" dirty="0"/>
              <a:t> de </a:t>
            </a:r>
            <a:r>
              <a:rPr lang="en-US" sz="2400" dirty="0" smtClean="0"/>
              <a:t>2 </a:t>
            </a:r>
            <a:r>
              <a:rPr lang="en-US" sz="2400" dirty="0" err="1"/>
              <a:t>millones</a:t>
            </a:r>
            <a:r>
              <a:rPr lang="en-US" sz="2400" dirty="0"/>
              <a:t> de </a:t>
            </a:r>
            <a:r>
              <a:rPr lang="en-US" sz="2400" dirty="0" err="1"/>
              <a:t>descargas</a:t>
            </a:r>
            <a:r>
              <a:rPr lang="en-US" sz="2400" dirty="0"/>
              <a:t> (</a:t>
            </a:r>
            <a:r>
              <a:rPr lang="en-US" sz="2400" dirty="0" smtClean="0"/>
              <a:t>01/12-06/17)</a:t>
            </a:r>
            <a:endParaRPr lang="es-ES" sz="2400" dirty="0"/>
          </a:p>
          <a:p>
            <a:endParaRPr lang="es-ES" sz="2400" dirty="0"/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865312" y="-111029"/>
            <a:ext cx="7888288" cy="644429"/>
          </a:xfrm>
          <a:prstGeom prst="rect">
            <a:avLst/>
          </a:prstGeom>
        </p:spPr>
        <p:txBody>
          <a:bodyPr vert="horz" wrap="square" lIns="0" tIns="150517" rIns="0" bIns="0" rtlCol="0" anchor="ctr">
            <a:spAutoFit/>
          </a:bodyPr>
          <a:lstStyle/>
          <a:p>
            <a:pPr marL="55244">
              <a:lnSpc>
                <a:spcPct val="100000"/>
              </a:lnSpc>
            </a:pPr>
            <a:r>
              <a:rPr lang="es-ES" sz="3200" b="1" spc="-5" dirty="0">
                <a:solidFill>
                  <a:schemeClr val="accent5"/>
                </a:solidFill>
              </a:rPr>
              <a:t>Comisiones de Estudio de UIT-R</a:t>
            </a: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3893106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900691" y="5486400"/>
            <a:ext cx="8252206" cy="335280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865312" y="-111029"/>
            <a:ext cx="7888288" cy="644429"/>
          </a:xfrm>
          <a:prstGeom prst="rect">
            <a:avLst/>
          </a:prstGeom>
        </p:spPr>
        <p:txBody>
          <a:bodyPr vert="horz" wrap="square" lIns="0" tIns="150517" rIns="0" bIns="0" rtlCol="0" anchor="ctr">
            <a:spAutoFit/>
          </a:bodyPr>
          <a:lstStyle/>
          <a:p>
            <a:pPr marL="55244">
              <a:lnSpc>
                <a:spcPct val="100000"/>
              </a:lnSpc>
            </a:pPr>
            <a:r>
              <a:rPr lang="es-ES" sz="3200" b="1" spc="-5" dirty="0" smtClean="0">
                <a:solidFill>
                  <a:schemeClr val="accent5"/>
                </a:solidFill>
              </a:rPr>
              <a:t>CE (SG) </a:t>
            </a:r>
            <a:r>
              <a:rPr lang="es-ES" sz="3200" b="1" spc="-5" dirty="0">
                <a:solidFill>
                  <a:schemeClr val="accent5"/>
                </a:solidFill>
              </a:rPr>
              <a:t>y </a:t>
            </a:r>
            <a:r>
              <a:rPr lang="es-ES" sz="3200" b="1" spc="-5" dirty="0" smtClean="0">
                <a:solidFill>
                  <a:schemeClr val="accent5"/>
                </a:solidFill>
              </a:rPr>
              <a:t>GT (WP) </a:t>
            </a:r>
            <a:r>
              <a:rPr lang="es-ES" sz="3200" b="1" spc="-5" dirty="0">
                <a:solidFill>
                  <a:schemeClr val="accent5"/>
                </a:solidFill>
              </a:rPr>
              <a:t>de UIT-R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4307" y="856451"/>
            <a:ext cx="8584974" cy="4838700"/>
          </a:xfrm>
          <a:prstGeom prst="rect">
            <a:avLst/>
          </a:prstGeom>
        </p:spPr>
      </p:pic>
      <p:sp>
        <p:nvSpPr>
          <p:cNvPr id="6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8049993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865312" y="-111029"/>
            <a:ext cx="7888288" cy="644429"/>
          </a:xfrm>
          <a:prstGeom prst="rect">
            <a:avLst/>
          </a:prstGeom>
        </p:spPr>
        <p:txBody>
          <a:bodyPr vert="horz" wrap="square" lIns="0" tIns="150517" rIns="0" bIns="0" rtlCol="0" anchor="ctr">
            <a:spAutoFit/>
          </a:bodyPr>
          <a:lstStyle/>
          <a:p>
            <a:pPr marL="55244">
              <a:lnSpc>
                <a:spcPct val="100000"/>
              </a:lnSpc>
            </a:pPr>
            <a:r>
              <a:rPr lang="es-ES" sz="3200" b="1" spc="-5" dirty="0">
                <a:solidFill>
                  <a:schemeClr val="accent5"/>
                </a:solidFill>
              </a:rPr>
              <a:t>Publicaciones UIT-R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457200"/>
            <a:ext cx="8207108" cy="39460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7093" y="4420383"/>
            <a:ext cx="8207108" cy="8055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65312" y="5257800"/>
            <a:ext cx="7888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 err="1">
                <a:solidFill>
                  <a:srgbClr val="548ED4"/>
                </a:solidFill>
                <a:latin typeface="Calibri"/>
                <a:cs typeface="Calibri"/>
              </a:rPr>
              <a:t>Nomenclatura</a:t>
            </a:r>
            <a:r>
              <a:rPr lang="en-US" sz="2100" dirty="0">
                <a:solidFill>
                  <a:srgbClr val="548ED4"/>
                </a:solidFill>
                <a:latin typeface="Calibri"/>
                <a:cs typeface="Calibri"/>
              </a:rPr>
              <a:t>: 	Rec. 	ITU-R 	BR.	602    - 	     5 	(02/2004)</a:t>
            </a:r>
          </a:p>
          <a:p>
            <a:r>
              <a:rPr lang="en-US" sz="2100" dirty="0">
                <a:solidFill>
                  <a:srgbClr val="548ED4"/>
                </a:solidFill>
                <a:latin typeface="Calibri"/>
                <a:cs typeface="Calibri"/>
              </a:rPr>
              <a:t>		</a:t>
            </a:r>
            <a:r>
              <a:rPr lang="en-US" sz="2100" dirty="0" err="1">
                <a:solidFill>
                  <a:srgbClr val="548ED4"/>
                </a:solidFill>
                <a:latin typeface="Calibri"/>
                <a:cs typeface="Calibri"/>
              </a:rPr>
              <a:t>Tipo</a:t>
            </a:r>
            <a:r>
              <a:rPr lang="en-US" sz="2100" dirty="0">
                <a:solidFill>
                  <a:srgbClr val="548ED4"/>
                </a:solidFill>
                <a:latin typeface="Calibri"/>
                <a:cs typeface="Calibri"/>
              </a:rPr>
              <a:t>	Sector	</a:t>
            </a:r>
            <a:r>
              <a:rPr lang="en-US" sz="2100" dirty="0" err="1">
                <a:solidFill>
                  <a:srgbClr val="548ED4"/>
                </a:solidFill>
                <a:latin typeface="Calibri"/>
                <a:cs typeface="Calibri"/>
              </a:rPr>
              <a:t>Serie</a:t>
            </a:r>
            <a:r>
              <a:rPr lang="en-US" sz="2100" dirty="0">
                <a:solidFill>
                  <a:srgbClr val="548ED4"/>
                </a:solidFill>
                <a:latin typeface="Calibri"/>
                <a:cs typeface="Calibri"/>
              </a:rPr>
              <a:t>	No 	</a:t>
            </a:r>
            <a:r>
              <a:rPr lang="en-US" sz="2100" dirty="0" err="1">
                <a:solidFill>
                  <a:srgbClr val="548ED4"/>
                </a:solidFill>
                <a:latin typeface="Calibri"/>
                <a:cs typeface="Calibri"/>
              </a:rPr>
              <a:t>Versión</a:t>
            </a:r>
            <a:r>
              <a:rPr lang="en-US" sz="2100" dirty="0">
                <a:solidFill>
                  <a:srgbClr val="548ED4"/>
                </a:solidFill>
                <a:latin typeface="Calibri"/>
                <a:cs typeface="Calibri"/>
              </a:rPr>
              <a:t> 	    </a:t>
            </a:r>
            <a:r>
              <a:rPr lang="en-US" sz="2100" dirty="0" err="1">
                <a:solidFill>
                  <a:srgbClr val="548ED4"/>
                </a:solidFill>
                <a:latin typeface="Calibri"/>
                <a:cs typeface="Calibri"/>
              </a:rPr>
              <a:t>Fecha</a:t>
            </a:r>
            <a:r>
              <a:rPr lang="en-US" sz="2100" dirty="0">
                <a:solidFill>
                  <a:srgbClr val="548ED4"/>
                </a:solidFill>
                <a:latin typeface="Calibri"/>
                <a:cs typeface="Calibri"/>
              </a:rPr>
              <a:t>	</a:t>
            </a:r>
            <a:endParaRPr lang="es-ES" sz="2100" dirty="0">
              <a:solidFill>
                <a:srgbClr val="548ED4"/>
              </a:solidFill>
              <a:latin typeface="Calibri"/>
              <a:cs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47776" y="511500"/>
            <a:ext cx="1412666" cy="172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0169856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5055109" y="769543"/>
            <a:ext cx="2889503" cy="3475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54046" y="3697224"/>
            <a:ext cx="8680703" cy="95554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54046" y="1752601"/>
            <a:ext cx="8680703" cy="187756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828298" y="1948179"/>
            <a:ext cx="7903533" cy="2492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26465" indent="-913765">
              <a:buClr>
                <a:srgbClr val="002060"/>
              </a:buClr>
              <a:buFont typeface="Arial Narrow"/>
              <a:buAutoNum type="arabicPeriod"/>
              <a:tabLst>
                <a:tab pos="927100" algn="l"/>
              </a:tabLst>
            </a:pPr>
            <a:r>
              <a:rPr lang="en-US" sz="3200" b="1" dirty="0">
                <a:solidFill>
                  <a:srgbClr val="002060"/>
                </a:solidFill>
                <a:latin typeface="Arial Narrow"/>
                <a:cs typeface="Arial Narrow"/>
              </a:rPr>
              <a:t>La UIT</a:t>
            </a:r>
            <a:endParaRPr sz="3200" dirty="0">
              <a:latin typeface="Arial Narrow"/>
              <a:cs typeface="Arial Narrow"/>
            </a:endParaRPr>
          </a:p>
          <a:p>
            <a:pPr>
              <a:spcBef>
                <a:spcPts val="23"/>
              </a:spcBef>
              <a:buClr>
                <a:srgbClr val="002060"/>
              </a:buClr>
              <a:buFont typeface="Arial Narrow"/>
              <a:buAutoNum type="arabicPeriod"/>
            </a:pPr>
            <a:endParaRPr sz="3050" dirty="0">
              <a:latin typeface="Times New Roman"/>
              <a:cs typeface="Times New Roman"/>
            </a:endParaRPr>
          </a:p>
          <a:p>
            <a:pPr marL="926465" indent="-913765">
              <a:buClr>
                <a:srgbClr val="002060"/>
              </a:buClr>
              <a:buFont typeface="Arial Narrow"/>
              <a:buAutoNum type="arabicPeriod"/>
              <a:tabLst>
                <a:tab pos="927100" algn="l"/>
              </a:tabLst>
            </a:pPr>
            <a:r>
              <a:rPr lang="en-US" sz="3200" b="1" dirty="0">
                <a:solidFill>
                  <a:srgbClr val="002060"/>
                </a:solidFill>
                <a:latin typeface="Arial Narrow"/>
                <a:cs typeface="Arial Narrow"/>
              </a:rPr>
              <a:t>Sector de </a:t>
            </a:r>
            <a:r>
              <a:rPr sz="3200" b="1" dirty="0" err="1">
                <a:solidFill>
                  <a:srgbClr val="002060"/>
                </a:solidFill>
                <a:latin typeface="Arial Narrow"/>
                <a:cs typeface="Arial Narrow"/>
              </a:rPr>
              <a:t>Radiocomu</a:t>
            </a:r>
            <a:r>
              <a:rPr sz="3200" b="1" spc="-10" dirty="0" err="1">
                <a:solidFill>
                  <a:srgbClr val="002060"/>
                </a:solidFill>
                <a:latin typeface="Arial Narrow"/>
                <a:cs typeface="Arial Narrow"/>
              </a:rPr>
              <a:t>n</a:t>
            </a:r>
            <a:r>
              <a:rPr sz="3200" b="1" dirty="0" err="1">
                <a:solidFill>
                  <a:srgbClr val="002060"/>
                </a:solidFill>
                <a:latin typeface="Arial Narrow"/>
                <a:cs typeface="Arial Narrow"/>
              </a:rPr>
              <a:t>ic</a:t>
            </a:r>
            <a:r>
              <a:rPr sz="3200" b="1" spc="-10" dirty="0" err="1">
                <a:solidFill>
                  <a:srgbClr val="002060"/>
                </a:solidFill>
                <a:latin typeface="Arial Narrow"/>
                <a:cs typeface="Arial Narrow"/>
              </a:rPr>
              <a:t>a</a:t>
            </a:r>
            <a:r>
              <a:rPr lang="en-US" sz="3200" b="1" spc="-10" dirty="0" err="1">
                <a:solidFill>
                  <a:srgbClr val="002060"/>
                </a:solidFill>
                <a:latin typeface="Arial Narrow"/>
                <a:cs typeface="Arial Narrow"/>
              </a:rPr>
              <a:t>c</a:t>
            </a:r>
            <a:r>
              <a:rPr lang="en-US" sz="3200" b="1" dirty="0" err="1">
                <a:solidFill>
                  <a:srgbClr val="002060"/>
                </a:solidFill>
                <a:latin typeface="Arial Narrow"/>
                <a:cs typeface="Arial Narrow"/>
              </a:rPr>
              <a:t>iones</a:t>
            </a:r>
            <a:r>
              <a:rPr sz="3200" b="1" spc="-40" dirty="0">
                <a:solidFill>
                  <a:srgbClr val="002060"/>
                </a:solidFill>
                <a:latin typeface="Arial Narrow"/>
                <a:cs typeface="Arial Narrow"/>
              </a:rPr>
              <a:t> </a:t>
            </a:r>
            <a:r>
              <a:rPr sz="3200" b="1" dirty="0">
                <a:solidFill>
                  <a:srgbClr val="002060"/>
                </a:solidFill>
                <a:latin typeface="Arial Narrow"/>
                <a:cs typeface="Arial Narrow"/>
              </a:rPr>
              <a:t>(</a:t>
            </a:r>
            <a:r>
              <a:rPr lang="en-US" sz="3200" b="1" dirty="0">
                <a:solidFill>
                  <a:srgbClr val="002060"/>
                </a:solidFill>
                <a:latin typeface="Arial Narrow"/>
                <a:cs typeface="Arial Narrow"/>
              </a:rPr>
              <a:t>UIT</a:t>
            </a:r>
            <a:r>
              <a:rPr sz="3200" b="1" dirty="0">
                <a:solidFill>
                  <a:srgbClr val="002060"/>
                </a:solidFill>
                <a:latin typeface="Arial Narrow"/>
                <a:cs typeface="Arial Narrow"/>
              </a:rPr>
              <a:t>-R)</a:t>
            </a:r>
            <a:endParaRPr sz="3200" dirty="0">
              <a:latin typeface="Arial Narrow"/>
              <a:cs typeface="Arial Narrow"/>
            </a:endParaRPr>
          </a:p>
          <a:p>
            <a:pPr>
              <a:spcBef>
                <a:spcPts val="15"/>
              </a:spcBef>
              <a:buClr>
                <a:srgbClr val="002060"/>
              </a:buClr>
              <a:buFont typeface="Arial Narrow"/>
              <a:buAutoNum type="arabicPeriod"/>
            </a:pPr>
            <a:endParaRPr sz="3550" dirty="0">
              <a:latin typeface="Times New Roman"/>
              <a:cs typeface="Times New Roman"/>
            </a:endParaRPr>
          </a:p>
          <a:p>
            <a:pPr marL="926465" indent="-913765">
              <a:buClr>
                <a:srgbClr val="002060"/>
              </a:buClr>
              <a:buFont typeface="Arial Narrow"/>
              <a:buAutoNum type="arabicPeriod"/>
              <a:tabLst>
                <a:tab pos="927100" algn="l"/>
              </a:tabLst>
            </a:pPr>
            <a:r>
              <a:rPr lang="en-US" sz="3200" b="1" dirty="0">
                <a:solidFill>
                  <a:srgbClr val="FF0000"/>
                </a:solidFill>
                <a:latin typeface="Arial Narrow"/>
                <a:cs typeface="Arial Narrow"/>
              </a:rPr>
              <a:t>Oficina de </a:t>
            </a:r>
            <a:r>
              <a:rPr lang="en-US" sz="3200" b="1" dirty="0" err="1">
                <a:solidFill>
                  <a:srgbClr val="FF0000"/>
                </a:solidFill>
                <a:latin typeface="Arial Narrow"/>
                <a:cs typeface="Arial Narrow"/>
              </a:rPr>
              <a:t>Radiocomunicaciones</a:t>
            </a:r>
            <a:r>
              <a:rPr lang="en-US" sz="3200" b="1" dirty="0">
                <a:solidFill>
                  <a:srgbClr val="FF0000"/>
                </a:solidFill>
                <a:latin typeface="Arial Narrow"/>
                <a:cs typeface="Arial Narrow"/>
              </a:rPr>
              <a:t> (BR)</a:t>
            </a:r>
          </a:p>
        </p:txBody>
      </p:sp>
      <p:sp>
        <p:nvSpPr>
          <p:cNvPr id="12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AGENDA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10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8751941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600200" y="551558"/>
            <a:ext cx="8991600" cy="6001643"/>
          </a:xfrm>
        </p:spPr>
        <p:txBody>
          <a:bodyPr>
            <a:normAutofit lnSpcReduction="10000"/>
          </a:bodyPr>
          <a:lstStyle/>
          <a:p>
            <a:r>
              <a:rPr lang="es-ES" dirty="0"/>
              <a:t>La Oficina de </a:t>
            </a:r>
            <a:r>
              <a:rPr lang="es-ES" dirty="0" smtClean="0"/>
              <a:t>Radiocomunicaciones (BR) </a:t>
            </a:r>
            <a:r>
              <a:rPr lang="es-ES" dirty="0"/>
              <a:t>es el brazo ejecutivo de la UIT-R. </a:t>
            </a:r>
            <a:endParaRPr lang="es-ES" dirty="0" smtClean="0"/>
          </a:p>
          <a:p>
            <a:r>
              <a:rPr lang="es-ES" dirty="0" smtClean="0"/>
              <a:t>El BR </a:t>
            </a:r>
            <a:r>
              <a:rPr lang="es-ES" dirty="0"/>
              <a:t>está encabezada por un Director </a:t>
            </a:r>
            <a:r>
              <a:rPr lang="es-ES" dirty="0" smtClean="0"/>
              <a:t>(elegido en PP) responsable 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/>
              <a:t>La </a:t>
            </a:r>
            <a:r>
              <a:rPr lang="es-ES" dirty="0"/>
              <a:t>coordinación del trabajo del </a:t>
            </a:r>
            <a:r>
              <a:rPr lang="es-ES" dirty="0" smtClean="0"/>
              <a:t>Sector,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L</a:t>
            </a:r>
            <a:r>
              <a:rPr lang="es-ES" dirty="0" smtClean="0"/>
              <a:t>a </a:t>
            </a:r>
            <a:r>
              <a:rPr lang="es-ES" dirty="0"/>
              <a:t>gestión de los equipos profesionales y administrativos de la BR.</a:t>
            </a:r>
          </a:p>
          <a:p>
            <a:endParaRPr lang="es-ES" dirty="0"/>
          </a:p>
          <a:p>
            <a:pPr algn="just"/>
            <a:r>
              <a:rPr lang="es-ES" dirty="0" smtClean="0"/>
              <a:t>Funciones de la Oficina </a:t>
            </a:r>
            <a:r>
              <a:rPr lang="es-ES" dirty="0"/>
              <a:t>de Radiocomunicaciones: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dirty="0" smtClean="0"/>
              <a:t>Proporcionar </a:t>
            </a:r>
            <a:r>
              <a:rPr lang="es-ES" dirty="0"/>
              <a:t>apoyo administrativo y técnico </a:t>
            </a:r>
            <a:r>
              <a:rPr lang="es-ES" dirty="0" smtClean="0"/>
              <a:t>a: </a:t>
            </a:r>
            <a:r>
              <a:rPr lang="es-ES" dirty="0"/>
              <a:t>CMR, RA, </a:t>
            </a:r>
            <a:r>
              <a:rPr lang="es-ES" dirty="0" smtClean="0"/>
              <a:t>CE UIT-R, </a:t>
            </a:r>
            <a:r>
              <a:rPr lang="es-ES" dirty="0"/>
              <a:t>incluyendo los GT y los Grupos de </a:t>
            </a:r>
            <a:r>
              <a:rPr lang="es-ES" dirty="0" smtClean="0"/>
              <a:t>Tareas</a:t>
            </a:r>
            <a:endParaRPr lang="es-ES" dirty="0"/>
          </a:p>
          <a:p>
            <a:pPr marL="342900" indent="-342900" algn="just">
              <a:buFont typeface="+mj-lt"/>
              <a:buAutoNum type="arabicPeriod"/>
            </a:pPr>
            <a:r>
              <a:rPr lang="es-ES" dirty="0" smtClean="0"/>
              <a:t>Aplicar </a:t>
            </a:r>
            <a:r>
              <a:rPr lang="es-ES" dirty="0"/>
              <a:t>lo dispuesto en el Reglamento de Radiocomunicaciones y </a:t>
            </a:r>
            <a:r>
              <a:rPr lang="es-ES" dirty="0" smtClean="0"/>
              <a:t>los Acuerdos Regionales</a:t>
            </a:r>
            <a:endParaRPr lang="es-ES" dirty="0"/>
          </a:p>
          <a:p>
            <a:pPr marL="342900" indent="-342900" algn="just">
              <a:buFont typeface="+mj-lt"/>
              <a:buAutoNum type="arabicPeriod"/>
            </a:pPr>
            <a:r>
              <a:rPr lang="es-ES" dirty="0" smtClean="0"/>
              <a:t>Registrar y almacenar las asignaciones </a:t>
            </a:r>
            <a:r>
              <a:rPr lang="es-ES" dirty="0"/>
              <a:t>de frecuencia y </a:t>
            </a:r>
            <a:r>
              <a:rPr lang="es-ES" dirty="0" smtClean="0"/>
              <a:t>las </a:t>
            </a:r>
            <a:r>
              <a:rPr lang="es-ES" dirty="0"/>
              <a:t>características orbitales de los servicios espaciales, y </a:t>
            </a:r>
            <a:r>
              <a:rPr lang="es-ES" dirty="0" smtClean="0"/>
              <a:t>mantener el </a:t>
            </a:r>
            <a:r>
              <a:rPr lang="es-ES" dirty="0"/>
              <a:t>Registro Internacional de </a:t>
            </a:r>
            <a:r>
              <a:rPr lang="es-ES" dirty="0" smtClean="0"/>
              <a:t>Frecuencias (</a:t>
            </a:r>
            <a:r>
              <a:rPr lang="es-ES" i="1" dirty="0" smtClean="0"/>
              <a:t>Master </a:t>
            </a:r>
            <a:r>
              <a:rPr lang="es-ES" i="1" dirty="0"/>
              <a:t>International </a:t>
            </a:r>
            <a:r>
              <a:rPr lang="es-ES" i="1" dirty="0" err="1"/>
              <a:t>Frequency</a:t>
            </a:r>
            <a:r>
              <a:rPr lang="es-ES" i="1" dirty="0"/>
              <a:t> </a:t>
            </a:r>
            <a:r>
              <a:rPr lang="es-ES" i="1" dirty="0" err="1"/>
              <a:t>Register</a:t>
            </a:r>
            <a:r>
              <a:rPr lang="es-ES" i="1" dirty="0"/>
              <a:t>, </a:t>
            </a:r>
            <a:r>
              <a:rPr lang="es-ES" i="1" dirty="0" smtClean="0"/>
              <a:t>MIFR</a:t>
            </a:r>
            <a:r>
              <a:rPr lang="es-ES" dirty="0" smtClean="0"/>
              <a:t>)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dirty="0" smtClean="0"/>
              <a:t>Asesorar </a:t>
            </a:r>
            <a:r>
              <a:rPr lang="es-ES" dirty="0"/>
              <a:t>a los Estados miembros sobre la utilización equitativa, eficaz y económica de las órbitas del espectro de frecuencias de radio y de satélite, e </a:t>
            </a:r>
            <a:r>
              <a:rPr lang="es-ES" dirty="0" smtClean="0"/>
              <a:t>investigar </a:t>
            </a:r>
            <a:r>
              <a:rPr lang="es-ES" dirty="0"/>
              <a:t>y ayuda a resolver casos de interferencia </a:t>
            </a:r>
            <a:r>
              <a:rPr lang="es-ES" dirty="0" smtClean="0"/>
              <a:t>perjudicial</a:t>
            </a:r>
            <a:endParaRPr lang="es-ES" dirty="0"/>
          </a:p>
          <a:p>
            <a:pPr marL="342900" indent="-342900" algn="just">
              <a:buFont typeface="+mj-lt"/>
              <a:buAutoNum type="arabicPeriod"/>
            </a:pPr>
            <a:r>
              <a:rPr lang="es-ES" dirty="0" smtClean="0"/>
              <a:t>Coordinar </a:t>
            </a:r>
            <a:r>
              <a:rPr lang="es-ES" dirty="0"/>
              <a:t>la preparación, edición y envío de circulares, documentos y publicaciones desarrolladas en el </a:t>
            </a:r>
            <a:r>
              <a:rPr lang="es-ES" dirty="0" smtClean="0"/>
              <a:t>sector</a:t>
            </a:r>
            <a:endParaRPr lang="es-ES" dirty="0"/>
          </a:p>
          <a:p>
            <a:pPr marL="342900" indent="-342900" algn="just">
              <a:buFont typeface="+mj-lt"/>
              <a:buAutoNum type="arabicPeriod"/>
            </a:pPr>
            <a:r>
              <a:rPr lang="es-ES" dirty="0" smtClean="0"/>
              <a:t>Proporcionar </a:t>
            </a:r>
            <a:r>
              <a:rPr lang="es-ES" dirty="0"/>
              <a:t>información técnica, </a:t>
            </a:r>
            <a:r>
              <a:rPr lang="es-ES" dirty="0" smtClean="0"/>
              <a:t>organizar </a:t>
            </a:r>
            <a:r>
              <a:rPr lang="es-ES" dirty="0"/>
              <a:t>seminarios sobre gestión nacional de </a:t>
            </a:r>
            <a:r>
              <a:rPr lang="es-ES" dirty="0" smtClean="0"/>
              <a:t>frecuencias  y radiocomunicaciones, </a:t>
            </a:r>
            <a:r>
              <a:rPr lang="es-ES" dirty="0"/>
              <a:t>y </a:t>
            </a:r>
            <a:r>
              <a:rPr lang="es-ES" dirty="0" smtClean="0"/>
              <a:t>trabajar </a:t>
            </a:r>
            <a:r>
              <a:rPr lang="es-ES" dirty="0"/>
              <a:t>en estrecha colaboración con </a:t>
            </a:r>
            <a:r>
              <a:rPr lang="es-ES" dirty="0" smtClean="0"/>
              <a:t>el BDT</a:t>
            </a:r>
            <a:endParaRPr lang="es-ES" dirty="0"/>
          </a:p>
          <a:p>
            <a:endParaRPr lang="es-ES" sz="2400" dirty="0"/>
          </a:p>
          <a:p>
            <a:endParaRPr lang="es-ES" sz="2400" dirty="0"/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865312" y="-111029"/>
            <a:ext cx="7888288" cy="644429"/>
          </a:xfrm>
          <a:prstGeom prst="rect">
            <a:avLst/>
          </a:prstGeom>
        </p:spPr>
        <p:txBody>
          <a:bodyPr vert="horz" wrap="square" lIns="0" tIns="150517" rIns="0" bIns="0" rtlCol="0" anchor="ctr">
            <a:spAutoFit/>
          </a:bodyPr>
          <a:lstStyle/>
          <a:p>
            <a:pPr marL="55244">
              <a:lnSpc>
                <a:spcPct val="100000"/>
              </a:lnSpc>
            </a:pPr>
            <a:r>
              <a:rPr lang="es-ES" sz="3200" b="1" spc="-5" dirty="0">
                <a:solidFill>
                  <a:schemeClr val="accent5"/>
                </a:solidFill>
              </a:rPr>
              <a:t>La Oficina de Radiocomunicaciones (BR)</a:t>
            </a: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3375399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600200" y="589883"/>
            <a:ext cx="8991600" cy="563231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ES" dirty="0"/>
              <a:t>IAP es responsable del desarrollo y mantenimiento </a:t>
            </a:r>
            <a:r>
              <a:rPr lang="es-ES" dirty="0" smtClean="0"/>
              <a:t>del software utilizado </a:t>
            </a:r>
            <a:r>
              <a:rPr lang="es-ES" dirty="0"/>
              <a:t>por la BR, así como software </a:t>
            </a:r>
            <a:r>
              <a:rPr lang="es-ES" dirty="0" smtClean="0"/>
              <a:t>adaptado </a:t>
            </a:r>
            <a:r>
              <a:rPr lang="es-ES" dirty="0"/>
              <a:t>a las unidades nacionales de gestión de frecuencias. IAP realiza estudios relacionados con las políticas de las tecnologías que se utilizarán para el manejo de la información dentro de la BR y administraciones en los ámbitos de la gestión del espectro y las órbitas de satélite de radio frecuencia.</a:t>
            </a:r>
          </a:p>
          <a:p>
            <a:pPr algn="just"/>
            <a:r>
              <a:rPr lang="es-ES" dirty="0"/>
              <a:t>IAP lleva a cabo actividades relacionadas con: </a:t>
            </a:r>
            <a:endParaRPr lang="es-ES" dirty="0" smtClean="0"/>
          </a:p>
          <a:p>
            <a:pPr marL="400050" indent="-400050" algn="just">
              <a:buAutoNum type="romanLcParenR"/>
            </a:pPr>
            <a:r>
              <a:rPr lang="es-ES" dirty="0"/>
              <a:t>E</a:t>
            </a:r>
            <a:r>
              <a:rPr lang="es-ES" dirty="0" smtClean="0"/>
              <a:t>dición </a:t>
            </a:r>
            <a:r>
              <a:rPr lang="es-ES" dirty="0"/>
              <a:t>y publicaciones del </a:t>
            </a:r>
            <a:r>
              <a:rPr lang="es-ES" dirty="0" smtClean="0"/>
              <a:t>UIT-R</a:t>
            </a:r>
          </a:p>
          <a:p>
            <a:pPr marL="400050" indent="-400050" algn="just">
              <a:buAutoNum type="romanLcParenR"/>
            </a:pPr>
            <a:r>
              <a:rPr lang="es-ES" dirty="0"/>
              <a:t>D</a:t>
            </a:r>
            <a:r>
              <a:rPr lang="es-ES" dirty="0" smtClean="0"/>
              <a:t>esarrollo </a:t>
            </a:r>
            <a:r>
              <a:rPr lang="es-ES" dirty="0"/>
              <a:t>de sitios </a:t>
            </a:r>
            <a:r>
              <a:rPr lang="es-ES" dirty="0" smtClean="0"/>
              <a:t>web</a:t>
            </a:r>
          </a:p>
          <a:p>
            <a:pPr marL="400050" indent="-400050" algn="just">
              <a:buAutoNum type="romanLcParenR"/>
            </a:pPr>
            <a:r>
              <a:rPr lang="es-ES" dirty="0" smtClean="0"/>
              <a:t>Cooperación a los miembros </a:t>
            </a:r>
            <a:r>
              <a:rPr lang="es-ES" dirty="0"/>
              <a:t>en coordinación con la Secretaría General y las demás Oficinas.</a:t>
            </a:r>
          </a:p>
          <a:p>
            <a:pPr algn="just"/>
            <a:endParaRPr lang="es-ES" dirty="0" smtClean="0"/>
          </a:p>
          <a:p>
            <a:pPr algn="just"/>
            <a:r>
              <a:rPr lang="es-ES" dirty="0" smtClean="0"/>
              <a:t>IAP </a:t>
            </a:r>
            <a:r>
              <a:rPr lang="es-ES" dirty="0"/>
              <a:t>es responsable de las funciones administrativas generales de BR, incluyendo el registro de la correspondencia, documentos y gestión de inscripción de delegados para conferencias y reuniones. También supervisa todas las cuestiones financieras y de personal BR</a:t>
            </a:r>
          </a:p>
          <a:p>
            <a:pPr algn="just"/>
            <a:endParaRPr lang="es-ES" dirty="0"/>
          </a:p>
          <a:p>
            <a:pPr algn="just"/>
            <a:r>
              <a:rPr lang="es-ES" dirty="0"/>
              <a:t>IAP comprende cuatro divisiones: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dirty="0"/>
              <a:t>División </a:t>
            </a:r>
            <a:r>
              <a:rPr lang="es-ES" dirty="0" smtClean="0"/>
              <a:t>de Software para Aplicaciones Espaciales (</a:t>
            </a:r>
            <a:r>
              <a:rPr lang="es-ES" dirty="0"/>
              <a:t>SAS)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dirty="0"/>
              <a:t>División de Software para Aplicaciones </a:t>
            </a:r>
            <a:r>
              <a:rPr lang="es-ES" dirty="0" smtClean="0"/>
              <a:t>Terrenales (</a:t>
            </a:r>
            <a:r>
              <a:rPr lang="es-ES" dirty="0"/>
              <a:t>TAS)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dirty="0"/>
              <a:t>División administrativa (ADM)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dirty="0"/>
              <a:t>Servicios </a:t>
            </a:r>
            <a:r>
              <a:rPr lang="es-ES" dirty="0" smtClean="0"/>
              <a:t>de Sensibilización y </a:t>
            </a:r>
            <a:r>
              <a:rPr lang="es-ES" dirty="0"/>
              <a:t>Publicaciones </a:t>
            </a:r>
            <a:r>
              <a:rPr lang="es-ES" dirty="0" smtClean="0"/>
              <a:t>(</a:t>
            </a:r>
            <a:r>
              <a:rPr lang="es-ES" dirty="0"/>
              <a:t>OPS)</a:t>
            </a:r>
            <a:endParaRPr lang="es-ES" sz="2400" dirty="0"/>
          </a:p>
          <a:p>
            <a:endParaRPr lang="es-ES" sz="2400" dirty="0"/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600200" y="-111029"/>
            <a:ext cx="8915400" cy="613652"/>
          </a:xfrm>
          <a:prstGeom prst="rect">
            <a:avLst/>
          </a:prstGeom>
        </p:spPr>
        <p:txBody>
          <a:bodyPr vert="horz" wrap="square" lIns="0" tIns="150517" rIns="0" bIns="0" rtlCol="0" anchor="ctr">
            <a:spAutoFit/>
          </a:bodyPr>
          <a:lstStyle/>
          <a:p>
            <a:pPr marL="55244">
              <a:lnSpc>
                <a:spcPct val="100000"/>
              </a:lnSpc>
            </a:pPr>
            <a:r>
              <a:rPr lang="es-ES" sz="3000" b="1" spc="-5" dirty="0" err="1">
                <a:solidFill>
                  <a:schemeClr val="accent5"/>
                </a:solidFill>
              </a:rPr>
              <a:t>Dept</a:t>
            </a:r>
            <a:r>
              <a:rPr lang="es-ES" sz="3000" b="1" spc="-5" dirty="0">
                <a:solidFill>
                  <a:schemeClr val="accent5"/>
                </a:solidFill>
              </a:rPr>
              <a:t>. IAP: Informática, Administración &amp; Publicaciones </a:t>
            </a: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3587069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600200" y="869088"/>
            <a:ext cx="8915400" cy="510909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ES" sz="2200" dirty="0"/>
              <a:t>El Departamento de Comisiones de Estudio (SGD) apoya el trabajo de las Comisiones de Estudio de  UIT-R siguiendo los métodos de trabajo y programas de trabajo aprobados por la Asamblea de Radiocomunicaciones.</a:t>
            </a:r>
          </a:p>
          <a:p>
            <a:pPr algn="just"/>
            <a:endParaRPr lang="es-ES" sz="1200" dirty="0"/>
          </a:p>
          <a:p>
            <a:pPr algn="just"/>
            <a:r>
              <a:rPr lang="es-ES" sz="2200" dirty="0"/>
              <a:t>Actúa como Secretaría de cada SG UIT-R, encabezada por un Consejero de CE: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s-ES" sz="2200" dirty="0"/>
              <a:t>CE 1: Gestión del Espectro	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s-ES" sz="2200" dirty="0"/>
              <a:t>CE 3: Propagación de  las ondas radioeléctricas	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s-ES" sz="2200" dirty="0"/>
              <a:t>CE 4: Servicios Satelitales	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s-ES" sz="2200" dirty="0"/>
              <a:t>CE 5: Servicios Terrenales	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s-ES" sz="2200" dirty="0"/>
              <a:t>CE 6: Servicios de Radiodifusión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s-ES" sz="2200" dirty="0"/>
              <a:t>CE 7: Servicios Científicos	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s-ES" sz="2200" dirty="0"/>
              <a:t>CPM: Reunión Preparatoria de la CMR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s-ES" sz="2200" dirty="0"/>
              <a:t>CCV: Comité de Coordinación de Vocabulario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s-ES" sz="2200" dirty="0"/>
              <a:t>SC:	Comisión Especial sobre asuntos reglamentarios/de procedimiento</a:t>
            </a:r>
          </a:p>
          <a:p>
            <a:pPr algn="just"/>
            <a:endParaRPr lang="es-ES" sz="2400" dirty="0"/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865312" y="-111029"/>
            <a:ext cx="7888288" cy="644429"/>
          </a:xfrm>
          <a:prstGeom prst="rect">
            <a:avLst/>
          </a:prstGeom>
        </p:spPr>
        <p:txBody>
          <a:bodyPr vert="horz" wrap="square" lIns="0" tIns="150517" rIns="0" bIns="0" rtlCol="0" anchor="ctr">
            <a:spAutoFit/>
          </a:bodyPr>
          <a:lstStyle/>
          <a:p>
            <a:pPr marL="55244">
              <a:lnSpc>
                <a:spcPct val="100000"/>
              </a:lnSpc>
            </a:pPr>
            <a:r>
              <a:rPr lang="es-ES" sz="3200" b="1" spc="-5" dirty="0" err="1">
                <a:solidFill>
                  <a:schemeClr val="accent5"/>
                </a:solidFill>
              </a:rPr>
              <a:t>Dept</a:t>
            </a:r>
            <a:r>
              <a:rPr lang="es-ES" sz="3200" b="1" spc="-5" dirty="0">
                <a:solidFill>
                  <a:schemeClr val="accent5"/>
                </a:solidFill>
              </a:rPr>
              <a:t>. Comisiones de Estudio</a:t>
            </a: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9316002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5055109" y="769543"/>
            <a:ext cx="2889503" cy="3475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54046" y="3697224"/>
            <a:ext cx="8680703" cy="95554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54046" y="1752601"/>
            <a:ext cx="8680703" cy="187756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828298" y="1948179"/>
            <a:ext cx="7903533" cy="2492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26465" indent="-913765">
              <a:buClr>
                <a:srgbClr val="002060"/>
              </a:buClr>
              <a:buFont typeface="Arial Narrow"/>
              <a:buAutoNum type="arabicPeriod"/>
              <a:tabLst>
                <a:tab pos="927100" algn="l"/>
              </a:tabLst>
            </a:pPr>
            <a:r>
              <a:rPr lang="en-US" sz="3200" b="1" dirty="0">
                <a:solidFill>
                  <a:srgbClr val="FF0000"/>
                </a:solidFill>
                <a:latin typeface="Arial Narrow"/>
                <a:cs typeface="Arial Narrow"/>
              </a:rPr>
              <a:t>La UIT</a:t>
            </a:r>
            <a:endParaRPr sz="3200" b="1" dirty="0">
              <a:solidFill>
                <a:srgbClr val="FF0000"/>
              </a:solidFill>
              <a:latin typeface="Arial Narrow"/>
              <a:cs typeface="Arial Narrow"/>
            </a:endParaRPr>
          </a:p>
          <a:p>
            <a:pPr>
              <a:spcBef>
                <a:spcPts val="23"/>
              </a:spcBef>
              <a:buClr>
                <a:srgbClr val="002060"/>
              </a:buClr>
              <a:buFont typeface="Arial Narrow"/>
              <a:buAutoNum type="arabicPeriod"/>
            </a:pPr>
            <a:endParaRPr sz="3050" dirty="0">
              <a:latin typeface="Times New Roman"/>
              <a:cs typeface="Times New Roman"/>
            </a:endParaRPr>
          </a:p>
          <a:p>
            <a:pPr marL="926465" indent="-913765">
              <a:buClr>
                <a:srgbClr val="002060"/>
              </a:buClr>
              <a:buFont typeface="Arial Narrow"/>
              <a:buAutoNum type="arabicPeriod"/>
              <a:tabLst>
                <a:tab pos="927100" algn="l"/>
              </a:tabLst>
            </a:pPr>
            <a:r>
              <a:rPr lang="en-US" sz="3200" b="1" dirty="0">
                <a:solidFill>
                  <a:srgbClr val="002060"/>
                </a:solidFill>
                <a:latin typeface="Arial Narrow"/>
                <a:cs typeface="Arial Narrow"/>
              </a:rPr>
              <a:t>Sector de </a:t>
            </a:r>
            <a:r>
              <a:rPr sz="3200" b="1" dirty="0" err="1">
                <a:solidFill>
                  <a:srgbClr val="002060"/>
                </a:solidFill>
                <a:latin typeface="Arial Narrow"/>
                <a:cs typeface="Arial Narrow"/>
              </a:rPr>
              <a:t>Radiocomu</a:t>
            </a:r>
            <a:r>
              <a:rPr sz="3200" b="1" spc="-10" dirty="0" err="1">
                <a:solidFill>
                  <a:srgbClr val="002060"/>
                </a:solidFill>
                <a:latin typeface="Arial Narrow"/>
                <a:cs typeface="Arial Narrow"/>
              </a:rPr>
              <a:t>n</a:t>
            </a:r>
            <a:r>
              <a:rPr sz="3200" b="1" dirty="0" err="1">
                <a:solidFill>
                  <a:srgbClr val="002060"/>
                </a:solidFill>
                <a:latin typeface="Arial Narrow"/>
                <a:cs typeface="Arial Narrow"/>
              </a:rPr>
              <a:t>ic</a:t>
            </a:r>
            <a:r>
              <a:rPr sz="3200" b="1" spc="-10" dirty="0" err="1">
                <a:solidFill>
                  <a:srgbClr val="002060"/>
                </a:solidFill>
                <a:latin typeface="Arial Narrow"/>
                <a:cs typeface="Arial Narrow"/>
              </a:rPr>
              <a:t>a</a:t>
            </a:r>
            <a:r>
              <a:rPr lang="en-US" sz="3200" b="1" spc="-10" dirty="0" err="1">
                <a:solidFill>
                  <a:srgbClr val="002060"/>
                </a:solidFill>
                <a:latin typeface="Arial Narrow"/>
                <a:cs typeface="Arial Narrow"/>
              </a:rPr>
              <a:t>c</a:t>
            </a:r>
            <a:r>
              <a:rPr lang="en-US" sz="3200" b="1" dirty="0" err="1">
                <a:solidFill>
                  <a:srgbClr val="002060"/>
                </a:solidFill>
                <a:latin typeface="Arial Narrow"/>
                <a:cs typeface="Arial Narrow"/>
              </a:rPr>
              <a:t>iones</a:t>
            </a:r>
            <a:r>
              <a:rPr sz="3200" b="1" spc="-40" dirty="0">
                <a:solidFill>
                  <a:srgbClr val="002060"/>
                </a:solidFill>
                <a:latin typeface="Arial Narrow"/>
                <a:cs typeface="Arial Narrow"/>
              </a:rPr>
              <a:t> </a:t>
            </a:r>
            <a:r>
              <a:rPr sz="3200" b="1" dirty="0">
                <a:solidFill>
                  <a:srgbClr val="002060"/>
                </a:solidFill>
                <a:latin typeface="Arial Narrow"/>
                <a:cs typeface="Arial Narrow"/>
              </a:rPr>
              <a:t>(</a:t>
            </a:r>
            <a:r>
              <a:rPr lang="en-US" sz="3200" b="1" dirty="0">
                <a:solidFill>
                  <a:srgbClr val="002060"/>
                </a:solidFill>
                <a:latin typeface="Arial Narrow"/>
                <a:cs typeface="Arial Narrow"/>
              </a:rPr>
              <a:t>UIT</a:t>
            </a:r>
            <a:r>
              <a:rPr sz="3200" b="1" dirty="0">
                <a:solidFill>
                  <a:srgbClr val="002060"/>
                </a:solidFill>
                <a:latin typeface="Arial Narrow"/>
                <a:cs typeface="Arial Narrow"/>
              </a:rPr>
              <a:t>-R)</a:t>
            </a:r>
            <a:endParaRPr sz="3200" dirty="0">
              <a:latin typeface="Arial Narrow"/>
              <a:cs typeface="Arial Narrow"/>
            </a:endParaRPr>
          </a:p>
          <a:p>
            <a:pPr>
              <a:spcBef>
                <a:spcPts val="15"/>
              </a:spcBef>
              <a:buClr>
                <a:srgbClr val="002060"/>
              </a:buClr>
              <a:buFont typeface="Arial Narrow"/>
              <a:buAutoNum type="arabicPeriod"/>
            </a:pPr>
            <a:endParaRPr sz="3550" dirty="0">
              <a:latin typeface="Times New Roman"/>
              <a:cs typeface="Times New Roman"/>
            </a:endParaRPr>
          </a:p>
          <a:p>
            <a:pPr marL="926465" indent="-913765">
              <a:buClr>
                <a:srgbClr val="002060"/>
              </a:buClr>
              <a:buFont typeface="Arial Narrow"/>
              <a:buAutoNum type="arabicPeriod"/>
              <a:tabLst>
                <a:tab pos="927100" algn="l"/>
              </a:tabLst>
            </a:pPr>
            <a:r>
              <a:rPr lang="en-US" sz="3200" b="1" dirty="0">
                <a:solidFill>
                  <a:srgbClr val="002060"/>
                </a:solidFill>
                <a:latin typeface="Arial Narrow"/>
                <a:cs typeface="Arial Narrow"/>
              </a:rPr>
              <a:t>Oficina de </a:t>
            </a:r>
            <a:r>
              <a:rPr lang="en-US" sz="3200" b="1" dirty="0" err="1">
                <a:solidFill>
                  <a:srgbClr val="002060"/>
                </a:solidFill>
                <a:latin typeface="Arial Narrow"/>
                <a:cs typeface="Arial Narrow"/>
              </a:rPr>
              <a:t>Radiocomunicaciones</a:t>
            </a:r>
            <a:r>
              <a:rPr lang="en-US" sz="3200" b="1" dirty="0">
                <a:solidFill>
                  <a:srgbClr val="002060"/>
                </a:solidFill>
                <a:latin typeface="Arial Narrow"/>
                <a:cs typeface="Arial Narrow"/>
              </a:rPr>
              <a:t> (BR)</a:t>
            </a:r>
          </a:p>
        </p:txBody>
      </p:sp>
      <p:sp>
        <p:nvSpPr>
          <p:cNvPr id="12" name="object 5"/>
          <p:cNvSpPr txBox="1"/>
          <p:nvPr/>
        </p:nvSpPr>
        <p:spPr>
          <a:xfrm>
            <a:off x="1905001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AGENDA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10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0311688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600200" y="632223"/>
            <a:ext cx="8915400" cy="5262979"/>
          </a:xfrm>
        </p:spPr>
        <p:txBody>
          <a:bodyPr>
            <a:normAutofit fontScale="92500"/>
          </a:bodyPr>
          <a:lstStyle/>
          <a:p>
            <a:pPr algn="just"/>
            <a:r>
              <a:rPr lang="es-ES" sz="2100" dirty="0"/>
              <a:t>El Departamento de Servicios Espaciales (SSD) se ocupa de los procedimientos de coordinación y de inscripción de los sistemas espaciales y estaciones terrenas. </a:t>
            </a:r>
          </a:p>
          <a:p>
            <a:pPr algn="just"/>
            <a:r>
              <a:rPr lang="es-ES" sz="2100" dirty="0"/>
              <a:t>SSD se encarga de la captura, procesamiento y publicación de los datos y realiza el examen de las notificaciones de asignación de frecuencias presentadas por las administraciones para su inclusión en los procedimientos de coordinación formales o inscripción en el Registro Internacional de Frecuencias (MIFR).</a:t>
            </a:r>
          </a:p>
          <a:p>
            <a:pPr algn="just"/>
            <a:endParaRPr lang="es-ES" sz="1200" dirty="0"/>
          </a:p>
          <a:p>
            <a:pPr algn="just"/>
            <a:r>
              <a:rPr lang="es-ES" sz="2100" dirty="0"/>
              <a:t>SSD es también responsable de la gestión de los procedimientos de adjudicación y asignación de los servicios espaciales planificados y la asistencia a las administraciones en todas estos asuntos.</a:t>
            </a:r>
          </a:p>
          <a:p>
            <a:pPr algn="just"/>
            <a:r>
              <a:rPr lang="es-ES" sz="2100" dirty="0"/>
              <a:t>  Estructura de los SSD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100" dirty="0"/>
              <a:t>División de Registros y Publicaciones Espaciales (SPR)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100" dirty="0"/>
              <a:t>División de Coordinación de Sistemas Espaciales (SSC)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100" dirty="0"/>
              <a:t>División y Planes Espaciales (SNP)</a:t>
            </a:r>
          </a:p>
          <a:p>
            <a:pPr algn="just"/>
            <a:endParaRPr lang="es-ES" sz="1200" dirty="0"/>
          </a:p>
          <a:p>
            <a:pPr algn="just"/>
            <a:r>
              <a:rPr lang="es-ES" sz="2100" dirty="0">
                <a:hlinkClick r:id="rId3"/>
              </a:rPr>
              <a:t>http://www.itu.int/ITU-R/go/space/en</a:t>
            </a:r>
            <a:r>
              <a:rPr lang="es-ES" sz="2100" dirty="0"/>
              <a:t> </a:t>
            </a:r>
          </a:p>
          <a:p>
            <a:endParaRPr lang="es-ES" sz="2400" dirty="0"/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865312" y="-111029"/>
            <a:ext cx="7888288" cy="644429"/>
          </a:xfrm>
          <a:prstGeom prst="rect">
            <a:avLst/>
          </a:prstGeom>
        </p:spPr>
        <p:txBody>
          <a:bodyPr vert="horz" wrap="square" lIns="0" tIns="150517" rIns="0" bIns="0" rtlCol="0" anchor="ctr">
            <a:spAutoFit/>
          </a:bodyPr>
          <a:lstStyle/>
          <a:p>
            <a:pPr marL="55244">
              <a:lnSpc>
                <a:spcPct val="100000"/>
              </a:lnSpc>
            </a:pPr>
            <a:r>
              <a:rPr lang="es-ES" sz="3200" b="1" dirty="0" err="1">
                <a:solidFill>
                  <a:schemeClr val="accent5"/>
                </a:solidFill>
              </a:rPr>
              <a:t>Dept</a:t>
            </a:r>
            <a:r>
              <a:rPr lang="es-ES" sz="3200" b="1" dirty="0">
                <a:solidFill>
                  <a:schemeClr val="accent5"/>
                </a:solidFill>
              </a:rPr>
              <a:t>. de Servicios Espaciales (SSD)</a:t>
            </a:r>
            <a:endParaRPr lang="es-ES" sz="3200" b="1" spc="-5" dirty="0">
              <a:solidFill>
                <a:schemeClr val="accent5"/>
              </a:solidFill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9628812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600200" y="632223"/>
            <a:ext cx="8915400" cy="5586145"/>
          </a:xfrm>
        </p:spPr>
        <p:txBody>
          <a:bodyPr>
            <a:normAutofit lnSpcReduction="10000"/>
          </a:bodyPr>
          <a:lstStyle/>
          <a:p>
            <a:pPr algn="just"/>
            <a:r>
              <a:rPr lang="es-ES" sz="2100" dirty="0"/>
              <a:t>El Departamento de Servicios Terrenales (TSD) realiza funciones técnicas y de regulación y ofrece asistencia a las administraciones en la gestión internacional del espectro de RF para los servicios terrenales (radiodifusión, fijo, móvil marítimo , móvil aeronáutico, etc.).</a:t>
            </a:r>
          </a:p>
          <a:p>
            <a:pPr algn="just"/>
            <a:endParaRPr lang="es-ES" sz="1200" dirty="0"/>
          </a:p>
          <a:p>
            <a:pPr algn="just"/>
            <a:r>
              <a:rPr lang="es-ES" sz="2100" dirty="0"/>
              <a:t>Procesa las notificaciones de asignaciones de frecuencia, mantiene el Registro y Planes Maestro relativo a los servicios terrenales y publica sus actualizaciones a intervalos regulares. También aplica varios reglamentos administrativos relativos a la asignación de los medios internacionales de identificación (indicativo de llamada, </a:t>
            </a:r>
            <a:r>
              <a:rPr lang="es-ES" sz="2100" i="1" dirty="0" err="1"/>
              <a:t>call</a:t>
            </a:r>
            <a:r>
              <a:rPr lang="es-ES" sz="2100" i="1" dirty="0"/>
              <a:t> </a:t>
            </a:r>
            <a:r>
              <a:rPr lang="es-ES" sz="2100" i="1" dirty="0" err="1"/>
              <a:t>sign</a:t>
            </a:r>
            <a:r>
              <a:rPr lang="es-ES" sz="2100" dirty="0"/>
              <a:t>) y con la seguridad de la vida.</a:t>
            </a:r>
          </a:p>
          <a:p>
            <a:pPr algn="just"/>
            <a:endParaRPr lang="es-ES" sz="1200" dirty="0"/>
          </a:p>
          <a:p>
            <a:pPr algn="just"/>
            <a:r>
              <a:rPr lang="es-ES" sz="2100" dirty="0"/>
              <a:t>Estructura de TSD</a:t>
            </a:r>
          </a:p>
          <a:p>
            <a:pPr algn="just"/>
            <a:r>
              <a:rPr lang="es-ES" sz="2100" dirty="0"/>
              <a:t>- División de Servicios de Radiodifusión (BCD)</a:t>
            </a:r>
          </a:p>
          <a:p>
            <a:pPr algn="just"/>
            <a:r>
              <a:rPr lang="es-ES" sz="2100" dirty="0"/>
              <a:t>- División de Servicios Fijos y Móviles (FMD)</a:t>
            </a:r>
          </a:p>
          <a:p>
            <a:pPr algn="just"/>
            <a:r>
              <a:rPr lang="es-ES" sz="2100" dirty="0"/>
              <a:t>- División de Registros y Publicaciones Terrenales (TPR)</a:t>
            </a:r>
          </a:p>
          <a:p>
            <a:pPr marL="342900" indent="-342900" algn="just">
              <a:buFontTx/>
              <a:buChar char="-"/>
            </a:pPr>
            <a:endParaRPr lang="es-ES" sz="1200" dirty="0"/>
          </a:p>
          <a:p>
            <a:pPr algn="just"/>
            <a:r>
              <a:rPr lang="es-ES" sz="2100" dirty="0">
                <a:hlinkClick r:id="rId3"/>
              </a:rPr>
              <a:t>http://www.itu.int/ITU-R/go/terrestrial/en</a:t>
            </a:r>
            <a:r>
              <a:rPr lang="es-ES" sz="2100" dirty="0"/>
              <a:t> </a:t>
            </a:r>
          </a:p>
          <a:p>
            <a:endParaRPr lang="es-ES" sz="2400" dirty="0"/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865312" y="-111029"/>
            <a:ext cx="7888288" cy="644429"/>
          </a:xfrm>
          <a:prstGeom prst="rect">
            <a:avLst/>
          </a:prstGeom>
        </p:spPr>
        <p:txBody>
          <a:bodyPr vert="horz" wrap="square" lIns="0" tIns="150517" rIns="0" bIns="0" rtlCol="0" anchor="ctr">
            <a:spAutoFit/>
          </a:bodyPr>
          <a:lstStyle/>
          <a:p>
            <a:pPr marL="55244">
              <a:lnSpc>
                <a:spcPct val="100000"/>
              </a:lnSpc>
            </a:pPr>
            <a:r>
              <a:rPr lang="es-ES" sz="3200" b="1" dirty="0" err="1">
                <a:solidFill>
                  <a:schemeClr val="accent5"/>
                </a:solidFill>
              </a:rPr>
              <a:t>Dept</a:t>
            </a:r>
            <a:r>
              <a:rPr lang="es-ES" sz="3200" b="1" dirty="0">
                <a:solidFill>
                  <a:schemeClr val="accent5"/>
                </a:solidFill>
              </a:rPr>
              <a:t>. de Servicios Terrenales (TSD)</a:t>
            </a:r>
            <a:endParaRPr lang="es-ES" sz="3200" b="1" spc="-5" dirty="0">
              <a:solidFill>
                <a:schemeClr val="accent5"/>
              </a:solidFill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0663916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77119" y="6474015"/>
            <a:ext cx="15367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000" spc="-10" dirty="0">
                <a:solidFill>
                  <a:srgbClr val="8A8A8A"/>
                </a:solidFill>
                <a:latin typeface="Calibri"/>
                <a:cs typeface="Calibri"/>
              </a:rPr>
              <a:t>34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981201" y="3263320"/>
            <a:ext cx="4102607" cy="7757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02283" y="3456766"/>
            <a:ext cx="1782445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400" dirty="0">
                <a:solidFill>
                  <a:srgbClr val="FFFFFF"/>
                </a:solidFill>
                <a:latin typeface="Verdana"/>
                <a:cs typeface="Verdana"/>
                <a:hlinkClick r:id="rId4"/>
              </a:rPr>
              <a:t>ww</a:t>
            </a:r>
            <a:r>
              <a:rPr sz="2400" spc="-80" dirty="0">
                <a:solidFill>
                  <a:srgbClr val="FFFFFF"/>
                </a:solidFill>
                <a:latin typeface="Verdana"/>
                <a:cs typeface="Verdana"/>
                <a:hlinkClick r:id="rId4"/>
              </a:rPr>
              <a:t>w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  <a:hlinkClick r:id="rId4"/>
              </a:rPr>
              <a:t>.itu.int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76401" y="2514600"/>
            <a:ext cx="4495800" cy="7269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317653" y="2663741"/>
            <a:ext cx="193421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n-US" sz="2400" b="1" spc="-5" dirty="0">
                <a:solidFill>
                  <a:srgbClr val="FFFFFF"/>
                </a:solidFill>
                <a:latin typeface="Arial"/>
                <a:cs typeface="Arial"/>
              </a:rPr>
              <a:t>GRACIAS!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644" y="198129"/>
            <a:ext cx="4562312" cy="643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915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2267812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Unión Internacional de Telecomunicaciones 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43743" y="685801"/>
            <a:ext cx="8795657" cy="52629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/>
            <a:r>
              <a:rPr sz="2400" dirty="0" err="1">
                <a:solidFill>
                  <a:srgbClr val="548ED4"/>
                </a:solidFill>
                <a:latin typeface="Calibri"/>
                <a:cs typeface="Calibri"/>
              </a:rPr>
              <a:t>F</a:t>
            </a:r>
            <a:r>
              <a:rPr lang="en-US" sz="2400" dirty="0" err="1">
                <a:solidFill>
                  <a:srgbClr val="548ED4"/>
                </a:solidFill>
                <a:latin typeface="Calibri"/>
                <a:cs typeface="Calibri"/>
              </a:rPr>
              <a:t>undada</a:t>
            </a:r>
            <a:r>
              <a:rPr sz="2400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548ED4"/>
                </a:solidFill>
                <a:latin typeface="Calibri"/>
                <a:cs typeface="Calibri"/>
              </a:rPr>
              <a:t>en</a:t>
            </a:r>
            <a:r>
              <a:rPr lang="en-US" sz="2400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48ED4"/>
                </a:solidFill>
                <a:latin typeface="Calibri"/>
                <a:cs typeface="Calibri"/>
              </a:rPr>
              <a:t>Paris </a:t>
            </a:r>
            <a:r>
              <a:rPr lang="en-US" sz="2400" dirty="0">
                <a:solidFill>
                  <a:srgbClr val="548ED4"/>
                </a:solidFill>
                <a:latin typeface="Calibri"/>
                <a:cs typeface="Calibri"/>
              </a:rPr>
              <a:t>el </a:t>
            </a:r>
            <a:r>
              <a:rPr sz="2400" b="1" u="sng" dirty="0">
                <a:solidFill>
                  <a:srgbClr val="FF0000"/>
                </a:solidFill>
                <a:latin typeface="Calibri"/>
                <a:cs typeface="Calibri"/>
              </a:rPr>
              <a:t>17 May</a:t>
            </a:r>
            <a:r>
              <a:rPr lang="en-US" sz="2400" b="1" u="sng" dirty="0">
                <a:solidFill>
                  <a:srgbClr val="FF0000"/>
                </a:solidFill>
                <a:latin typeface="Calibri"/>
                <a:cs typeface="Calibri"/>
              </a:rPr>
              <a:t>o</a:t>
            </a:r>
            <a:r>
              <a:rPr sz="2400" b="1" u="sng" dirty="0">
                <a:solidFill>
                  <a:srgbClr val="FF0000"/>
                </a:solidFill>
                <a:latin typeface="Calibri"/>
                <a:cs typeface="Calibri"/>
              </a:rPr>
              <a:t> 1865 </a:t>
            </a:r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como: Unión Internacional de Telégrafos. Modificada en 1932 como: Unión Internacional de Telecomunicaciones UIT (</a:t>
            </a:r>
            <a:r>
              <a:rPr lang="es-ES" sz="2400" i="1" dirty="0">
                <a:solidFill>
                  <a:srgbClr val="548ED4"/>
                </a:solidFill>
                <a:latin typeface="Calibri"/>
                <a:cs typeface="Calibri"/>
              </a:rPr>
              <a:t>International </a:t>
            </a:r>
            <a:r>
              <a:rPr lang="es-ES" sz="2400" i="1" dirty="0" err="1">
                <a:solidFill>
                  <a:srgbClr val="548ED4"/>
                </a:solidFill>
                <a:latin typeface="Calibri"/>
                <a:cs typeface="Calibri"/>
              </a:rPr>
              <a:t>Telecommunications</a:t>
            </a:r>
            <a:r>
              <a:rPr lang="es-ES" sz="2400" i="1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lang="es-ES" sz="2400" i="1" dirty="0" err="1">
                <a:solidFill>
                  <a:srgbClr val="548ED4"/>
                </a:solidFill>
                <a:latin typeface="Calibri"/>
                <a:cs typeface="Calibri"/>
              </a:rPr>
              <a:t>Union</a:t>
            </a:r>
            <a:r>
              <a:rPr lang="es-ES" sz="2400" i="1" dirty="0">
                <a:solidFill>
                  <a:srgbClr val="548ED4"/>
                </a:solidFill>
                <a:latin typeface="Calibri"/>
                <a:cs typeface="Calibri"/>
              </a:rPr>
              <a:t>, ITU</a:t>
            </a:r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)</a:t>
            </a:r>
          </a:p>
          <a:p>
            <a:pPr marL="12700" algn="just"/>
            <a:endParaRPr lang="es-ES" sz="1200" dirty="0">
              <a:solidFill>
                <a:srgbClr val="548ED4"/>
              </a:solidFill>
              <a:latin typeface="Calibri"/>
              <a:cs typeface="Calibri"/>
            </a:endParaRPr>
          </a:p>
          <a:p>
            <a:pPr marL="12700" algn="just"/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En 1947, la UIT se convirtió en un organismo especializado de las Naciones Unidas, encargado de las cuestiones relativas a las Tecnologías de Información y Comunicación. Sede en Ginebra</a:t>
            </a:r>
          </a:p>
          <a:p>
            <a:pPr marL="12700" algn="just"/>
            <a:endParaRPr lang="es-ES" sz="1200" dirty="0">
              <a:solidFill>
                <a:srgbClr val="548ED4"/>
              </a:solidFill>
              <a:latin typeface="Calibri"/>
              <a:cs typeface="Calibri"/>
            </a:endParaRPr>
          </a:p>
          <a:p>
            <a:pPr marL="12700" algn="just"/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La UIT coordina el uso global compartido del espectro radioeléctrico y órbitas satelitales, trabaja para mejorar la infraestructura de telecomunicaciones en el mundo en desarrollo, y ayuda en la elaboración y coordinación de las normas técnicas internacionales.</a:t>
            </a:r>
          </a:p>
          <a:p>
            <a:pPr marL="12700" algn="just"/>
            <a:endParaRPr sz="1200" dirty="0">
              <a:latin typeface="Times New Roman"/>
              <a:cs typeface="Times New Roman"/>
            </a:endParaRPr>
          </a:p>
          <a:p>
            <a:pPr marL="1906905"/>
            <a:r>
              <a:rPr lang="en-US" sz="3200" b="1" dirty="0" smtClean="0">
                <a:solidFill>
                  <a:schemeClr val="accent5"/>
                </a:solidFill>
                <a:latin typeface="Arial Narrow"/>
                <a:cs typeface="Arial Narrow"/>
              </a:rPr>
              <a:t>2017</a:t>
            </a:r>
            <a:r>
              <a:rPr sz="3200" b="1" dirty="0" smtClean="0">
                <a:solidFill>
                  <a:schemeClr val="accent5"/>
                </a:solidFill>
                <a:latin typeface="Arial Narrow"/>
                <a:cs typeface="Arial Narrow"/>
              </a:rPr>
              <a:t>: 15</a:t>
            </a:r>
            <a:r>
              <a:rPr lang="en-GB" sz="3200" b="1" spc="5" dirty="0">
                <a:solidFill>
                  <a:schemeClr val="accent5"/>
                </a:solidFill>
                <a:latin typeface="Arial Narrow"/>
                <a:cs typeface="Arial Narrow"/>
              </a:rPr>
              <a:t>2</a:t>
            </a:r>
            <a:r>
              <a:rPr lang="en-US" sz="3150" b="1" spc="7" baseline="25132" dirty="0" smtClean="0">
                <a:solidFill>
                  <a:schemeClr val="accent5"/>
                </a:solidFill>
                <a:latin typeface="Arial Narrow"/>
                <a:cs typeface="Arial Narrow"/>
              </a:rPr>
              <a:t> </a:t>
            </a:r>
            <a:r>
              <a:rPr lang="en-US" sz="3200" b="1" dirty="0" err="1" smtClean="0">
                <a:solidFill>
                  <a:schemeClr val="accent5"/>
                </a:solidFill>
                <a:latin typeface="Arial Narrow"/>
                <a:cs typeface="Arial Narrow"/>
              </a:rPr>
              <a:t>años</a:t>
            </a:r>
            <a:endParaRPr sz="3200" dirty="0">
              <a:solidFill>
                <a:schemeClr val="accent5"/>
              </a:solidFill>
              <a:latin typeface="Arial Narrow"/>
              <a:cs typeface="Arial Narrow"/>
            </a:endParaRPr>
          </a:p>
        </p:txBody>
      </p:sp>
      <p:sp>
        <p:nvSpPr>
          <p:cNvPr id="6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569202908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5415901" y="2383594"/>
            <a:ext cx="1043999" cy="11481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52245" y="1358091"/>
            <a:ext cx="2607563" cy="18882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156206" y="1670511"/>
            <a:ext cx="2198038" cy="1384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635" algn="ctr"/>
            <a:r>
              <a:rPr lang="en-US" spc="-25" dirty="0" err="1">
                <a:solidFill>
                  <a:srgbClr val="FFFFFF"/>
                </a:solidFill>
                <a:latin typeface="Calibri"/>
                <a:cs typeface="Calibri"/>
              </a:rPr>
              <a:t>Estados</a:t>
            </a:r>
            <a:r>
              <a:rPr lang="en-US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pc="-25" dirty="0" err="1">
                <a:solidFill>
                  <a:srgbClr val="FFFFFF"/>
                </a:solidFill>
                <a:latin typeface="Calibri"/>
                <a:cs typeface="Calibri"/>
              </a:rPr>
              <a:t>Miembros</a:t>
            </a:r>
            <a:r>
              <a:rPr lang="en-US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pc="-25" dirty="0" err="1">
                <a:solidFill>
                  <a:srgbClr val="FFFFFF"/>
                </a:solidFill>
                <a:latin typeface="Calibri"/>
                <a:cs typeface="Calibri"/>
              </a:rPr>
              <a:t>Miembros</a:t>
            </a:r>
            <a:r>
              <a:rPr lang="en-US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pc="-25" dirty="0" err="1">
                <a:solidFill>
                  <a:srgbClr val="FFFFFF"/>
                </a:solidFill>
                <a:latin typeface="Calibri"/>
                <a:cs typeface="Calibri"/>
              </a:rPr>
              <a:t>Sectoriales</a:t>
            </a:r>
            <a:endParaRPr lang="en-US" spc="-25" dirty="0">
              <a:solidFill>
                <a:srgbClr val="FFFFFF"/>
              </a:solidFill>
              <a:latin typeface="Calibri"/>
              <a:cs typeface="Calibri"/>
            </a:endParaRPr>
          </a:p>
          <a:p>
            <a:pPr marL="12065" marR="5080" indent="-635" algn="ctr"/>
            <a:r>
              <a:rPr lang="en-US" spc="-25" dirty="0" err="1">
                <a:solidFill>
                  <a:srgbClr val="FFFFFF"/>
                </a:solidFill>
                <a:latin typeface="Calibri"/>
                <a:cs typeface="Calibri"/>
              </a:rPr>
              <a:t>Organizaciones</a:t>
            </a:r>
            <a:r>
              <a:rPr lang="en-US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pc="-25" dirty="0" err="1">
                <a:solidFill>
                  <a:srgbClr val="FFFFFF"/>
                </a:solidFill>
                <a:latin typeface="Calibri"/>
                <a:cs typeface="Calibri"/>
              </a:rPr>
              <a:t>Innales</a:t>
            </a:r>
            <a:r>
              <a:rPr lang="en-US" spc="-25" dirty="0">
                <a:solidFill>
                  <a:srgbClr val="FFFFFF"/>
                </a:solidFill>
                <a:latin typeface="Calibri"/>
                <a:cs typeface="Calibri"/>
              </a:rPr>
              <a:t>. </a:t>
            </a:r>
            <a:r>
              <a:rPr lang="en-US" spc="-25" dirty="0" err="1">
                <a:solidFill>
                  <a:srgbClr val="FFFFFF"/>
                </a:solidFill>
                <a:latin typeface="Calibri"/>
                <a:cs typeface="Calibri"/>
              </a:rPr>
              <a:t>Asociados</a:t>
            </a:r>
            <a:endParaRPr lang="en-US" spc="-25" dirty="0">
              <a:solidFill>
                <a:srgbClr val="FFFFFF"/>
              </a:solidFill>
              <a:latin typeface="Calibri"/>
              <a:cs typeface="Calibri"/>
            </a:endParaRPr>
          </a:p>
          <a:p>
            <a:pPr marL="12065" marR="5080" indent="-635" algn="ctr"/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pc="-3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ad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pc="-5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55292" y="3630374"/>
            <a:ext cx="2526791" cy="15361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279651" y="4048686"/>
            <a:ext cx="2002789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7500"/>
            <a:r>
              <a:rPr lang="en-US" spc="-20" dirty="0" err="1">
                <a:solidFill>
                  <a:srgbClr val="FFFFFF"/>
                </a:solidFill>
                <a:latin typeface="Calibri"/>
                <a:cs typeface="Calibri"/>
              </a:rPr>
              <a:t>Organismos</a:t>
            </a:r>
            <a:r>
              <a:rPr lang="en-US" spc="-20" dirty="0">
                <a:solidFill>
                  <a:srgbClr val="FFFFFF"/>
                </a:solidFill>
                <a:latin typeface="Calibri"/>
                <a:cs typeface="Calibri"/>
              </a:rPr>
              <a:t> ONU</a:t>
            </a:r>
            <a:endParaRPr dirty="0">
              <a:latin typeface="Calibri"/>
              <a:cs typeface="Calibri"/>
            </a:endParaRPr>
          </a:p>
          <a:p>
            <a:pPr marL="12700"/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pc="25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pc="-25" dirty="0">
                <a:solidFill>
                  <a:srgbClr val="FFFFFF"/>
                </a:solidFill>
                <a:latin typeface="Calibri"/>
                <a:cs typeface="Calibri"/>
              </a:rPr>
              <a:t>OMPI</a:t>
            </a:r>
            <a:r>
              <a:rPr spc="-5" dirty="0">
                <a:solidFill>
                  <a:srgbClr val="FFFFFF"/>
                </a:solidFill>
                <a:latin typeface="Calibri"/>
                <a:cs typeface="Calibri"/>
              </a:rPr>
              <a:t>, </a:t>
            </a:r>
            <a:r>
              <a:rPr lang="en-US" spc="-25" dirty="0">
                <a:solidFill>
                  <a:srgbClr val="FFFFFF"/>
                </a:solidFill>
                <a:latin typeface="Calibri"/>
                <a:cs typeface="Calibri"/>
              </a:rPr>
              <a:t>OMS, 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295388" y="1318467"/>
            <a:ext cx="2822447" cy="160019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483487" y="1683529"/>
            <a:ext cx="2511921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10235" marR="5080" indent="-598170"/>
            <a:r>
              <a:rPr lang="en-US" spc="-55" dirty="0" err="1">
                <a:solidFill>
                  <a:srgbClr val="FFFFFF"/>
                </a:solidFill>
                <a:latin typeface="Calibri"/>
                <a:cs typeface="Calibri"/>
              </a:rPr>
              <a:t>Órganos</a:t>
            </a:r>
            <a:r>
              <a:rPr lang="en-US" spc="-55" dirty="0">
                <a:solidFill>
                  <a:srgbClr val="FFFFFF"/>
                </a:solidFill>
                <a:latin typeface="Calibri"/>
                <a:cs typeface="Calibri"/>
              </a:rPr>
              <a:t> de </a:t>
            </a:r>
            <a:r>
              <a:rPr lang="en-US" spc="-55" dirty="0" err="1">
                <a:solidFill>
                  <a:srgbClr val="FFFFFF"/>
                </a:solidFill>
                <a:latin typeface="Calibri"/>
                <a:cs typeface="Calibri"/>
              </a:rPr>
              <a:t>Estandarización</a:t>
            </a:r>
            <a:endParaRPr lang="en-US" spc="-55" dirty="0">
              <a:solidFill>
                <a:srgbClr val="FFFFFF"/>
              </a:solidFill>
              <a:latin typeface="Calibri"/>
              <a:cs typeface="Calibri"/>
            </a:endParaRPr>
          </a:p>
          <a:p>
            <a:pPr marL="610235" marR="5080" indent="-598170"/>
            <a:r>
              <a:rPr lang="en-US" spc="-5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eg</a:t>
            </a:r>
            <a:r>
              <a:rPr spc="-5" dirty="0">
                <a:solidFill>
                  <a:srgbClr val="FFFFFF"/>
                </a:solidFill>
                <a:latin typeface="Calibri"/>
                <a:cs typeface="Calibri"/>
              </a:rPr>
              <a:t>io</a:t>
            </a: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na</a:t>
            </a:r>
            <a:r>
              <a:rPr spc="-5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/N</a:t>
            </a:r>
            <a:r>
              <a:rPr spc="-2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lang="en-US" spc="-15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pc="-5" dirty="0">
                <a:solidFill>
                  <a:srgbClr val="FFFFFF"/>
                </a:solidFill>
                <a:latin typeface="Calibri"/>
                <a:cs typeface="Calibri"/>
              </a:rPr>
              <a:t>io</a:t>
            </a: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nal </a:t>
            </a:r>
            <a:r>
              <a:rPr lang="en-US" dirty="0">
                <a:solidFill>
                  <a:srgbClr val="FFFFFF"/>
                </a:solidFill>
                <a:latin typeface="Calibri"/>
                <a:cs typeface="Calibri"/>
              </a:rPr>
              <a:t>          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pc="25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pc="-1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SI,</a:t>
            </a:r>
            <a:r>
              <a:rPr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pc="-3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11413" y="3304988"/>
            <a:ext cx="2736215" cy="1548130"/>
          </a:xfrm>
          <a:custGeom>
            <a:avLst/>
            <a:gdLst/>
            <a:ahLst/>
            <a:cxnLst/>
            <a:rect l="l" t="t" r="r" b="b"/>
            <a:pathLst>
              <a:path w="2736215" h="1548129">
                <a:moveTo>
                  <a:pt x="1368005" y="0"/>
                </a:moveTo>
                <a:lnTo>
                  <a:pt x="1255807" y="2565"/>
                </a:lnTo>
                <a:lnTo>
                  <a:pt x="1146106" y="10130"/>
                </a:lnTo>
                <a:lnTo>
                  <a:pt x="1039255" y="22494"/>
                </a:lnTo>
                <a:lnTo>
                  <a:pt x="935607" y="39459"/>
                </a:lnTo>
                <a:lnTo>
                  <a:pt x="835513" y="60824"/>
                </a:lnTo>
                <a:lnTo>
                  <a:pt x="739325" y="86392"/>
                </a:lnTo>
                <a:lnTo>
                  <a:pt x="647395" y="115963"/>
                </a:lnTo>
                <a:lnTo>
                  <a:pt x="560076" y="149337"/>
                </a:lnTo>
                <a:lnTo>
                  <a:pt x="477719" y="186315"/>
                </a:lnTo>
                <a:lnTo>
                  <a:pt x="400677" y="226699"/>
                </a:lnTo>
                <a:lnTo>
                  <a:pt x="329301" y="270289"/>
                </a:lnTo>
                <a:lnTo>
                  <a:pt x="263943" y="316886"/>
                </a:lnTo>
                <a:lnTo>
                  <a:pt x="204957" y="366290"/>
                </a:lnTo>
                <a:lnTo>
                  <a:pt x="152693" y="418303"/>
                </a:lnTo>
                <a:lnTo>
                  <a:pt x="107503" y="472725"/>
                </a:lnTo>
                <a:lnTo>
                  <a:pt x="69741" y="529357"/>
                </a:lnTo>
                <a:lnTo>
                  <a:pt x="39757" y="587999"/>
                </a:lnTo>
                <a:lnTo>
                  <a:pt x="17904" y="648454"/>
                </a:lnTo>
                <a:lnTo>
                  <a:pt x="4534" y="710521"/>
                </a:lnTo>
                <a:lnTo>
                  <a:pt x="0" y="774001"/>
                </a:lnTo>
                <a:lnTo>
                  <a:pt x="4534" y="837481"/>
                </a:lnTo>
                <a:lnTo>
                  <a:pt x="17904" y="899548"/>
                </a:lnTo>
                <a:lnTo>
                  <a:pt x="39757" y="960003"/>
                </a:lnTo>
                <a:lnTo>
                  <a:pt x="69741" y="1018645"/>
                </a:lnTo>
                <a:lnTo>
                  <a:pt x="107503" y="1075277"/>
                </a:lnTo>
                <a:lnTo>
                  <a:pt x="152693" y="1129699"/>
                </a:lnTo>
                <a:lnTo>
                  <a:pt x="204957" y="1181712"/>
                </a:lnTo>
                <a:lnTo>
                  <a:pt x="263943" y="1231116"/>
                </a:lnTo>
                <a:lnTo>
                  <a:pt x="329301" y="1277713"/>
                </a:lnTo>
                <a:lnTo>
                  <a:pt x="400677" y="1321303"/>
                </a:lnTo>
                <a:lnTo>
                  <a:pt x="477719" y="1361687"/>
                </a:lnTo>
                <a:lnTo>
                  <a:pt x="560076" y="1398665"/>
                </a:lnTo>
                <a:lnTo>
                  <a:pt x="647395" y="1432039"/>
                </a:lnTo>
                <a:lnTo>
                  <a:pt x="739325" y="1461610"/>
                </a:lnTo>
                <a:lnTo>
                  <a:pt x="835513" y="1487178"/>
                </a:lnTo>
                <a:lnTo>
                  <a:pt x="935607" y="1508543"/>
                </a:lnTo>
                <a:lnTo>
                  <a:pt x="1039255" y="1525508"/>
                </a:lnTo>
                <a:lnTo>
                  <a:pt x="1146106" y="1537872"/>
                </a:lnTo>
                <a:lnTo>
                  <a:pt x="1255807" y="1545437"/>
                </a:lnTo>
                <a:lnTo>
                  <a:pt x="1368005" y="1548002"/>
                </a:lnTo>
                <a:lnTo>
                  <a:pt x="1480202" y="1545437"/>
                </a:lnTo>
                <a:lnTo>
                  <a:pt x="1589901" y="1537872"/>
                </a:lnTo>
                <a:lnTo>
                  <a:pt x="1696750" y="1525508"/>
                </a:lnTo>
                <a:lnTo>
                  <a:pt x="1800398" y="1508543"/>
                </a:lnTo>
                <a:lnTo>
                  <a:pt x="1900491" y="1487178"/>
                </a:lnTo>
                <a:lnTo>
                  <a:pt x="1996678" y="1461610"/>
                </a:lnTo>
                <a:lnTo>
                  <a:pt x="2088606" y="1432039"/>
                </a:lnTo>
                <a:lnTo>
                  <a:pt x="2175925" y="1398665"/>
                </a:lnTo>
                <a:lnTo>
                  <a:pt x="2258281" y="1361687"/>
                </a:lnTo>
                <a:lnTo>
                  <a:pt x="2335323" y="1321303"/>
                </a:lnTo>
                <a:lnTo>
                  <a:pt x="2406699" y="1277713"/>
                </a:lnTo>
                <a:lnTo>
                  <a:pt x="2472056" y="1231116"/>
                </a:lnTo>
                <a:lnTo>
                  <a:pt x="2531042" y="1181712"/>
                </a:lnTo>
                <a:lnTo>
                  <a:pt x="2583306" y="1129699"/>
                </a:lnTo>
                <a:lnTo>
                  <a:pt x="2628495" y="1075277"/>
                </a:lnTo>
                <a:lnTo>
                  <a:pt x="2666258" y="1018645"/>
                </a:lnTo>
                <a:lnTo>
                  <a:pt x="2696241" y="960003"/>
                </a:lnTo>
                <a:lnTo>
                  <a:pt x="2718094" y="899548"/>
                </a:lnTo>
                <a:lnTo>
                  <a:pt x="2731464" y="837481"/>
                </a:lnTo>
                <a:lnTo>
                  <a:pt x="2735999" y="774001"/>
                </a:lnTo>
                <a:lnTo>
                  <a:pt x="2731464" y="710521"/>
                </a:lnTo>
                <a:lnTo>
                  <a:pt x="2718094" y="648454"/>
                </a:lnTo>
                <a:lnTo>
                  <a:pt x="2696241" y="587999"/>
                </a:lnTo>
                <a:lnTo>
                  <a:pt x="2666258" y="529357"/>
                </a:lnTo>
                <a:lnTo>
                  <a:pt x="2628495" y="472725"/>
                </a:lnTo>
                <a:lnTo>
                  <a:pt x="2583306" y="418303"/>
                </a:lnTo>
                <a:lnTo>
                  <a:pt x="2531042" y="366290"/>
                </a:lnTo>
                <a:lnTo>
                  <a:pt x="2472056" y="316886"/>
                </a:lnTo>
                <a:lnTo>
                  <a:pt x="2406699" y="270289"/>
                </a:lnTo>
                <a:lnTo>
                  <a:pt x="2335323" y="226699"/>
                </a:lnTo>
                <a:lnTo>
                  <a:pt x="2258281" y="186315"/>
                </a:lnTo>
                <a:lnTo>
                  <a:pt x="2175925" y="149337"/>
                </a:lnTo>
                <a:lnTo>
                  <a:pt x="2088606" y="115963"/>
                </a:lnTo>
                <a:lnTo>
                  <a:pt x="1996678" y="86392"/>
                </a:lnTo>
                <a:lnTo>
                  <a:pt x="1900491" y="60824"/>
                </a:lnTo>
                <a:lnTo>
                  <a:pt x="1800398" y="39459"/>
                </a:lnTo>
                <a:lnTo>
                  <a:pt x="1696750" y="22494"/>
                </a:lnTo>
                <a:lnTo>
                  <a:pt x="1589901" y="10130"/>
                </a:lnTo>
                <a:lnTo>
                  <a:pt x="1480202" y="2565"/>
                </a:lnTo>
                <a:lnTo>
                  <a:pt x="1368005" y="0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411413" y="3304988"/>
            <a:ext cx="2736215" cy="1548130"/>
          </a:xfrm>
          <a:custGeom>
            <a:avLst/>
            <a:gdLst/>
            <a:ahLst/>
            <a:cxnLst/>
            <a:rect l="l" t="t" r="r" b="b"/>
            <a:pathLst>
              <a:path w="2736215" h="1548129">
                <a:moveTo>
                  <a:pt x="0" y="774001"/>
                </a:moveTo>
                <a:lnTo>
                  <a:pt x="4534" y="710521"/>
                </a:lnTo>
                <a:lnTo>
                  <a:pt x="17904" y="648454"/>
                </a:lnTo>
                <a:lnTo>
                  <a:pt x="39757" y="587999"/>
                </a:lnTo>
                <a:lnTo>
                  <a:pt x="69741" y="529357"/>
                </a:lnTo>
                <a:lnTo>
                  <a:pt x="107503" y="472725"/>
                </a:lnTo>
                <a:lnTo>
                  <a:pt x="152693" y="418303"/>
                </a:lnTo>
                <a:lnTo>
                  <a:pt x="204957" y="366290"/>
                </a:lnTo>
                <a:lnTo>
                  <a:pt x="263943" y="316886"/>
                </a:lnTo>
                <a:lnTo>
                  <a:pt x="329301" y="270289"/>
                </a:lnTo>
                <a:lnTo>
                  <a:pt x="400677" y="226699"/>
                </a:lnTo>
                <a:lnTo>
                  <a:pt x="477719" y="186315"/>
                </a:lnTo>
                <a:lnTo>
                  <a:pt x="560076" y="149337"/>
                </a:lnTo>
                <a:lnTo>
                  <a:pt x="647395" y="115963"/>
                </a:lnTo>
                <a:lnTo>
                  <a:pt x="739325" y="86392"/>
                </a:lnTo>
                <a:lnTo>
                  <a:pt x="835513" y="60824"/>
                </a:lnTo>
                <a:lnTo>
                  <a:pt x="935607" y="39459"/>
                </a:lnTo>
                <a:lnTo>
                  <a:pt x="1039255" y="22494"/>
                </a:lnTo>
                <a:lnTo>
                  <a:pt x="1146106" y="10130"/>
                </a:lnTo>
                <a:lnTo>
                  <a:pt x="1255807" y="2565"/>
                </a:lnTo>
                <a:lnTo>
                  <a:pt x="1368005" y="0"/>
                </a:lnTo>
                <a:lnTo>
                  <a:pt x="1480202" y="2565"/>
                </a:lnTo>
                <a:lnTo>
                  <a:pt x="1589901" y="10130"/>
                </a:lnTo>
                <a:lnTo>
                  <a:pt x="1696750" y="22494"/>
                </a:lnTo>
                <a:lnTo>
                  <a:pt x="1800398" y="39459"/>
                </a:lnTo>
                <a:lnTo>
                  <a:pt x="1900491" y="60824"/>
                </a:lnTo>
                <a:lnTo>
                  <a:pt x="1996678" y="86392"/>
                </a:lnTo>
                <a:lnTo>
                  <a:pt x="2088606" y="115963"/>
                </a:lnTo>
                <a:lnTo>
                  <a:pt x="2175925" y="149337"/>
                </a:lnTo>
                <a:lnTo>
                  <a:pt x="2258281" y="186315"/>
                </a:lnTo>
                <a:lnTo>
                  <a:pt x="2335323" y="226699"/>
                </a:lnTo>
                <a:lnTo>
                  <a:pt x="2406699" y="270289"/>
                </a:lnTo>
                <a:lnTo>
                  <a:pt x="2472056" y="316886"/>
                </a:lnTo>
                <a:lnTo>
                  <a:pt x="2531042" y="366290"/>
                </a:lnTo>
                <a:lnTo>
                  <a:pt x="2583306" y="418303"/>
                </a:lnTo>
                <a:lnTo>
                  <a:pt x="2628495" y="472725"/>
                </a:lnTo>
                <a:lnTo>
                  <a:pt x="2666258" y="529357"/>
                </a:lnTo>
                <a:lnTo>
                  <a:pt x="2696241" y="587999"/>
                </a:lnTo>
                <a:lnTo>
                  <a:pt x="2718094" y="648454"/>
                </a:lnTo>
                <a:lnTo>
                  <a:pt x="2731464" y="710521"/>
                </a:lnTo>
                <a:lnTo>
                  <a:pt x="2735999" y="774001"/>
                </a:lnTo>
                <a:lnTo>
                  <a:pt x="2731464" y="837481"/>
                </a:lnTo>
                <a:lnTo>
                  <a:pt x="2718094" y="899548"/>
                </a:lnTo>
                <a:lnTo>
                  <a:pt x="2696241" y="960003"/>
                </a:lnTo>
                <a:lnTo>
                  <a:pt x="2666258" y="1018645"/>
                </a:lnTo>
                <a:lnTo>
                  <a:pt x="2628495" y="1075277"/>
                </a:lnTo>
                <a:lnTo>
                  <a:pt x="2583306" y="1129699"/>
                </a:lnTo>
                <a:lnTo>
                  <a:pt x="2531042" y="1181712"/>
                </a:lnTo>
                <a:lnTo>
                  <a:pt x="2472056" y="1231116"/>
                </a:lnTo>
                <a:lnTo>
                  <a:pt x="2406699" y="1277713"/>
                </a:lnTo>
                <a:lnTo>
                  <a:pt x="2335323" y="1321303"/>
                </a:lnTo>
                <a:lnTo>
                  <a:pt x="2258281" y="1361687"/>
                </a:lnTo>
                <a:lnTo>
                  <a:pt x="2175925" y="1398665"/>
                </a:lnTo>
                <a:lnTo>
                  <a:pt x="2088606" y="1432039"/>
                </a:lnTo>
                <a:lnTo>
                  <a:pt x="1996678" y="1461610"/>
                </a:lnTo>
                <a:lnTo>
                  <a:pt x="1900491" y="1487178"/>
                </a:lnTo>
                <a:lnTo>
                  <a:pt x="1800398" y="1508543"/>
                </a:lnTo>
                <a:lnTo>
                  <a:pt x="1696750" y="1525508"/>
                </a:lnTo>
                <a:lnTo>
                  <a:pt x="1589901" y="1537872"/>
                </a:lnTo>
                <a:lnTo>
                  <a:pt x="1480202" y="1545437"/>
                </a:lnTo>
                <a:lnTo>
                  <a:pt x="1368005" y="1548002"/>
                </a:lnTo>
                <a:lnTo>
                  <a:pt x="1255807" y="1545437"/>
                </a:lnTo>
                <a:lnTo>
                  <a:pt x="1146106" y="1537872"/>
                </a:lnTo>
                <a:lnTo>
                  <a:pt x="1039255" y="1525508"/>
                </a:lnTo>
                <a:lnTo>
                  <a:pt x="935607" y="1508543"/>
                </a:lnTo>
                <a:lnTo>
                  <a:pt x="835513" y="1487178"/>
                </a:lnTo>
                <a:lnTo>
                  <a:pt x="739325" y="1461610"/>
                </a:lnTo>
                <a:lnTo>
                  <a:pt x="647395" y="1432039"/>
                </a:lnTo>
                <a:lnTo>
                  <a:pt x="560076" y="1398665"/>
                </a:lnTo>
                <a:lnTo>
                  <a:pt x="477719" y="1361687"/>
                </a:lnTo>
                <a:lnTo>
                  <a:pt x="400677" y="1321303"/>
                </a:lnTo>
                <a:lnTo>
                  <a:pt x="329301" y="1277713"/>
                </a:lnTo>
                <a:lnTo>
                  <a:pt x="263943" y="1231116"/>
                </a:lnTo>
                <a:lnTo>
                  <a:pt x="204957" y="1181712"/>
                </a:lnTo>
                <a:lnTo>
                  <a:pt x="152693" y="1129699"/>
                </a:lnTo>
                <a:lnTo>
                  <a:pt x="107503" y="1075277"/>
                </a:lnTo>
                <a:lnTo>
                  <a:pt x="69741" y="1018645"/>
                </a:lnTo>
                <a:lnTo>
                  <a:pt x="39757" y="960003"/>
                </a:lnTo>
                <a:lnTo>
                  <a:pt x="17904" y="899548"/>
                </a:lnTo>
                <a:lnTo>
                  <a:pt x="4534" y="837481"/>
                </a:lnTo>
                <a:lnTo>
                  <a:pt x="0" y="774001"/>
                </a:lnTo>
                <a:close/>
              </a:path>
            </a:pathLst>
          </a:custGeom>
          <a:ln w="25400">
            <a:solidFill>
              <a:srgbClr val="357D9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7695660" y="3515214"/>
            <a:ext cx="2115185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76860" algn="ctr"/>
            <a:r>
              <a:rPr lang="en-US" spc="-160" dirty="0" err="1">
                <a:solidFill>
                  <a:srgbClr val="FFFFFF"/>
                </a:solidFill>
                <a:latin typeface="Calibri"/>
                <a:cs typeface="Calibri"/>
              </a:rPr>
              <a:t>Organizaciones</a:t>
            </a:r>
            <a:r>
              <a:rPr lang="en-US" spc="-1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pc="-160" dirty="0" err="1">
                <a:solidFill>
                  <a:srgbClr val="FFFFFF"/>
                </a:solidFill>
                <a:latin typeface="Calibri"/>
                <a:cs typeface="Calibri"/>
              </a:rPr>
              <a:t>Regionales</a:t>
            </a:r>
            <a:r>
              <a:rPr lang="en-US" spc="-160" dirty="0">
                <a:solidFill>
                  <a:srgbClr val="FFFFFF"/>
                </a:solidFill>
                <a:latin typeface="Calibri"/>
                <a:cs typeface="Calibri"/>
              </a:rPr>
              <a:t>  de </a:t>
            </a:r>
            <a:r>
              <a:rPr spc="-160" dirty="0" err="1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dirty="0" err="1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pc="-5" dirty="0" err="1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pc="-10" dirty="0" err="1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pc="-30" dirty="0" err="1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pc="-5" dirty="0" err="1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pc="-15" dirty="0" err="1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lang="en-US" spc="-15" dirty="0" err="1">
                <a:solidFill>
                  <a:srgbClr val="FFFFFF"/>
                </a:solidFill>
                <a:latin typeface="Calibri"/>
                <a:cs typeface="Calibri"/>
              </a:rPr>
              <a:t>unicaciones</a:t>
            </a:r>
            <a:r>
              <a:rPr lang="en-US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pc="25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5" dirty="0">
                <a:solidFill>
                  <a:srgbClr val="FFFFFF"/>
                </a:solidFill>
                <a:latin typeface="Calibri"/>
                <a:cs typeface="Calibri"/>
              </a:rPr>
              <a:t>CITE</a:t>
            </a: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648201" y="4349702"/>
            <a:ext cx="2602991" cy="138226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029201" y="4772817"/>
            <a:ext cx="1828799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n-US" dirty="0" err="1">
                <a:solidFill>
                  <a:srgbClr val="FFFFFF"/>
                </a:solidFill>
                <a:latin typeface="Calibri"/>
                <a:cs typeface="Calibri"/>
              </a:rPr>
              <a:t>Foros</a:t>
            </a:r>
            <a:r>
              <a:rPr lang="en-US" dirty="0">
                <a:solidFill>
                  <a:srgbClr val="FFFFFF"/>
                </a:solidFill>
                <a:latin typeface="Calibri"/>
                <a:cs typeface="Calibri"/>
              </a:rPr>
              <a:t> de </a:t>
            </a:r>
            <a:r>
              <a:rPr dirty="0" err="1">
                <a:solidFill>
                  <a:srgbClr val="FFFFFF"/>
                </a:solidFill>
                <a:latin typeface="Calibri"/>
                <a:cs typeface="Calibri"/>
              </a:rPr>
              <a:t>Indu</a:t>
            </a:r>
            <a:r>
              <a:rPr spc="-20" dirty="0" err="1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pc="-15" dirty="0" err="1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pc="-5" dirty="0" err="1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lang="en-US" spc="-10" dirty="0" err="1">
                <a:solidFill>
                  <a:srgbClr val="FFFFFF"/>
                </a:solidFill>
                <a:latin typeface="Calibri"/>
                <a:cs typeface="Calibri"/>
              </a:rPr>
              <a:t>ia</a:t>
            </a: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pc="25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5" dirty="0">
                <a:solidFill>
                  <a:srgbClr val="FFFFFF"/>
                </a:solidFill>
                <a:latin typeface="Calibri"/>
                <a:cs typeface="Calibri"/>
              </a:rPr>
              <a:t>Wi</a:t>
            </a:r>
            <a:r>
              <a:rPr spc="-25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pc="-1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X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553713" y="2287731"/>
            <a:ext cx="880859" cy="42671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56915" y="2536140"/>
            <a:ext cx="655955" cy="232410"/>
          </a:xfrm>
          <a:custGeom>
            <a:avLst/>
            <a:gdLst/>
            <a:ahLst/>
            <a:cxnLst/>
            <a:rect l="l" t="t" r="r" b="b"/>
            <a:pathLst>
              <a:path w="655954" h="232410">
                <a:moveTo>
                  <a:pt x="0" y="0"/>
                </a:moveTo>
                <a:lnTo>
                  <a:pt x="655751" y="231940"/>
                </a:lnTo>
              </a:path>
            </a:pathLst>
          </a:custGeom>
          <a:ln w="25400">
            <a:solidFill>
              <a:srgbClr val="4F81B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231185" y="2514525"/>
            <a:ext cx="85090" cy="72390"/>
          </a:xfrm>
          <a:custGeom>
            <a:avLst/>
            <a:gdLst/>
            <a:ahLst/>
            <a:cxnLst/>
            <a:rect l="l" t="t" r="r" b="b"/>
            <a:pathLst>
              <a:path w="85089" h="72389">
                <a:moveTo>
                  <a:pt x="25412" y="0"/>
                </a:moveTo>
                <a:lnTo>
                  <a:pt x="0" y="71831"/>
                </a:lnTo>
                <a:lnTo>
                  <a:pt x="84543" y="61328"/>
                </a:lnTo>
                <a:lnTo>
                  <a:pt x="25412" y="0"/>
                </a:lnTo>
                <a:close/>
              </a:path>
            </a:pathLst>
          </a:custGeom>
          <a:solidFill>
            <a:srgbClr val="4F81B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326124" y="2334974"/>
            <a:ext cx="1059179" cy="4023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630043" y="2491739"/>
            <a:ext cx="832485" cy="213360"/>
          </a:xfrm>
          <a:custGeom>
            <a:avLst/>
            <a:gdLst/>
            <a:ahLst/>
            <a:cxnLst/>
            <a:rect l="l" t="t" r="r" b="b"/>
            <a:pathLst>
              <a:path w="832485" h="213360">
                <a:moveTo>
                  <a:pt x="832243" y="0"/>
                </a:moveTo>
                <a:lnTo>
                  <a:pt x="0" y="212864"/>
                </a:lnTo>
              </a:path>
            </a:pathLst>
          </a:custGeom>
          <a:ln w="25400">
            <a:solidFill>
              <a:srgbClr val="9BBB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444999" y="2542696"/>
            <a:ext cx="83820" cy="74295"/>
          </a:xfrm>
          <a:custGeom>
            <a:avLst/>
            <a:gdLst/>
            <a:ahLst/>
            <a:cxnLst/>
            <a:rect l="l" t="t" r="r" b="b"/>
            <a:pathLst>
              <a:path w="83820" h="74295">
                <a:moveTo>
                  <a:pt x="64376" y="0"/>
                </a:moveTo>
                <a:lnTo>
                  <a:pt x="0" y="55791"/>
                </a:lnTo>
                <a:lnTo>
                  <a:pt x="83261" y="73825"/>
                </a:lnTo>
                <a:lnTo>
                  <a:pt x="64376" y="0"/>
                </a:lnTo>
                <a:close/>
              </a:path>
            </a:pathLst>
          </a:custGeom>
          <a:solidFill>
            <a:srgbClr val="9BBB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282440" y="3212798"/>
            <a:ext cx="1200911" cy="82600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335803" y="3396833"/>
            <a:ext cx="909955" cy="560070"/>
          </a:xfrm>
          <a:custGeom>
            <a:avLst/>
            <a:gdLst/>
            <a:ahLst/>
            <a:cxnLst/>
            <a:rect l="l" t="t" r="r" b="b"/>
            <a:pathLst>
              <a:path w="909954" h="560070">
                <a:moveTo>
                  <a:pt x="0" y="559676"/>
                </a:moveTo>
                <a:lnTo>
                  <a:pt x="909485" y="0"/>
                </a:lnTo>
              </a:path>
            </a:pathLst>
          </a:custGeom>
          <a:ln w="38100">
            <a:solidFill>
              <a:srgbClr val="8064A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199111" y="3346905"/>
            <a:ext cx="127635" cy="108585"/>
          </a:xfrm>
          <a:custGeom>
            <a:avLst/>
            <a:gdLst/>
            <a:ahLst/>
            <a:cxnLst/>
            <a:rect l="l" t="t" r="r" b="b"/>
            <a:pathLst>
              <a:path w="127635" h="108585">
                <a:moveTo>
                  <a:pt x="127292" y="0"/>
                </a:moveTo>
                <a:lnTo>
                  <a:pt x="0" y="11239"/>
                </a:lnTo>
                <a:lnTo>
                  <a:pt x="59905" y="108585"/>
                </a:lnTo>
                <a:lnTo>
                  <a:pt x="127292" y="0"/>
                </a:lnTo>
                <a:close/>
              </a:path>
            </a:pathLst>
          </a:custGeom>
          <a:solidFill>
            <a:srgbClr val="8064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756149" y="3334719"/>
            <a:ext cx="313931" cy="97231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13104" y="3564641"/>
            <a:ext cx="0" cy="676910"/>
          </a:xfrm>
          <a:custGeom>
            <a:avLst/>
            <a:gdLst/>
            <a:ahLst/>
            <a:cxnLst/>
            <a:rect l="l" t="t" r="r" b="b"/>
            <a:pathLst>
              <a:path h="676910">
                <a:moveTo>
                  <a:pt x="0" y="676452"/>
                </a:moveTo>
                <a:lnTo>
                  <a:pt x="0" y="0"/>
                </a:lnTo>
              </a:path>
            </a:pathLst>
          </a:custGeom>
          <a:ln w="38100">
            <a:solidFill>
              <a:srgbClr val="F796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855961" y="3469387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57150" y="0"/>
                </a:moveTo>
                <a:lnTo>
                  <a:pt x="0" y="114299"/>
                </a:lnTo>
                <a:lnTo>
                  <a:pt x="114300" y="114299"/>
                </a:lnTo>
                <a:lnTo>
                  <a:pt x="57150" y="0"/>
                </a:lnTo>
                <a:close/>
              </a:path>
            </a:pathLst>
          </a:custGeom>
          <a:solidFill>
            <a:srgbClr val="F796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371844" y="3139646"/>
            <a:ext cx="1091183" cy="67970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614359" y="3318598"/>
            <a:ext cx="797560" cy="418465"/>
          </a:xfrm>
          <a:custGeom>
            <a:avLst/>
            <a:gdLst/>
            <a:ahLst/>
            <a:cxnLst/>
            <a:rect l="l" t="t" r="r" b="b"/>
            <a:pathLst>
              <a:path w="797560" h="418464">
                <a:moveTo>
                  <a:pt x="797051" y="418439"/>
                </a:moveTo>
                <a:lnTo>
                  <a:pt x="0" y="0"/>
                </a:lnTo>
              </a:path>
            </a:pathLst>
          </a:custGeom>
          <a:ln w="38099">
            <a:solidFill>
              <a:srgbClr val="4BAC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530017" y="3274326"/>
            <a:ext cx="128270" cy="104139"/>
          </a:xfrm>
          <a:custGeom>
            <a:avLst/>
            <a:gdLst/>
            <a:ahLst/>
            <a:cxnLst/>
            <a:rect l="l" t="t" r="r" b="b"/>
            <a:pathLst>
              <a:path w="128270" h="104139">
                <a:moveTo>
                  <a:pt x="0" y="0"/>
                </a:moveTo>
                <a:lnTo>
                  <a:pt x="74637" y="103733"/>
                </a:lnTo>
                <a:lnTo>
                  <a:pt x="127774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639055" y="762001"/>
            <a:ext cx="2656332" cy="150875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4763769" y="933285"/>
            <a:ext cx="2380740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193</a:t>
            </a:r>
            <a:r>
              <a:rPr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pc="-25" dirty="0" err="1">
                <a:solidFill>
                  <a:srgbClr val="FFFFFF"/>
                </a:solidFill>
                <a:latin typeface="Calibri"/>
                <a:cs typeface="Calibri"/>
              </a:rPr>
              <a:t>Estados</a:t>
            </a:r>
            <a:r>
              <a:rPr lang="en-US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pc="-25" dirty="0" err="1">
                <a:solidFill>
                  <a:srgbClr val="FFFFFF"/>
                </a:solidFill>
                <a:latin typeface="Calibri"/>
                <a:cs typeface="Calibri"/>
              </a:rPr>
              <a:t>Miembros</a:t>
            </a:r>
            <a:endParaRPr dirty="0">
              <a:latin typeface="Calibri"/>
              <a:cs typeface="Calibri"/>
            </a:endParaRPr>
          </a:p>
          <a:p>
            <a:pPr marL="12700"/>
            <a:r>
              <a:rPr lang="en-GB" spc="-10" dirty="0" smtClean="0">
                <a:solidFill>
                  <a:srgbClr val="FFFFFF"/>
                </a:solidFill>
                <a:latin typeface="Calibri"/>
                <a:cs typeface="Calibri"/>
              </a:rPr>
              <a:t>874 </a:t>
            </a:r>
            <a:r>
              <a:rPr spc="-25" dirty="0" err="1" smtClean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lang="en-US" spc="-15" dirty="0" err="1">
                <a:solidFill>
                  <a:srgbClr val="FFFFFF"/>
                </a:solidFill>
                <a:latin typeface="Calibri"/>
                <a:cs typeface="Calibri"/>
              </a:rPr>
              <a:t>iembros</a:t>
            </a:r>
            <a:r>
              <a:rPr lang="en-US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pc="-15" dirty="0" err="1">
                <a:solidFill>
                  <a:srgbClr val="FFFFFF"/>
                </a:solidFill>
                <a:latin typeface="Calibri"/>
                <a:cs typeface="Calibri"/>
              </a:rPr>
              <a:t>Sectoriales</a:t>
            </a:r>
            <a:endParaRPr dirty="0">
              <a:latin typeface="Calibri"/>
              <a:cs typeface="Calibri"/>
            </a:endParaRPr>
          </a:p>
          <a:p>
            <a:pPr marL="12700"/>
            <a:r>
              <a:rPr lang="en-GB" spc="-10" dirty="0" smtClean="0">
                <a:solidFill>
                  <a:srgbClr val="FFFFFF"/>
                </a:solidFill>
                <a:latin typeface="Calibri"/>
                <a:cs typeface="Calibri"/>
              </a:rPr>
              <a:t>171</a:t>
            </a:r>
            <a:r>
              <a:rPr spc="-5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pc="-15" dirty="0" err="1" smtClean="0">
                <a:solidFill>
                  <a:srgbClr val="FFFFFF"/>
                </a:solidFill>
                <a:latin typeface="Calibri"/>
                <a:cs typeface="Calibri"/>
              </a:rPr>
              <a:t>Asociados</a:t>
            </a:r>
            <a:endParaRPr lang="en-US" dirty="0">
              <a:latin typeface="Calibri"/>
              <a:cs typeface="Calibri"/>
            </a:endParaRPr>
          </a:p>
          <a:p>
            <a:pPr marL="12700"/>
            <a:r>
              <a:rPr lang="en-GB" spc="-10" dirty="0" smtClean="0">
                <a:solidFill>
                  <a:srgbClr val="FFFFFF"/>
                </a:solidFill>
                <a:latin typeface="Calibri"/>
                <a:cs typeface="Calibri"/>
              </a:rPr>
              <a:t>127 </a:t>
            </a:r>
            <a:r>
              <a:rPr spc="-15" dirty="0" smtClean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pc="-30" dirty="0" smtClean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dirty="0" smtClean="0">
                <a:solidFill>
                  <a:srgbClr val="FFFFFF"/>
                </a:solidFill>
                <a:latin typeface="Calibri"/>
                <a:cs typeface="Calibri"/>
              </a:rPr>
              <a:t>ad</a:t>
            </a:r>
            <a:r>
              <a:rPr spc="-10" dirty="0" smtClean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dirty="0" smtClean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pc="-5" dirty="0" smtClean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dirty="0" smtClean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34" name="object 5"/>
          <p:cNvSpPr txBox="1"/>
          <p:nvPr/>
        </p:nvSpPr>
        <p:spPr>
          <a:xfrm>
            <a:off x="2267812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Unión Internacional de Telecomunicaciones 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3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6141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147566" y="3899574"/>
            <a:ext cx="4206239" cy="19598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71830" y="1810288"/>
            <a:ext cx="3025139" cy="20025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601094" y="524063"/>
            <a:ext cx="994580" cy="111599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194049" y="4114575"/>
            <a:ext cx="4047743" cy="171754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23817" y="4053616"/>
            <a:ext cx="3253739" cy="185318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236187" y="4137600"/>
            <a:ext cx="3962400" cy="163121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519417" y="1810288"/>
            <a:ext cx="2923031" cy="20025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588254" y="1136680"/>
            <a:ext cx="1100315" cy="86410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52190" y="1106200"/>
            <a:ext cx="1098803" cy="92811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931410" y="1727991"/>
            <a:ext cx="571499" cy="217474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5"/>
          <p:cNvSpPr txBox="1"/>
          <p:nvPr/>
        </p:nvSpPr>
        <p:spPr>
          <a:xfrm>
            <a:off x="2267812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Estructura UIT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22" name="object 5"/>
          <p:cNvSpPr txBox="1"/>
          <p:nvPr/>
        </p:nvSpPr>
        <p:spPr>
          <a:xfrm>
            <a:off x="1828801" y="2045904"/>
            <a:ext cx="2723388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635" algn="ctr"/>
            <a:r>
              <a:rPr lang="en-US" sz="2400" b="1" spc="-25" dirty="0">
                <a:solidFill>
                  <a:srgbClr val="FFFFFF"/>
                </a:solidFill>
                <a:latin typeface="Calibri"/>
                <a:cs typeface="Calibri"/>
              </a:rPr>
              <a:t>Sector UIT-T</a:t>
            </a:r>
          </a:p>
          <a:p>
            <a:pPr algn="ctr" fontAlgn="base"/>
            <a:r>
              <a:rPr lang="es-ES" spc="-25" dirty="0">
                <a:solidFill>
                  <a:srgbClr val="FFFFFF"/>
                </a:solidFill>
                <a:latin typeface="Calibri"/>
                <a:cs typeface="Calibri"/>
              </a:rPr>
              <a:t>Normalización de las Telecomunicaciones</a:t>
            </a:r>
            <a:r>
              <a:rPr lang="es-ES" b="1" dirty="0"/>
              <a:t> </a:t>
            </a:r>
          </a:p>
          <a:p>
            <a:pPr marL="12065" marR="5080" indent="-635" algn="ctr"/>
            <a:r>
              <a:rPr lang="en-US" spc="-25" dirty="0" err="1">
                <a:solidFill>
                  <a:srgbClr val="FFFFFF"/>
                </a:solidFill>
                <a:latin typeface="Calibri"/>
                <a:cs typeface="Calibri"/>
              </a:rPr>
              <a:t>Aspectos</a:t>
            </a:r>
            <a:r>
              <a:rPr lang="en-US" spc="-25" dirty="0">
                <a:solidFill>
                  <a:srgbClr val="FFFFFF"/>
                </a:solidFill>
                <a:latin typeface="Calibri"/>
                <a:cs typeface="Calibri"/>
              </a:rPr>
              <a:t> de </a:t>
            </a:r>
            <a:r>
              <a:rPr lang="en-US" spc="-25" dirty="0" err="1">
                <a:solidFill>
                  <a:srgbClr val="FFFFFF"/>
                </a:solidFill>
                <a:latin typeface="Calibri"/>
                <a:cs typeface="Calibri"/>
              </a:rPr>
              <a:t>Redes</a:t>
            </a:r>
            <a:r>
              <a:rPr lang="en-US" spc="-25" dirty="0">
                <a:solidFill>
                  <a:srgbClr val="FFFFFF"/>
                </a:solidFill>
                <a:latin typeface="Calibri"/>
                <a:cs typeface="Calibri"/>
              </a:rPr>
              <a:t> y </a:t>
            </a:r>
            <a:r>
              <a:rPr lang="en-US" spc="-25" dirty="0" err="1">
                <a:solidFill>
                  <a:srgbClr val="FFFFFF"/>
                </a:solidFill>
                <a:latin typeface="Calibri"/>
                <a:cs typeface="Calibri"/>
              </a:rPr>
              <a:t>Servicios</a:t>
            </a:r>
            <a:endParaRPr lang="en-US" spc="-25" dirty="0">
              <a:solidFill>
                <a:srgbClr val="FFFFFF"/>
              </a:solidFill>
              <a:latin typeface="Calibri"/>
              <a:cs typeface="Calibri"/>
            </a:endParaRPr>
          </a:p>
          <a:p>
            <a:pPr marL="12065" marR="5080" indent="-635" algn="ctr"/>
            <a:r>
              <a:rPr lang="en-US" b="1" u="sng" spc="-10" dirty="0">
                <a:solidFill>
                  <a:srgbClr val="FFFFFF"/>
                </a:solidFill>
                <a:latin typeface="Calibri"/>
                <a:cs typeface="Calibri"/>
              </a:rPr>
              <a:t>Oficina: TSB</a:t>
            </a:r>
            <a:endParaRPr b="1" u="sng" dirty="0">
              <a:latin typeface="Calibri"/>
              <a:cs typeface="Calibri"/>
            </a:endParaRPr>
          </a:p>
        </p:txBody>
      </p:sp>
      <p:sp>
        <p:nvSpPr>
          <p:cNvPr id="23" name="object 5"/>
          <p:cNvSpPr txBox="1"/>
          <p:nvPr/>
        </p:nvSpPr>
        <p:spPr>
          <a:xfrm>
            <a:off x="7696200" y="1856364"/>
            <a:ext cx="2723388" cy="18774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635" algn="ctr"/>
            <a:r>
              <a:rPr lang="en-US" sz="2400" b="1" spc="-25" dirty="0">
                <a:solidFill>
                  <a:srgbClr val="FFFFFF"/>
                </a:solidFill>
                <a:latin typeface="Calibri"/>
                <a:cs typeface="Calibri"/>
              </a:rPr>
              <a:t>Sector UIT-D</a:t>
            </a:r>
          </a:p>
          <a:p>
            <a:pPr algn="ctr" fontAlgn="base"/>
            <a:r>
              <a:rPr lang="es-ES" sz="1600" spc="-25" dirty="0">
                <a:solidFill>
                  <a:srgbClr val="FFFFFF"/>
                </a:solidFill>
                <a:latin typeface="Calibri"/>
                <a:cs typeface="Calibri"/>
              </a:rPr>
              <a:t>Desarrollo de las Telecomunicaciones</a:t>
            </a:r>
            <a:r>
              <a:rPr lang="es-ES" sz="1600" b="1" dirty="0"/>
              <a:t> </a:t>
            </a:r>
          </a:p>
          <a:p>
            <a:pPr marL="12065" marR="5080" indent="-635" algn="ctr"/>
            <a:r>
              <a:rPr lang="en-US" sz="1600" spc="-25" dirty="0" err="1">
                <a:solidFill>
                  <a:srgbClr val="FFFFFF"/>
                </a:solidFill>
                <a:latin typeface="Calibri"/>
                <a:cs typeface="Calibri"/>
              </a:rPr>
              <a:t>Implementación</a:t>
            </a:r>
            <a:r>
              <a:rPr lang="en-US" sz="1600" spc="-25" dirty="0">
                <a:solidFill>
                  <a:srgbClr val="FFFFFF"/>
                </a:solidFill>
                <a:latin typeface="Calibri"/>
                <a:cs typeface="Calibri"/>
              </a:rPr>
              <a:t> y </a:t>
            </a:r>
            <a:r>
              <a:rPr lang="en-US" sz="1600" spc="-25" dirty="0" err="1">
                <a:solidFill>
                  <a:srgbClr val="FFFFFF"/>
                </a:solidFill>
                <a:latin typeface="Calibri"/>
                <a:cs typeface="Calibri"/>
              </a:rPr>
              <a:t>Operación</a:t>
            </a:r>
            <a:r>
              <a:rPr lang="en-US" sz="1600" spc="-25" dirty="0">
                <a:solidFill>
                  <a:srgbClr val="FFFFFF"/>
                </a:solidFill>
                <a:latin typeface="Calibri"/>
                <a:cs typeface="Calibri"/>
              </a:rPr>
              <a:t> de </a:t>
            </a:r>
            <a:r>
              <a:rPr lang="en-US" sz="1600" spc="-25" dirty="0" err="1">
                <a:solidFill>
                  <a:srgbClr val="FFFFFF"/>
                </a:solidFill>
                <a:latin typeface="Calibri"/>
                <a:cs typeface="Calibri"/>
              </a:rPr>
              <a:t>las</a:t>
            </a:r>
            <a:r>
              <a:rPr lang="en-US" sz="16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z="1600" spc="-25" dirty="0" err="1">
                <a:solidFill>
                  <a:srgbClr val="FFFFFF"/>
                </a:solidFill>
                <a:latin typeface="Calibri"/>
                <a:cs typeface="Calibri"/>
              </a:rPr>
              <a:t>Telecomunicaciones</a:t>
            </a:r>
            <a:r>
              <a:rPr lang="en-US" sz="16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z="1600" spc="-25" dirty="0" err="1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lang="en-US" sz="1600" spc="-25" dirty="0">
                <a:solidFill>
                  <a:srgbClr val="FFFFFF"/>
                </a:solidFill>
                <a:latin typeface="Calibri"/>
                <a:cs typeface="Calibri"/>
              </a:rPr>
              <a:t> los </a:t>
            </a:r>
            <a:r>
              <a:rPr lang="en-US" sz="1600" spc="-25" dirty="0" err="1">
                <a:solidFill>
                  <a:srgbClr val="FFFFFF"/>
                </a:solidFill>
                <a:latin typeface="Calibri"/>
                <a:cs typeface="Calibri"/>
              </a:rPr>
              <a:t>países</a:t>
            </a:r>
            <a:r>
              <a:rPr lang="en-US" sz="16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z="1600" spc="-25" dirty="0" err="1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lang="en-US" sz="16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z="1600" spc="-25" dirty="0" err="1">
                <a:solidFill>
                  <a:srgbClr val="FFFFFF"/>
                </a:solidFill>
                <a:latin typeface="Calibri"/>
                <a:cs typeface="Calibri"/>
              </a:rPr>
              <a:t>desarrollo</a:t>
            </a:r>
            <a:endParaRPr lang="en-US" sz="1600" spc="-25" dirty="0">
              <a:solidFill>
                <a:srgbClr val="FFFFFF"/>
              </a:solidFill>
              <a:latin typeface="Calibri"/>
              <a:cs typeface="Calibri"/>
            </a:endParaRPr>
          </a:p>
          <a:p>
            <a:pPr marL="12065" marR="5080" indent="-635" algn="ctr"/>
            <a:r>
              <a:rPr lang="en-US" b="1" u="sng" spc="-10" dirty="0">
                <a:solidFill>
                  <a:srgbClr val="FFFFFF"/>
                </a:solidFill>
                <a:latin typeface="Calibri"/>
                <a:cs typeface="Calibri"/>
              </a:rPr>
              <a:t>Oficina: BDT</a:t>
            </a:r>
            <a:endParaRPr b="1" u="sng" dirty="0">
              <a:latin typeface="Calibri"/>
              <a:cs typeface="Calibri"/>
            </a:endParaRPr>
          </a:p>
        </p:txBody>
      </p:sp>
      <p:sp>
        <p:nvSpPr>
          <p:cNvPr id="24" name="object 5"/>
          <p:cNvSpPr txBox="1"/>
          <p:nvPr/>
        </p:nvSpPr>
        <p:spPr>
          <a:xfrm>
            <a:off x="4736690" y="4087494"/>
            <a:ext cx="2723388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635" algn="ctr"/>
            <a:r>
              <a:rPr lang="en-US" sz="2400" b="1" spc="-25" dirty="0">
                <a:solidFill>
                  <a:srgbClr val="FF0000"/>
                </a:solidFill>
                <a:latin typeface="Calibri"/>
                <a:cs typeface="Calibri"/>
              </a:rPr>
              <a:t>Sector UIT-R</a:t>
            </a:r>
          </a:p>
          <a:p>
            <a:pPr algn="ctr" fontAlgn="base"/>
            <a:r>
              <a:rPr lang="es-ES" spc="-25" dirty="0">
                <a:solidFill>
                  <a:srgbClr val="FF0000"/>
                </a:solidFill>
                <a:latin typeface="Calibri"/>
                <a:cs typeface="Calibri"/>
              </a:rPr>
              <a:t>Radiocomunicaciones</a:t>
            </a:r>
            <a:r>
              <a:rPr lang="es-ES" b="1" dirty="0">
                <a:solidFill>
                  <a:srgbClr val="FF0000"/>
                </a:solidFill>
              </a:rPr>
              <a:t> </a:t>
            </a:r>
          </a:p>
          <a:p>
            <a:pPr marL="12065" marR="5080" indent="-635" algn="ctr"/>
            <a:r>
              <a:rPr lang="en-US" spc="-25" dirty="0" err="1">
                <a:solidFill>
                  <a:srgbClr val="FF0000"/>
                </a:solidFill>
                <a:latin typeface="Calibri"/>
                <a:cs typeface="Calibri"/>
              </a:rPr>
              <a:t>Normalización</a:t>
            </a:r>
            <a:r>
              <a:rPr lang="en-US" spc="-25" dirty="0">
                <a:solidFill>
                  <a:srgbClr val="FF0000"/>
                </a:solidFill>
                <a:latin typeface="Calibri"/>
                <a:cs typeface="Calibri"/>
              </a:rPr>
              <a:t> y </a:t>
            </a:r>
            <a:r>
              <a:rPr lang="en-US" spc="-25" dirty="0" err="1">
                <a:solidFill>
                  <a:srgbClr val="FF0000"/>
                </a:solidFill>
                <a:latin typeface="Calibri"/>
                <a:cs typeface="Calibri"/>
              </a:rPr>
              <a:t>Gestión</a:t>
            </a:r>
            <a:r>
              <a:rPr lang="en-US" spc="-25" dirty="0">
                <a:solidFill>
                  <a:srgbClr val="FF0000"/>
                </a:solidFill>
                <a:latin typeface="Calibri"/>
                <a:cs typeface="Calibri"/>
              </a:rPr>
              <a:t> De </a:t>
            </a:r>
            <a:r>
              <a:rPr lang="en-US" spc="-25" dirty="0" err="1">
                <a:solidFill>
                  <a:srgbClr val="FF0000"/>
                </a:solidFill>
                <a:latin typeface="Calibri"/>
                <a:cs typeface="Calibri"/>
              </a:rPr>
              <a:t>Espectro</a:t>
            </a:r>
            <a:r>
              <a:rPr lang="en-US" spc="-25" dirty="0">
                <a:solidFill>
                  <a:srgbClr val="FF0000"/>
                </a:solidFill>
                <a:latin typeface="Calibri"/>
                <a:cs typeface="Calibri"/>
              </a:rPr>
              <a:t> global</a:t>
            </a:r>
          </a:p>
          <a:p>
            <a:pPr marL="12065" marR="5080" indent="-635" algn="ctr"/>
            <a:r>
              <a:rPr lang="en-US" b="1" u="sng" spc="-10" dirty="0">
                <a:solidFill>
                  <a:srgbClr val="FF0000"/>
                </a:solidFill>
                <a:latin typeface="Calibri"/>
                <a:cs typeface="Calibri"/>
              </a:rPr>
              <a:t>Oficina: BR</a:t>
            </a:r>
            <a:endParaRPr b="1" u="sng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18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7854685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/>
          <p:nvPr/>
        </p:nvSpPr>
        <p:spPr>
          <a:xfrm>
            <a:off x="2267812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Instrumentos de la UIT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676400" y="598307"/>
            <a:ext cx="9753600" cy="49552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 algn="just"/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La UIT se rige por sus instrumentos (Art. 4 CS). Tratados internacionales, vinculantes para todos los Estados signatarios. </a:t>
            </a:r>
          </a:p>
          <a:p>
            <a:pPr marL="12700" marR="945515" algn="just"/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1. </a:t>
            </a:r>
            <a:r>
              <a:rPr lang="es-ES" sz="2300" b="1" u="sng" dirty="0">
                <a:solidFill>
                  <a:srgbClr val="548ED4"/>
                </a:solidFill>
                <a:latin typeface="Calibri"/>
                <a:cs typeface="Calibri"/>
              </a:rPr>
              <a:t>Instrumentos Fundamentales</a:t>
            </a: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: </a:t>
            </a:r>
          </a:p>
          <a:p>
            <a:pPr marL="12700" marR="945515" algn="just"/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    a. Constitución de la Unión Internacional de Telecomunicaciones (CS) </a:t>
            </a:r>
          </a:p>
          <a:p>
            <a:pPr marL="12700" marR="945515" algn="just"/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    b. Convenio de la Unión Internacional de Telecomunicaciones (CV)</a:t>
            </a:r>
          </a:p>
          <a:p>
            <a:pPr marL="12700" marR="945515" algn="just"/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3. Los </a:t>
            </a:r>
            <a:r>
              <a:rPr lang="es-ES" sz="2300" b="1" u="sng" dirty="0">
                <a:solidFill>
                  <a:srgbClr val="548ED4"/>
                </a:solidFill>
                <a:latin typeface="Calibri"/>
                <a:cs typeface="Calibri"/>
              </a:rPr>
              <a:t>Reglamentos Administrativos </a:t>
            </a: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que rigen el uso de las telecomunicaciones:</a:t>
            </a:r>
          </a:p>
          <a:p>
            <a:pPr marL="12700" marR="945515" algn="just"/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      a. Reglamento de las Telecomunicaciones Internacionales(RTI)</a:t>
            </a:r>
          </a:p>
          <a:p>
            <a:pPr marL="12700" marR="945515" algn="just"/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      b. </a:t>
            </a:r>
            <a:r>
              <a:rPr lang="es-ES" sz="2300" b="1" dirty="0">
                <a:solidFill>
                  <a:srgbClr val="FF0000"/>
                </a:solidFill>
                <a:latin typeface="Calibri"/>
                <a:cs typeface="Calibri"/>
              </a:rPr>
              <a:t>Reglamento de Radiocomunicaciones </a:t>
            </a: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(</a:t>
            </a:r>
            <a:r>
              <a:rPr lang="es-ES" sz="2300" b="1" dirty="0">
                <a:solidFill>
                  <a:srgbClr val="FF0000"/>
                </a:solidFill>
                <a:latin typeface="Calibri"/>
                <a:cs typeface="Calibri"/>
              </a:rPr>
              <a:t>RR</a:t>
            </a: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), incluyendo sus 	Reglas de Procedimiento (</a:t>
            </a:r>
            <a:r>
              <a:rPr lang="es-ES" sz="2300" dirty="0" err="1">
                <a:solidFill>
                  <a:srgbClr val="548ED4"/>
                </a:solidFill>
                <a:latin typeface="Calibri"/>
                <a:cs typeface="Calibri"/>
              </a:rPr>
              <a:t>RoP</a:t>
            </a: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)</a:t>
            </a:r>
          </a:p>
          <a:p>
            <a:pPr marL="12700" marR="945515" algn="just"/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4. Protocolo Facultativo sobre la solución obligatoria de controversias relacionadas con la Constitución, el Convenio y los Reglamentos Administrativos</a:t>
            </a:r>
          </a:p>
          <a:p>
            <a:pPr marL="12700" marR="945515" algn="just"/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Disponibles en: </a:t>
            </a: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  <a:hlinkClick r:id="rId3"/>
              </a:rPr>
              <a:t>http://www.itu.int/pub/S-CONF-PLEN-2015/es</a:t>
            </a:r>
            <a:r>
              <a:rPr lang="es-ES" sz="2300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endParaRPr sz="2300" dirty="0">
              <a:solidFill>
                <a:srgbClr val="548ED4"/>
              </a:solidFill>
              <a:latin typeface="Calibri"/>
              <a:cs typeface="Calibri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17295149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9069413" y="6594176"/>
            <a:ext cx="12827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/>
            <a:fld id="{81D60167-4931-47E6-BA6A-407CBD079E47}" type="slidenum">
              <a:rPr sz="1200" spc="-10" dirty="0">
                <a:solidFill>
                  <a:srgbClr val="8A8A8A"/>
                </a:solidFill>
                <a:latin typeface="Calibri"/>
                <a:cs typeface="Calibri"/>
              </a:rPr>
              <a:pPr marL="25400"/>
              <a:t>8</a:t>
            </a:fld>
            <a:endParaRPr sz="1200" dirty="0">
              <a:latin typeface="Calibri"/>
              <a:cs typeface="Calibri"/>
            </a:endParaRPr>
          </a:p>
        </p:txBody>
      </p:sp>
      <p:sp>
        <p:nvSpPr>
          <p:cNvPr id="10" name="object 5"/>
          <p:cNvSpPr txBox="1"/>
          <p:nvPr/>
        </p:nvSpPr>
        <p:spPr>
          <a:xfrm>
            <a:off x="2267812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Gobernanza de la UIT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752600" y="914401"/>
            <a:ext cx="8763000" cy="44319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45515" algn="just"/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La UIT es gobernada por la Conferencia de Plenipotenciarios (PP), e </a:t>
            </a:r>
            <a:r>
              <a:rPr lang="es-ES" sz="2400" dirty="0" err="1">
                <a:solidFill>
                  <a:srgbClr val="548ED4"/>
                </a:solidFill>
                <a:latin typeface="Calibri"/>
                <a:cs typeface="Calibri"/>
              </a:rPr>
              <a:t>intra</a:t>
            </a:r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 PP por el Consejo </a:t>
            </a:r>
          </a:p>
          <a:p>
            <a:pPr marL="12700" marR="945515" algn="just"/>
            <a:endParaRPr lang="es-ES" sz="1200" dirty="0">
              <a:solidFill>
                <a:srgbClr val="548ED4"/>
              </a:solidFill>
              <a:latin typeface="Calibri"/>
              <a:cs typeface="Calibri"/>
            </a:endParaRPr>
          </a:p>
          <a:p>
            <a:pPr marL="12700" marR="945515" algn="just"/>
            <a:r>
              <a:rPr lang="es-ES" sz="2400" b="1" u="sng" dirty="0">
                <a:solidFill>
                  <a:srgbClr val="548ED4"/>
                </a:solidFill>
                <a:latin typeface="Calibri"/>
                <a:cs typeface="Calibri"/>
              </a:rPr>
              <a:t>Conferencia de Plenipotenciarios, PP</a:t>
            </a:r>
          </a:p>
          <a:p>
            <a:pPr marL="12700" marR="945515" algn="just"/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Órgano supremo de la Unión; toma decisiones para definir el rumbo de la Unión y de sus actividades estratégicas. </a:t>
            </a:r>
          </a:p>
          <a:p>
            <a:pPr marL="12700" marR="945515" algn="just"/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PP se celebra cada 4 años:</a:t>
            </a:r>
          </a:p>
          <a:p>
            <a:pPr marL="12700" marR="945515" algn="just"/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- Última PP: Guadalajara, </a:t>
            </a:r>
            <a:r>
              <a:rPr lang="es-ES" sz="2400" dirty="0" err="1">
                <a:solidFill>
                  <a:srgbClr val="548ED4"/>
                </a:solidFill>
                <a:latin typeface="Calibri"/>
                <a:cs typeface="Calibri"/>
              </a:rPr>
              <a:t>Busan</a:t>
            </a:r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, Corea, octubre 2014</a:t>
            </a:r>
          </a:p>
          <a:p>
            <a:pPr marL="12700" marR="945515" algn="just"/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  <a:hlinkClick r:id="rId3"/>
              </a:rPr>
              <a:t>http://www.itu.int/en/plenipotentiary/2014</a:t>
            </a:r>
            <a:endParaRPr lang="es-ES" sz="2400" dirty="0">
              <a:solidFill>
                <a:srgbClr val="548ED4"/>
              </a:solidFill>
              <a:latin typeface="Calibri"/>
              <a:cs typeface="Calibri"/>
            </a:endParaRPr>
          </a:p>
          <a:p>
            <a:pPr marL="12700" marR="945515" algn="just"/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- Próxima PP: Emiratos Árabes, 3Q2018</a:t>
            </a:r>
          </a:p>
          <a:p>
            <a:pPr marL="12700" marR="945515" algn="just"/>
            <a:endParaRPr lang="es-ES" sz="1200" dirty="0">
              <a:solidFill>
                <a:srgbClr val="548ED4"/>
              </a:solidFill>
              <a:latin typeface="Calibri"/>
              <a:cs typeface="Calibri"/>
            </a:endParaRPr>
          </a:p>
          <a:p>
            <a:pPr marL="12700" marR="945515" algn="just"/>
            <a:r>
              <a:rPr lang="es-ES" sz="2400" b="1" u="sng" dirty="0">
                <a:solidFill>
                  <a:srgbClr val="548ED4"/>
                </a:solidFill>
                <a:latin typeface="Calibri"/>
                <a:cs typeface="Calibri"/>
              </a:rPr>
              <a:t>Consejo UIT</a:t>
            </a:r>
          </a:p>
          <a:p>
            <a:pPr marL="12700" marR="945515" algn="just"/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Órgano rector de la UIT </a:t>
            </a:r>
            <a:r>
              <a:rPr lang="es-ES" sz="2400" dirty="0" err="1">
                <a:solidFill>
                  <a:srgbClr val="548ED4"/>
                </a:solidFill>
                <a:latin typeface="Calibri"/>
                <a:cs typeface="Calibri"/>
              </a:rPr>
              <a:t>intra</a:t>
            </a:r>
            <a:r>
              <a:rPr lang="es-ES" sz="2400" dirty="0">
                <a:solidFill>
                  <a:srgbClr val="548ED4"/>
                </a:solidFill>
                <a:latin typeface="Calibri"/>
                <a:cs typeface="Calibri"/>
              </a:rPr>
              <a:t> PP. Sesiones anuales (2Q)</a:t>
            </a:r>
            <a:endParaRPr sz="2400" dirty="0">
              <a:solidFill>
                <a:srgbClr val="548ED4"/>
              </a:solidFill>
              <a:latin typeface="Calibri"/>
              <a:cs typeface="Calibri"/>
            </a:endParaRPr>
          </a:p>
        </p:txBody>
      </p:sp>
      <p:sp>
        <p:nvSpPr>
          <p:cNvPr id="6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20120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9069413" y="6594176"/>
            <a:ext cx="12827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/>
            <a:fld id="{81D60167-4931-47E6-BA6A-407CBD079E47}" type="slidenum">
              <a:rPr sz="1200" spc="-10" dirty="0">
                <a:solidFill>
                  <a:srgbClr val="8A8A8A"/>
                </a:solidFill>
                <a:latin typeface="Calibri"/>
                <a:cs typeface="Calibri"/>
              </a:rPr>
              <a:pPr marL="25400"/>
              <a:t>9</a:t>
            </a:fld>
            <a:endParaRPr sz="1200" dirty="0">
              <a:latin typeface="Calibri"/>
              <a:cs typeface="Calibri"/>
            </a:endParaRPr>
          </a:p>
        </p:txBody>
      </p:sp>
      <p:sp>
        <p:nvSpPr>
          <p:cNvPr id="10" name="object 5"/>
          <p:cNvSpPr txBox="1"/>
          <p:nvPr/>
        </p:nvSpPr>
        <p:spPr>
          <a:xfrm>
            <a:off x="2267812" y="-35379"/>
            <a:ext cx="80410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s-ES" sz="3600" b="1" spc="-5" dirty="0">
                <a:solidFill>
                  <a:srgbClr val="0070C0"/>
                </a:solidFill>
                <a:latin typeface="Arial Narrow"/>
                <a:cs typeface="Arial Narrow"/>
              </a:rPr>
              <a:t>Conferencia de Plenipotenciarios (PP) </a:t>
            </a:r>
            <a:endParaRPr sz="3600" dirty="0">
              <a:latin typeface="Arial Narrow"/>
              <a:cs typeface="Arial Narrow"/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1524000" y="914400"/>
            <a:ext cx="9067800" cy="43088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945515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548ED4"/>
                </a:solidFill>
                <a:latin typeface="Calibri"/>
                <a:cs typeface="Calibri"/>
              </a:rPr>
              <a:t>Revisa los Instrumentos Fundamentales: </a:t>
            </a:r>
          </a:p>
          <a:p>
            <a:pPr marL="12700" marR="945515"/>
            <a:r>
              <a:rPr lang="es-ES" sz="2800" b="1" dirty="0">
                <a:solidFill>
                  <a:srgbClr val="548ED4"/>
                </a:solidFill>
                <a:latin typeface="Calibri"/>
                <a:cs typeface="Calibri"/>
              </a:rPr>
              <a:t>	</a:t>
            </a:r>
            <a:r>
              <a:rPr lang="es-ES" sz="2800" b="1" u="sng" dirty="0">
                <a:solidFill>
                  <a:srgbClr val="548ED4"/>
                </a:solidFill>
                <a:latin typeface="Calibri"/>
                <a:cs typeface="Calibri"/>
              </a:rPr>
              <a:t>Constitución y Convenio</a:t>
            </a:r>
          </a:p>
          <a:p>
            <a:pPr marL="355600" marR="945515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548ED4"/>
                </a:solidFill>
                <a:latin typeface="Calibri"/>
                <a:cs typeface="Calibri"/>
              </a:rPr>
              <a:t>Revisa el Plan Estratégico de la UIT y su Presupuesto</a:t>
            </a:r>
          </a:p>
          <a:p>
            <a:pPr marL="355600" marR="945515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548ED4"/>
                </a:solidFill>
                <a:latin typeface="Calibri"/>
                <a:cs typeface="Calibri"/>
              </a:rPr>
              <a:t>Elige a los miembros del Consejo de la UIT (Estados)</a:t>
            </a:r>
          </a:p>
          <a:p>
            <a:pPr marL="355600" marR="945515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548ED4"/>
                </a:solidFill>
                <a:latin typeface="Calibri"/>
                <a:cs typeface="Calibri"/>
              </a:rPr>
              <a:t>Elige los Directivos de la Unión :</a:t>
            </a:r>
          </a:p>
          <a:p>
            <a:pPr marL="812800" marR="945515" lvl="1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548ED4"/>
                </a:solidFill>
                <a:latin typeface="Calibri"/>
                <a:cs typeface="Calibri"/>
              </a:rPr>
              <a:t>Secretario General</a:t>
            </a:r>
          </a:p>
          <a:p>
            <a:pPr marL="812800" marR="945515" lvl="1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548ED4"/>
                </a:solidFill>
                <a:latin typeface="Calibri"/>
                <a:cs typeface="Calibri"/>
              </a:rPr>
              <a:t>Secretario Adjunto</a:t>
            </a:r>
          </a:p>
          <a:p>
            <a:pPr marL="812800" marR="945515" lvl="1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548ED4"/>
                </a:solidFill>
                <a:latin typeface="Calibri"/>
                <a:cs typeface="Calibri"/>
              </a:rPr>
              <a:t>Directores Oficinas : BR, TSB, la BDT</a:t>
            </a:r>
          </a:p>
          <a:p>
            <a:pPr marL="355600" marR="945515" indent="-3429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548ED4"/>
                </a:solidFill>
                <a:latin typeface="Calibri"/>
                <a:cs typeface="Calibri"/>
              </a:rPr>
              <a:t>Elige los miembros de la  Junta del Reglamento de Radio (12 miembros)</a:t>
            </a:r>
          </a:p>
        </p:txBody>
      </p:sp>
      <p:sp>
        <p:nvSpPr>
          <p:cNvPr id="6" name="Holder 4"/>
          <p:cNvSpPr>
            <a:spLocks noGrp="1"/>
          </p:cNvSpPr>
          <p:nvPr>
            <p:ph type="ftr" sz="quarter" idx="5"/>
          </p:nvPr>
        </p:nvSpPr>
        <p:spPr>
          <a:xfrm>
            <a:off x="4046221" y="6313868"/>
            <a:ext cx="4100195" cy="215444"/>
          </a:xfrm>
        </p:spPr>
        <p:txBody>
          <a:bodyPr vert="horz" lIns="0" tIns="0" rIns="0" bIns="0" rtlCol="0" anchor="ctr"/>
          <a:lstStyle>
            <a:lvl1pPr>
              <a:defRPr sz="1400" b="0" i="0" baseline="0">
                <a:solidFill>
                  <a:srgbClr val="548ED4"/>
                </a:solidFill>
                <a:latin typeface="Calibri"/>
                <a:cs typeface="Calibri"/>
              </a:defRPr>
            </a:lvl1pPr>
          </a:lstStyle>
          <a:p>
            <a:pPr marL="12700"/>
            <a:r>
              <a:rPr lang="en-US" spc="-10" dirty="0" smtClean="0"/>
              <a:t>RRS-17-Américas</a:t>
            </a:r>
            <a:r>
              <a:rPr lang="en-US" spc="-10" dirty="0"/>
              <a:t>; </a:t>
            </a:r>
            <a:r>
              <a:rPr lang="en-US" spc="-10" dirty="0" smtClean="0"/>
              <a:t>Lima, </a:t>
            </a:r>
            <a:r>
              <a:rPr lang="en-US" spc="-10" dirty="0" err="1" smtClean="0"/>
              <a:t>Perú</a:t>
            </a:r>
            <a:r>
              <a:rPr lang="en-US" spc="-10" dirty="0" smtClean="0"/>
              <a:t>; 11-15 </a:t>
            </a:r>
            <a:r>
              <a:rPr lang="en-US" spc="-10" dirty="0" err="1" smtClean="0"/>
              <a:t>Septiembre</a:t>
            </a:r>
            <a:r>
              <a:rPr lang="en-US" spc="-10" dirty="0" smtClean="0"/>
              <a:t> 2017</a:t>
            </a:r>
            <a:endParaRPr lang="en-US" spc="-10" dirty="0"/>
          </a:p>
        </p:txBody>
      </p:sp>
    </p:spTree>
    <p:extLst>
      <p:ext uri="{BB962C8B-B14F-4D97-AF65-F5344CB8AC3E}">
        <p14:creationId xmlns:p14="http://schemas.microsoft.com/office/powerpoint/2010/main" val="356081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3108</Words>
  <Application>Microsoft Office PowerPoint</Application>
  <PresentationFormat>Widescreen</PresentationFormat>
  <Paragraphs>322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Arial</vt:lpstr>
      <vt:lpstr>Arial Narrow</vt:lpstr>
      <vt:lpstr>Calibri</vt:lpstr>
      <vt:lpstr>Calibri Light</vt:lpstr>
      <vt:lpstr>Times New Roman</vt:lpstr>
      <vt:lpstr>Verdana</vt:lpstr>
      <vt:lpstr>Wingdings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Sector de Radiocomunicaciones (UIT-R)</vt:lpstr>
      <vt:lpstr>Objetivos Estratégicos de la UIT-R</vt:lpstr>
      <vt:lpstr>Deberes de la UIT-R</vt:lpstr>
      <vt:lpstr>Estructura UIT-R</vt:lpstr>
      <vt:lpstr>PowerPoint Presentation</vt:lpstr>
      <vt:lpstr>PowerPoint Presentation</vt:lpstr>
      <vt:lpstr>Asambleas de Radiocomunicaciones (UIT-R)</vt:lpstr>
      <vt:lpstr>Junta del Reglamento de Radiocomunicaciones</vt:lpstr>
      <vt:lpstr>Grupo Asesor de Radiocomunicaciones (GAR)</vt:lpstr>
      <vt:lpstr>Comisiones de Estudio de UIT-R</vt:lpstr>
      <vt:lpstr>CE (SG) y GT (WP) de UIT-R</vt:lpstr>
      <vt:lpstr>Publicaciones UIT-R</vt:lpstr>
      <vt:lpstr>PowerPoint Presentation</vt:lpstr>
      <vt:lpstr>La Oficina de Radiocomunicaciones (BR)</vt:lpstr>
      <vt:lpstr>Dept. IAP: Informática, Administración &amp; Publicaciones </vt:lpstr>
      <vt:lpstr>Dept. Comisiones de Estudio</vt:lpstr>
      <vt:lpstr>Dept. de Servicios Espaciales (SSD)</vt:lpstr>
      <vt:lpstr>Dept. de Servicios Terrenales (TSD)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 Rancy</dc:creator>
  <cp:lastModifiedBy>Restrepo, Joaquin</cp:lastModifiedBy>
  <cp:revision>64</cp:revision>
  <dcterms:created xsi:type="dcterms:W3CDTF">2016-02-08T15:11:23Z</dcterms:created>
  <dcterms:modified xsi:type="dcterms:W3CDTF">2017-09-05T00:57:58Z</dcterms:modified>
</cp:coreProperties>
</file>