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48" r:id="rId16"/>
    <p:sldId id="349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50" r:id="rId26"/>
    <p:sldId id="351" r:id="rId27"/>
    <p:sldId id="352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01" r:id="rId5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0"/>
    <p:restoredTop sz="91298"/>
  </p:normalViewPr>
  <p:slideViewPr>
    <p:cSldViewPr snapToGrid="0" snapToObjects="1">
      <p:cViewPr varScale="1">
        <p:scale>
          <a:sx n="87" d="100"/>
          <a:sy n="87" d="100"/>
        </p:scale>
        <p:origin x="6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228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CBFD2-F91E-1E42-8981-A8AE34807099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8B403-35FC-FE42-AAE7-E40505527B7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19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7453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737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98232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9832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310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36270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44B37-EF32-4EDA-8F7A-25C3D6EFB69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866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36760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17708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91231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3206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558399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2813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34348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03081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841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8B403-35FC-FE42-AAE7-E40505527B7A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84838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34086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81577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26353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2001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5434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75936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90095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21598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29803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10217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52343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72106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73193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95990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11936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6013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67412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76476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424094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075314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16256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602956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08838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632349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3411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740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9775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658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0299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7860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8306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930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34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9807" y="762000"/>
            <a:ext cx="11002941" cy="4221480"/>
          </a:xfrm>
        </p:spPr>
        <p:txBody>
          <a:bodyPr lIns="0" tIns="0" rIns="0" bIns="0"/>
          <a:lstStyle>
            <a:lvl1pPr>
              <a:defRPr sz="1800" b="0" i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2961" y="6313868"/>
            <a:ext cx="5466927" cy="215444"/>
          </a:xfrm>
        </p:spPr>
        <p:txBody>
          <a:bodyPr lIns="0" tIns="0" rIns="0" bIns="0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smtClean="0"/>
              <a:t>RRS-15-Américas; El Salvador, 27-31 Julio2015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72749" y="6704966"/>
            <a:ext cx="517652" cy="153034"/>
          </a:xfrm>
        </p:spPr>
        <p:txBody>
          <a:bodyPr lIns="0" tIns="0" rIns="0" bIns="0"/>
          <a:lstStyle>
            <a:lvl1pPr>
              <a:defRPr sz="1000" b="0" i="0">
                <a:solidFill>
                  <a:srgbClr val="EDEBE0"/>
                </a:solidFill>
                <a:latin typeface="Calibri"/>
                <a:cs typeface="Calibri"/>
              </a:defRPr>
            </a:lvl1pPr>
          </a:lstStyle>
          <a:p>
            <a:pPr marL="25400"/>
            <a:fld id="{81D60167-4931-47E6-BA6A-407CBD079E47}" type="slidenum">
              <a:rPr lang="en-GB" smtClean="0"/>
              <a:pPr marL="2540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5095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9807" y="762000"/>
            <a:ext cx="11002941" cy="4221480"/>
          </a:xfrm>
        </p:spPr>
        <p:txBody>
          <a:bodyPr lIns="0" tIns="0" rIns="0" bIns="0"/>
          <a:lstStyle>
            <a:lvl1pPr>
              <a:defRPr sz="1800" b="0" i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2961" y="6313868"/>
            <a:ext cx="5466927" cy="215444"/>
          </a:xfrm>
        </p:spPr>
        <p:txBody>
          <a:bodyPr lIns="0" tIns="0" rIns="0" bIns="0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smtClean="0"/>
              <a:t>RRS-15-Américas; El Salvador, 27-31 Julio2015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72749" y="6704966"/>
            <a:ext cx="517652" cy="153034"/>
          </a:xfrm>
        </p:spPr>
        <p:txBody>
          <a:bodyPr lIns="0" tIns="0" rIns="0" bIns="0"/>
          <a:lstStyle>
            <a:lvl1pPr>
              <a:defRPr sz="1000" b="0" i="0">
                <a:solidFill>
                  <a:srgbClr val="EDEBE0"/>
                </a:solidFill>
                <a:latin typeface="Calibri"/>
                <a:cs typeface="Calibri"/>
              </a:defRPr>
            </a:lvl1pPr>
          </a:lstStyle>
          <a:p>
            <a:pPr marL="25400"/>
            <a:fld id="{81D60167-4931-47E6-BA6A-407CBD079E47}" type="slidenum">
              <a:rPr lang="en-US" smtClean="0"/>
              <a:pPr marL="254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973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9807" y="762000"/>
            <a:ext cx="11002941" cy="4221480"/>
          </a:xfrm>
        </p:spPr>
        <p:txBody>
          <a:bodyPr lIns="0" tIns="0" rIns="0" bIns="0"/>
          <a:lstStyle>
            <a:lvl1pPr>
              <a:defRPr sz="1800" b="0" i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2961" y="6313868"/>
            <a:ext cx="5466927" cy="215444"/>
          </a:xfrm>
        </p:spPr>
        <p:txBody>
          <a:bodyPr lIns="0" tIns="0" rIns="0" bIns="0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smtClean="0"/>
              <a:t>RRS-15-Américas; El Salvador, 27-31 Julio2015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72749" y="6704966"/>
            <a:ext cx="517652" cy="153034"/>
          </a:xfrm>
        </p:spPr>
        <p:txBody>
          <a:bodyPr lIns="0" tIns="0" rIns="0" bIns="0"/>
          <a:lstStyle>
            <a:lvl1pPr>
              <a:defRPr sz="1000" b="0" i="0">
                <a:solidFill>
                  <a:srgbClr val="EDEBE0"/>
                </a:solidFill>
                <a:latin typeface="Calibri"/>
                <a:cs typeface="Calibri"/>
              </a:defRPr>
            </a:lvl1pPr>
          </a:lstStyle>
          <a:p>
            <a:pPr marL="25400"/>
            <a:fld id="{81D60167-4931-47E6-BA6A-407CBD079E47}" type="slidenum">
              <a:rPr lang="en-US" smtClean="0"/>
              <a:pPr marL="254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802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188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829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7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525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508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323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90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649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69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Excel_Worksheet1.xls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4.emf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Excel_Worksheet2.xlsx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g"/><Relationship Id="rId5" Type="http://schemas.openxmlformats.org/officeDocument/2006/relationships/image" Target="../media/image27.png"/><Relationship Id="rId4" Type="http://schemas.openxmlformats.org/officeDocument/2006/relationships/hyperlink" Target="http://www.itu.int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pub/R-REG-RR-2016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055109" y="769543"/>
            <a:ext cx="2889503" cy="347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"/>
          <p:cNvSpPr/>
          <p:nvPr/>
        </p:nvSpPr>
        <p:spPr>
          <a:xfrm>
            <a:off x="1751077" y="990600"/>
            <a:ext cx="4716779" cy="16123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"/>
          <p:cNvSpPr txBox="1"/>
          <p:nvPr/>
        </p:nvSpPr>
        <p:spPr>
          <a:xfrm>
            <a:off x="2467258" y="1386420"/>
            <a:ext cx="3781142" cy="820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195"/>
              </a:lnSpc>
            </a:pPr>
            <a:r>
              <a:rPr lang="en-US" sz="2800" b="1" spc="-20" dirty="0">
                <a:solidFill>
                  <a:srgbClr val="FF0000"/>
                </a:solidFill>
                <a:cs typeface="Calibri"/>
              </a:rPr>
              <a:t>REGLAMENTO DE RADIOCOMUNICACIONES</a:t>
            </a:r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17" name="object 4"/>
          <p:cNvSpPr/>
          <p:nvPr/>
        </p:nvSpPr>
        <p:spPr>
          <a:xfrm>
            <a:off x="1816418" y="3507842"/>
            <a:ext cx="4716779" cy="16123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/>
          <p:cNvSpPr txBox="1"/>
          <p:nvPr/>
        </p:nvSpPr>
        <p:spPr>
          <a:xfrm>
            <a:off x="2549798" y="3903662"/>
            <a:ext cx="3250018" cy="820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195"/>
              </a:lnSpc>
            </a:pPr>
            <a:r>
              <a:rPr lang="en-US" sz="2800" b="1" spc="-2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Joaquín</a:t>
            </a:r>
            <a:r>
              <a:rPr lang="en-US" sz="2800" b="1" spc="-2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 RESTREPO</a:t>
            </a:r>
            <a:endParaRPr sz="28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cs typeface="Calibri"/>
            </a:endParaRPr>
          </a:p>
          <a:p>
            <a:pPr algn="ctr">
              <a:lnSpc>
                <a:spcPts val="3195"/>
              </a:lnSpc>
            </a:pPr>
            <a:r>
              <a:rPr lang="en-US" sz="2800" b="1" spc="-15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Jefe</a:t>
            </a:r>
            <a:r>
              <a:rPr lang="en-US" sz="2800" b="1" spc="-15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 OPS/IAP/BR</a:t>
            </a:r>
            <a:endParaRPr sz="28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44" y="198129"/>
            <a:ext cx="4562312" cy="643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596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Servicios Radioeléctricos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284723" y="1061251"/>
            <a:ext cx="11482015" cy="42165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s-ES" sz="800" b="1" dirty="0">
              <a:solidFill>
                <a:srgbClr val="FF0000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1.116 correspondencia pública: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Toda telecomunicación que deban aceptar para su transmisión las oficinas y estaciones por el simple hecho de hallarse 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disposición del público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(CS).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		[CS 1004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]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1.7  radiocomunicación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terrenal: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Toda radiocomunicación distinta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radiocomunicación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espacial o de la radioastronomía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1.8 radiocomunicación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espacial: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Toda radiocomunicación que utilice una 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varias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estaciones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espaciales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uno o varios satélites reflectores u otros objetos situados en 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espacio.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1.20 servicio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fijo: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 de radiocomunicación entre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puntos fijos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determinados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1.38 servicio de radiodifusión: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 de radiocomunicación cuyas emisiones se destinan a ser recibidas directamente por el público en general. Dicho servicio abarca emisiones sonoras, de televisión o de otro género (CS). 	[CS 1010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]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000" b="1" dirty="0"/>
              <a:t> </a:t>
            </a:r>
            <a:endParaRPr lang="en-US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660931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13103" y="4646828"/>
            <a:ext cx="10406091" cy="604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Servicios Radioeléctricos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935847" y="356893"/>
            <a:ext cx="10062963" cy="5878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s-ES" sz="800" b="1" dirty="0">
              <a:solidFill>
                <a:srgbClr val="FF0000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1.24 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servicio móvil: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Servicio de radiocomunicación entre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estaciones móviles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y</a:t>
            </a:r>
          </a:p>
          <a:p>
            <a:pPr marL="12700" marR="945515" algn="just"/>
            <a:r>
              <a:rPr lang="es-ES" u="sng" dirty="0">
                <a:solidFill>
                  <a:srgbClr val="548ED4"/>
                </a:solidFill>
                <a:cs typeface="Calibri"/>
              </a:rPr>
              <a:t>estaciones terrestres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o entre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estaciones móviles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(CV).	[CV 103]</a:t>
            </a:r>
          </a:p>
          <a:p>
            <a:endParaRPr lang="es-ES" sz="800" b="1" i="1" dirty="0">
              <a:solidFill>
                <a:srgbClr val="FF0000"/>
              </a:solidFill>
              <a:cs typeface="Calibri"/>
            </a:endParaRPr>
          </a:p>
          <a:p>
            <a:r>
              <a:rPr lang="es-ES" b="1" i="1" dirty="0">
                <a:solidFill>
                  <a:srgbClr val="FF0000"/>
                </a:solidFill>
                <a:cs typeface="Calibri"/>
              </a:rPr>
              <a:t>1.26 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servicio móvil terrestre: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Servicio móvil entre estaciones de base y estaciones</a:t>
            </a:r>
          </a:p>
          <a:p>
            <a:r>
              <a:rPr lang="es-ES" dirty="0">
                <a:solidFill>
                  <a:srgbClr val="548ED4"/>
                </a:solidFill>
                <a:cs typeface="Calibri"/>
              </a:rPr>
              <a:t>móviles terrestres o entre estaciones móviles terrestres</a:t>
            </a:r>
            <a:r>
              <a:rPr lang="es-ES" i="1" dirty="0"/>
              <a:t>.</a:t>
            </a:r>
          </a:p>
          <a:p>
            <a:endParaRPr lang="es-ES" sz="800" b="1" i="1" dirty="0">
              <a:solidFill>
                <a:srgbClr val="FF0000"/>
              </a:solidFill>
              <a:cs typeface="Calibri"/>
            </a:endParaRPr>
          </a:p>
          <a:p>
            <a:pPr marL="12700" marR="945515"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1.28 servicio 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móvil marítimo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: Servicio móvil entre estaciones costeras y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estaciones de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barco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, entre estaciones de barco, o entre estaciones de comunicaciones a bordo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asociadas; también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pueden considerarse incluidas en este servicio las estaciones de embarcación o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dispositivo de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salvamento y las estaciones de radiobaliza de localización de siniestros</a:t>
            </a:r>
            <a:r>
              <a:rPr lang="es-ES" dirty="0">
                <a:solidFill>
                  <a:srgbClr val="548ED4"/>
                </a:solidFill>
                <a:cs typeface="Calibri"/>
              </a:rPr>
              <a:t>.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000" b="1" dirty="0"/>
              <a:t> 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1.32 servicio móvil aeronáutico: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Servicio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móvil entre estaciones aeronáuticas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y estaciones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aeronave</a:t>
            </a:r>
            <a:r>
              <a:rPr lang="es-ES" dirty="0">
                <a:solidFill>
                  <a:srgbClr val="548ED4"/>
                </a:solidFill>
                <a:cs typeface="Calibri"/>
              </a:rPr>
              <a:t>, o entre estaciones de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aeronave</a:t>
            </a:r>
            <a:r>
              <a:rPr lang="es-ES" dirty="0">
                <a:solidFill>
                  <a:srgbClr val="548ED4"/>
                </a:solidFill>
                <a:cs typeface="Calibri"/>
              </a:rPr>
              <a:t>, en el que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también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pueden participar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las estaciones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de embarcación o dispositivo de salvamento;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también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pueden considerarse incluidas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en este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servicio las estaciones de radiobaliza de localización de siniestros que operen en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las frecuencias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de socorro y de urgencia designadas</a:t>
            </a:r>
            <a:r>
              <a:rPr lang="es-ES" dirty="0">
                <a:solidFill>
                  <a:srgbClr val="548ED4"/>
                </a:solidFill>
                <a:cs typeface="Calibri"/>
              </a:rPr>
              <a:t>.</a:t>
            </a:r>
          </a:p>
          <a:p>
            <a:pPr algn="just"/>
            <a:endParaRPr lang="es-ES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n-US" dirty="0" err="1">
                <a:solidFill>
                  <a:srgbClr val="548ED4"/>
                </a:solidFill>
                <a:cs typeface="Calibri"/>
              </a:rPr>
              <a:t>En</a:t>
            </a:r>
            <a:r>
              <a:rPr lang="en-US" dirty="0">
                <a:solidFill>
                  <a:srgbClr val="548ED4"/>
                </a:solidFill>
                <a:cs typeface="Calibri"/>
              </a:rPr>
              <a:t> general para </a:t>
            </a:r>
            <a:r>
              <a:rPr lang="en-US" dirty="0" err="1">
                <a:solidFill>
                  <a:srgbClr val="548ED4"/>
                </a:solidFill>
                <a:cs typeface="Calibri"/>
              </a:rPr>
              <a:t>los</a:t>
            </a:r>
            <a:r>
              <a:rPr lang="en-US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dirty="0" err="1">
                <a:solidFill>
                  <a:srgbClr val="548ED4"/>
                </a:solidFill>
                <a:cs typeface="Calibri"/>
              </a:rPr>
              <a:t>servicios</a:t>
            </a:r>
            <a:r>
              <a:rPr lang="en-US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dirty="0" err="1">
                <a:solidFill>
                  <a:srgbClr val="548ED4"/>
                </a:solidFill>
                <a:cs typeface="Calibri"/>
              </a:rPr>
              <a:t>aeronáuticos</a:t>
            </a:r>
            <a:r>
              <a:rPr lang="en-US" dirty="0">
                <a:solidFill>
                  <a:srgbClr val="548ED4"/>
                </a:solidFill>
                <a:cs typeface="Calibri"/>
              </a:rPr>
              <a:t> y </a:t>
            </a:r>
            <a:r>
              <a:rPr lang="en-US" dirty="0" err="1">
                <a:solidFill>
                  <a:srgbClr val="548ED4"/>
                </a:solidFill>
                <a:cs typeface="Calibri"/>
              </a:rPr>
              <a:t>marítimos</a:t>
            </a:r>
            <a:r>
              <a:rPr lang="en-US" dirty="0">
                <a:solidFill>
                  <a:srgbClr val="548ED4"/>
                </a:solidFill>
                <a:cs typeface="Calibri"/>
              </a:rPr>
              <a:t>:  “</a:t>
            </a:r>
            <a:r>
              <a:rPr lang="es-ES" dirty="0">
                <a:solidFill>
                  <a:srgbClr val="548ED4"/>
                </a:solidFill>
                <a:cs typeface="Calibri"/>
              </a:rPr>
              <a:t>Quedan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excluido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s de este servicio  los mensajes con carácter de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correspondencia pública</a:t>
            </a:r>
            <a:r>
              <a:rPr lang="es-ES" dirty="0">
                <a:solidFill>
                  <a:srgbClr val="548ED4"/>
                </a:solidFill>
                <a:cs typeface="Calibri"/>
              </a:rPr>
              <a:t>”</a:t>
            </a:r>
          </a:p>
          <a:p>
            <a:pPr algn="just"/>
            <a:endParaRPr lang="en-US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s-ES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n-US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7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0347033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Estaciones y Sistemas radioeléctricos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657055" y="700492"/>
            <a:ext cx="11065882" cy="5047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1.61 estación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Uno o más transmisores o receptores, o una combinación de transmisores y receptores</a:t>
            </a:r>
            <a:r>
              <a:rPr lang="es-ES" dirty="0">
                <a:solidFill>
                  <a:srgbClr val="548ED4"/>
                </a:solidFill>
                <a:cs typeface="Calibri"/>
              </a:rPr>
              <a:t>, incluyendo el equipo accesorio, necesarios en un solo lugar para asegurar un servicio de radiocomunicación, o el servicio de radioastronomía en un lugar determinado.</a:t>
            </a:r>
          </a:p>
          <a:p>
            <a:pPr marL="12700" marR="945515" algn="just"/>
            <a:r>
              <a:rPr lang="es-ES" dirty="0">
                <a:solidFill>
                  <a:srgbClr val="548ED4"/>
                </a:solidFill>
                <a:cs typeface="Calibri"/>
              </a:rPr>
              <a:t>Las estaciones se clasificarán según el servicio en el que participen de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una manera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permanente o temporal.</a:t>
            </a:r>
            <a:endParaRPr lang="es-ES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1.64 estación espacial: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Estación situada en un objeto que se encuentra, que </a:t>
            </a:r>
            <a:r>
              <a:rPr lang="es-ES" dirty="0" smtClean="0">
                <a:solidFill>
                  <a:srgbClr val="548ED4"/>
                </a:solidFill>
                <a:cs typeface="Calibri"/>
              </a:rPr>
              <a:t>está destinado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a ir o que ya estuvo, fuera de la parte principal de la atmósfera de la Tierra.</a:t>
            </a:r>
          </a:p>
          <a:p>
            <a:pPr marL="12700" marR="945515" algn="just"/>
            <a:endParaRPr lang="es-ES" sz="800" b="1" i="1" dirty="0">
              <a:solidFill>
                <a:srgbClr val="FF0000"/>
              </a:solidFill>
              <a:cs typeface="Calibri"/>
            </a:endParaRPr>
          </a:p>
          <a:p>
            <a:pPr marL="12700" marR="945515"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1.62 estación </a:t>
            </a:r>
            <a:r>
              <a:rPr lang="es-ES" b="1" i="1" u="sng" dirty="0">
                <a:solidFill>
                  <a:srgbClr val="FF0000"/>
                </a:solidFill>
                <a:cs typeface="Calibri"/>
              </a:rPr>
              <a:t>terrenal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Estación que efectúa radiocomunicaciones terrenales</a:t>
            </a:r>
            <a:endParaRPr lang="en-US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dirty="0">
                <a:solidFill>
                  <a:srgbClr val="548ED4"/>
                </a:solidFill>
                <a:cs typeface="Calibri"/>
              </a:rPr>
              <a:t>Toda estación que se mencione en el presente Reglamento, salvo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indicación expresa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en contrario, corresponde a una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estación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terrenal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1.63 estación </a:t>
            </a:r>
            <a:r>
              <a:rPr lang="es-ES" b="1" i="1" u="sng" dirty="0">
                <a:solidFill>
                  <a:srgbClr val="FF0000"/>
                </a:solidFill>
                <a:cs typeface="Calibri"/>
              </a:rPr>
              <a:t>terrena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Estación situada en la superficie de la Tierra o en la </a:t>
            </a:r>
            <a:r>
              <a:rPr lang="es-ES" dirty="0" smtClean="0">
                <a:solidFill>
                  <a:srgbClr val="548ED4"/>
                </a:solidFill>
                <a:cs typeface="Calibri"/>
              </a:rPr>
              <a:t>parte principal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de la atmósfera terrestre destinada a establecer comunicación:</a:t>
            </a:r>
          </a:p>
          <a:p>
            <a:pPr marL="12700" marR="945515" algn="just"/>
            <a:r>
              <a:rPr lang="es-ES" dirty="0">
                <a:solidFill>
                  <a:srgbClr val="548ED4"/>
                </a:solidFill>
                <a:cs typeface="Calibri"/>
              </a:rPr>
              <a:t>– con una o varias estaciones espaciales; o</a:t>
            </a:r>
          </a:p>
          <a:p>
            <a:pPr marL="12700" marR="945515" algn="just"/>
            <a:r>
              <a:rPr lang="es-ES" dirty="0">
                <a:solidFill>
                  <a:srgbClr val="548ED4"/>
                </a:solidFill>
                <a:cs typeface="Calibri"/>
              </a:rPr>
              <a:t>– con una o varias estaciones de la misma naturaleza, mediante el empleo de uno</a:t>
            </a:r>
          </a:p>
          <a:p>
            <a:pPr marL="12700" marR="945515" algn="just"/>
            <a:r>
              <a:rPr lang="es-ES" dirty="0">
                <a:solidFill>
                  <a:srgbClr val="548ED4"/>
                </a:solidFill>
                <a:cs typeface="Calibri"/>
              </a:rPr>
              <a:t>o varios satélites reflectores u otros objetos situados en el espacio.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1.69 estación </a:t>
            </a:r>
            <a:r>
              <a:rPr lang="es-ES" b="1" i="1" u="sng" dirty="0">
                <a:solidFill>
                  <a:srgbClr val="FF0000"/>
                </a:solidFill>
                <a:cs typeface="Calibri"/>
              </a:rPr>
              <a:t>terrestre</a:t>
            </a:r>
            <a:r>
              <a:rPr lang="es-ES" b="1" i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Estación del servicio móvil no destinada a ser utilizada en</a:t>
            </a:r>
          </a:p>
          <a:p>
            <a:pPr marL="12700" marR="945515" algn="just"/>
            <a:r>
              <a:rPr lang="es-ES" dirty="0">
                <a:solidFill>
                  <a:srgbClr val="548ED4"/>
                </a:solidFill>
                <a:cs typeface="Calibri"/>
              </a:rPr>
              <a:t>movimiento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8585986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Estaciones y Sistemas radioeléctricos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361381" y="1091097"/>
            <a:ext cx="11575098" cy="4078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1.66 estación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fija: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Estación del servicio fijo.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1.85  estación de radiodifusión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Estación del servicio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radiodifusión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1.67 estación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móvil: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Estación del servicio móvil destinada a ser utilizada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en movimiento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o mientras esté detenida en puntos no determinados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</a:t>
            </a:r>
          </a:p>
          <a:p>
            <a:pPr marL="12700" marR="945515"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1.73 estación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móvil terrestre: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Estación móvil del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servicio móvil terrestre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que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puede</a:t>
            </a:r>
          </a:p>
          <a:p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cambiar de lugar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dentro de los limites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geográficos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un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país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 de un continente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1.77 estación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de barco: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Estación móvil del servicio móvil marítimo a bordo de un</a:t>
            </a: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barco no amarrado de manera permanente y que no sea una estación de embarcación 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dispositivo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salvamento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1.83 estación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de aeronave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Estación móvil del servicio móvil aeronáutico instalada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 bordo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una aeronave, que no sea una estación de embarcación o dispositivo de salvamento.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3872107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Servicios Radioeléctricos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306625" y="926833"/>
            <a:ext cx="11711986" cy="4539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s-ES" sz="800" b="1" dirty="0">
              <a:solidFill>
                <a:srgbClr val="FF0000"/>
              </a:solidFill>
              <a:cs typeface="Calibri"/>
            </a:endParaRPr>
          </a:p>
          <a:p>
            <a:pPr marL="12700" marR="945515"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El RR define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41 servicios radioeléctricos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 (Vol. I, Sección III: 1.20 a 1.60). Pueden agruparse según varios parámetros, como:</a:t>
            </a: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1.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Enlace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Terrenal (tierra-tierra), Espacial (Tierra-espacio, espacio-Tierra, Espacio-Espacio)</a:t>
            </a: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2.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Área de servicio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tierra (terrestre), mar (marítimo), aire (aeronáutico)</a:t>
            </a: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3.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Redes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</a:t>
            </a:r>
          </a:p>
          <a:p>
            <a:pPr marL="12700" marR="945515" algn="just"/>
            <a:r>
              <a:rPr lang="es-ES" sz="1900" b="1" i="1" dirty="0">
                <a:solidFill>
                  <a:srgbClr val="548ED4"/>
                </a:solidFill>
                <a:cs typeface="Calibri"/>
              </a:rPr>
              <a:t>Correspondencia Pública*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comunicaciones fijas, móviles, radiodifusión</a:t>
            </a:r>
          </a:p>
          <a:p>
            <a:pPr marL="12700" marR="945515" algn="just"/>
            <a:r>
              <a:rPr lang="es-ES" sz="1900" b="1" i="1" dirty="0">
                <a:solidFill>
                  <a:srgbClr val="548ED4"/>
                </a:solidFill>
                <a:cs typeface="Calibri"/>
              </a:rPr>
              <a:t>Especializadas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aeronáutica; marítima, meteorológica; observación de la Tierra; científicas; estándar de tiempo; astronomía; la seguridad; especiales; etcétera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RR define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53 estaciones radioeléctricas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 (Vol. I, Sección IV: 1.61 a 1.115). Pueden agruparse según los mismos parámetros de los servicios radioeléctricos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53 clases de estaciones y 41 clases de servicios: algunas estaciones implican simultáneamente más de un servicio</a:t>
            </a: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5849402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351584" y="116633"/>
            <a:ext cx="8064896" cy="584775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RR: </a:t>
            </a:r>
            <a:r>
              <a:rPr lang="en-US" sz="3200" b="1" dirty="0" err="1" smtClean="0">
                <a:solidFill>
                  <a:srgbClr val="FF0000"/>
                </a:solidFill>
              </a:rPr>
              <a:t>Servicios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conexos</a:t>
            </a:r>
            <a:r>
              <a:rPr lang="en-US" sz="3200" b="1" dirty="0" smtClean="0">
                <a:solidFill>
                  <a:srgbClr val="FF0000"/>
                </a:solidFill>
              </a:rPr>
              <a:t> (subsets)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34002" y="568930"/>
            <a:ext cx="11492968" cy="1655676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en-US" sz="1900" dirty="0" smtClean="0">
                <a:solidFill>
                  <a:srgbClr val="548ED4"/>
                </a:solidFill>
                <a:cs typeface="Calibri"/>
              </a:rPr>
              <a:t>- 2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criterios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relevantes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:</a:t>
            </a:r>
            <a:endParaRPr lang="en-US" sz="1900" dirty="0">
              <a:solidFill>
                <a:srgbClr val="548ED4"/>
              </a:solidFill>
              <a:cs typeface="Calibri"/>
            </a:endParaRPr>
          </a:p>
          <a:p>
            <a:pPr lvl="1" algn="justLow">
              <a:buFontTx/>
              <a:buChar char="-"/>
            </a:pP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Tipo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de enlaces: </a:t>
            </a:r>
            <a:r>
              <a:rPr lang="en-US" sz="1900" b="1" u="sng" dirty="0" err="1" smtClean="0">
                <a:solidFill>
                  <a:srgbClr val="548ED4"/>
                </a:solidFill>
                <a:cs typeface="Calibri"/>
              </a:rPr>
              <a:t>Terrenales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vs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Espaciales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(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usa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o no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usa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satélites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?)</a:t>
            </a:r>
            <a:endParaRPr lang="en-US" sz="1900" dirty="0">
              <a:solidFill>
                <a:srgbClr val="548ED4"/>
              </a:solidFill>
              <a:cs typeface="Calibri"/>
            </a:endParaRPr>
          </a:p>
          <a:p>
            <a:pPr lvl="1" algn="justLow">
              <a:buFontTx/>
              <a:buChar char="-"/>
            </a:pPr>
            <a:r>
              <a:rPr lang="en-US" sz="1900" dirty="0" err="1">
                <a:solidFill>
                  <a:srgbClr val="548ED4"/>
                </a:solidFill>
                <a:cs typeface="Calibri"/>
              </a:rPr>
              <a:t>Á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rea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de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influencia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: </a:t>
            </a:r>
            <a:r>
              <a:rPr lang="en-US" sz="1900" b="1" u="sng" dirty="0" err="1" smtClean="0">
                <a:solidFill>
                  <a:srgbClr val="548ED4"/>
                </a:solidFill>
                <a:cs typeface="Calibri"/>
              </a:rPr>
              <a:t>Terrestre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(Land),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Marítimo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,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Aeronáutico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endParaRPr lang="en-US" sz="1900" dirty="0">
              <a:solidFill>
                <a:srgbClr val="548ED4"/>
              </a:solidFill>
              <a:cs typeface="Calibri"/>
            </a:endParaRPr>
          </a:p>
          <a:p>
            <a:pPr algn="justLow">
              <a:buFontTx/>
              <a:buChar char="-"/>
            </a:pPr>
            <a:r>
              <a:rPr lang="en-US" sz="1900" dirty="0">
                <a:solidFill>
                  <a:srgbClr val="548ED4"/>
                </a:solidFill>
                <a:cs typeface="Calibri"/>
              </a:rPr>
              <a:t>RR 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1.19: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Por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defecto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todos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los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servicios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son: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terrenales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(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servicios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espaciales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deben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indicarse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explicitamente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) </a:t>
            </a:r>
          </a:p>
          <a:p>
            <a:pPr algn="justLow">
              <a:buFontTx/>
              <a:buChar char="-"/>
            </a:pP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Algunos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servicios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son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conexos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a </a:t>
            </a:r>
            <a:r>
              <a:rPr lang="en-US" sz="1900" dirty="0" err="1" smtClean="0">
                <a:solidFill>
                  <a:srgbClr val="548ED4"/>
                </a:solidFill>
                <a:cs typeface="Calibri"/>
              </a:rPr>
              <a:t>otros</a:t>
            </a:r>
            <a:r>
              <a:rPr lang="en-US" sz="1900" dirty="0" smtClean="0">
                <a:solidFill>
                  <a:srgbClr val="548ED4"/>
                </a:solidFill>
                <a:cs typeface="Calibri"/>
              </a:rPr>
              <a:t> (subsets; Rec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. 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ITU-R SM.1133)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061" y="2411150"/>
            <a:ext cx="8427704" cy="4177046"/>
          </a:xfrm>
          <a:prstGeom prst="rect">
            <a:avLst/>
          </a:prstGeom>
        </p:spPr>
      </p:pic>
      <p:sp>
        <p:nvSpPr>
          <p:cNvPr id="5" name="Holder 4"/>
          <p:cNvSpPr>
            <a:spLocks noGrp="1"/>
          </p:cNvSpPr>
          <p:nvPr>
            <p:ph type="ftr" sz="quarter" idx="4294967295"/>
          </p:nvPr>
        </p:nvSpPr>
        <p:spPr>
          <a:xfrm>
            <a:off x="4473306" y="6488406"/>
            <a:ext cx="4100195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9559759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847528" y="1052736"/>
            <a:ext cx="8136904" cy="648072"/>
          </a:xfrm>
        </p:spPr>
        <p:txBody>
          <a:bodyPr>
            <a:normAutofit/>
          </a:bodyPr>
          <a:lstStyle/>
          <a:p>
            <a:pPr marL="0" indent="0" algn="justLow">
              <a:buNone/>
            </a:pPr>
            <a:r>
              <a:rPr lang="en-US" sz="2400" b="1" u="sng" dirty="0" err="1" smtClean="0">
                <a:solidFill>
                  <a:schemeClr val="accent5"/>
                </a:solidFill>
                <a:latin typeface="Arial Narrow" pitchFamily="34" charset="0"/>
              </a:rPr>
              <a:t>Servicios</a:t>
            </a:r>
            <a:r>
              <a:rPr lang="en-US" sz="2400" b="1" u="sng" dirty="0" smtClean="0">
                <a:solidFill>
                  <a:schemeClr val="accent5"/>
                </a:solidFill>
                <a:latin typeface="Arial Narrow" pitchFamily="34" charset="0"/>
              </a:rPr>
              <a:t> </a:t>
            </a:r>
            <a:r>
              <a:rPr lang="en-US" sz="2400" b="1" u="sng" dirty="0" err="1" smtClean="0">
                <a:solidFill>
                  <a:schemeClr val="accent5"/>
                </a:solidFill>
                <a:latin typeface="Arial Narrow" pitchFamily="34" charset="0"/>
              </a:rPr>
              <a:t>Espaciales</a:t>
            </a:r>
            <a:endParaRPr lang="en-US" sz="2400" dirty="0">
              <a:solidFill>
                <a:schemeClr val="accent5"/>
              </a:solidFill>
              <a:latin typeface="Arial Narrow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069" t="55469" r="34001" b="12201"/>
          <a:stretch/>
        </p:blipFill>
        <p:spPr>
          <a:xfrm>
            <a:off x="2229492" y="1700808"/>
            <a:ext cx="7372975" cy="452417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51584" y="116633"/>
            <a:ext cx="8064896" cy="584775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RR: </a:t>
            </a:r>
            <a:r>
              <a:rPr lang="en-US" sz="3200" b="1" dirty="0" err="1" smtClean="0">
                <a:solidFill>
                  <a:srgbClr val="FF0000"/>
                </a:solidFill>
              </a:rPr>
              <a:t>Servicios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conexos</a:t>
            </a:r>
            <a:r>
              <a:rPr lang="en-US" sz="3200" b="1" dirty="0" smtClean="0">
                <a:solidFill>
                  <a:srgbClr val="FF0000"/>
                </a:solidFill>
              </a:rPr>
              <a:t> (subsets)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Holder 4"/>
          <p:cNvSpPr>
            <a:spLocks noGrp="1"/>
          </p:cNvSpPr>
          <p:nvPr>
            <p:ph type="ftr" sz="quarter" idx="4294967295"/>
          </p:nvPr>
        </p:nvSpPr>
        <p:spPr>
          <a:xfrm>
            <a:off x="4046221" y="6313868"/>
            <a:ext cx="4100195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3346634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Conceptos “por defecto”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290199" y="518619"/>
            <a:ext cx="11394409" cy="4801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marL="469900" marR="945515" indent="-457200" algn="just">
              <a:buFont typeface="+mj-lt"/>
              <a:buAutoNum type="arabicPeriod"/>
            </a:pP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Todos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los servicios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estaciones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radiocomunicaciones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son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terrenales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 menos que se indique lo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contrario,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e.g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.:</a:t>
            </a:r>
          </a:p>
          <a:p>
            <a:pPr marL="469900" marR="945515" lvl="1" algn="just"/>
            <a:r>
              <a:rPr lang="es-ES" sz="1900" dirty="0">
                <a:solidFill>
                  <a:srgbClr val="548ED4"/>
                </a:solidFill>
                <a:cs typeface="Calibri"/>
              </a:rPr>
              <a:t>Fijo: terrenal; Fijo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por Satélite: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asociado al Servicio Espacial</a:t>
            </a:r>
          </a:p>
          <a:p>
            <a:pPr marL="469900" marR="945515" indent="-457200" algn="just">
              <a:buFont typeface="+mj-lt"/>
              <a:buAutoNum type="arabicPeriod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Todos los Servicios Fijos son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terrestres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enlaces entre estaciones fijas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tierra firme </a:t>
            </a:r>
          </a:p>
          <a:p>
            <a:pPr marL="469900" marR="945515" indent="-457200" algn="just">
              <a:buFont typeface="+mj-lt"/>
              <a:buAutoNum type="arabicPeriod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Servicios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radiodifusión son por principio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terrestres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Enlaces entre estaciones de radiodifusión y receptores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tierra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firme</a:t>
            </a:r>
          </a:p>
          <a:p>
            <a:pPr marL="469900" marR="945515" indent="-457200" algn="just">
              <a:buFont typeface="+mj-lt"/>
              <a:buAutoNum type="arabicPeriod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Los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servicios fijo por satélite y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radiodifusión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por satélite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 destinan  a cubrir zonas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terrestres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;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huellas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los satélites pueden cubrir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mares, pero no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son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servicios marítimos, 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cubren los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espacios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aéreos, pero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no son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servicios aeronáuticos 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469900" marR="945515" indent="-457200" algn="just">
              <a:buFont typeface="+mj-lt"/>
              <a:buAutoNum type="arabicPeriod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Los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servicios móviles se aplican a todas las áreas, a menos que se indique lo contrario: Servicio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móvil: abarca: terrestre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marítimo,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aeronáutico;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e.g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.: móvil salvo móvil aeronáutico: incluye móvil terrestre y móvil marítimo</a:t>
            </a:r>
          </a:p>
          <a:p>
            <a:pPr marL="469900" marR="945515" indent="-457200" algn="just">
              <a:buFont typeface="+mj-lt"/>
              <a:buAutoNum type="arabicPeriod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Marítimo y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Aeronáutico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son siempre móviles</a:t>
            </a:r>
          </a:p>
          <a:p>
            <a:pPr marL="469900" marR="945515" indent="-457200" algn="just">
              <a:buFont typeface="+mj-lt"/>
              <a:buAutoNum type="arabicPeriod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Estaciones fijas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 pueden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vincular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 servicios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móviles: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base (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fija)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la estación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móvil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469900" marR="945515" indent="-457200" algn="just">
              <a:buFont typeface="+mj-lt"/>
              <a:buAutoNum type="arabicPeriod"/>
            </a:pPr>
            <a:r>
              <a:rPr lang="en-US" sz="1900" dirty="0" err="1">
                <a:solidFill>
                  <a:srgbClr val="548ED4"/>
                </a:solidFill>
                <a:cs typeface="Calibri"/>
              </a:rPr>
              <a:t>Servicios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“a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bordo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” de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aviones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o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barcos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con “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correspondencia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pública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” no son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considerados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marítimos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o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aeronáuticos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4123376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3581400"/>
            <a:ext cx="86868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Otros conceptos claves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98306"/>
            <a:ext cx="8991600" cy="38933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1.60 servicio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especial: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 de radiocomunicación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no definido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en otro lugar </a:t>
            </a:r>
            <a:r>
              <a:rPr lang="es-ES" sz="1900" dirty="0" smtClean="0">
                <a:solidFill>
                  <a:srgbClr val="548ED4"/>
                </a:solidFill>
                <a:cs typeface="Calibri"/>
              </a:rPr>
              <a:t>de la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presente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sección,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destinado exclusivamente a satisfacer necesidades determinadas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interés general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no abierto a la correspondencia pública</a:t>
            </a:r>
          </a:p>
          <a:p>
            <a:pPr algn="just"/>
            <a:endParaRPr lang="es-ES" sz="2000" b="1" i="1" dirty="0">
              <a:solidFill>
                <a:srgbClr val="FF0000"/>
              </a:solidFill>
              <a:cs typeface="Calibri"/>
            </a:endParaRPr>
          </a:p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1.18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aplicaciones industriales, científicas y médicas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(de la energía radioeléctrica)</a:t>
            </a: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(ICM): Funcionamiento de equipos o de instalaciones destinados a producir y utilizar en un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espacio reducido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energía radioeléctrica con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fines industriales, científicos, médicos, domésticos o similares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con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exclusión de todas las aplicaciones de telecomunicación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</a:t>
            </a:r>
          </a:p>
          <a:p>
            <a:pPr marL="12700" marR="945515"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Las ICM no son estrictamente un servicio radioeléctrico, y por ese no tienen atribuciones de frecuencias;  a las ICM se les hacen “designaciones” a través de pie de páginas, con sus restricciones asociadas </a:t>
            </a: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11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/>
              <a:t>RRS-15-Américas; El Salvador, 27-31 Julio 2015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6701238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Interferencias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00200" y="518619"/>
            <a:ext cx="9677400" cy="5386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1.166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interferencias: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El efecto de la energía no deseada debida a una o una combinación de emisiones, radiaciones, inducciones o tras la recepción en un sistema de radiocomunicaciones, que se manifiesta por una disminución del rendimiento, la mala interpretación, o la pérdida de información que podría ser extraído en el A falta de tal energía no deseada.</a:t>
            </a:r>
          </a:p>
          <a:p>
            <a:pPr marL="469900" marR="945515" indent="-457200" algn="just">
              <a:buFont typeface="+mj-lt"/>
              <a:buAutoNum type="arabicPeriod"/>
            </a:pP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469900" marR="945515" indent="-457200" algn="just">
              <a:buFont typeface="+mj-lt"/>
              <a:buAutoNum type="arabicPeriod"/>
            </a:pP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Interferencia: Toda recepción proveniente de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Tx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diferentes al  objetivo. El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Rx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enfrenta muchas fuentes  de interferencias,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diversa naturaleza: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intra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-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banda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los mismos u otros servicios, otras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bandas/servicios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; permanente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intermitente; fuente fija o móvil; no intencional e intencional; actual y de futuros, etc.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2133600"/>
            <a:ext cx="5472607" cy="247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Straight Arrow Connector 15"/>
          <p:cNvCxnSpPr/>
          <p:nvPr/>
        </p:nvCxnSpPr>
        <p:spPr bwMode="auto">
          <a:xfrm flipH="1">
            <a:off x="7813848" y="2637656"/>
            <a:ext cx="792088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8671388" y="2483768"/>
            <a:ext cx="10454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Rx </a:t>
            </a:r>
            <a:r>
              <a:rPr lang="en-US" sz="1400" b="1" dirty="0" err="1"/>
              <a:t>Deseada</a:t>
            </a:r>
            <a:endParaRPr lang="en-US" sz="1400" b="1" dirty="0"/>
          </a:p>
        </p:txBody>
      </p:sp>
      <p:cxnSp>
        <p:nvCxnSpPr>
          <p:cNvPr id="18" name="Straight Arrow Connector 17"/>
          <p:cNvCxnSpPr/>
          <p:nvPr/>
        </p:nvCxnSpPr>
        <p:spPr bwMode="auto">
          <a:xfrm flipH="1">
            <a:off x="7850367" y="2788467"/>
            <a:ext cx="792088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rgbClr val="2D4B8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H="1">
            <a:off x="7813848" y="3318648"/>
            <a:ext cx="792088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rgbClr val="00B05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flipH="1">
            <a:off x="7850367" y="3469459"/>
            <a:ext cx="792088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rgbClr val="2D4B8F"/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8671388" y="3211665"/>
            <a:ext cx="11406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/>
              <a:t>Interferencia</a:t>
            </a:r>
            <a:endParaRPr lang="en-US" sz="1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910" y="6269714"/>
            <a:ext cx="4096867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827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7"/>
          <p:cNvSpPr/>
          <p:nvPr/>
        </p:nvSpPr>
        <p:spPr>
          <a:xfrm>
            <a:off x="1635576" y="4210750"/>
            <a:ext cx="8680703" cy="818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1635576" y="3497658"/>
            <a:ext cx="8680703" cy="769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1670956" y="2606423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1676400" y="1440257"/>
            <a:ext cx="8680703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83709" y="457200"/>
            <a:ext cx="2889503" cy="347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76401" y="577899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701472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RR: Organización y conceptos principales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Cuadro Internacional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Atribución de 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Frecuencias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(ITFA)</a:t>
            </a:r>
          </a:p>
          <a:p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3. Reglas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Procedimiento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s-E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4. Registro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Internacional de Frecuencias,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MIFR</a:t>
            </a: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5. RR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y Gestión nacional del espectro</a:t>
            </a:r>
          </a:p>
        </p:txBody>
      </p:sp>
      <p:sp>
        <p:nvSpPr>
          <p:cNvPr id="1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318556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Clases de Interferencias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74387"/>
            <a:ext cx="8991600" cy="5493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1.167 interferencia admisible 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Interferencia observada 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prevista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que satisface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los criterios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cuantitativos de interferencia y de compartición que figuran en el presente Reglamento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 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Recomendaciones UIT-R o en acuerdos especiales según lo previsto en el presente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Reglamento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1.168 interferencia aceptada 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Interferencia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de nivel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más elevado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que 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definido como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interferencia admisible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que ha sido acordada entre dos o más administraciones sin perjuicio para otras administraciones.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000" b="1" dirty="0">
                <a:solidFill>
                  <a:srgbClr val="FF0000"/>
                </a:solidFill>
                <a:cs typeface="Calibri"/>
              </a:rPr>
              <a:t>3</a:t>
            </a:r>
            <a:r>
              <a:rPr lang="es-ES" sz="10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000" dirty="0">
                <a:solidFill>
                  <a:srgbClr val="548ED4"/>
                </a:solidFill>
                <a:cs typeface="Calibri"/>
              </a:rPr>
              <a:t>Los </a:t>
            </a:r>
            <a:r>
              <a:rPr lang="es-ES" sz="1000" dirty="0">
                <a:solidFill>
                  <a:srgbClr val="548ED4"/>
                </a:solidFill>
                <a:cs typeface="Calibri"/>
              </a:rPr>
              <a:t>términos «interferencia admisible» e «interferencia aceptada» se utilizan en la </a:t>
            </a:r>
            <a:r>
              <a:rPr lang="es-ES" sz="1000" dirty="0">
                <a:solidFill>
                  <a:srgbClr val="548ED4"/>
                </a:solidFill>
                <a:cs typeface="Calibri"/>
              </a:rPr>
              <a:t>coordinación de </a:t>
            </a:r>
            <a:r>
              <a:rPr lang="es-ES" sz="1000" dirty="0">
                <a:solidFill>
                  <a:srgbClr val="548ED4"/>
                </a:solidFill>
                <a:cs typeface="Calibri"/>
              </a:rPr>
              <a:t>asignaciones de frecuencia </a:t>
            </a:r>
            <a:r>
              <a:rPr lang="es-ES" sz="1000" dirty="0">
                <a:solidFill>
                  <a:srgbClr val="548ED4"/>
                </a:solidFill>
                <a:cs typeface="Calibri"/>
              </a:rPr>
              <a:t>entre administraciones</a:t>
            </a:r>
            <a:endParaRPr lang="en-US" sz="10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1.169 interferencia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perjudicial: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Interferencia que compromete el funcionamiento de</a:t>
            </a: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un servicio de radionavegación o de otros servicios de seguridad, o que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degrada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gravemente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interrumpe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repetidamente o impide el funcionamiento de un servicio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radiocomunicación explotado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acuerdo con el Reglamento de Radiocomunicaciones (CS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).</a:t>
            </a: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Las interferencias NO se pueden eliminar completamente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Todo sistema de radio debe aceptar un nivel de interferencia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gestión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regulación del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espectro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expresión: "Interferencia"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 asume por defecto como "interferencia perjudicial“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En los procesos de coordinación se deben considerar los 3 tipos </a:t>
            </a:r>
          </a:p>
        </p:txBody>
      </p:sp>
      <p:sp>
        <p:nvSpPr>
          <p:cNvPr id="3" name="Rectangle 2"/>
          <p:cNvSpPr/>
          <p:nvPr/>
        </p:nvSpPr>
        <p:spPr>
          <a:xfrm>
            <a:off x="1600200" y="4419600"/>
            <a:ext cx="8915400" cy="1447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TextBox 3"/>
          <p:cNvSpPr txBox="1"/>
          <p:nvPr/>
        </p:nvSpPr>
        <p:spPr>
          <a:xfrm>
            <a:off x="4572000" y="533401"/>
            <a:ext cx="30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3</a:t>
            </a:r>
            <a:endParaRPr lang="es-ES" sz="10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95800" y="1811180"/>
            <a:ext cx="30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3</a:t>
            </a:r>
            <a:endParaRPr lang="es-ES" sz="1000" b="1" dirty="0">
              <a:solidFill>
                <a:srgbClr val="FF0000"/>
              </a:solidFill>
            </a:endParaRPr>
          </a:p>
        </p:txBody>
      </p:sp>
      <p:sp>
        <p:nvSpPr>
          <p:cNvPr id="8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8496746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CS: Interferencias perjudiciales (Art. 45)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79596"/>
            <a:ext cx="8991600" cy="5386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197</a:t>
            </a:r>
            <a:r>
              <a:rPr lang="es-ES" sz="1900" dirty="0">
                <a:solidFill>
                  <a:srgbClr val="FF0000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Todas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estaciones, cualquiera que sea su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objeto, deberán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 instaladas y explotadas de tal manera que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no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puedan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causar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interferencias perjudiciales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a las</a:t>
            </a: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comunicaciones o servicios radioeléctricos de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otros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Estados Miembros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de las empresas de explotación reconocidas 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aquellas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otras debidamente autorizadas para realizar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un servicio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radiocomunicación y que funcionen de</a:t>
            </a:r>
          </a:p>
          <a:p>
            <a:pPr marL="12700" marR="945515" algn="just"/>
            <a:r>
              <a:rPr lang="es-ES" sz="1900" dirty="0">
                <a:solidFill>
                  <a:srgbClr val="548ED4"/>
                </a:solidFill>
                <a:cs typeface="Calibri"/>
              </a:rPr>
              <a:t>conformidad con las disposiciones del Reglamento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Radiocomunicaciones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</a:t>
            </a: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198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Cada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Estado Miembro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se compromete a exigir 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empresas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explotación reconocidas por él y a las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demás debidamente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autorizadas a este efecto, el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cumplimiento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lo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dispuesto en el número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197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anterior.</a:t>
            </a:r>
          </a:p>
          <a:p>
            <a:pPr marL="12700" marR="945515"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199</a:t>
            </a:r>
            <a:r>
              <a:rPr lang="es-ES" sz="1900" dirty="0">
                <a:solidFill>
                  <a:srgbClr val="FF0000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Los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Estados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Miembros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reconocen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asimismo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necesidad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adoptar cuantas medidas sean posibles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para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impedir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que el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funcionamiento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de las instalaciones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aparatos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eléctricos de cualquier clase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cause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interferencias perjudiciales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 las comunicaciones o servicios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radioeléctricos 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que se refiere el número 197 anterior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n-US" sz="1900" dirty="0" err="1">
                <a:solidFill>
                  <a:srgbClr val="548ED4"/>
                </a:solidFill>
                <a:cs typeface="Calibri"/>
              </a:rPr>
              <a:t>Procedimientos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en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: </a:t>
            </a:r>
            <a:r>
              <a:rPr lang="en-US" sz="1900" b="1" dirty="0">
                <a:solidFill>
                  <a:srgbClr val="FF0000"/>
                </a:solidFill>
                <a:cs typeface="Calibri"/>
              </a:rPr>
              <a:t>RR Art. 15: </a:t>
            </a:r>
            <a:r>
              <a:rPr lang="en-US" sz="1900" b="1" dirty="0" err="1">
                <a:solidFill>
                  <a:srgbClr val="FF0000"/>
                </a:solidFill>
                <a:cs typeface="Calibri"/>
              </a:rPr>
              <a:t>Interferencias</a:t>
            </a:r>
            <a:r>
              <a:rPr lang="en-US" sz="1900" b="1" dirty="0">
                <a:solidFill>
                  <a:srgbClr val="FF0000"/>
                </a:solidFill>
                <a:cs typeface="Calibri"/>
              </a:rPr>
              <a:t> 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(</a:t>
            </a:r>
            <a:r>
              <a:rPr lang="en-US" sz="1900" b="1" u="sng" dirty="0" err="1">
                <a:solidFill>
                  <a:srgbClr val="548ED4"/>
                </a:solidFill>
                <a:cs typeface="Calibri"/>
              </a:rPr>
              <a:t>Sección</a:t>
            </a:r>
            <a:r>
              <a:rPr lang="en-US" sz="1900" b="1" u="sng" dirty="0">
                <a:solidFill>
                  <a:srgbClr val="548ED4"/>
                </a:solidFill>
                <a:cs typeface="Calibri"/>
              </a:rPr>
              <a:t> V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: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Informes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de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Infracción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; </a:t>
            </a:r>
            <a:r>
              <a:rPr lang="en-US" sz="1900" b="1" u="sng" dirty="0" err="1">
                <a:solidFill>
                  <a:srgbClr val="548ED4"/>
                </a:solidFill>
                <a:cs typeface="Calibri"/>
              </a:rPr>
              <a:t>Sección</a:t>
            </a:r>
            <a:r>
              <a:rPr lang="en-US" sz="1900" b="1" u="sng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b="1" u="sng" dirty="0">
                <a:solidFill>
                  <a:srgbClr val="548ED4"/>
                </a:solidFill>
                <a:cs typeface="Calibri"/>
              </a:rPr>
              <a:t>VI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: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Procedimiento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a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seguir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en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caso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de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interferencia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prejudicial) </a:t>
            </a: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7225539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Gestión de Frecuencias (Sec. II)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33400"/>
            <a:ext cx="8991600" cy="5570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1.16 atribución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(de una banda de frecuencias):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Inscripción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el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Cuadro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de atribución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de bandas de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frecuencias*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una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banda de frecuencias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determinada, para que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sea utilizada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por uno o varios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servicios de radiocomunicación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terrenal o espacial o por el servicio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radioastronomía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condiciones especificadas. Este termino se aplica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también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 la banda de</a:t>
            </a: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frecuencias considerada.</a:t>
            </a: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1.17 adjudicación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(de una frecuencia o de un canal </a:t>
            </a:r>
            <a:r>
              <a:rPr lang="es-ES" sz="1900" b="1" i="1" dirty="0" err="1">
                <a:solidFill>
                  <a:srgbClr val="FF0000"/>
                </a:solidFill>
                <a:cs typeface="Calibri"/>
              </a:rPr>
              <a:t>radioelectrico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):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Inscripción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un</a:t>
            </a:r>
          </a:p>
          <a:p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canal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determinado en un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plan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adoptado por una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conferencia competente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para ser utilizado por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una 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varias administraciones para un servicio de radiocomunicación terrenal o espacial en uno 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varios países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 zonas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geográficas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determinados y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según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condiciones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especificadas.</a:t>
            </a:r>
          </a:p>
          <a:p>
            <a:endParaRPr lang="es-ES" sz="800" b="1" i="1" dirty="0">
              <a:solidFill>
                <a:srgbClr val="548ED4"/>
              </a:solidFill>
              <a:cs typeface="Calibri"/>
            </a:endParaRPr>
          </a:p>
          <a:p>
            <a:r>
              <a:rPr lang="es-ES" sz="1900" b="1" i="1" dirty="0">
                <a:solidFill>
                  <a:srgbClr val="FF0000"/>
                </a:solidFill>
                <a:cs typeface="Calibri"/>
              </a:rPr>
              <a:t>1.18 asignación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(de una frecuencia o de un canal </a:t>
            </a:r>
            <a:r>
              <a:rPr lang="es-ES" sz="1900" b="1" i="1" dirty="0" err="1">
                <a:solidFill>
                  <a:srgbClr val="FF0000"/>
                </a:solidFill>
                <a:cs typeface="Calibri"/>
              </a:rPr>
              <a:t>radioelectrico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):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Autorización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que da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una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administración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para que una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estación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radioeléctrica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utilice una frecuencia o un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canal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radioeléctrico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determinado en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condiciones especificadas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</a:t>
            </a:r>
          </a:p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548ED4"/>
                </a:solidFill>
                <a:cs typeface="Calibri"/>
              </a:rPr>
              <a:t>Los Reguladores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comúnmente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hablan de: Cuadro Internacional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de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Atribuciones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de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Frecuencias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(CIAF),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para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asociarla con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su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contraparte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nacional: Cuadro Nacional de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Atribuciones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de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Frecuencias (CNAF)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mayoría de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diccionarios consideran las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expresiones "</a:t>
            </a:r>
            <a:r>
              <a:rPr lang="es-ES" sz="1600" i="1" dirty="0">
                <a:solidFill>
                  <a:srgbClr val="548ED4"/>
                </a:solidFill>
                <a:cs typeface="Calibri"/>
              </a:rPr>
              <a:t>atribución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"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y "</a:t>
            </a:r>
            <a:r>
              <a:rPr lang="es-ES" sz="1600" i="1" dirty="0">
                <a:solidFill>
                  <a:srgbClr val="548ED4"/>
                </a:solidFill>
                <a:cs typeface="Calibri"/>
              </a:rPr>
              <a:t>asignación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" </a:t>
            </a:r>
            <a:r>
              <a:rPr lang="es-ES" sz="1600" b="1" u="sng" dirty="0">
                <a:solidFill>
                  <a:srgbClr val="548ED4"/>
                </a:solidFill>
                <a:cs typeface="Calibri"/>
              </a:rPr>
              <a:t>como </a:t>
            </a:r>
            <a:r>
              <a:rPr lang="es-ES" sz="1600" b="1" u="sng" dirty="0" smtClean="0">
                <a:solidFill>
                  <a:srgbClr val="548ED4"/>
                </a:solidFill>
                <a:cs typeface="Calibri"/>
              </a:rPr>
              <a:t>sinónimos</a:t>
            </a:r>
            <a:r>
              <a:rPr lang="es-ES" sz="1600" dirty="0" smtClean="0">
                <a:solidFill>
                  <a:srgbClr val="548ED4"/>
                </a:solidFill>
                <a:cs typeface="Calibri"/>
              </a:rPr>
              <a:t>;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en el contexto de la gestión del espectro y el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RR </a:t>
            </a:r>
            <a:r>
              <a:rPr lang="es-ES" sz="1600" b="1" u="sng" dirty="0" smtClean="0">
                <a:solidFill>
                  <a:srgbClr val="548ED4"/>
                </a:solidFill>
                <a:cs typeface="Calibri"/>
              </a:rPr>
              <a:t>NO son sinónimos</a:t>
            </a:r>
            <a:endParaRPr lang="es-ES" sz="1600" b="1" u="sng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38617" y="4724400"/>
            <a:ext cx="89154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6896059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Atribuciones vs Asignaciones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569447" y="579596"/>
            <a:ext cx="10885193" cy="4355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Atribuciones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se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conceden a los Servicios de Radiocomunicaciones</a:t>
            </a:r>
          </a:p>
          <a:p>
            <a:endParaRPr lang="es-ES" sz="800" b="1" u="sng" dirty="0">
              <a:solidFill>
                <a:srgbClr val="548ED4"/>
              </a:solidFill>
              <a:cs typeface="Calibri"/>
            </a:endParaRPr>
          </a:p>
          <a:p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Asignaciones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se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otorgan a las estaciones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radiocomunicaciones</a:t>
            </a: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En general el RR,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no se ocupa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asignaciones*: derecho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soberano y autónomo de las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administraciones. Pero las asignaciones nacionales a las respectivas estaciones deben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estar en consonancia con su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CNAF y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también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 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(Art. 4.4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),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e.g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asignación de un canal de televisión, solamente en una banda atribuida a los servicios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radiodifusión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600" b="1" i="1" dirty="0">
                <a:solidFill>
                  <a:srgbClr val="FF0000"/>
                </a:solidFill>
                <a:cs typeface="Calibri"/>
              </a:rPr>
              <a:t>Art. 4.4: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Las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administraciones de los Estados Miembros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no asignarán a una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estación frecuencia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alguna que no se ajuste al Cuadro de atribución de bandas de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frecuencias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incluido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en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este capítulo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o a las demás disposiciones del presente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Reglamento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, excepto en el caso de que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tal estación</a:t>
            </a:r>
            <a:r>
              <a:rPr lang="es-ES" dirty="0">
                <a:solidFill>
                  <a:srgbClr val="548ED4"/>
                </a:solidFill>
                <a:cs typeface="Calibri"/>
              </a:rPr>
              <a:t>, al utilizar dicha asignación de frecuencia, no produzca interferencia perjudicial a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una estación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que funcione de acuerdo con las disposiciones de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la Constitución</a:t>
            </a:r>
            <a:r>
              <a:rPr lang="es-ES" dirty="0">
                <a:solidFill>
                  <a:srgbClr val="548ED4"/>
                </a:solidFill>
                <a:cs typeface="Calibri"/>
              </a:rPr>
              <a:t>, del Convenio y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del presente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Reglamento ni reclame protección contra la interferencia perjudicial causada por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dicha estación</a:t>
            </a:r>
            <a:r>
              <a:rPr lang="es-ES" dirty="0">
                <a:solidFill>
                  <a:srgbClr val="548ED4"/>
                </a:solidFill>
                <a:cs typeface="Calibri"/>
              </a:rPr>
              <a:t>.</a:t>
            </a:r>
            <a:endParaRPr lang="en-US" dirty="0">
              <a:solidFill>
                <a:srgbClr val="548ED4"/>
              </a:solidFill>
              <a:cs typeface="Calibri"/>
            </a:endParaRPr>
          </a:p>
          <a:p>
            <a:endParaRPr lang="es-ES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  <p:sp>
        <p:nvSpPr>
          <p:cNvPr id="2" name="Rectangle 1"/>
          <p:cNvSpPr/>
          <p:nvPr/>
        </p:nvSpPr>
        <p:spPr>
          <a:xfrm>
            <a:off x="93996" y="5228508"/>
            <a:ext cx="11487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i="1" dirty="0">
                <a:solidFill>
                  <a:srgbClr val="548ED4"/>
                </a:solidFill>
                <a:cs typeface="Calibri"/>
              </a:rPr>
              <a:t>* Debido a su carácter internacional, algunos servicios en algunas bandas necesitan que la adjudicación también se acompañe de una asignación internacional de sus estaciones asociadas (Servicios planificados, contenidos en Vol. 2: Apéndices)</a:t>
            </a:r>
            <a:endParaRPr lang="es-ES" sz="1600" i="1" dirty="0">
              <a:solidFill>
                <a:srgbClr val="548ED4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92402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Atribuciones vs Asignaciones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79597"/>
            <a:ext cx="8839200" cy="4924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El RR es técnicamente neutro: </a:t>
            </a:r>
          </a:p>
          <a:p>
            <a:pPr marL="342900" indent="-342900">
              <a:buFontTx/>
              <a:buChar char="-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Atribuye las bandas de frecuencia 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servicios de radiocomunicaciones</a:t>
            </a:r>
          </a:p>
          <a:p>
            <a:pPr marL="342900" indent="-342900">
              <a:buFontTx/>
              <a:buChar char="-"/>
            </a:pP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No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atribuye 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aplicaciones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específicas</a:t>
            </a:r>
          </a:p>
          <a:p>
            <a:pPr marL="342900" indent="-342900">
              <a:buFontTx/>
              <a:buChar char="-"/>
            </a:pPr>
            <a:r>
              <a:rPr lang="es-ES" sz="1900" b="1" dirty="0">
                <a:solidFill>
                  <a:srgbClr val="548ED4"/>
                </a:solidFill>
                <a:cs typeface="Calibri"/>
              </a:rPr>
              <a:t>No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atribuye a determinadas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tecnologías</a:t>
            </a:r>
          </a:p>
          <a:p>
            <a:pPr marL="342900" indent="-342900">
              <a:buFontTx/>
              <a:buChar char="-"/>
            </a:pPr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Ejemplo: la atribución hecha a: “servicios móviles" no hace especificaciones de: redes celulares (aplicación), ni: GMS, LTE,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Wimax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etc. (tecnología)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En las atribuciones de frecuencias del RR (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Art. 5), el uso en las notas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pie de página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expresiones: "</a:t>
            </a:r>
            <a:r>
              <a:rPr lang="es-ES" sz="1900" b="1" i="1" u="sng" dirty="0">
                <a:solidFill>
                  <a:srgbClr val="548ED4"/>
                </a:solidFill>
                <a:cs typeface="Calibri"/>
              </a:rPr>
              <a:t>identificada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"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"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designada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" expresa interés/intención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algunas administraciones en un uso futuro de ese banda para una aplicación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específica en vista de  la armonización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del uso de esa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banda en el mediano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largo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plazo.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Ejemplos *:</a:t>
            </a:r>
          </a:p>
          <a:p>
            <a:pPr marL="342900" indent="-342900" algn="just">
              <a:buFontTx/>
              <a:buChar char="-"/>
            </a:pPr>
            <a:r>
              <a:rPr lang="es-ES" sz="1900" b="1" i="1" dirty="0">
                <a:solidFill>
                  <a:srgbClr val="FF0000"/>
                </a:solidFill>
                <a:cs typeface="Calibri"/>
              </a:rPr>
              <a:t>5.138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,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5.150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Bandas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designados para (ICM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342900" indent="-342900">
              <a:buFontTx/>
              <a:buChar char="-"/>
            </a:pPr>
            <a:r>
              <a:rPr lang="es-ES" sz="1900" b="1" i="1" dirty="0">
                <a:solidFill>
                  <a:srgbClr val="FF0000"/>
                </a:solidFill>
                <a:cs typeface="Calibri"/>
              </a:rPr>
              <a:t>5.552A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Bandas designados para el uso de estaciones en plataformas a gran altitud</a:t>
            </a:r>
          </a:p>
          <a:p>
            <a:pPr marL="342900" indent="-342900">
              <a:buFontTx/>
              <a:buChar char="-"/>
            </a:pPr>
            <a:r>
              <a:rPr lang="es-ES" sz="1900" b="1" i="1" dirty="0">
                <a:solidFill>
                  <a:srgbClr val="FF0000"/>
                </a:solidFill>
                <a:cs typeface="Calibri"/>
              </a:rPr>
              <a:t>5.516B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bandas identificadas * para el uso de aplicaciones de alta densidad en el servicio fijo por satélite</a:t>
            </a:r>
          </a:p>
          <a:p>
            <a:pPr marL="342900" indent="-342900">
              <a:buFontTx/>
              <a:buChar char="-"/>
            </a:pPr>
            <a:r>
              <a:rPr lang="es-ES" sz="1900" b="1" i="1" dirty="0">
                <a:solidFill>
                  <a:srgbClr val="FF0000"/>
                </a:solidFill>
                <a:cs typeface="Calibri"/>
              </a:rPr>
              <a:t>5.286AA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, 5.313.A, 5.317A, 5.3: 84A, 5.388, 5.430A. 5432A, 5.432B, 5.433A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Bandas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identificadas para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Telecomunicaciones Móviles Internacionales (IMT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</a:t>
            </a: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5621727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600200" y="381001"/>
            <a:ext cx="8915400" cy="5816977"/>
          </a:xfrm>
        </p:spPr>
        <p:txBody>
          <a:bodyPr>
            <a:normAutofit/>
          </a:bodyPr>
          <a:lstStyle/>
          <a:p>
            <a:pPr algn="just"/>
            <a:endParaRPr lang="en-US" sz="1000" dirty="0"/>
          </a:p>
          <a:p>
            <a:pPr algn="just"/>
            <a:r>
              <a:rPr lang="en-US" sz="2000" b="1" dirty="0"/>
              <a:t>IMT:</a:t>
            </a:r>
          </a:p>
          <a:p>
            <a:pPr marL="0" lvl="0" indent="0" algn="just" rtl="0">
              <a:buNone/>
            </a:pPr>
            <a:r>
              <a:rPr lang="en-GB" sz="2000" dirty="0" err="1" smtClean="0"/>
              <a:t>Nuevas</a:t>
            </a:r>
            <a:r>
              <a:rPr lang="en-GB" sz="2000" dirty="0" smtClean="0"/>
              <a:t> </a:t>
            </a:r>
            <a:r>
              <a:rPr lang="en-GB" sz="2000" dirty="0" err="1" smtClean="0"/>
              <a:t>Bandas</a:t>
            </a:r>
            <a:r>
              <a:rPr lang="en-GB" sz="2000" dirty="0" smtClean="0"/>
              <a:t> </a:t>
            </a:r>
            <a:r>
              <a:rPr lang="en-GB" sz="2000" dirty="0" err="1" smtClean="0"/>
              <a:t>identificadas</a:t>
            </a:r>
            <a:r>
              <a:rPr lang="en-GB" sz="2000" dirty="0" smtClean="0"/>
              <a:t> para IMT</a:t>
            </a:r>
            <a:r>
              <a:rPr lang="en-GB" sz="2000" dirty="0"/>
              <a:t>			</a:t>
            </a:r>
            <a:r>
              <a:rPr lang="en-GB" sz="2000" dirty="0" smtClean="0"/>
              <a:t>BW </a:t>
            </a:r>
            <a:r>
              <a:rPr lang="en-GB" sz="2000" dirty="0" smtClean="0"/>
              <a:t>Total para </a:t>
            </a:r>
            <a:r>
              <a:rPr lang="en-GB" sz="2000" dirty="0" smtClean="0"/>
              <a:t>IMT</a:t>
            </a:r>
            <a:endParaRPr lang="en-GB" sz="2000" dirty="0"/>
          </a:p>
          <a:p>
            <a:pPr marL="0" lvl="0" indent="0" algn="just" rtl="0">
              <a:buNone/>
            </a:pPr>
            <a:r>
              <a:rPr lang="en-GB" sz="2000" dirty="0" smtClean="0"/>
              <a:t>Durante la  CMR-15</a:t>
            </a:r>
            <a:endParaRPr lang="es-ES" sz="2000" dirty="0"/>
          </a:p>
          <a:p>
            <a:pPr algn="just"/>
            <a:endParaRPr lang="en-US" sz="2000" dirty="0"/>
          </a:p>
          <a:p>
            <a:pPr algn="just"/>
            <a:endParaRPr lang="en-US" sz="2000" dirty="0"/>
          </a:p>
          <a:p>
            <a:pPr algn="just"/>
            <a:endParaRPr lang="en-US" sz="2000" b="1" dirty="0"/>
          </a:p>
          <a:p>
            <a:pPr algn="just"/>
            <a:endParaRPr lang="en-US" sz="2000" b="1" dirty="0"/>
          </a:p>
          <a:p>
            <a:pPr algn="just"/>
            <a:endParaRPr lang="en-US" sz="1000" dirty="0"/>
          </a:p>
          <a:p>
            <a:r>
              <a:rPr lang="en-US" sz="2000" dirty="0"/>
              <a:t>-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algn="just"/>
            <a:endParaRPr lang="es-ES" dirty="0"/>
          </a:p>
        </p:txBody>
      </p:sp>
      <p:sp>
        <p:nvSpPr>
          <p:cNvPr id="3" name="Rectangle 2"/>
          <p:cNvSpPr/>
          <p:nvPr/>
        </p:nvSpPr>
        <p:spPr>
          <a:xfrm>
            <a:off x="3645477" y="88613"/>
            <a:ext cx="6195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RR: </a:t>
            </a:r>
            <a:r>
              <a:rPr lang="en-US" sz="3200" b="1" dirty="0" err="1" smtClean="0">
                <a:solidFill>
                  <a:srgbClr val="FF0000"/>
                </a:solidFill>
              </a:rPr>
              <a:t>Bandas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indentificadas</a:t>
            </a:r>
            <a:r>
              <a:rPr lang="en-US" sz="3200" b="1" dirty="0" smtClean="0">
                <a:solidFill>
                  <a:srgbClr val="FF0000"/>
                </a:solidFill>
              </a:rPr>
              <a:t> para IMT</a:t>
            </a:r>
            <a:endParaRPr lang="es-ES" sz="32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0068"/>
              </p:ext>
            </p:extLst>
          </p:nvPr>
        </p:nvGraphicFramePr>
        <p:xfrm>
          <a:off x="1813217" y="1724767"/>
          <a:ext cx="5091323" cy="4719836"/>
        </p:xfrm>
        <a:graphic>
          <a:graphicData uri="http://schemas.openxmlformats.org/drawingml/2006/table">
            <a:tbl>
              <a:tblPr firstRow="1" firstCol="1" bandRow="1"/>
              <a:tblGrid>
                <a:gridCol w="1999614"/>
                <a:gridCol w="1302866"/>
                <a:gridCol w="435259"/>
                <a:gridCol w="676792"/>
                <a:gridCol w="676792"/>
              </a:tblGrid>
              <a:tr h="365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0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Banda </a:t>
                      </a: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Ancho de Banda</a:t>
                      </a: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R3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91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470-608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614-698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84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1427-1452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1452-1492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1492-1518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3300-3400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3600-3700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4800-4990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es-ES" sz="11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Bandas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603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28801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694536"/>
              </p:ext>
            </p:extLst>
          </p:nvPr>
        </p:nvGraphicFramePr>
        <p:xfrm>
          <a:off x="7669734" y="1503882"/>
          <a:ext cx="3303065" cy="4584821"/>
        </p:xfrm>
        <a:graphic>
          <a:graphicData uri="http://schemas.openxmlformats.org/drawingml/2006/table">
            <a:tbl>
              <a:tblPr firstRow="1" firstCol="1" bandRow="1"/>
              <a:tblGrid>
                <a:gridCol w="1860147"/>
                <a:gridCol w="1442918"/>
              </a:tblGrid>
              <a:tr h="2922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Banda</a:t>
                      </a:r>
                      <a:r>
                        <a:rPr lang="es-ES" sz="1100" b="1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</a:t>
                      </a: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Ancho de Banda (MHz</a:t>
                      </a: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83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450-470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470-608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83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614-698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83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698-960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1427-1452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83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1452-1492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1492-1518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1710-2025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2110-2200 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2300-2400 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2500-2690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3300-3400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3400-3600 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3600-3700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64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4800-4990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64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 </a:t>
                      </a:r>
                      <a:r>
                        <a:rPr lang="es-ES" sz="1100" b="1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Bands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1,780 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889501" y="14472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8" name="Holder 4"/>
          <p:cNvSpPr>
            <a:spLocks noGrp="1"/>
          </p:cNvSpPr>
          <p:nvPr>
            <p:ph type="ftr" sz="quarter" idx="5"/>
          </p:nvPr>
        </p:nvSpPr>
        <p:spPr>
          <a:xfrm>
            <a:off x="4418551" y="6492563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749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600200" y="381000"/>
            <a:ext cx="8915400" cy="5690616"/>
          </a:xfrm>
        </p:spPr>
        <p:txBody>
          <a:bodyPr>
            <a:normAutofit fontScale="77500" lnSpcReduction="20000"/>
          </a:bodyPr>
          <a:lstStyle/>
          <a:p>
            <a:pPr algn="just"/>
            <a:endParaRPr lang="en-US" sz="1000" dirty="0"/>
          </a:p>
          <a:p>
            <a:pPr algn="just"/>
            <a:r>
              <a:rPr lang="en-US" sz="2000" b="1" dirty="0"/>
              <a:t>IMT:</a:t>
            </a:r>
          </a:p>
          <a:p>
            <a:r>
              <a:rPr lang="en-US" sz="2000" dirty="0" err="1" smtClean="0"/>
              <a:t>Bandas</a:t>
            </a:r>
            <a:r>
              <a:rPr lang="en-US" sz="2000" dirty="0" smtClean="0"/>
              <a:t> a </a:t>
            </a:r>
            <a:r>
              <a:rPr lang="en-US" sz="2000" dirty="0" err="1" smtClean="0"/>
              <a:t>estudiar</a:t>
            </a:r>
            <a:r>
              <a:rPr lang="en-US" sz="2000" dirty="0" smtClean="0"/>
              <a:t> </a:t>
            </a:r>
            <a:r>
              <a:rPr lang="en-US" sz="2000" dirty="0" err="1" smtClean="0"/>
              <a:t>durante</a:t>
            </a:r>
            <a:r>
              <a:rPr lang="en-US" sz="2000" dirty="0" smtClean="0"/>
              <a:t> la CMR-19 </a:t>
            </a:r>
            <a:r>
              <a:rPr lang="en-US" sz="2000" dirty="0"/>
              <a:t>(IMT-2020):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b="1" dirty="0" smtClean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 err="1" smtClean="0"/>
              <a:t>Adicionalmente</a:t>
            </a:r>
            <a:r>
              <a:rPr lang="en-US" sz="2000" b="1" dirty="0"/>
              <a:t>: </a:t>
            </a:r>
          </a:p>
          <a:p>
            <a:r>
              <a:rPr lang="en-US" sz="2000" dirty="0" err="1"/>
              <a:t>Identificación</a:t>
            </a:r>
            <a:r>
              <a:rPr lang="en-US" sz="2000" dirty="0"/>
              <a:t> de </a:t>
            </a:r>
            <a:r>
              <a:rPr lang="en-US" sz="2000" dirty="0" err="1"/>
              <a:t>bandas</a:t>
            </a:r>
            <a:r>
              <a:rPr lang="en-US" sz="2000" dirty="0"/>
              <a:t> de </a:t>
            </a:r>
            <a:r>
              <a:rPr lang="en-US" sz="2000" dirty="0" err="1"/>
              <a:t>frecuencias</a:t>
            </a:r>
            <a:r>
              <a:rPr lang="en-US" sz="2000" dirty="0"/>
              <a:t> para </a:t>
            </a:r>
            <a:r>
              <a:rPr lang="en-US" sz="2000" dirty="0" err="1"/>
              <a:t>uso</a:t>
            </a:r>
            <a:r>
              <a:rPr lang="en-US" sz="2000" dirty="0"/>
              <a:t> de las </a:t>
            </a:r>
            <a:r>
              <a:rPr lang="en-US" sz="2000" dirty="0" err="1"/>
              <a:t>administraciones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el </a:t>
            </a:r>
            <a:r>
              <a:rPr lang="en-US" sz="2000" dirty="0" err="1"/>
              <a:t>servicio</a:t>
            </a:r>
            <a:r>
              <a:rPr lang="en-US" sz="2000" dirty="0"/>
              <a:t> </a:t>
            </a:r>
            <a:r>
              <a:rPr lang="en-US" sz="2000" dirty="0" err="1"/>
              <a:t>móvil</a:t>
            </a:r>
            <a:r>
              <a:rPr lang="en-US" sz="2000" dirty="0"/>
              <a:t> </a:t>
            </a:r>
            <a:r>
              <a:rPr lang="en-US" sz="2000" dirty="0" err="1"/>
              <a:t>terrestre</a:t>
            </a:r>
            <a:endParaRPr lang="en-US" sz="2000" dirty="0"/>
          </a:p>
          <a:p>
            <a:r>
              <a:rPr lang="en-US" sz="2000" dirty="0" err="1"/>
              <a:t>Aplicaciones</a:t>
            </a:r>
            <a:r>
              <a:rPr lang="en-US" sz="2000" dirty="0"/>
              <a:t> del </a:t>
            </a:r>
            <a:r>
              <a:rPr lang="en-US" sz="2000" dirty="0" err="1"/>
              <a:t>servicio</a:t>
            </a:r>
            <a:r>
              <a:rPr lang="en-US" sz="2000" dirty="0"/>
              <a:t> </a:t>
            </a:r>
            <a:r>
              <a:rPr lang="en-US" sz="2000" dirty="0" err="1"/>
              <a:t>fijo</a:t>
            </a:r>
            <a:r>
              <a:rPr lang="en-US" sz="2000" dirty="0"/>
              <a:t> operando </a:t>
            </a:r>
            <a:r>
              <a:rPr lang="en-US" sz="2000" dirty="0" err="1"/>
              <a:t>en</a:t>
            </a:r>
            <a:r>
              <a:rPr lang="en-US" sz="2000" dirty="0"/>
              <a:t> 275-450 GHz</a:t>
            </a:r>
          </a:p>
          <a:p>
            <a:endParaRPr lang="en-US" sz="2000" dirty="0"/>
          </a:p>
          <a:p>
            <a:endParaRPr lang="en-US" sz="2000" dirty="0"/>
          </a:p>
          <a:p>
            <a:pPr algn="just"/>
            <a:endParaRPr lang="es-ES" dirty="0"/>
          </a:p>
        </p:txBody>
      </p:sp>
      <p:sp>
        <p:nvSpPr>
          <p:cNvPr id="3" name="Rectangle 2"/>
          <p:cNvSpPr/>
          <p:nvPr/>
        </p:nvSpPr>
        <p:spPr>
          <a:xfrm>
            <a:off x="4724401" y="1"/>
            <a:ext cx="2923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WRC-19 Agenda</a:t>
            </a:r>
            <a:endParaRPr lang="es-ES" sz="3200" b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28801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889501" y="14472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585987"/>
              </p:ext>
            </p:extLst>
          </p:nvPr>
        </p:nvGraphicFramePr>
        <p:xfrm>
          <a:off x="2209800" y="1403351"/>
          <a:ext cx="6019800" cy="3473449"/>
        </p:xfrm>
        <a:graphic>
          <a:graphicData uri="http://schemas.openxmlformats.org/drawingml/2006/table">
            <a:tbl>
              <a:tblPr firstRow="1" firstCol="1" bandRow="1"/>
              <a:tblGrid>
                <a:gridCol w="3390097"/>
                <a:gridCol w="2629703"/>
              </a:tblGrid>
              <a:tr h="2247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Banda </a:t>
                      </a: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(GHz)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Ancho de Banda(GHz</a:t>
                      </a: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24773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Atribuido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al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servicio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móvil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24.25  – 27.5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3.25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37.0 – 40.5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42.5 – 43.5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45.5 – 47.0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47.2  -50.2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50.4 – 52.6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66.0 – 76.0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7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81.0 – 86 .0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7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Bands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29.45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24773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atribución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global al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servicio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móvil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31.8 – 33.4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1.60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40.5 – 42.5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47.0 - 47.2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7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Bands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3.80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2037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Bands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33.25 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889501" y="14710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1869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96" y="0"/>
            <a:ext cx="11529471" cy="64853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91931" y="1872734"/>
            <a:ext cx="74085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fr-FR" sz="2400" b="1" dirty="0" smtClean="0"/>
              <a:t>33.25 </a:t>
            </a:r>
            <a:r>
              <a:rPr lang="fr-FR" sz="2400" b="1" dirty="0"/>
              <a:t>GHz of </a:t>
            </a:r>
            <a:r>
              <a:rPr lang="fr-FR" sz="2400" b="1" dirty="0" err="1"/>
              <a:t>spectrum</a:t>
            </a:r>
            <a:r>
              <a:rPr lang="fr-FR" sz="2400" b="1" dirty="0"/>
              <a:t> </a:t>
            </a:r>
            <a:r>
              <a:rPr lang="fr-FR" sz="2400" b="1" dirty="0" err="1"/>
              <a:t>under</a:t>
            </a:r>
            <a:r>
              <a:rPr lang="fr-FR" sz="2400" b="1" dirty="0"/>
              <a:t> </a:t>
            </a:r>
            <a:r>
              <a:rPr lang="fr-FR" sz="2400" b="1" dirty="0" err="1"/>
              <a:t>study</a:t>
            </a:r>
            <a:r>
              <a:rPr lang="fr-FR" sz="2400" b="1" dirty="0"/>
              <a:t> </a:t>
            </a:r>
            <a:r>
              <a:rPr lang="fr-FR" sz="2400" b="1" dirty="0" smtClean="0"/>
              <a:t>for IMT</a:t>
            </a:r>
          </a:p>
          <a:p>
            <a:pPr marL="285750" indent="-285750">
              <a:buFont typeface="Arial" charset="0"/>
              <a:buChar char="•"/>
            </a:pPr>
            <a:r>
              <a:rPr lang="fr-FR" sz="2400" b="1" dirty="0" smtClean="0"/>
              <a:t>12.25 GHz </a:t>
            </a:r>
            <a:r>
              <a:rPr lang="fr-FR" sz="2400" b="1" dirty="0" err="1" smtClean="0"/>
              <a:t>also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under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study</a:t>
            </a:r>
            <a:r>
              <a:rPr lang="fr-FR" sz="2400" b="1" dirty="0" smtClean="0"/>
              <a:t> for HAPS and/or NGSO FSS</a:t>
            </a:r>
            <a:endParaRPr lang="fr-FR" sz="2400" b="1" dirty="0"/>
          </a:p>
        </p:txBody>
      </p:sp>
      <p:sp>
        <p:nvSpPr>
          <p:cNvPr id="5" name="Holder 4"/>
          <p:cNvSpPr>
            <a:spLocks noGrp="1"/>
          </p:cNvSpPr>
          <p:nvPr>
            <p:ph type="ftr" sz="quarter" idx="4294967295"/>
          </p:nvPr>
        </p:nvSpPr>
        <p:spPr>
          <a:xfrm>
            <a:off x="4046221" y="6576692"/>
            <a:ext cx="4100195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97891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Categorías de Atribuciones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79596"/>
            <a:ext cx="8763000" cy="5124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ítulo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primario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(mayúsculas*); ejemplo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 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FIJO</a:t>
            </a: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Título secundario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(minúsculas*); ejemplo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 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Fijo</a:t>
            </a: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5.28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Las estaciones de un servicio secundario:</a:t>
            </a:r>
          </a:p>
          <a:p>
            <a:pPr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5.29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a)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no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deben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causar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interferencia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perjudicial a las estaciones de un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servicio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primario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a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las que se les hayan asignado frecuencias con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anterioridad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o se les puedan asignar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en el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futuro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;</a:t>
            </a:r>
            <a:endParaRPr lang="es-ES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5.30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b)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no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pueden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reclamar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protección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contra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interferencias perjudiciales causadas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por estaciones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de un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servicio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primario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a las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que se les hayan asignado frecuencias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con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anterioridad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o se les puedan asignar en el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futuro</a:t>
            </a:r>
            <a:r>
              <a:rPr lang="es-ES" dirty="0">
                <a:solidFill>
                  <a:srgbClr val="548ED4"/>
                </a:solidFill>
                <a:cs typeface="Calibri"/>
              </a:rPr>
              <a:t>;</a:t>
            </a:r>
          </a:p>
          <a:p>
            <a:pPr algn="just"/>
            <a:r>
              <a:rPr lang="es-ES" b="1" i="1" dirty="0">
                <a:solidFill>
                  <a:srgbClr val="FF0000"/>
                </a:solidFill>
                <a:cs typeface="Calibri"/>
              </a:rPr>
              <a:t>5.31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c) pero tienen derecho a la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protección contra interferencias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perjudiciales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causadas por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estaciones del mismo servicio o de otros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servicios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secundarios</a:t>
            </a:r>
            <a:r>
              <a:rPr lang="es-ES" dirty="0">
                <a:solidFill>
                  <a:srgbClr val="548ED4"/>
                </a:solidFill>
                <a:cs typeface="Calibri"/>
              </a:rPr>
              <a:t> a las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que se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les asignen </a:t>
            </a:r>
            <a:r>
              <a:rPr lang="es-ES" dirty="0">
                <a:solidFill>
                  <a:srgbClr val="548ED4"/>
                </a:solidFill>
                <a:cs typeface="Calibri"/>
              </a:rPr>
              <a:t>frecuencias </a:t>
            </a:r>
            <a:r>
              <a:rPr lang="es-ES" b="1" u="sng" dirty="0">
                <a:solidFill>
                  <a:srgbClr val="548ED4"/>
                </a:solidFill>
                <a:cs typeface="Calibri"/>
              </a:rPr>
              <a:t>ulteriormente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	[Primero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el tiempo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primero 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el derecho]</a:t>
            </a:r>
          </a:p>
          <a:p>
            <a:pPr algn="just"/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versiones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árabe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china, las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atribuciones a título primario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 indican con caracteres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resaltados:</a:t>
            </a:r>
          </a:p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Primario: </a:t>
            </a: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Secundario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</a:t>
            </a: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4922908"/>
            <a:ext cx="2557540" cy="792093"/>
          </a:xfrm>
          <a:prstGeom prst="rect">
            <a:avLst/>
          </a:prstGeom>
        </p:spPr>
      </p:pic>
      <p:sp>
        <p:nvSpPr>
          <p:cNvPr id="7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7871569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Categorías de Atribuciones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999717" y="5419871"/>
            <a:ext cx="8763000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2090057" y="518620"/>
            <a:ext cx="7892143" cy="3367581"/>
            <a:chOff x="339768" y="762000"/>
            <a:chExt cx="7813632" cy="3808838"/>
          </a:xfrm>
        </p:grpSpPr>
        <p:sp>
          <p:nvSpPr>
            <p:cNvPr id="7" name="Isosceles Triangle 6"/>
            <p:cNvSpPr/>
            <p:nvPr/>
          </p:nvSpPr>
          <p:spPr bwMode="auto">
            <a:xfrm>
              <a:off x="1217581" y="1368899"/>
              <a:ext cx="328313" cy="724873"/>
            </a:xfrm>
            <a:prstGeom prst="triangle">
              <a:avLst/>
            </a:prstGeom>
            <a:solidFill>
              <a:srgbClr val="00B050"/>
            </a:solidFill>
            <a:ln w="762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</a:pPr>
              <a:endParaRPr lang="en-US" sz="2400">
                <a:solidFill>
                  <a:srgbClr val="003399"/>
                </a:solidFill>
                <a:latin typeface="Verdan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flipH="1">
              <a:off x="339768" y="896724"/>
              <a:ext cx="1131340" cy="41772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rgbClr val="00B050"/>
                  </a:solidFill>
                </a:rPr>
                <a:t>Tx</a:t>
              </a:r>
              <a:r>
                <a:rPr lang="en-US" b="1" dirty="0">
                  <a:solidFill>
                    <a:srgbClr val="00B050"/>
                  </a:solidFill>
                </a:rPr>
                <a:t>:  1, 2,…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6940501" y="1246554"/>
              <a:ext cx="312035" cy="362437"/>
            </a:xfrm>
            <a:prstGeom prst="rect">
              <a:avLst/>
            </a:prstGeom>
            <a:solidFill>
              <a:srgbClr val="00B050"/>
            </a:solidFill>
            <a:ln w="762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</a:pPr>
              <a:endParaRPr lang="en-US" sz="2400">
                <a:solidFill>
                  <a:srgbClr val="003399"/>
                </a:solidFill>
                <a:latin typeface="Verdana" pitchFamily="34" charset="0"/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 bwMode="auto">
            <a:xfrm>
              <a:off x="1545894" y="1550117"/>
              <a:ext cx="5288311" cy="0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" name="Isosceles Triangle 12"/>
            <p:cNvSpPr/>
            <p:nvPr/>
          </p:nvSpPr>
          <p:spPr bwMode="auto">
            <a:xfrm>
              <a:off x="1235592" y="2407974"/>
              <a:ext cx="328313" cy="724873"/>
            </a:xfrm>
            <a:prstGeom prst="triangle">
              <a:avLst/>
            </a:prstGeom>
            <a:solidFill>
              <a:schemeClr val="tx2"/>
            </a:solidFill>
            <a:ln w="762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</a:pPr>
              <a:endParaRPr lang="en-US" sz="2400">
                <a:solidFill>
                  <a:schemeClr val="tx2"/>
                </a:solidFill>
                <a:latin typeface="Verdana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868494" y="2479982"/>
              <a:ext cx="312035" cy="362437"/>
            </a:xfrm>
            <a:prstGeom prst="rect">
              <a:avLst/>
            </a:prstGeom>
            <a:solidFill>
              <a:schemeClr val="tx2"/>
            </a:solidFill>
            <a:ln w="762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</a:pPr>
              <a:endParaRPr lang="en-US" sz="2400">
                <a:solidFill>
                  <a:srgbClr val="003399"/>
                </a:solidFill>
                <a:latin typeface="Verdana" pitchFamily="34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 bwMode="auto">
            <a:xfrm>
              <a:off x="1545894" y="2733208"/>
              <a:ext cx="5257883" cy="0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" name="Straight Arrow Connector 15"/>
            <p:cNvCxnSpPr/>
            <p:nvPr/>
          </p:nvCxnSpPr>
          <p:spPr bwMode="auto">
            <a:xfrm>
              <a:off x="1568855" y="1556839"/>
              <a:ext cx="5206427" cy="1103728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rgbClr val="00B050"/>
              </a:solidFill>
              <a:prstDash val="sys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" name="Straight Arrow Connector 16"/>
            <p:cNvCxnSpPr/>
            <p:nvPr/>
          </p:nvCxnSpPr>
          <p:spPr bwMode="auto">
            <a:xfrm flipV="1">
              <a:off x="1515466" y="1639601"/>
              <a:ext cx="5288311" cy="1091862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chemeClr val="tx2"/>
              </a:solidFill>
              <a:prstDash val="sysDash"/>
              <a:round/>
              <a:headEnd type="none" w="med" len="med"/>
              <a:tailEnd type="arrow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2139968" y="762000"/>
              <a:ext cx="4037154" cy="382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00B050"/>
                  </a:solidFill>
                </a:rPr>
                <a:t>TODAS LAS PRIMARIAS: </a:t>
              </a:r>
              <a:r>
                <a:rPr lang="en-US" sz="1600" dirty="0" err="1">
                  <a:solidFill>
                    <a:srgbClr val="00B050"/>
                  </a:solidFill>
                </a:rPr>
                <a:t>presentes</a:t>
              </a:r>
              <a:r>
                <a:rPr lang="en-US" sz="1600" dirty="0">
                  <a:solidFill>
                    <a:srgbClr val="00B050"/>
                  </a:solidFill>
                </a:rPr>
                <a:t> and </a:t>
              </a:r>
              <a:r>
                <a:rPr lang="en-US" sz="1600" dirty="0" err="1">
                  <a:solidFill>
                    <a:srgbClr val="00B050"/>
                  </a:solidFill>
                </a:rPr>
                <a:t>Futuras</a:t>
              </a:r>
              <a:r>
                <a:rPr lang="en-US" sz="1600" dirty="0">
                  <a:solidFill>
                    <a:srgbClr val="00B050"/>
                  </a:solidFill>
                </a:rPr>
                <a:t> </a:t>
              </a:r>
              <a:endParaRPr lang="en-US" sz="1600" dirty="0">
                <a:solidFill>
                  <a:srgbClr val="00B05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615247" y="2405361"/>
              <a:ext cx="1204131" cy="417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2"/>
                  </a:solidFill>
                </a:rPr>
                <a:t>Secondary 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956392" y="2120860"/>
              <a:ext cx="1440160" cy="417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rgbClr val="00B050"/>
                  </a:solidFill>
                </a:rPr>
                <a:t>Acceptar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93315" y="1719764"/>
              <a:ext cx="1440160" cy="417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tx2"/>
                  </a:solidFill>
                </a:rPr>
                <a:t>Prevenir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7036512" y="805214"/>
              <a:ext cx="1116888" cy="41772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50"/>
                  </a:solidFill>
                </a:rPr>
                <a:t>Rx: 1, 2,…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971906" y="2941647"/>
              <a:ext cx="1440160" cy="417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rgbClr val="0070C0"/>
                  </a:solidFill>
                </a:rPr>
                <a:t>Acceptar</a:t>
              </a:r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7291018" y="2495565"/>
              <a:ext cx="617646" cy="417726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Rx 1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575006" y="2585744"/>
              <a:ext cx="617646" cy="417726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chemeClr val="tx2"/>
                  </a:solidFill>
                </a:rPr>
                <a:t>T</a:t>
              </a:r>
              <a:r>
                <a:rPr lang="en-US" b="1" dirty="0" err="1">
                  <a:solidFill>
                    <a:schemeClr val="tx2"/>
                  </a:solidFill>
                </a:rPr>
                <a:t>x</a:t>
              </a:r>
              <a:r>
                <a:rPr lang="en-US" b="1" dirty="0">
                  <a:solidFill>
                    <a:schemeClr val="tx2"/>
                  </a:solidFill>
                </a:rPr>
                <a:t> 1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>
              <a:off x="1563905" y="1194048"/>
              <a:ext cx="5288311" cy="0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 rot="5400000">
              <a:off x="4002884" y="1040740"/>
              <a:ext cx="4320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</a:t>
              </a:r>
              <a:r>
                <a:rPr lang="en-US" sz="2400" b="1" dirty="0">
                  <a:solidFill>
                    <a:srgbClr val="00B050"/>
                  </a:solidFill>
                </a:rPr>
                <a:t>…</a:t>
              </a:r>
              <a:endParaRPr lang="en-US" sz="2400" b="1" dirty="0">
                <a:solidFill>
                  <a:srgbClr val="00B050"/>
                </a:solidFill>
              </a:endParaRPr>
            </a:p>
          </p:txBody>
        </p:sp>
        <p:sp>
          <p:nvSpPr>
            <p:cNvPr id="28" name="Isosceles Triangle 27"/>
            <p:cNvSpPr/>
            <p:nvPr/>
          </p:nvSpPr>
          <p:spPr bwMode="auto">
            <a:xfrm>
              <a:off x="1145573" y="3845965"/>
              <a:ext cx="328313" cy="724873"/>
            </a:xfrm>
            <a:prstGeom prst="triangle">
              <a:avLst/>
            </a:prstGeom>
            <a:solidFill>
              <a:srgbClr val="0070C0"/>
            </a:solidFill>
            <a:ln w="762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Font typeface="Arial" pitchFamily="34" charset="0"/>
                <a:buNone/>
              </a:pPr>
              <a:endParaRPr lang="en-US" sz="2400">
                <a:solidFill>
                  <a:srgbClr val="003399"/>
                </a:solidFill>
                <a:latin typeface="Verdana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360556" y="3373790"/>
              <a:ext cx="1131340" cy="417726"/>
            </a:xfrm>
            <a:prstGeom prst="rect">
              <a:avLst/>
            </a:prstGeom>
            <a:noFill/>
            <a:ln w="19050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0070C0"/>
                  </a:solidFill>
                </a:defRPr>
              </a:lvl1pPr>
            </a:lstStyle>
            <a:p>
              <a:r>
                <a:rPr lang="en-US" dirty="0" err="1"/>
                <a:t>Tx</a:t>
              </a:r>
              <a:r>
                <a:rPr lang="en-US" dirty="0"/>
                <a:t>:  1, 2,…</a:t>
              </a: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6868493" y="3855947"/>
              <a:ext cx="312035" cy="362437"/>
            </a:xfrm>
            <a:prstGeom prst="rect">
              <a:avLst/>
            </a:prstGeom>
            <a:solidFill>
              <a:srgbClr val="0070C0"/>
            </a:solidFill>
            <a:ln w="762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Font typeface="Arial" pitchFamily="34" charset="0"/>
                <a:buNone/>
              </a:pPr>
              <a:endParaRPr lang="en-US" sz="2400">
                <a:solidFill>
                  <a:srgbClr val="003399"/>
                </a:solidFill>
                <a:latin typeface="Verdana" pitchFamily="34" charset="0"/>
              </a:endParaRPr>
            </a:p>
          </p:txBody>
        </p:sp>
        <p:cxnSp>
          <p:nvCxnSpPr>
            <p:cNvPr id="31" name="Straight Arrow Connector 30"/>
            <p:cNvCxnSpPr/>
            <p:nvPr/>
          </p:nvCxnSpPr>
          <p:spPr bwMode="auto">
            <a:xfrm>
              <a:off x="1473886" y="4214413"/>
              <a:ext cx="5288311" cy="0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2" name="TextBox 31"/>
            <p:cNvSpPr txBox="1"/>
            <p:nvPr/>
          </p:nvSpPr>
          <p:spPr>
            <a:xfrm flipH="1">
              <a:off x="6964504" y="3282279"/>
              <a:ext cx="1116888" cy="417726"/>
            </a:xfrm>
            <a:prstGeom prst="rect">
              <a:avLst/>
            </a:prstGeom>
            <a:noFill/>
            <a:ln w="19050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0070C0"/>
                  </a:solidFill>
                </a:defRPr>
              </a:lvl1pPr>
            </a:lstStyle>
            <a:p>
              <a:r>
                <a:rPr lang="en-US" dirty="0"/>
                <a:t>Rx: 1, 2,…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 bwMode="auto">
            <a:xfrm>
              <a:off x="1491897" y="3858344"/>
              <a:ext cx="5288311" cy="0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 rot="5400000">
              <a:off x="3930876" y="3705036"/>
              <a:ext cx="4320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</a:t>
              </a:r>
              <a:r>
                <a:rPr lang="en-US" sz="2400" b="1" dirty="0">
                  <a:solidFill>
                    <a:srgbClr val="0070C0"/>
                  </a:solidFill>
                </a:rPr>
                <a:t>…</a:t>
              </a:r>
              <a:endParaRPr lang="en-US" sz="2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 bwMode="auto">
            <a:xfrm flipV="1">
              <a:off x="1502744" y="2801929"/>
              <a:ext cx="5259453" cy="1044036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rgbClr val="0070C0"/>
              </a:solidFill>
              <a:prstDash val="sys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 bwMode="auto">
            <a:xfrm>
              <a:off x="1563905" y="2751231"/>
              <a:ext cx="5188416" cy="1027749"/>
            </a:xfrm>
            <a:prstGeom prst="straightConnector1">
              <a:avLst/>
            </a:prstGeom>
            <a:solidFill>
              <a:srgbClr val="000000"/>
            </a:solidFill>
            <a:ln w="28575" cap="flat" cmpd="sng" algn="ctr">
              <a:solidFill>
                <a:schemeClr val="tx2"/>
              </a:solidFill>
              <a:prstDash val="sysDash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TextBox 36"/>
            <p:cNvSpPr txBox="1"/>
            <p:nvPr/>
          </p:nvSpPr>
          <p:spPr>
            <a:xfrm>
              <a:off x="5964973" y="3302676"/>
              <a:ext cx="1440160" cy="417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tx2"/>
                  </a:solidFill>
                </a:rPr>
                <a:t>Prevenir</a:t>
              </a:r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227447" y="3521213"/>
            <a:ext cx="3918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</a:rPr>
              <a:t>Otras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Secundarias</a:t>
            </a:r>
            <a:r>
              <a:rPr lang="en-US" sz="1600" dirty="0">
                <a:solidFill>
                  <a:srgbClr val="0070C0"/>
                </a:solidFill>
              </a:rPr>
              <a:t>: SOLO </a:t>
            </a:r>
            <a:r>
              <a:rPr lang="en-US" sz="1600" dirty="0" err="1">
                <a:solidFill>
                  <a:srgbClr val="0070C0"/>
                </a:solidFill>
              </a:rPr>
              <a:t>anteriores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90056" y="5610123"/>
            <a:ext cx="34208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NI/NP</a:t>
            </a:r>
            <a:r>
              <a:rPr lang="en-US" sz="1600" dirty="0"/>
              <a:t>: </a:t>
            </a:r>
            <a:r>
              <a:rPr lang="en-US" sz="1600" dirty="0">
                <a:solidFill>
                  <a:srgbClr val="0070C0"/>
                </a:solidFill>
              </a:rPr>
              <a:t>No </a:t>
            </a:r>
            <a:r>
              <a:rPr lang="en-US" sz="1600" dirty="0" err="1">
                <a:solidFill>
                  <a:srgbClr val="0070C0"/>
                </a:solidFill>
              </a:rPr>
              <a:t>interferir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a/No </a:t>
            </a:r>
            <a:r>
              <a:rPr lang="en-US" sz="1600" dirty="0" err="1">
                <a:solidFill>
                  <a:srgbClr val="0070C0"/>
                </a:solidFill>
              </a:rPr>
              <a:t>protegido</a:t>
            </a:r>
            <a:r>
              <a:rPr lang="en-US" sz="1600" dirty="0">
                <a:solidFill>
                  <a:srgbClr val="0070C0"/>
                </a:solidFill>
              </a:rPr>
              <a:t> de</a:t>
            </a: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2553017" y="4074358"/>
          <a:ext cx="7086600" cy="1454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Worksheet" r:id="rId4" imgW="7086600" imgH="1295277" progId="Excel.Sheet.12">
                  <p:embed/>
                </p:oleObj>
              </mc:Choice>
              <mc:Fallback>
                <p:oleObj name="Worksheet" r:id="rId4" imgW="7086600" imgH="129527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3017" y="4074358"/>
                        <a:ext cx="7086600" cy="1454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8771233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7"/>
          <p:cNvSpPr/>
          <p:nvPr/>
        </p:nvSpPr>
        <p:spPr>
          <a:xfrm>
            <a:off x="1670955" y="4702683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1635576" y="3497657"/>
            <a:ext cx="8680703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1670956" y="2606423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1676400" y="1440257"/>
            <a:ext cx="8680703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83709" y="457200"/>
            <a:ext cx="2889503" cy="347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76401" y="577899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760483"/>
            <a:ext cx="9144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RR: Organización y conceptos principales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Tabla Internacional de Atribución de Frecuencias (ITFA)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Reglas de procedimiento</a:t>
            </a:r>
          </a:p>
          <a:p>
            <a:pPr marL="457200" indent="-4572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Registro Internacional de Frecuencias, Registro Internacional de Frecuencias, y BR IFIC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RR y Gestión nacional del espectro</a:t>
            </a:r>
          </a:p>
        </p:txBody>
      </p:sp>
      <p:sp>
        <p:nvSpPr>
          <p:cNvPr id="1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785952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7"/>
          <p:cNvSpPr/>
          <p:nvPr/>
        </p:nvSpPr>
        <p:spPr>
          <a:xfrm>
            <a:off x="1635576" y="4210750"/>
            <a:ext cx="8680703" cy="818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1635576" y="3497658"/>
            <a:ext cx="8680703" cy="769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1670956" y="2606423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1676400" y="1440257"/>
            <a:ext cx="8680703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83709" y="457200"/>
            <a:ext cx="2889503" cy="347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76401" y="577899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701472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RR: Organización y conceptos principales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Cuadro Internacional </a:t>
            </a: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de Atribución de </a:t>
            </a:r>
            <a:endParaRPr lang="es-ES" sz="3200" b="1" dirty="0">
              <a:solidFill>
                <a:srgbClr val="FF000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Frecuencias </a:t>
            </a: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(ITFA)</a:t>
            </a:r>
          </a:p>
          <a:p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3. Reglas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Procedimiento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s-E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4. Registro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Internacional de Frecuencias,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MIFR</a:t>
            </a: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5. RR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y Gestión nacional del espectro</a:t>
            </a:r>
          </a:p>
        </p:txBody>
      </p:sp>
      <p:sp>
        <p:nvSpPr>
          <p:cNvPr id="1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657489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Bandas de Frecuencias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518620"/>
            <a:ext cx="8858850" cy="5272581"/>
          </a:xfrm>
          <a:prstGeom prst="rect">
            <a:avLst/>
          </a:prstGeom>
        </p:spPr>
      </p:pic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7934497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Regiones del RR</a:t>
            </a:r>
            <a:endParaRPr lang="es-ES" sz="3600" b="1" dirty="0">
              <a:solidFill>
                <a:srgbClr val="FF0000"/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047" y="609600"/>
            <a:ext cx="8884689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277154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924" y="602593"/>
            <a:ext cx="7278667" cy="4925138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CIAF (Art. 5)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478752" y="990600"/>
            <a:ext cx="7198649" cy="2880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</a:pPr>
            <a:endParaRPr lang="en-US" sz="2400">
              <a:solidFill>
                <a:srgbClr val="003399"/>
              </a:solidFill>
              <a:latin typeface="Verdana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8622624" y="2253405"/>
            <a:ext cx="1116122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9775266" y="2122833"/>
            <a:ext cx="854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PRIMARIO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24893" y="2648447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>
                <a:solidFill>
                  <a:schemeClr val="accent4">
                    <a:lumMod val="75000"/>
                  </a:schemeClr>
                </a:solidFill>
              </a:rPr>
              <a:t>Secundario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>
            <a:off x="8694632" y="2811969"/>
            <a:ext cx="1116122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H="1">
            <a:off x="9296400" y="1129099"/>
            <a:ext cx="484254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5071597" y="3019983"/>
            <a:ext cx="2091203" cy="27699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rgbClr val="00B050"/>
                </a:solidFill>
              </a:rPr>
              <a:t>Compartido</a:t>
            </a:r>
            <a:r>
              <a:rPr lang="en-US" sz="1200" b="1" dirty="0">
                <a:solidFill>
                  <a:srgbClr val="00B050"/>
                </a:solidFill>
              </a:rPr>
              <a:t>: CO-PRIMARIO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522533" y="1329948"/>
            <a:ext cx="720080" cy="193309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518789" y="1220252"/>
            <a:ext cx="1002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3">
                    <a:lumMod val="50000"/>
                  </a:schemeClr>
                </a:solidFill>
              </a:rPr>
              <a:t>Banda de </a:t>
            </a:r>
            <a:r>
              <a:rPr lang="en-US" sz="1200" b="1" dirty="0" err="1">
                <a:solidFill>
                  <a:schemeClr val="accent3">
                    <a:lumMod val="50000"/>
                  </a:schemeClr>
                </a:solidFill>
              </a:rPr>
              <a:t>Frecuencias</a:t>
            </a:r>
            <a:endParaRPr lang="en-US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2057400" y="1447800"/>
            <a:ext cx="432048" cy="0"/>
          </a:xfrm>
          <a:prstGeom prst="straightConnector1">
            <a:avLst/>
          </a:prstGeom>
          <a:solidFill>
            <a:srgbClr val="000000"/>
          </a:solidFill>
          <a:ln w="1905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>
          <a:xfrm>
            <a:off x="7086600" y="1502926"/>
            <a:ext cx="0" cy="604315"/>
          </a:xfrm>
          <a:prstGeom prst="straightConnector1">
            <a:avLst/>
          </a:prstGeom>
          <a:ln w="28575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62600" y="1805084"/>
            <a:ext cx="1763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Sub Banda Regional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704596" y="990601"/>
            <a:ext cx="963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>
                <a:solidFill>
                  <a:srgbClr val="FF0000"/>
                </a:solidFill>
              </a:rPr>
              <a:t>Armonizado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84266" y="1689667"/>
            <a:ext cx="759295" cy="5078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b="1" dirty="0"/>
              <a:t>Nota de Pie de </a:t>
            </a:r>
            <a:r>
              <a:rPr lang="en-US" sz="900" b="1" dirty="0" err="1"/>
              <a:t>Página</a:t>
            </a:r>
            <a:r>
              <a:rPr lang="en-US" sz="900" b="1" dirty="0"/>
              <a:t> (</a:t>
            </a:r>
            <a:r>
              <a:rPr lang="en-US" sz="900" b="1" dirty="0" err="1"/>
              <a:t>frente</a:t>
            </a:r>
            <a:r>
              <a:rPr lang="en-US" sz="900" b="1" dirty="0"/>
              <a:t>)</a:t>
            </a:r>
            <a:endParaRPr lang="en-US" sz="9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7326477" y="2981847"/>
            <a:ext cx="2091203" cy="276999"/>
          </a:xfrm>
          <a:prstGeom prst="rect">
            <a:avLst/>
          </a:prstGeom>
          <a:noFill/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chemeClr val="accent4">
                    <a:lumMod val="75000"/>
                  </a:schemeClr>
                </a:solidFill>
              </a:rPr>
              <a:t>Compartido</a:t>
            </a:r>
            <a:r>
              <a:rPr lang="en-US" sz="1200" b="1" dirty="0">
                <a:solidFill>
                  <a:schemeClr val="accent4">
                    <a:lumMod val="75000"/>
                  </a:schemeClr>
                </a:solidFill>
              </a:rPr>
              <a:t>: Co-</a:t>
            </a:r>
            <a:r>
              <a:rPr lang="en-US" sz="1200" b="1" dirty="0" err="1">
                <a:solidFill>
                  <a:schemeClr val="accent4">
                    <a:lumMod val="75000"/>
                  </a:schemeClr>
                </a:solidFill>
              </a:rPr>
              <a:t>Secundario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2343560" y="1905000"/>
            <a:ext cx="32344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602906" y="5181601"/>
            <a:ext cx="740655" cy="5078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b="1" dirty="0"/>
              <a:t>Nota de Pie de </a:t>
            </a:r>
            <a:r>
              <a:rPr lang="en-US" sz="900" b="1" dirty="0" err="1"/>
              <a:t>Página</a:t>
            </a:r>
            <a:r>
              <a:rPr lang="en-US" sz="900" b="1" dirty="0"/>
              <a:t> (</a:t>
            </a:r>
            <a:r>
              <a:rPr lang="en-US" sz="900" b="1" dirty="0" err="1"/>
              <a:t>abajo</a:t>
            </a:r>
            <a:r>
              <a:rPr lang="en-US" sz="900" b="1" dirty="0"/>
              <a:t>)</a:t>
            </a:r>
            <a:endParaRPr lang="en-US" sz="900" b="1" dirty="0"/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2337041" y="5410200"/>
            <a:ext cx="184078" cy="1230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537449" y="4114801"/>
            <a:ext cx="2091203" cy="27699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No </a:t>
            </a:r>
            <a:r>
              <a:rPr lang="en-US" sz="1200" b="1" dirty="0" err="1">
                <a:solidFill>
                  <a:srgbClr val="00B050"/>
                </a:solidFill>
              </a:rPr>
              <a:t>compartido</a:t>
            </a:r>
            <a:r>
              <a:rPr lang="en-US" sz="1200" b="1" dirty="0">
                <a:solidFill>
                  <a:srgbClr val="00B050"/>
                </a:solidFill>
              </a:rPr>
              <a:t>: PRIMARIO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861719" y="4142281"/>
            <a:ext cx="1521810" cy="461665"/>
          </a:xfrm>
          <a:prstGeom prst="rect">
            <a:avLst/>
          </a:prstGeom>
          <a:noFill/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75000"/>
                  </a:schemeClr>
                </a:solidFill>
              </a:rPr>
              <a:t>No </a:t>
            </a:r>
            <a:r>
              <a:rPr lang="en-US" sz="1200" b="1" dirty="0" err="1">
                <a:solidFill>
                  <a:schemeClr val="accent4">
                    <a:lumMod val="75000"/>
                  </a:schemeClr>
                </a:solidFill>
              </a:rPr>
              <a:t>compartido</a:t>
            </a:r>
            <a:r>
              <a:rPr lang="en-US" sz="1200" b="1" dirty="0">
                <a:solidFill>
                  <a:schemeClr val="accent4">
                    <a:lumMod val="75000"/>
                  </a:schemeClr>
                </a:solidFill>
              </a:rPr>
              <a:t>: </a:t>
            </a:r>
            <a:r>
              <a:rPr lang="en-US" sz="1200" b="1" dirty="0" err="1">
                <a:solidFill>
                  <a:schemeClr val="accent4">
                    <a:lumMod val="75000"/>
                  </a:schemeClr>
                </a:solidFill>
              </a:rPr>
              <a:t>Secundario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5173802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7"/>
          <p:cNvSpPr txBox="1"/>
          <p:nvPr/>
        </p:nvSpPr>
        <p:spPr>
          <a:xfrm>
            <a:off x="1714817" y="661644"/>
            <a:ext cx="8876983" cy="47089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marL="342900" indent="-342900">
              <a:buFontTx/>
              <a:buChar char="-"/>
            </a:pPr>
            <a:r>
              <a:rPr lang="en-US" sz="2200" dirty="0">
                <a:solidFill>
                  <a:srgbClr val="548ED4"/>
                </a:solidFill>
                <a:cs typeface="Calibri"/>
              </a:rPr>
              <a:t>Los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servicios PRIMARIOS se listan primero que los Secundarios</a:t>
            </a:r>
          </a:p>
          <a:p>
            <a:pPr marL="342900" indent="-342900">
              <a:buFontTx/>
              <a:buChar char="-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Los Servicios de la misma categoría se enumeran en orden alfabético (francés); no indica ninguna prioridad relativa </a:t>
            </a:r>
            <a:r>
              <a:rPr lang="es-ES" sz="2200" dirty="0">
                <a:solidFill>
                  <a:srgbClr val="FF0000"/>
                </a:solidFill>
                <a:cs typeface="Calibri"/>
              </a:rPr>
              <a:t>(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5.48</a:t>
            </a:r>
            <a:r>
              <a:rPr lang="es-ES" sz="2200" dirty="0">
                <a:solidFill>
                  <a:srgbClr val="FF0000"/>
                </a:solidFill>
                <a:cs typeface="Calibri"/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Las números de pie de páginas debajo de cada casilla se aplican a varios servicios o a todas las atribuciones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(5.50)</a:t>
            </a:r>
          </a:p>
          <a:p>
            <a:pPr marL="342900" indent="-342900">
              <a:buFontTx/>
              <a:buChar char="-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Las números de pie de páginas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al frente de una atribución se </a:t>
            </a:r>
            <a:r>
              <a:rPr lang="es-ES" sz="2200" dirty="0" err="1">
                <a:solidFill>
                  <a:srgbClr val="548ED4"/>
                </a:solidFill>
                <a:cs typeface="Calibri"/>
              </a:rPr>
              <a:t>se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aplican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únicamente a ella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(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5.50)</a:t>
            </a:r>
          </a:p>
          <a:p>
            <a:endParaRPr lang="es-ES" sz="1200" dirty="0">
              <a:solidFill>
                <a:srgbClr val="548ED4"/>
              </a:solidFill>
              <a:cs typeface="Calibri"/>
            </a:endParaRPr>
          </a:p>
          <a:p>
            <a:r>
              <a:rPr lang="es-ES" sz="2200" dirty="0">
                <a:solidFill>
                  <a:srgbClr val="548ED4"/>
                </a:solidFill>
                <a:cs typeface="Calibri"/>
              </a:rPr>
              <a:t>Los pies de páginas en el CIAF reflejan consideraciones diferentes de uno o varios países. </a:t>
            </a:r>
          </a:p>
          <a:p>
            <a:r>
              <a:rPr lang="es-ES" sz="2200" dirty="0">
                <a:solidFill>
                  <a:srgbClr val="548ED4"/>
                </a:solidFill>
                <a:cs typeface="Calibri"/>
              </a:rPr>
              <a:t>Existen básicamente 3 tipos de consideraciones: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Categoría diferente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(5.32, 5.33)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Atribuciones adicionales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(5.34) </a:t>
            </a:r>
            <a:endParaRPr lang="es-ES" sz="2200" b="1" dirty="0">
              <a:solidFill>
                <a:srgbClr val="FF0000"/>
              </a:solidFill>
              <a:cs typeface="Calibri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Atribuciones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sustitutivas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(5.38)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(diferentes o menos servicios) </a:t>
            </a:r>
            <a:endParaRPr lang="es-ES" sz="22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CIAF (Art. 5)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8729233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Diferente Categoría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79597"/>
            <a:ext cx="8763000" cy="550920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Los Países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B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deberán indicar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los respectivos cambios de categoría de atribuciones 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través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notas de pie de página: "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país: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A,B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... la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atribución de la Banda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X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 al servicio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Y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 es a título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PRIMARIO, Secundario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)".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asuntos de coordinaciones internacionales que involucren a: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A,B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 se deberá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considerar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los cambios indicados en estas notas. </a:t>
            </a:r>
            <a:endParaRPr lang="es-ES" sz="1900" dirty="0" smtClean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 smtClean="0">
                <a:solidFill>
                  <a:srgbClr val="548ED4"/>
                </a:solidFill>
                <a:cs typeface="Calibri"/>
              </a:rPr>
              <a:t>Ejemplo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</a:t>
            </a:r>
          </a:p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5.59 Categoría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de servicio diferente: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Bangladesh y Pakistán, la atribución de las bandas 70-72 kHz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84-86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kHz a los servicios fijo y móvil marítimo es a título primario (véase el número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5.33).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(CMR-2000)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1" y="609532"/>
            <a:ext cx="6937201" cy="23529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4046220" y="1758936"/>
            <a:ext cx="872490" cy="270809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5486400" y="2029744"/>
            <a:ext cx="1447800" cy="332456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1345635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676400" y="579597"/>
            <a:ext cx="8763000" cy="521681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Los Países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B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deberán indicar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respectivas atribuciones adicionales 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través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notas de pie de página: "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país: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A,B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...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Banda (X)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está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también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atribuida al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 (Y)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 título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PRIMARIO, Secundario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)".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asuntos de coordinaciones internacionales que involucren a: (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A,B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 se deberá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considerar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las adiciones indicados en estas notas. </a:t>
            </a:r>
            <a:endParaRPr lang="es-ES" sz="1900" dirty="0" smtClean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1900" dirty="0" smtClean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 smtClean="0">
                <a:solidFill>
                  <a:srgbClr val="548ED4"/>
                </a:solidFill>
                <a:cs typeface="Calibri"/>
              </a:rPr>
              <a:t>Ejemplo: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5.58 Atribución </a:t>
            </a:r>
            <a:r>
              <a:rPr lang="es-ES" sz="1900" b="1" i="1" dirty="0">
                <a:solidFill>
                  <a:srgbClr val="FF0000"/>
                </a:solidFill>
                <a:cs typeface="Calibri"/>
              </a:rPr>
              <a:t>adicional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en Armenia, Azerbaiyán, Federación de Rusia, Georgia, Kazajstán,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Kirguistán, Tayikistán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Turkmenistán, la banda 67-70 kHz está también atribuida, a título primario, al servicio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radionavegación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 (CMR-2000)</a:t>
            </a:r>
          </a:p>
        </p:txBody>
      </p:sp>
      <p:sp>
        <p:nvSpPr>
          <p:cNvPr id="8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Atribuciones Adicionales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651708"/>
            <a:ext cx="7167826" cy="23901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6128658" y="2044688"/>
            <a:ext cx="1034143" cy="12712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649498" y="2057400"/>
            <a:ext cx="913102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Holder 4"/>
          <p:cNvSpPr txBox="1">
            <a:spLocks/>
          </p:cNvSpPr>
          <p:nvPr/>
        </p:nvSpPr>
        <p:spPr>
          <a:xfrm>
            <a:off x="4198621" y="6466268"/>
            <a:ext cx="4100195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400" b="0" i="0" kern="1200" baseline="0">
                <a:solidFill>
                  <a:srgbClr val="548ED4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/>
            <a:r>
              <a:rPr lang="en-US" spc="-10" smtClean="0"/>
              <a:t>RRS-17-Américas; Lima, Perú; 11-15 Septiembre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1587114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676400" y="579597"/>
            <a:ext cx="8763000" cy="564770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s-ES" sz="1900" b="1" dirty="0">
                <a:solidFill>
                  <a:srgbClr val="548ED4"/>
                </a:solidFill>
                <a:cs typeface="Calibri"/>
              </a:rPr>
              <a:t>Menos Atribuciones: </a:t>
            </a: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800" dirty="0">
              <a:solidFill>
                <a:srgbClr val="548ED4"/>
              </a:solidFill>
              <a:cs typeface="Calibri"/>
            </a:endParaRPr>
          </a:p>
          <a:p>
            <a:r>
              <a:rPr lang="en-US" sz="1900" b="1" dirty="0" err="1">
                <a:solidFill>
                  <a:srgbClr val="548ED4"/>
                </a:solidFill>
                <a:cs typeface="Calibri"/>
              </a:rPr>
              <a:t>Atribuciones</a:t>
            </a:r>
            <a:r>
              <a:rPr lang="en-US" sz="1900" b="1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b="1" dirty="0" err="1">
                <a:solidFill>
                  <a:srgbClr val="548ED4"/>
                </a:solidFill>
                <a:cs typeface="Calibri"/>
              </a:rPr>
              <a:t>Diferentes</a:t>
            </a:r>
            <a:r>
              <a:rPr lang="en-US" sz="1900" b="1" dirty="0">
                <a:solidFill>
                  <a:srgbClr val="548ED4"/>
                </a:solidFill>
                <a:cs typeface="Calibri"/>
              </a:rPr>
              <a:t>: </a:t>
            </a:r>
            <a:endParaRPr lang="es-ES" sz="1900" b="1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600" dirty="0">
                <a:solidFill>
                  <a:srgbClr val="548ED4"/>
                </a:solidFill>
                <a:cs typeface="Calibri"/>
              </a:rPr>
              <a:t>Los países A y B deberán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indicar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las respectivas atribuciones sustitutivas a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través de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notas de pie de página: "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En el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país: (</a:t>
            </a:r>
            <a:r>
              <a:rPr lang="es-ES" sz="1600" u="sng" dirty="0">
                <a:solidFill>
                  <a:srgbClr val="548ED4"/>
                </a:solidFill>
                <a:cs typeface="Calibri"/>
              </a:rPr>
              <a:t>A,B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)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...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Banda (X)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está atribuida al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servicio (Y)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a título (</a:t>
            </a:r>
            <a:r>
              <a:rPr lang="es-ES" sz="1600" u="sng" dirty="0">
                <a:solidFill>
                  <a:srgbClr val="548ED4"/>
                </a:solidFill>
                <a:cs typeface="Calibri"/>
              </a:rPr>
              <a:t>PRIMARIO, Secundario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)".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En asuntos de coordinaciones internacionales que involucren a: (</a:t>
            </a:r>
            <a:r>
              <a:rPr lang="es-ES" sz="1600" u="sng" dirty="0">
                <a:solidFill>
                  <a:srgbClr val="548ED4"/>
                </a:solidFill>
                <a:cs typeface="Calibri"/>
              </a:rPr>
              <a:t>A,B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) se deberá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considerar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las adiciones indicados en estas notas. </a:t>
            </a:r>
            <a:endParaRPr lang="es-ES" sz="1600" dirty="0" smtClean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600" dirty="0" smtClean="0">
                <a:solidFill>
                  <a:srgbClr val="548ED4"/>
                </a:solidFill>
                <a:cs typeface="Calibri"/>
              </a:rPr>
              <a:t>Ejemplo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:</a:t>
            </a:r>
          </a:p>
          <a:p>
            <a:pPr algn="just"/>
            <a:r>
              <a:rPr lang="es-ES" sz="1600" b="1" i="1" dirty="0">
                <a:solidFill>
                  <a:srgbClr val="FF0000"/>
                </a:solidFill>
                <a:cs typeface="Calibri"/>
              </a:rPr>
              <a:t>5.68 </a:t>
            </a:r>
            <a:r>
              <a:rPr lang="es-ES" sz="1600" b="1" i="1" dirty="0">
                <a:solidFill>
                  <a:srgbClr val="548ED4"/>
                </a:solidFill>
                <a:cs typeface="Calibri"/>
              </a:rPr>
              <a:t>Atribución </a:t>
            </a:r>
            <a:r>
              <a:rPr lang="es-ES" sz="1600" b="1" i="1" dirty="0">
                <a:solidFill>
                  <a:srgbClr val="548ED4"/>
                </a:solidFill>
                <a:cs typeface="Calibri"/>
              </a:rPr>
              <a:t>sustitutiva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: en Angola, Congo (Rep. del), Rep. </a:t>
            </a:r>
            <a:r>
              <a:rPr lang="es-ES" sz="1600" dirty="0" err="1">
                <a:solidFill>
                  <a:srgbClr val="548ED4"/>
                </a:solidFill>
                <a:cs typeface="Calibri"/>
              </a:rPr>
              <a:t>Dem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. del Congo y Sudafricana (Rep.),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la banda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160-200 kHz está atribuida, a título primario, al servicio fijo. (CMR-12)</a:t>
            </a:r>
          </a:p>
        </p:txBody>
      </p:sp>
      <p:sp>
        <p:nvSpPr>
          <p:cNvPr id="8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Atribuciones Sustitutivas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248401" y="1981200"/>
            <a:ext cx="1034143" cy="12712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733800" y="1524000"/>
            <a:ext cx="913102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923460"/>
            <a:ext cx="7167826" cy="14387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2706064"/>
            <a:ext cx="7167826" cy="1713536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V="1">
            <a:off x="6705601" y="3315808"/>
            <a:ext cx="1034143" cy="12712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3657600" y="3326129"/>
            <a:ext cx="913102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495800" y="3562832"/>
            <a:ext cx="913102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947319" y="3825987"/>
            <a:ext cx="1034143" cy="12712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6358984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0" y="-35379"/>
            <a:ext cx="8534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Armonización Internacional de Atribuciones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57510"/>
            <a:ext cx="8763000" cy="5509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b="1" dirty="0">
                <a:solidFill>
                  <a:srgbClr val="548ED4"/>
                </a:solidFill>
                <a:cs typeface="Calibri"/>
              </a:rPr>
              <a:t>NO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armonización de la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Atribución :</a:t>
            </a:r>
            <a:endParaRPr lang="es-ES" sz="1900" b="1" dirty="0">
              <a:solidFill>
                <a:srgbClr val="548ED4"/>
              </a:solidFill>
              <a:cs typeface="Calibri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ES" sz="1900" b="1" i="1" dirty="0">
                <a:solidFill>
                  <a:srgbClr val="548ED4"/>
                </a:solidFill>
                <a:cs typeface="Calibri"/>
              </a:rPr>
              <a:t>Diferentes </a:t>
            </a:r>
            <a:r>
              <a:rPr lang="es-ES" sz="1900" b="1" i="1" dirty="0">
                <a:solidFill>
                  <a:srgbClr val="548ED4"/>
                </a:solidFill>
                <a:cs typeface="Calibri"/>
              </a:rPr>
              <a:t>servicios por región: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escala no global para terminales; coordinación transfronteriza más difícil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(bordes de Regiones)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1900" b="1" i="1" dirty="0">
                <a:solidFill>
                  <a:srgbClr val="548ED4"/>
                </a:solidFill>
                <a:cs typeface="Calibri"/>
              </a:rPr>
              <a:t>Varios </a:t>
            </a:r>
            <a:r>
              <a:rPr lang="es-ES" sz="1900" b="1" i="1" dirty="0">
                <a:solidFill>
                  <a:srgbClr val="548ED4"/>
                </a:solidFill>
                <a:cs typeface="Calibri"/>
              </a:rPr>
              <a:t>Servicios </a:t>
            </a:r>
            <a:r>
              <a:rPr lang="es-ES" sz="1900" b="1" i="1" dirty="0">
                <a:solidFill>
                  <a:srgbClr val="548ED4"/>
                </a:solidFill>
                <a:cs typeface="Calibri"/>
              </a:rPr>
              <a:t>Primarios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no todos los países implementan todos o los mismos servicios primarios,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más difícil la coordinación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intra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frontera RR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Región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1900" b="1" i="1" dirty="0">
                <a:solidFill>
                  <a:srgbClr val="548ED4"/>
                </a:solidFill>
                <a:cs typeface="Calibri"/>
              </a:rPr>
              <a:t>Servicios Primarios </a:t>
            </a:r>
            <a:r>
              <a:rPr lang="es-ES" sz="1900" b="1" i="1" dirty="0">
                <a:solidFill>
                  <a:srgbClr val="548ED4"/>
                </a:solidFill>
                <a:cs typeface="Calibri"/>
              </a:rPr>
              <a:t>y </a:t>
            </a:r>
            <a:r>
              <a:rPr lang="es-ES" sz="1900" b="1" i="1" dirty="0">
                <a:solidFill>
                  <a:srgbClr val="548ED4"/>
                </a:solidFill>
                <a:cs typeface="Calibri"/>
              </a:rPr>
              <a:t>Secundarios: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Coordinación entre primario de A y secundario de B se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vuelve más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compleja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1900" b="1" i="1" dirty="0">
                <a:solidFill>
                  <a:srgbClr val="548ED4"/>
                </a:solidFill>
                <a:cs typeface="Calibri"/>
              </a:rPr>
              <a:t>Notas de pie de página: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exenciones particulares nacionales, con todos los inconvenientes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anteriores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El uso armonizado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del espectro por diferentes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países 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una necesidad esencial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para:</a:t>
            </a:r>
          </a:p>
          <a:p>
            <a:pPr marL="342900" indent="-342900" algn="just">
              <a:buFontTx/>
              <a:buChar char="-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apoyar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itinerancia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internacional</a:t>
            </a:r>
          </a:p>
          <a:p>
            <a:pPr marL="342900" indent="-342900" algn="just">
              <a:buFontTx/>
              <a:buChar char="-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facilitar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interconexión</a:t>
            </a:r>
          </a:p>
          <a:p>
            <a:pPr marL="342900" indent="-342900" algn="just">
              <a:buFontTx/>
              <a:buChar char="-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proporcionar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servicios de radiocomunicaciones más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económicas</a:t>
            </a:r>
          </a:p>
          <a:p>
            <a:pPr marL="342900" indent="-342900" algn="just">
              <a:buFontTx/>
              <a:buChar char="-"/>
            </a:pP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Armonización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Mundial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Objetivo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primordial (</a:t>
            </a:r>
            <a:r>
              <a:rPr lang="es-ES" sz="1900" b="1" dirty="0">
                <a:solidFill>
                  <a:srgbClr val="FF0000"/>
                </a:solidFill>
                <a:cs typeface="Calibri"/>
              </a:rPr>
              <a:t>Recomendación </a:t>
            </a:r>
            <a:r>
              <a:rPr lang="es-ES" sz="1900" b="1" dirty="0">
                <a:solidFill>
                  <a:srgbClr val="FF0000"/>
                </a:solidFill>
                <a:cs typeface="Calibri"/>
              </a:rPr>
              <a:t>RR </a:t>
            </a:r>
            <a:r>
              <a:rPr lang="es-ES" sz="1900" b="1" dirty="0">
                <a:solidFill>
                  <a:srgbClr val="FF0000"/>
                </a:solidFill>
                <a:cs typeface="Calibri"/>
              </a:rPr>
              <a:t>34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):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1- En lo posible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atribuir las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bandas de frecuencia 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escala</a:t>
            </a: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2- En lo posible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minimizar 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número de notas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pie de página del Art.  5</a:t>
            </a:r>
            <a:endParaRPr lang="en-US" sz="1900" dirty="0">
              <a:solidFill>
                <a:srgbClr val="548ED4"/>
              </a:solidFill>
              <a:cs typeface="Calibri"/>
            </a:endParaRP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690837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7"/>
          <p:cNvSpPr/>
          <p:nvPr/>
        </p:nvSpPr>
        <p:spPr>
          <a:xfrm>
            <a:off x="1635576" y="4210750"/>
            <a:ext cx="8680703" cy="818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1635576" y="3497658"/>
            <a:ext cx="8680703" cy="769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1670956" y="2606423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1676400" y="1440257"/>
            <a:ext cx="8680703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83709" y="457200"/>
            <a:ext cx="2889503" cy="347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76401" y="577899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701472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RR: Organización y conceptos principales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Cuadro Internacional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Atribución de 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Frecuencias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(ITFA)</a:t>
            </a:r>
          </a:p>
          <a:p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3. Reglas </a:t>
            </a: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de </a:t>
            </a: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Procedimiento</a:t>
            </a:r>
            <a:endParaRPr lang="es-ES" sz="3200" b="1" dirty="0">
              <a:solidFill>
                <a:srgbClr val="FF0000"/>
              </a:solidFill>
              <a:latin typeface="Arial Narrow"/>
              <a:cs typeface="Arial Narrow"/>
            </a:endParaRPr>
          </a:p>
          <a:p>
            <a:endParaRPr lang="en-U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s-E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4. Registro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Internacional de Frecuencias,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MIFR</a:t>
            </a: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5. RR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y Gestión nacional del espectro</a:t>
            </a:r>
          </a:p>
        </p:txBody>
      </p:sp>
      <p:sp>
        <p:nvSpPr>
          <p:cNvPr id="1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899201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888672" y="-4746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Espectro Radioeléctrico</a:t>
            </a:r>
            <a:endParaRPr sz="3600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30136" y="457200"/>
            <a:ext cx="8795657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marL="12700" algn="just"/>
            <a:r>
              <a:rPr lang="es-ES" sz="2400" b="1" dirty="0">
                <a:solidFill>
                  <a:srgbClr val="548ED4"/>
                </a:solidFill>
                <a:cs typeface="Calibri"/>
              </a:rPr>
              <a:t>Espectro Radioeléctrico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 Porción de las ondas electromagnéticas, que se utiliza para las Comunicaciones</a:t>
            </a:r>
          </a:p>
          <a:p>
            <a:pPr marL="12700" algn="just"/>
            <a:r>
              <a:rPr lang="es-ES" sz="2400" b="1" u="sng" dirty="0">
                <a:solidFill>
                  <a:srgbClr val="548ED4"/>
                </a:solidFill>
                <a:cs typeface="Calibri"/>
              </a:rPr>
              <a:t>Límite </a:t>
            </a:r>
            <a:r>
              <a:rPr lang="es-ES" sz="2400" b="1" u="sng" dirty="0">
                <a:solidFill>
                  <a:srgbClr val="548ED4"/>
                </a:solidFill>
                <a:cs typeface="Calibri"/>
              </a:rPr>
              <a:t>Artificial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*: 3 kHz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a 3.000 GHz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(estado de desarrollo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tecnológico)</a:t>
            </a:r>
            <a:endParaRPr sz="3200" dirty="0">
              <a:latin typeface="Arial Narrow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0135" y="5257801"/>
            <a:ext cx="8779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b="1" dirty="0">
                <a:solidFill>
                  <a:srgbClr val="FF0000"/>
                </a:solidFill>
                <a:cs typeface="Calibri"/>
              </a:rPr>
              <a:t>RR 1.5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: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“</a:t>
            </a:r>
            <a:r>
              <a:rPr lang="es-ES" sz="1600" i="1" dirty="0">
                <a:solidFill>
                  <a:srgbClr val="548ED4"/>
                </a:solidFill>
                <a:cs typeface="Calibri"/>
              </a:rPr>
              <a:t>ondas </a:t>
            </a:r>
            <a:r>
              <a:rPr lang="es-ES" sz="1600" i="1" dirty="0">
                <a:solidFill>
                  <a:srgbClr val="548ED4"/>
                </a:solidFill>
                <a:cs typeface="Calibri"/>
              </a:rPr>
              <a:t>radioeléctricas u ondas hertzianas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: Ondas electromagnéticas,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cuya frecuencia </a:t>
            </a:r>
            <a:r>
              <a:rPr lang="es-ES" sz="1600" u="sng" dirty="0">
                <a:solidFill>
                  <a:srgbClr val="548ED4"/>
                </a:solidFill>
                <a:cs typeface="Calibri"/>
              </a:rPr>
              <a:t>se fija convencionalmente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 por debajo de 3 000 GHz, que se propagan por el espacio sin guía </a:t>
            </a:r>
            <a:r>
              <a:rPr lang="es-ES" sz="1600" dirty="0">
                <a:solidFill>
                  <a:srgbClr val="548ED4"/>
                </a:solidFill>
                <a:cs typeface="Calibri"/>
              </a:rPr>
              <a:t>artificial”</a:t>
            </a:r>
            <a:endParaRPr lang="es-ES" sz="1600" dirty="0">
              <a:solidFill>
                <a:srgbClr val="548ED4"/>
              </a:solidFill>
              <a:cs typeface="Calibri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983499"/>
            <a:ext cx="8064896" cy="3024336"/>
          </a:xfrm>
          <a:prstGeom prst="rect">
            <a:avLst/>
          </a:prstGeom>
        </p:spPr>
      </p:pic>
      <p:sp>
        <p:nvSpPr>
          <p:cNvPr id="7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87506800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Reglas de Procedimiento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434400"/>
            <a:ext cx="5791200" cy="5509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El RR se complementa con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su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Reglas de Procedimiento (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RoP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que aclaran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aplicación de las normas particulares o el establecimiento de los procedimientos prácticos necesarios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no establecidos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el RR. Las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RoP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se derivan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una extensa revisión y modificación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que hace la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Junta del Reglamento de Radiocomunicaciones, teniendo en cuenta las decisiones de la CMR.</a:t>
            </a: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Las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RoP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 revisan en cada reunión de la RRB</a:t>
            </a:r>
          </a:p>
          <a:p>
            <a:endParaRPr lang="es-ES" sz="1900" dirty="0">
              <a:solidFill>
                <a:srgbClr val="548ED4"/>
              </a:solidFill>
              <a:cs typeface="Calibri"/>
            </a:endParaRP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Las </a:t>
            </a:r>
            <a:r>
              <a:rPr lang="es-ES" sz="1900" dirty="0" err="1">
                <a:solidFill>
                  <a:srgbClr val="548ED4"/>
                </a:solidFill>
                <a:cs typeface="Calibri"/>
              </a:rPr>
              <a:t>RoP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son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indispensables ser para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aplicación del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RR. </a:t>
            </a:r>
          </a:p>
          <a:p>
            <a:r>
              <a:rPr lang="es-ES" sz="1900" dirty="0">
                <a:solidFill>
                  <a:srgbClr val="548ED4"/>
                </a:solidFill>
                <a:cs typeface="Calibri"/>
              </a:rPr>
              <a:t>T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partes principales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Parte 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Normas relativas a una disposición del Reglamento de Radiocomunicaciones, o un número limitado de ellos.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s-ES" sz="1900" b="1" dirty="0">
                <a:solidFill>
                  <a:srgbClr val="548ED4"/>
                </a:solidFill>
                <a:cs typeface="Calibri"/>
              </a:rPr>
              <a:t>Parte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B: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Normas relativas a un proceso, como los exámenes técnicos.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s-ES" sz="1900" b="1" dirty="0">
                <a:solidFill>
                  <a:srgbClr val="548ED4"/>
                </a:solidFill>
                <a:cs typeface="Calibri"/>
              </a:rPr>
              <a:t>Parte C: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Reglas relativas a los métodos de trabajo internos de la Junta:</a:t>
            </a: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pic>
        <p:nvPicPr>
          <p:cNvPr id="7" name="Picture 2" descr="http://www.itu.int/dms_pub/itu-r/opb/reg/R-REG-ROP-2017-JPG-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711" y="917912"/>
            <a:ext cx="3114996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9576406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Reglas de Procedimiento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434400"/>
            <a:ext cx="6248400" cy="3046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endParaRPr lang="en-US" sz="800" dirty="0">
              <a:solidFill>
                <a:srgbClr val="548ED4"/>
              </a:solidFill>
              <a:cs typeface="Calibri"/>
            </a:endParaRPr>
          </a:p>
          <a:p>
            <a:r>
              <a:rPr lang="en-US" sz="1900" dirty="0" err="1">
                <a:solidFill>
                  <a:srgbClr val="548ED4"/>
                </a:solidFill>
                <a:cs typeface="Calibri"/>
              </a:rPr>
              <a:t>Ejemplo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: </a:t>
            </a:r>
          </a:p>
          <a:p>
            <a:r>
              <a:rPr lang="en-US" sz="1900" dirty="0">
                <a:solidFill>
                  <a:srgbClr val="548ED4"/>
                </a:solidFill>
                <a:cs typeface="Calibri"/>
              </a:rPr>
              <a:t>Para la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Aplicación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de la provision del RR 1.23: </a:t>
            </a:r>
          </a:p>
          <a:p>
            <a:endParaRPr lang="en-US" sz="1900" dirty="0">
              <a:solidFill>
                <a:srgbClr val="548ED4"/>
              </a:solidFill>
              <a:cs typeface="Calibri"/>
            </a:endParaRPr>
          </a:p>
          <a:p>
            <a:endParaRPr lang="en-US" sz="1900" dirty="0">
              <a:solidFill>
                <a:srgbClr val="548ED4"/>
              </a:solidFill>
              <a:cs typeface="Calibri"/>
            </a:endParaRPr>
          </a:p>
          <a:p>
            <a:endParaRPr lang="en-US" sz="1900" dirty="0">
              <a:solidFill>
                <a:srgbClr val="548ED4"/>
              </a:solidFill>
              <a:cs typeface="Calibri"/>
            </a:endParaRPr>
          </a:p>
          <a:p>
            <a:endParaRPr lang="en-US" sz="1900" dirty="0">
              <a:solidFill>
                <a:srgbClr val="548ED4"/>
              </a:solidFill>
              <a:cs typeface="Calibri"/>
            </a:endParaRPr>
          </a:p>
          <a:p>
            <a:endParaRPr lang="en-US" sz="1900" dirty="0">
              <a:solidFill>
                <a:srgbClr val="548ED4"/>
              </a:solidFill>
              <a:cs typeface="Calibri"/>
            </a:endParaRPr>
          </a:p>
          <a:p>
            <a:endParaRPr lang="en-US" sz="1900" dirty="0">
              <a:solidFill>
                <a:srgbClr val="548ED4"/>
              </a:solidFill>
              <a:cs typeface="Calibri"/>
            </a:endParaRPr>
          </a:p>
          <a:p>
            <a:endParaRPr lang="en-US" sz="1900" dirty="0">
              <a:solidFill>
                <a:srgbClr val="548ED4"/>
              </a:solidFill>
              <a:cs typeface="Calibri"/>
            </a:endParaRPr>
          </a:p>
          <a:p>
            <a:r>
              <a:rPr lang="en-US" sz="1900" dirty="0">
                <a:solidFill>
                  <a:srgbClr val="548ED4"/>
                </a:solidFill>
                <a:cs typeface="Calibri"/>
              </a:rPr>
              <a:t>Se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debe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seguir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el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Procedimiento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pertinente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indicado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en</a:t>
            </a:r>
            <a:r>
              <a:rPr lang="en-US" sz="1900" dirty="0">
                <a:solidFill>
                  <a:srgbClr val="548ED4"/>
                </a:solidFill>
                <a:cs typeface="Calibri"/>
              </a:rPr>
              <a:t> las </a:t>
            </a:r>
            <a:r>
              <a:rPr lang="en-US" sz="1900" dirty="0" err="1">
                <a:solidFill>
                  <a:srgbClr val="548ED4"/>
                </a:solidFill>
                <a:cs typeface="Calibri"/>
              </a:rPr>
              <a:t>RoP</a:t>
            </a: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219200"/>
            <a:ext cx="6096000" cy="902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3927" y="434400"/>
            <a:ext cx="1724632" cy="21160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664328"/>
            <a:ext cx="6096000" cy="1739100"/>
          </a:xfrm>
          <a:prstGeom prst="rect">
            <a:avLst/>
          </a:prstGeom>
        </p:spPr>
      </p:pic>
      <p:pic>
        <p:nvPicPr>
          <p:cNvPr id="9" name="Picture 2" descr="http://www.itu.int/dms_pub/itu-r/opb/reg/R-REG-ROP-2017-JPG-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716" y="3625002"/>
            <a:ext cx="1662250" cy="234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450993" y="1163672"/>
            <a:ext cx="706333" cy="3139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513970" y="1477598"/>
            <a:ext cx="0" cy="3198436"/>
          </a:xfrm>
          <a:prstGeom prst="straightConnector1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513970" y="4676034"/>
            <a:ext cx="528373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0021645" y="2649728"/>
            <a:ext cx="0" cy="8316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4778602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7"/>
          <p:cNvSpPr/>
          <p:nvPr/>
        </p:nvSpPr>
        <p:spPr>
          <a:xfrm>
            <a:off x="1635576" y="4210750"/>
            <a:ext cx="8680703" cy="818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1635576" y="3497658"/>
            <a:ext cx="8680703" cy="769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1670956" y="2606423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1676400" y="1440257"/>
            <a:ext cx="8680703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83709" y="457200"/>
            <a:ext cx="2889503" cy="347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76401" y="577899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701472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RR: Organización y conceptos principales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Cuadro Internacional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Atribución de 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Frecuencias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(ITFA)</a:t>
            </a:r>
          </a:p>
          <a:p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3. Reglas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Procedimiento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s-E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4. Registro </a:t>
            </a: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Internacional de Frecuencias, </a:t>
            </a: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MIFR</a:t>
            </a: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5. RR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y Gestión nacional del espectro</a:t>
            </a:r>
          </a:p>
        </p:txBody>
      </p:sp>
      <p:sp>
        <p:nvSpPr>
          <p:cNvPr id="1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6017492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0" y="-35379"/>
            <a:ext cx="8534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Registro de Estaciones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32140" y="773890"/>
            <a:ext cx="8534400" cy="5539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es-ES" sz="20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2000" dirty="0">
                <a:solidFill>
                  <a:srgbClr val="548ED4"/>
                </a:solidFill>
                <a:cs typeface="Calibri"/>
              </a:rPr>
              <a:t>protección de las estaciones no puede ser "en </a:t>
            </a:r>
            <a:r>
              <a:rPr lang="es-ES" sz="2000" dirty="0">
                <a:solidFill>
                  <a:srgbClr val="548ED4"/>
                </a:solidFill>
                <a:cs typeface="Calibri"/>
              </a:rPr>
              <a:t>abstracto“. Sólo se puede proteger Estaciones previamente registradas</a:t>
            </a:r>
            <a:r>
              <a:rPr lang="es-ES" sz="2000" dirty="0">
                <a:solidFill>
                  <a:srgbClr val="548ED4"/>
                </a:solidFill>
                <a:cs typeface="Calibri"/>
              </a:rPr>
              <a:t>, con </a:t>
            </a:r>
            <a:r>
              <a:rPr lang="es-ES" sz="2000" dirty="0">
                <a:solidFill>
                  <a:srgbClr val="548ED4"/>
                </a:solidFill>
                <a:cs typeface="Calibri"/>
              </a:rPr>
              <a:t>sus </a:t>
            </a:r>
            <a:r>
              <a:rPr lang="es-ES" sz="2000" dirty="0">
                <a:solidFill>
                  <a:srgbClr val="548ED4"/>
                </a:solidFill>
                <a:cs typeface="Calibri"/>
              </a:rPr>
              <a:t>parámetros </a:t>
            </a:r>
            <a:r>
              <a:rPr lang="es-ES" sz="2000" dirty="0">
                <a:solidFill>
                  <a:srgbClr val="548ED4"/>
                </a:solidFill>
                <a:cs typeface="Calibri"/>
              </a:rPr>
              <a:t>y condiciones</a:t>
            </a: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Situaciones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interferencia deben ser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analizadas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objetivamente y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medidas: 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800" b="1" i="1" dirty="0">
              <a:solidFill>
                <a:srgbClr val="FF0000"/>
              </a:solidFill>
              <a:cs typeface="Calibri"/>
            </a:endParaRPr>
          </a:p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8.1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Los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derechos y obligaciones internacionales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las administraciones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 respecto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 sus propias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asignaciones de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frecuencia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y a las de otras administraciones emanarán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inscripción </a:t>
            </a:r>
            <a:r>
              <a:rPr lang="es-ES" sz="1900" u="sng" dirty="0">
                <a:solidFill>
                  <a:srgbClr val="548ED4"/>
                </a:solidFill>
                <a:cs typeface="Calibri"/>
              </a:rPr>
              <a:t>de esas asignaciones en el Registro Internacional de Frecuencias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(el Registro) o,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cuando proceda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de su conformidad con un plan. 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derechos estarán subordinados a las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disposiciones del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presente Reglamento y a las de cualquier Plan de adjudicación o asignación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frecuencias aplicable.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8.3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Toda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asignación de frecuencia inscrita en el Registro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con una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conclusión favorable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en virtud de lo dispuesto en el número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11.31 tendrá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derecho al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reconocimiento internacional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 Para la asignación en cuestión, este derecho significa que las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otras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administraciones,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deberán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tenerla en cuenta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cuando efectúen sus propias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asignaciones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a fin de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evitar la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interferencia perjudicial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 Además, las asignaciones de frecuencia en bandas de frecuencias sujetas 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un procedimiento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coordinación o a un plan tendrán una categoría resultante de la aplicación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estos procedimientos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coordinación asociados al plan.</a:t>
            </a:r>
          </a:p>
          <a:p>
            <a:pPr marL="342900" indent="-342900">
              <a:buFontTx/>
              <a:buChar char="-"/>
            </a:pPr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1142326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0" y="-35379"/>
            <a:ext cx="8534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Registro de Estaciones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38618" y="886038"/>
            <a:ext cx="8915400" cy="36317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8.4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Una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asignación de frecuencia se considerará no conforme cuando no se ajuste </a:t>
            </a:r>
            <a:r>
              <a:rPr lang="es-ES" sz="1900" dirty="0" smtClean="0">
                <a:solidFill>
                  <a:srgbClr val="548ED4"/>
                </a:solidFill>
                <a:cs typeface="Calibri"/>
              </a:rPr>
              <a:t>al Cuadro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de atribución de bandas de frecuencias u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otras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disposiciones de este Reglamento.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Tal asignación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será inscrita con fines de información, únicamente cuando la administración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notificante declare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que la misma funcionará de acuerdo con el número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4.4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(véase también el número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8.5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)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1900" b="1" i="1" dirty="0">
                <a:solidFill>
                  <a:srgbClr val="FF0000"/>
                </a:solidFill>
                <a:cs typeface="Calibri"/>
              </a:rPr>
              <a:t>8.5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Si la utilización de una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asignación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de frecuencia que no se ajuste a las disposiciones del número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11.31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causa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efectivamente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interferencia perjudicial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en la recepción de cualquier estación que funcione de conformidad con las disposiciones del número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11.31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, la estación que utilice la asignación de frecuencia que no se ajuste a las disposiciones del número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11.31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1900" b="1" u="sng" dirty="0">
                <a:solidFill>
                  <a:srgbClr val="548ED4"/>
                </a:solidFill>
                <a:cs typeface="Calibri"/>
              </a:rPr>
              <a:t>deberá eliminar inmediatamente esta interferencia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al recibir aviso de la misma.</a:t>
            </a:r>
            <a:endParaRPr lang="en-US" sz="1900" dirty="0">
              <a:solidFill>
                <a:srgbClr val="548ED4"/>
              </a:solidFill>
              <a:cs typeface="Calibri"/>
            </a:endParaRPr>
          </a:p>
          <a:p>
            <a:pPr marL="342900" indent="-342900" algn="just">
              <a:buFontTx/>
              <a:buChar char="-"/>
            </a:pP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3114615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7"/>
          <p:cNvSpPr/>
          <p:nvPr/>
        </p:nvSpPr>
        <p:spPr>
          <a:xfrm>
            <a:off x="1635576" y="4210750"/>
            <a:ext cx="8680703" cy="818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1635576" y="3497658"/>
            <a:ext cx="8680703" cy="769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1670956" y="2606423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1676400" y="1440257"/>
            <a:ext cx="8680703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83709" y="457200"/>
            <a:ext cx="2889503" cy="347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76401" y="577899"/>
            <a:ext cx="8680703" cy="9555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701472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RR: Organización y conceptos principales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Cuadro Internacional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Atribución de 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Frecuencias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(ITFA)</a:t>
            </a:r>
          </a:p>
          <a:p>
            <a:endParaRPr lang="es-E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3. Reglas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de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Procedimiento</a:t>
            </a:r>
            <a:endParaRPr lang="es-ES" sz="32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s-E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4. Registro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Internacional de Frecuencias, </a:t>
            </a:r>
            <a:r>
              <a:rPr lang="es-ES" sz="3200" b="1" dirty="0">
                <a:solidFill>
                  <a:srgbClr val="002060"/>
                </a:solidFill>
                <a:latin typeface="Arial Narrow"/>
                <a:cs typeface="Arial Narrow"/>
              </a:rPr>
              <a:t>MIFR</a:t>
            </a:r>
          </a:p>
          <a:p>
            <a:endParaRPr lang="en-US" sz="800" b="1" dirty="0">
              <a:solidFill>
                <a:srgbClr val="002060"/>
              </a:solidFill>
              <a:latin typeface="Arial Narrow"/>
              <a:cs typeface="Arial Narrow"/>
            </a:endParaRPr>
          </a:p>
          <a:p>
            <a:endParaRPr lang="en-US" sz="800" b="1" dirty="0">
              <a:solidFill>
                <a:srgbClr val="FF0000"/>
              </a:solidFill>
              <a:latin typeface="Arial Narrow"/>
              <a:cs typeface="Arial Narrow"/>
            </a:endParaRPr>
          </a:p>
          <a:p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5. RR </a:t>
            </a:r>
            <a:r>
              <a:rPr lang="es-ES" sz="3200" b="1" dirty="0">
                <a:solidFill>
                  <a:srgbClr val="FF0000"/>
                </a:solidFill>
                <a:latin typeface="Arial Narrow"/>
                <a:cs typeface="Arial Narrow"/>
              </a:rPr>
              <a:t>y Gestión nacional del espectro</a:t>
            </a:r>
          </a:p>
        </p:txBody>
      </p:sp>
      <p:sp>
        <p:nvSpPr>
          <p:cNvPr id="1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75111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0" y="-35379"/>
            <a:ext cx="8534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 y Regulaciones Nacionales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00200" y="518620"/>
            <a:ext cx="8915400" cy="29238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gestión del espectro es una combinación de actividades administrativas y técnicas para la utilización eficaz del espectro por los usuarios sin causar interferencias perjudiciales en su área de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servicio. Principales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capas:</a:t>
            </a:r>
          </a:p>
          <a:p>
            <a:pPr marL="342900" indent="-342900" algn="just">
              <a:buFontTx/>
              <a:buChar char="-"/>
            </a:pPr>
            <a:r>
              <a:rPr lang="es-ES" sz="1900" b="1" dirty="0">
                <a:solidFill>
                  <a:srgbClr val="548ED4"/>
                </a:solidFill>
                <a:cs typeface="Calibri"/>
              </a:rPr>
              <a:t>Planificación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Definir el uso de diferentes bandas: Las asignaciones a los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servicios</a:t>
            </a:r>
          </a:p>
          <a:p>
            <a:pPr marL="342900" indent="-342900" algn="just">
              <a:buFontTx/>
              <a:buChar char="-"/>
            </a:pPr>
            <a:r>
              <a:rPr lang="es-ES" sz="1900" b="1" dirty="0">
                <a:solidFill>
                  <a:srgbClr val="548ED4"/>
                </a:solidFill>
                <a:cs typeface="Calibri"/>
              </a:rPr>
              <a:t>Licencias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: Autorizando de las emisiones, y técnicos condiciones: Las asignaciones a las estaciones (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Licencias)</a:t>
            </a:r>
          </a:p>
          <a:p>
            <a:pPr marL="342900" indent="-342900" algn="just">
              <a:buFontTx/>
              <a:buChar char="-"/>
            </a:pPr>
            <a:r>
              <a:rPr lang="es-ES" sz="1900" b="1" dirty="0">
                <a:solidFill>
                  <a:srgbClr val="548ED4"/>
                </a:solidFill>
                <a:cs typeface="Calibri"/>
              </a:rPr>
              <a:t>Monitoreo </a:t>
            </a:r>
            <a:r>
              <a:rPr lang="es-ES" sz="1900" b="1" dirty="0">
                <a:solidFill>
                  <a:srgbClr val="548ED4"/>
                </a:solidFill>
                <a:cs typeface="Calibri"/>
              </a:rPr>
              <a:t>y Cumplimiento: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Verificación de la utilización del espectro de conformidad con las condiciones de las licencias; medidas preventivas y correctivas</a:t>
            </a:r>
          </a:p>
          <a:p>
            <a:pPr algn="just"/>
            <a:r>
              <a:rPr lang="es-ES" sz="1900" dirty="0">
                <a:solidFill>
                  <a:srgbClr val="548ED4"/>
                </a:solidFill>
                <a:cs typeface="Calibri"/>
              </a:rPr>
              <a:t>El accionar del espectro no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puede limitarse a un territorio determinado, 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se requiere considerar sus aspectos internacionales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586987"/>
              </p:ext>
            </p:extLst>
          </p:nvPr>
        </p:nvGraphicFramePr>
        <p:xfrm>
          <a:off x="2600325" y="3590333"/>
          <a:ext cx="7143750" cy="24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Worksheet" r:id="rId4" imgW="7143843" imgH="1781236" progId="Excel.Sheet.12">
                  <p:embed/>
                </p:oleObj>
              </mc:Choice>
              <mc:Fallback>
                <p:oleObj name="Worksheet" r:id="rId4" imgW="7143843" imgH="178123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00325" y="3590333"/>
                        <a:ext cx="7143750" cy="24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804155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0" y="-35379"/>
            <a:ext cx="8534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Licencias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57511"/>
            <a:ext cx="8915400" cy="53707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endParaRPr lang="en-US" sz="22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200" b="1" i="1" dirty="0">
                <a:solidFill>
                  <a:srgbClr val="FF0000"/>
                </a:solidFill>
                <a:cs typeface="Calibri"/>
              </a:rPr>
              <a:t>18.1 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1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)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Ningún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particular o entidad podrá instalar o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explotar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una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estación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transmisora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sin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la correspondiente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licencia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expedida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en forma apropiada y conforme 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las disposiciones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del presente Reglamento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por el gobierno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del país del que hubiere de depender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la estación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o en nombre de dicho gobierno (véanse, no obstante, los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números </a:t>
            </a:r>
            <a:r>
              <a:rPr lang="es-ES" sz="2200" b="1" dirty="0">
                <a:solidFill>
                  <a:srgbClr val="548ED4"/>
                </a:solidFill>
                <a:cs typeface="Calibri"/>
              </a:rPr>
              <a:t>18.2, 18.8 y 18.11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).</a:t>
            </a:r>
          </a:p>
          <a:p>
            <a:pPr algn="just"/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200" dirty="0">
                <a:solidFill>
                  <a:srgbClr val="548ED4"/>
                </a:solidFill>
                <a:cs typeface="Calibri"/>
              </a:rPr>
              <a:t>Toda estación : </a:t>
            </a:r>
          </a:p>
          <a:p>
            <a:pPr marL="457200" indent="-457200" algn="just">
              <a:buAutoNum type="alphaLcParenR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no interferir</a:t>
            </a:r>
            <a:r>
              <a:rPr lang="en-US" sz="2200" dirty="0">
                <a:solidFill>
                  <a:srgbClr val="548ED4"/>
                </a:solidFill>
                <a:cs typeface="Calibri"/>
              </a:rPr>
              <a:t>á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a otras estaciones</a:t>
            </a:r>
          </a:p>
          <a:p>
            <a:pPr marL="457200" indent="-457200" algn="just">
              <a:buAutoNum type="alphaLcParenR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 será protegida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contra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interferencias de otras estaciones </a:t>
            </a:r>
          </a:p>
          <a:p>
            <a:pPr marL="457200" indent="-457200" algn="just">
              <a:buAutoNum type="alphaLcParenR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a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) y b) en las condiciones estipuladas en su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licencia</a:t>
            </a:r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200" dirty="0">
                <a:solidFill>
                  <a:srgbClr val="548ED4"/>
                </a:solidFill>
                <a:cs typeface="Calibri"/>
              </a:rPr>
              <a:t>Esta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protección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significa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un "reconocimiento"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público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 dicha estación,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adquirido a través de su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licencia, y preservada por su registro en las bases de datos de uso del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espectro</a:t>
            </a:r>
          </a:p>
          <a:p>
            <a:pPr algn="just"/>
            <a:endParaRPr lang="es-E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4316792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0" y="-35379"/>
            <a:ext cx="8534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Dispositivos “No licenciados”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156778" y="642910"/>
            <a:ext cx="8915400" cy="5109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es-ES" sz="2200" b="1" u="sng" dirty="0">
                <a:solidFill>
                  <a:srgbClr val="548ED4"/>
                </a:solidFill>
                <a:cs typeface="Calibri"/>
              </a:rPr>
              <a:t>No hay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"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operación sin licencia"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ningún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dispositivo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o estación de radio.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Para garantizar el uso del espectro sin interferencias, todos los servicios serán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atribuidos previamente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y todas las estaciones se asignarán (obtención de una licencia) antes de entrar en funcionamiento.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200" dirty="0">
                <a:solidFill>
                  <a:srgbClr val="548ED4"/>
                </a:solidFill>
                <a:cs typeface="Calibri"/>
              </a:rPr>
              <a:t>Las expresiones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: "</a:t>
            </a:r>
            <a:r>
              <a:rPr lang="es-ES" sz="2200" i="1" dirty="0">
                <a:solidFill>
                  <a:srgbClr val="548ED4"/>
                </a:solidFill>
                <a:cs typeface="Calibri"/>
              </a:rPr>
              <a:t>sin licencia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", "</a:t>
            </a:r>
            <a:r>
              <a:rPr lang="es-ES" sz="2200" i="1" dirty="0">
                <a:solidFill>
                  <a:srgbClr val="548ED4"/>
                </a:solidFill>
                <a:cs typeface="Calibri"/>
              </a:rPr>
              <a:t>exento de licencia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", "</a:t>
            </a:r>
            <a:r>
              <a:rPr lang="es-ES" sz="2200" i="1" dirty="0">
                <a:solidFill>
                  <a:srgbClr val="548ED4"/>
                </a:solidFill>
                <a:cs typeface="Calibri"/>
              </a:rPr>
              <a:t>licencias generales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", etc., se refieren a dispositivos de radio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con capacidades de 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transmisión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(emiten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ondas de radio) que pueden ser operados por cualquier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persona sin obtener previamente una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autorización especial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(licencia particular).</a:t>
            </a:r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200" dirty="0">
                <a:solidFill>
                  <a:srgbClr val="548ED4"/>
                </a:solidFill>
                <a:cs typeface="Calibri"/>
              </a:rPr>
              <a:t>La exención de la Licencia Particular sólo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es posible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porque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la operación de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esos "dispositivos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sin licencia" ha sido previamente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autorizada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para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el público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 través de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una Autorización (Licencia) General, LG. 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200" dirty="0">
                <a:solidFill>
                  <a:srgbClr val="548ED4"/>
                </a:solidFill>
                <a:cs typeface="Calibri"/>
              </a:rPr>
              <a:t>La LG incluye las especificaciones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técnicas y operativas detalladas que deben ser estrictamente obedecidas al operar este tipo de dispositivos, con el fin de garantizar su uso sin interferir con otros dispositivos similares u otros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servicios</a:t>
            </a:r>
            <a:endParaRPr lang="en-US" sz="19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2847639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0" y="-35379"/>
            <a:ext cx="8534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Dispositivos “No licenciados”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524000" y="872878"/>
            <a:ext cx="8915400" cy="4985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es-ES" sz="2200" dirty="0">
                <a:solidFill>
                  <a:srgbClr val="548ED4"/>
                </a:solidFill>
                <a:cs typeface="Calibri"/>
              </a:rPr>
              <a:t>Los "dispositivos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sin licencia"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 </a:t>
            </a:r>
            <a:r>
              <a:rPr lang="es-ES" sz="2200" dirty="0" err="1">
                <a:solidFill>
                  <a:srgbClr val="548ED4"/>
                </a:solidFill>
                <a:cs typeface="Calibri"/>
              </a:rPr>
              <a:t>preconfiguran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para cumplir con las especificaciones de su LG, y poder operar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sin ajustes realizados por su usuario final antes o durante el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funcionamiento (</a:t>
            </a:r>
            <a:r>
              <a:rPr lang="es-ES" sz="2200" i="1" dirty="0" err="1">
                <a:solidFill>
                  <a:srgbClr val="548ED4"/>
                </a:solidFill>
                <a:cs typeface="Calibri"/>
              </a:rPr>
              <a:t>plug</a:t>
            </a:r>
            <a:r>
              <a:rPr lang="es-ES" sz="2200" i="1" dirty="0">
                <a:solidFill>
                  <a:srgbClr val="548ED4"/>
                </a:solidFill>
                <a:cs typeface="Calibri"/>
              </a:rPr>
              <a:t> and </a:t>
            </a:r>
            <a:r>
              <a:rPr lang="es-ES" sz="2200" i="1" dirty="0" err="1">
                <a:solidFill>
                  <a:srgbClr val="548ED4"/>
                </a:solidFill>
                <a:cs typeface="Calibri"/>
              </a:rPr>
              <a:t>play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). Son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comúnmente etiquetados como "X conforme" para indicar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al comprador este cumplimiento.</a:t>
            </a:r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algn="just"/>
            <a:r>
              <a:rPr lang="es-ES" sz="2200" dirty="0">
                <a:solidFill>
                  <a:srgbClr val="548ED4"/>
                </a:solidFill>
                <a:cs typeface="Calibri"/>
              </a:rPr>
              <a:t>La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expresión "sin licencia" no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debe mal interpretarse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como un permiso para operar estos dispositivos de una manera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libre. Cualquier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alteración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 los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parámetros de </a:t>
            </a:r>
            <a:r>
              <a:rPr lang="es-ES" sz="2200" dirty="0" err="1">
                <a:solidFill>
                  <a:srgbClr val="548ED4"/>
                </a:solidFill>
                <a:cs typeface="Calibri"/>
              </a:rPr>
              <a:t>preconfiguración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 autorizadas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es una infracción de ese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LG.</a:t>
            </a:r>
          </a:p>
          <a:p>
            <a:pPr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342900" indent="-342900" algn="just">
              <a:buFontTx/>
              <a:buChar char="-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operan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en un régimen de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“NI/NP"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estaciones de otros servicios</a:t>
            </a:r>
          </a:p>
          <a:p>
            <a:pPr marL="342900" indent="-342900" algn="just">
              <a:buFontTx/>
              <a:buChar char="-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comparten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frecuencias con otros dispositivos similares, todos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con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igual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derecho: ninguno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 ellos tiene ninguna prioridad </a:t>
            </a:r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marL="342900" indent="-342900" algn="just">
              <a:buFontTx/>
              <a:buChar char="-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Sin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un límite a la cantidad de dispositivos que funcionen simultáneamente en una misma zona, el ancho de banda utilizado promedio no se puede garantizar (los niveles de calidad de servicio no se puede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garantizar)</a:t>
            </a:r>
          </a:p>
          <a:p>
            <a:pPr marL="342900" indent="-342900" algn="just">
              <a:buFontTx/>
              <a:buChar char="-"/>
            </a:pPr>
            <a:r>
              <a:rPr lang="es-ES" sz="2200" dirty="0">
                <a:solidFill>
                  <a:srgbClr val="548ED4"/>
                </a:solidFill>
                <a:cs typeface="Calibri"/>
              </a:rPr>
              <a:t>Como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no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tienen licencia particular, no tienen protección ni se registran</a:t>
            </a:r>
            <a:endParaRPr lang="es-ES" sz="22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3910265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828801" y="-10886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Espectro como Recurso Natural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328527" y="959683"/>
            <a:ext cx="11427261" cy="46166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2400" b="1" u="sng" dirty="0">
                <a:solidFill>
                  <a:srgbClr val="548ED4"/>
                </a:solidFill>
                <a:cs typeface="Calibri"/>
              </a:rPr>
              <a:t>Recurso Natural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fenómenos de la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naturaleza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b="1" u="sng" dirty="0">
                <a:solidFill>
                  <a:srgbClr val="548ED4"/>
                </a:solidFill>
                <a:cs typeface="Calibri"/>
              </a:rPr>
              <a:t>No </a:t>
            </a:r>
            <a:r>
              <a:rPr lang="es-ES" sz="2400" b="1" u="sng" dirty="0">
                <a:solidFill>
                  <a:srgbClr val="548ED4"/>
                </a:solidFill>
                <a:cs typeface="Calibri"/>
              </a:rPr>
              <a:t>replicable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 no puede ser reproducido (como la agricultura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)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b="1" u="sng" dirty="0">
                <a:solidFill>
                  <a:srgbClr val="548ED4"/>
                </a:solidFill>
                <a:cs typeface="Calibri"/>
              </a:rPr>
              <a:t>Escaso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cantidad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limitada de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información (Mbps por MHz)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a transmitir</a:t>
            </a:r>
            <a:endParaRPr lang="es-ES" sz="24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cs typeface="Calibri"/>
              </a:rPr>
              <a:t>Debe de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ser "compartida" por estaciones que utilicen la misma </a:t>
            </a:r>
            <a:r>
              <a:rPr lang="es-ES" sz="2400" dirty="0" smtClean="0">
                <a:solidFill>
                  <a:srgbClr val="548ED4"/>
                </a:solidFill>
                <a:cs typeface="Calibri"/>
              </a:rPr>
              <a:t>frecuencia</a:t>
            </a:r>
          </a:p>
          <a:p>
            <a:pPr marL="12700" marR="945515" algn="just"/>
            <a:endParaRPr lang="es-ES" sz="24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1200" b="1" u="sng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b="1" u="sng" dirty="0">
                <a:solidFill>
                  <a:srgbClr val="548ED4"/>
                </a:solidFill>
                <a:cs typeface="Calibri"/>
              </a:rPr>
              <a:t>Gestión y Regulación del espectro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 garantizar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y uso eficiente y racional del espectro, tanto como a nivel nacional e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internacional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b="1" u="sng" dirty="0">
                <a:solidFill>
                  <a:srgbClr val="548ED4"/>
                </a:solidFill>
                <a:cs typeface="Calibri"/>
              </a:rPr>
              <a:t>Objetivo principal: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la prevención y control de Interferencias: maximizar el </a:t>
            </a:r>
            <a:r>
              <a:rPr lang="es-ES" sz="2400" dirty="0" err="1">
                <a:solidFill>
                  <a:srgbClr val="548ED4"/>
                </a:solidFill>
                <a:cs typeface="Calibri"/>
              </a:rPr>
              <a:t>reuso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 minimizando las interferencias</a:t>
            </a: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endParaRPr lang="es-ES" sz="2400" dirty="0">
              <a:solidFill>
                <a:srgbClr val="548ED4"/>
              </a:solidFill>
              <a:latin typeface="Calibri"/>
              <a:cs typeface="Calibri"/>
            </a:endParaRPr>
          </a:p>
          <a:p>
            <a:pPr marL="12700" marR="945515" algn="just"/>
            <a:endParaRPr sz="2400" dirty="0">
              <a:solidFill>
                <a:srgbClr val="548ED4"/>
              </a:solidFill>
              <a:latin typeface="Calibri"/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2460899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77119" y="6474015"/>
            <a:ext cx="15367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000" spc="-10" dirty="0">
                <a:solidFill>
                  <a:srgbClr val="8A8A8A"/>
                </a:solidFill>
                <a:latin typeface="Calibri"/>
                <a:cs typeface="Calibri"/>
              </a:rPr>
              <a:t>34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81201" y="3263320"/>
            <a:ext cx="4102607" cy="7757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02283" y="3456766"/>
            <a:ext cx="178244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400" dirty="0">
                <a:solidFill>
                  <a:srgbClr val="FFFFFF"/>
                </a:solidFill>
                <a:latin typeface="Verdana"/>
                <a:cs typeface="Verdana"/>
                <a:hlinkClick r:id="rId4"/>
              </a:rPr>
              <a:t>ww</a:t>
            </a:r>
            <a:r>
              <a:rPr sz="2400" spc="-80" dirty="0">
                <a:solidFill>
                  <a:srgbClr val="FFFFFF"/>
                </a:solidFill>
                <a:latin typeface="Verdana"/>
                <a:cs typeface="Verdana"/>
                <a:hlinkClick r:id="rId4"/>
              </a:rPr>
              <a:t>w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  <a:hlinkClick r:id="rId4"/>
              </a:rPr>
              <a:t>.itu.int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76401" y="2514600"/>
            <a:ext cx="4495800" cy="7269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317653" y="2663741"/>
            <a:ext cx="193421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n-US" sz="2400" b="1" spc="-5" dirty="0">
                <a:solidFill>
                  <a:srgbClr val="FFFFFF"/>
                </a:solidFill>
                <a:latin typeface="Arial"/>
                <a:cs typeface="Arial"/>
              </a:rPr>
              <a:t>GRACIAS!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44" y="198129"/>
            <a:ext cx="4562312" cy="643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915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Reglamento de Radiocomunicaciones, RR</a:t>
            </a:r>
          </a:p>
        </p:txBody>
      </p:sp>
      <p:sp>
        <p:nvSpPr>
          <p:cNvPr id="12" name="object 7"/>
          <p:cNvSpPr txBox="1"/>
          <p:nvPr/>
        </p:nvSpPr>
        <p:spPr>
          <a:xfrm>
            <a:off x="281391" y="1019915"/>
            <a:ext cx="11629853" cy="4247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2400" dirty="0">
                <a:solidFill>
                  <a:srgbClr val="548ED4"/>
                </a:solidFill>
                <a:cs typeface="Calibri"/>
              </a:rPr>
              <a:t>El accionar del espectro no se puede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limitarse a un territorio determinado; la coordinación internacional es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necesaria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b="1" dirty="0">
                <a:solidFill>
                  <a:srgbClr val="548ED4"/>
                </a:solidFill>
                <a:cs typeface="Calibri"/>
              </a:rPr>
              <a:t>Reglamento de </a:t>
            </a:r>
            <a:r>
              <a:rPr lang="es-ES" sz="2400" b="1" dirty="0">
                <a:solidFill>
                  <a:srgbClr val="548ED4"/>
                </a:solidFill>
                <a:cs typeface="Calibri"/>
              </a:rPr>
              <a:t>Radiocomunicaciones (RR</a:t>
            </a:r>
            <a:r>
              <a:rPr lang="es-ES" sz="2400" b="1" dirty="0">
                <a:solidFill>
                  <a:srgbClr val="548ED4"/>
                </a:solidFill>
                <a:cs typeface="Calibri"/>
              </a:rPr>
              <a:t>) </a:t>
            </a:r>
            <a:r>
              <a:rPr lang="es-ES" sz="2400" b="1" dirty="0">
                <a:solidFill>
                  <a:srgbClr val="548ED4"/>
                </a:solidFill>
                <a:cs typeface="Calibri"/>
              </a:rPr>
              <a:t>de la UIT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 Tratado Internacional para la regulación internacional del espectro;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elaborado y revisado por las administraciones y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los miembros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, durante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las Conferencias Mundiales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de Radiocomunicaciones (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CMR)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cs typeface="Calibri"/>
              </a:rPr>
              <a:t>El RR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tiene un </a:t>
            </a:r>
            <a:r>
              <a:rPr lang="es-ES" sz="2400" b="1" u="sng" dirty="0">
                <a:solidFill>
                  <a:srgbClr val="548ED4"/>
                </a:solidFill>
                <a:cs typeface="Calibri"/>
              </a:rPr>
              <a:t>carácter vinculante para los Estados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 Miembros de la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Unión. La UIT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actúa como depositario del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RR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cs typeface="Calibri"/>
              </a:rPr>
              <a:t>Última versión: </a:t>
            </a:r>
            <a:r>
              <a:rPr lang="es-ES" sz="2400" dirty="0" smtClean="0">
                <a:solidFill>
                  <a:srgbClr val="548ED4"/>
                </a:solidFill>
                <a:cs typeface="Calibri"/>
              </a:rPr>
              <a:t>RR-16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(revisada durante la </a:t>
            </a:r>
            <a:r>
              <a:rPr lang="es-ES" sz="2400" dirty="0" smtClean="0">
                <a:solidFill>
                  <a:srgbClr val="548ED4"/>
                </a:solidFill>
                <a:cs typeface="Calibri"/>
              </a:rPr>
              <a:t>CMR-15).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El RR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se puede descargar, de forma gratuita, para el público en general, en los 6 idiomas de la ONU, en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</a:t>
            </a:r>
          </a:p>
          <a:p>
            <a:pPr marL="12700" marR="945515" algn="just"/>
            <a:r>
              <a:rPr lang="es-ES" sz="2400" dirty="0" smtClean="0">
                <a:solidFill>
                  <a:srgbClr val="548ED4"/>
                </a:solidFill>
                <a:cs typeface="Calibri"/>
                <a:hlinkClick r:id="rId3"/>
              </a:rPr>
              <a:t>http://www.itu.int/pub/R-REG-RR-2016</a:t>
            </a:r>
            <a:r>
              <a:rPr lang="es-ES" sz="2400" dirty="0" smtClean="0">
                <a:solidFill>
                  <a:srgbClr val="548ED4"/>
                </a:solidFill>
                <a:cs typeface="Calibri"/>
              </a:rPr>
              <a:t>  </a:t>
            </a:r>
            <a:endParaRPr lang="es-ES" sz="24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867114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Reglamento de Radiocomunicaciones, RR</a:t>
            </a:r>
          </a:p>
        </p:txBody>
      </p:sp>
      <p:sp>
        <p:nvSpPr>
          <p:cNvPr id="12" name="object 7"/>
          <p:cNvSpPr txBox="1"/>
          <p:nvPr/>
        </p:nvSpPr>
        <p:spPr>
          <a:xfrm>
            <a:off x="1676400" y="1248014"/>
            <a:ext cx="6096000" cy="332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/>
            <a:r>
              <a:rPr lang="es-ES" sz="2400" b="1" dirty="0">
                <a:solidFill>
                  <a:srgbClr val="FF0000"/>
                </a:solidFill>
                <a:cs typeface="Calibri"/>
              </a:rPr>
              <a:t>VOLUMEN 1: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Artículos (59)</a:t>
            </a:r>
          </a:p>
          <a:p>
            <a:pPr marL="12700" marR="945515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400" b="1" dirty="0">
                <a:solidFill>
                  <a:srgbClr val="FF0000"/>
                </a:solidFill>
                <a:cs typeface="Calibri"/>
              </a:rPr>
              <a:t>VOLUMEN </a:t>
            </a:r>
            <a:r>
              <a:rPr lang="es-ES" sz="2400" b="1" dirty="0">
                <a:solidFill>
                  <a:srgbClr val="FF0000"/>
                </a:solidFill>
                <a:cs typeface="Calibri"/>
              </a:rPr>
              <a:t>2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: Apéndices (22)</a:t>
            </a:r>
          </a:p>
          <a:p>
            <a:pPr marL="12700" marR="945515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400" b="1" dirty="0">
                <a:solidFill>
                  <a:srgbClr val="FF0000"/>
                </a:solidFill>
                <a:cs typeface="Calibri"/>
              </a:rPr>
              <a:t>VOLUMEN 3</a:t>
            </a:r>
            <a:r>
              <a:rPr lang="es-ES" sz="2400" b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Resoluciones (151) y Recomendaciones (24)</a:t>
            </a:r>
          </a:p>
          <a:p>
            <a:pPr marL="12700" marR="945515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400" b="1" dirty="0">
                <a:solidFill>
                  <a:srgbClr val="FF0000"/>
                </a:solidFill>
                <a:cs typeface="Calibri"/>
              </a:rPr>
              <a:t>VOLUMEN </a:t>
            </a:r>
            <a:r>
              <a:rPr lang="es-ES" sz="2400" b="1" dirty="0">
                <a:solidFill>
                  <a:srgbClr val="FF0000"/>
                </a:solidFill>
                <a:cs typeface="Calibri"/>
              </a:rPr>
              <a:t>4: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Recomendaciones UIT-R incorporadas por referencia (39)</a:t>
            </a:r>
          </a:p>
          <a:p>
            <a:pPr marL="12700" marR="945515"/>
            <a:endParaRPr lang="es-ES" sz="12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400" b="1" dirty="0">
                <a:solidFill>
                  <a:srgbClr val="FF0000"/>
                </a:solidFill>
                <a:cs typeface="Calibri"/>
              </a:rPr>
              <a:t>MAPAS</a:t>
            </a:r>
            <a:r>
              <a:rPr lang="es-ES" sz="2400" b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Conjunto de Mapas para App. </a:t>
            </a:r>
            <a:r>
              <a:rPr lang="es-ES" sz="2400" dirty="0">
                <a:solidFill>
                  <a:srgbClr val="548ED4"/>
                </a:solidFill>
                <a:cs typeface="Calibri"/>
              </a:rPr>
              <a:t>27</a:t>
            </a:r>
            <a:endParaRPr lang="es-ES" sz="1200" dirty="0">
              <a:solidFill>
                <a:srgbClr val="548ED4"/>
              </a:solidFill>
              <a:cs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1188749"/>
            <a:ext cx="3461061" cy="4211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326770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Reglamento de Radiocomunicaciones, RR</a:t>
            </a:r>
          </a:p>
        </p:txBody>
      </p:sp>
      <p:sp>
        <p:nvSpPr>
          <p:cNvPr id="12" name="object 7"/>
          <p:cNvSpPr txBox="1"/>
          <p:nvPr/>
        </p:nvSpPr>
        <p:spPr>
          <a:xfrm>
            <a:off x="279248" y="792356"/>
            <a:ext cx="11826969" cy="49705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I: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Terminología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y características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técnicas</a:t>
            </a: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II: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Frecuencias</a:t>
            </a: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III: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Coordinación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, notificación e inscripción de asignaciones de frecuencias y modificaciones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 Planes</a:t>
            </a: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IV: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Interferencias</a:t>
            </a: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V: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Disposiciones administrativas</a:t>
            </a: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VI: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Disposiciones relativas a los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servicios y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estaciones</a:t>
            </a: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VII: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omunicaciones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 socorro y seguridad </a:t>
            </a:r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VIII: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Servicios aeronáuticos</a:t>
            </a:r>
          </a:p>
          <a:p>
            <a:pPr marL="12700" marR="945515"/>
            <a:endParaRPr lang="es-ES" sz="900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CAPITULO 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IX: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Servicios marítimos</a:t>
            </a:r>
          </a:p>
          <a:p>
            <a:pPr marL="12700" marR="945515"/>
            <a:endParaRPr lang="es-ES" sz="900" b="1" dirty="0">
              <a:solidFill>
                <a:srgbClr val="548ED4"/>
              </a:solidFill>
              <a:cs typeface="Calibri"/>
            </a:endParaRPr>
          </a:p>
          <a:p>
            <a:pPr marL="12700" marR="945515"/>
            <a:r>
              <a:rPr lang="es-ES" sz="2200" b="1" dirty="0">
                <a:solidFill>
                  <a:srgbClr val="FF0000"/>
                </a:solidFill>
                <a:cs typeface="Calibri"/>
              </a:rPr>
              <a:t>CAPÍTULO X: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Disposiciones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para la entrada en vigor del Reglamento de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Radiocomunicaciones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0040855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dirty="0">
                <a:solidFill>
                  <a:srgbClr val="FF0000"/>
                </a:solidFill>
              </a:rPr>
              <a:t>RR: Radiocomunicaciones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123380" y="817325"/>
            <a:ext cx="10106766" cy="45550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endParaRPr lang="es-ES" sz="800" b="1" dirty="0">
              <a:solidFill>
                <a:srgbClr val="FF0000"/>
              </a:solidFill>
              <a:cs typeface="Calibri"/>
            </a:endParaRPr>
          </a:p>
          <a:p>
            <a:pPr marL="12700" marR="945515" algn="just"/>
            <a:r>
              <a:rPr lang="es-ES" sz="2200" b="1" i="1" dirty="0">
                <a:solidFill>
                  <a:srgbClr val="FF0000"/>
                </a:solidFill>
                <a:cs typeface="Calibri"/>
              </a:rPr>
              <a:t>1.3 </a:t>
            </a:r>
            <a:r>
              <a:rPr lang="es-ES" sz="2200" b="1" i="1" dirty="0">
                <a:solidFill>
                  <a:srgbClr val="FF0000"/>
                </a:solidFill>
                <a:cs typeface="Calibri"/>
              </a:rPr>
              <a:t>t</a:t>
            </a:r>
            <a:r>
              <a:rPr lang="es-ES" sz="2200" b="1" i="1" dirty="0">
                <a:solidFill>
                  <a:srgbClr val="FF0000"/>
                </a:solidFill>
                <a:cs typeface="Calibri"/>
              </a:rPr>
              <a:t>elecomunicación: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Toda transmisión, emisión o recepción de signos,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señales, escritos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, imágenes, sonidos o informaciones de cualquier naturaleza por hilo,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radioelectricidad, medios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ópticos u otros sistemas electromagnéticos (CS).</a:t>
            </a:r>
            <a:endParaRPr lang="es-ES" sz="22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200" b="1" i="1" dirty="0">
                <a:solidFill>
                  <a:srgbClr val="FF0000"/>
                </a:solidFill>
                <a:cs typeface="Calibri"/>
              </a:rPr>
              <a:t>1.5 </a:t>
            </a:r>
            <a:r>
              <a:rPr lang="pt-BR" sz="2200" b="1" i="1" dirty="0">
                <a:solidFill>
                  <a:srgbClr val="FF0000"/>
                </a:solidFill>
                <a:cs typeface="Calibri"/>
              </a:rPr>
              <a:t>ondas radioeléctricas u ondas </a:t>
            </a:r>
            <a:r>
              <a:rPr lang="pt-BR" sz="2200" b="1" i="1" dirty="0">
                <a:solidFill>
                  <a:srgbClr val="FF0000"/>
                </a:solidFill>
                <a:cs typeface="Calibri"/>
              </a:rPr>
              <a:t>hertzianas: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Ondas electromagnéticas,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cuya frecuencia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 fija convencionalmente por debajo de 3 000 GHz, que se propagan por el espacio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sin guía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artificial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.</a:t>
            </a: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200" b="1" i="1" dirty="0">
                <a:solidFill>
                  <a:srgbClr val="FF0000"/>
                </a:solidFill>
                <a:cs typeface="Calibri"/>
              </a:rPr>
              <a:t>1.19 servicio de radiocomunicación</a:t>
            </a:r>
            <a:r>
              <a:rPr lang="es-ES" sz="2200" b="1" dirty="0">
                <a:solidFill>
                  <a:srgbClr val="FF0000"/>
                </a:solidFill>
                <a:cs typeface="Calibri"/>
              </a:rPr>
              <a:t>: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Servicio definido en esta sección que implica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la transmisión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, la emisión o la recepción de ondas radioeléctricas para fines específicos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de telecomunicación</a:t>
            </a:r>
            <a:r>
              <a:rPr lang="es-ES" sz="1900" dirty="0">
                <a:solidFill>
                  <a:srgbClr val="548ED4"/>
                </a:solidFill>
                <a:cs typeface="Calibri"/>
              </a:rPr>
              <a:t>.</a:t>
            </a:r>
            <a:endParaRPr lang="es-ES" sz="19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endParaRPr lang="es-ES" sz="800" dirty="0">
              <a:solidFill>
                <a:srgbClr val="548ED4"/>
              </a:solidFill>
              <a:cs typeface="Calibri"/>
            </a:endParaRPr>
          </a:p>
          <a:p>
            <a:pPr marL="12700" marR="945515" algn="just"/>
            <a:r>
              <a:rPr lang="es-ES" sz="2200" dirty="0">
                <a:solidFill>
                  <a:srgbClr val="548ED4"/>
                </a:solidFill>
                <a:cs typeface="Calibri"/>
              </a:rPr>
              <a:t>Todo servicio de radiocomunicación que se mencione en el 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presente Reglamento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, salvo indicación expresa en contrario, corresponde a una </a:t>
            </a:r>
            <a:r>
              <a:rPr lang="es-ES" sz="2200" b="1" u="sng" dirty="0">
                <a:solidFill>
                  <a:srgbClr val="548ED4"/>
                </a:solidFill>
                <a:cs typeface="Calibri"/>
              </a:rPr>
              <a:t>radiocomunicación terrenal</a:t>
            </a:r>
            <a:r>
              <a:rPr lang="es-ES" sz="2200" dirty="0">
                <a:solidFill>
                  <a:srgbClr val="548ED4"/>
                </a:solidFill>
                <a:cs typeface="Calibri"/>
              </a:rPr>
              <a:t>.</a:t>
            </a:r>
            <a:endParaRPr lang="es-ES" sz="2200" dirty="0">
              <a:solidFill>
                <a:srgbClr val="548ED4"/>
              </a:solidFill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3974346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5537</Words>
  <Application>Microsoft Office PowerPoint</Application>
  <PresentationFormat>Widescreen</PresentationFormat>
  <Paragraphs>722</Paragraphs>
  <Slides>50</Slides>
  <Notes>47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0" baseType="lpstr">
      <vt:lpstr>SimSun</vt:lpstr>
      <vt:lpstr>Arial</vt:lpstr>
      <vt:lpstr>Arial Narrow</vt:lpstr>
      <vt:lpstr>Calibri</vt:lpstr>
      <vt:lpstr>Calibri Light</vt:lpstr>
      <vt:lpstr>Courier New</vt:lpstr>
      <vt:lpstr>Times New Roman</vt:lpstr>
      <vt:lpstr>Verdana</vt:lpstr>
      <vt:lpstr>Thème Office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RR: Servicios conexos (subsets)</vt:lpstr>
      <vt:lpstr>RR: Servicios conexos (subsets)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 Rancy</dc:creator>
  <cp:lastModifiedBy>Restrepo, Joaquin</cp:lastModifiedBy>
  <cp:revision>76</cp:revision>
  <dcterms:created xsi:type="dcterms:W3CDTF">2016-02-08T15:11:23Z</dcterms:created>
  <dcterms:modified xsi:type="dcterms:W3CDTF">2017-09-05T01:54:01Z</dcterms:modified>
</cp:coreProperties>
</file>