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6" r:id="rId3"/>
    <p:sldId id="307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08" r:id="rId13"/>
    <p:sldId id="321" r:id="rId14"/>
    <p:sldId id="309" r:id="rId15"/>
    <p:sldId id="304" r:id="rId16"/>
    <p:sldId id="303" r:id="rId17"/>
    <p:sldId id="290" r:id="rId18"/>
    <p:sldId id="323" r:id="rId19"/>
    <p:sldId id="322" r:id="rId20"/>
    <p:sldId id="310" r:id="rId21"/>
    <p:sldId id="292" r:id="rId22"/>
    <p:sldId id="272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92207"/>
    <a:srgbClr val="A907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1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9639B-88D6-462F-B862-C4CB6E9F4DD3}" type="datetimeFigureOut">
              <a:rPr lang="en-GB" smtClean="0"/>
              <a:pPr/>
              <a:t>20/04/2015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DB73-4B2D-4128-B5FD-3E2D3DB400D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4907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2ECD9-2B9D-4E0B-954B-931546022369}" type="datetimeFigureOut">
              <a:rPr lang="en-GB" smtClean="0"/>
              <a:pPr/>
              <a:t>20/04/2015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DADC-1A4A-4C36-AD60-BCCAE7769A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075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743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9570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389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3653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1216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27764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05833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05833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05833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349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758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00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8630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240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846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03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396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151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2DADC-1A4A-4C36-AD60-BCCAE7769A7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561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2"/>
          </p:nvPr>
        </p:nvSpPr>
        <p:spPr>
          <a:xfrm>
            <a:off x="4191000" y="6340475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62800" y="6340475"/>
            <a:ext cx="1509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 algn="ctr">
              <a:defRPr/>
            </a:pPr>
            <a:fld id="{7A78F240-D2C0-4BE8-A207-64525B6EA713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42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866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6202681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4D55C4-F9FA-4392-BFC1-7B1FD34806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A8B5100-E5B7-4AD3-B454-C1BFE3C715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/>
          <a:lstStyle>
            <a:lvl1pPr>
              <a:defRPr>
                <a:solidFill>
                  <a:srgbClr val="92D050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62800" y="6340475"/>
            <a:ext cx="1509712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fld id="{7A78F240-D2C0-4BE8-A207-64525B6EA7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42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866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6202681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1143000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sp>
        <p:nvSpPr>
          <p:cNvPr id="16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811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Slide </a:t>
            </a:r>
            <a:fld id="{7A78F240-D2C0-4BE8-A207-64525B6EA71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[  ] 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811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Slide </a:t>
            </a:r>
            <a:fld id="{7A78F240-D2C0-4BE8-A207-64525B6EA71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[  ]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7391400" y="6340475"/>
            <a:ext cx="12811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Slide </a:t>
            </a:r>
            <a:fld id="{7A78F240-D2C0-4BE8-A207-64525B6EA71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[  ] </a:t>
            </a:r>
            <a:endParaRPr 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6202681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42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866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924E1-07F9-4E54-B4A6-DB992EF21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022B15B-C907-4E11-814A-572955E557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0F768DEE-0C2B-46E0-99B1-BBE2402259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>
          <a:xfrm>
            <a:off x="4191000" y="6340475"/>
            <a:ext cx="191928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7th Dec 2010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1" y="6340475"/>
            <a:ext cx="1905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2F5D8C-31A8-4FB9-A338-90BBA3094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191000" y="6340475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7th December 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62800" y="6340475"/>
            <a:ext cx="1509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pPr algn="ctr">
              <a:defRPr/>
            </a:pPr>
            <a:fld id="{7A78F240-D2C0-4BE8-A207-64525B6EA713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42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86600" y="6208776"/>
            <a:ext cx="47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57200" y="6202681"/>
            <a:ext cx="8229600" cy="45719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1143000"/>
            <a:ext cx="82296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71601" y="6273281"/>
            <a:ext cx="533399" cy="508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77" r:id="rId2"/>
    <p:sldLayoutId id="2147483982" r:id="rId3"/>
    <p:sldLayoutId id="2147483983" r:id="rId4"/>
    <p:sldLayoutId id="2147483984" r:id="rId5"/>
    <p:sldLayoutId id="2147483985" r:id="rId6"/>
    <p:sldLayoutId id="2147483978" r:id="rId7"/>
    <p:sldLayoutId id="2147483986" r:id="rId8"/>
    <p:sldLayoutId id="2147483987" r:id="rId9"/>
    <p:sldLayoutId id="2147483979" r:id="rId10"/>
    <p:sldLayoutId id="21474839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70C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u-ua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u-uat.org/index.php/events/upcoming-events?id=5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u-ua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218607" y="2141918"/>
            <a:ext cx="8686800" cy="128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rebuchet MS" pitchFamily="34" charset="0"/>
                <a:cs typeface="+mn-cs"/>
              </a:rPr>
              <a:t>Regional Issues for WRC-15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itchFamily="34" charset="0"/>
              <a:cs typeface="+mn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71800" y="1035038"/>
            <a:ext cx="525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African Telecommunications Union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533400" y="4876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Kezias MWALE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lang="en-US" sz="1600" dirty="0" smtClean="0">
                <a:solidFill>
                  <a:srgbClr val="00B050"/>
                </a:solidFill>
                <a:latin typeface="Trebuchet MS" pitchFamily="34" charset="0"/>
                <a:cs typeface="+mn-cs"/>
              </a:rPr>
              <a:t>Radiocommunications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Coordinator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lang="en-US" sz="1600" dirty="0" smtClean="0">
              <a:solidFill>
                <a:srgbClr val="00B050"/>
              </a:solidFill>
              <a:latin typeface="Trebuchet MS" pitchFamily="34" charset="0"/>
              <a:cs typeface="+mn-cs"/>
            </a:endParaRP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k.mwale@atu-uat.org                 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www.atu-uat.org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29488" y="6324600"/>
            <a:ext cx="1585912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 algn="ctr">
                <a:defRPr/>
              </a:pPr>
              <a:t>1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387" y="498475"/>
            <a:ext cx="1395413" cy="1330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266700" y="3867150"/>
            <a:ext cx="8686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b="1" dirty="0">
                <a:solidFill>
                  <a:srgbClr val="00B050"/>
                </a:solidFill>
                <a:latin typeface="Trebuchet MS" pitchFamily="34" charset="0"/>
                <a:cs typeface="+mn-cs"/>
              </a:rPr>
              <a:t>a</a:t>
            </a:r>
            <a:r>
              <a:rPr lang="en-US" sz="1600" b="1" dirty="0" smtClean="0">
                <a:solidFill>
                  <a:srgbClr val="00B050"/>
                </a:solidFill>
                <a:latin typeface="Trebuchet MS" pitchFamily="34" charset="0"/>
                <a:cs typeface="+mn-cs"/>
              </a:rPr>
              <a:t> presentation to the RRS-15 Africa, Niamey – Niger, 20 – 24 April 2015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itchFamily="34" charset="0"/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40475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Chapter 6: General </a:t>
            </a:r>
            <a:r>
              <a:rPr lang="en-US" sz="4000" dirty="0" smtClean="0">
                <a:solidFill>
                  <a:srgbClr val="00B050"/>
                </a:solidFill>
              </a:rPr>
              <a:t>Issues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10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1600200"/>
          <a:ext cx="8762999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1828800"/>
                <a:gridCol w="5638799"/>
              </a:tblGrid>
              <a:tr h="5461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869245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WRC-18 Agenda Items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current WRC-18 preliminary agenda to reflect any improvements and also any appropriate new issues of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Africa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Chapter ‘X’: </a:t>
            </a:r>
            <a:r>
              <a:rPr lang="en-US" dirty="0">
                <a:solidFill>
                  <a:srgbClr val="00B050"/>
                </a:solidFill>
              </a:rPr>
              <a:t>Agenda Item 8 footnotes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11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155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2600"/>
                <a:gridCol w="16002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5.’XYZ’: Deletion (</a:t>
                      </a:r>
                      <a:r>
                        <a:rPr kumimoji="0"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addition</a:t>
                      </a:r>
                      <a:r>
                        <a:rPr kumimoji="0"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of country names onto footnotes to </a:t>
                      </a:r>
                      <a:r>
                        <a:rPr kumimoji="0" lang="it-IT" sz="18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improve harmonization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5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05" y="1295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Part 2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305" y="3810000"/>
            <a:ext cx="7772400" cy="6096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ATU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Workplan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for WRC-15</a:t>
            </a:r>
            <a:endParaRPr lang="en-US" sz="32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352800"/>
            <a:ext cx="7132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192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12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4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724400"/>
          </a:xfrm>
        </p:spPr>
        <p:txBody>
          <a:bodyPr/>
          <a:lstStyle/>
          <a:p>
            <a:pPr marL="109537" indent="0">
              <a:lnSpc>
                <a:spcPct val="200000"/>
              </a:lnSpc>
              <a:buNone/>
            </a:pPr>
            <a:endParaRPr lang="en-US" sz="1400" dirty="0"/>
          </a:p>
          <a:p>
            <a:pPr marL="566737" indent="-457200">
              <a:lnSpc>
                <a:spcPct val="200000"/>
              </a:lnSpc>
              <a:buFont typeface="+mj-lt"/>
              <a:buAutoNum type="arabicPeriod" startAt="7"/>
            </a:pPr>
            <a:endParaRPr lang="en-US" sz="1400" dirty="0" smtClean="0"/>
          </a:p>
          <a:p>
            <a:pPr marL="566737" indent="-457200">
              <a:lnSpc>
                <a:spcPct val="200000"/>
              </a:lnSpc>
              <a:buFont typeface="+mj-lt"/>
              <a:buAutoNum type="arabicPeriod" startAt="7"/>
            </a:pPr>
            <a:endParaRPr lang="en-US" sz="1400" dirty="0" smtClean="0"/>
          </a:p>
          <a:p>
            <a:pPr marL="566737" indent="-457200">
              <a:lnSpc>
                <a:spcPct val="200000"/>
              </a:lnSpc>
              <a:buFont typeface="+mj-lt"/>
              <a:buAutoNum type="arabicPeriod" startAt="7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ATU </a:t>
            </a:r>
            <a:r>
              <a:rPr lang="en-US" dirty="0" err="1" smtClean="0">
                <a:solidFill>
                  <a:srgbClr val="00B050"/>
                </a:solidFill>
              </a:rPr>
              <a:t>Workplan</a:t>
            </a:r>
            <a:r>
              <a:rPr lang="en-US" dirty="0" smtClean="0">
                <a:solidFill>
                  <a:srgbClr val="00B050"/>
                </a:solidFill>
              </a:rPr>
              <a:t> for WRC-15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13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7681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>
              <a:lnSpc>
                <a:spcPct val="150000"/>
              </a:lnSpc>
            </a:pPr>
            <a:r>
              <a:rPr lang="en-US" sz="2000" u="sng" dirty="0" smtClean="0"/>
              <a:t>The addressed topics </a:t>
            </a:r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Role of </a:t>
            </a:r>
            <a:r>
              <a:rPr lang="en-US" sz="2000" dirty="0" smtClean="0">
                <a:solidFill>
                  <a:srgbClr val="FF0000"/>
                </a:solidFill>
              </a:rPr>
              <a:t>ATU General Secretariat </a:t>
            </a:r>
            <a:r>
              <a:rPr lang="en-US" sz="2000" dirty="0" smtClean="0"/>
              <a:t>includes coordination</a:t>
            </a:r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Role of </a:t>
            </a:r>
            <a:r>
              <a:rPr lang="en-US" sz="2000" dirty="0" smtClean="0">
                <a:solidFill>
                  <a:srgbClr val="FF0000"/>
                </a:solidFill>
              </a:rPr>
              <a:t>AfriSWoG</a:t>
            </a:r>
            <a:r>
              <a:rPr lang="en-US" sz="2000" dirty="0" smtClean="0"/>
              <a:t> includes undertaking studies  </a:t>
            </a:r>
            <a:endParaRPr lang="en-US" sz="2000" dirty="0"/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Role of </a:t>
            </a:r>
            <a:r>
              <a:rPr lang="en-US" sz="2000" dirty="0" smtClean="0">
                <a:solidFill>
                  <a:srgbClr val="FF0000"/>
                </a:solidFill>
              </a:rPr>
              <a:t>Sub-regions </a:t>
            </a:r>
            <a:r>
              <a:rPr lang="en-US" sz="2000" dirty="0" smtClean="0"/>
              <a:t>includes need for regional meetings</a:t>
            </a:r>
            <a:endParaRPr lang="en-US" sz="2000" dirty="0"/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Role of </a:t>
            </a:r>
            <a:r>
              <a:rPr lang="en-US" sz="2000" dirty="0" smtClean="0">
                <a:solidFill>
                  <a:srgbClr val="FF0000"/>
                </a:solidFill>
              </a:rPr>
              <a:t>Membership</a:t>
            </a:r>
            <a:r>
              <a:rPr lang="en-US" sz="2000" dirty="0" smtClean="0"/>
              <a:t> </a:t>
            </a:r>
            <a:r>
              <a:rPr lang="en-US" sz="2000" dirty="0" err="1" smtClean="0"/>
              <a:t>e.g</a:t>
            </a:r>
            <a:r>
              <a:rPr lang="en-US" sz="2000" dirty="0" smtClean="0"/>
              <a:t> national spectrum working groups,</a:t>
            </a:r>
            <a:endParaRPr lang="en-US" sz="2000" dirty="0"/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Role of </a:t>
            </a:r>
            <a:r>
              <a:rPr lang="en-US" sz="2000" dirty="0" smtClean="0">
                <a:solidFill>
                  <a:srgbClr val="FF0000"/>
                </a:solidFill>
              </a:rPr>
              <a:t>ATU WRC-15 Chapter Coordinators </a:t>
            </a:r>
            <a:endParaRPr lang="en-US" sz="2000" dirty="0">
              <a:solidFill>
                <a:srgbClr val="FF0000"/>
              </a:solidFill>
            </a:endParaRPr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Meeting schedule and expected </a:t>
            </a:r>
            <a:r>
              <a:rPr lang="en-US" sz="2000" dirty="0" smtClean="0">
                <a:solidFill>
                  <a:srgbClr val="FF0000"/>
                </a:solidFill>
              </a:rPr>
              <a:t>outputs</a:t>
            </a:r>
          </a:p>
          <a:p>
            <a:pPr marL="566737" lvl="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7" lvl="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See APM15-2 (Khartoum meeting) report from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www.atu-uat.org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4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05" y="1295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Part </a:t>
            </a:r>
            <a:r>
              <a:rPr lang="en-US" sz="8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305" y="3810000"/>
            <a:ext cx="7772400" cy="6096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Status of preparations for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WRC-15</a:t>
            </a:r>
            <a:endParaRPr lang="en-US" sz="32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352800"/>
            <a:ext cx="7132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192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14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7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24400"/>
          </a:xfrm>
        </p:spPr>
        <p:txBody>
          <a:bodyPr/>
          <a:lstStyle/>
          <a:p>
            <a:pPr marL="452437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Three (03) </a:t>
            </a:r>
            <a:r>
              <a:rPr lang="en-US" sz="1800" dirty="0"/>
              <a:t>Digital Migration and Spectrum Policy </a:t>
            </a:r>
            <a:r>
              <a:rPr lang="en-US" sz="1800" u="sng" dirty="0"/>
              <a:t>Summits</a:t>
            </a:r>
            <a:r>
              <a:rPr lang="en-US" sz="1800" dirty="0"/>
              <a:t> (Nairobi and Accra)</a:t>
            </a:r>
          </a:p>
          <a:p>
            <a:pPr lvl="1"/>
            <a:r>
              <a:rPr lang="en-US" sz="1400" dirty="0"/>
              <a:t>Adopted the second digital dividend subject to </a:t>
            </a:r>
            <a:r>
              <a:rPr lang="en-US" sz="1400" dirty="0" smtClean="0"/>
              <a:t>favorable </a:t>
            </a:r>
            <a:r>
              <a:rPr lang="en-US" sz="1400" dirty="0"/>
              <a:t>GE06 modification to accommodate </a:t>
            </a:r>
            <a:r>
              <a:rPr lang="en-US" sz="1400" dirty="0" err="1"/>
              <a:t>DTT</a:t>
            </a:r>
            <a:r>
              <a:rPr lang="en-US" sz="1400" dirty="0"/>
              <a:t> spectrum requirements within </a:t>
            </a:r>
            <a:r>
              <a:rPr lang="en-US" sz="1400" dirty="0" smtClean="0"/>
              <a:t>470-694MHz</a:t>
            </a:r>
          </a:p>
          <a:p>
            <a:pPr lvl="1">
              <a:buNone/>
            </a:pPr>
            <a:endParaRPr lang="en-US" sz="1400" dirty="0" smtClean="0"/>
          </a:p>
          <a:p>
            <a:pPr marL="452437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Three GE06 </a:t>
            </a:r>
            <a:r>
              <a:rPr lang="en-US" sz="1800" dirty="0" smtClean="0"/>
              <a:t>frequency medication and coordination events (Bamako, Kampala and Nairobi)</a:t>
            </a:r>
          </a:p>
          <a:p>
            <a:pPr lvl="1"/>
            <a:r>
              <a:rPr lang="en-US" sz="1400" dirty="0" smtClean="0"/>
              <a:t>Favorable </a:t>
            </a:r>
            <a:r>
              <a:rPr lang="en-US" sz="1400" dirty="0"/>
              <a:t>GE06 modification </a:t>
            </a:r>
            <a:r>
              <a:rPr lang="en-US" sz="1400" u="sng" dirty="0" smtClean="0"/>
              <a:t>outcome</a:t>
            </a:r>
            <a:r>
              <a:rPr lang="en-US" sz="1400" dirty="0" smtClean="0"/>
              <a:t> to </a:t>
            </a:r>
            <a:r>
              <a:rPr lang="en-US" sz="1400" dirty="0"/>
              <a:t>accommodate </a:t>
            </a:r>
            <a:r>
              <a:rPr lang="en-US" sz="1400" dirty="0" err="1"/>
              <a:t>DTT</a:t>
            </a:r>
            <a:r>
              <a:rPr lang="en-US" sz="1400" dirty="0"/>
              <a:t> spectrum requirements within </a:t>
            </a:r>
            <a:r>
              <a:rPr lang="en-US" sz="1400" dirty="0" smtClean="0"/>
              <a:t>470-694MHz</a:t>
            </a:r>
            <a:r>
              <a:rPr lang="en-US" sz="18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pPr marL="452437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Three (03) </a:t>
            </a:r>
            <a:r>
              <a:rPr lang="en-US" sz="1800" dirty="0" smtClean="0"/>
              <a:t>African WRC-15 Preparatory Meetings (Dakar, Khartoum, Abuja)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Adopted African preliminary positions on the majority of the WRC-15 agenda items</a:t>
            </a:r>
            <a:endParaRPr lang="en-US" sz="1400" dirty="0"/>
          </a:p>
          <a:p>
            <a:pPr marL="109537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452437" indent="-342900">
              <a:buFont typeface="+mj-lt"/>
              <a:buAutoNum type="arabicPeriod" startAt="4"/>
            </a:pPr>
            <a:r>
              <a:rPr lang="en-US" sz="1800" dirty="0" smtClean="0">
                <a:solidFill>
                  <a:srgbClr val="FF0000"/>
                </a:solidFill>
              </a:rPr>
              <a:t>Various sub-regional meetings </a:t>
            </a:r>
            <a:r>
              <a:rPr lang="en-US" sz="1800" dirty="0" smtClean="0"/>
              <a:t>for WRC-15 preparations</a:t>
            </a:r>
          </a:p>
          <a:p>
            <a:pPr marL="109537" indent="0">
              <a:buNone/>
            </a:pPr>
            <a:endParaRPr lang="en-US" sz="1800" dirty="0" smtClean="0"/>
          </a:p>
          <a:p>
            <a:pPr marL="452437" indent="-342900">
              <a:buFont typeface="+mj-lt"/>
              <a:buAutoNum type="arabicPeriod" startAt="5"/>
            </a:pPr>
            <a:r>
              <a:rPr lang="en-US" sz="1800" dirty="0" smtClean="0">
                <a:solidFill>
                  <a:srgbClr val="FF0000"/>
                </a:solidFill>
              </a:rPr>
              <a:t>Active participation in the ITU preparatory work  for WRC-15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ast activities and developments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15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5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340475"/>
            <a:ext cx="1585912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16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152400"/>
            <a:ext cx="83058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37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WRC-15 preliminary views       </a:t>
            </a:r>
            <a:r>
              <a:rPr lang="en-US" sz="37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1/3</a:t>
            </a:r>
            <a:endParaRPr lang="en-US" sz="37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2777260"/>
              </p:ext>
            </p:extLst>
          </p:nvPr>
        </p:nvGraphicFramePr>
        <p:xfrm>
          <a:off x="381000" y="1066800"/>
          <a:ext cx="8458200" cy="533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305"/>
                <a:gridCol w="2207895"/>
                <a:gridCol w="3200400"/>
                <a:gridCol w="2133600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Item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Preliminary views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83813">
                <a:tc rowSpan="4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spectrum to mobile and identification thereof for IMT under mobile service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A </a:t>
                      </a:r>
                    </a:p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change)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470-694;  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1 518-1 525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1 695-1 710; 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3 600-3 800; 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3 800-4 200;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5 350-5 470;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5 725-5 850;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5 925-6 425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1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A and C </a:t>
                      </a:r>
                    </a:p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(either No change or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identification)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1 492-1 518;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2 700-2 900;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3 400-3 600;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4 400-4 500;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4 500-4 800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C </a:t>
                      </a:r>
                    </a:p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identification)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1 427-1 452;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1 452-1 492;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3 300-3 400;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4 800-4 990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(no view as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yet)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1 350-1 400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52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340475"/>
            <a:ext cx="1585912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17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152400"/>
            <a:ext cx="83058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37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WRC-15 preliminary views       </a:t>
            </a:r>
            <a:r>
              <a:rPr lang="en-US" sz="37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2/3</a:t>
            </a:r>
            <a:endParaRPr lang="en-US" sz="37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7468027"/>
              </p:ext>
            </p:extLst>
          </p:nvPr>
        </p:nvGraphicFramePr>
        <p:xfrm>
          <a:off x="152400" y="1219200"/>
          <a:ext cx="8763000" cy="51689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65415"/>
                <a:gridCol w="1485254"/>
                <a:gridCol w="2959531"/>
                <a:gridCol w="3352800"/>
              </a:tblGrid>
              <a:tr h="5460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Item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Preliminary views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6281">
                <a:tc rowSpan="4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Digital Dividend (694 – 790MHz)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A: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edge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A: At 694MHz either by insertion in the Table of Frequency Allocations or footnote modification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B: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compatibility between MS (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BS (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DTT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B1: No additional compatibility measures to those contained in the GE06 Agreement.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C: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compatibility between MS (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ARNS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because no African country is affected by this issue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3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D: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Solutions for accommodating applications ancillary to broadcasting requirements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D3,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however, APM15-4 to endeavor to review the preliminary position taking into account the outcome of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CPM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15-2.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76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24400"/>
          </a:xfrm>
        </p:spPr>
        <p:txBody>
          <a:bodyPr/>
          <a:lstStyle/>
          <a:p>
            <a:pPr marL="109537" indent="0">
              <a:lnSpc>
                <a:spcPct val="200000"/>
              </a:lnSpc>
              <a:buNone/>
            </a:pPr>
            <a:endParaRPr lang="en-US" sz="1400" dirty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18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82153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 indent="-457200"/>
            <a:r>
              <a:rPr lang="en-US" sz="3500" dirty="0" smtClean="0">
                <a:latin typeface="+mj-lt"/>
              </a:rPr>
              <a:t>…</a:t>
            </a:r>
            <a:r>
              <a:rPr lang="en-US" sz="35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500" dirty="0" smtClean="0">
                <a:latin typeface="+mj-lt"/>
              </a:rPr>
              <a:t>for all other agenda items, see the APM15-3 (Abuja meeting) report via </a:t>
            </a:r>
            <a:r>
              <a:rPr lang="en-US" sz="3500" dirty="0" smtClean="0">
                <a:solidFill>
                  <a:srgbClr val="FF0000"/>
                </a:solidFill>
                <a:latin typeface="+mj-lt"/>
                <a:hlinkClick r:id="rId3"/>
              </a:rPr>
              <a:t>http://www.atu-uat.org/index.php/events/upcoming-events?id=57</a:t>
            </a:r>
            <a:endParaRPr lang="en-US" sz="3500" dirty="0" smtClean="0">
              <a:solidFill>
                <a:srgbClr val="FF0000"/>
              </a:solidFill>
              <a:latin typeface="+mj-lt"/>
            </a:endParaRPr>
          </a:p>
          <a:p>
            <a:pPr marL="566737" indent="-457200"/>
            <a:endParaRPr lang="en-US" sz="35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152400"/>
            <a:ext cx="83058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37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WRC-15 preliminary views       </a:t>
            </a:r>
            <a:r>
              <a:rPr lang="en-US" sz="37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3/3</a:t>
            </a:r>
            <a:endParaRPr lang="en-US" sz="37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0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24400"/>
          </a:xfrm>
        </p:spPr>
        <p:txBody>
          <a:bodyPr/>
          <a:lstStyle/>
          <a:p>
            <a:pPr marL="109537" indent="0">
              <a:lnSpc>
                <a:spcPct val="200000"/>
              </a:lnSpc>
              <a:buNone/>
            </a:pPr>
            <a:endParaRPr lang="en-US" sz="1400" dirty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09537" indent="0">
              <a:lnSpc>
                <a:spcPct val="200000"/>
              </a:lnSpc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Future events related to WRC-15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19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219200"/>
            <a:ext cx="82153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Various</a:t>
            </a:r>
            <a:r>
              <a:rPr lang="en-US" sz="2000" dirty="0" smtClean="0"/>
              <a:t> sub-regional preparatory meeting </a:t>
            </a:r>
          </a:p>
          <a:p>
            <a:pPr marL="566737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sz="2000" dirty="0" smtClean="0">
                <a:solidFill>
                  <a:srgbClr val="FF0000"/>
                </a:solidFill>
              </a:rPr>
              <a:t>4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African preparatory meeting for WRC-15 (APM15-4), </a:t>
            </a:r>
          </a:p>
          <a:p>
            <a:pPr marL="566737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	20 – 24 July 2015, Nairobi </a:t>
            </a:r>
            <a:r>
              <a:rPr lang="en-US" sz="2000" dirty="0" smtClean="0">
                <a:solidFill>
                  <a:srgbClr val="FF0000"/>
                </a:solidFill>
              </a:rPr>
              <a:t>– Kenya</a:t>
            </a:r>
          </a:p>
          <a:p>
            <a:pPr marL="566737" indent="-457200">
              <a:lnSpc>
                <a:spcPct val="15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7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B050"/>
                </a:solidFill>
              </a:rPr>
              <a:t>Other planned spectrum related events are: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810000"/>
          <a:ext cx="8077200" cy="1925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4038600"/>
                <a:gridCol w="14097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Venue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Spectrum Africa 2015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3-5 June, 2015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Nairobi (Kenya)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 on development of national broadband plan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5 - 7 October 2015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Maputo (Mozambique)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60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6872288" cy="2743200"/>
          </a:xfrm>
        </p:spPr>
        <p:txBody>
          <a:bodyPr/>
          <a:lstStyle/>
          <a:p>
            <a:pPr marL="598488" lvl="1" indent="-3429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  Key issues for Africa at WRC-15</a:t>
            </a:r>
          </a:p>
          <a:p>
            <a:pPr marL="598488" lvl="1" indent="-3429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  ATU </a:t>
            </a:r>
            <a:r>
              <a:rPr lang="en-US" sz="2400" dirty="0" err="1" smtClean="0"/>
              <a:t>Workplan</a:t>
            </a:r>
            <a:r>
              <a:rPr lang="en-US" sz="2400" dirty="0" smtClean="0"/>
              <a:t> for WRC-15</a:t>
            </a:r>
            <a:endParaRPr lang="en-US" sz="2400" dirty="0"/>
          </a:p>
          <a:p>
            <a:pPr marL="598488" lvl="1" indent="-3429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  </a:t>
            </a:r>
            <a:r>
              <a:rPr lang="en-US" sz="2400" dirty="0" smtClean="0"/>
              <a:t>Status of preparations for WRC-15</a:t>
            </a:r>
          </a:p>
          <a:p>
            <a:pPr marL="598488" lvl="1" indent="-34290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 </a:t>
            </a:r>
            <a:r>
              <a:rPr lang="en-US" sz="2400" dirty="0" smtClean="0"/>
              <a:t> Recommendations and conclusions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70104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 eaLnBrk="1" hangingPunct="1">
              <a:lnSpc>
                <a:spcPct val="150000"/>
              </a:lnSpc>
            </a:pPr>
            <a:r>
              <a:rPr lang="en-US" sz="41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parts</a:t>
            </a:r>
            <a:endParaRPr lang="en-GB" sz="41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29488" y="6324600"/>
            <a:ext cx="1585912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BC1C3BD7-4C50-4E35-800D-596BC58AD27F}" type="slidenum">
              <a:rPr lang="en-US" smtClean="0">
                <a:solidFill>
                  <a:srgbClr val="00B050"/>
                </a:solidFill>
              </a:rPr>
              <a:pPr algn="ctr">
                <a:defRPr/>
              </a:pPr>
              <a:t>2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8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05" y="1295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Part 4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305" y="3810000"/>
            <a:ext cx="7772400" cy="6096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Recommendations and conclusions</a:t>
            </a:r>
            <a:endParaRPr lang="en-US" sz="32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352800"/>
            <a:ext cx="7132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192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20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4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Recommendations </a:t>
            </a:r>
            <a:r>
              <a:rPr lang="en-US" dirty="0" smtClean="0">
                <a:solidFill>
                  <a:srgbClr val="00B050"/>
                </a:solidFill>
              </a:rPr>
              <a:t>        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21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219200"/>
            <a:ext cx="82153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Active preparation at national and sub-regional level</a:t>
            </a:r>
          </a:p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Active participation at the 4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African preparatory meeting for WRC-15</a:t>
            </a:r>
          </a:p>
          <a:p>
            <a:pPr marL="566737" indent="-457200"/>
            <a:endParaRPr lang="en-US" sz="2000" dirty="0" smtClean="0">
              <a:solidFill>
                <a:srgbClr val="FF0000"/>
              </a:solidFill>
            </a:endParaRPr>
          </a:p>
          <a:p>
            <a:pPr marL="566737" indent="-457200">
              <a:buAutoNum type="arabicPeriod" startAt="3"/>
            </a:pPr>
            <a:r>
              <a:rPr lang="en-US" sz="2000" dirty="0" smtClean="0"/>
              <a:t>Actively </a:t>
            </a:r>
            <a:r>
              <a:rPr lang="en-US" sz="2000" dirty="0"/>
              <a:t>participate in the work of ITU Study Groups and ITU </a:t>
            </a:r>
            <a:r>
              <a:rPr lang="en-US" sz="2000" dirty="0" smtClean="0"/>
              <a:t>WRC-15 preparatory process such the 3rd ITU Inter-regional WRC-15 preparatory workshop scheduled for </a:t>
            </a:r>
            <a:r>
              <a:rPr lang="en-US" sz="2000" dirty="0" smtClean="0">
                <a:solidFill>
                  <a:srgbClr val="FF0000"/>
                </a:solidFill>
              </a:rPr>
              <a:t>1-3 September 2015</a:t>
            </a:r>
          </a:p>
          <a:p>
            <a:pPr marL="566737" indent="-457200"/>
            <a:endParaRPr lang="en-US" sz="2000" dirty="0" smtClean="0">
              <a:solidFill>
                <a:srgbClr val="FF0000"/>
              </a:solidFill>
            </a:endParaRPr>
          </a:p>
          <a:p>
            <a:pPr marL="566737" indent="-457200">
              <a:buFont typeface="+mj-lt"/>
              <a:buAutoNum type="arabicPeriod" startAt="4"/>
            </a:pPr>
            <a:r>
              <a:rPr lang="en-US" sz="2000" dirty="0" smtClean="0">
                <a:solidFill>
                  <a:srgbClr val="FF0000"/>
                </a:solidFill>
              </a:rPr>
              <a:t>See ATU website for WRC-15 preparatory meeting reports, scheduled meeting and other issues: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www.atu-uat.org</a:t>
            </a:r>
            <a:r>
              <a:rPr lang="en-US" sz="2000" dirty="0" smtClean="0">
                <a:solidFill>
                  <a:srgbClr val="FF0000"/>
                </a:solidFill>
              </a:rPr>
              <a:t> and the Conference Preparatory Meeting website of ITU for CPM-15 Report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0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359550"/>
            <a:ext cx="8458200" cy="4648200"/>
          </a:xfrm>
        </p:spPr>
        <p:txBody>
          <a:bodyPr/>
          <a:lstStyle/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 smtClean="0"/>
              <a:t>Africa can build on the success story of WRC-07 and WRC-12 for yet another success at WRC-15</a:t>
            </a:r>
          </a:p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 smtClean="0"/>
              <a:t>Active participation by administrations and sub-regions is crucial to yet another success at WRC-15 from the African view</a:t>
            </a:r>
          </a:p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 smtClean="0">
                <a:solidFill>
                  <a:srgbClr val="FF0000"/>
                </a:solidFill>
              </a:rPr>
              <a:t>‘</a:t>
            </a:r>
            <a:r>
              <a:rPr lang="en-US" sz="1900" i="1" dirty="0" smtClean="0">
                <a:solidFill>
                  <a:srgbClr val="FF0000"/>
                </a:solidFill>
              </a:rPr>
              <a:t>working together we can do more</a:t>
            </a:r>
            <a:r>
              <a:rPr lang="en-US" sz="1900" dirty="0" smtClean="0">
                <a:solidFill>
                  <a:srgbClr val="FF0000"/>
                </a:solidFill>
              </a:rPr>
              <a:t>’ (</a:t>
            </a:r>
            <a:r>
              <a:rPr lang="en-US" sz="1900" dirty="0" err="1" smtClean="0">
                <a:solidFill>
                  <a:srgbClr val="FF0000"/>
                </a:solidFill>
              </a:rPr>
              <a:t>RSA</a:t>
            </a:r>
            <a:r>
              <a:rPr lang="en-US" sz="1900" dirty="0" smtClean="0">
                <a:solidFill>
                  <a:srgbClr val="FF0000"/>
                </a:solidFill>
              </a:rPr>
              <a:t>)</a:t>
            </a:r>
          </a:p>
          <a:p>
            <a:pPr marL="566737" indent="-457200">
              <a:lnSpc>
                <a:spcPct val="150000"/>
              </a:lnSpc>
              <a:buFont typeface="+mj-lt"/>
              <a:buAutoNum type="arabicPeriod"/>
            </a:pP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onclusion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22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990600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thank you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23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533400" y="45720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Kezias MWALE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lang="en-US" sz="1600" dirty="0" smtClean="0">
                <a:solidFill>
                  <a:srgbClr val="00B050"/>
                </a:solidFill>
                <a:latin typeface="Trebuchet MS" pitchFamily="34" charset="0"/>
                <a:cs typeface="+mn-cs"/>
              </a:rPr>
              <a:t>Radiocommunications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Coordinator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k.mwale@atu-uat.org                </a:t>
            </a:r>
          </a:p>
          <a:p>
            <a:pPr marL="365125" marR="0" lvl="0" indent="-255588" algn="ctr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www.atu-uat.org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	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371600"/>
            <a:ext cx="1395413" cy="1330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05" y="1295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Part 1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305" y="3810000"/>
            <a:ext cx="7772400" cy="6096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Key issues for Africa at WRC-15</a:t>
            </a:r>
            <a:endParaRPr lang="en-US" sz="32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352800"/>
            <a:ext cx="7132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91400" y="6340475"/>
            <a:ext cx="12192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3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83058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41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Chapter </a:t>
            </a:r>
            <a:r>
              <a:rPr lang="en-US" sz="41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1: </a:t>
            </a:r>
            <a:r>
              <a:rPr lang="en-US" sz="41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Mobile </a:t>
            </a:r>
            <a:r>
              <a:rPr lang="en-US" sz="41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and </a:t>
            </a:r>
            <a:r>
              <a:rPr lang="en-US" sz="41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Amateur</a:t>
            </a:r>
            <a:endParaRPr lang="en-US" sz="41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340475"/>
            <a:ext cx="1585912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4</a:t>
            </a:fld>
            <a:r>
              <a:rPr lang="en-US" dirty="0" smtClean="0">
                <a:solidFill>
                  <a:srgbClr val="00B050"/>
                </a:solidFill>
              </a:rPr>
              <a:t> of 24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June 2013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0" y="1111116"/>
          <a:ext cx="9144000" cy="5288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3183"/>
                <a:gridCol w="1749287"/>
                <a:gridCol w="6281530"/>
              </a:tblGrid>
              <a:tr h="581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257317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spectrum to mobile and identification thereof for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 mobile service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change for the 470 – 694 MHz band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allow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inhibited growth of the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of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spectrum for </a:t>
                      </a:r>
                      <a:r>
                        <a:rPr kumimoji="0" lang="en-US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IMT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growth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protecting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and/or not negatively impacting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growth of incumbent services</a:t>
                      </a: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kumimoji="0"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harmonization while protecting African interests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07514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digital dividend (694 – 790 MHz)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Channeling plan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a unique plan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parameters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such as </a:t>
                      </a:r>
                      <a:r>
                        <a:rPr kumimoji="0" lang="en-US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Immediate harmonization, economies of scale, future harmonization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the mobile broadband agenda by being able to </a:t>
                      </a:r>
                      <a:r>
                        <a:rPr kumimoji="0" lang="en-US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 DD spectrum as soon as possible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54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8062912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41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Chapter 2: Science </a:t>
            </a:r>
            <a:endParaRPr lang="en-GB" sz="4100" b="1" dirty="0"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340475"/>
            <a:ext cx="1585912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5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52400" y="1524000"/>
          <a:ext cx="8763000" cy="2987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"/>
                <a:gridCol w="2667000"/>
                <a:gridCol w="5181600"/>
              </a:tblGrid>
              <a:tr h="6835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Item No.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1.11/</a:t>
                      </a: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Additional/extension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spectrum to Earth exploration-satellite service in the band 7 - 8 GHz/ 10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this together with AI 1.6/1.9-1/1.9-2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(additional satellite allocations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also in the bands 7, 8 and 10 GHz bands)</a:t>
                      </a: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kumimoji="0"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Facilitate Earth exploration-satellite for data to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help in 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climate change interventions</a:t>
                      </a:r>
                      <a:endParaRPr kumimoji="0" lang="en-US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9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2437" indent="-342900">
              <a:lnSpc>
                <a:spcPct val="150000"/>
              </a:lnSpc>
            </a:pPr>
            <a:r>
              <a:rPr lang="en-US" sz="27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3: Maritime, Aeronautical and  Radiolocation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340475"/>
            <a:ext cx="1585912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3BC7E038-C866-4FC3-BCBB-577DAD6BD794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6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1676400"/>
          <a:ext cx="8762999" cy="43040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2057400"/>
                <a:gridCol w="5410199"/>
              </a:tblGrid>
              <a:tr h="6032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18319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Unmanned aircraft systems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UAS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Protecting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existing services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Africa benefits from the new allocations/regulations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anchor="ctr"/>
                </a:tc>
              </a:tr>
              <a:tr h="18319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9.2-X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Global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Flight Tracking (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GFT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GFT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part of the WRC-15 agenda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Agreement on </a:t>
                      </a:r>
                      <a:r>
                        <a:rPr kumimoji="0" lang="en-US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GFT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e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nsures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Africa (and other uncovered areas) is fully covered as soon as possible to improve Africa’s civil aviation safety</a:t>
                      </a:r>
                      <a:endParaRPr kumimoji="0" lang="en-US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3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00B050"/>
                </a:solidFill>
              </a:rPr>
              <a:t>Chapter 4: Satellite (Fixed and Mobile Satellite</a:t>
            </a:r>
            <a:r>
              <a:rPr lang="en-US" sz="3100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7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1674996"/>
          <a:ext cx="8762999" cy="3506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2057400"/>
                <a:gridCol w="5410199"/>
              </a:tblGrid>
              <a:tr h="6719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214743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1.6/</a:t>
                      </a: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1.9-1/</a:t>
                      </a: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1.9-2/</a:t>
                      </a: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spectrum to fixed/mobile/maritime-mobile satellite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in the band 10 – 17 GHz; 7 and 8 GHz bands; 22 - 26 GHz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Protecting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existing services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Africa benefits from the new allocations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Chapter 5: </a:t>
            </a:r>
            <a:r>
              <a:rPr lang="en-US" dirty="0">
                <a:solidFill>
                  <a:srgbClr val="00B050"/>
                </a:solidFill>
              </a:rPr>
              <a:t>Satellite </a:t>
            </a:r>
            <a:r>
              <a:rPr lang="en-US" dirty="0" smtClean="0">
                <a:solidFill>
                  <a:srgbClr val="00B050"/>
                </a:solidFill>
              </a:rPr>
              <a:t>Regulatory /1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8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1219200"/>
          <a:ext cx="8762999" cy="49312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2057400"/>
                <a:gridCol w="5410199"/>
              </a:tblGrid>
              <a:tr h="6719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214743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Satellite procedures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 rules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rational use of satellite resources to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 the special needs of developing countries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provisions/principles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Resolution 86 (Rev. Marrakesh, 2002) fully reflected in the RR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(still on the issue of developing countries)</a:t>
                      </a:r>
                      <a:endParaRPr lang="en-US" sz="1600" dirty="0"/>
                    </a:p>
                  </a:txBody>
                  <a:tcPr anchor="ctr"/>
                </a:tc>
              </a:tr>
              <a:tr h="211188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9.1-3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Orbital slots for delivering international public services in developing countries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provisions to seek, among other things,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exempting from contention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satellite orbital resources crucial to the (African) developing countries such as the Common Heritage.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3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Chapter 5: </a:t>
            </a:r>
            <a:r>
              <a:rPr lang="en-US" dirty="0">
                <a:solidFill>
                  <a:srgbClr val="00B050"/>
                </a:solidFill>
              </a:rPr>
              <a:t>Satellite </a:t>
            </a:r>
            <a:r>
              <a:rPr lang="en-US" dirty="0" smtClean="0">
                <a:solidFill>
                  <a:srgbClr val="00B050"/>
                </a:solidFill>
              </a:rPr>
              <a:t>Regulatory /2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Slide </a:t>
            </a:r>
            <a:fld id="{7A78F240-D2C0-4BE8-A207-64525B6EA713}" type="slidenum">
              <a:rPr lang="en-US" smtClean="0">
                <a:solidFill>
                  <a:srgbClr val="00B050"/>
                </a:solidFill>
              </a:rPr>
              <a:pPr>
                <a:defRPr/>
              </a:pPr>
              <a:t>9</a:t>
            </a:fld>
            <a:r>
              <a:rPr lang="en-US" dirty="0" smtClean="0">
                <a:solidFill>
                  <a:srgbClr val="00B050"/>
                </a:solidFill>
              </a:rPr>
              <a:t> of 22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1219200"/>
          <a:ext cx="8762999" cy="49312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1828800"/>
                <a:gridCol w="5638799"/>
              </a:tblGrid>
              <a:tr h="6719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Item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</a:tr>
              <a:tr h="214743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9.1-5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 services in the C-band (3400 – 4200 MHz)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band, determining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continued safe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by the aeronautical service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11188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and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-satellites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complicate the ‘already complicated’ satellite regulations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the needs of developing into account as expressed in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15 (Rev.WRC-03); Article 44 of the ITU Constitution; Resolution 71 (Rev. Guadalajara 2010) and the also Resolution 11 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6324600"/>
            <a:ext cx="19192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April 2015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7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05215E0843A489A5F8AFB8D1A13EE" ma:contentTypeVersion="1" ma:contentTypeDescription="Create a new document." ma:contentTypeScope="" ma:versionID="acd975142dfb4a3e22aadbba07b866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0f628a522287dae6cffdf536492cfa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CAFE60-7CE4-4E28-B666-591A60BC64E9}"/>
</file>

<file path=customXml/itemProps2.xml><?xml version="1.0" encoding="utf-8"?>
<ds:datastoreItem xmlns:ds="http://schemas.openxmlformats.org/officeDocument/2006/customXml" ds:itemID="{54003F79-21C5-4725-BEC2-5B49A9659929}"/>
</file>

<file path=customXml/itemProps3.xml><?xml version="1.0" encoding="utf-8"?>
<ds:datastoreItem xmlns:ds="http://schemas.openxmlformats.org/officeDocument/2006/customXml" ds:itemID="{07823510-6679-4C5D-8734-6A395C44AA8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6488</TotalTime>
  <Words>1354</Words>
  <Application>Microsoft Office PowerPoint</Application>
  <PresentationFormat>On-screen Show (4:3)</PresentationFormat>
  <Paragraphs>287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Slide 2</vt:lpstr>
      <vt:lpstr>Part 1</vt:lpstr>
      <vt:lpstr>Slide 4</vt:lpstr>
      <vt:lpstr>Slide 5</vt:lpstr>
      <vt:lpstr>Slide 6</vt:lpstr>
      <vt:lpstr>Chapter 4: Satellite (Fixed and Mobile Satellite)</vt:lpstr>
      <vt:lpstr>Chapter 5: Satellite Regulatory /1</vt:lpstr>
      <vt:lpstr>Chapter 5: Satellite Regulatory /2</vt:lpstr>
      <vt:lpstr>Chapter 6: General Issues</vt:lpstr>
      <vt:lpstr>Chapter ‘X’: Agenda Item 8 footnotes </vt:lpstr>
      <vt:lpstr>Part 2</vt:lpstr>
      <vt:lpstr>ATU Workplan for WRC-15</vt:lpstr>
      <vt:lpstr>Part 3</vt:lpstr>
      <vt:lpstr>Past activities and developments</vt:lpstr>
      <vt:lpstr>Slide 16</vt:lpstr>
      <vt:lpstr>Slide 17</vt:lpstr>
      <vt:lpstr>Slide 18</vt:lpstr>
      <vt:lpstr>Future events related to WRC-15</vt:lpstr>
      <vt:lpstr>Part 4</vt:lpstr>
      <vt:lpstr>Recommendations              </vt:lpstr>
      <vt:lpstr>Conclusion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CONSUMER PROTECTION IN ZAMBIA</dc:title>
  <dc:creator>kmwale</dc:creator>
  <cp:lastModifiedBy>KeziasMwale</cp:lastModifiedBy>
  <cp:revision>1274</cp:revision>
  <dcterms:created xsi:type="dcterms:W3CDTF">2009-08-07T20:58:24Z</dcterms:created>
  <dcterms:modified xsi:type="dcterms:W3CDTF">2015-04-20T16:18:55Z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0x010100D8D05215E0843A489A5F8AFB8D1A13EE</vt:lpwstr>
  </property>
</Properties>
</file>