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jpeg" ContentType="image/jpeg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2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7.xml" ContentType="application/vnd.openxmlformats-officedocument.presentationml.slide+xml"/>
  <Override PartName="/ppt/slides/slide20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0" r:id="rId1"/>
  </p:sldMasterIdLst>
  <p:notesMasterIdLst>
    <p:notesMasterId r:id="rId25"/>
  </p:notesMasterIdLst>
  <p:handoutMasterIdLst>
    <p:handoutMasterId r:id="rId26"/>
  </p:handoutMasterIdLst>
  <p:sldIdLst>
    <p:sldId id="256" r:id="rId2"/>
    <p:sldId id="306" r:id="rId3"/>
    <p:sldId id="307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08" r:id="rId13"/>
    <p:sldId id="321" r:id="rId14"/>
    <p:sldId id="309" r:id="rId15"/>
    <p:sldId id="304" r:id="rId16"/>
    <p:sldId id="303" r:id="rId17"/>
    <p:sldId id="290" r:id="rId18"/>
    <p:sldId id="323" r:id="rId19"/>
    <p:sldId id="322" r:id="rId20"/>
    <p:sldId id="310" r:id="rId21"/>
    <p:sldId id="292" r:id="rId22"/>
    <p:sldId id="272" r:id="rId23"/>
    <p:sldId id="265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92207"/>
    <a:srgbClr val="A9078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21" autoAdjust="0"/>
    <p:restoredTop sz="86441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2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99639B-88D6-462F-B862-C4CB6E9F4DD3}" type="datetimeFigureOut">
              <a:rPr lang="en-GB" smtClean="0"/>
              <a:pPr/>
              <a:t>20/04/2015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41DB73-4B2D-4128-B5FD-3E2D3DB400D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24907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2ECD9-2B9D-4E0B-954B-931546022369}" type="datetimeFigureOut">
              <a:rPr lang="en-GB" smtClean="0"/>
              <a:pPr/>
              <a:t>20/04/2015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2DADC-1A4A-4C36-AD60-BCCAE7769A7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780752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174313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395703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03899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83653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112164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277647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5058336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058336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058336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23492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758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930080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38630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92240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8466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78037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2739657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061517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92DADC-1A4A-4C36-AD60-BCCAE7769A7C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745618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rgbClr val="0070C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4" name="Date Placeholder 9"/>
          <p:cNvSpPr>
            <a:spLocks noGrp="1"/>
          </p:cNvSpPr>
          <p:nvPr>
            <p:ph type="dt" sz="half" idx="2"/>
          </p:nvPr>
        </p:nvSpPr>
        <p:spPr>
          <a:xfrm>
            <a:off x="4191000" y="6340475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sp>
        <p:nvSpPr>
          <p:cNvPr id="15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162800" y="6340475"/>
            <a:ext cx="1509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 algn="ctr">
              <a:defRPr/>
            </a:pPr>
            <a:fld id="{7A78F240-D2C0-4BE8-A207-64525B6EA713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242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866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5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6202681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24D55C4-F9FA-4392-BFC1-7B1FD348064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A8B5100-E5B7-4AD3-B454-C1BFE3C7152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 rtlCol="0"/>
          <a:lstStyle>
            <a:lvl1pPr>
              <a:defRPr>
                <a:solidFill>
                  <a:srgbClr val="92D050"/>
                </a:solidFill>
              </a:defRPr>
            </a:lvl1pPr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sp>
        <p:nvSpPr>
          <p:cNvPr id="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162800" y="6340475"/>
            <a:ext cx="1509712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fld id="{7A78F240-D2C0-4BE8-A207-64525B6EA7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242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866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6202681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1143000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sp>
        <p:nvSpPr>
          <p:cNvPr id="16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811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Slide </a:t>
            </a:r>
            <a:fld id="{7A78F240-D2C0-4BE8-A207-64525B6EA71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[  ] 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811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Slide </a:t>
            </a:r>
            <a:fld id="{7A78F240-D2C0-4BE8-A207-64525B6EA71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[  ] 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sp>
        <p:nvSpPr>
          <p:cNvPr id="12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7391400" y="6340475"/>
            <a:ext cx="12811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Slide </a:t>
            </a:r>
            <a:fld id="{7A78F240-D2C0-4BE8-A207-64525B6EA713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[  ] </a:t>
            </a:r>
            <a:endParaRPr lang="en-US" dirty="0"/>
          </a:p>
        </p:txBody>
      </p:sp>
      <p:pic>
        <p:nvPicPr>
          <p:cNvPr id="14" name="Picture 5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57200" y="6202681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242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866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6800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4924E1-07F9-4E54-B4A6-DB992EF214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B022B15B-C907-4E11-814A-572955E557F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  <a:extLst/>
          </a:lstStyle>
          <a:p>
            <a:pPr>
              <a:defRPr/>
            </a:pPr>
            <a:fld id="{0F768DEE-0C2B-46E0-99B1-BBE2402259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>
          <a:xfrm>
            <a:off x="4191000" y="6340475"/>
            <a:ext cx="191928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7th Dec 2010</a:t>
            </a:r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76601" y="6340475"/>
            <a:ext cx="19050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62F5D8C-31A8-4FB9-A338-90BBA30943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191000" y="6340475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>
              <a:defRPr/>
            </a:pPr>
            <a:r>
              <a:rPr lang="en-US" dirty="0" smtClean="0"/>
              <a:t>7th December 2010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162800" y="6340475"/>
            <a:ext cx="1509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200" b="1">
                <a:solidFill>
                  <a:schemeClr val="tx1"/>
                </a:solidFill>
                <a:latin typeface="Trebuchet MS" pitchFamily="34" charset="0"/>
              </a:defRPr>
            </a:lvl1pPr>
            <a:extLst/>
          </a:lstStyle>
          <a:p>
            <a:pPr algn="ctr">
              <a:defRPr/>
            </a:pPr>
            <a:fld id="{7A78F240-D2C0-4BE8-A207-64525B6EA713}" type="slidenum">
              <a:rPr lang="en-US" smtClean="0"/>
              <a:pPr algn="ctr">
                <a:defRPr/>
              </a:pPr>
              <a:t>‹#›</a:t>
            </a:fld>
            <a:endParaRPr lang="en-US" dirty="0"/>
          </a:p>
        </p:txBody>
      </p:sp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1242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7086600" y="6208776"/>
            <a:ext cx="476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14" cstate="print">
            <a:duotone>
              <a:prstClr val="black"/>
              <a:srgbClr val="00B050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457200" y="6202681"/>
            <a:ext cx="8229600" cy="45719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pic>
        <p:nvPicPr>
          <p:cNvPr id="11" name="Picture 5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57200" y="1143000"/>
            <a:ext cx="8229600" cy="4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371601" y="6273281"/>
            <a:ext cx="533399" cy="50851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81" r:id="rId1"/>
    <p:sldLayoutId id="2147483977" r:id="rId2"/>
    <p:sldLayoutId id="2147483982" r:id="rId3"/>
    <p:sldLayoutId id="2147483983" r:id="rId4"/>
    <p:sldLayoutId id="2147483984" r:id="rId5"/>
    <p:sldLayoutId id="2147483985" r:id="rId6"/>
    <p:sldLayoutId id="2147483978" r:id="rId7"/>
    <p:sldLayoutId id="2147483986" r:id="rId8"/>
    <p:sldLayoutId id="2147483987" r:id="rId9"/>
    <p:sldLayoutId id="2147483979" r:id="rId10"/>
    <p:sldLayoutId id="2147483980" r:id="rId11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rgbClr val="0070C0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u-ua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u-uat.org/index.php/events/upcoming-events?id=57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u-uat.org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 txBox="1">
            <a:spLocks/>
          </p:cNvSpPr>
          <p:nvPr/>
        </p:nvSpPr>
        <p:spPr bwMode="auto">
          <a:xfrm>
            <a:off x="218607" y="2141918"/>
            <a:ext cx="8686800" cy="128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3200" b="1" dirty="0" smtClean="0">
                <a:solidFill>
                  <a:srgbClr val="00B050"/>
                </a:solidFill>
                <a:latin typeface="Trebuchet MS" pitchFamily="34" charset="0"/>
                <a:cs typeface="+mn-cs"/>
              </a:rPr>
              <a:t>Regional Issues for WRC-15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 pitchFamily="34" charset="0"/>
              <a:cs typeface="+mn-cs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2971800" y="1035038"/>
            <a:ext cx="5257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Verdana" pitchFamily="34" charset="0"/>
                <a:cs typeface="Verdana" pitchFamily="34" charset="0"/>
              </a:rPr>
              <a:t>African Telecommunications Union </a:t>
            </a: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533400" y="4876800"/>
            <a:ext cx="8153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Kezias MWALE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lang="en-US" sz="1600" dirty="0" smtClean="0">
                <a:solidFill>
                  <a:srgbClr val="00B050"/>
                </a:solidFill>
                <a:latin typeface="Trebuchet MS" pitchFamily="34" charset="0"/>
                <a:cs typeface="+mn-cs"/>
              </a:rPr>
              <a:t>Radiocommunications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Coordinator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endParaRPr lang="en-US" sz="1600" dirty="0" smtClean="0">
              <a:solidFill>
                <a:srgbClr val="00B050"/>
              </a:solidFill>
              <a:latin typeface="Trebuchet MS" pitchFamily="34" charset="0"/>
              <a:cs typeface="+mn-cs"/>
            </a:endParaRP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k.mwale@atu-uat.org                 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www.atu-uat.org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29488" y="6324600"/>
            <a:ext cx="1585912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 algn="ctr">
                <a:defRPr/>
              </a:pPr>
              <a:t>1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102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95387" y="498475"/>
            <a:ext cx="1395413" cy="1330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Subtitle 2"/>
          <p:cNvSpPr txBox="1">
            <a:spLocks/>
          </p:cNvSpPr>
          <p:nvPr/>
        </p:nvSpPr>
        <p:spPr bwMode="auto">
          <a:xfrm>
            <a:off x="266700" y="3867150"/>
            <a:ext cx="86868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lnSpc>
                <a:spcPct val="80000"/>
              </a:lnSpc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1600" b="1" dirty="0">
                <a:solidFill>
                  <a:srgbClr val="00B050"/>
                </a:solidFill>
                <a:latin typeface="Trebuchet MS" pitchFamily="34" charset="0"/>
                <a:cs typeface="+mn-cs"/>
              </a:rPr>
              <a:t>a</a:t>
            </a:r>
            <a:r>
              <a:rPr lang="en-US" sz="1600" b="1" dirty="0" smtClean="0">
                <a:solidFill>
                  <a:srgbClr val="00B050"/>
                </a:solidFill>
                <a:latin typeface="Trebuchet MS" pitchFamily="34" charset="0"/>
                <a:cs typeface="+mn-cs"/>
              </a:rPr>
              <a:t> presentation to the RRS-15 Africa, Niamey – Niger, 20 – 24 April 2015</a:t>
            </a:r>
            <a:endParaRPr kumimoji="0" lang="en-US" sz="16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 pitchFamily="34" charset="0"/>
              <a:cs typeface="+mn-cs"/>
            </a:endParaRP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40475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68580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B050"/>
                </a:solidFill>
              </a:rPr>
              <a:t>Chapter 6: General </a:t>
            </a:r>
            <a:r>
              <a:rPr lang="en-US" sz="4000" dirty="0" smtClean="0">
                <a:solidFill>
                  <a:srgbClr val="00B050"/>
                </a:solidFill>
              </a:rPr>
              <a:t>Issues</a:t>
            </a:r>
            <a:endParaRPr lang="en-US" sz="4000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10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28600" y="1600200"/>
          <a:ext cx="8762999" cy="1828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1828800"/>
                <a:gridCol w="5638799"/>
              </a:tblGrid>
              <a:tr h="54611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869245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WRC-18 Agenda Items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Improving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current WRC-18 preliminary agenda to reflect any improvements and also any appropriate new issues of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interest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Africa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725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Chapter ‘X’: </a:t>
            </a:r>
            <a:r>
              <a:rPr lang="en-US" dirty="0">
                <a:solidFill>
                  <a:srgbClr val="00B050"/>
                </a:solidFill>
              </a:rPr>
              <a:t>Agenda Item 8 footnotes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11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1554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2600"/>
                <a:gridCol w="1600200"/>
                <a:gridCol w="4876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Footnotes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t-IT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5.’XYZ’: Deletion (</a:t>
                      </a:r>
                      <a:r>
                        <a:rPr kumimoji="0" lang="it-IT" sz="1800" b="0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or addition</a:t>
                      </a:r>
                      <a:r>
                        <a:rPr kumimoji="0" lang="it-IT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of country names onto footnotes to </a:t>
                      </a:r>
                      <a:r>
                        <a:rPr kumimoji="0" lang="it-IT" sz="1800" b="0" i="0" u="sng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improve harmonization</a:t>
                      </a:r>
                      <a:endParaRPr lang="en-US" u="sng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453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305" y="1295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00B050"/>
                </a:solidFill>
              </a:rPr>
              <a:t>Part 2</a:t>
            </a:r>
            <a:endParaRPr lang="en-US" sz="80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305" y="38100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ATU </a:t>
            </a:r>
            <a:r>
              <a:rPr lang="en-US" sz="3200" b="1" dirty="0" err="1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Workplan</a:t>
            </a:r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for WRC-15</a:t>
            </a:r>
            <a:endParaRPr lang="en-US" sz="32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352800"/>
            <a:ext cx="71323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192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12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3145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4724400"/>
          </a:xfrm>
        </p:spPr>
        <p:txBody>
          <a:bodyPr/>
          <a:lstStyle/>
          <a:p>
            <a:pPr marL="109537" indent="0">
              <a:lnSpc>
                <a:spcPct val="200000"/>
              </a:lnSpc>
              <a:buNone/>
            </a:pPr>
            <a:endParaRPr lang="en-US" sz="1400" dirty="0"/>
          </a:p>
          <a:p>
            <a:pPr marL="566737" indent="-457200">
              <a:lnSpc>
                <a:spcPct val="200000"/>
              </a:lnSpc>
              <a:buFont typeface="+mj-lt"/>
              <a:buAutoNum type="arabicPeriod" startAt="7"/>
            </a:pPr>
            <a:endParaRPr lang="en-US" sz="1400" dirty="0" smtClean="0"/>
          </a:p>
          <a:p>
            <a:pPr marL="566737" indent="-457200">
              <a:lnSpc>
                <a:spcPct val="200000"/>
              </a:lnSpc>
              <a:buFont typeface="+mj-lt"/>
              <a:buAutoNum type="arabicPeriod" startAt="7"/>
            </a:pPr>
            <a:endParaRPr lang="en-US" sz="1400" dirty="0" smtClean="0"/>
          </a:p>
          <a:p>
            <a:pPr marL="566737" indent="-457200">
              <a:lnSpc>
                <a:spcPct val="200000"/>
              </a:lnSpc>
              <a:buFont typeface="+mj-lt"/>
              <a:buAutoNum type="arabicPeriod" startAt="7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ATU </a:t>
            </a:r>
            <a:r>
              <a:rPr lang="en-US" dirty="0" err="1" smtClean="0">
                <a:solidFill>
                  <a:srgbClr val="00B050"/>
                </a:solidFill>
              </a:rPr>
              <a:t>Workplan</a:t>
            </a:r>
            <a:r>
              <a:rPr lang="en-US" dirty="0" smtClean="0">
                <a:solidFill>
                  <a:srgbClr val="00B050"/>
                </a:solidFill>
              </a:rPr>
              <a:t> for WRC-15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13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676400"/>
            <a:ext cx="7681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9537">
              <a:lnSpc>
                <a:spcPct val="150000"/>
              </a:lnSpc>
            </a:pPr>
            <a:r>
              <a:rPr lang="en-US" sz="2000" u="sng" dirty="0" smtClean="0"/>
              <a:t>The addressed topics </a:t>
            </a:r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Role of </a:t>
            </a:r>
            <a:r>
              <a:rPr lang="en-US" sz="2000" dirty="0" smtClean="0">
                <a:solidFill>
                  <a:srgbClr val="FF0000"/>
                </a:solidFill>
              </a:rPr>
              <a:t>ATU General Secretariat </a:t>
            </a:r>
            <a:r>
              <a:rPr lang="en-US" sz="2000" dirty="0" smtClean="0"/>
              <a:t>includes coordination</a:t>
            </a:r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Role of </a:t>
            </a:r>
            <a:r>
              <a:rPr lang="en-US" sz="2000" dirty="0" smtClean="0">
                <a:solidFill>
                  <a:srgbClr val="FF0000"/>
                </a:solidFill>
              </a:rPr>
              <a:t>AfriSWoG</a:t>
            </a:r>
            <a:r>
              <a:rPr lang="en-US" sz="2000" dirty="0" smtClean="0"/>
              <a:t> includes undertaking studies  </a:t>
            </a:r>
            <a:endParaRPr lang="en-US" sz="2000" dirty="0"/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Role of </a:t>
            </a:r>
            <a:r>
              <a:rPr lang="en-US" sz="2000" dirty="0" smtClean="0">
                <a:solidFill>
                  <a:srgbClr val="FF0000"/>
                </a:solidFill>
              </a:rPr>
              <a:t>Sub-regions </a:t>
            </a:r>
            <a:r>
              <a:rPr lang="en-US" sz="2000" dirty="0" smtClean="0"/>
              <a:t>includes need for regional meetings</a:t>
            </a:r>
            <a:endParaRPr lang="en-US" sz="2000" dirty="0"/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Role of </a:t>
            </a:r>
            <a:r>
              <a:rPr lang="en-US" sz="2000" dirty="0" smtClean="0">
                <a:solidFill>
                  <a:srgbClr val="FF0000"/>
                </a:solidFill>
              </a:rPr>
              <a:t>Membership</a:t>
            </a:r>
            <a:r>
              <a:rPr lang="en-US" sz="2000" dirty="0" smtClean="0"/>
              <a:t> </a:t>
            </a:r>
            <a:r>
              <a:rPr lang="en-US" sz="2000" dirty="0" err="1" smtClean="0"/>
              <a:t>e.g</a:t>
            </a:r>
            <a:r>
              <a:rPr lang="en-US" sz="2000" dirty="0" smtClean="0"/>
              <a:t> national spectrum working groups,</a:t>
            </a:r>
            <a:endParaRPr lang="en-US" sz="2000" dirty="0"/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/>
              <a:t>Role of </a:t>
            </a:r>
            <a:r>
              <a:rPr lang="en-US" sz="2000" dirty="0" smtClean="0">
                <a:solidFill>
                  <a:srgbClr val="FF0000"/>
                </a:solidFill>
              </a:rPr>
              <a:t>ATU WRC-15 Chapter Coordinators </a:t>
            </a:r>
            <a:endParaRPr lang="en-US" sz="2000" dirty="0">
              <a:solidFill>
                <a:srgbClr val="FF0000"/>
              </a:solidFill>
            </a:endParaRPr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>
                <a:solidFill>
                  <a:srgbClr val="FF0000"/>
                </a:solidFill>
              </a:rPr>
              <a:t>Meeting schedule and expected </a:t>
            </a:r>
            <a:r>
              <a:rPr lang="en-US" sz="2000" dirty="0" smtClean="0">
                <a:solidFill>
                  <a:srgbClr val="FF0000"/>
                </a:solidFill>
              </a:rPr>
              <a:t>outputs</a:t>
            </a:r>
          </a:p>
          <a:p>
            <a:pPr marL="566737" lvl="0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66737" lvl="0" indent="-45720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See APM15-2 (Khartoum meeting) report from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www.atu-uat.org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645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305" y="1295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00B050"/>
                </a:solidFill>
              </a:rPr>
              <a:t>Part </a:t>
            </a:r>
            <a:r>
              <a:rPr lang="en-US" sz="80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305" y="38100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Status of preparations for </a:t>
            </a:r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WRC-15</a:t>
            </a:r>
            <a:endParaRPr lang="en-US" sz="32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352800"/>
            <a:ext cx="71323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192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14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75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4724400"/>
          </a:xfrm>
        </p:spPr>
        <p:txBody>
          <a:bodyPr/>
          <a:lstStyle/>
          <a:p>
            <a:pPr marL="452437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Three (03) </a:t>
            </a:r>
            <a:r>
              <a:rPr lang="en-US" sz="1800" dirty="0"/>
              <a:t>Digital Migration and Spectrum Policy </a:t>
            </a:r>
            <a:r>
              <a:rPr lang="en-US" sz="1800" u="sng" dirty="0"/>
              <a:t>Summits</a:t>
            </a:r>
            <a:r>
              <a:rPr lang="en-US" sz="1800" dirty="0"/>
              <a:t> (Nairobi and Accra)</a:t>
            </a:r>
          </a:p>
          <a:p>
            <a:pPr lvl="1"/>
            <a:r>
              <a:rPr lang="en-US" sz="1400" dirty="0"/>
              <a:t>Adopted the second digital dividend subject to </a:t>
            </a:r>
            <a:r>
              <a:rPr lang="en-US" sz="1400" dirty="0" smtClean="0"/>
              <a:t>favorable </a:t>
            </a:r>
            <a:r>
              <a:rPr lang="en-US" sz="1400" dirty="0"/>
              <a:t>GE06 modification to accommodate </a:t>
            </a:r>
            <a:r>
              <a:rPr lang="en-US" sz="1400" dirty="0" err="1"/>
              <a:t>DTT</a:t>
            </a:r>
            <a:r>
              <a:rPr lang="en-US" sz="1400" dirty="0"/>
              <a:t> spectrum requirements within </a:t>
            </a:r>
            <a:r>
              <a:rPr lang="en-US" sz="1400" dirty="0" smtClean="0"/>
              <a:t>470-694MHz</a:t>
            </a:r>
          </a:p>
          <a:p>
            <a:pPr lvl="1">
              <a:buNone/>
            </a:pPr>
            <a:endParaRPr lang="en-US" sz="1400" dirty="0" smtClean="0"/>
          </a:p>
          <a:p>
            <a:pPr marL="452437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Three GE06 </a:t>
            </a:r>
            <a:r>
              <a:rPr lang="en-US" sz="1800" dirty="0" smtClean="0"/>
              <a:t>frequency medication and coordination events (Bamako, Kampala and Nairobi)</a:t>
            </a:r>
          </a:p>
          <a:p>
            <a:pPr lvl="1"/>
            <a:r>
              <a:rPr lang="en-US" sz="1400" dirty="0" smtClean="0"/>
              <a:t>Favorable </a:t>
            </a:r>
            <a:r>
              <a:rPr lang="en-US" sz="1400" dirty="0"/>
              <a:t>GE06 modification </a:t>
            </a:r>
            <a:r>
              <a:rPr lang="en-US" sz="1400" u="sng" dirty="0" smtClean="0"/>
              <a:t>outcome</a:t>
            </a:r>
            <a:r>
              <a:rPr lang="en-US" sz="1400" dirty="0" smtClean="0"/>
              <a:t> to </a:t>
            </a:r>
            <a:r>
              <a:rPr lang="en-US" sz="1400" dirty="0"/>
              <a:t>accommodate </a:t>
            </a:r>
            <a:r>
              <a:rPr lang="en-US" sz="1400" dirty="0" err="1"/>
              <a:t>DTT</a:t>
            </a:r>
            <a:r>
              <a:rPr lang="en-US" sz="1400" dirty="0"/>
              <a:t> spectrum requirements within </a:t>
            </a:r>
            <a:r>
              <a:rPr lang="en-US" sz="1400" dirty="0" smtClean="0"/>
              <a:t>470-694MHz</a:t>
            </a:r>
            <a:r>
              <a:rPr lang="en-US" sz="1800" dirty="0" smtClean="0"/>
              <a:t>	</a:t>
            </a:r>
          </a:p>
          <a:p>
            <a:pPr lvl="1">
              <a:buNone/>
            </a:pPr>
            <a:endParaRPr lang="en-US" sz="1800" dirty="0" smtClean="0"/>
          </a:p>
          <a:p>
            <a:pPr marL="452437" indent="-342900">
              <a:buFont typeface="+mj-lt"/>
              <a:buAutoNum type="arabicPeriod"/>
            </a:pPr>
            <a:r>
              <a:rPr lang="en-US" sz="1800" dirty="0" smtClean="0">
                <a:solidFill>
                  <a:srgbClr val="FF0000"/>
                </a:solidFill>
              </a:rPr>
              <a:t>Three (03) </a:t>
            </a:r>
            <a:r>
              <a:rPr lang="en-US" sz="1800" dirty="0" smtClean="0"/>
              <a:t>African WRC-15 Preparatory Meetings (Dakar, Khartoum, Abuja)</a:t>
            </a: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400" dirty="0" smtClean="0"/>
              <a:t>Adopted African preliminary positions on the majority of the WRC-15 agenda items</a:t>
            </a:r>
            <a:endParaRPr lang="en-US" sz="1400" dirty="0"/>
          </a:p>
          <a:p>
            <a:pPr marL="109537" indent="0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marL="452437" indent="-342900">
              <a:buFont typeface="+mj-lt"/>
              <a:buAutoNum type="arabicPeriod" startAt="4"/>
            </a:pPr>
            <a:r>
              <a:rPr lang="en-US" sz="1800" dirty="0" smtClean="0">
                <a:solidFill>
                  <a:srgbClr val="FF0000"/>
                </a:solidFill>
              </a:rPr>
              <a:t>Various sub-regional meetings </a:t>
            </a:r>
            <a:r>
              <a:rPr lang="en-US" sz="1800" dirty="0" smtClean="0"/>
              <a:t>for WRC-15 preparations</a:t>
            </a:r>
          </a:p>
          <a:p>
            <a:pPr marL="109537" indent="0">
              <a:buNone/>
            </a:pPr>
            <a:endParaRPr lang="en-US" sz="1800" dirty="0" smtClean="0"/>
          </a:p>
          <a:p>
            <a:pPr marL="452437" indent="-342900">
              <a:buFont typeface="+mj-lt"/>
              <a:buAutoNum type="arabicPeriod" startAt="5"/>
            </a:pPr>
            <a:r>
              <a:rPr lang="en-US" sz="1800" dirty="0" smtClean="0">
                <a:solidFill>
                  <a:srgbClr val="FF0000"/>
                </a:solidFill>
              </a:rPr>
              <a:t>Active participation in the ITU preparatory work  for WRC-15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P</a:t>
            </a:r>
            <a:r>
              <a:rPr lang="en-US" dirty="0" smtClean="0">
                <a:solidFill>
                  <a:srgbClr val="00B050"/>
                </a:solidFill>
              </a:rPr>
              <a:t>ast activities and developments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15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57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86600" y="6340475"/>
            <a:ext cx="1585912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16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152400"/>
            <a:ext cx="83058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37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WRC-15 preliminary views       </a:t>
            </a:r>
            <a:r>
              <a:rPr lang="en-US" sz="37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1/3</a:t>
            </a:r>
            <a:endParaRPr lang="en-US" sz="37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2777260"/>
              </p:ext>
            </p:extLst>
          </p:nvPr>
        </p:nvGraphicFramePr>
        <p:xfrm>
          <a:off x="381000" y="1066800"/>
          <a:ext cx="8458200" cy="5334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6305"/>
                <a:gridCol w="2207895"/>
                <a:gridCol w="3200400"/>
                <a:gridCol w="2133600"/>
              </a:tblGrid>
              <a:tr h="56257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Item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Preliminary views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83813">
                <a:tc rowSpan="4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spectrum to mobile and identification thereof for IMT under mobile service</a:t>
                      </a:r>
                      <a:endParaRPr kumimoji="0"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A </a:t>
                      </a:r>
                    </a:p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(No change)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470-694;  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1 518-1 525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1 695-1 710; 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3 600-3 800; 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3 800-4 200;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5 350-5 470;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5 725-5 850;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5 925-6 425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31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Methods A and C </a:t>
                      </a:r>
                    </a:p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(either No change or 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identification)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1 492-1 518;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2 700-2 900;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3 400-3 600;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4 400-4 500;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4 500-4 800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632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C </a:t>
                      </a:r>
                    </a:p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identification)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1 427-1 452;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1 452-1 492;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3 300-3 400;</a:t>
                      </a:r>
                    </a:p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4 800-4 990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0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 (no view as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yet)</a:t>
                      </a:r>
                      <a:endParaRPr kumimoji="0" lang="en-US" sz="16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1 350-1 400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1528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86600" y="6340475"/>
            <a:ext cx="1585912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17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33400" y="152400"/>
            <a:ext cx="83058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37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WRC-15 preliminary views       </a:t>
            </a:r>
            <a:r>
              <a:rPr lang="en-US" sz="37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2/3</a:t>
            </a:r>
            <a:endParaRPr lang="en-US" sz="37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37468027"/>
              </p:ext>
            </p:extLst>
          </p:nvPr>
        </p:nvGraphicFramePr>
        <p:xfrm>
          <a:off x="152400" y="1219200"/>
          <a:ext cx="8763000" cy="516891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65415"/>
                <a:gridCol w="1485254"/>
                <a:gridCol w="2959531"/>
                <a:gridCol w="3352800"/>
              </a:tblGrid>
              <a:tr h="5460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Agenda</a:t>
                      </a:r>
                      <a:r>
                        <a:rPr lang="en-US" sz="1600" baseline="0" dirty="0" smtClean="0"/>
                        <a:t> Item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Topic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Preliminary views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16281">
                <a:tc rowSpan="4"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Digital Dividend (694 – 790MHz)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A: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Lower edge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A: At 694MHz either by insertion in the Table of Frequency Allocations or footnote modification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24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B: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compatibility between MS (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BS (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DTT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B1: No additional compatibility measures to those contained in the GE06 Agreement.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488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C: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compatibility between MS (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and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ARNS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None because no African country is affected by this issue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31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Issue D: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Solutions for accommodating applications ancillary to broadcasting requirements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en-US" sz="16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D3,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however, APM15-4 to endeavor to review the preliminary position taking into account the outcome of </a:t>
                      </a:r>
                      <a:r>
                        <a:rPr kumimoji="0" lang="en-US" sz="16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CPM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15-2.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8764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24400"/>
          </a:xfrm>
        </p:spPr>
        <p:txBody>
          <a:bodyPr/>
          <a:lstStyle/>
          <a:p>
            <a:pPr marL="109537" indent="0">
              <a:lnSpc>
                <a:spcPct val="200000"/>
              </a:lnSpc>
              <a:buNone/>
            </a:pPr>
            <a:endParaRPr lang="en-US" sz="1400" dirty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18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2362200"/>
            <a:ext cx="82153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737" indent="-457200"/>
            <a:r>
              <a:rPr lang="en-US" sz="3500" dirty="0" smtClean="0">
                <a:latin typeface="+mj-lt"/>
              </a:rPr>
              <a:t>…</a:t>
            </a:r>
            <a:r>
              <a:rPr lang="en-US" sz="35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sz="3500" dirty="0" smtClean="0">
                <a:latin typeface="+mj-lt"/>
              </a:rPr>
              <a:t>for all other agenda items, see the APM15-3 (Abuja meeting) report via </a:t>
            </a:r>
            <a:r>
              <a:rPr lang="en-US" sz="3500" dirty="0" smtClean="0">
                <a:solidFill>
                  <a:srgbClr val="FF0000"/>
                </a:solidFill>
                <a:latin typeface="+mj-lt"/>
                <a:hlinkClick r:id="rId3"/>
              </a:rPr>
              <a:t>http://www.atu-uat.org/index.php/events/upcoming-events?id=57</a:t>
            </a:r>
            <a:endParaRPr lang="en-US" sz="3500" dirty="0" smtClean="0">
              <a:solidFill>
                <a:srgbClr val="FF0000"/>
              </a:solidFill>
              <a:latin typeface="+mj-lt"/>
            </a:endParaRPr>
          </a:p>
          <a:p>
            <a:pPr marL="566737" indent="-457200"/>
            <a:endParaRPr lang="en-US" sz="35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33400" y="152400"/>
            <a:ext cx="83058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37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WRC-15 preliminary views       </a:t>
            </a:r>
            <a:r>
              <a:rPr lang="en-US" sz="37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3/3</a:t>
            </a:r>
            <a:endParaRPr lang="en-US" sz="37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760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4724400"/>
          </a:xfrm>
        </p:spPr>
        <p:txBody>
          <a:bodyPr/>
          <a:lstStyle/>
          <a:p>
            <a:pPr marL="109537" indent="0">
              <a:lnSpc>
                <a:spcPct val="200000"/>
              </a:lnSpc>
              <a:buNone/>
            </a:pPr>
            <a:endParaRPr lang="en-US" sz="1400" dirty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 smtClean="0"/>
          </a:p>
          <a:p>
            <a:pPr marL="109537" indent="0">
              <a:lnSpc>
                <a:spcPct val="200000"/>
              </a:lnSpc>
              <a:buNone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Future events related to WRC-15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19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219200"/>
            <a:ext cx="821531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Various</a:t>
            </a:r>
            <a:r>
              <a:rPr lang="en-US" sz="2000" dirty="0" smtClean="0"/>
              <a:t> sub-regional preparatory meeting </a:t>
            </a:r>
          </a:p>
          <a:p>
            <a:pPr marL="566737" indent="-457200">
              <a:lnSpc>
                <a:spcPct val="150000"/>
              </a:lnSpc>
              <a:buFont typeface="+mj-lt"/>
              <a:buAutoNum type="arabicPeriod" startAt="2"/>
            </a:pPr>
            <a:r>
              <a:rPr lang="en-US" sz="2000" dirty="0" smtClean="0">
                <a:solidFill>
                  <a:srgbClr val="FF0000"/>
                </a:solidFill>
              </a:rPr>
              <a:t>4</a:t>
            </a:r>
            <a:r>
              <a:rPr lang="en-US" sz="2000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African preparatory meeting for WRC-15 (APM15-4), </a:t>
            </a:r>
          </a:p>
          <a:p>
            <a:pPr marL="566737" indent="-457200">
              <a:lnSpc>
                <a:spcPct val="150000"/>
              </a:lnSpc>
            </a:pPr>
            <a:r>
              <a:rPr lang="en-US" sz="2000" dirty="0" smtClean="0">
                <a:solidFill>
                  <a:srgbClr val="FF0000"/>
                </a:solidFill>
              </a:rPr>
              <a:t>	20 – 24 July 2015, Nairobi </a:t>
            </a:r>
            <a:r>
              <a:rPr lang="en-US" sz="2000" dirty="0" smtClean="0">
                <a:solidFill>
                  <a:srgbClr val="FF0000"/>
                </a:solidFill>
              </a:rPr>
              <a:t>– Kenya</a:t>
            </a:r>
          </a:p>
          <a:p>
            <a:pPr marL="566737" indent="-457200">
              <a:lnSpc>
                <a:spcPct val="150000"/>
              </a:lnSpc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566737" indent="-457200">
              <a:lnSpc>
                <a:spcPct val="150000"/>
              </a:lnSpc>
            </a:pPr>
            <a:r>
              <a:rPr lang="en-US" sz="2000" dirty="0" smtClean="0">
                <a:solidFill>
                  <a:srgbClr val="00B050"/>
                </a:solidFill>
              </a:rPr>
              <a:t>Other planned spectrum related events are: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810000"/>
          <a:ext cx="8077200" cy="1925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9600"/>
                <a:gridCol w="4038600"/>
                <a:gridCol w="1409700"/>
                <a:gridCol w="20193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No.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Dates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Venue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Spectrum Africa 2015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3-5 June, 2015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Nairobi (Kenya)</a:t>
                      </a:r>
                      <a:endParaRPr lang="en-GB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Workshop on development of national broadband plan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5 - 7 October 2015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Maputo (Mozambique)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760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990600" y="1981200"/>
            <a:ext cx="6872288" cy="2743200"/>
          </a:xfrm>
        </p:spPr>
        <p:txBody>
          <a:bodyPr/>
          <a:lstStyle/>
          <a:p>
            <a:pPr marL="598488" lvl="1" indent="-34290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  Key issues for Africa at WRC-15</a:t>
            </a:r>
          </a:p>
          <a:p>
            <a:pPr marL="598488" lvl="1" indent="-34290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smtClean="0"/>
              <a:t>  ATU </a:t>
            </a:r>
            <a:r>
              <a:rPr lang="en-US" sz="2400" dirty="0" err="1" smtClean="0"/>
              <a:t>Workplan</a:t>
            </a:r>
            <a:r>
              <a:rPr lang="en-US" sz="2400" dirty="0" smtClean="0"/>
              <a:t> for WRC-15</a:t>
            </a:r>
            <a:endParaRPr lang="en-US" sz="2400" dirty="0"/>
          </a:p>
          <a:p>
            <a:pPr marL="598488" lvl="1" indent="-34290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  </a:t>
            </a:r>
            <a:r>
              <a:rPr lang="en-US" sz="2400" dirty="0" smtClean="0"/>
              <a:t>Status of preparations for WRC-15</a:t>
            </a:r>
          </a:p>
          <a:p>
            <a:pPr marL="598488" lvl="1" indent="-342900" algn="just" eaLnBrk="1" fontAlgn="auto" hangingPunct="1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/>
              <a:t> </a:t>
            </a:r>
            <a:r>
              <a:rPr lang="en-US" sz="2400" dirty="0" smtClean="0"/>
              <a:t> Recommendations and conclusions</a:t>
            </a:r>
            <a:endParaRPr lang="en-US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152400"/>
            <a:ext cx="70104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 eaLnBrk="1" hangingPunct="1">
              <a:lnSpc>
                <a:spcPct val="150000"/>
              </a:lnSpc>
            </a:pPr>
            <a:r>
              <a:rPr lang="en-US" sz="41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the parts</a:t>
            </a:r>
            <a:endParaRPr lang="en-GB" sz="41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29488" y="6324600"/>
            <a:ext cx="1585912" cy="365125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BC1C3BD7-4C50-4E35-800D-596BC58AD27F}" type="slidenum">
              <a:rPr lang="en-US" smtClean="0">
                <a:solidFill>
                  <a:srgbClr val="00B050"/>
                </a:solidFill>
              </a:rPr>
              <a:pPr algn="ctr">
                <a:defRPr/>
              </a:pPr>
              <a:t>2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480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305" y="1295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00B050"/>
                </a:solidFill>
              </a:rPr>
              <a:t>Part 4</a:t>
            </a:r>
            <a:endParaRPr lang="en-US" sz="80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305" y="38100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Recommendations and conclusions</a:t>
            </a:r>
            <a:endParaRPr lang="en-US" sz="32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352800"/>
            <a:ext cx="71323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192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20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842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Recommendations </a:t>
            </a:r>
            <a:r>
              <a:rPr lang="en-US" dirty="0" smtClean="0">
                <a:solidFill>
                  <a:srgbClr val="00B050"/>
                </a:solidFill>
              </a:rPr>
              <a:t>            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21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" y="1219200"/>
            <a:ext cx="821531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Active preparation at national and sub-regional level</a:t>
            </a:r>
          </a:p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endParaRPr lang="en-US" sz="2000" dirty="0" smtClean="0"/>
          </a:p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>
                <a:solidFill>
                  <a:srgbClr val="FF0000"/>
                </a:solidFill>
              </a:rPr>
              <a:t>Active participation at the 4</a:t>
            </a:r>
            <a:r>
              <a:rPr lang="en-US" sz="2000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dirty="0" smtClean="0">
                <a:solidFill>
                  <a:srgbClr val="FF0000"/>
                </a:solidFill>
              </a:rPr>
              <a:t> African preparatory meeting for WRC-15</a:t>
            </a:r>
          </a:p>
          <a:p>
            <a:pPr marL="566737" indent="-457200"/>
            <a:endParaRPr lang="en-US" sz="2000" dirty="0" smtClean="0">
              <a:solidFill>
                <a:srgbClr val="FF0000"/>
              </a:solidFill>
            </a:endParaRPr>
          </a:p>
          <a:p>
            <a:pPr marL="566737" indent="-457200">
              <a:buAutoNum type="arabicPeriod" startAt="3"/>
            </a:pPr>
            <a:r>
              <a:rPr lang="en-US" sz="2000" dirty="0" smtClean="0"/>
              <a:t>Actively </a:t>
            </a:r>
            <a:r>
              <a:rPr lang="en-US" sz="2000" dirty="0"/>
              <a:t>participate in the work of ITU Study Groups and ITU </a:t>
            </a:r>
            <a:r>
              <a:rPr lang="en-US" sz="2000" dirty="0" smtClean="0"/>
              <a:t>WRC-15 preparatory process such the 3rd ITU Inter-regional WRC-15 preparatory workshop scheduled for </a:t>
            </a:r>
            <a:r>
              <a:rPr lang="en-US" sz="2000" dirty="0" smtClean="0">
                <a:solidFill>
                  <a:srgbClr val="FF0000"/>
                </a:solidFill>
              </a:rPr>
              <a:t>1-3 September 2015</a:t>
            </a:r>
          </a:p>
          <a:p>
            <a:pPr marL="566737" indent="-457200"/>
            <a:endParaRPr lang="en-US" sz="2000" dirty="0" smtClean="0">
              <a:solidFill>
                <a:srgbClr val="FF0000"/>
              </a:solidFill>
            </a:endParaRPr>
          </a:p>
          <a:p>
            <a:pPr marL="566737" indent="-457200">
              <a:buFont typeface="+mj-lt"/>
              <a:buAutoNum type="arabicPeriod" startAt="4"/>
            </a:pPr>
            <a:r>
              <a:rPr lang="en-US" sz="2000" dirty="0" smtClean="0">
                <a:solidFill>
                  <a:srgbClr val="FF0000"/>
                </a:solidFill>
              </a:rPr>
              <a:t>See ATU website for WRC-15 preparatory meeting reports, scheduled meeting and other issues: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www.atu-uat.org</a:t>
            </a:r>
            <a:r>
              <a:rPr lang="en-US" sz="2000" dirty="0" smtClean="0">
                <a:solidFill>
                  <a:srgbClr val="FF0000"/>
                </a:solidFill>
              </a:rPr>
              <a:t> and the Conference Preparatory Meeting website of ITU for CPM-15 Report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603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19100" y="1359550"/>
            <a:ext cx="8458200" cy="4648200"/>
          </a:xfrm>
        </p:spPr>
        <p:txBody>
          <a:bodyPr/>
          <a:lstStyle/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 smtClean="0"/>
              <a:t>Africa can build on the success story of WRC-07 and WRC-12 for yet another success at WRC-15</a:t>
            </a:r>
          </a:p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 smtClean="0"/>
              <a:t>Active participation by administrations and sub-regions is crucial to yet another success at WRC-15 from the African view</a:t>
            </a:r>
          </a:p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900" dirty="0" smtClean="0">
                <a:solidFill>
                  <a:srgbClr val="FF0000"/>
                </a:solidFill>
              </a:rPr>
              <a:t>‘</a:t>
            </a:r>
            <a:r>
              <a:rPr lang="en-US" sz="1900" i="1" dirty="0" smtClean="0">
                <a:solidFill>
                  <a:srgbClr val="FF0000"/>
                </a:solidFill>
              </a:rPr>
              <a:t>working together we can do more</a:t>
            </a:r>
            <a:r>
              <a:rPr lang="en-US" sz="1900" dirty="0" smtClean="0">
                <a:solidFill>
                  <a:srgbClr val="FF0000"/>
                </a:solidFill>
              </a:rPr>
              <a:t>’ (</a:t>
            </a:r>
            <a:r>
              <a:rPr lang="en-US" sz="1900" dirty="0" err="1" smtClean="0">
                <a:solidFill>
                  <a:srgbClr val="FF0000"/>
                </a:solidFill>
              </a:rPr>
              <a:t>RSA</a:t>
            </a:r>
            <a:r>
              <a:rPr lang="en-US" sz="1900" dirty="0" smtClean="0">
                <a:solidFill>
                  <a:srgbClr val="FF0000"/>
                </a:solidFill>
              </a:rPr>
              <a:t>)</a:t>
            </a:r>
          </a:p>
          <a:p>
            <a:pPr marL="566737" indent="-457200">
              <a:lnSpc>
                <a:spcPct val="150000"/>
              </a:lnSpc>
              <a:buFont typeface="+mj-lt"/>
              <a:buAutoNum type="arabicPeriod"/>
            </a:pPr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r>
              <a:rPr lang="en-US" dirty="0" smtClean="0">
                <a:solidFill>
                  <a:srgbClr val="00B050"/>
                </a:solidFill>
              </a:rPr>
              <a:t>onclusion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22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990600"/>
          </a:xfrm>
        </p:spPr>
        <p:txBody>
          <a:bodyPr/>
          <a:lstStyle/>
          <a:p>
            <a:pPr algn="ctr">
              <a:buNone/>
            </a:pPr>
            <a:r>
              <a:rPr lang="en-US" sz="4800" b="1" dirty="0" smtClean="0">
                <a:solidFill>
                  <a:srgbClr val="00B050"/>
                </a:solidFill>
              </a:rPr>
              <a:t>thank you</a:t>
            </a:r>
            <a:endParaRPr lang="en-US" sz="4800" b="1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23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533400" y="4572000"/>
            <a:ext cx="81534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Kezias MWALE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lang="en-US" sz="1600" dirty="0" smtClean="0">
                <a:solidFill>
                  <a:srgbClr val="00B050"/>
                </a:solidFill>
                <a:latin typeface="Trebuchet MS" pitchFamily="34" charset="0"/>
                <a:cs typeface="+mn-cs"/>
              </a:rPr>
              <a:t>Radiocommunications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 Coordinator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k.mwale@atu-uat.org                </a:t>
            </a:r>
          </a:p>
          <a:p>
            <a:pPr marL="365125" marR="0" lvl="0" indent="-255588" algn="ctr" defTabSz="914400" rtl="0" eaLnBrk="1" fontAlgn="base" latinLnBrk="0" hangingPunct="1">
              <a:lnSpc>
                <a:spcPct val="8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2" pitchFamily="18" charset="2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www.atu-uat.org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rPr>
              <a:t>	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6200" y="1371600"/>
            <a:ext cx="1395413" cy="13303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8305" y="1295400"/>
            <a:ext cx="7772400" cy="1829761"/>
          </a:xfrm>
        </p:spPr>
        <p:txBody>
          <a:bodyPr>
            <a:normAutofit/>
          </a:bodyPr>
          <a:lstStyle/>
          <a:p>
            <a:pPr algn="ctr"/>
            <a:r>
              <a:rPr lang="en-US" sz="8000" dirty="0" smtClean="0">
                <a:solidFill>
                  <a:srgbClr val="00B050"/>
                </a:solidFill>
              </a:rPr>
              <a:t>Part 1</a:t>
            </a:r>
            <a:endParaRPr lang="en-US" sz="8000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305" y="3810000"/>
            <a:ext cx="7772400" cy="609600"/>
          </a:xfrm>
        </p:spPr>
        <p:txBody>
          <a:bodyPr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Key issues for Africa at WRC-15</a:t>
            </a:r>
            <a:endParaRPr lang="en-US" sz="32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066800" y="3352800"/>
            <a:ext cx="713232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391400" y="6340475"/>
            <a:ext cx="1219200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3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0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52400"/>
            <a:ext cx="83058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41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Chapter </a:t>
            </a:r>
            <a:r>
              <a:rPr lang="en-US" sz="41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1: </a:t>
            </a:r>
            <a:r>
              <a:rPr lang="en-US" sz="41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Mobile </a:t>
            </a:r>
            <a:r>
              <a:rPr lang="en-US" sz="41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and </a:t>
            </a:r>
            <a:r>
              <a:rPr lang="en-US" sz="41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Amateur</a:t>
            </a:r>
            <a:endParaRPr lang="en-US" sz="41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86600" y="6340475"/>
            <a:ext cx="1585912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4</a:t>
            </a:fld>
            <a:r>
              <a:rPr lang="en-US" dirty="0" smtClean="0">
                <a:solidFill>
                  <a:srgbClr val="00B050"/>
                </a:solidFill>
              </a:rPr>
              <a:t> of 24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June 2013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0" y="1111116"/>
          <a:ext cx="9144000" cy="5288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13183"/>
                <a:gridCol w="1749287"/>
                <a:gridCol w="6281530"/>
              </a:tblGrid>
              <a:tr h="5810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257317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spectrum to mobile and identification thereof for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under mobile service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change for the 470 – 694 MHz band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allow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inhibited growth of the </a:t>
                      </a:r>
                      <a:r>
                        <a:rPr kumimoji="0" lang="en-US" sz="180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DTT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services</a:t>
                      </a: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None/>
                      </a:pPr>
                      <a:endParaRPr kumimoji="0"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Identification of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more spectrum for </a:t>
                      </a:r>
                      <a:r>
                        <a:rPr kumimoji="0" lang="en-US" sz="18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IMT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growth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protecting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and/or not negatively impacting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the growth of incumbent services</a:t>
                      </a: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kumimoji="0"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Global harmonization while protecting African interests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2075142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1.2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Second digital dividend (694 – 790 MHz)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Channeling plan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Avoid a unique plan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parameters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such as </a:t>
                      </a:r>
                      <a:r>
                        <a:rPr kumimoji="0" lang="en-US" sz="1800" b="0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OOBE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values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Immediate harmonization, economies of scale, future harmonization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Address the mobile broadband agenda by being able to </a:t>
                      </a:r>
                      <a:r>
                        <a:rPr kumimoji="0" lang="en-US" sz="1800" b="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 DD spectrum as soon as possible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654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152400"/>
            <a:ext cx="8062912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4100" b="1" dirty="0" smtClean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Chapter 2: Science </a:t>
            </a:r>
            <a:endParaRPr lang="en-GB" sz="4100" b="1" dirty="0">
              <a:solidFill>
                <a:srgbClr val="00B050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86600" y="6340475"/>
            <a:ext cx="1585912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5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152400" y="1524000"/>
          <a:ext cx="8763000" cy="2987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14400"/>
                <a:gridCol w="2667000"/>
                <a:gridCol w="5181600"/>
              </a:tblGrid>
              <a:tr h="683501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Agenda</a:t>
                      </a:r>
                      <a:r>
                        <a:rPr lang="en-US" sz="1400" baseline="0" dirty="0" smtClean="0"/>
                        <a:t> Item No.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1.11/</a:t>
                      </a: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Additional/extension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spectrum to Earth exploration-satellite service in the band 7 - 8 GHz/ 10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Ghz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band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consider this together with AI 1.6/1.9-1/1.9-2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(additional satellite allocations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also in the bands 7, 8 and 10 GHz bands)</a:t>
                      </a: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kumimoji="0" lang="en-US" sz="1800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 algn="l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Facilitate Earth exploration-satellite for data to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help in 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climate change interventions</a:t>
                      </a:r>
                      <a:endParaRPr kumimoji="0" lang="en-US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3594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0" y="152400"/>
            <a:ext cx="9144000" cy="838200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452437" indent="-342900">
              <a:lnSpc>
                <a:spcPct val="150000"/>
              </a:lnSpc>
            </a:pPr>
            <a:r>
              <a:rPr lang="en-US" sz="2700" b="1" dirty="0">
                <a:solidFill>
                  <a:srgbClr val="00B05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Chapter 3: Maritime, Aeronautical and  Radiolocation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086600" y="6340475"/>
            <a:ext cx="1585912" cy="365125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3BC7E038-C866-4FC3-BCBB-577DAD6BD794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6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28600" y="1676400"/>
          <a:ext cx="8762999" cy="43040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2057400"/>
                <a:gridCol w="5410199"/>
              </a:tblGrid>
              <a:tr h="60326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1831970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Unmanned aircraft systems (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UAS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Protecting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existing services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Africa benefits from the new allocations/regulations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 anchor="ctr"/>
                </a:tc>
              </a:tr>
              <a:tr h="18319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9.2-X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Global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 Flight Tracking (</a:t>
                      </a:r>
                      <a:r>
                        <a:rPr lang="en-US" baseline="0" dirty="0" err="1" smtClean="0">
                          <a:solidFill>
                            <a:srgbClr val="FF0000"/>
                          </a:solidFill>
                        </a:rPr>
                        <a:t>GFT</a:t>
                      </a:r>
                      <a:r>
                        <a:rPr lang="en-US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GFT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be part of the WRC-15 agenda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Agreement on </a:t>
                      </a:r>
                      <a:r>
                        <a:rPr kumimoji="0" lang="en-US" sz="1800" kern="120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GFT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solution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e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nsures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Africa (and other uncovered areas) is fully covered as soon as possible to improve Africa’s civil aviation safety</a:t>
                      </a:r>
                      <a:endParaRPr kumimoji="0" lang="en-US" sz="1800" kern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737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00B050"/>
                </a:solidFill>
              </a:rPr>
              <a:t>Chapter 4: Satellite (Fixed and Mobile Satellite</a:t>
            </a:r>
            <a:r>
              <a:rPr lang="en-US" sz="3100" dirty="0" smtClean="0">
                <a:solidFill>
                  <a:srgbClr val="00B050"/>
                </a:solidFill>
              </a:rPr>
              <a:t>)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7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28600" y="1674996"/>
          <a:ext cx="8762999" cy="350660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2057400"/>
                <a:gridCol w="5410199"/>
              </a:tblGrid>
              <a:tr h="6719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214743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1.6/</a:t>
                      </a: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1.9-1/</a:t>
                      </a: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1.9-2/</a:t>
                      </a:r>
                    </a:p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Additional spectrum to fixed/mobile/maritime-mobile satellite 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satellite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service in the band 10 – 17 GHz; 7 and 8 GHz bands; 22 - 26 GHz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Protecting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existing services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Ensuring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that Africa benefits from the new allocations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Chapter 5: </a:t>
            </a:r>
            <a:r>
              <a:rPr lang="en-US" dirty="0">
                <a:solidFill>
                  <a:srgbClr val="00B050"/>
                </a:solidFill>
              </a:rPr>
              <a:t>Satellite </a:t>
            </a:r>
            <a:r>
              <a:rPr lang="en-US" dirty="0" smtClean="0">
                <a:solidFill>
                  <a:srgbClr val="00B050"/>
                </a:solidFill>
              </a:rPr>
              <a:t>Regulatory /1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8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8600" y="1219200"/>
          <a:ext cx="8762999" cy="49312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2057400"/>
                <a:gridCol w="5410199"/>
              </a:tblGrid>
              <a:tr h="6719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214743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Improvements to Satellite procedures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Improvement rules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rational use of satellite resources to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reflect the special needs of developing countries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provisions/principles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PP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Resolution 86 (Rev. Marrakesh, 2002) fully reflected in the RR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(still on the issue of developing countries)</a:t>
                      </a:r>
                      <a:endParaRPr lang="en-US" sz="1600" dirty="0"/>
                    </a:p>
                  </a:txBody>
                  <a:tcPr anchor="ctr"/>
                </a:tc>
              </a:tr>
              <a:tr h="211188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9.1-3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Orbital slots for delivering international public services in developing countries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800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CH</a:t>
                      </a:r>
                      <a:r>
                        <a:rPr kumimoji="0" lang="en-US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provisions to seek, among other things,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exempting from contention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 satellite orbital resources crucial to the (African) developing countries such as the Common Heritage.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935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Chapter 5: </a:t>
            </a:r>
            <a:r>
              <a:rPr lang="en-US" dirty="0">
                <a:solidFill>
                  <a:srgbClr val="00B050"/>
                </a:solidFill>
              </a:rPr>
              <a:t>Satellite </a:t>
            </a:r>
            <a:r>
              <a:rPr lang="en-US" dirty="0" smtClean="0">
                <a:solidFill>
                  <a:srgbClr val="00B050"/>
                </a:solidFill>
              </a:rPr>
              <a:t>Regulatory /2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Slide </a:t>
            </a:r>
            <a:fld id="{7A78F240-D2C0-4BE8-A207-64525B6EA713}" type="slidenum">
              <a:rPr lang="en-US" smtClean="0">
                <a:solidFill>
                  <a:srgbClr val="00B050"/>
                </a:solidFill>
              </a:rPr>
              <a:pPr>
                <a:defRPr/>
              </a:pPr>
              <a:t>9</a:t>
            </a:fld>
            <a:r>
              <a:rPr lang="en-US" dirty="0" smtClean="0">
                <a:solidFill>
                  <a:srgbClr val="00B050"/>
                </a:solidFill>
              </a:rPr>
              <a:t> of 22</a:t>
            </a:r>
            <a:endParaRPr lang="en-US" dirty="0">
              <a:solidFill>
                <a:srgbClr val="00B050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28600" y="1219200"/>
          <a:ext cx="8762999" cy="4931287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95400"/>
                <a:gridCol w="1828800"/>
                <a:gridCol w="5638799"/>
              </a:tblGrid>
              <a:tr h="671964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Agenda</a:t>
                      </a:r>
                      <a:r>
                        <a:rPr lang="en-US" baseline="0" dirty="0" smtClean="0"/>
                        <a:t> Item No.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Topic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Key Issues</a:t>
                      </a:r>
                      <a:endParaRPr lang="en-US" dirty="0"/>
                    </a:p>
                  </a:txBody>
                  <a:tcPr/>
                </a:tc>
              </a:tr>
              <a:tr h="2147436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9.1-5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Satellite services in the C-band (3400 – 4200 MHz)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band, determining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sustainable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continued safe 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use by the aeronautical service</a:t>
                      </a:r>
                      <a:endParaRPr kumimoji="0"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2111887"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9.1-8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Nano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and </a:t>
                      </a:r>
                      <a:r>
                        <a:rPr kumimoji="0" lang="en-US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pico</a:t>
                      </a: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-satellites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not complicate the ‘already complicated’ satellite regulations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the needs of developing into account as expressed in </a:t>
                      </a:r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Resolution 15 (Rev.WRC-03); Article 44 of the ITU Constitution; Resolution 71 (Rev. Guadalajara 2010) and the also Resolution 11 </a:t>
                      </a:r>
                      <a:endParaRPr lang="en-US" b="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4191000" y="6324600"/>
            <a:ext cx="1919288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B050"/>
                </a:solidFill>
              </a:rPr>
              <a:t>April 2015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67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D05215E0843A489A5F8AFB8D1A13EE" ma:contentTypeVersion="1" ma:contentTypeDescription="Create a new document." ma:contentTypeScope="" ma:versionID="acd975142dfb4a3e22aadbba07b866a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0f628a522287dae6cffdf536492cfa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CAFE60-7CE4-4E28-B666-591A60BC64E9}"/>
</file>

<file path=customXml/itemProps2.xml><?xml version="1.0" encoding="utf-8"?>
<ds:datastoreItem xmlns:ds="http://schemas.openxmlformats.org/officeDocument/2006/customXml" ds:itemID="{54003F79-21C5-4725-BEC2-5B49A9659929}"/>
</file>

<file path=customXml/itemProps3.xml><?xml version="1.0" encoding="utf-8"?>
<ds:datastoreItem xmlns:ds="http://schemas.openxmlformats.org/officeDocument/2006/customXml" ds:itemID="{07823510-6679-4C5D-8734-6A395C44AA87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6488</TotalTime>
  <Words>1354</Words>
  <Application>Microsoft Office PowerPoint</Application>
  <PresentationFormat>On-screen Show (4:3)</PresentationFormat>
  <Paragraphs>287</Paragraphs>
  <Slides>23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Slide 1</vt:lpstr>
      <vt:lpstr>Slide 2</vt:lpstr>
      <vt:lpstr>Part 1</vt:lpstr>
      <vt:lpstr>Slide 4</vt:lpstr>
      <vt:lpstr>Slide 5</vt:lpstr>
      <vt:lpstr>Slide 6</vt:lpstr>
      <vt:lpstr>Chapter 4: Satellite (Fixed and Mobile Satellite)</vt:lpstr>
      <vt:lpstr>Chapter 5: Satellite Regulatory /1</vt:lpstr>
      <vt:lpstr>Chapter 5: Satellite Regulatory /2</vt:lpstr>
      <vt:lpstr>Chapter 6: General Issues</vt:lpstr>
      <vt:lpstr>Chapter ‘X’: Agenda Item 8 footnotes </vt:lpstr>
      <vt:lpstr>Part 2</vt:lpstr>
      <vt:lpstr>ATU Workplan for WRC-15</vt:lpstr>
      <vt:lpstr>Part 3</vt:lpstr>
      <vt:lpstr>Past activities and developments</vt:lpstr>
      <vt:lpstr>Slide 16</vt:lpstr>
      <vt:lpstr>Slide 17</vt:lpstr>
      <vt:lpstr>Slide 18</vt:lpstr>
      <vt:lpstr>Future events related to WRC-15</vt:lpstr>
      <vt:lpstr>Part 4</vt:lpstr>
      <vt:lpstr>Recommendations              </vt:lpstr>
      <vt:lpstr>Conclusion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CONSUMER PROTECTION IN ZAMBIA</dc:title>
  <dc:creator>kmwale</dc:creator>
  <cp:lastModifiedBy>KeziasMwale</cp:lastModifiedBy>
  <cp:revision>1274</cp:revision>
  <dcterms:created xsi:type="dcterms:W3CDTF">2009-08-07T20:58:24Z</dcterms:created>
  <dcterms:modified xsi:type="dcterms:W3CDTF">2015-04-20T16:18:55Z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0x010100D8D05215E0843A489A5F8AFB8D1A13EE</vt:lpwstr>
  </property>
</Properties>
</file>