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3"/>
    <p:sldMasterId id="2147483650" r:id="rId4"/>
    <p:sldMasterId id="2147483675" r:id="rId5"/>
  </p:sldMasterIdLst>
  <p:notesMasterIdLst>
    <p:notesMasterId r:id="rId30"/>
  </p:notesMasterIdLst>
  <p:sldIdLst>
    <p:sldId id="256" r:id="rId6"/>
    <p:sldId id="308" r:id="rId7"/>
    <p:sldId id="257" r:id="rId8"/>
    <p:sldId id="260" r:id="rId9"/>
    <p:sldId id="261" r:id="rId10"/>
    <p:sldId id="262" r:id="rId11"/>
    <p:sldId id="263" r:id="rId12"/>
    <p:sldId id="264" r:id="rId13"/>
    <p:sldId id="265" r:id="rId14"/>
    <p:sldId id="283" r:id="rId15"/>
    <p:sldId id="269" r:id="rId16"/>
    <p:sldId id="298" r:id="rId17"/>
    <p:sldId id="286" r:id="rId18"/>
    <p:sldId id="287" r:id="rId19"/>
    <p:sldId id="289" r:id="rId20"/>
    <p:sldId id="288" r:id="rId21"/>
    <p:sldId id="307" r:id="rId22"/>
    <p:sldId id="297" r:id="rId23"/>
    <p:sldId id="309" r:id="rId24"/>
    <p:sldId id="292" r:id="rId25"/>
    <p:sldId id="293" r:id="rId26"/>
    <p:sldId id="295" r:id="rId27"/>
    <p:sldId id="296" r:id="rId28"/>
    <p:sldId id="259" r:id="rId2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17F35"/>
    <a:srgbClr val="D79E0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483" autoAdjust="0"/>
    <p:restoredTop sz="94694" autoAdjust="0"/>
  </p:normalViewPr>
  <p:slideViewPr>
    <p:cSldViewPr snapToGrid="0">
      <p:cViewPr varScale="1">
        <p:scale>
          <a:sx n="101" d="100"/>
          <a:sy n="101" d="100"/>
        </p:scale>
        <p:origin x="120" y="49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slideMaster" Target="slideMasters/slideMaster1.xml"/><Relationship Id="rId21" Type="http://schemas.openxmlformats.org/officeDocument/2006/relationships/slide" Target="slides/slide16.xml"/><Relationship Id="rId34"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viewProps" Target="viewProps.xml"/><Relationship Id="rId5" Type="http://schemas.openxmlformats.org/officeDocument/2006/relationships/slideMaster" Target="slideMasters/slideMaster3.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presProps" Target="presProps.xml"/><Relationship Id="rId4" Type="http://schemas.openxmlformats.org/officeDocument/2006/relationships/slideMaster" Target="slideMasters/slideMaster2.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notesMaster" Target="notesMasters/notesMaster1.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54485EC-8151-46BC-89F3-57A1C1B75A80}" type="datetimeFigureOut">
              <a:rPr lang="en-US" smtClean="0"/>
              <a:t>21-Oct-24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A05CD4A-0738-40B7-9173-75CB733F1AA8}" type="slidenum">
              <a:rPr lang="en-US" smtClean="0"/>
              <a:t>‹#›</a:t>
            </a:fld>
            <a:endParaRPr lang="en-US"/>
          </a:p>
        </p:txBody>
      </p:sp>
    </p:spTree>
    <p:extLst>
      <p:ext uri="{BB962C8B-B14F-4D97-AF65-F5344CB8AC3E}">
        <p14:creationId xmlns:p14="http://schemas.microsoft.com/office/powerpoint/2010/main" val="27175503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6C44B37-EF32-4EDA-8F7A-25C3D6EFB692}" type="slidenum">
              <a:rPr lang="en-US" smtClean="0"/>
              <a:t>10</a:t>
            </a:fld>
            <a:endParaRPr lang="en-US"/>
          </a:p>
        </p:txBody>
      </p:sp>
    </p:spTree>
    <p:extLst>
      <p:ext uri="{BB962C8B-B14F-4D97-AF65-F5344CB8AC3E}">
        <p14:creationId xmlns:p14="http://schemas.microsoft.com/office/powerpoint/2010/main" val="15958014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C44B37-EF32-4EDA-8F7A-25C3D6EFB692}" type="slidenum">
              <a:rPr lang="en-US" smtClean="0"/>
              <a:t>12</a:t>
            </a:fld>
            <a:endParaRPr lang="en-US"/>
          </a:p>
        </p:txBody>
      </p:sp>
    </p:spTree>
    <p:extLst>
      <p:ext uri="{BB962C8B-B14F-4D97-AF65-F5344CB8AC3E}">
        <p14:creationId xmlns:p14="http://schemas.microsoft.com/office/powerpoint/2010/main" val="7927554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C44B37-EF32-4EDA-8F7A-25C3D6EFB692}" type="slidenum">
              <a:rPr lang="en-US" smtClean="0"/>
              <a:t>17</a:t>
            </a:fld>
            <a:endParaRPr lang="en-US"/>
          </a:p>
        </p:txBody>
      </p:sp>
    </p:spTree>
    <p:extLst>
      <p:ext uri="{BB962C8B-B14F-4D97-AF65-F5344CB8AC3E}">
        <p14:creationId xmlns:p14="http://schemas.microsoft.com/office/powerpoint/2010/main" val="4762089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480867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spTree>
    <p:extLst>
      <p:ext uri="{BB962C8B-B14F-4D97-AF65-F5344CB8AC3E}">
        <p14:creationId xmlns:p14="http://schemas.microsoft.com/office/powerpoint/2010/main" val="23015586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87240" y="117476"/>
            <a:ext cx="10393336" cy="1061537"/>
          </a:xfrm>
          <a:noFill/>
          <a:ln>
            <a:noFill/>
          </a:ln>
        </p:spPr>
        <p:txBody>
          <a:bodyPr>
            <a:normAutofit/>
          </a:bodyPr>
          <a:lstStyle>
            <a:lvl1pPr marL="0" algn="l" defTabSz="914400" rtl="0" eaLnBrk="1" latinLnBrk="0" hangingPunct="1">
              <a:lnSpc>
                <a:spcPct val="90000"/>
              </a:lnSpc>
              <a:spcBef>
                <a:spcPct val="0"/>
              </a:spcBef>
              <a:buNone/>
              <a:defRPr lang="en-US" sz="4000" b="1" kern="0" dirty="0">
                <a:solidFill>
                  <a:srgbClr val="4F81BD"/>
                </a:solidFill>
                <a:latin typeface="+mn-lt"/>
                <a:ea typeface="+mn-ea"/>
                <a:cs typeface="Arial"/>
              </a:defRPr>
            </a:lvl1pPr>
          </a:lstStyle>
          <a:p>
            <a:r>
              <a:rPr lang="en-US" dirty="0"/>
              <a:t>CLICK TO EDIT MASTER TITLE STYLE </a:t>
            </a:r>
          </a:p>
        </p:txBody>
      </p:sp>
      <p:sp>
        <p:nvSpPr>
          <p:cNvPr id="3" name="Content Placeholder 2"/>
          <p:cNvSpPr>
            <a:spLocks noGrp="1"/>
          </p:cNvSpPr>
          <p:nvPr>
            <p:ph idx="1"/>
          </p:nvPr>
        </p:nvSpPr>
        <p:spPr>
          <a:xfrm>
            <a:off x="111603" y="1659374"/>
            <a:ext cx="11944931" cy="4351338"/>
          </a:xfrm>
        </p:spPr>
        <p:txBody>
          <a:bodyPr/>
          <a:lstStyle>
            <a:lvl1pPr marL="514350" indent="-514350">
              <a:buFont typeface="Wingdings" panose="05000000000000000000" pitchFamily="2" charset="2"/>
              <a:buChar char="Ø"/>
              <a:defRPr b="1">
                <a:solidFill>
                  <a:schemeClr val="accent5">
                    <a:lumMod val="75000"/>
                  </a:schemeClr>
                </a:solidFill>
              </a:defRPr>
            </a:lvl1pPr>
            <a:lvl2pPr>
              <a:defRPr>
                <a:solidFill>
                  <a:schemeClr val="accent5"/>
                </a:solidFill>
              </a:defRPr>
            </a:lvl2pPr>
            <a:lvl3pPr>
              <a:defRPr i="1">
                <a:solidFill>
                  <a:schemeClr val="accent1"/>
                </a:solidFill>
              </a:defRPr>
            </a:lvl3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8" name="Straight Connector 7"/>
          <p:cNvCxnSpPr/>
          <p:nvPr/>
        </p:nvCxnSpPr>
        <p:spPr>
          <a:xfrm flipV="1">
            <a:off x="110067" y="1036138"/>
            <a:ext cx="12056533" cy="46181"/>
          </a:xfrm>
          <a:prstGeom prst="line">
            <a:avLst/>
          </a:prstGeom>
          <a:ln cap="sq">
            <a:solidFill>
              <a:schemeClr val="accent3">
                <a:alpha val="9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flipV="1">
            <a:off x="43104" y="6257651"/>
            <a:ext cx="12056533" cy="46181"/>
          </a:xfrm>
          <a:prstGeom prst="line">
            <a:avLst/>
          </a:prstGeom>
          <a:ln cap="sq">
            <a:solidFill>
              <a:schemeClr val="accent3">
                <a:alpha val="95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237246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F4DBB38-DB49-8D83-5D2D-E362BD148EFE}"/>
              </a:ext>
            </a:extLst>
          </p:cNvPr>
          <p:cNvSpPr/>
          <p:nvPr userDrawn="1"/>
        </p:nvSpPr>
        <p:spPr>
          <a:xfrm>
            <a:off x="87925" y="88388"/>
            <a:ext cx="186092" cy="549915"/>
          </a:xfrm>
          <a:prstGeom prst="rect">
            <a:avLst/>
          </a:prstGeom>
          <a:solidFill>
            <a:srgbClr val="007CC3"/>
          </a:solidFill>
          <a:ln w="25400" cap="flat" cmpd="sng" algn="ctr">
            <a:noFill/>
            <a:prstDash val="solid"/>
          </a:ln>
          <a:effectLst/>
        </p:spPr>
        <p:txBody>
          <a:bodyPr rtlCol="0" anchor="ctr"/>
          <a:lstStyle/>
          <a:p>
            <a:pPr marL="0" marR="0" lvl="0" indent="0" algn="ctr" defTabSz="914424" eaLnBrk="1" fontAlgn="auto" latinLnBrk="0" hangingPunct="1">
              <a:lnSpc>
                <a:spcPct val="100000"/>
              </a:lnSpc>
              <a:spcBef>
                <a:spcPts val="0"/>
              </a:spcBef>
              <a:spcAft>
                <a:spcPts val="0"/>
              </a:spcAft>
              <a:buClrTx/>
              <a:buSzTx/>
              <a:buFontTx/>
              <a:buNone/>
              <a:tabLst/>
              <a:defRPr/>
            </a:pPr>
            <a:endParaRPr kumimoji="0" lang="fr-LU" sz="1800" b="0" i="0" u="none" strike="noStrike" kern="0" cap="none" spc="0" normalizeH="0" baseline="0" noProof="0">
              <a:ln>
                <a:noFill/>
              </a:ln>
              <a:solidFill>
                <a:prstClr val="white"/>
              </a:solidFill>
              <a:effectLst/>
              <a:uLnTx/>
              <a:uFillTx/>
              <a:latin typeface="Gill Sans MT"/>
              <a:ea typeface="+mn-ea"/>
              <a:cs typeface="+mn-cs"/>
            </a:endParaRPr>
          </a:p>
        </p:txBody>
      </p:sp>
      <p:cxnSp>
        <p:nvCxnSpPr>
          <p:cNvPr id="3" name="Connecteur droit 14">
            <a:extLst>
              <a:ext uri="{FF2B5EF4-FFF2-40B4-BE49-F238E27FC236}">
                <a16:creationId xmlns:a16="http://schemas.microsoft.com/office/drawing/2014/main" id="{1552FE1A-FEC1-CE33-CCFC-5C35E5E734F9}"/>
              </a:ext>
            </a:extLst>
          </p:cNvPr>
          <p:cNvCxnSpPr/>
          <p:nvPr userDrawn="1"/>
        </p:nvCxnSpPr>
        <p:spPr>
          <a:xfrm>
            <a:off x="0" y="714456"/>
            <a:ext cx="12192000" cy="0"/>
          </a:xfrm>
          <a:prstGeom prst="line">
            <a:avLst/>
          </a:prstGeom>
          <a:noFill/>
          <a:ln w="12700" cap="flat" cmpd="sng" algn="ctr">
            <a:solidFill>
              <a:sysClr val="window" lastClr="FFFFFF">
                <a:lumMod val="75000"/>
              </a:sysClr>
            </a:solidFill>
            <a:prstDash val="solid"/>
          </a:ln>
          <a:effectLst/>
        </p:spPr>
      </p:cxnSp>
      <p:sp>
        <p:nvSpPr>
          <p:cNvPr id="4" name="Titre">
            <a:extLst>
              <a:ext uri="{FF2B5EF4-FFF2-40B4-BE49-F238E27FC236}">
                <a16:creationId xmlns:a16="http://schemas.microsoft.com/office/drawing/2014/main" id="{ED37F083-09A7-DBEE-0442-3517A0A730ED}"/>
              </a:ext>
            </a:extLst>
          </p:cNvPr>
          <p:cNvSpPr>
            <a:spLocks noGrp="1"/>
          </p:cNvSpPr>
          <p:nvPr>
            <p:ph type="body" sz="quarter" idx="13"/>
          </p:nvPr>
        </p:nvSpPr>
        <p:spPr>
          <a:xfrm>
            <a:off x="430826" y="88387"/>
            <a:ext cx="11671300" cy="549915"/>
          </a:xfrm>
        </p:spPr>
        <p:txBody>
          <a:bodyPr>
            <a:normAutofit/>
          </a:bodyPr>
          <a:lstStyle>
            <a:lvl1pPr marL="0" indent="0">
              <a:buFontTx/>
              <a:buNone/>
              <a:defRPr lang="fr-FR" sz="2400" b="0" kern="1200" dirty="0" smtClean="0">
                <a:solidFill>
                  <a:srgbClr val="007CC3"/>
                </a:solidFill>
                <a:latin typeface="Gill Sans MT" panose="020B0502020104020203" pitchFamily="34" charset="0"/>
                <a:ea typeface="+mj-ea"/>
                <a:cs typeface="Arial" pitchFamily="34" charset="0"/>
              </a:defRPr>
            </a:lvl1pPr>
          </a:lstStyle>
          <a:p>
            <a:pPr lvl="0"/>
            <a:r>
              <a:rPr lang="fr-FR" dirty="0"/>
              <a:t>Modifier les styles du texte du masque</a:t>
            </a:r>
          </a:p>
        </p:txBody>
      </p:sp>
    </p:spTree>
    <p:extLst>
      <p:ext uri="{BB962C8B-B14F-4D97-AF65-F5344CB8AC3E}">
        <p14:creationId xmlns:p14="http://schemas.microsoft.com/office/powerpoint/2010/main" val="386191839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3CFF061-1964-4975-BCC3-C74EB1B99119}"/>
              </a:ext>
            </a:extLst>
          </p:cNvPr>
          <p:cNvSpPr>
            <a:spLocks noGrp="1"/>
          </p:cNvSpPr>
          <p:nvPr>
            <p:ph sz="half" idx="1"/>
          </p:nvPr>
        </p:nvSpPr>
        <p:spPr>
          <a:xfrm>
            <a:off x="546538" y="1126711"/>
            <a:ext cx="5473263" cy="4700224"/>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C8982731-5A09-4876-B32F-7ADC3B1F1CC5}"/>
              </a:ext>
            </a:extLst>
          </p:cNvPr>
          <p:cNvSpPr>
            <a:spLocks noGrp="1"/>
          </p:cNvSpPr>
          <p:nvPr>
            <p:ph sz="half" idx="2"/>
          </p:nvPr>
        </p:nvSpPr>
        <p:spPr>
          <a:xfrm>
            <a:off x="6172202" y="1126710"/>
            <a:ext cx="5473260" cy="4700215"/>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Rectangle 4">
            <a:extLst>
              <a:ext uri="{FF2B5EF4-FFF2-40B4-BE49-F238E27FC236}">
                <a16:creationId xmlns:a16="http://schemas.microsoft.com/office/drawing/2014/main" id="{425E35C2-14BE-F790-4EF2-D97D866D081D}"/>
              </a:ext>
            </a:extLst>
          </p:cNvPr>
          <p:cNvSpPr/>
          <p:nvPr userDrawn="1"/>
        </p:nvSpPr>
        <p:spPr>
          <a:xfrm>
            <a:off x="87925" y="88388"/>
            <a:ext cx="186092" cy="549915"/>
          </a:xfrm>
          <a:prstGeom prst="rect">
            <a:avLst/>
          </a:prstGeom>
          <a:solidFill>
            <a:srgbClr val="007CC3"/>
          </a:solidFill>
          <a:ln w="25400" cap="flat" cmpd="sng" algn="ctr">
            <a:noFill/>
            <a:prstDash val="solid"/>
          </a:ln>
          <a:effectLst/>
        </p:spPr>
        <p:txBody>
          <a:bodyPr rtlCol="0" anchor="ctr"/>
          <a:lstStyle/>
          <a:p>
            <a:pPr marL="0" marR="0" lvl="0" indent="0" algn="ctr" defTabSz="914424" eaLnBrk="1" fontAlgn="auto" latinLnBrk="0" hangingPunct="1">
              <a:lnSpc>
                <a:spcPct val="100000"/>
              </a:lnSpc>
              <a:spcBef>
                <a:spcPts val="0"/>
              </a:spcBef>
              <a:spcAft>
                <a:spcPts val="0"/>
              </a:spcAft>
              <a:buClrTx/>
              <a:buSzTx/>
              <a:buFontTx/>
              <a:buNone/>
              <a:tabLst/>
              <a:defRPr/>
            </a:pPr>
            <a:endParaRPr kumimoji="0" lang="fr-LU" sz="1800" b="0" i="0" u="none" strike="noStrike" kern="0" cap="none" spc="0" normalizeH="0" baseline="0" noProof="0">
              <a:ln>
                <a:noFill/>
              </a:ln>
              <a:solidFill>
                <a:prstClr val="white"/>
              </a:solidFill>
              <a:effectLst/>
              <a:uLnTx/>
              <a:uFillTx/>
              <a:latin typeface="Gill Sans MT"/>
              <a:ea typeface="+mn-ea"/>
              <a:cs typeface="+mn-cs"/>
            </a:endParaRPr>
          </a:p>
        </p:txBody>
      </p:sp>
      <p:cxnSp>
        <p:nvCxnSpPr>
          <p:cNvPr id="6" name="Connecteur droit 14">
            <a:extLst>
              <a:ext uri="{FF2B5EF4-FFF2-40B4-BE49-F238E27FC236}">
                <a16:creationId xmlns:a16="http://schemas.microsoft.com/office/drawing/2014/main" id="{5F697AB6-9072-3F10-5811-2419784128FD}"/>
              </a:ext>
            </a:extLst>
          </p:cNvPr>
          <p:cNvCxnSpPr/>
          <p:nvPr userDrawn="1"/>
        </p:nvCxnSpPr>
        <p:spPr>
          <a:xfrm>
            <a:off x="0" y="714456"/>
            <a:ext cx="12192000" cy="0"/>
          </a:xfrm>
          <a:prstGeom prst="line">
            <a:avLst/>
          </a:prstGeom>
          <a:noFill/>
          <a:ln w="12700" cap="flat" cmpd="sng" algn="ctr">
            <a:solidFill>
              <a:sysClr val="window" lastClr="FFFFFF">
                <a:lumMod val="75000"/>
              </a:sysClr>
            </a:solidFill>
            <a:prstDash val="solid"/>
          </a:ln>
          <a:effectLst/>
        </p:spPr>
      </p:cxnSp>
      <p:sp>
        <p:nvSpPr>
          <p:cNvPr id="7" name="Titre">
            <a:extLst>
              <a:ext uri="{FF2B5EF4-FFF2-40B4-BE49-F238E27FC236}">
                <a16:creationId xmlns:a16="http://schemas.microsoft.com/office/drawing/2014/main" id="{A6732F2F-0CBA-7922-8771-08F6FD302F06}"/>
              </a:ext>
            </a:extLst>
          </p:cNvPr>
          <p:cNvSpPr>
            <a:spLocks noGrp="1"/>
          </p:cNvSpPr>
          <p:nvPr>
            <p:ph type="body" sz="quarter" idx="13"/>
          </p:nvPr>
        </p:nvSpPr>
        <p:spPr>
          <a:xfrm>
            <a:off x="430826" y="88387"/>
            <a:ext cx="11671300" cy="549915"/>
          </a:xfrm>
        </p:spPr>
        <p:txBody>
          <a:bodyPr>
            <a:normAutofit/>
          </a:bodyPr>
          <a:lstStyle>
            <a:lvl1pPr marL="0" indent="0">
              <a:buFontTx/>
              <a:buNone/>
              <a:defRPr lang="fr-FR" sz="2400" b="0" kern="1200" dirty="0" smtClean="0">
                <a:solidFill>
                  <a:srgbClr val="007CC3"/>
                </a:solidFill>
                <a:latin typeface="Gill Sans MT" panose="020B0502020104020203" pitchFamily="34" charset="0"/>
                <a:ea typeface="+mj-ea"/>
                <a:cs typeface="Arial" pitchFamily="34" charset="0"/>
              </a:defRPr>
            </a:lvl1pPr>
          </a:lstStyle>
          <a:p>
            <a:pPr lvl="0"/>
            <a:r>
              <a:rPr lang="fr-FR" dirty="0"/>
              <a:t>Modifier les styles du texte du masque</a:t>
            </a:r>
          </a:p>
        </p:txBody>
      </p:sp>
    </p:spTree>
    <p:extLst>
      <p:ext uri="{BB962C8B-B14F-4D97-AF65-F5344CB8AC3E}">
        <p14:creationId xmlns:p14="http://schemas.microsoft.com/office/powerpoint/2010/main" val="36037491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188D7B02-CB08-49F1-9249-8379FFD0BDCF}"/>
              </a:ext>
            </a:extLst>
          </p:cNvPr>
          <p:cNvSpPr>
            <a:spLocks noGrp="1"/>
          </p:cNvSpPr>
          <p:nvPr>
            <p:ph type="body" idx="1"/>
          </p:nvPr>
        </p:nvSpPr>
        <p:spPr>
          <a:xfrm>
            <a:off x="430825" y="1042135"/>
            <a:ext cx="5157787" cy="823912"/>
          </a:xfrm>
          <a:prstGeom prst="rect">
            <a:avLst/>
          </a:prstGeo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D1562C6-EEDF-4567-A96D-BCB31EDA7C82}"/>
              </a:ext>
            </a:extLst>
          </p:cNvPr>
          <p:cNvSpPr>
            <a:spLocks noGrp="1"/>
          </p:cNvSpPr>
          <p:nvPr>
            <p:ph sz="half" idx="2"/>
          </p:nvPr>
        </p:nvSpPr>
        <p:spPr>
          <a:xfrm>
            <a:off x="430825" y="1866047"/>
            <a:ext cx="5157787"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E8526355-B295-473A-9132-841FA63FA996}"/>
              </a:ext>
            </a:extLst>
          </p:cNvPr>
          <p:cNvSpPr>
            <a:spLocks noGrp="1"/>
          </p:cNvSpPr>
          <p:nvPr>
            <p:ph type="body" sz="quarter" idx="3"/>
          </p:nvPr>
        </p:nvSpPr>
        <p:spPr>
          <a:xfrm>
            <a:off x="5763237" y="1042135"/>
            <a:ext cx="5183188" cy="823912"/>
          </a:xfrm>
          <a:prstGeom prst="rect">
            <a:avLst/>
          </a:prstGeo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906F204-1337-4D19-8649-70DF841113B4}"/>
              </a:ext>
            </a:extLst>
          </p:cNvPr>
          <p:cNvSpPr>
            <a:spLocks noGrp="1"/>
          </p:cNvSpPr>
          <p:nvPr>
            <p:ph sz="quarter" idx="4"/>
          </p:nvPr>
        </p:nvSpPr>
        <p:spPr>
          <a:xfrm>
            <a:off x="5763237" y="1866047"/>
            <a:ext cx="5183188"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Rectangle 6">
            <a:extLst>
              <a:ext uri="{FF2B5EF4-FFF2-40B4-BE49-F238E27FC236}">
                <a16:creationId xmlns:a16="http://schemas.microsoft.com/office/drawing/2014/main" id="{5DAE7B54-4863-90AC-E22C-8683AFD35B6F}"/>
              </a:ext>
            </a:extLst>
          </p:cNvPr>
          <p:cNvSpPr/>
          <p:nvPr userDrawn="1"/>
        </p:nvSpPr>
        <p:spPr>
          <a:xfrm>
            <a:off x="87925" y="88388"/>
            <a:ext cx="186092" cy="549915"/>
          </a:xfrm>
          <a:prstGeom prst="rect">
            <a:avLst/>
          </a:prstGeom>
          <a:solidFill>
            <a:srgbClr val="007CC3"/>
          </a:solidFill>
          <a:ln w="25400" cap="flat" cmpd="sng" algn="ctr">
            <a:noFill/>
            <a:prstDash val="solid"/>
          </a:ln>
          <a:effectLst/>
        </p:spPr>
        <p:txBody>
          <a:bodyPr rtlCol="0" anchor="ctr"/>
          <a:lstStyle/>
          <a:p>
            <a:pPr marL="0" marR="0" lvl="0" indent="0" algn="ctr" defTabSz="914424" eaLnBrk="1" fontAlgn="auto" latinLnBrk="0" hangingPunct="1">
              <a:lnSpc>
                <a:spcPct val="100000"/>
              </a:lnSpc>
              <a:spcBef>
                <a:spcPts val="0"/>
              </a:spcBef>
              <a:spcAft>
                <a:spcPts val="0"/>
              </a:spcAft>
              <a:buClrTx/>
              <a:buSzTx/>
              <a:buFontTx/>
              <a:buNone/>
              <a:tabLst/>
              <a:defRPr/>
            </a:pPr>
            <a:endParaRPr kumimoji="0" lang="fr-LU" sz="1800" b="0" i="0" u="none" strike="noStrike" kern="0" cap="none" spc="0" normalizeH="0" baseline="0" noProof="0">
              <a:ln>
                <a:noFill/>
              </a:ln>
              <a:solidFill>
                <a:prstClr val="white"/>
              </a:solidFill>
              <a:effectLst/>
              <a:uLnTx/>
              <a:uFillTx/>
              <a:latin typeface="Gill Sans MT"/>
              <a:ea typeface="+mn-ea"/>
              <a:cs typeface="+mn-cs"/>
            </a:endParaRPr>
          </a:p>
        </p:txBody>
      </p:sp>
      <p:cxnSp>
        <p:nvCxnSpPr>
          <p:cNvPr id="8" name="Connecteur droit 14">
            <a:extLst>
              <a:ext uri="{FF2B5EF4-FFF2-40B4-BE49-F238E27FC236}">
                <a16:creationId xmlns:a16="http://schemas.microsoft.com/office/drawing/2014/main" id="{7FC37B03-9B20-74C9-C0F6-FFA5EE539ACD}"/>
              </a:ext>
            </a:extLst>
          </p:cNvPr>
          <p:cNvCxnSpPr/>
          <p:nvPr userDrawn="1"/>
        </p:nvCxnSpPr>
        <p:spPr>
          <a:xfrm>
            <a:off x="0" y="714456"/>
            <a:ext cx="12192000" cy="0"/>
          </a:xfrm>
          <a:prstGeom prst="line">
            <a:avLst/>
          </a:prstGeom>
          <a:noFill/>
          <a:ln w="12700" cap="flat" cmpd="sng" algn="ctr">
            <a:solidFill>
              <a:sysClr val="window" lastClr="FFFFFF">
                <a:lumMod val="75000"/>
              </a:sysClr>
            </a:solidFill>
            <a:prstDash val="solid"/>
          </a:ln>
          <a:effectLst/>
        </p:spPr>
      </p:cxnSp>
      <p:sp>
        <p:nvSpPr>
          <p:cNvPr id="9" name="Titre">
            <a:extLst>
              <a:ext uri="{FF2B5EF4-FFF2-40B4-BE49-F238E27FC236}">
                <a16:creationId xmlns:a16="http://schemas.microsoft.com/office/drawing/2014/main" id="{560B9E34-C340-F722-D1CF-19D82118B9CC}"/>
              </a:ext>
            </a:extLst>
          </p:cNvPr>
          <p:cNvSpPr>
            <a:spLocks noGrp="1"/>
          </p:cNvSpPr>
          <p:nvPr>
            <p:ph type="body" sz="quarter" idx="13"/>
          </p:nvPr>
        </p:nvSpPr>
        <p:spPr>
          <a:xfrm>
            <a:off x="430826" y="88387"/>
            <a:ext cx="11671300" cy="549915"/>
          </a:xfrm>
        </p:spPr>
        <p:txBody>
          <a:bodyPr>
            <a:normAutofit/>
          </a:bodyPr>
          <a:lstStyle>
            <a:lvl1pPr marL="0" indent="0">
              <a:buFontTx/>
              <a:buNone/>
              <a:defRPr lang="fr-FR" sz="2400" b="0" kern="1200" dirty="0" smtClean="0">
                <a:solidFill>
                  <a:srgbClr val="007CC3"/>
                </a:solidFill>
                <a:latin typeface="Gill Sans MT" panose="020B0502020104020203" pitchFamily="34" charset="0"/>
                <a:ea typeface="+mj-ea"/>
                <a:cs typeface="Arial" pitchFamily="34" charset="0"/>
              </a:defRPr>
            </a:lvl1pPr>
          </a:lstStyle>
          <a:p>
            <a:pPr lvl="0"/>
            <a:r>
              <a:rPr lang="fr-FR" dirty="0"/>
              <a:t>Modifier les styles du texte du masque</a:t>
            </a:r>
          </a:p>
        </p:txBody>
      </p:sp>
    </p:spTree>
    <p:extLst>
      <p:ext uri="{BB962C8B-B14F-4D97-AF65-F5344CB8AC3E}">
        <p14:creationId xmlns:p14="http://schemas.microsoft.com/office/powerpoint/2010/main" val="56867267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ody Text (White bg)">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20EB37B9-0614-41D6-8AFE-EB91B451A9F5}"/>
              </a:ext>
            </a:extLst>
          </p:cNvPr>
          <p:cNvCxnSpPr/>
          <p:nvPr userDrawn="1"/>
        </p:nvCxnSpPr>
        <p:spPr>
          <a:xfrm>
            <a:off x="614783" y="354811"/>
            <a:ext cx="0" cy="374209"/>
          </a:xfrm>
          <a:prstGeom prst="line">
            <a:avLst/>
          </a:prstGeom>
          <a:ln w="25400">
            <a:solidFill>
              <a:srgbClr val="00A3E0"/>
            </a:solidFill>
          </a:ln>
        </p:spPr>
        <p:style>
          <a:lnRef idx="1">
            <a:schemeClr val="accent1"/>
          </a:lnRef>
          <a:fillRef idx="0">
            <a:schemeClr val="accent1"/>
          </a:fillRef>
          <a:effectRef idx="0">
            <a:schemeClr val="accent1"/>
          </a:effectRef>
          <a:fontRef idx="minor">
            <a:schemeClr val="tx1"/>
          </a:fontRef>
        </p:style>
      </p:cxnSp>
      <p:sp>
        <p:nvSpPr>
          <p:cNvPr id="9" name="Text Placeholder 3">
            <a:extLst>
              <a:ext uri="{FF2B5EF4-FFF2-40B4-BE49-F238E27FC236}">
                <a16:creationId xmlns:a16="http://schemas.microsoft.com/office/drawing/2014/main" id="{CFE8CDBB-5A4D-4444-85CC-7578EF050F69}"/>
              </a:ext>
            </a:extLst>
          </p:cNvPr>
          <p:cNvSpPr>
            <a:spLocks noGrp="1"/>
          </p:cNvSpPr>
          <p:nvPr>
            <p:ph type="body" sz="quarter" idx="12"/>
          </p:nvPr>
        </p:nvSpPr>
        <p:spPr>
          <a:xfrm>
            <a:off x="614782" y="355059"/>
            <a:ext cx="8084371" cy="374209"/>
          </a:xfrm>
          <a:prstGeom prst="rect">
            <a:avLst/>
          </a:prstGeom>
        </p:spPr>
        <p:txBody>
          <a:bodyPr anchor="ctr">
            <a:noAutofit/>
          </a:bodyPr>
          <a:lstStyle>
            <a:lvl1pPr marL="91440" indent="0">
              <a:lnSpc>
                <a:spcPct val="100000"/>
              </a:lnSpc>
              <a:spcBef>
                <a:spcPts val="0"/>
              </a:spcBef>
              <a:buNone/>
              <a:defRPr lang="en-US" sz="3200" dirty="0">
                <a:solidFill>
                  <a:schemeClr val="accent2"/>
                </a:solidFill>
                <a:latin typeface="Arial" panose="020B0604020202020204" pitchFamily="34" charset="0"/>
              </a:defRPr>
            </a:lvl1pPr>
          </a:lstStyle>
          <a:p>
            <a:pPr lvl="0"/>
            <a:r>
              <a:rPr lang="en-US" dirty="0"/>
              <a:t>Click to edit Master text styles</a:t>
            </a:r>
          </a:p>
        </p:txBody>
      </p:sp>
      <p:sp>
        <p:nvSpPr>
          <p:cNvPr id="3" name="Text Placeholder 2">
            <a:extLst>
              <a:ext uri="{FF2B5EF4-FFF2-40B4-BE49-F238E27FC236}">
                <a16:creationId xmlns:a16="http://schemas.microsoft.com/office/drawing/2014/main" id="{A78F5977-859D-5931-640D-746C2D37562F}"/>
              </a:ext>
            </a:extLst>
          </p:cNvPr>
          <p:cNvSpPr>
            <a:spLocks noGrp="1"/>
          </p:cNvSpPr>
          <p:nvPr>
            <p:ph type="body" sz="quarter" idx="13"/>
          </p:nvPr>
        </p:nvSpPr>
        <p:spPr>
          <a:xfrm>
            <a:off x="614363" y="1193800"/>
            <a:ext cx="11314112" cy="4754563"/>
          </a:xfrm>
          <a:prstGeom prst="rect">
            <a:avLst/>
          </a:prstGeom>
        </p:spPr>
        <p:txBody>
          <a:bodyPr/>
          <a:lstStyle>
            <a:lvl1pPr marL="377190" indent="-285750">
              <a:buFont typeface="Arial" panose="020B0604020202020204" pitchFamily="34" charset="0"/>
              <a:buChar char="•"/>
              <a:defRPr sz="2800">
                <a:solidFill>
                  <a:schemeClr val="tx1"/>
                </a:solidFill>
              </a:defRPr>
            </a:lvl1pPr>
            <a:lvl2pPr>
              <a:defRPr sz="2800">
                <a:solidFill>
                  <a:schemeClr val="tx1"/>
                </a:solidFill>
              </a:defRPr>
            </a:lvl2pPr>
            <a:lvl3pPr>
              <a:defRPr sz="2800">
                <a:solidFill>
                  <a:schemeClr val="tx1"/>
                </a:solidFill>
              </a:defRPr>
            </a:lvl3pPr>
            <a:lvl4pPr>
              <a:defRPr sz="2800">
                <a:solidFill>
                  <a:schemeClr val="tx1"/>
                </a:solidFill>
              </a:defRPr>
            </a:lvl4pPr>
            <a:lvl5pPr>
              <a:defRPr sz="2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r-FR" dirty="0"/>
          </a:p>
        </p:txBody>
      </p:sp>
    </p:spTree>
    <p:extLst>
      <p:ext uri="{BB962C8B-B14F-4D97-AF65-F5344CB8AC3E}">
        <p14:creationId xmlns:p14="http://schemas.microsoft.com/office/powerpoint/2010/main" val="1592226091"/>
      </p:ext>
    </p:extLst>
  </p:cSld>
  <p:clrMapOvr>
    <a:masterClrMapping/>
  </p:clrMapOvr>
  <p:extLst>
    <p:ext uri="{DCECCB84-F9BA-43D5-87BE-67443E8EF086}">
      <p15:sldGuideLst xmlns:p15="http://schemas.microsoft.com/office/powerpoint/2012/main">
        <p15:guide id="1" orient="horz" pos="2160">
          <p15:clr>
            <a:srgbClr val="FBAE40"/>
          </p15:clr>
        </p15:guide>
        <p15:guide id="2" pos="393">
          <p15:clr>
            <a:srgbClr val="FBAE40"/>
          </p15:clr>
        </p15:guide>
        <p15:guide id="3" pos="7287">
          <p15:clr>
            <a:srgbClr val="FBAE40"/>
          </p15:clr>
        </p15:guide>
        <p15:guide id="4" orient="horz" pos="346">
          <p15:clr>
            <a:srgbClr val="FBAE40"/>
          </p15:clr>
        </p15:guide>
        <p15:guide id="5" orient="horz" pos="397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330926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12108A-D899-493B-9136-ECF180934788}"/>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3CFF061-1964-4975-BCC3-C74EB1B99119}"/>
              </a:ext>
            </a:extLst>
          </p:cNvPr>
          <p:cNvSpPr>
            <a:spLocks noGrp="1"/>
          </p:cNvSpPr>
          <p:nvPr>
            <p:ph sz="half" idx="1"/>
          </p:nvPr>
        </p:nvSpPr>
        <p:spPr>
          <a:xfrm>
            <a:off x="838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C8982731-5A09-4876-B32F-7ADC3B1F1CC5}"/>
              </a:ext>
            </a:extLst>
          </p:cNvPr>
          <p:cNvSpPr>
            <a:spLocks noGrp="1"/>
          </p:cNvSpPr>
          <p:nvPr>
            <p:ph sz="half" idx="2"/>
          </p:nvPr>
        </p:nvSpPr>
        <p:spPr>
          <a:xfrm>
            <a:off x="6172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9740645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1D73AA-3815-4868-B109-FC4D69E041CD}"/>
              </a:ext>
            </a:extLst>
          </p:cNvPr>
          <p:cNvSpPr>
            <a:spLocks noGrp="1"/>
          </p:cNvSpPr>
          <p:nvPr>
            <p:ph type="title"/>
          </p:nvPr>
        </p:nvSpPr>
        <p:spPr>
          <a:xfrm>
            <a:off x="839788" y="365125"/>
            <a:ext cx="10515600" cy="1325563"/>
          </a:xfrm>
          <a:prstGeom prst="rect">
            <a:avLst/>
          </a:prstGeo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188D7B02-CB08-49F1-9249-8379FFD0BDCF}"/>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D1562C6-EEDF-4567-A96D-BCB31EDA7C82}"/>
              </a:ext>
            </a:extLst>
          </p:cNvPr>
          <p:cNvSpPr>
            <a:spLocks noGrp="1"/>
          </p:cNvSpPr>
          <p:nvPr>
            <p:ph sz="half" idx="2"/>
          </p:nvPr>
        </p:nvSpPr>
        <p:spPr>
          <a:xfrm>
            <a:off x="839788" y="2505075"/>
            <a:ext cx="5157787"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E8526355-B295-473A-9132-841FA63FA996}"/>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906F204-1337-4D19-8649-70DF841113B4}"/>
              </a:ext>
            </a:extLst>
          </p:cNvPr>
          <p:cNvSpPr>
            <a:spLocks noGrp="1"/>
          </p:cNvSpPr>
          <p:nvPr>
            <p:ph sz="quarter" idx="4"/>
          </p:nvPr>
        </p:nvSpPr>
        <p:spPr>
          <a:xfrm>
            <a:off x="6172200" y="2505075"/>
            <a:ext cx="5183188"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6485447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76D4BA-0523-4EF0-8194-CE9E117994FF}"/>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endParaRPr lang="en-GB"/>
          </a:p>
        </p:txBody>
      </p:sp>
    </p:spTree>
    <p:extLst>
      <p:ext uri="{BB962C8B-B14F-4D97-AF65-F5344CB8AC3E}">
        <p14:creationId xmlns:p14="http://schemas.microsoft.com/office/powerpoint/2010/main" val="25566925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B3D2D26-F7FD-491B-9293-95EF494CCB8D}"/>
              </a:ext>
            </a:extLst>
          </p:cNvPr>
          <p:cNvSpPr>
            <a:spLocks noGrp="1"/>
          </p:cNvSpPr>
          <p:nvPr>
            <p:ph type="dt" sz="half" idx="10"/>
          </p:nvPr>
        </p:nvSpPr>
        <p:spPr>
          <a:xfrm>
            <a:off x="2802294" y="6356349"/>
            <a:ext cx="2421293" cy="365125"/>
          </a:xfrm>
          <a:prstGeom prst="rect">
            <a:avLst/>
          </a:prstGeom>
        </p:spPr>
        <p:txBody>
          <a:bodyPr/>
          <a:lstStyle/>
          <a:p>
            <a:fld id="{7C52F43F-848C-4EB0-BEDF-9979DE4A0C41}" type="datetimeFigureOut">
              <a:rPr lang="en-GB" smtClean="0"/>
              <a:t>21/10/2024</a:t>
            </a:fld>
            <a:endParaRPr lang="en-GB"/>
          </a:p>
        </p:txBody>
      </p:sp>
      <p:sp>
        <p:nvSpPr>
          <p:cNvPr id="3" name="Footer Placeholder 2">
            <a:extLst>
              <a:ext uri="{FF2B5EF4-FFF2-40B4-BE49-F238E27FC236}">
                <a16:creationId xmlns:a16="http://schemas.microsoft.com/office/drawing/2014/main" id="{E1E4499C-ED66-484D-A8FF-0021EF23F0A7}"/>
              </a:ext>
            </a:extLst>
          </p:cNvPr>
          <p:cNvSpPr>
            <a:spLocks noGrp="1"/>
          </p:cNvSpPr>
          <p:nvPr>
            <p:ph type="ftr" sz="quarter" idx="11"/>
          </p:nvPr>
        </p:nvSpPr>
        <p:spPr>
          <a:xfrm>
            <a:off x="5223587" y="6356349"/>
            <a:ext cx="3387013" cy="365125"/>
          </a:xfrm>
          <a:prstGeom prst="rect">
            <a:avLst/>
          </a:prstGeom>
        </p:spPr>
        <p:txBody>
          <a:bodyPr/>
          <a:lstStyle/>
          <a:p>
            <a:endParaRPr lang="en-GB" dirty="0"/>
          </a:p>
        </p:txBody>
      </p:sp>
      <p:sp>
        <p:nvSpPr>
          <p:cNvPr id="4" name="Slide Number Placeholder 3">
            <a:extLst>
              <a:ext uri="{FF2B5EF4-FFF2-40B4-BE49-F238E27FC236}">
                <a16:creationId xmlns:a16="http://schemas.microsoft.com/office/drawing/2014/main" id="{8CFAF559-5AAD-4F64-ACB5-9AEBE9260D52}"/>
              </a:ext>
            </a:extLst>
          </p:cNvPr>
          <p:cNvSpPr>
            <a:spLocks noGrp="1"/>
          </p:cNvSpPr>
          <p:nvPr>
            <p:ph type="sldNum" sz="quarter" idx="12"/>
          </p:nvPr>
        </p:nvSpPr>
        <p:spPr>
          <a:xfrm>
            <a:off x="8423988" y="6356349"/>
            <a:ext cx="2743200" cy="365125"/>
          </a:xfrm>
          <a:prstGeom prst="rect">
            <a:avLst/>
          </a:prstGeom>
        </p:spPr>
        <p:txBody>
          <a:bodyPr/>
          <a:lstStyle/>
          <a:p>
            <a:fld id="{31630458-D689-4D06-88A1-9CF3BBFB945E}" type="slidenum">
              <a:rPr lang="en-GB" smtClean="0"/>
              <a:t>‹#›</a:t>
            </a:fld>
            <a:endParaRPr lang="en-GB"/>
          </a:p>
        </p:txBody>
      </p:sp>
    </p:spTree>
    <p:extLst>
      <p:ext uri="{BB962C8B-B14F-4D97-AF65-F5344CB8AC3E}">
        <p14:creationId xmlns:p14="http://schemas.microsoft.com/office/powerpoint/2010/main" val="28947680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116E6F-376B-4947-AD49-F3FFAE35740F}"/>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335CD9B5-2A69-42AC-A1D1-07006B506B3B}"/>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52530C39-3578-4058-B199-3F711D1BD15C}"/>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29664705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3509E8-2646-4D68-9C46-E775F7D7E4B3}"/>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78CE028D-0BFC-401B-ACC1-BA5B445D7B9B}"/>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5935C34A-B383-4DE6-9F2F-6CCB847D4F3D}"/>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2031953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865D7E-D191-4120-B285-3C5BF159869A}"/>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0B5ECC04-C31E-43D7-80AD-9BF408DC854A}"/>
              </a:ext>
            </a:extLst>
          </p:cNvPr>
          <p:cNvSpPr>
            <a:spLocks noGrp="1"/>
          </p:cNvSpPr>
          <p:nvPr>
            <p:ph type="body" orient="vert" idx="1"/>
          </p:nvPr>
        </p:nvSpPr>
        <p:spPr>
          <a:xfrm>
            <a:off x="838200" y="1825625"/>
            <a:ext cx="10515600" cy="43513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54599239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13" Type="http://schemas.openxmlformats.org/officeDocument/2006/relationships/slideLayout" Target="../slideLayouts/slideLayout14.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slideLayout" Target="../slideLayouts/slideLayout13.xml"/><Relationship Id="rId2" Type="http://schemas.openxmlformats.org/officeDocument/2006/relationships/slideLayout" Target="../slideLayouts/slideLayout3.xml"/><Relationship Id="rId16" Type="http://schemas.openxmlformats.org/officeDocument/2006/relationships/image" Target="../media/image3.jpg"/><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5" Type="http://schemas.openxmlformats.org/officeDocument/2006/relationships/image" Target="../media/image2.png"/><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theme" Target="../theme/theme3.xml"/><Relationship Id="rId1"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01124E9-9858-C45D-8B93-5A91557CDCB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86397" y="142494"/>
            <a:ext cx="2486458" cy="2486458"/>
          </a:xfrm>
          <a:prstGeom prst="rect">
            <a:avLst/>
          </a:prstGeom>
        </p:spPr>
      </p:pic>
      <p:sp>
        <p:nvSpPr>
          <p:cNvPr id="10" name="TextBox 9">
            <a:extLst>
              <a:ext uri="{FF2B5EF4-FFF2-40B4-BE49-F238E27FC236}">
                <a16:creationId xmlns:a16="http://schemas.microsoft.com/office/drawing/2014/main" id="{E3742B0E-0264-D528-E76A-3F04ABF2C800}"/>
              </a:ext>
            </a:extLst>
          </p:cNvPr>
          <p:cNvSpPr txBox="1"/>
          <p:nvPr userDrawn="1"/>
        </p:nvSpPr>
        <p:spPr>
          <a:xfrm>
            <a:off x="2269621" y="658232"/>
            <a:ext cx="7652758" cy="430887"/>
          </a:xfrm>
          <a:prstGeom prst="rect">
            <a:avLst/>
          </a:prstGeom>
          <a:noFill/>
        </p:spPr>
        <p:txBody>
          <a:bodyPr wrap="square">
            <a:spAutoFit/>
          </a:bodyPr>
          <a:lstStyle/>
          <a:p>
            <a:pPr algn="ctr"/>
            <a:r>
              <a:rPr lang="en-US" sz="2200" dirty="0">
                <a:latin typeface="AvenirNext LT Pro Regular" panose="020B0504020202020204" pitchFamily="34" charset="0"/>
              </a:rPr>
              <a:t>31</a:t>
            </a:r>
            <a:r>
              <a:rPr lang="en-US" sz="2200" baseline="30000" dirty="0">
                <a:latin typeface="AvenirNext LT Pro Regular" panose="020B0504020202020204" pitchFamily="34" charset="0"/>
              </a:rPr>
              <a:t>TH</a:t>
            </a:r>
            <a:r>
              <a:rPr lang="en-US" sz="2200" dirty="0">
                <a:latin typeface="AvenirNext LT Pro Regular" panose="020B0504020202020204" pitchFamily="34" charset="0"/>
              </a:rPr>
              <a:t> WORLD RADIOCOMMUNICATION SEMINAR</a:t>
            </a:r>
            <a:endParaRPr lang="en-GB" sz="2200" dirty="0">
              <a:latin typeface="AvenirNext LT Pro Regular" panose="020B0504020202020204" pitchFamily="34" charset="0"/>
            </a:endParaRPr>
          </a:p>
        </p:txBody>
      </p:sp>
      <p:sp>
        <p:nvSpPr>
          <p:cNvPr id="6" name="TextBox 5">
            <a:extLst>
              <a:ext uri="{FF2B5EF4-FFF2-40B4-BE49-F238E27FC236}">
                <a16:creationId xmlns:a16="http://schemas.microsoft.com/office/drawing/2014/main" id="{88171B21-793D-D752-9808-DF21260C64D5}"/>
              </a:ext>
            </a:extLst>
          </p:cNvPr>
          <p:cNvSpPr txBox="1"/>
          <p:nvPr userDrawn="1"/>
        </p:nvSpPr>
        <p:spPr>
          <a:xfrm>
            <a:off x="11420070" y="6345034"/>
            <a:ext cx="553720" cy="292388"/>
          </a:xfrm>
          <a:prstGeom prst="rect">
            <a:avLst/>
          </a:prstGeom>
          <a:noFill/>
        </p:spPr>
        <p:txBody>
          <a:bodyPr wrap="square" rtlCol="0">
            <a:spAutoFit/>
          </a:bodyPr>
          <a:lstStyle/>
          <a:p>
            <a:pPr algn="r"/>
            <a:fld id="{D88FE18D-1554-4525-B2E9-CBAFE9755A5A}" type="slidenum">
              <a:rPr lang="en-US" sz="1300" smtClean="0">
                <a:solidFill>
                  <a:prstClr val="black"/>
                </a:solidFill>
                <a:latin typeface="Arial" panose="020B0604020202020204" pitchFamily="34" charset="0"/>
              </a:rPr>
              <a:pPr algn="r"/>
              <a:t>‹#›</a:t>
            </a:fld>
            <a:endParaRPr lang="en-US" sz="1300" dirty="0">
              <a:solidFill>
                <a:prstClr val="black"/>
              </a:solidFill>
              <a:latin typeface="Arial" panose="020B0604020202020204" pitchFamily="34" charset="0"/>
            </a:endParaRPr>
          </a:p>
        </p:txBody>
      </p:sp>
      <p:sp>
        <p:nvSpPr>
          <p:cNvPr id="7" name="TextBox 6">
            <a:extLst>
              <a:ext uri="{FF2B5EF4-FFF2-40B4-BE49-F238E27FC236}">
                <a16:creationId xmlns:a16="http://schemas.microsoft.com/office/drawing/2014/main" id="{C2E33919-BA56-F64B-9EEF-C8DF3BE237EE}"/>
              </a:ext>
            </a:extLst>
          </p:cNvPr>
          <p:cNvSpPr txBox="1"/>
          <p:nvPr userDrawn="1"/>
        </p:nvSpPr>
        <p:spPr>
          <a:xfrm>
            <a:off x="6469474" y="6343130"/>
            <a:ext cx="5101497" cy="307777"/>
          </a:xfrm>
          <a:prstGeom prst="rect">
            <a:avLst/>
          </a:prstGeom>
          <a:noFill/>
        </p:spPr>
        <p:txBody>
          <a:bodyPr wrap="square" rtlCol="0">
            <a:spAutoFit/>
          </a:bodyPr>
          <a:lstStyle/>
          <a:p>
            <a:pPr algn="r">
              <a:defRPr/>
            </a:pPr>
            <a:r>
              <a:rPr lang="en-US" sz="1400" spc="50" dirty="0">
                <a:solidFill>
                  <a:srgbClr val="757070"/>
                </a:solidFill>
                <a:latin typeface="Arial" panose="020B0604020202020204" pitchFamily="34" charset="0"/>
                <a:cs typeface="Arial" panose="020B0604020202020204" pitchFamily="34" charset="0"/>
              </a:rPr>
              <a:t>www.itu.int/wrs-24</a:t>
            </a:r>
          </a:p>
        </p:txBody>
      </p:sp>
    </p:spTree>
    <p:extLst>
      <p:ext uri="{BB962C8B-B14F-4D97-AF65-F5344CB8AC3E}">
        <p14:creationId xmlns:p14="http://schemas.microsoft.com/office/powerpoint/2010/main" val="2026219749"/>
      </p:ext>
    </p:extLst>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lang="en-US" sz="2800" kern="1200" smtClean="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400" kern="1200" smtClean="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2000" kern="1200" smtClean="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800" kern="1200" smtClean="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GB" sz="1800" kern="1200" smtClean="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5" name="Picture 4" descr="A picture containing drawing&#10;&#10;Description automatically generated">
            <a:extLst>
              <a:ext uri="{FF2B5EF4-FFF2-40B4-BE49-F238E27FC236}">
                <a16:creationId xmlns:a16="http://schemas.microsoft.com/office/drawing/2014/main" id="{B2DE81CE-5F1E-46D2-936C-076F142DE56D}"/>
              </a:ext>
            </a:extLst>
          </p:cNvPr>
          <p:cNvPicPr>
            <a:picLocks noChangeAspect="1"/>
          </p:cNvPicPr>
          <p:nvPr userDrawn="1"/>
        </p:nvPicPr>
        <p:blipFill>
          <a:blip r:embed="rId15"/>
          <a:stretch>
            <a:fillRect/>
          </a:stretch>
        </p:blipFill>
        <p:spPr>
          <a:xfrm>
            <a:off x="11062357" y="5777229"/>
            <a:ext cx="948006" cy="970767"/>
          </a:xfrm>
          <a:prstGeom prst="rect">
            <a:avLst/>
          </a:prstGeom>
        </p:spPr>
      </p:pic>
      <p:pic>
        <p:nvPicPr>
          <p:cNvPr id="3" name="Picture 2" descr="Logo&#10;&#10;Description automatically generated with low confidence">
            <a:extLst>
              <a:ext uri="{FF2B5EF4-FFF2-40B4-BE49-F238E27FC236}">
                <a16:creationId xmlns:a16="http://schemas.microsoft.com/office/drawing/2014/main" id="{FE37F8DF-59D6-85CD-DA77-69C38CB18DE1}"/>
              </a:ext>
            </a:extLst>
          </p:cNvPr>
          <p:cNvPicPr>
            <a:picLocks noChangeAspect="1"/>
          </p:cNvPicPr>
          <p:nvPr userDrawn="1"/>
        </p:nvPicPr>
        <p:blipFill>
          <a:blip r:embed="rId16">
            <a:extLst>
              <a:ext uri="{28A0092B-C50C-407E-A947-70E740481C1C}">
                <a14:useLocalDpi xmlns:a14="http://schemas.microsoft.com/office/drawing/2010/main" val="0"/>
              </a:ext>
            </a:extLst>
          </a:blip>
          <a:stretch>
            <a:fillRect/>
          </a:stretch>
        </p:blipFill>
        <p:spPr>
          <a:xfrm>
            <a:off x="181637" y="5787165"/>
            <a:ext cx="2543233" cy="1070835"/>
          </a:xfrm>
          <a:prstGeom prst="rect">
            <a:avLst/>
          </a:prstGeom>
        </p:spPr>
      </p:pic>
    </p:spTree>
    <p:extLst>
      <p:ext uri="{BB962C8B-B14F-4D97-AF65-F5344CB8AC3E}">
        <p14:creationId xmlns:p14="http://schemas.microsoft.com/office/powerpoint/2010/main" val="3175088193"/>
      </p:ext>
    </p:extLst>
  </p:cSld>
  <p:clrMap bg1="lt1" tx1="dk1" bg2="lt2" tx2="dk2" accent1="accent1" accent2="accent2" accent3="accent3" accent4="accent4" accent5="accent5" accent6="accent6" hlink="hlink" folHlink="folHlink"/>
  <p:sldLayoutIdLst>
    <p:sldLayoutId id="2147483651" r:id="rId1"/>
    <p:sldLayoutId id="2147483654" r:id="rId2"/>
    <p:sldLayoutId id="2147483655" r:id="rId3"/>
    <p:sldLayoutId id="2147483656" r:id="rId4"/>
    <p:sldLayoutId id="2147483657" r:id="rId5"/>
    <p:sldLayoutId id="2147483658" r:id="rId6"/>
    <p:sldLayoutId id="2147483659" r:id="rId7"/>
    <p:sldLayoutId id="2147483660" r:id="rId8"/>
    <p:sldLayoutId id="2147483661" r:id="rId9"/>
    <p:sldLayoutId id="2147483662" r:id="rId10"/>
    <p:sldLayoutId id="2147483663" r:id="rId11"/>
    <p:sldLayoutId id="2147483664" r:id="rId12"/>
    <p:sldLayoutId id="2147483665"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788CDD6-B1EF-EE50-1636-DEF6169094EE}"/>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9309040" y="20836"/>
            <a:ext cx="2537876" cy="1067061"/>
          </a:xfrm>
          <a:prstGeom prst="rect">
            <a:avLst/>
          </a:prstGeom>
        </p:spPr>
      </p:pic>
      <p:sp>
        <p:nvSpPr>
          <p:cNvPr id="7" name="TextBox 6">
            <a:extLst>
              <a:ext uri="{FF2B5EF4-FFF2-40B4-BE49-F238E27FC236}">
                <a16:creationId xmlns:a16="http://schemas.microsoft.com/office/drawing/2014/main" id="{130D4DA1-6863-4E39-E617-0279F62260A0}"/>
              </a:ext>
            </a:extLst>
          </p:cNvPr>
          <p:cNvSpPr txBox="1"/>
          <p:nvPr userDrawn="1"/>
        </p:nvSpPr>
        <p:spPr>
          <a:xfrm>
            <a:off x="6469474" y="6343130"/>
            <a:ext cx="5101497" cy="307777"/>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50" normalizeH="0" baseline="0" noProof="0" dirty="0">
                <a:ln>
                  <a:noFill/>
                </a:ln>
                <a:solidFill>
                  <a:srgbClr val="757070"/>
                </a:solidFill>
                <a:effectLst/>
                <a:uLnTx/>
                <a:uFillTx/>
                <a:latin typeface="Arial" panose="020B0604020202020204" pitchFamily="34" charset="0"/>
                <a:ea typeface="+mn-ea"/>
                <a:cs typeface="Arial" panose="020B0604020202020204" pitchFamily="34" charset="0"/>
              </a:rPr>
              <a:t>www.itu.int/wrs-24</a:t>
            </a:r>
          </a:p>
        </p:txBody>
      </p:sp>
      <p:sp>
        <p:nvSpPr>
          <p:cNvPr id="2" name="TextBox 1">
            <a:extLst>
              <a:ext uri="{FF2B5EF4-FFF2-40B4-BE49-F238E27FC236}">
                <a16:creationId xmlns:a16="http://schemas.microsoft.com/office/drawing/2014/main" id="{50F22AD8-1A28-0331-EAB9-545F472E9633}"/>
              </a:ext>
            </a:extLst>
          </p:cNvPr>
          <p:cNvSpPr txBox="1"/>
          <p:nvPr userDrawn="1"/>
        </p:nvSpPr>
        <p:spPr>
          <a:xfrm>
            <a:off x="11420070" y="6345034"/>
            <a:ext cx="553720" cy="292388"/>
          </a:xfrm>
          <a:prstGeom prst="rect">
            <a:avLst/>
          </a:prstGeom>
          <a:noFill/>
        </p:spPr>
        <p:txBody>
          <a:bodyPr wrap="square" rtlCol="0">
            <a:spAutoFit/>
          </a:bodyPr>
          <a:lstStyle/>
          <a:p>
            <a:pPr algn="r"/>
            <a:fld id="{D88FE18D-1554-4525-B2E9-CBAFE9755A5A}" type="slidenum">
              <a:rPr lang="en-US" sz="1300" smtClean="0">
                <a:solidFill>
                  <a:prstClr val="black"/>
                </a:solidFill>
                <a:latin typeface="Arial" panose="020B0604020202020204" pitchFamily="34" charset="0"/>
              </a:rPr>
              <a:pPr algn="r"/>
              <a:t>‹#›</a:t>
            </a:fld>
            <a:endParaRPr lang="en-US" sz="1300" dirty="0">
              <a:solidFill>
                <a:prstClr val="black"/>
              </a:solidFill>
              <a:latin typeface="Arial" panose="020B0604020202020204" pitchFamily="34" charset="0"/>
            </a:endParaRPr>
          </a:p>
        </p:txBody>
      </p:sp>
    </p:spTree>
    <p:extLst>
      <p:ext uri="{BB962C8B-B14F-4D97-AF65-F5344CB8AC3E}">
        <p14:creationId xmlns:p14="http://schemas.microsoft.com/office/powerpoint/2010/main" val="1590216661"/>
      </p:ext>
    </p:extLst>
  </p:cSld>
  <p:clrMap bg1="lt1" tx1="dk1" bg2="lt2" tx2="dk2" accent1="accent1" accent2="accent2" accent3="accent3" accent4="accent4" accent5="accent5" accent6="accent6" hlink="hlink" folHlink="folHlink"/>
  <p:sldLayoutIdLst>
    <p:sldLayoutId id="2147483676" r:id="rId1"/>
  </p:sldLayoutIdLst>
  <p:hf hdr="0" ftr="0" dt="0"/>
  <p:txStyles>
    <p:titleStyle>
      <a:lvl1pPr algn="l" defTabSz="914400" rtl="0" eaLnBrk="1" latinLnBrk="0" hangingPunct="1">
        <a:lnSpc>
          <a:spcPct val="90000"/>
        </a:lnSpc>
        <a:spcBef>
          <a:spcPct val="0"/>
        </a:spcBef>
        <a:buNone/>
        <a:defRPr sz="2800" b="1" kern="1200">
          <a:solidFill>
            <a:schemeClr val="tx1"/>
          </a:solidFill>
          <a:latin typeface="Avenir Nxt2 W1G" panose="020B0503020202020204" pitchFamily="34" charset="0"/>
          <a:ea typeface="+mj-ea"/>
          <a:cs typeface="Arial" panose="020B0604020202020204" pitchFamily="34" charset="0"/>
        </a:defRPr>
      </a:lvl1pPr>
    </p:titleStyle>
    <p:bodyStyle>
      <a:lvl1pPr marL="91440" indent="0" algn="l" defTabSz="914400" rtl="0" eaLnBrk="1" latinLnBrk="0" hangingPunct="1">
        <a:lnSpc>
          <a:spcPts val="2200"/>
        </a:lnSpc>
        <a:spcBef>
          <a:spcPts val="1000"/>
        </a:spcBef>
        <a:buClr>
          <a:srgbClr val="009CD6"/>
        </a:buClr>
        <a:buSzPct val="110000"/>
        <a:buFont typeface="Arial" panose="020B0604020202020204" pitchFamily="34" charset="0"/>
        <a:buNone/>
        <a:defRPr sz="1800" kern="1200" spc="0">
          <a:solidFill>
            <a:schemeClr val="tx1"/>
          </a:solidFill>
          <a:latin typeface="Avenir Nxt2 W1G" panose="020B0503020202020204" pitchFamily="34" charset="0"/>
          <a:ea typeface="+mn-ea"/>
          <a:cs typeface="Arial" panose="020B0604020202020204" pitchFamily="34" charset="0"/>
        </a:defRPr>
      </a:lvl1pPr>
      <a:lvl2pPr marL="834390" indent="-285750" algn="l" defTabSz="914400" rtl="0" eaLnBrk="1" latinLnBrk="0" hangingPunct="1">
        <a:lnSpc>
          <a:spcPts val="2200"/>
        </a:lnSpc>
        <a:spcBef>
          <a:spcPts val="500"/>
        </a:spcBef>
        <a:buClr>
          <a:srgbClr val="009CD6"/>
        </a:buClr>
        <a:buSzPct val="110000"/>
        <a:buFont typeface="Arial" panose="020B0604020202020204" pitchFamily="34" charset="0"/>
        <a:buChar char="•"/>
        <a:defRPr sz="1800" kern="1200" spc="0">
          <a:solidFill>
            <a:schemeClr val="tx1"/>
          </a:solidFill>
          <a:latin typeface="Avenir Nxt2 W1G" panose="020B0503020202020204" pitchFamily="34" charset="0"/>
          <a:ea typeface="+mn-ea"/>
          <a:cs typeface="Arial" panose="020B0604020202020204" pitchFamily="34" charset="0"/>
        </a:defRPr>
      </a:lvl2pPr>
      <a:lvl3pPr marL="1291590" indent="-285750" algn="l" defTabSz="914400" rtl="0" eaLnBrk="1" latinLnBrk="0" hangingPunct="1">
        <a:lnSpc>
          <a:spcPts val="2200"/>
        </a:lnSpc>
        <a:spcBef>
          <a:spcPts val="500"/>
        </a:spcBef>
        <a:buClr>
          <a:srgbClr val="009CD6"/>
        </a:buClr>
        <a:buSzPct val="110000"/>
        <a:buFont typeface="Arial" panose="020B0604020202020204" pitchFamily="34" charset="0"/>
        <a:buChar char="•"/>
        <a:defRPr sz="1800" kern="1200" spc="0" baseline="0">
          <a:solidFill>
            <a:schemeClr val="tx1"/>
          </a:solidFill>
          <a:latin typeface="Avenir Nxt2 W1G" panose="020B0503020202020204" pitchFamily="34" charset="0"/>
          <a:ea typeface="+mn-ea"/>
          <a:cs typeface="Arial" panose="020B0604020202020204" pitchFamily="34" charset="0"/>
        </a:defRPr>
      </a:lvl3pPr>
      <a:lvl4pPr marL="1748790" indent="-285750" algn="l" defTabSz="914400" rtl="0" eaLnBrk="1" latinLnBrk="0" hangingPunct="1">
        <a:lnSpc>
          <a:spcPts val="2200"/>
        </a:lnSpc>
        <a:spcBef>
          <a:spcPts val="500"/>
        </a:spcBef>
        <a:buClr>
          <a:srgbClr val="009CD6"/>
        </a:buClr>
        <a:buSzPct val="110000"/>
        <a:buFont typeface="Arial" panose="020B0604020202020204" pitchFamily="34" charset="0"/>
        <a:buChar char="•"/>
        <a:defRPr sz="1800" kern="1200" spc="0" baseline="0">
          <a:solidFill>
            <a:schemeClr val="tx1"/>
          </a:solidFill>
          <a:latin typeface="Avenir Nxt2 W1G" panose="020B0503020202020204" pitchFamily="34" charset="0"/>
          <a:ea typeface="+mn-ea"/>
          <a:cs typeface="Arial" panose="020B0604020202020204" pitchFamily="34" charset="0"/>
        </a:defRPr>
      </a:lvl4pPr>
      <a:lvl5pPr marL="2057400" indent="-228600" algn="l" defTabSz="914400" rtl="0" eaLnBrk="1" latinLnBrk="0" hangingPunct="1">
        <a:lnSpc>
          <a:spcPts val="2200"/>
        </a:lnSpc>
        <a:spcBef>
          <a:spcPts val="500"/>
        </a:spcBef>
        <a:buClr>
          <a:srgbClr val="00B0F0"/>
        </a:buClr>
        <a:buFont typeface="Arial" panose="020B0604020202020204" pitchFamily="34" charset="0"/>
        <a:buChar char="•"/>
        <a:defRPr sz="1800" kern="1200" spc="30" baseline="0">
          <a:solidFill>
            <a:schemeClr val="tx1"/>
          </a:solidFill>
          <a:latin typeface="Avenir Nxt2 W1G" panose="020B0503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pos="7287">
          <p15:clr>
            <a:srgbClr val="F26B43"/>
          </p15:clr>
        </p15:guide>
        <p15:guide id="4" pos="393">
          <p15:clr>
            <a:srgbClr val="F26B43"/>
          </p15:clr>
        </p15:guide>
        <p15:guide id="5" orient="horz" pos="3974">
          <p15:clr>
            <a:srgbClr val="F26B43"/>
          </p15:clr>
        </p15:guide>
        <p15:guide id="6" orient="horz" pos="346">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2" Type="http://schemas.openxmlformats.org/officeDocument/2006/relationships/hyperlink" Target="https://www.itu.int/ITU-R/eTerrestrial/eBroadcasting/ECalculations" TargetMode="External"/><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3" Type="http://schemas.openxmlformats.org/officeDocument/2006/relationships/hyperlink" Target="mailto:brtpr@itu.int" TargetMode="External"/><Relationship Id="rId2" Type="http://schemas.openxmlformats.org/officeDocument/2006/relationships/hyperlink" Target="mailto:brmail@itu.int" TargetMode="Externa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561378-ADDB-4D81-B6BA-8E0B9798BAF1}"/>
              </a:ext>
            </a:extLst>
          </p:cNvPr>
          <p:cNvSpPr>
            <a:spLocks noGrp="1"/>
          </p:cNvSpPr>
          <p:nvPr>
            <p:ph type="ctrTitle" idx="4294967295"/>
          </p:nvPr>
        </p:nvSpPr>
        <p:spPr>
          <a:xfrm>
            <a:off x="1153297" y="2958459"/>
            <a:ext cx="9754080" cy="1436071"/>
          </a:xfrm>
          <a:prstGeom prst="rect">
            <a:avLst/>
          </a:prstGeom>
        </p:spPr>
        <p:txBody>
          <a:bodyPr/>
          <a:lstStyle/>
          <a:p>
            <a:pPr algn="l"/>
            <a:r>
              <a:rPr kumimoji="0" lang="en-GB" sz="4900" b="1" i="0" u="none" strike="noStrike" kern="1200" cap="none" spc="0" normalizeH="0" baseline="0" noProof="0" dirty="0" err="1">
                <a:ln>
                  <a:noFill/>
                </a:ln>
                <a:solidFill>
                  <a:srgbClr val="00B0F0"/>
                </a:solidFill>
                <a:effectLst/>
                <a:uLnTx/>
                <a:uFillTx/>
                <a:latin typeface="Arial" panose="020B0604020202020204" pitchFamily="34" charset="0"/>
                <a:ea typeface="+mj-ea"/>
                <a:cs typeface="Arial" panose="020B0604020202020204" pitchFamily="34" charset="0"/>
              </a:rPr>
              <a:t>Procédures</a:t>
            </a:r>
            <a:r>
              <a:rPr kumimoji="0" lang="en-GB" sz="4900" b="1" i="0" u="none" strike="noStrike" kern="1200" cap="none" spc="0" normalizeH="0" baseline="0" noProof="0" dirty="0">
                <a:ln>
                  <a:noFill/>
                </a:ln>
                <a:solidFill>
                  <a:srgbClr val="00B0F0"/>
                </a:solidFill>
                <a:effectLst/>
                <a:uLnTx/>
                <a:uFillTx/>
                <a:latin typeface="Arial" panose="020B0604020202020204" pitchFamily="34" charset="0"/>
                <a:ea typeface="+mj-ea"/>
                <a:cs typeface="Arial" panose="020B0604020202020204" pitchFamily="34" charset="0"/>
              </a:rPr>
              <a:t> de </a:t>
            </a:r>
            <a:r>
              <a:rPr kumimoji="0" lang="en-GB" sz="4900" b="1" i="0" u="none" strike="noStrike" kern="1200" cap="none" spc="0" normalizeH="0" baseline="0" noProof="0" dirty="0" err="1">
                <a:ln>
                  <a:noFill/>
                </a:ln>
                <a:solidFill>
                  <a:srgbClr val="00B0F0"/>
                </a:solidFill>
                <a:effectLst/>
                <a:uLnTx/>
                <a:uFillTx/>
                <a:latin typeface="Arial" panose="020B0604020202020204" pitchFamily="34" charset="0"/>
                <a:ea typeface="+mj-ea"/>
                <a:cs typeface="Arial" panose="020B0604020202020204" pitchFamily="34" charset="0"/>
              </a:rPr>
              <a:t>l’Accord</a:t>
            </a:r>
            <a:r>
              <a:rPr kumimoji="0" lang="en-GB" sz="4900" b="1" i="0" u="none" strike="noStrike" kern="1200" cap="none" spc="0" normalizeH="0" baseline="0" noProof="0" dirty="0">
                <a:ln>
                  <a:noFill/>
                </a:ln>
                <a:solidFill>
                  <a:srgbClr val="00B0F0"/>
                </a:solidFill>
                <a:effectLst/>
                <a:uLnTx/>
                <a:uFillTx/>
                <a:latin typeface="Arial" panose="020B0604020202020204" pitchFamily="34" charset="0"/>
                <a:ea typeface="+mj-ea"/>
                <a:cs typeface="Arial" panose="020B0604020202020204" pitchFamily="34" charset="0"/>
              </a:rPr>
              <a:t> GE84</a:t>
            </a:r>
            <a:endParaRPr lang="en-GB" sz="4900" b="1" dirty="0">
              <a:solidFill>
                <a:srgbClr val="00B0F0"/>
              </a:solidFill>
              <a:latin typeface="Arial" panose="020B0604020202020204" pitchFamily="34" charset="0"/>
              <a:cs typeface="Arial" panose="020B0604020202020204" pitchFamily="34" charset="0"/>
            </a:endParaRPr>
          </a:p>
        </p:txBody>
      </p:sp>
      <p:sp>
        <p:nvSpPr>
          <p:cNvPr id="3" name="Subtitle 2">
            <a:extLst>
              <a:ext uri="{FF2B5EF4-FFF2-40B4-BE49-F238E27FC236}">
                <a16:creationId xmlns:a16="http://schemas.microsoft.com/office/drawing/2014/main" id="{CB144CC2-A0D7-4D0B-82D8-5114F1F1FD51}"/>
              </a:ext>
            </a:extLst>
          </p:cNvPr>
          <p:cNvSpPr>
            <a:spLocks noGrp="1"/>
          </p:cNvSpPr>
          <p:nvPr>
            <p:ph type="subTitle" idx="4294967295"/>
          </p:nvPr>
        </p:nvSpPr>
        <p:spPr>
          <a:xfrm>
            <a:off x="412372" y="5048250"/>
            <a:ext cx="9144000" cy="990600"/>
          </a:xfrm>
          <a:prstGeom prst="rect">
            <a:avLst/>
          </a:prstGeom>
        </p:spPr>
        <p:txBody>
          <a:body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altLang="zh-CN" sz="2300" b="1" i="0" u="none" strike="noStrike" kern="0" cap="none" spc="0" normalizeH="0" baseline="0" noProof="0" dirty="0">
                <a:ln>
                  <a:noFill/>
                </a:ln>
                <a:solidFill>
                  <a:prstClr val="black"/>
                </a:solidFill>
                <a:effectLst/>
                <a:uLnTx/>
                <a:uFillTx/>
                <a:latin typeface="Calibri" panose="020F0502020204030204"/>
                <a:ea typeface="宋体" panose="02010600030101010101" pitchFamily="2" charset="-122"/>
                <a:cs typeface="Arial"/>
              </a:rPr>
              <a:t>Hakim Ebdelli</a:t>
            </a:r>
            <a:br>
              <a:rPr kumimoji="0" lang="en-GB" altLang="zh-CN" sz="2300" b="1" i="0" u="none" strike="noStrike" kern="0" cap="none" spc="0" normalizeH="0" baseline="0" noProof="0" dirty="0">
                <a:ln>
                  <a:noFill/>
                </a:ln>
                <a:solidFill>
                  <a:prstClr val="black"/>
                </a:solidFill>
                <a:effectLst/>
                <a:uLnTx/>
                <a:uFillTx/>
                <a:latin typeface="Calibri" panose="020F0502020204030204"/>
                <a:ea typeface="宋体" panose="02010600030101010101" pitchFamily="2" charset="-122"/>
                <a:cs typeface="Arial"/>
              </a:rPr>
            </a:br>
            <a:r>
              <a:rPr kumimoji="0" lang="en-GB" altLang="zh-CN" sz="2300" b="1" i="0" u="none" strike="noStrike" kern="0" cap="none" spc="0" normalizeH="0" baseline="0" noProof="0" dirty="0">
                <a:ln>
                  <a:noFill/>
                </a:ln>
                <a:solidFill>
                  <a:prstClr val="black"/>
                </a:solidFill>
                <a:effectLst/>
                <a:uLnTx/>
                <a:uFillTx/>
                <a:latin typeface="Calibri" panose="020F0502020204030204"/>
                <a:ea typeface="宋体" panose="02010600030101010101" pitchFamily="2" charset="-122"/>
                <a:cs typeface="Arial"/>
              </a:rPr>
              <a:t>Broadcasting Services Division</a:t>
            </a:r>
            <a:br>
              <a:rPr kumimoji="0" lang="en-GB" altLang="zh-CN" sz="2300" b="1" i="0" u="none" strike="noStrike" kern="0" cap="none" spc="0" normalizeH="0" baseline="0" noProof="0" dirty="0">
                <a:ln>
                  <a:noFill/>
                </a:ln>
                <a:solidFill>
                  <a:prstClr val="black"/>
                </a:solidFill>
                <a:effectLst/>
                <a:uLnTx/>
                <a:uFillTx/>
                <a:latin typeface="Calibri" panose="020F0502020204030204"/>
                <a:ea typeface="宋体" panose="02010600030101010101" pitchFamily="2" charset="-122"/>
                <a:cs typeface="Arial"/>
              </a:rPr>
            </a:br>
            <a:r>
              <a:rPr kumimoji="0" lang="en-GB" altLang="zh-CN" sz="2300" b="1" i="0" u="none" strike="noStrike" kern="0" cap="none" spc="0" normalizeH="0" baseline="0" noProof="0" dirty="0">
                <a:ln>
                  <a:noFill/>
                </a:ln>
                <a:solidFill>
                  <a:prstClr val="black"/>
                </a:solidFill>
                <a:effectLst/>
                <a:uLnTx/>
                <a:uFillTx/>
                <a:latin typeface="Calibri" panose="020F0502020204030204"/>
                <a:ea typeface="宋体" panose="02010600030101010101" pitchFamily="2" charset="-122"/>
                <a:cs typeface="Arial"/>
              </a:rPr>
              <a:t>ITU/BR</a:t>
            </a:r>
            <a:endParaRPr kumimoji="0" lang="en-GB" sz="32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algn="l"/>
            <a:endParaRPr lang="en-GB" sz="3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4588700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0AF6287-94F8-5504-63AA-307085945852}"/>
              </a:ext>
            </a:extLst>
          </p:cNvPr>
          <p:cNvSpPr txBox="1">
            <a:spLocks/>
          </p:cNvSpPr>
          <p:nvPr/>
        </p:nvSpPr>
        <p:spPr>
          <a:xfrm>
            <a:off x="8690465" y="1459652"/>
            <a:ext cx="3396276" cy="310410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marR="0" lvl="0" indent="-342900" algn="l" defTabSz="914400" rtl="0" eaLnBrk="1" fontAlgn="auto" latinLnBrk="0" hangingPunct="1">
              <a:lnSpc>
                <a:spcPct val="100000"/>
              </a:lnSpc>
              <a:spcBef>
                <a:spcPct val="20000"/>
              </a:spcBef>
              <a:spcAft>
                <a:spcPts val="0"/>
              </a:spcAft>
              <a:buClr>
                <a:srgbClr val="1F497D"/>
              </a:buClr>
              <a:buSzTx/>
              <a:buFont typeface="Wingdings" panose="05000000000000000000" pitchFamily="2" charset="2"/>
              <a:buChar char="§"/>
              <a:tabLst/>
              <a:defRPr/>
            </a:pPr>
            <a:r>
              <a:rPr lang="en-US" sz="2000" b="1" u="sng" dirty="0"/>
              <a:t>Voir </a:t>
            </a:r>
            <a:r>
              <a:rPr lang="en-US" sz="2000" b="1" u="sng" dirty="0" err="1"/>
              <a:t>Annexe</a:t>
            </a:r>
            <a:r>
              <a:rPr lang="en-US" sz="2000" b="1" u="sng" dirty="0"/>
              <a:t> 4 de </a:t>
            </a:r>
            <a:r>
              <a:rPr lang="en-US" sz="2000" b="1" u="sng" dirty="0" err="1"/>
              <a:t>l’Accord</a:t>
            </a:r>
            <a:r>
              <a:rPr lang="en-US" sz="2000" b="1" u="sng" dirty="0"/>
              <a:t>:</a:t>
            </a:r>
          </a:p>
          <a:p>
            <a:pPr marL="342900" marR="0" lvl="0" indent="-342900" algn="l" defTabSz="914400" rtl="0" eaLnBrk="1" fontAlgn="auto" latinLnBrk="0" hangingPunct="1">
              <a:lnSpc>
                <a:spcPct val="100000"/>
              </a:lnSpc>
              <a:spcBef>
                <a:spcPct val="20000"/>
              </a:spcBef>
              <a:spcAft>
                <a:spcPts val="0"/>
              </a:spcAft>
              <a:buClr>
                <a:srgbClr val="1F497D"/>
              </a:buClr>
              <a:buSzTx/>
              <a:buFont typeface="Wingdings" panose="05000000000000000000" pitchFamily="2" charset="2"/>
              <a:buChar char="§"/>
              <a:tabLst/>
              <a:defRPr/>
            </a:pPr>
            <a:endParaRPr lang="en-US" sz="2000" b="1" u="sng" dirty="0"/>
          </a:p>
          <a:p>
            <a:pPr marL="400050" lvl="1" indent="-228600">
              <a:lnSpc>
                <a:spcPct val="90000"/>
              </a:lnSpc>
              <a:spcBef>
                <a:spcPts val="500"/>
              </a:spcBef>
              <a:buClr>
                <a:schemeClr val="tx2"/>
              </a:buClr>
              <a:buFont typeface="Wingdings" pitchFamily="2" charset="2"/>
              <a:buChar char="Ø"/>
              <a:defRPr/>
            </a:pPr>
            <a:r>
              <a:rPr lang="en-US" sz="2000" dirty="0">
                <a:solidFill>
                  <a:srgbClr val="0070C0"/>
                </a:solidFill>
              </a:rPr>
              <a:t>Tables 4.1- 4.4  : </a:t>
            </a:r>
            <a:r>
              <a:rPr lang="en-US" sz="2000" dirty="0" err="1">
                <a:solidFill>
                  <a:srgbClr val="0070C0"/>
                </a:solidFill>
              </a:rPr>
              <a:t>limites</a:t>
            </a:r>
            <a:r>
              <a:rPr lang="en-US" sz="2000" dirty="0">
                <a:solidFill>
                  <a:srgbClr val="0070C0"/>
                </a:solidFill>
              </a:rPr>
              <a:t> pour le son</a:t>
            </a:r>
          </a:p>
          <a:p>
            <a:pPr marL="400050" lvl="1" indent="-228600">
              <a:lnSpc>
                <a:spcPct val="90000"/>
              </a:lnSpc>
              <a:spcBef>
                <a:spcPts val="500"/>
              </a:spcBef>
              <a:buClr>
                <a:schemeClr val="tx2"/>
              </a:buClr>
              <a:buFont typeface="Wingdings" pitchFamily="2" charset="2"/>
              <a:buChar char="Ø"/>
              <a:defRPr/>
            </a:pPr>
            <a:r>
              <a:rPr lang="en-US" sz="2000" dirty="0">
                <a:solidFill>
                  <a:srgbClr val="0070C0"/>
                </a:solidFill>
              </a:rPr>
              <a:t>Tables 4.5 to 4.7: </a:t>
            </a:r>
            <a:r>
              <a:rPr lang="en-US" sz="2000" dirty="0" err="1">
                <a:solidFill>
                  <a:srgbClr val="0070C0"/>
                </a:solidFill>
              </a:rPr>
              <a:t>limites</a:t>
            </a:r>
            <a:r>
              <a:rPr lang="en-US" sz="2000" dirty="0">
                <a:solidFill>
                  <a:srgbClr val="0070C0"/>
                </a:solidFill>
              </a:rPr>
              <a:t> pour la </a:t>
            </a:r>
            <a:r>
              <a:rPr lang="en-US" sz="2000" dirty="0" err="1">
                <a:solidFill>
                  <a:srgbClr val="0070C0"/>
                </a:solidFill>
              </a:rPr>
              <a:t>télévision</a:t>
            </a:r>
            <a:r>
              <a:rPr lang="en-US" sz="2000" dirty="0">
                <a:solidFill>
                  <a:srgbClr val="0070C0"/>
                </a:solidFill>
              </a:rPr>
              <a:t> </a:t>
            </a:r>
          </a:p>
        </p:txBody>
      </p:sp>
      <p:sp>
        <p:nvSpPr>
          <p:cNvPr id="2" name="Content Placeholder 2">
            <a:extLst>
              <a:ext uri="{FF2B5EF4-FFF2-40B4-BE49-F238E27FC236}">
                <a16:creationId xmlns:a16="http://schemas.microsoft.com/office/drawing/2014/main" id="{BECA984D-73CD-182F-3BB0-7A0285EAACC9}"/>
              </a:ext>
            </a:extLst>
          </p:cNvPr>
          <p:cNvSpPr txBox="1">
            <a:spLocks/>
          </p:cNvSpPr>
          <p:nvPr/>
        </p:nvSpPr>
        <p:spPr>
          <a:xfrm>
            <a:off x="0" y="1452445"/>
            <a:ext cx="2970075" cy="480634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marR="0" lvl="0" indent="-285750" algn="l" defTabSz="914400" rtl="0" eaLnBrk="1" fontAlgn="auto" latinLnBrk="0" hangingPunct="1">
              <a:lnSpc>
                <a:spcPct val="100000"/>
              </a:lnSpc>
              <a:spcBef>
                <a:spcPct val="20000"/>
              </a:spcBef>
              <a:spcAft>
                <a:spcPts val="0"/>
              </a:spcAft>
              <a:buClr>
                <a:srgbClr val="1F497D"/>
              </a:buClr>
              <a:buSzTx/>
              <a:buFont typeface="Wingdings" panose="05000000000000000000" pitchFamily="2" charset="2"/>
              <a:buChar char="§"/>
              <a:tabLst/>
              <a:defRPr/>
            </a:pPr>
            <a:r>
              <a:rPr lang="en-US" sz="2000" b="1" u="sng" dirty="0"/>
              <a:t>La distance coordination </a:t>
            </a:r>
            <a:r>
              <a:rPr lang="en-US" sz="2000" b="1" u="sng" dirty="0" err="1"/>
              <a:t>dépend</a:t>
            </a:r>
            <a:r>
              <a:rPr lang="en-US" sz="2000" b="1" u="sng" dirty="0"/>
              <a:t> de:</a:t>
            </a:r>
          </a:p>
          <a:p>
            <a:pPr marL="342900" marR="0" lvl="0" indent="-342900" algn="l" defTabSz="914400" rtl="0" eaLnBrk="1" fontAlgn="auto" latinLnBrk="0" hangingPunct="1">
              <a:lnSpc>
                <a:spcPct val="100000"/>
              </a:lnSpc>
              <a:spcBef>
                <a:spcPct val="20000"/>
              </a:spcBef>
              <a:spcAft>
                <a:spcPts val="0"/>
              </a:spcAft>
              <a:buClr>
                <a:srgbClr val="1F497D"/>
              </a:buClr>
              <a:buSzTx/>
              <a:buFont typeface="Wingdings" pitchFamily="2" charset="2"/>
              <a:buChar char="§"/>
              <a:tabLst/>
              <a:defRPr/>
            </a:pPr>
            <a:endParaRPr kumimoji="0" lang="en-US" sz="1600" b="1" i="0" u="sng" strike="noStrike" kern="1200" cap="none" spc="0" normalizeH="0" baseline="0" noProof="0" dirty="0">
              <a:ln>
                <a:noFill/>
              </a:ln>
              <a:solidFill>
                <a:srgbClr val="5B9BD5">
                  <a:lumMod val="75000"/>
                </a:srgbClr>
              </a:solidFill>
              <a:effectLst/>
              <a:uLnTx/>
              <a:uFillTx/>
              <a:latin typeface="Calibri"/>
              <a:ea typeface="+mn-ea"/>
              <a:cs typeface="+mn-cs"/>
            </a:endParaRPr>
          </a:p>
          <a:p>
            <a:pPr marL="400050" marR="0" lvl="1" indent="-228600" fontAlgn="auto">
              <a:lnSpc>
                <a:spcPct val="90000"/>
              </a:lnSpc>
              <a:spcBef>
                <a:spcPts val="500"/>
              </a:spcBef>
              <a:spcAft>
                <a:spcPts val="0"/>
              </a:spcAft>
              <a:buClr>
                <a:schemeClr val="tx2"/>
              </a:buClr>
              <a:buSzTx/>
              <a:buFont typeface="Wingdings" pitchFamily="2" charset="2"/>
              <a:buChar char="Ø"/>
              <a:tabLst/>
              <a:defRPr/>
            </a:pPr>
            <a:r>
              <a:rPr lang="en-US" sz="2000" dirty="0">
                <a:solidFill>
                  <a:srgbClr val="0070C0"/>
                </a:solidFill>
              </a:rPr>
              <a:t>PAR </a:t>
            </a:r>
            <a:r>
              <a:rPr lang="fr-FR" sz="2000" dirty="0">
                <a:solidFill>
                  <a:srgbClr val="0070C0"/>
                </a:solidFill>
              </a:rPr>
              <a:t>de la station BC proposée</a:t>
            </a:r>
            <a:endParaRPr lang="en-US" sz="2000" dirty="0">
              <a:solidFill>
                <a:srgbClr val="0070C0"/>
              </a:solidFill>
            </a:endParaRPr>
          </a:p>
          <a:p>
            <a:pPr marL="400050" lvl="1" indent="-228600">
              <a:lnSpc>
                <a:spcPct val="90000"/>
              </a:lnSpc>
              <a:spcBef>
                <a:spcPts val="500"/>
              </a:spcBef>
              <a:buClr>
                <a:schemeClr val="tx2"/>
              </a:buClr>
              <a:buFont typeface="Wingdings" pitchFamily="2" charset="2"/>
              <a:buChar char="Ø"/>
              <a:defRPr/>
            </a:pPr>
            <a:r>
              <a:rPr lang="en-US" sz="2000" dirty="0">
                <a:solidFill>
                  <a:srgbClr val="0070C0"/>
                </a:solidFill>
              </a:rPr>
              <a:t> Hauteur effective de </a:t>
            </a:r>
            <a:r>
              <a:rPr lang="en-US" sz="2000" dirty="0" err="1">
                <a:solidFill>
                  <a:srgbClr val="0070C0"/>
                </a:solidFill>
              </a:rPr>
              <a:t>l’antenne</a:t>
            </a:r>
            <a:endParaRPr lang="en-US" sz="2000" dirty="0">
              <a:solidFill>
                <a:srgbClr val="0070C0"/>
              </a:solidFill>
            </a:endParaRPr>
          </a:p>
          <a:p>
            <a:pPr marL="400050" lvl="1" indent="-228600">
              <a:lnSpc>
                <a:spcPct val="90000"/>
              </a:lnSpc>
              <a:spcBef>
                <a:spcPts val="500"/>
              </a:spcBef>
              <a:buClr>
                <a:schemeClr val="tx2"/>
              </a:buClr>
              <a:buFont typeface="Wingdings" pitchFamily="2" charset="2"/>
              <a:buChar char="Ø"/>
              <a:defRPr/>
            </a:pPr>
            <a:r>
              <a:rPr lang="fr-FR" sz="2000" dirty="0">
                <a:solidFill>
                  <a:srgbClr val="0070C0"/>
                </a:solidFill>
              </a:rPr>
              <a:t>Trajets propagation (terre, mer chaude, mer froide, zone de super-réfraction) </a:t>
            </a:r>
          </a:p>
        </p:txBody>
      </p:sp>
      <p:sp>
        <p:nvSpPr>
          <p:cNvPr id="13" name="Text Placeholder 12">
            <a:extLst>
              <a:ext uri="{FF2B5EF4-FFF2-40B4-BE49-F238E27FC236}">
                <a16:creationId xmlns:a16="http://schemas.microsoft.com/office/drawing/2014/main" id="{C2EEABEE-F90B-0C85-81DF-CEC41203D44F}"/>
              </a:ext>
            </a:extLst>
          </p:cNvPr>
          <p:cNvSpPr>
            <a:spLocks noGrp="1"/>
          </p:cNvSpPr>
          <p:nvPr>
            <p:ph type="body" sz="quarter" idx="12"/>
          </p:nvPr>
        </p:nvSpPr>
        <p:spPr/>
        <p:txBody>
          <a:bodyPr/>
          <a:lstStyle/>
          <a:p>
            <a:r>
              <a:rPr lang="fr-FR" dirty="0"/>
              <a:t>Article 4 – Coordination avec des stations de radiodiffusion sonore VHF-FM</a:t>
            </a:r>
            <a:endParaRPr lang="en-GB" dirty="0"/>
          </a:p>
        </p:txBody>
      </p:sp>
      <p:grpSp>
        <p:nvGrpSpPr>
          <p:cNvPr id="15" name="Group 14">
            <a:extLst>
              <a:ext uri="{FF2B5EF4-FFF2-40B4-BE49-F238E27FC236}">
                <a16:creationId xmlns:a16="http://schemas.microsoft.com/office/drawing/2014/main" id="{80674777-5007-15AF-944F-1B4A85CD2FB1}"/>
              </a:ext>
            </a:extLst>
          </p:cNvPr>
          <p:cNvGrpSpPr/>
          <p:nvPr/>
        </p:nvGrpSpPr>
        <p:grpSpPr>
          <a:xfrm>
            <a:off x="3256234" y="2290119"/>
            <a:ext cx="5442919" cy="3552630"/>
            <a:chOff x="1260913" y="170500"/>
            <a:chExt cx="9670173" cy="5571067"/>
          </a:xfrm>
        </p:grpSpPr>
        <p:pic>
          <p:nvPicPr>
            <p:cNvPr id="16" name="Picture 15" descr="Table&#10;&#10;Description automatically generated">
              <a:extLst>
                <a:ext uri="{FF2B5EF4-FFF2-40B4-BE49-F238E27FC236}">
                  <a16:creationId xmlns:a16="http://schemas.microsoft.com/office/drawing/2014/main" id="{2E49AC3C-FA59-64D4-FDE8-DEEEFD015922}"/>
                </a:ext>
              </a:extLst>
            </p:cNvPr>
            <p:cNvPicPr>
              <a:picLocks noChangeAspect="1"/>
            </p:cNvPicPr>
            <p:nvPr/>
          </p:nvPicPr>
          <p:blipFill>
            <a:blip r:embed="rId3"/>
            <a:stretch>
              <a:fillRect/>
            </a:stretch>
          </p:blipFill>
          <p:spPr>
            <a:xfrm>
              <a:off x="1260913" y="170500"/>
              <a:ext cx="9670173" cy="5571067"/>
            </a:xfrm>
            <a:prstGeom prst="rect">
              <a:avLst/>
            </a:prstGeom>
            <a:ln>
              <a:solidFill>
                <a:srgbClr val="4472C4"/>
              </a:solidFill>
            </a:ln>
            <a:effectLst>
              <a:outerShdw blurRad="50800" dist="50800" dir="5400000" algn="ctr" rotWithShape="0">
                <a:srgbClr val="4472C4">
                  <a:lumMod val="75000"/>
                </a:srgbClr>
              </a:outerShdw>
            </a:effectLst>
          </p:spPr>
        </p:pic>
        <p:sp>
          <p:nvSpPr>
            <p:cNvPr id="17" name="Oval 16">
              <a:extLst>
                <a:ext uri="{FF2B5EF4-FFF2-40B4-BE49-F238E27FC236}">
                  <a16:creationId xmlns:a16="http://schemas.microsoft.com/office/drawing/2014/main" id="{A52425CE-B320-FDD3-EB8E-69E0F10216CB}"/>
                </a:ext>
              </a:extLst>
            </p:cNvPr>
            <p:cNvSpPr/>
            <p:nvPr/>
          </p:nvSpPr>
          <p:spPr>
            <a:xfrm>
              <a:off x="3156561" y="548754"/>
              <a:ext cx="5878875" cy="567679"/>
            </a:xfrm>
            <a:prstGeom prst="ellipse">
              <a:avLst/>
            </a:prstGeom>
            <a:noFill/>
            <a:ln w="12700" cap="flat" cmpd="sng" algn="ctr">
              <a:solidFill>
                <a:srgbClr val="ED7D3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sp>
          <p:nvSpPr>
            <p:cNvPr id="18" name="Oval 17">
              <a:extLst>
                <a:ext uri="{FF2B5EF4-FFF2-40B4-BE49-F238E27FC236}">
                  <a16:creationId xmlns:a16="http://schemas.microsoft.com/office/drawing/2014/main" id="{E0DB5A5F-C491-1587-1ADC-94C105DDD884}"/>
                </a:ext>
              </a:extLst>
            </p:cNvPr>
            <p:cNvSpPr/>
            <p:nvPr/>
          </p:nvSpPr>
          <p:spPr>
            <a:xfrm>
              <a:off x="5038012" y="1779195"/>
              <a:ext cx="3997424" cy="364531"/>
            </a:xfrm>
            <a:prstGeom prst="ellipse">
              <a:avLst/>
            </a:prstGeom>
            <a:noFill/>
            <a:ln w="12700" cap="flat" cmpd="sng" algn="ctr">
              <a:solidFill>
                <a:srgbClr val="ED7D3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sp>
          <p:nvSpPr>
            <p:cNvPr id="19" name="Oval 18">
              <a:extLst>
                <a:ext uri="{FF2B5EF4-FFF2-40B4-BE49-F238E27FC236}">
                  <a16:creationId xmlns:a16="http://schemas.microsoft.com/office/drawing/2014/main" id="{DE2E9B3C-305E-DEED-EC9C-FA385B0FD01E}"/>
                </a:ext>
              </a:extLst>
            </p:cNvPr>
            <p:cNvSpPr/>
            <p:nvPr/>
          </p:nvSpPr>
          <p:spPr>
            <a:xfrm>
              <a:off x="1498752" y="2368899"/>
              <a:ext cx="2016958" cy="792087"/>
            </a:xfrm>
            <a:prstGeom prst="ellipse">
              <a:avLst/>
            </a:prstGeom>
            <a:noFill/>
            <a:ln w="12700" cap="flat" cmpd="sng" algn="ctr">
              <a:solidFill>
                <a:srgbClr val="ED7D3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spTree>
    <p:extLst>
      <p:ext uri="{BB962C8B-B14F-4D97-AF65-F5344CB8AC3E}">
        <p14:creationId xmlns:p14="http://schemas.microsoft.com/office/powerpoint/2010/main" val="7954746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67566A2-7F8C-12E6-0B8D-221826367CE0}"/>
              </a:ext>
            </a:extLst>
          </p:cNvPr>
          <p:cNvSpPr>
            <a:spLocks noGrp="1"/>
          </p:cNvSpPr>
          <p:nvPr>
            <p:ph type="body" sz="quarter" idx="12"/>
          </p:nvPr>
        </p:nvSpPr>
        <p:spPr>
          <a:xfrm>
            <a:off x="614782" y="355059"/>
            <a:ext cx="8545694" cy="374209"/>
          </a:xfrm>
        </p:spPr>
        <p:txBody>
          <a:bodyPr/>
          <a:lstStyle/>
          <a:p>
            <a:r>
              <a:rPr lang="fr-FR" dirty="0"/>
              <a:t>Article 4 – Accord à la station BC proposée</a:t>
            </a:r>
          </a:p>
        </p:txBody>
      </p:sp>
      <p:sp>
        <p:nvSpPr>
          <p:cNvPr id="3" name="Text Placeholder 2">
            <a:extLst>
              <a:ext uri="{FF2B5EF4-FFF2-40B4-BE49-F238E27FC236}">
                <a16:creationId xmlns:a16="http://schemas.microsoft.com/office/drawing/2014/main" id="{7AAE7495-986A-8B60-D307-021551AAA215}"/>
              </a:ext>
            </a:extLst>
          </p:cNvPr>
          <p:cNvSpPr>
            <a:spLocks noGrp="1"/>
          </p:cNvSpPr>
          <p:nvPr>
            <p:ph type="body" sz="quarter" idx="13"/>
          </p:nvPr>
        </p:nvSpPr>
        <p:spPr>
          <a:xfrm>
            <a:off x="444843" y="1679832"/>
            <a:ext cx="11484051" cy="3501767"/>
          </a:xfrm>
        </p:spPr>
        <p:txBody>
          <a:bodyPr/>
          <a:lstStyle/>
          <a:p>
            <a:pPr marL="285750" indent="-285750">
              <a:buFont typeface="Wingdings" panose="05000000000000000000" pitchFamily="2" charset="2"/>
              <a:buChar char="§"/>
            </a:pPr>
            <a:r>
              <a:rPr lang="fr-FR" sz="2400" dirty="0"/>
              <a:t>Coordination entre les administrations sur la base d’un tableau des distances (Annexe 4)</a:t>
            </a:r>
          </a:p>
          <a:p>
            <a:pPr marL="285750" indent="-285750">
              <a:buFont typeface="Wingdings" panose="05000000000000000000" pitchFamily="2" charset="2"/>
              <a:buChar char="§"/>
            </a:pPr>
            <a:r>
              <a:rPr lang="fr-FR" sz="2400" dirty="0"/>
              <a:t>La modification du Plan devra être normalement acceptée par l’administration affectée sur la base des critères techniques suivants pour la station protégée:  </a:t>
            </a:r>
            <a:endParaRPr lang="fr-FR" sz="900" dirty="0"/>
          </a:p>
          <a:p>
            <a:pPr marL="914400" lvl="1" indent="-457200">
              <a:lnSpc>
                <a:spcPct val="150000"/>
              </a:lnSpc>
              <a:buFont typeface="+mj-lt"/>
              <a:buAutoNum type="alphaLcParenR"/>
            </a:pPr>
            <a:r>
              <a:rPr lang="en-US" sz="2400" dirty="0"/>
              <a:t>Le champ </a:t>
            </a:r>
            <a:r>
              <a:rPr lang="en-US" sz="2400" dirty="0" err="1"/>
              <a:t>résultant</a:t>
            </a:r>
            <a:r>
              <a:rPr lang="en-US" sz="2400" dirty="0"/>
              <a:t> E</a:t>
            </a:r>
            <a:r>
              <a:rPr lang="en-US" sz="2400" baseline="-25000" dirty="0"/>
              <a:t>u </a:t>
            </a:r>
            <a:r>
              <a:rPr lang="en-US" sz="2400" dirty="0"/>
              <a:t>&lt;=54dB(µV/m) (audio)</a:t>
            </a:r>
          </a:p>
          <a:p>
            <a:pPr marL="914400" lvl="1" indent="-457200">
              <a:lnSpc>
                <a:spcPct val="150000"/>
              </a:lnSpc>
              <a:buFont typeface="+mj-lt"/>
              <a:buAutoNum type="alphaLcParenR"/>
            </a:pPr>
            <a:r>
              <a:rPr lang="en-US" sz="2400" dirty="0"/>
              <a:t>Le champ </a:t>
            </a:r>
            <a:r>
              <a:rPr lang="en-US" sz="2400" dirty="0" err="1"/>
              <a:t>résultant</a:t>
            </a:r>
            <a:r>
              <a:rPr lang="en-US" sz="2400" dirty="0"/>
              <a:t> E</a:t>
            </a:r>
            <a:r>
              <a:rPr lang="en-US" sz="2400" baseline="-25000" dirty="0"/>
              <a:t>u </a:t>
            </a:r>
            <a:r>
              <a:rPr lang="en-US" sz="2400" dirty="0"/>
              <a:t>&lt;=52dB(µV/m) (</a:t>
            </a:r>
            <a:r>
              <a:rPr lang="en-US" sz="2400" dirty="0" err="1"/>
              <a:t>télévision</a:t>
            </a:r>
            <a:r>
              <a:rPr lang="en-US" sz="2400" dirty="0"/>
              <a:t>)</a:t>
            </a:r>
          </a:p>
          <a:p>
            <a:pPr marL="914400" lvl="1" indent="-457200">
              <a:lnSpc>
                <a:spcPct val="150000"/>
              </a:lnSpc>
              <a:buFont typeface="+mj-lt"/>
              <a:buAutoNum type="alphaLcParenR"/>
            </a:pPr>
            <a:r>
              <a:rPr lang="en-US" sz="2400" dirty="0" err="1"/>
              <a:t>L’augmentation</a:t>
            </a:r>
            <a:r>
              <a:rPr lang="en-US" sz="2400" dirty="0"/>
              <a:t> du champ </a:t>
            </a:r>
            <a:r>
              <a:rPr lang="en-US" sz="2400" dirty="0" err="1"/>
              <a:t>résultant</a:t>
            </a:r>
            <a:r>
              <a:rPr lang="en-US" sz="2400" dirty="0"/>
              <a:t> E</a:t>
            </a:r>
            <a:r>
              <a:rPr lang="en-US" sz="2400" baseline="-25000" dirty="0"/>
              <a:t>u</a:t>
            </a:r>
            <a:r>
              <a:rPr lang="en-US" sz="2400" dirty="0"/>
              <a:t> </a:t>
            </a:r>
            <a:r>
              <a:rPr lang="en-US" sz="2400" dirty="0" err="1"/>
              <a:t>est</a:t>
            </a:r>
            <a:r>
              <a:rPr lang="en-US" sz="2400" dirty="0"/>
              <a:t> &lt;=0.5 dB par rapport au champ de        </a:t>
            </a:r>
            <a:r>
              <a:rPr lang="en-US" sz="2400" dirty="0" err="1"/>
              <a:t>référence</a:t>
            </a:r>
            <a:r>
              <a:rPr lang="en-US" sz="2400" dirty="0"/>
              <a:t> (E</a:t>
            </a:r>
            <a:r>
              <a:rPr lang="en-US" sz="2400" baseline="-25000" dirty="0"/>
              <a:t>u-ref</a:t>
            </a:r>
            <a:r>
              <a:rPr lang="en-US" sz="2400" dirty="0"/>
              <a:t>) </a:t>
            </a:r>
            <a:r>
              <a:rPr lang="en-US" sz="2400" dirty="0" err="1"/>
              <a:t>si</a:t>
            </a:r>
            <a:r>
              <a:rPr lang="en-US" sz="2400" dirty="0"/>
              <a:t> la </a:t>
            </a:r>
            <a:r>
              <a:rPr lang="en-US" sz="2400" dirty="0" err="1"/>
              <a:t>limite</a:t>
            </a:r>
            <a:r>
              <a:rPr lang="en-US" sz="2400" dirty="0"/>
              <a:t> a) ou b) </a:t>
            </a:r>
            <a:r>
              <a:rPr lang="en-US" sz="2400" dirty="0" err="1"/>
              <a:t>est</a:t>
            </a:r>
            <a:r>
              <a:rPr lang="en-US" sz="2400" dirty="0"/>
              <a:t> </a:t>
            </a:r>
            <a:r>
              <a:rPr lang="en-US" sz="2400" dirty="0" err="1"/>
              <a:t>dépassée</a:t>
            </a:r>
            <a:endParaRPr lang="en-US" sz="2400" dirty="0"/>
          </a:p>
        </p:txBody>
      </p:sp>
    </p:spTree>
    <p:extLst>
      <p:ext uri="{BB962C8B-B14F-4D97-AF65-F5344CB8AC3E}">
        <p14:creationId xmlns:p14="http://schemas.microsoft.com/office/powerpoint/2010/main" val="42946440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5">
            <a:extLst>
              <a:ext uri="{FF2B5EF4-FFF2-40B4-BE49-F238E27FC236}">
                <a16:creationId xmlns:a16="http://schemas.microsoft.com/office/drawing/2014/main" id="{5A3334D6-4E7B-4D34-EE77-A403ACA72761}"/>
              </a:ext>
            </a:extLst>
          </p:cNvPr>
          <p:cNvSpPr>
            <a:spLocks noGrp="1"/>
          </p:cNvSpPr>
          <p:nvPr>
            <p:ph type="body" sz="quarter" idx="12"/>
          </p:nvPr>
        </p:nvSpPr>
        <p:spPr/>
        <p:txBody>
          <a:bodyPr/>
          <a:lstStyle/>
          <a:p>
            <a:r>
              <a:rPr lang="fr-FR" dirty="0"/>
              <a:t>Article 4 – Coordination avec les stations des services fixe et mobile</a:t>
            </a:r>
            <a:endParaRPr lang="en-US" dirty="0"/>
          </a:p>
        </p:txBody>
      </p:sp>
      <p:sp>
        <p:nvSpPr>
          <p:cNvPr id="2" name="Content Placeholder 2">
            <a:extLst>
              <a:ext uri="{FF2B5EF4-FFF2-40B4-BE49-F238E27FC236}">
                <a16:creationId xmlns:a16="http://schemas.microsoft.com/office/drawing/2014/main" id="{A7039F25-ABF5-5DDF-3A85-69A9B7DBDBD7}"/>
              </a:ext>
            </a:extLst>
          </p:cNvPr>
          <p:cNvSpPr txBox="1">
            <a:spLocks/>
          </p:cNvSpPr>
          <p:nvPr/>
        </p:nvSpPr>
        <p:spPr>
          <a:xfrm>
            <a:off x="614782" y="1251121"/>
            <a:ext cx="5737860" cy="482917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dirty="0">
                <a:cs typeface="Times New Roman" pitchFamily="18" charset="0"/>
              </a:rPr>
              <a:t>Les services Fixe &amp; mobile </a:t>
            </a:r>
            <a:r>
              <a:rPr lang="en-US" sz="2400" dirty="0" err="1">
                <a:cs typeface="Times New Roman" pitchFamily="18" charset="0"/>
              </a:rPr>
              <a:t>sont</a:t>
            </a:r>
            <a:r>
              <a:rPr lang="en-US" sz="2400" dirty="0">
                <a:cs typeface="Times New Roman" pitchFamily="18" charset="0"/>
              </a:rPr>
              <a:t> </a:t>
            </a:r>
            <a:r>
              <a:rPr lang="en-US" sz="2400" dirty="0" err="1">
                <a:cs typeface="Times New Roman" pitchFamily="18" charset="0"/>
              </a:rPr>
              <a:t>affectés</a:t>
            </a:r>
            <a:r>
              <a:rPr lang="en-US" sz="2400" dirty="0">
                <a:cs typeface="Times New Roman" pitchFamily="18" charset="0"/>
              </a:rPr>
              <a:t> </a:t>
            </a:r>
            <a:r>
              <a:rPr lang="en-US" sz="2400" dirty="0" err="1">
                <a:cs typeface="Times New Roman" pitchFamily="18" charset="0"/>
              </a:rPr>
              <a:t>si</a:t>
            </a:r>
            <a:r>
              <a:rPr lang="en-US" sz="2400" dirty="0">
                <a:cs typeface="Times New Roman" pitchFamily="18" charset="0"/>
              </a:rPr>
              <a:t> </a:t>
            </a:r>
            <a:r>
              <a:rPr lang="en-US" sz="2400" dirty="0" err="1">
                <a:cs typeface="Times New Roman" pitchFamily="18" charset="0"/>
              </a:rPr>
              <a:t>l’intensité</a:t>
            </a:r>
            <a:r>
              <a:rPr lang="en-US" sz="2400" dirty="0">
                <a:cs typeface="Times New Roman" pitchFamily="18" charset="0"/>
              </a:rPr>
              <a:t> du champs (FS) d’une station BC reçue au point le plus </a:t>
            </a:r>
            <a:r>
              <a:rPr lang="en-US" sz="2400" dirty="0" err="1">
                <a:cs typeface="Times New Roman" pitchFamily="18" charset="0"/>
              </a:rPr>
              <a:t>près</a:t>
            </a:r>
            <a:r>
              <a:rPr lang="en-US" sz="2400" dirty="0">
                <a:cs typeface="Times New Roman" pitchFamily="18" charset="0"/>
              </a:rPr>
              <a:t> de la </a:t>
            </a:r>
            <a:r>
              <a:rPr lang="en-US" sz="2400" dirty="0" err="1">
                <a:cs typeface="Times New Roman" pitchFamily="18" charset="0"/>
              </a:rPr>
              <a:t>frontière</a:t>
            </a:r>
            <a:r>
              <a:rPr lang="en-US" sz="2400" dirty="0">
                <a:cs typeface="Times New Roman" pitchFamily="18" charset="0"/>
              </a:rPr>
              <a:t> d’une </a:t>
            </a:r>
            <a:r>
              <a:rPr lang="en-US" sz="2400" dirty="0" err="1">
                <a:cs typeface="Times New Roman" pitchFamily="18" charset="0"/>
              </a:rPr>
              <a:t>autre</a:t>
            </a:r>
            <a:r>
              <a:rPr lang="en-US" sz="2400" dirty="0">
                <a:cs typeface="Times New Roman" pitchFamily="18" charset="0"/>
              </a:rPr>
              <a:t> administration </a:t>
            </a:r>
            <a:r>
              <a:rPr lang="en-US" sz="2400" dirty="0" err="1">
                <a:cs typeface="Times New Roman" pitchFamily="18" charset="0"/>
              </a:rPr>
              <a:t>dépasse</a:t>
            </a:r>
            <a:r>
              <a:rPr lang="en-US" sz="2400" dirty="0">
                <a:cs typeface="Times New Roman" pitchFamily="18" charset="0"/>
              </a:rPr>
              <a:t> </a:t>
            </a:r>
            <a:r>
              <a:rPr lang="en-US" sz="2400" dirty="0" err="1">
                <a:cs typeface="Times New Roman" pitchFamily="18" charset="0"/>
              </a:rPr>
              <a:t>une</a:t>
            </a:r>
            <a:r>
              <a:rPr lang="en-US" sz="2400" dirty="0">
                <a:cs typeface="Times New Roman" pitchFamily="18" charset="0"/>
              </a:rPr>
              <a:t> </a:t>
            </a:r>
            <a:r>
              <a:rPr lang="en-US" sz="2400" dirty="0" err="1">
                <a:cs typeface="Times New Roman" pitchFamily="18" charset="0"/>
              </a:rPr>
              <a:t>certaine</a:t>
            </a:r>
            <a:r>
              <a:rPr lang="en-US" sz="2400" dirty="0">
                <a:cs typeface="Times New Roman" pitchFamily="18" charset="0"/>
              </a:rPr>
              <a:t> </a:t>
            </a:r>
            <a:r>
              <a:rPr lang="en-US" sz="2400" dirty="0" err="1">
                <a:cs typeface="Times New Roman" pitchFamily="18" charset="0"/>
              </a:rPr>
              <a:t>limite</a:t>
            </a:r>
            <a:r>
              <a:rPr lang="en-US" sz="2400" dirty="0">
                <a:cs typeface="Times New Roman" pitchFamily="18" charset="0"/>
              </a:rPr>
              <a:t>:</a:t>
            </a:r>
          </a:p>
          <a:p>
            <a:pPr lvl="1"/>
            <a:r>
              <a:rPr lang="en-US" dirty="0">
                <a:latin typeface="Calibri (Body)"/>
                <a:cs typeface="Times New Roman" pitchFamily="18" charset="0"/>
              </a:rPr>
              <a:t>Service  Fixe : </a:t>
            </a:r>
            <a:r>
              <a:rPr lang="en-US" dirty="0">
                <a:solidFill>
                  <a:srgbClr val="0070C0"/>
                </a:solidFill>
                <a:effectLst>
                  <a:outerShdw blurRad="38100" dist="38100" dir="2700000" algn="tl">
                    <a:srgbClr val="000000">
                      <a:alpha val="43137"/>
                    </a:srgbClr>
                  </a:outerShdw>
                </a:effectLst>
                <a:latin typeface="Calibri (Body)"/>
                <a:cs typeface="Times New Roman" pitchFamily="18" charset="0"/>
              </a:rPr>
              <a:t>0 dB (mV/m)</a:t>
            </a:r>
          </a:p>
          <a:p>
            <a:pPr lvl="1"/>
            <a:r>
              <a:rPr lang="fr-FR" dirty="0">
                <a:latin typeface="Calibri (Body)"/>
                <a:cs typeface="Times New Roman" pitchFamily="18" charset="0"/>
              </a:rPr>
              <a:t>Service mobile Terrestre : la limite du champ brouilleur dépend de la </a:t>
            </a:r>
            <a:r>
              <a:rPr lang="fr-FR" dirty="0" err="1">
                <a:latin typeface="Calibri (Body)"/>
                <a:cs typeface="Times New Roman" pitchFamily="18" charset="0"/>
              </a:rPr>
              <a:t>polarization</a:t>
            </a:r>
            <a:r>
              <a:rPr lang="fr-FR" dirty="0">
                <a:latin typeface="Calibri (Body)"/>
                <a:cs typeface="Times New Roman" pitchFamily="18" charset="0"/>
              </a:rPr>
              <a:t> de la station BC</a:t>
            </a:r>
            <a:r>
              <a:rPr lang="en-US" dirty="0">
                <a:latin typeface="Calibri (Body)"/>
                <a:cs typeface="Times New Roman" pitchFamily="18" charset="0"/>
              </a:rPr>
              <a:t>:</a:t>
            </a:r>
          </a:p>
          <a:p>
            <a:pPr lvl="2"/>
            <a:r>
              <a:rPr lang="en-US" sz="2400" dirty="0" err="1">
                <a:latin typeface="Calibri (Body)"/>
                <a:cs typeface="Times New Roman" pitchFamily="18" charset="0"/>
              </a:rPr>
              <a:t>Région</a:t>
            </a:r>
            <a:r>
              <a:rPr lang="en-US" sz="2400" dirty="0">
                <a:latin typeface="Calibri (Body)"/>
                <a:cs typeface="Times New Roman" pitchFamily="18" charset="0"/>
              </a:rPr>
              <a:t> 3 (87.5-100 MHz)</a:t>
            </a:r>
          </a:p>
          <a:p>
            <a:pPr lvl="3"/>
            <a:r>
              <a:rPr lang="en-US" sz="2400" dirty="0">
                <a:latin typeface="Calibri (Body)"/>
                <a:cs typeface="Times New Roman" pitchFamily="18" charset="0"/>
              </a:rPr>
              <a:t>H pol: </a:t>
            </a:r>
            <a:r>
              <a:rPr lang="en-US" sz="2400" dirty="0">
                <a:solidFill>
                  <a:srgbClr val="0070C0"/>
                </a:solidFill>
                <a:effectLst>
                  <a:outerShdw blurRad="38100" dist="38100" dir="2700000" algn="tl">
                    <a:srgbClr val="000000">
                      <a:alpha val="43137"/>
                    </a:srgbClr>
                  </a:outerShdw>
                </a:effectLst>
                <a:latin typeface="Calibri (Body)"/>
                <a:cs typeface="Times New Roman" pitchFamily="18" charset="0"/>
              </a:rPr>
              <a:t>18 dB(mV/m)</a:t>
            </a:r>
          </a:p>
          <a:p>
            <a:pPr lvl="3"/>
            <a:r>
              <a:rPr lang="en-US" sz="2400" dirty="0">
                <a:latin typeface="Calibri (Body)"/>
                <a:cs typeface="Times New Roman" pitchFamily="18" charset="0"/>
              </a:rPr>
              <a:t>V/M pol: </a:t>
            </a:r>
            <a:r>
              <a:rPr lang="en-US" sz="2400" dirty="0">
                <a:solidFill>
                  <a:srgbClr val="0070C0"/>
                </a:solidFill>
                <a:effectLst>
                  <a:outerShdw blurRad="38100" dist="38100" dir="2700000" algn="tl">
                    <a:srgbClr val="000000">
                      <a:alpha val="43137"/>
                    </a:srgbClr>
                  </a:outerShdw>
                </a:effectLst>
                <a:latin typeface="Calibri (Body)"/>
                <a:cs typeface="Times New Roman" pitchFamily="18" charset="0"/>
              </a:rPr>
              <a:t>0 dB(mV/m)</a:t>
            </a:r>
          </a:p>
          <a:p>
            <a:endParaRPr lang="en-US" sz="2400" dirty="0">
              <a:cs typeface="Times New Roman" pitchFamily="18" charset="0"/>
            </a:endParaRPr>
          </a:p>
          <a:p>
            <a:endParaRPr lang="en-US" sz="2400" dirty="0">
              <a:cs typeface="Times New Roman" pitchFamily="18" charset="0"/>
            </a:endParaRPr>
          </a:p>
        </p:txBody>
      </p:sp>
      <p:grpSp>
        <p:nvGrpSpPr>
          <p:cNvPr id="3" name="Group 2">
            <a:extLst>
              <a:ext uri="{FF2B5EF4-FFF2-40B4-BE49-F238E27FC236}">
                <a16:creationId xmlns:a16="http://schemas.microsoft.com/office/drawing/2014/main" id="{9E660B39-EECF-8539-E89C-7B12581F419F}"/>
              </a:ext>
            </a:extLst>
          </p:cNvPr>
          <p:cNvGrpSpPr/>
          <p:nvPr/>
        </p:nvGrpSpPr>
        <p:grpSpPr>
          <a:xfrm>
            <a:off x="6631459" y="955589"/>
            <a:ext cx="5468401" cy="5380558"/>
            <a:chOff x="5311702" y="10"/>
            <a:chExt cx="6878775" cy="6857990"/>
          </a:xfrm>
        </p:grpSpPr>
        <p:pic>
          <p:nvPicPr>
            <p:cNvPr id="6" name="Picture 5">
              <a:extLst>
                <a:ext uri="{FF2B5EF4-FFF2-40B4-BE49-F238E27FC236}">
                  <a16:creationId xmlns:a16="http://schemas.microsoft.com/office/drawing/2014/main" id="{A082C6C8-92CF-FF56-6213-FDC2D88CC478}"/>
                </a:ext>
              </a:extLst>
            </p:cNvPr>
            <p:cNvPicPr>
              <a:picLocks noChangeAspect="1"/>
            </p:cNvPicPr>
            <p:nvPr/>
          </p:nvPicPr>
          <p:blipFill rotWithShape="1">
            <a:blip r:embed="rId3"/>
            <a:srcRect l="12774" r="26042" b="2"/>
            <a:stretch/>
          </p:blipFill>
          <p:spPr>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
          <p:nvSpPr>
            <p:cNvPr id="10" name="TextBox 9">
              <a:extLst>
                <a:ext uri="{FF2B5EF4-FFF2-40B4-BE49-F238E27FC236}">
                  <a16:creationId xmlns:a16="http://schemas.microsoft.com/office/drawing/2014/main" id="{9E6E2E94-2778-703D-73E0-895BD5E46183}"/>
                </a:ext>
              </a:extLst>
            </p:cNvPr>
            <p:cNvSpPr txBox="1"/>
            <p:nvPr/>
          </p:nvSpPr>
          <p:spPr>
            <a:xfrm>
              <a:off x="7372296" y="6149340"/>
              <a:ext cx="1060740" cy="419987"/>
            </a:xfrm>
            <a:prstGeom prst="rect">
              <a:avLst/>
            </a:prstGeom>
            <a:noFill/>
          </p:spPr>
          <p:txBody>
            <a:bodyPr vert="horz" wrap="square" lIns="0" tIns="0" rIns="0" bIns="0" rtlCol="0">
              <a:spAutoFit/>
            </a:bodyPr>
            <a:lstStyle/>
            <a:p>
              <a:pPr>
                <a:lnSpc>
                  <a:spcPts val="1610"/>
                </a:lnSpc>
              </a:pPr>
              <a:r>
                <a:rPr lang="en-CA" sz="1398" b="1" dirty="0">
                  <a:solidFill>
                    <a:srgbClr val="000000"/>
                  </a:solidFill>
                  <a:cs typeface="Times New Roman"/>
                </a:rPr>
                <a:t>BC</a:t>
              </a:r>
              <a:r>
                <a:rPr lang="en-CA" sz="1398" b="1" dirty="0">
                  <a:solidFill>
                    <a:srgbClr val="000000"/>
                  </a:solidFill>
                  <a:latin typeface="Times New Roman"/>
                  <a:cs typeface="Times New Roman"/>
                </a:rPr>
                <a:t> </a:t>
              </a:r>
              <a:r>
                <a:rPr lang="en-CA" sz="1398" b="1" dirty="0">
                  <a:solidFill>
                    <a:srgbClr val="000000"/>
                  </a:solidFill>
                  <a:cs typeface="Times New Roman"/>
                </a:rPr>
                <a:t>Station</a:t>
              </a:r>
            </a:p>
            <a:p>
              <a:pPr>
                <a:lnSpc>
                  <a:spcPts val="1610"/>
                </a:lnSpc>
              </a:pPr>
              <a:endParaRPr dirty="0"/>
            </a:p>
          </p:txBody>
        </p:sp>
        <p:sp>
          <p:nvSpPr>
            <p:cNvPr id="15" name="TextBox 14">
              <a:extLst>
                <a:ext uri="{FF2B5EF4-FFF2-40B4-BE49-F238E27FC236}">
                  <a16:creationId xmlns:a16="http://schemas.microsoft.com/office/drawing/2014/main" id="{E3291FDD-16C6-0D6A-4B68-B64043470747}"/>
                </a:ext>
              </a:extLst>
            </p:cNvPr>
            <p:cNvSpPr txBox="1"/>
            <p:nvPr/>
          </p:nvSpPr>
          <p:spPr>
            <a:xfrm>
              <a:off x="6094476" y="1738906"/>
              <a:ext cx="1067615" cy="469550"/>
            </a:xfrm>
            <a:prstGeom prst="rect">
              <a:avLst/>
            </a:prstGeom>
            <a:noFill/>
          </p:spPr>
          <p:txBody>
            <a:bodyPr vert="horz" wrap="square" lIns="0" tIns="0" rIns="0" bIns="0" rtlCol="0">
              <a:spAutoFit/>
            </a:bodyPr>
            <a:lstStyle/>
            <a:p>
              <a:pPr>
                <a:lnSpc>
                  <a:spcPts val="1610"/>
                </a:lnSpc>
              </a:pPr>
              <a:r>
                <a:rPr lang="en-CA" sz="1398" b="1" dirty="0">
                  <a:solidFill>
                    <a:srgbClr val="000000"/>
                  </a:solidFill>
                  <a:cs typeface="Times New Roman"/>
                </a:rPr>
                <a:t>Frontière</a:t>
              </a:r>
            </a:p>
            <a:p>
              <a:pPr>
                <a:lnSpc>
                  <a:spcPts val="1610"/>
                </a:lnSpc>
              </a:pPr>
              <a:endParaRPr dirty="0"/>
            </a:p>
          </p:txBody>
        </p:sp>
        <p:sp>
          <p:nvSpPr>
            <p:cNvPr id="17" name="TextBox 16">
              <a:extLst>
                <a:ext uri="{FF2B5EF4-FFF2-40B4-BE49-F238E27FC236}">
                  <a16:creationId xmlns:a16="http://schemas.microsoft.com/office/drawing/2014/main" id="{C8C12FE9-3732-0605-053E-AD31871BE293}"/>
                </a:ext>
              </a:extLst>
            </p:cNvPr>
            <p:cNvSpPr txBox="1"/>
            <p:nvPr/>
          </p:nvSpPr>
          <p:spPr>
            <a:xfrm>
              <a:off x="7719238" y="2056301"/>
              <a:ext cx="2407839" cy="205184"/>
            </a:xfrm>
            <a:prstGeom prst="rect">
              <a:avLst/>
            </a:prstGeom>
            <a:noFill/>
          </p:spPr>
          <p:txBody>
            <a:bodyPr vert="horz" wrap="none" lIns="0" tIns="0" rIns="0" bIns="0" rtlCol="0">
              <a:spAutoFit/>
            </a:bodyPr>
            <a:lstStyle/>
            <a:p>
              <a:pPr>
                <a:lnSpc>
                  <a:spcPts val="1610"/>
                </a:lnSpc>
              </a:pPr>
              <a:r>
                <a:rPr lang="fr-FR" sz="1398" b="1" dirty="0">
                  <a:solidFill>
                    <a:srgbClr val="C00000"/>
                  </a:solidFill>
                  <a:cs typeface="Times New Roman"/>
                </a:rPr>
                <a:t>Point le plus près de la frontière </a:t>
              </a:r>
              <a:endParaRPr dirty="0">
                <a:solidFill>
                  <a:srgbClr val="C00000"/>
                </a:solidFill>
              </a:endParaRPr>
            </a:p>
          </p:txBody>
        </p:sp>
        <p:sp>
          <p:nvSpPr>
            <p:cNvPr id="20" name="TextBox 19">
              <a:extLst>
                <a:ext uri="{FF2B5EF4-FFF2-40B4-BE49-F238E27FC236}">
                  <a16:creationId xmlns:a16="http://schemas.microsoft.com/office/drawing/2014/main" id="{B745CE62-3329-D4A6-25D0-97F8E4E5DF9A}"/>
                </a:ext>
              </a:extLst>
            </p:cNvPr>
            <p:cNvSpPr txBox="1"/>
            <p:nvPr/>
          </p:nvSpPr>
          <p:spPr>
            <a:xfrm>
              <a:off x="7873052" y="2605125"/>
              <a:ext cx="1756075" cy="469550"/>
            </a:xfrm>
            <a:prstGeom prst="rect">
              <a:avLst/>
            </a:prstGeom>
            <a:noFill/>
          </p:spPr>
          <p:txBody>
            <a:bodyPr vert="horz" wrap="square" lIns="0" tIns="0" rIns="0" bIns="0" rtlCol="0">
              <a:spAutoFit/>
            </a:bodyPr>
            <a:lstStyle/>
            <a:p>
              <a:pPr>
                <a:lnSpc>
                  <a:spcPts val="1610"/>
                </a:lnSpc>
              </a:pPr>
              <a:r>
                <a:rPr lang="en-CA" sz="1398" b="1" dirty="0">
                  <a:solidFill>
                    <a:srgbClr val="C00000"/>
                  </a:solidFill>
                  <a:cs typeface="Times New Roman"/>
                </a:rPr>
                <a:t>FS de la station BC</a:t>
              </a:r>
            </a:p>
            <a:p>
              <a:pPr>
                <a:lnSpc>
                  <a:spcPts val="1610"/>
                </a:lnSpc>
              </a:pPr>
              <a:endParaRPr dirty="0"/>
            </a:p>
          </p:txBody>
        </p:sp>
        <p:sp>
          <p:nvSpPr>
            <p:cNvPr id="21" name="TextBox 6">
              <a:extLst>
                <a:ext uri="{FF2B5EF4-FFF2-40B4-BE49-F238E27FC236}">
                  <a16:creationId xmlns:a16="http://schemas.microsoft.com/office/drawing/2014/main" id="{40253220-8363-39C6-EB94-E0EE95830B35}"/>
                </a:ext>
              </a:extLst>
            </p:cNvPr>
            <p:cNvSpPr txBox="1"/>
            <p:nvPr/>
          </p:nvSpPr>
          <p:spPr>
            <a:xfrm>
              <a:off x="11083609" y="1636313"/>
              <a:ext cx="846188" cy="524685"/>
            </a:xfrm>
            <a:prstGeom prst="rect">
              <a:avLst/>
            </a:prstGeom>
            <a:noFill/>
          </p:spPr>
          <p:txBody>
            <a:bodyPr vert="horz" wrap="square" lIns="0" tIns="0" rIns="0" bIns="0" rtlCol="0">
              <a:spAutoFit/>
            </a:bodyPr>
            <a:lstStyle/>
            <a:p>
              <a:pPr>
                <a:lnSpc>
                  <a:spcPts val="1610"/>
                </a:lnSpc>
              </a:pPr>
              <a:r>
                <a:rPr lang="en-CA" sz="1398" b="1" dirty="0">
                  <a:solidFill>
                    <a:schemeClr val="tx2"/>
                  </a:solidFill>
                  <a:latin typeface="+mj-lt"/>
                  <a:cs typeface="Times New Roman"/>
                </a:rPr>
                <a:t>Pays Y</a:t>
              </a:r>
            </a:p>
            <a:p>
              <a:pPr>
                <a:lnSpc>
                  <a:spcPts val="1610"/>
                </a:lnSpc>
              </a:pPr>
              <a:endParaRPr dirty="0"/>
            </a:p>
          </p:txBody>
        </p:sp>
        <p:sp>
          <p:nvSpPr>
            <p:cNvPr id="22" name="TextBox 6">
              <a:extLst>
                <a:ext uri="{FF2B5EF4-FFF2-40B4-BE49-F238E27FC236}">
                  <a16:creationId xmlns:a16="http://schemas.microsoft.com/office/drawing/2014/main" id="{A510EF26-9533-FFB7-90F6-6CA1D68165D8}"/>
                </a:ext>
              </a:extLst>
            </p:cNvPr>
            <p:cNvSpPr txBox="1"/>
            <p:nvPr/>
          </p:nvSpPr>
          <p:spPr>
            <a:xfrm>
              <a:off x="11083609" y="4699108"/>
              <a:ext cx="846188" cy="524685"/>
            </a:xfrm>
            <a:prstGeom prst="rect">
              <a:avLst/>
            </a:prstGeom>
            <a:noFill/>
          </p:spPr>
          <p:txBody>
            <a:bodyPr vert="horz" wrap="square" lIns="0" tIns="0" rIns="0" bIns="0" rtlCol="0">
              <a:spAutoFit/>
            </a:bodyPr>
            <a:lstStyle/>
            <a:p>
              <a:pPr>
                <a:lnSpc>
                  <a:spcPts val="1610"/>
                </a:lnSpc>
              </a:pPr>
              <a:r>
                <a:rPr lang="en-CA" sz="1398" b="1" dirty="0">
                  <a:solidFill>
                    <a:schemeClr val="tx2"/>
                  </a:solidFill>
                  <a:latin typeface="+mj-lt"/>
                  <a:cs typeface="Times New Roman"/>
                </a:rPr>
                <a:t>Pays X</a:t>
              </a:r>
            </a:p>
            <a:p>
              <a:pPr>
                <a:lnSpc>
                  <a:spcPts val="1610"/>
                </a:lnSpc>
              </a:pPr>
              <a:endParaRPr dirty="0"/>
            </a:p>
          </p:txBody>
        </p:sp>
      </p:grpSp>
    </p:spTree>
    <p:extLst>
      <p:ext uri="{BB962C8B-B14F-4D97-AF65-F5344CB8AC3E}">
        <p14:creationId xmlns:p14="http://schemas.microsoft.com/office/powerpoint/2010/main" val="9855300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BCC876A-AD65-11A1-6FA8-77CB90A5946E}"/>
              </a:ext>
            </a:extLst>
          </p:cNvPr>
          <p:cNvPicPr>
            <a:picLocks noChangeAspect="1"/>
          </p:cNvPicPr>
          <p:nvPr/>
        </p:nvPicPr>
        <p:blipFill rotWithShape="1">
          <a:blip r:embed="rId2"/>
          <a:srcRect l="3786" r="861" b="-2"/>
          <a:stretch/>
        </p:blipFill>
        <p:spPr>
          <a:xfrm>
            <a:off x="7593369" y="1190511"/>
            <a:ext cx="4598631" cy="4995502"/>
          </a:xfrm>
          <a:custGeom>
            <a:avLst/>
            <a:gdLst/>
            <a:ahLst/>
            <a:cxnLst/>
            <a:rect l="l" t="t" r="r" b="b"/>
            <a:pathLst>
              <a:path w="6313150" h="6857997">
                <a:moveTo>
                  <a:pt x="65565" y="0"/>
                </a:moveTo>
                <a:lnTo>
                  <a:pt x="6313150" y="0"/>
                </a:lnTo>
                <a:lnTo>
                  <a:pt x="6313150" y="6857997"/>
                </a:lnTo>
                <a:lnTo>
                  <a:pt x="3293946" y="6857997"/>
                </a:lnTo>
                <a:lnTo>
                  <a:pt x="3235857" y="6823061"/>
                </a:lnTo>
                <a:cubicBezTo>
                  <a:pt x="1291240" y="5592803"/>
                  <a:pt x="0" y="3423096"/>
                  <a:pt x="0" y="951803"/>
                </a:cubicBezTo>
                <a:cubicBezTo>
                  <a:pt x="0" y="727140"/>
                  <a:pt x="10673" y="504970"/>
                  <a:pt x="31536" y="285771"/>
                </a:cubicBezTo>
                <a:close/>
              </a:path>
            </a:pathLst>
          </a:custGeom>
        </p:spPr>
      </p:pic>
      <p:sp>
        <p:nvSpPr>
          <p:cNvPr id="5" name="TextBox 4">
            <a:extLst>
              <a:ext uri="{FF2B5EF4-FFF2-40B4-BE49-F238E27FC236}">
                <a16:creationId xmlns:a16="http://schemas.microsoft.com/office/drawing/2014/main" id="{4970C3FA-BA1E-0EDE-968B-E0515126F0E5}"/>
              </a:ext>
            </a:extLst>
          </p:cNvPr>
          <p:cNvSpPr txBox="1"/>
          <p:nvPr/>
        </p:nvSpPr>
        <p:spPr>
          <a:xfrm>
            <a:off x="9218141" y="4647762"/>
            <a:ext cx="1135694" cy="369332"/>
          </a:xfrm>
          <a:prstGeom prst="rect">
            <a:avLst/>
          </a:prstGeom>
          <a:noFill/>
          <a:ln>
            <a:solidFill>
              <a:schemeClr val="accent1"/>
            </a:solidFill>
          </a:ln>
          <a:effectLst>
            <a:outerShdw blurRad="50800" dist="50800" dir="5400000" algn="ctr" rotWithShape="0">
              <a:srgbClr val="C00000"/>
            </a:outerShdw>
          </a:effectLst>
        </p:spPr>
        <p:txBody>
          <a:bodyPr wrap="square" rtlCol="0">
            <a:spAutoFit/>
          </a:bodyPr>
          <a:lstStyle/>
          <a:p>
            <a:r>
              <a:rPr lang="en-US" b="1" dirty="0">
                <a:solidFill>
                  <a:srgbClr val="C00000"/>
                </a:solidFill>
                <a:highlight>
                  <a:srgbClr val="FFFF00"/>
                </a:highlight>
              </a:rPr>
              <a:t>500 km</a:t>
            </a:r>
          </a:p>
        </p:txBody>
      </p:sp>
      <p:sp>
        <p:nvSpPr>
          <p:cNvPr id="6" name="Flowchart: Connector 5">
            <a:extLst>
              <a:ext uri="{FF2B5EF4-FFF2-40B4-BE49-F238E27FC236}">
                <a16:creationId xmlns:a16="http://schemas.microsoft.com/office/drawing/2014/main" id="{558A9962-05AA-965F-9154-76DE0DC9088F}"/>
              </a:ext>
            </a:extLst>
          </p:cNvPr>
          <p:cNvSpPr/>
          <p:nvPr/>
        </p:nvSpPr>
        <p:spPr>
          <a:xfrm>
            <a:off x="8662737" y="3098093"/>
            <a:ext cx="1559292" cy="1549669"/>
          </a:xfrm>
          <a:prstGeom prst="flowChartConnector">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 Placeholder 6">
            <a:extLst>
              <a:ext uri="{FF2B5EF4-FFF2-40B4-BE49-F238E27FC236}">
                <a16:creationId xmlns:a16="http://schemas.microsoft.com/office/drawing/2014/main" id="{81D827AC-CBC1-5A41-345F-1FD3A2EDDC5B}"/>
              </a:ext>
            </a:extLst>
          </p:cNvPr>
          <p:cNvSpPr>
            <a:spLocks noGrp="1"/>
          </p:cNvSpPr>
          <p:nvPr>
            <p:ph type="body" sz="quarter" idx="12"/>
          </p:nvPr>
        </p:nvSpPr>
        <p:spPr>
          <a:xfrm>
            <a:off x="614782" y="355059"/>
            <a:ext cx="8084371" cy="374209"/>
          </a:xfrm>
        </p:spPr>
        <p:txBody>
          <a:bodyPr>
            <a:noAutofit/>
          </a:bodyPr>
          <a:lstStyle/>
          <a:p>
            <a:r>
              <a:rPr lang="en-GB" dirty="0"/>
              <a:t>Article 4 – </a:t>
            </a:r>
            <a:r>
              <a:rPr lang="en-US" noProof="0" dirty="0"/>
              <a:t>Coordination avec ARNS</a:t>
            </a:r>
          </a:p>
        </p:txBody>
      </p:sp>
      <p:sp>
        <p:nvSpPr>
          <p:cNvPr id="8" name="Text Placeholder 7">
            <a:extLst>
              <a:ext uri="{FF2B5EF4-FFF2-40B4-BE49-F238E27FC236}">
                <a16:creationId xmlns:a16="http://schemas.microsoft.com/office/drawing/2014/main" id="{2394DD39-97FC-E1CA-B42C-841B62AB8A93}"/>
              </a:ext>
            </a:extLst>
          </p:cNvPr>
          <p:cNvSpPr>
            <a:spLocks noGrp="1"/>
          </p:cNvSpPr>
          <p:nvPr>
            <p:ph type="body" sz="quarter" idx="13"/>
          </p:nvPr>
        </p:nvSpPr>
        <p:spPr>
          <a:xfrm>
            <a:off x="614363" y="1193801"/>
            <a:ext cx="5687584" cy="3823294"/>
          </a:xfrm>
        </p:spPr>
        <p:txBody>
          <a:bodyPr/>
          <a:lstStyle/>
          <a:p>
            <a:pPr marL="0" indent="0">
              <a:lnSpc>
                <a:spcPct val="100000"/>
              </a:lnSpc>
              <a:spcBef>
                <a:spcPct val="0"/>
              </a:spcBef>
              <a:spcAft>
                <a:spcPts val="600"/>
              </a:spcAft>
              <a:buNone/>
            </a:pPr>
            <a:r>
              <a:rPr lang="en-GB" sz="2400" dirty="0">
                <a:latin typeface="+mj-lt"/>
                <a:ea typeface="+mj-ea"/>
                <a:cs typeface="+mj-cs"/>
              </a:rPr>
              <a:t>Aeronautical </a:t>
            </a:r>
            <a:r>
              <a:rPr lang="en-GB" sz="2400" dirty="0" err="1">
                <a:latin typeface="+mj-lt"/>
                <a:ea typeface="+mj-ea"/>
                <a:cs typeface="+mj-cs"/>
              </a:rPr>
              <a:t>RadioNavigation</a:t>
            </a:r>
            <a:r>
              <a:rPr lang="en-GB" sz="2400" dirty="0">
                <a:latin typeface="+mj-lt"/>
                <a:ea typeface="+mj-ea"/>
                <a:cs typeface="+mj-cs"/>
              </a:rPr>
              <a:t> Service (</a:t>
            </a:r>
            <a:r>
              <a:rPr lang="en-US" sz="2400" dirty="0">
                <a:latin typeface="+mj-lt"/>
                <a:ea typeface="+mj-ea"/>
                <a:cs typeface="+mj-cs"/>
              </a:rPr>
              <a:t>ARNS) dans la bande 108 - 117.975 MHz</a:t>
            </a:r>
          </a:p>
          <a:p>
            <a:pPr marL="0" indent="0">
              <a:lnSpc>
                <a:spcPct val="100000"/>
              </a:lnSpc>
              <a:spcBef>
                <a:spcPct val="0"/>
              </a:spcBef>
              <a:spcAft>
                <a:spcPts val="600"/>
              </a:spcAft>
              <a:buNone/>
            </a:pPr>
            <a:r>
              <a:rPr lang="fr-FR" sz="2400" dirty="0">
                <a:latin typeface="+mj-lt"/>
                <a:ea typeface="+mj-ea"/>
                <a:cs typeface="+mj-cs"/>
              </a:rPr>
              <a:t>Distance au point le plus près de la frontière &lt; 500 km </a:t>
            </a:r>
          </a:p>
          <a:p>
            <a:pPr marL="0" indent="0">
              <a:lnSpc>
                <a:spcPct val="100000"/>
              </a:lnSpc>
              <a:spcBef>
                <a:spcPct val="0"/>
              </a:spcBef>
              <a:spcAft>
                <a:spcPts val="600"/>
              </a:spcAft>
              <a:buNone/>
            </a:pPr>
            <a:endParaRPr lang="fr-FR" sz="2400" dirty="0">
              <a:latin typeface="+mj-lt"/>
              <a:ea typeface="+mj-ea"/>
              <a:cs typeface="+mj-cs"/>
            </a:endParaRPr>
          </a:p>
          <a:p>
            <a:pPr marL="0" indent="0">
              <a:lnSpc>
                <a:spcPct val="100000"/>
              </a:lnSpc>
              <a:spcBef>
                <a:spcPct val="0"/>
              </a:spcBef>
              <a:spcAft>
                <a:spcPts val="600"/>
              </a:spcAft>
              <a:buNone/>
            </a:pPr>
            <a:r>
              <a:rPr lang="fr-FR" sz="2400" dirty="0">
                <a:latin typeface="+mj-lt"/>
                <a:ea typeface="+mj-ea"/>
                <a:cs typeface="+mj-cs"/>
              </a:rPr>
              <a:t>(Chapitre 3 de l’Annexe 4) </a:t>
            </a:r>
          </a:p>
        </p:txBody>
      </p:sp>
    </p:spTree>
    <p:extLst>
      <p:ext uri="{BB962C8B-B14F-4D97-AF65-F5344CB8AC3E}">
        <p14:creationId xmlns:p14="http://schemas.microsoft.com/office/powerpoint/2010/main" val="33285103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758D4A9-D63E-DD49-00B4-A05068248C77}"/>
              </a:ext>
            </a:extLst>
          </p:cNvPr>
          <p:cNvSpPr>
            <a:spLocks noGrp="1"/>
          </p:cNvSpPr>
          <p:nvPr>
            <p:ph type="body" sz="quarter" idx="12"/>
          </p:nvPr>
        </p:nvSpPr>
        <p:spPr/>
        <p:txBody>
          <a:bodyPr/>
          <a:lstStyle/>
          <a:p>
            <a:r>
              <a:rPr lang="fr-FR" dirty="0"/>
              <a:t>Article 4 – Procédure de Modification rapide (§4.2.4)</a:t>
            </a:r>
          </a:p>
        </p:txBody>
      </p:sp>
      <p:sp>
        <p:nvSpPr>
          <p:cNvPr id="2" name="Title 1">
            <a:extLst>
              <a:ext uri="{FF2B5EF4-FFF2-40B4-BE49-F238E27FC236}">
                <a16:creationId xmlns:a16="http://schemas.microsoft.com/office/drawing/2014/main" id="{69AB552E-0E56-7F9A-226C-71B28FCD9DA9}"/>
              </a:ext>
            </a:extLst>
          </p:cNvPr>
          <p:cNvSpPr txBox="1">
            <a:spLocks/>
          </p:cNvSpPr>
          <p:nvPr/>
        </p:nvSpPr>
        <p:spPr>
          <a:xfrm>
            <a:off x="614782" y="1307406"/>
            <a:ext cx="11321588" cy="4069842"/>
          </a:xfrm>
          <a:prstGeom prst="rect">
            <a:avLst/>
          </a:prstGeom>
        </p:spPr>
        <p:txBody>
          <a:bodyPr vert="horz" lIns="91440" tIns="45720" rIns="91440" bIns="45720" rtlCol="0" anchor="b">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spcBef>
                <a:spcPts val="1200"/>
              </a:spcBef>
              <a:spcAft>
                <a:spcPts val="1200"/>
              </a:spcAft>
            </a:pPr>
            <a:r>
              <a:rPr lang="fr-FR" sz="3900" dirty="0"/>
              <a:t>Aucun accord n’est requis si les modifications engendrent</a:t>
            </a:r>
            <a:r>
              <a:rPr lang="en-US" sz="3900" dirty="0"/>
              <a:t>:</a:t>
            </a:r>
          </a:p>
          <a:p>
            <a:endParaRPr lang="en-US" sz="1100" dirty="0"/>
          </a:p>
          <a:p>
            <a:pPr marL="914400" lvl="1" indent="-457200">
              <a:buFont typeface="Arial" panose="020B0604020202020204" pitchFamily="34" charset="0"/>
              <a:buChar char="•"/>
            </a:pPr>
            <a:r>
              <a:rPr lang="fr-FR" sz="2800" dirty="0"/>
              <a:t>Moins d’interférence – faible PAR/site</a:t>
            </a:r>
          </a:p>
          <a:p>
            <a:pPr lvl="1"/>
            <a:endParaRPr lang="fr-FR" sz="800" dirty="0"/>
          </a:p>
          <a:p>
            <a:pPr marL="914400" lvl="1" indent="-457200">
              <a:buFont typeface="Arial" panose="020B0604020202020204" pitchFamily="34" charset="0"/>
              <a:buChar char="•"/>
            </a:pPr>
            <a:r>
              <a:rPr lang="fr-FR" sz="2800" dirty="0"/>
              <a:t>Distance à la frontière &gt;= limites de coordination</a:t>
            </a:r>
          </a:p>
          <a:p>
            <a:pPr lvl="1"/>
            <a:endParaRPr lang="fr-FR" sz="800" dirty="0"/>
          </a:p>
          <a:p>
            <a:pPr marL="914400" lvl="1" indent="-457200">
              <a:buFont typeface="Arial" panose="020B0604020202020204" pitchFamily="34" charset="0"/>
              <a:buChar char="•"/>
            </a:pPr>
            <a:r>
              <a:rPr lang="fr-FR" sz="2800" dirty="0"/>
              <a:t>Faible changement de la location du site</a:t>
            </a:r>
          </a:p>
          <a:p>
            <a:pPr marL="1371600" lvl="2" indent="-457200">
              <a:buFont typeface="Wingdings" panose="05000000000000000000" pitchFamily="2" charset="2"/>
              <a:buChar char="ü"/>
            </a:pPr>
            <a:r>
              <a:rPr lang="en-US" sz="2800" dirty="0"/>
              <a:t>15 km ERP &gt;= 1kW</a:t>
            </a:r>
          </a:p>
          <a:p>
            <a:pPr marL="1371600" lvl="2" indent="-457200">
              <a:buFont typeface="Wingdings" panose="05000000000000000000" pitchFamily="2" charset="2"/>
              <a:buChar char="ü"/>
            </a:pPr>
            <a:r>
              <a:rPr lang="en-US" sz="2800" dirty="0"/>
              <a:t>5 km &lt; 1kW</a:t>
            </a:r>
          </a:p>
          <a:p>
            <a:pPr marL="914400" lvl="2" indent="0">
              <a:buFont typeface="Arial" panose="020B0604020202020204" pitchFamily="34" charset="0"/>
              <a:buNone/>
            </a:pPr>
            <a:endParaRPr lang="fr-FR" sz="2800" b="1" dirty="0"/>
          </a:p>
          <a:p>
            <a:pPr marL="914400" lvl="2" indent="0">
              <a:buFont typeface="Arial" panose="020B0604020202020204" pitchFamily="34" charset="0"/>
              <a:buNone/>
            </a:pPr>
            <a:r>
              <a:rPr lang="fr-FR" sz="2800" b="1" dirty="0"/>
              <a:t>A condition que le changement des conditions topographiques n'augmente pas la probabilité de brouillage causé aux stations d'autres pays.</a:t>
            </a:r>
            <a:endParaRPr lang="en-US" dirty="0"/>
          </a:p>
        </p:txBody>
      </p:sp>
    </p:spTree>
    <p:extLst>
      <p:ext uri="{BB962C8B-B14F-4D97-AF65-F5344CB8AC3E}">
        <p14:creationId xmlns:p14="http://schemas.microsoft.com/office/powerpoint/2010/main" val="309268356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Group 35">
            <a:extLst>
              <a:ext uri="{FF2B5EF4-FFF2-40B4-BE49-F238E27FC236}">
                <a16:creationId xmlns:a16="http://schemas.microsoft.com/office/drawing/2014/main" id="{7B9C2FFE-D7BB-C8E8-3735-EE2076809E11}"/>
              </a:ext>
            </a:extLst>
          </p:cNvPr>
          <p:cNvGrpSpPr/>
          <p:nvPr/>
        </p:nvGrpSpPr>
        <p:grpSpPr>
          <a:xfrm>
            <a:off x="973627" y="1173703"/>
            <a:ext cx="8928100" cy="5329238"/>
            <a:chOff x="2464676" y="876848"/>
            <a:chExt cx="8928100" cy="5329238"/>
          </a:xfrm>
        </p:grpSpPr>
        <p:sp>
          <p:nvSpPr>
            <p:cNvPr id="4" name="AutoShape 4">
              <a:extLst>
                <a:ext uri="{FF2B5EF4-FFF2-40B4-BE49-F238E27FC236}">
                  <a16:creationId xmlns:a16="http://schemas.microsoft.com/office/drawing/2014/main" id="{C3211F67-CB77-D52A-E6A8-A395C77E2FCD}"/>
                </a:ext>
              </a:extLst>
            </p:cNvPr>
            <p:cNvSpPr>
              <a:spLocks noChangeArrowheads="1"/>
            </p:cNvSpPr>
            <p:nvPr/>
          </p:nvSpPr>
          <p:spPr bwMode="auto">
            <a:xfrm>
              <a:off x="2464676" y="876848"/>
              <a:ext cx="1223963" cy="1008063"/>
            </a:xfrm>
            <a:prstGeom prst="flowChartProcess">
              <a:avLst/>
            </a:prstGeom>
            <a:solidFill>
              <a:srgbClr val="44546A">
                <a:alpha val="20000"/>
              </a:srgbClr>
            </a:solidFill>
            <a:ln w="9525">
              <a:solidFill>
                <a:sysClr val="windowText" lastClr="000000"/>
              </a:solidFill>
              <a:miter lim="800000"/>
              <a:headEnd/>
              <a:tailEn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srgbClr val="44546A"/>
                  </a:solidFill>
                  <a:effectLst/>
                  <a:uLnTx/>
                  <a:uFillTx/>
                  <a:latin typeface="Verdana" pitchFamily="34" charset="0"/>
                </a:rPr>
                <a:t>Notification</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900" b="1" i="0" u="none" strike="noStrike" kern="0" cap="none" spc="0" normalizeH="0" baseline="0" noProof="0" dirty="0">
                <a:ln>
                  <a:noFill/>
                </a:ln>
                <a:solidFill>
                  <a:srgbClr val="44546A"/>
                </a:solidFill>
                <a:effectLst/>
                <a:uLnTx/>
                <a:uFillTx/>
                <a:latin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srgbClr val="44546A"/>
                  </a:solidFill>
                  <a:effectLst/>
                  <a:uLnTx/>
                  <a:uFillTx/>
                  <a:latin typeface="Verdana" pitchFamily="34" charset="0"/>
                </a:rPr>
                <a:t>ADD</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srgbClr val="44546A"/>
                  </a:solidFill>
                  <a:effectLst/>
                  <a:uLnTx/>
                  <a:uFillTx/>
                  <a:latin typeface="Verdana" pitchFamily="34" charset="0"/>
                </a:rPr>
                <a:t>MOD</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srgbClr val="44546A"/>
                  </a:solidFill>
                  <a:effectLst/>
                  <a:uLnTx/>
                  <a:uFillTx/>
                  <a:latin typeface="Verdana" pitchFamily="34" charset="0"/>
                </a:rPr>
                <a:t>SUPPRESS</a:t>
              </a:r>
            </a:p>
          </p:txBody>
        </p:sp>
        <p:sp>
          <p:nvSpPr>
            <p:cNvPr id="5" name="AutoShape 5">
              <a:extLst>
                <a:ext uri="{FF2B5EF4-FFF2-40B4-BE49-F238E27FC236}">
                  <a16:creationId xmlns:a16="http://schemas.microsoft.com/office/drawing/2014/main" id="{5F3B4693-5EB8-035F-7629-AFC55E6E1113}"/>
                </a:ext>
              </a:extLst>
            </p:cNvPr>
            <p:cNvSpPr>
              <a:spLocks noChangeArrowheads="1"/>
            </p:cNvSpPr>
            <p:nvPr/>
          </p:nvSpPr>
          <p:spPr bwMode="auto">
            <a:xfrm>
              <a:off x="4118850" y="876848"/>
              <a:ext cx="2220914" cy="1008063"/>
            </a:xfrm>
            <a:prstGeom prst="flowChartDecision">
              <a:avLst/>
            </a:prstGeom>
            <a:solidFill>
              <a:srgbClr val="5B9BD5"/>
            </a:solidFill>
            <a:ln w="9525">
              <a:solidFill>
                <a:sysClr val="windowText" lastClr="000000"/>
              </a:solidFill>
              <a:miter lim="800000"/>
              <a:headEnd/>
              <a:tailEn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prstClr val="black"/>
                  </a:solidFill>
                  <a:effectLst/>
                  <a:uLnTx/>
                  <a:uFillTx/>
                  <a:latin typeface="Verdana" pitchFamily="34" charset="0"/>
                </a:rPr>
                <a:t>Completeness &amp; Receivability Check</a:t>
              </a:r>
            </a:p>
          </p:txBody>
        </p:sp>
        <p:sp>
          <p:nvSpPr>
            <p:cNvPr id="6" name="AutoShape 10">
              <a:extLst>
                <a:ext uri="{FF2B5EF4-FFF2-40B4-BE49-F238E27FC236}">
                  <a16:creationId xmlns:a16="http://schemas.microsoft.com/office/drawing/2014/main" id="{F4DB82E6-D4B8-ACA4-F439-1F52789E363D}"/>
                </a:ext>
              </a:extLst>
            </p:cNvPr>
            <p:cNvSpPr>
              <a:spLocks noChangeArrowheads="1"/>
            </p:cNvSpPr>
            <p:nvPr/>
          </p:nvSpPr>
          <p:spPr bwMode="auto">
            <a:xfrm>
              <a:off x="2464676" y="2388148"/>
              <a:ext cx="1800225" cy="360363"/>
            </a:xfrm>
            <a:prstGeom prst="flowChartTerminator">
              <a:avLst/>
            </a:prstGeom>
            <a:solidFill>
              <a:srgbClr val="800000">
                <a:alpha val="22000"/>
              </a:srgbClr>
            </a:solidFill>
            <a:ln w="9525">
              <a:solidFill>
                <a:sysClr val="windowText" lastClr="000000"/>
              </a:solidFill>
              <a:miter lim="800000"/>
              <a:headEnd/>
              <a:tailE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a:ln>
                    <a:noFill/>
                  </a:ln>
                  <a:solidFill>
                    <a:srgbClr val="800000"/>
                  </a:solidFill>
                  <a:effectLst/>
                  <a:uLnTx/>
                  <a:uFillTx/>
                  <a:latin typeface="Verdana" pitchFamily="34" charset="0"/>
                </a:rPr>
                <a:t>Return to Adm</a:t>
              </a:r>
              <a:endParaRPr kumimoji="0" lang="en-US" sz="1800" b="0" i="0" u="none" strike="noStrike" kern="0" cap="none" spc="0" normalizeH="0" baseline="0" noProof="0">
                <a:ln>
                  <a:noFill/>
                </a:ln>
                <a:solidFill>
                  <a:srgbClr val="800000"/>
                </a:solidFill>
                <a:effectLst/>
                <a:uLnTx/>
                <a:uFillTx/>
              </a:endParaRPr>
            </a:p>
          </p:txBody>
        </p:sp>
        <p:sp>
          <p:nvSpPr>
            <p:cNvPr id="7" name="Oval 34">
              <a:extLst>
                <a:ext uri="{FF2B5EF4-FFF2-40B4-BE49-F238E27FC236}">
                  <a16:creationId xmlns:a16="http://schemas.microsoft.com/office/drawing/2014/main" id="{139C2A84-DF8E-E4A1-4DD8-C42917B26B11}"/>
                </a:ext>
              </a:extLst>
            </p:cNvPr>
            <p:cNvSpPr>
              <a:spLocks noChangeArrowheads="1"/>
            </p:cNvSpPr>
            <p:nvPr/>
          </p:nvSpPr>
          <p:spPr bwMode="auto">
            <a:xfrm>
              <a:off x="9376651" y="911773"/>
              <a:ext cx="1728788" cy="936625"/>
            </a:xfrm>
            <a:prstGeom prst="ellipse">
              <a:avLst/>
            </a:prstGeom>
            <a:solidFill>
              <a:srgbClr val="5B9BD5"/>
            </a:solidFill>
            <a:ln w="9525">
              <a:solidFill>
                <a:sysClr val="windowText" lastClr="000000"/>
              </a:solidFill>
              <a:round/>
              <a:headEnd/>
              <a:tailEn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900" b="1" i="0" u="none" strike="noStrike" kern="0" cap="none" spc="0" normalizeH="0" baseline="0" noProof="0" dirty="0">
                <a:ln>
                  <a:noFill/>
                </a:ln>
                <a:solidFill>
                  <a:prstClr val="black"/>
                </a:solidFill>
                <a:effectLst/>
                <a:uLnTx/>
                <a:uFillTx/>
                <a:latin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prstClr val="black"/>
                  </a:solidFill>
                  <a:effectLst/>
                  <a:uLnTx/>
                  <a:uFillTx/>
                  <a:latin typeface="Verdana" pitchFamily="34" charset="0"/>
                </a:rPr>
                <a:t>Plan &amp; Coordination Examination</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endParaRPr>
            </a:p>
          </p:txBody>
        </p:sp>
        <p:sp>
          <p:nvSpPr>
            <p:cNvPr id="8" name="AutoShape 36">
              <a:extLst>
                <a:ext uri="{FF2B5EF4-FFF2-40B4-BE49-F238E27FC236}">
                  <a16:creationId xmlns:a16="http://schemas.microsoft.com/office/drawing/2014/main" id="{3EA32CBD-D30D-DFAD-6639-184CCB076973}"/>
                </a:ext>
              </a:extLst>
            </p:cNvPr>
            <p:cNvSpPr>
              <a:spLocks noChangeArrowheads="1"/>
            </p:cNvSpPr>
            <p:nvPr/>
          </p:nvSpPr>
          <p:spPr bwMode="auto">
            <a:xfrm>
              <a:off x="9486189" y="2424661"/>
              <a:ext cx="1511300" cy="468312"/>
            </a:xfrm>
            <a:prstGeom prst="flowChartProcess">
              <a:avLst/>
            </a:prstGeom>
            <a:solidFill>
              <a:srgbClr val="44546A">
                <a:alpha val="20000"/>
              </a:srgbClr>
            </a:solidFill>
            <a:ln w="9525">
              <a:solidFill>
                <a:sysClr val="windowText" lastClr="000000"/>
              </a:solidFill>
              <a:miter lim="800000"/>
              <a:headEnd/>
              <a:tailE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a:ln>
                    <a:noFill/>
                  </a:ln>
                  <a:solidFill>
                    <a:srgbClr val="44546A"/>
                  </a:solidFill>
                  <a:effectLst/>
                  <a:uLnTx/>
                  <a:uFillTx/>
                  <a:latin typeface="Verdana" pitchFamily="34" charset="0"/>
                </a:rPr>
                <a:t>Publication in </a:t>
              </a:r>
              <a:r>
                <a:rPr kumimoji="0" lang="en-US" sz="900" b="1" i="0" u="sng" strike="noStrike" kern="0" cap="none" spc="0" normalizeH="0" baseline="0" noProof="0">
                  <a:ln>
                    <a:noFill/>
                  </a:ln>
                  <a:solidFill>
                    <a:srgbClr val="000000"/>
                  </a:solidFill>
                  <a:effectLst/>
                  <a:uLnTx/>
                  <a:uFillTx/>
                  <a:latin typeface="Verdana" pitchFamily="34" charset="0"/>
                </a:rPr>
                <a:t>Part A</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a:ln>
                    <a:noFill/>
                  </a:ln>
                  <a:solidFill>
                    <a:srgbClr val="44546A"/>
                  </a:solidFill>
                  <a:effectLst/>
                  <a:uLnTx/>
                  <a:uFillTx/>
                  <a:latin typeface="Verdana" pitchFamily="34" charset="0"/>
                </a:rPr>
                <a:t>of the Special Section</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a:ln>
                    <a:noFill/>
                  </a:ln>
                  <a:solidFill>
                    <a:srgbClr val="44546A"/>
                  </a:solidFill>
                  <a:effectLst/>
                  <a:uLnTx/>
                  <a:uFillTx/>
                  <a:latin typeface="Verdana" pitchFamily="34" charset="0"/>
                </a:rPr>
                <a:t>(ACK + COORD)</a:t>
              </a:r>
            </a:p>
          </p:txBody>
        </p:sp>
        <p:sp>
          <p:nvSpPr>
            <p:cNvPr id="9" name="AutoShape 38">
              <a:extLst>
                <a:ext uri="{FF2B5EF4-FFF2-40B4-BE49-F238E27FC236}">
                  <a16:creationId xmlns:a16="http://schemas.microsoft.com/office/drawing/2014/main" id="{66F9A00C-89D8-DDFD-10E2-D9E4C67A1FA9}"/>
                </a:ext>
              </a:extLst>
            </p:cNvPr>
            <p:cNvSpPr>
              <a:spLocks noChangeArrowheads="1"/>
            </p:cNvSpPr>
            <p:nvPr/>
          </p:nvSpPr>
          <p:spPr bwMode="auto">
            <a:xfrm>
              <a:off x="9160751" y="3540673"/>
              <a:ext cx="2160588" cy="1157288"/>
            </a:xfrm>
            <a:prstGeom prst="flowChartDecision">
              <a:avLst/>
            </a:prstGeom>
            <a:solidFill>
              <a:srgbClr val="5B9BD5"/>
            </a:solidFill>
            <a:ln w="9525">
              <a:solidFill>
                <a:sysClr val="windowText" lastClr="000000"/>
              </a:solidFill>
              <a:miter lim="800000"/>
              <a:headEnd/>
              <a:tailEn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prstClr val="black"/>
                  </a:solidFill>
                  <a:effectLst/>
                  <a:uLnTx/>
                  <a:uFillTx/>
                  <a:latin typeface="Verdana" pitchFamily="34" charset="0"/>
                </a:rPr>
                <a:t>100 days Coordination &amp; Comments Period Expired?</a:t>
              </a:r>
            </a:p>
          </p:txBody>
        </p:sp>
        <p:sp>
          <p:nvSpPr>
            <p:cNvPr id="10" name="AutoShape 40">
              <a:extLst>
                <a:ext uri="{FF2B5EF4-FFF2-40B4-BE49-F238E27FC236}">
                  <a16:creationId xmlns:a16="http://schemas.microsoft.com/office/drawing/2014/main" id="{BCB82A7D-7C93-3DE8-CF27-5A2E10F6B060}"/>
                </a:ext>
              </a:extLst>
            </p:cNvPr>
            <p:cNvSpPr>
              <a:spLocks noChangeArrowheads="1"/>
            </p:cNvSpPr>
            <p:nvPr/>
          </p:nvSpPr>
          <p:spPr bwMode="auto">
            <a:xfrm>
              <a:off x="6712826" y="876848"/>
              <a:ext cx="2160588" cy="1008063"/>
            </a:xfrm>
            <a:prstGeom prst="flowChartDecision">
              <a:avLst/>
            </a:prstGeom>
            <a:solidFill>
              <a:srgbClr val="5B9BD5"/>
            </a:solidFill>
            <a:ln w="9525">
              <a:solidFill>
                <a:sysClr val="windowText" lastClr="000000"/>
              </a:solidFill>
              <a:miter lim="800000"/>
              <a:headEnd/>
              <a:tailEn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prstClr val="black"/>
                  </a:solidFill>
                  <a:effectLst/>
                  <a:uLnTx/>
                  <a:uFillTx/>
                  <a:latin typeface="Verdana" pitchFamily="34" charset="0"/>
                </a:rPr>
                <a:t>SUPPRESS?</a:t>
              </a:r>
            </a:p>
          </p:txBody>
        </p:sp>
        <p:sp>
          <p:nvSpPr>
            <p:cNvPr id="11" name="AutoShape 43">
              <a:extLst>
                <a:ext uri="{FF2B5EF4-FFF2-40B4-BE49-F238E27FC236}">
                  <a16:creationId xmlns:a16="http://schemas.microsoft.com/office/drawing/2014/main" id="{B268BF59-2818-93E1-A67C-4C82EE04173E}"/>
                </a:ext>
              </a:extLst>
            </p:cNvPr>
            <p:cNvSpPr>
              <a:spLocks noChangeArrowheads="1"/>
            </p:cNvSpPr>
            <p:nvPr/>
          </p:nvSpPr>
          <p:spPr bwMode="auto">
            <a:xfrm>
              <a:off x="5704764" y="2424661"/>
              <a:ext cx="1511300" cy="468312"/>
            </a:xfrm>
            <a:prstGeom prst="flowChartProcess">
              <a:avLst/>
            </a:prstGeom>
            <a:solidFill>
              <a:srgbClr val="44546A">
                <a:alpha val="20000"/>
              </a:srgbClr>
            </a:solidFill>
            <a:ln w="9525">
              <a:solidFill>
                <a:sysClr val="windowText" lastClr="000000"/>
              </a:solidFill>
              <a:miter lim="800000"/>
              <a:headEnd/>
              <a:tailE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a:ln>
                    <a:noFill/>
                  </a:ln>
                  <a:solidFill>
                    <a:srgbClr val="44546A"/>
                  </a:solidFill>
                  <a:effectLst/>
                  <a:uLnTx/>
                  <a:uFillTx/>
                  <a:latin typeface="Verdana" pitchFamily="34" charset="0"/>
                </a:rPr>
                <a:t>Publication in </a:t>
              </a:r>
              <a:r>
                <a:rPr kumimoji="0" lang="en-US" sz="900" b="1" i="0" u="sng" strike="noStrike" kern="0" cap="none" spc="0" normalizeH="0" baseline="0" noProof="0">
                  <a:ln>
                    <a:noFill/>
                  </a:ln>
                  <a:solidFill>
                    <a:srgbClr val="000000"/>
                  </a:solidFill>
                  <a:effectLst/>
                  <a:uLnTx/>
                  <a:uFillTx/>
                  <a:latin typeface="Verdana" pitchFamily="34" charset="0"/>
                </a:rPr>
                <a:t>Part C</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a:ln>
                    <a:noFill/>
                  </a:ln>
                  <a:solidFill>
                    <a:srgbClr val="44546A"/>
                  </a:solidFill>
                  <a:effectLst/>
                  <a:uLnTx/>
                  <a:uFillTx/>
                  <a:latin typeface="Verdana" pitchFamily="34" charset="0"/>
                </a:rPr>
                <a:t>of the Special Section</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a:ln>
                    <a:noFill/>
                  </a:ln>
                  <a:solidFill>
                    <a:srgbClr val="44546A"/>
                  </a:solidFill>
                  <a:effectLst/>
                  <a:uLnTx/>
                  <a:uFillTx/>
                  <a:latin typeface="Verdana" pitchFamily="34" charset="0"/>
                </a:rPr>
                <a:t>(ACK)</a:t>
              </a:r>
            </a:p>
          </p:txBody>
        </p:sp>
        <p:sp>
          <p:nvSpPr>
            <p:cNvPr id="12" name="AutoShape 48">
              <a:extLst>
                <a:ext uri="{FF2B5EF4-FFF2-40B4-BE49-F238E27FC236}">
                  <a16:creationId xmlns:a16="http://schemas.microsoft.com/office/drawing/2014/main" id="{33CE9E53-888B-BB33-6DEC-E131BF7ED605}"/>
                </a:ext>
              </a:extLst>
            </p:cNvPr>
            <p:cNvSpPr>
              <a:spLocks noChangeArrowheads="1"/>
            </p:cNvSpPr>
            <p:nvPr/>
          </p:nvSpPr>
          <p:spPr bwMode="auto">
            <a:xfrm>
              <a:off x="5556332" y="3259198"/>
              <a:ext cx="1800225" cy="577851"/>
            </a:xfrm>
            <a:prstGeom prst="flowChartTerminator">
              <a:avLst/>
            </a:prstGeom>
            <a:solidFill>
              <a:srgbClr val="669900">
                <a:alpha val="22000"/>
              </a:srgbClr>
            </a:solidFill>
            <a:ln w="9525">
              <a:solidFill>
                <a:sysClr val="windowText" lastClr="000000"/>
              </a:solidFill>
              <a:miter lim="800000"/>
              <a:headEnd/>
              <a:tailE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srgbClr val="669900"/>
                  </a:solidFill>
                  <a:effectLst/>
                  <a:uLnTx/>
                  <a:uFillTx/>
                  <a:latin typeface="Verdana" pitchFamily="34" charset="0"/>
                </a:rPr>
                <a:t>Deletion from the Plan</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srgbClr val="669900"/>
                  </a:solidFill>
                  <a:effectLst/>
                  <a:uLnTx/>
                  <a:uFillTx/>
                  <a:latin typeface="Verdana" pitchFamily="34" charset="0"/>
                </a:rPr>
                <a:t>&amp;</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srgbClr val="669900"/>
                  </a:solidFill>
                  <a:effectLst/>
                  <a:uLnTx/>
                  <a:uFillTx/>
                  <a:latin typeface="Verdana" pitchFamily="34" charset="0"/>
                </a:rPr>
                <a:t>Reference Situation</a:t>
              </a:r>
              <a:endParaRPr kumimoji="0" lang="en-US" sz="1800" b="0" i="0" u="none" strike="noStrike" kern="0" cap="none" spc="0" normalizeH="0" baseline="0" noProof="0" dirty="0">
                <a:ln>
                  <a:noFill/>
                </a:ln>
                <a:solidFill>
                  <a:srgbClr val="669900"/>
                </a:solidFill>
                <a:effectLst/>
                <a:uLnTx/>
                <a:uFillTx/>
              </a:endParaRPr>
            </a:p>
          </p:txBody>
        </p:sp>
        <p:sp>
          <p:nvSpPr>
            <p:cNvPr id="13" name="Oval 53">
              <a:extLst>
                <a:ext uri="{FF2B5EF4-FFF2-40B4-BE49-F238E27FC236}">
                  <a16:creationId xmlns:a16="http://schemas.microsoft.com/office/drawing/2014/main" id="{F3531A9F-9AC6-A632-6110-57870EB4E634}"/>
                </a:ext>
              </a:extLst>
            </p:cNvPr>
            <p:cNvSpPr>
              <a:spLocks noChangeArrowheads="1"/>
            </p:cNvSpPr>
            <p:nvPr/>
          </p:nvSpPr>
          <p:spPr bwMode="auto">
            <a:xfrm>
              <a:off x="6928726" y="4153448"/>
              <a:ext cx="1728788" cy="936625"/>
            </a:xfrm>
            <a:prstGeom prst="ellipse">
              <a:avLst/>
            </a:prstGeom>
            <a:solidFill>
              <a:srgbClr val="5B9BD5"/>
            </a:solidFill>
            <a:ln w="9525">
              <a:solidFill>
                <a:sysClr val="windowText" lastClr="000000"/>
              </a:solidFill>
              <a:round/>
              <a:headEnd/>
              <a:tailEn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900" b="1" i="0" u="none" strike="noStrike" kern="0" cap="none" spc="0" normalizeH="0" baseline="0" noProof="0">
                <a:ln>
                  <a:noFill/>
                </a:ln>
                <a:solidFill>
                  <a:prstClr val="black"/>
                </a:solidFill>
                <a:effectLst/>
                <a:uLnTx/>
                <a:uFillTx/>
                <a:latin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a:ln>
                    <a:noFill/>
                  </a:ln>
                  <a:solidFill>
                    <a:prstClr val="black"/>
                  </a:solidFill>
                  <a:effectLst/>
                  <a:uLnTx/>
                  <a:uFillTx/>
                  <a:latin typeface="Verdana" pitchFamily="34" charset="0"/>
                </a:rPr>
                <a:t>Complete Coordination</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a:ln>
                    <a:noFill/>
                  </a:ln>
                  <a:solidFill>
                    <a:prstClr val="black"/>
                  </a:solidFill>
                  <a:effectLst/>
                  <a:uLnTx/>
                  <a:uFillTx/>
                  <a:latin typeface="Verdana" pitchFamily="34" charset="0"/>
                </a:rPr>
                <a:t>Checking Examination</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14" name="AutoShape 54">
              <a:extLst>
                <a:ext uri="{FF2B5EF4-FFF2-40B4-BE49-F238E27FC236}">
                  <a16:creationId xmlns:a16="http://schemas.microsoft.com/office/drawing/2014/main" id="{5C98DEBC-52ED-DCF0-737E-267625B3AA76}"/>
                </a:ext>
              </a:extLst>
            </p:cNvPr>
            <p:cNvSpPr>
              <a:spLocks noChangeArrowheads="1"/>
            </p:cNvSpPr>
            <p:nvPr/>
          </p:nvSpPr>
          <p:spPr bwMode="auto">
            <a:xfrm>
              <a:off x="9160751" y="5198023"/>
              <a:ext cx="2160588" cy="1008063"/>
            </a:xfrm>
            <a:prstGeom prst="flowChartDecision">
              <a:avLst/>
            </a:prstGeom>
            <a:solidFill>
              <a:srgbClr val="5B9BD5"/>
            </a:solidFill>
            <a:ln w="9525">
              <a:solidFill>
                <a:sysClr val="windowText" lastClr="000000"/>
              </a:solidFill>
              <a:miter lim="800000"/>
              <a:headEnd/>
              <a:tailEn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a:ln>
                    <a:noFill/>
                  </a:ln>
                  <a:solidFill>
                    <a:prstClr val="black"/>
                  </a:solidFill>
                  <a:effectLst/>
                  <a:uLnTx/>
                  <a:uFillTx/>
                  <a:latin typeface="Verdana" pitchFamily="34" charset="0"/>
                </a:rPr>
                <a:t>Request from NOTIFIER for Part B Publication?</a:t>
              </a:r>
            </a:p>
          </p:txBody>
        </p:sp>
        <p:sp>
          <p:nvSpPr>
            <p:cNvPr id="15" name="AutoShape 62">
              <a:extLst>
                <a:ext uri="{FF2B5EF4-FFF2-40B4-BE49-F238E27FC236}">
                  <a16:creationId xmlns:a16="http://schemas.microsoft.com/office/drawing/2014/main" id="{BCF4FA2F-A170-E02C-D0C7-C52BD2F4171B}"/>
                </a:ext>
              </a:extLst>
            </p:cNvPr>
            <p:cNvSpPr>
              <a:spLocks noChangeArrowheads="1"/>
            </p:cNvSpPr>
            <p:nvPr/>
          </p:nvSpPr>
          <p:spPr bwMode="auto">
            <a:xfrm>
              <a:off x="4049001" y="4116936"/>
              <a:ext cx="2160588" cy="1008062"/>
            </a:xfrm>
            <a:prstGeom prst="flowChartDecision">
              <a:avLst/>
            </a:prstGeom>
            <a:solidFill>
              <a:srgbClr val="5B9BD5"/>
            </a:solidFill>
            <a:ln w="9525">
              <a:solidFill>
                <a:sysClr val="windowText" lastClr="000000"/>
              </a:solidFill>
              <a:miter lim="800000"/>
              <a:headEnd/>
              <a:tailEn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a:ln>
                    <a:noFill/>
                  </a:ln>
                  <a:solidFill>
                    <a:prstClr val="black"/>
                  </a:solidFill>
                  <a:effectLst/>
                  <a:uLnTx/>
                  <a:uFillTx/>
                  <a:latin typeface="Verdana" pitchFamily="34" charset="0"/>
                </a:rPr>
                <a:t>Are there any </a:t>
              </a:r>
              <a:r>
                <a:rPr kumimoji="0" lang="en-US" sz="900" b="1" i="0" u="none" strike="noStrike" kern="0" cap="none" spc="0" normalizeH="0" baseline="0" noProof="0">
                  <a:ln>
                    <a:noFill/>
                  </a:ln>
                  <a:solidFill>
                    <a:srgbClr val="660033"/>
                  </a:solidFill>
                  <a:effectLst/>
                  <a:uLnTx/>
                  <a:uFillTx/>
                  <a:latin typeface="Verdana" pitchFamily="34" charset="0"/>
                </a:rPr>
                <a:t>OBJECTIONS</a:t>
              </a:r>
              <a:r>
                <a:rPr kumimoji="0" lang="en-US" sz="900" b="1" i="0" u="none" strike="noStrike" kern="0" cap="none" spc="0" normalizeH="0" baseline="0" noProof="0">
                  <a:ln>
                    <a:noFill/>
                  </a:ln>
                  <a:solidFill>
                    <a:prstClr val="black"/>
                  </a:solidFill>
                  <a:effectLst/>
                  <a:uLnTx/>
                  <a:uFillTx/>
                  <a:latin typeface="Verdana" pitchFamily="34" charset="0"/>
                </a:rPr>
                <a:t>?</a:t>
              </a:r>
            </a:p>
          </p:txBody>
        </p:sp>
        <p:sp>
          <p:nvSpPr>
            <p:cNvPr id="16" name="AutoShape 64">
              <a:extLst>
                <a:ext uri="{FF2B5EF4-FFF2-40B4-BE49-F238E27FC236}">
                  <a16:creationId xmlns:a16="http://schemas.microsoft.com/office/drawing/2014/main" id="{880455BF-5B84-F8AE-8C51-C4D00217AE18}"/>
                </a:ext>
              </a:extLst>
            </p:cNvPr>
            <p:cNvSpPr>
              <a:spLocks noChangeArrowheads="1"/>
            </p:cNvSpPr>
            <p:nvPr/>
          </p:nvSpPr>
          <p:spPr bwMode="auto">
            <a:xfrm>
              <a:off x="2609138" y="4836867"/>
              <a:ext cx="1511300" cy="468312"/>
            </a:xfrm>
            <a:prstGeom prst="flowChartProcess">
              <a:avLst/>
            </a:prstGeom>
            <a:solidFill>
              <a:srgbClr val="44546A">
                <a:alpha val="20000"/>
              </a:srgbClr>
            </a:solidFill>
            <a:ln w="9525">
              <a:solidFill>
                <a:sysClr val="windowText" lastClr="000000"/>
              </a:solidFill>
              <a:miter lim="800000"/>
              <a:headEnd/>
              <a:tailE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srgbClr val="44546A"/>
                  </a:solidFill>
                  <a:effectLst/>
                  <a:uLnTx/>
                  <a:uFillTx/>
                  <a:latin typeface="Verdana" pitchFamily="34" charset="0"/>
                </a:rPr>
                <a:t>Publication in </a:t>
              </a:r>
              <a:r>
                <a:rPr kumimoji="0" lang="en-US" sz="900" b="1" i="0" u="sng" strike="noStrike" kern="0" cap="none" spc="0" normalizeH="0" baseline="0" noProof="0" dirty="0">
                  <a:ln>
                    <a:noFill/>
                  </a:ln>
                  <a:solidFill>
                    <a:srgbClr val="000000"/>
                  </a:solidFill>
                  <a:effectLst/>
                  <a:uLnTx/>
                  <a:uFillTx/>
                  <a:latin typeface="Verdana" pitchFamily="34" charset="0"/>
                </a:rPr>
                <a:t>Part B</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srgbClr val="44546A"/>
                  </a:solidFill>
                  <a:effectLst/>
                  <a:uLnTx/>
                  <a:uFillTx/>
                  <a:latin typeface="Verdana" pitchFamily="34" charset="0"/>
                </a:rPr>
                <a:t>Of the Special Section</a:t>
              </a:r>
            </a:p>
          </p:txBody>
        </p:sp>
        <p:sp>
          <p:nvSpPr>
            <p:cNvPr id="17" name="AutoShape 65">
              <a:extLst>
                <a:ext uri="{FF2B5EF4-FFF2-40B4-BE49-F238E27FC236}">
                  <a16:creationId xmlns:a16="http://schemas.microsoft.com/office/drawing/2014/main" id="{B702D84A-2FFF-4A4B-7B70-B51356D3EC2E}"/>
                </a:ext>
              </a:extLst>
            </p:cNvPr>
            <p:cNvSpPr>
              <a:spLocks noChangeArrowheads="1"/>
            </p:cNvSpPr>
            <p:nvPr/>
          </p:nvSpPr>
          <p:spPr bwMode="auto">
            <a:xfrm>
              <a:off x="2464676" y="5556798"/>
              <a:ext cx="1800225" cy="576263"/>
            </a:xfrm>
            <a:prstGeom prst="flowChartTerminator">
              <a:avLst/>
            </a:prstGeom>
            <a:solidFill>
              <a:srgbClr val="669900">
                <a:alpha val="22000"/>
              </a:srgbClr>
            </a:solidFill>
            <a:ln w="9525">
              <a:solidFill>
                <a:sysClr val="windowText" lastClr="000000"/>
              </a:solidFill>
              <a:miter lim="800000"/>
              <a:headEnd/>
              <a:tailE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srgbClr val="669900"/>
                  </a:solidFill>
                  <a:effectLst/>
                  <a:uLnTx/>
                  <a:uFillTx/>
                  <a:latin typeface="Verdana" pitchFamily="34" charset="0"/>
                </a:rPr>
                <a:t>Recording in the Plan</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srgbClr val="669900"/>
                  </a:solidFill>
                  <a:effectLst/>
                  <a:uLnTx/>
                  <a:uFillTx/>
                  <a:latin typeface="Verdana" pitchFamily="34" charset="0"/>
                </a:rPr>
                <a:t>&amp;</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srgbClr val="669900"/>
                  </a:solidFill>
                  <a:effectLst/>
                  <a:uLnTx/>
                  <a:uFillTx/>
                  <a:latin typeface="Verdana" pitchFamily="34" charset="0"/>
                </a:rPr>
                <a:t>Reference Situation</a:t>
              </a:r>
              <a:endParaRPr kumimoji="0" lang="en-US" sz="1800" b="0" i="0" u="none" strike="noStrike" kern="0" cap="none" spc="0" normalizeH="0" baseline="0" noProof="0" dirty="0">
                <a:ln>
                  <a:noFill/>
                </a:ln>
                <a:solidFill>
                  <a:srgbClr val="669900"/>
                </a:solidFill>
                <a:effectLst/>
                <a:uLnTx/>
                <a:uFillTx/>
              </a:endParaRPr>
            </a:p>
          </p:txBody>
        </p:sp>
        <p:sp>
          <p:nvSpPr>
            <p:cNvPr id="18" name="AutoShape 69">
              <a:extLst>
                <a:ext uri="{FF2B5EF4-FFF2-40B4-BE49-F238E27FC236}">
                  <a16:creationId xmlns:a16="http://schemas.microsoft.com/office/drawing/2014/main" id="{8C3D550C-FD90-3E73-9195-A97297A25F5B}"/>
                </a:ext>
              </a:extLst>
            </p:cNvPr>
            <p:cNvSpPr>
              <a:spLocks noChangeArrowheads="1"/>
            </p:cNvSpPr>
            <p:nvPr/>
          </p:nvSpPr>
          <p:spPr bwMode="auto">
            <a:xfrm>
              <a:off x="5128501" y="5772698"/>
              <a:ext cx="2520950" cy="360363"/>
            </a:xfrm>
            <a:prstGeom prst="flowChartTerminator">
              <a:avLst/>
            </a:prstGeom>
            <a:solidFill>
              <a:srgbClr val="800000">
                <a:alpha val="22000"/>
              </a:srgbClr>
            </a:solidFill>
            <a:ln w="9525">
              <a:solidFill>
                <a:sysClr val="windowText" lastClr="000000"/>
              </a:solidFill>
              <a:miter lim="800000"/>
              <a:headEnd/>
              <a:tailE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a:ln>
                    <a:noFill/>
                  </a:ln>
                  <a:solidFill>
                    <a:srgbClr val="800000"/>
                  </a:solidFill>
                  <a:effectLst/>
                  <a:uLnTx/>
                  <a:uFillTx/>
                  <a:latin typeface="Verdana" pitchFamily="34" charset="0"/>
                </a:rPr>
                <a:t>Contact and inform the Notifying Adm</a:t>
              </a:r>
              <a:endParaRPr kumimoji="0" lang="en-US" sz="1800" b="0" i="0" u="none" strike="noStrike" kern="0" cap="none" spc="0" normalizeH="0" baseline="0" noProof="0">
                <a:ln>
                  <a:noFill/>
                </a:ln>
                <a:solidFill>
                  <a:srgbClr val="800000"/>
                </a:solidFill>
                <a:effectLst/>
                <a:uLnTx/>
                <a:uFillTx/>
              </a:endParaRPr>
            </a:p>
          </p:txBody>
        </p:sp>
        <p:cxnSp>
          <p:nvCxnSpPr>
            <p:cNvPr id="19" name="AutoShape 6">
              <a:extLst>
                <a:ext uri="{FF2B5EF4-FFF2-40B4-BE49-F238E27FC236}">
                  <a16:creationId xmlns:a16="http://schemas.microsoft.com/office/drawing/2014/main" id="{16966327-780F-54AF-E0D3-3E4ED43698AA}"/>
                </a:ext>
              </a:extLst>
            </p:cNvPr>
            <p:cNvCxnSpPr>
              <a:cxnSpLocks noChangeShapeType="1"/>
            </p:cNvCxnSpPr>
            <p:nvPr/>
          </p:nvCxnSpPr>
          <p:spPr bwMode="auto">
            <a:xfrm>
              <a:off x="3688639" y="1380880"/>
              <a:ext cx="430211" cy="0"/>
            </a:xfrm>
            <a:prstGeom prst="straightConnector1">
              <a:avLst/>
            </a:prstGeom>
            <a:noFill/>
            <a:ln w="9525">
              <a:solidFill>
                <a:sysClr val="windowText" lastClr="000000"/>
              </a:solidFill>
              <a:round/>
              <a:headEnd/>
              <a:tailEnd type="triangle" w="med" len="med"/>
            </a:ln>
            <a:effectLst/>
          </p:spPr>
        </p:cxnSp>
        <p:cxnSp>
          <p:nvCxnSpPr>
            <p:cNvPr id="20" name="AutoShape 12">
              <a:extLst>
                <a:ext uri="{FF2B5EF4-FFF2-40B4-BE49-F238E27FC236}">
                  <a16:creationId xmlns:a16="http://schemas.microsoft.com/office/drawing/2014/main" id="{8FCB47FD-F9BA-0C27-FED6-694F0403F530}"/>
                </a:ext>
              </a:extLst>
            </p:cNvPr>
            <p:cNvCxnSpPr>
              <a:cxnSpLocks noChangeShapeType="1"/>
            </p:cNvCxnSpPr>
            <p:nvPr/>
          </p:nvCxnSpPr>
          <p:spPr bwMode="auto">
            <a:xfrm rot="5400000">
              <a:off x="4045430" y="1204270"/>
              <a:ext cx="503237" cy="1864518"/>
            </a:xfrm>
            <a:prstGeom prst="bentConnector3">
              <a:avLst>
                <a:gd name="adj1" fmla="val 50000"/>
              </a:avLst>
            </a:prstGeom>
            <a:noFill/>
            <a:ln w="9525">
              <a:solidFill>
                <a:sysClr val="windowText" lastClr="000000"/>
              </a:solidFill>
              <a:miter lim="800000"/>
              <a:headEnd/>
              <a:tailEnd type="triangle" w="med" len="med"/>
            </a:ln>
            <a:effectLst/>
          </p:spPr>
        </p:cxnSp>
        <p:cxnSp>
          <p:nvCxnSpPr>
            <p:cNvPr id="21" name="AutoShape 41">
              <a:extLst>
                <a:ext uri="{FF2B5EF4-FFF2-40B4-BE49-F238E27FC236}">
                  <a16:creationId xmlns:a16="http://schemas.microsoft.com/office/drawing/2014/main" id="{BD772AAC-3153-3C9B-8DE8-E6557D11E278}"/>
                </a:ext>
              </a:extLst>
            </p:cNvPr>
            <p:cNvCxnSpPr>
              <a:cxnSpLocks noChangeShapeType="1"/>
            </p:cNvCxnSpPr>
            <p:nvPr/>
          </p:nvCxnSpPr>
          <p:spPr bwMode="auto">
            <a:xfrm>
              <a:off x="6339764" y="1380880"/>
              <a:ext cx="373062" cy="0"/>
            </a:xfrm>
            <a:prstGeom prst="straightConnector1">
              <a:avLst/>
            </a:prstGeom>
            <a:noFill/>
            <a:ln w="9525">
              <a:solidFill>
                <a:sysClr val="windowText" lastClr="000000"/>
              </a:solidFill>
              <a:round/>
              <a:headEnd/>
              <a:tailEnd type="triangle" w="med" len="med"/>
            </a:ln>
            <a:effectLst/>
          </p:spPr>
        </p:cxnSp>
        <p:cxnSp>
          <p:nvCxnSpPr>
            <p:cNvPr id="22" name="AutoShape 45">
              <a:extLst>
                <a:ext uri="{FF2B5EF4-FFF2-40B4-BE49-F238E27FC236}">
                  <a16:creationId xmlns:a16="http://schemas.microsoft.com/office/drawing/2014/main" id="{E09EB98C-BAEF-A72B-709B-55D9C24618C7}"/>
                </a:ext>
              </a:extLst>
            </p:cNvPr>
            <p:cNvCxnSpPr>
              <a:cxnSpLocks noChangeShapeType="1"/>
            </p:cNvCxnSpPr>
            <p:nvPr/>
          </p:nvCxnSpPr>
          <p:spPr bwMode="auto">
            <a:xfrm rot="5400000">
              <a:off x="6857289" y="1488036"/>
              <a:ext cx="539750" cy="1333500"/>
            </a:xfrm>
            <a:prstGeom prst="bentConnector3">
              <a:avLst>
                <a:gd name="adj1" fmla="val 35880"/>
              </a:avLst>
            </a:prstGeom>
            <a:noFill/>
            <a:ln w="9525">
              <a:solidFill>
                <a:sysClr val="windowText" lastClr="000000"/>
              </a:solidFill>
              <a:miter lim="800000"/>
              <a:headEnd/>
              <a:tailEnd type="triangle" w="med" len="med"/>
            </a:ln>
            <a:effectLst/>
          </p:spPr>
        </p:cxnSp>
        <p:sp>
          <p:nvSpPr>
            <p:cNvPr id="23" name="Text Box 47">
              <a:extLst>
                <a:ext uri="{FF2B5EF4-FFF2-40B4-BE49-F238E27FC236}">
                  <a16:creationId xmlns:a16="http://schemas.microsoft.com/office/drawing/2014/main" id="{E93DAB41-7792-31B2-5745-FD6A9090D388}"/>
                </a:ext>
              </a:extLst>
            </p:cNvPr>
            <p:cNvSpPr txBox="1">
              <a:spLocks noChangeArrowheads="1"/>
            </p:cNvSpPr>
            <p:nvPr/>
          </p:nvSpPr>
          <p:spPr bwMode="auto">
            <a:xfrm>
              <a:off x="8878176" y="1164186"/>
              <a:ext cx="377825" cy="228600"/>
            </a:xfrm>
            <a:prstGeom prst="rect">
              <a:avLst/>
            </a:prstGeom>
            <a:noFill/>
            <a:ln w="9525">
              <a:noFill/>
              <a:miter lim="800000"/>
              <a:headEnd/>
              <a:tailEnd/>
            </a:ln>
            <a:effectLst/>
          </p:spPr>
          <p:txBody>
            <a:bodyPr wrap="none">
              <a:spAutoFit/>
            </a:bodyPr>
            <a:lstStyle/>
            <a:p>
              <a:r>
                <a:rPr lang="en-US" sz="900" b="1">
                  <a:solidFill>
                    <a:srgbClr val="669900"/>
                  </a:solidFill>
                  <a:latin typeface="Verdana" pitchFamily="34" charset="0"/>
                </a:rPr>
                <a:t>NO</a:t>
              </a:r>
            </a:p>
          </p:txBody>
        </p:sp>
        <p:cxnSp>
          <p:nvCxnSpPr>
            <p:cNvPr id="24" name="AutoShape 49">
              <a:extLst>
                <a:ext uri="{FF2B5EF4-FFF2-40B4-BE49-F238E27FC236}">
                  <a16:creationId xmlns:a16="http://schemas.microsoft.com/office/drawing/2014/main" id="{17B39AD7-48C6-9242-EB5E-9D610C71CED1}"/>
                </a:ext>
              </a:extLst>
            </p:cNvPr>
            <p:cNvCxnSpPr>
              <a:cxnSpLocks noChangeShapeType="1"/>
            </p:cNvCxnSpPr>
            <p:nvPr/>
          </p:nvCxnSpPr>
          <p:spPr bwMode="auto">
            <a:xfrm flipH="1">
              <a:off x="6456445" y="2892973"/>
              <a:ext cx="3969" cy="366225"/>
            </a:xfrm>
            <a:prstGeom prst="straightConnector1">
              <a:avLst/>
            </a:prstGeom>
            <a:noFill/>
            <a:ln w="9525">
              <a:solidFill>
                <a:sysClr val="windowText" lastClr="000000"/>
              </a:solidFill>
              <a:round/>
              <a:headEnd/>
              <a:tailEnd type="triangle" w="med" len="med"/>
            </a:ln>
            <a:effectLst/>
          </p:spPr>
        </p:cxnSp>
        <p:cxnSp>
          <p:nvCxnSpPr>
            <p:cNvPr id="25" name="AutoShape 50">
              <a:extLst>
                <a:ext uri="{FF2B5EF4-FFF2-40B4-BE49-F238E27FC236}">
                  <a16:creationId xmlns:a16="http://schemas.microsoft.com/office/drawing/2014/main" id="{1D9405E5-5FE3-B090-8654-186C905A8776}"/>
                </a:ext>
              </a:extLst>
            </p:cNvPr>
            <p:cNvCxnSpPr>
              <a:cxnSpLocks noChangeShapeType="1"/>
            </p:cNvCxnSpPr>
            <p:nvPr/>
          </p:nvCxnSpPr>
          <p:spPr bwMode="auto">
            <a:xfrm>
              <a:off x="10241839" y="1848398"/>
              <a:ext cx="0" cy="576263"/>
            </a:xfrm>
            <a:prstGeom prst="straightConnector1">
              <a:avLst/>
            </a:prstGeom>
            <a:noFill/>
            <a:ln w="9525">
              <a:solidFill>
                <a:sysClr val="windowText" lastClr="000000"/>
              </a:solidFill>
              <a:round/>
              <a:headEnd/>
              <a:tailEnd type="triangle" w="med" len="med"/>
            </a:ln>
            <a:effectLst/>
          </p:spPr>
        </p:cxnSp>
        <p:cxnSp>
          <p:nvCxnSpPr>
            <p:cNvPr id="26" name="AutoShape 51">
              <a:extLst>
                <a:ext uri="{FF2B5EF4-FFF2-40B4-BE49-F238E27FC236}">
                  <a16:creationId xmlns:a16="http://schemas.microsoft.com/office/drawing/2014/main" id="{FD521EF3-CE86-2F00-987D-A06288DCDB79}"/>
                </a:ext>
              </a:extLst>
            </p:cNvPr>
            <p:cNvCxnSpPr>
              <a:cxnSpLocks noChangeShapeType="1"/>
            </p:cNvCxnSpPr>
            <p:nvPr/>
          </p:nvCxnSpPr>
          <p:spPr bwMode="auto">
            <a:xfrm flipH="1">
              <a:off x="10241045" y="2892973"/>
              <a:ext cx="794" cy="647700"/>
            </a:xfrm>
            <a:prstGeom prst="straightConnector1">
              <a:avLst/>
            </a:prstGeom>
            <a:noFill/>
            <a:ln w="9525">
              <a:solidFill>
                <a:sysClr val="windowText" lastClr="000000"/>
              </a:solidFill>
              <a:round/>
              <a:headEnd/>
              <a:tailEnd type="triangle" w="med" len="med"/>
            </a:ln>
            <a:effectLst/>
          </p:spPr>
        </p:cxnSp>
        <p:cxnSp>
          <p:nvCxnSpPr>
            <p:cNvPr id="27" name="AutoShape 52">
              <a:extLst>
                <a:ext uri="{FF2B5EF4-FFF2-40B4-BE49-F238E27FC236}">
                  <a16:creationId xmlns:a16="http://schemas.microsoft.com/office/drawing/2014/main" id="{D94D7AB2-BF6C-55B8-59F4-DC7A6C95196F}"/>
                </a:ext>
              </a:extLst>
            </p:cNvPr>
            <p:cNvCxnSpPr>
              <a:cxnSpLocks noChangeShapeType="1"/>
            </p:cNvCxnSpPr>
            <p:nvPr/>
          </p:nvCxnSpPr>
          <p:spPr bwMode="auto">
            <a:xfrm flipH="1" flipV="1">
              <a:off x="10241839" y="3324775"/>
              <a:ext cx="1079500" cy="794542"/>
            </a:xfrm>
            <a:prstGeom prst="bentConnector3">
              <a:avLst>
                <a:gd name="adj1" fmla="val -10689"/>
              </a:avLst>
            </a:prstGeom>
            <a:noFill/>
            <a:ln w="9525">
              <a:solidFill>
                <a:sysClr val="windowText" lastClr="000000"/>
              </a:solidFill>
              <a:miter lim="800000"/>
              <a:headEnd/>
              <a:tailEnd type="triangle" w="med" len="med"/>
            </a:ln>
            <a:effectLst/>
          </p:spPr>
        </p:cxnSp>
        <p:cxnSp>
          <p:nvCxnSpPr>
            <p:cNvPr id="28" name="AutoShape 55">
              <a:extLst>
                <a:ext uri="{FF2B5EF4-FFF2-40B4-BE49-F238E27FC236}">
                  <a16:creationId xmlns:a16="http://schemas.microsoft.com/office/drawing/2014/main" id="{8E8E9E12-745B-1B3B-21AE-0C2A520F1AA3}"/>
                </a:ext>
              </a:extLst>
            </p:cNvPr>
            <p:cNvCxnSpPr>
              <a:cxnSpLocks noChangeShapeType="1"/>
            </p:cNvCxnSpPr>
            <p:nvPr/>
          </p:nvCxnSpPr>
          <p:spPr bwMode="auto">
            <a:xfrm>
              <a:off x="10241045" y="4697961"/>
              <a:ext cx="0" cy="500062"/>
            </a:xfrm>
            <a:prstGeom prst="straightConnector1">
              <a:avLst/>
            </a:prstGeom>
            <a:noFill/>
            <a:ln w="9525">
              <a:solidFill>
                <a:sysClr val="windowText" lastClr="000000"/>
              </a:solidFill>
              <a:round/>
              <a:headEnd/>
              <a:tailEnd type="triangle" w="med" len="med"/>
            </a:ln>
            <a:effectLst/>
          </p:spPr>
        </p:cxnSp>
        <p:cxnSp>
          <p:nvCxnSpPr>
            <p:cNvPr id="29" name="AutoShape 56">
              <a:extLst>
                <a:ext uri="{FF2B5EF4-FFF2-40B4-BE49-F238E27FC236}">
                  <a16:creationId xmlns:a16="http://schemas.microsoft.com/office/drawing/2014/main" id="{983829FA-EA1B-47C7-7555-B799D7234369}"/>
                </a:ext>
              </a:extLst>
            </p:cNvPr>
            <p:cNvCxnSpPr>
              <a:cxnSpLocks noChangeShapeType="1"/>
            </p:cNvCxnSpPr>
            <p:nvPr/>
          </p:nvCxnSpPr>
          <p:spPr bwMode="auto">
            <a:xfrm flipH="1" flipV="1">
              <a:off x="10241839" y="4982123"/>
              <a:ext cx="1079500" cy="720725"/>
            </a:xfrm>
            <a:prstGeom prst="bentConnector3">
              <a:avLst>
                <a:gd name="adj1" fmla="val -11324"/>
              </a:avLst>
            </a:prstGeom>
            <a:noFill/>
            <a:ln w="9525">
              <a:solidFill>
                <a:sysClr val="windowText" lastClr="000000"/>
              </a:solidFill>
              <a:miter lim="800000"/>
              <a:headEnd/>
              <a:tailEnd type="triangle" w="med" len="med"/>
            </a:ln>
            <a:effectLst/>
          </p:spPr>
        </p:cxnSp>
        <p:sp>
          <p:nvSpPr>
            <p:cNvPr id="30" name="Text Box 57">
              <a:extLst>
                <a:ext uri="{FF2B5EF4-FFF2-40B4-BE49-F238E27FC236}">
                  <a16:creationId xmlns:a16="http://schemas.microsoft.com/office/drawing/2014/main" id="{E117DBB7-6937-DE60-F077-A7971753CCB3}"/>
                </a:ext>
              </a:extLst>
            </p:cNvPr>
            <p:cNvSpPr txBox="1">
              <a:spLocks noChangeArrowheads="1"/>
            </p:cNvSpPr>
            <p:nvPr/>
          </p:nvSpPr>
          <p:spPr bwMode="auto">
            <a:xfrm>
              <a:off x="11014951" y="3469236"/>
              <a:ext cx="377825" cy="228600"/>
            </a:xfrm>
            <a:prstGeom prst="rect">
              <a:avLst/>
            </a:prstGeom>
            <a:noFill/>
            <a:ln w="9525">
              <a:noFill/>
              <a:miter lim="800000"/>
              <a:headEnd/>
              <a:tailEnd/>
            </a:ln>
            <a:effectLst/>
          </p:spPr>
          <p:txBody>
            <a:bodyPr wrap="none">
              <a:spAutoFit/>
            </a:bodyPr>
            <a:lstStyle/>
            <a:p>
              <a:r>
                <a:rPr lang="en-US" sz="900" b="1">
                  <a:solidFill>
                    <a:srgbClr val="669900"/>
                  </a:solidFill>
                  <a:latin typeface="Verdana" pitchFamily="34" charset="0"/>
                </a:rPr>
                <a:t>NO</a:t>
              </a:r>
            </a:p>
          </p:txBody>
        </p:sp>
        <p:cxnSp>
          <p:nvCxnSpPr>
            <p:cNvPr id="31" name="AutoShape 60">
              <a:extLst>
                <a:ext uri="{FF2B5EF4-FFF2-40B4-BE49-F238E27FC236}">
                  <a16:creationId xmlns:a16="http://schemas.microsoft.com/office/drawing/2014/main" id="{86B857FB-3BA6-EB98-C537-D7C64A4D9A2E}"/>
                </a:ext>
              </a:extLst>
            </p:cNvPr>
            <p:cNvCxnSpPr>
              <a:cxnSpLocks noChangeShapeType="1"/>
            </p:cNvCxnSpPr>
            <p:nvPr/>
          </p:nvCxnSpPr>
          <p:spPr bwMode="auto">
            <a:xfrm rot="10800000">
              <a:off x="8657514" y="4621761"/>
              <a:ext cx="503237" cy="1081087"/>
            </a:xfrm>
            <a:prstGeom prst="bentConnector3">
              <a:avLst>
                <a:gd name="adj1" fmla="val 50157"/>
              </a:avLst>
            </a:prstGeom>
            <a:noFill/>
            <a:ln w="9525">
              <a:solidFill>
                <a:sysClr val="windowText" lastClr="000000"/>
              </a:solidFill>
              <a:miter lim="800000"/>
              <a:headEnd/>
              <a:tailEnd type="triangle" w="med" len="med"/>
            </a:ln>
            <a:effectLst/>
          </p:spPr>
        </p:cxnSp>
        <p:cxnSp>
          <p:nvCxnSpPr>
            <p:cNvPr id="32" name="AutoShape 63">
              <a:extLst>
                <a:ext uri="{FF2B5EF4-FFF2-40B4-BE49-F238E27FC236}">
                  <a16:creationId xmlns:a16="http://schemas.microsoft.com/office/drawing/2014/main" id="{E71B6775-5258-0EA5-DAD7-10C0FC944B2E}"/>
                </a:ext>
              </a:extLst>
            </p:cNvPr>
            <p:cNvCxnSpPr>
              <a:cxnSpLocks noChangeShapeType="1"/>
            </p:cNvCxnSpPr>
            <p:nvPr/>
          </p:nvCxnSpPr>
          <p:spPr bwMode="auto">
            <a:xfrm flipH="1">
              <a:off x="6209589" y="4621761"/>
              <a:ext cx="719137" cy="0"/>
            </a:xfrm>
            <a:prstGeom prst="straightConnector1">
              <a:avLst/>
            </a:prstGeom>
            <a:noFill/>
            <a:ln w="9525">
              <a:solidFill>
                <a:sysClr val="windowText" lastClr="000000"/>
              </a:solidFill>
              <a:round/>
              <a:headEnd/>
              <a:tailEnd type="triangle" w="med" len="med"/>
            </a:ln>
            <a:effectLst/>
          </p:spPr>
        </p:cxnSp>
        <p:cxnSp>
          <p:nvCxnSpPr>
            <p:cNvPr id="33" name="AutoShape 66">
              <a:extLst>
                <a:ext uri="{FF2B5EF4-FFF2-40B4-BE49-F238E27FC236}">
                  <a16:creationId xmlns:a16="http://schemas.microsoft.com/office/drawing/2014/main" id="{BA93DF9C-27F8-DF88-D288-C3D0DAAA86DE}"/>
                </a:ext>
              </a:extLst>
            </p:cNvPr>
            <p:cNvCxnSpPr>
              <a:cxnSpLocks noChangeShapeType="1"/>
            </p:cNvCxnSpPr>
            <p:nvPr/>
          </p:nvCxnSpPr>
          <p:spPr bwMode="auto">
            <a:xfrm>
              <a:off x="3364788" y="5305179"/>
              <a:ext cx="1" cy="251619"/>
            </a:xfrm>
            <a:prstGeom prst="straightConnector1">
              <a:avLst/>
            </a:prstGeom>
            <a:noFill/>
            <a:ln w="9525">
              <a:solidFill>
                <a:sysClr val="windowText" lastClr="000000"/>
              </a:solidFill>
              <a:round/>
              <a:headEnd/>
              <a:tailEnd type="triangle" w="med" len="med"/>
            </a:ln>
            <a:effectLst/>
          </p:spPr>
        </p:cxnSp>
        <p:sp>
          <p:nvSpPr>
            <p:cNvPr id="34" name="Text Box 68">
              <a:extLst>
                <a:ext uri="{FF2B5EF4-FFF2-40B4-BE49-F238E27FC236}">
                  <a16:creationId xmlns:a16="http://schemas.microsoft.com/office/drawing/2014/main" id="{56932006-631C-8630-C57C-63EAA2091B6B}"/>
                </a:ext>
              </a:extLst>
            </p:cNvPr>
            <p:cNvSpPr txBox="1">
              <a:spLocks noChangeArrowheads="1"/>
            </p:cNvSpPr>
            <p:nvPr/>
          </p:nvSpPr>
          <p:spPr bwMode="auto">
            <a:xfrm>
              <a:off x="3598151" y="4393161"/>
              <a:ext cx="377825" cy="228600"/>
            </a:xfrm>
            <a:prstGeom prst="rect">
              <a:avLst/>
            </a:prstGeom>
            <a:noFill/>
            <a:ln w="9525">
              <a:noFill/>
              <a:miter lim="800000"/>
              <a:headEnd/>
              <a:tailEnd/>
            </a:ln>
            <a:effectLst/>
          </p:spPr>
          <p:txBody>
            <a:bodyPr wrap="none">
              <a:spAutoFit/>
            </a:bodyPr>
            <a:lstStyle/>
            <a:p>
              <a:r>
                <a:rPr lang="en-US" sz="900" b="1">
                  <a:solidFill>
                    <a:srgbClr val="669900"/>
                  </a:solidFill>
                  <a:latin typeface="Verdana" pitchFamily="34" charset="0"/>
                </a:rPr>
                <a:t>NO</a:t>
              </a:r>
            </a:p>
          </p:txBody>
        </p:sp>
        <p:cxnSp>
          <p:nvCxnSpPr>
            <p:cNvPr id="35" name="AutoShape 70">
              <a:extLst>
                <a:ext uri="{FF2B5EF4-FFF2-40B4-BE49-F238E27FC236}">
                  <a16:creationId xmlns:a16="http://schemas.microsoft.com/office/drawing/2014/main" id="{09D7E8F9-D9FD-AB6D-EED2-F0CADB53B383}"/>
                </a:ext>
              </a:extLst>
            </p:cNvPr>
            <p:cNvCxnSpPr>
              <a:cxnSpLocks noChangeShapeType="1"/>
            </p:cNvCxnSpPr>
            <p:nvPr/>
          </p:nvCxnSpPr>
          <p:spPr bwMode="auto">
            <a:xfrm rot="16200000" flipH="1">
              <a:off x="5435683" y="4819404"/>
              <a:ext cx="647700" cy="1258887"/>
            </a:xfrm>
            <a:prstGeom prst="bentConnector3">
              <a:avLst>
                <a:gd name="adj1" fmla="val 49755"/>
              </a:avLst>
            </a:prstGeom>
            <a:noFill/>
            <a:ln w="9525">
              <a:solidFill>
                <a:sysClr val="windowText" lastClr="000000"/>
              </a:solidFill>
              <a:miter lim="800000"/>
              <a:headEnd/>
              <a:tailEnd type="triangle" w="med" len="med"/>
            </a:ln>
            <a:effectLst/>
          </p:spPr>
        </p:cxnSp>
        <p:cxnSp>
          <p:nvCxnSpPr>
            <p:cNvPr id="37" name="AutoShape 42">
              <a:extLst>
                <a:ext uri="{FF2B5EF4-FFF2-40B4-BE49-F238E27FC236}">
                  <a16:creationId xmlns:a16="http://schemas.microsoft.com/office/drawing/2014/main" id="{F3364A8D-DA02-8762-67DC-265D6EBB6C3B}"/>
                </a:ext>
              </a:extLst>
            </p:cNvPr>
            <p:cNvCxnSpPr>
              <a:cxnSpLocks noChangeShapeType="1"/>
            </p:cNvCxnSpPr>
            <p:nvPr/>
          </p:nvCxnSpPr>
          <p:spPr bwMode="auto">
            <a:xfrm flipV="1">
              <a:off x="8873414" y="1380086"/>
              <a:ext cx="503237" cy="1587"/>
            </a:xfrm>
            <a:prstGeom prst="straightConnector1">
              <a:avLst/>
            </a:prstGeom>
            <a:noFill/>
            <a:ln w="9525">
              <a:solidFill>
                <a:sysClr val="windowText" lastClr="000000"/>
              </a:solidFill>
              <a:round/>
              <a:headEnd/>
              <a:tailEnd type="triangle" w="med" len="med"/>
            </a:ln>
            <a:effectLst/>
          </p:spPr>
        </p:cxnSp>
        <p:sp>
          <p:nvSpPr>
            <p:cNvPr id="38" name="Text Box 9">
              <a:extLst>
                <a:ext uri="{FF2B5EF4-FFF2-40B4-BE49-F238E27FC236}">
                  <a16:creationId xmlns:a16="http://schemas.microsoft.com/office/drawing/2014/main" id="{3A0D9845-E13B-0FD0-1FD5-E40C856E5C7C}"/>
                </a:ext>
              </a:extLst>
            </p:cNvPr>
            <p:cNvSpPr txBox="1">
              <a:spLocks noChangeArrowheads="1"/>
            </p:cNvSpPr>
            <p:nvPr/>
          </p:nvSpPr>
          <p:spPr bwMode="auto">
            <a:xfrm>
              <a:off x="6271501" y="1164186"/>
              <a:ext cx="369888" cy="228600"/>
            </a:xfrm>
            <a:prstGeom prst="rect">
              <a:avLst/>
            </a:prstGeom>
            <a:noFill/>
            <a:ln w="9525">
              <a:noFill/>
              <a:miter lim="800000"/>
              <a:headEnd/>
              <a:tailEnd/>
            </a:ln>
            <a:effectLst/>
          </p:spPr>
          <p:txBody>
            <a:bodyPr wrap="none">
              <a:spAutoFit/>
            </a:bodyPr>
            <a:lstStyle/>
            <a:p>
              <a:r>
                <a:rPr lang="en-US" sz="900" b="1" dirty="0">
                  <a:solidFill>
                    <a:srgbClr val="669900"/>
                  </a:solidFill>
                  <a:latin typeface="Verdana" pitchFamily="34" charset="0"/>
                </a:rPr>
                <a:t>OK</a:t>
              </a:r>
            </a:p>
          </p:txBody>
        </p:sp>
        <p:sp>
          <p:nvSpPr>
            <p:cNvPr id="39" name="Text Box 11">
              <a:extLst>
                <a:ext uri="{FF2B5EF4-FFF2-40B4-BE49-F238E27FC236}">
                  <a16:creationId xmlns:a16="http://schemas.microsoft.com/office/drawing/2014/main" id="{A4A1D0AC-BFD6-6F33-BD7A-563989359F47}"/>
                </a:ext>
              </a:extLst>
            </p:cNvPr>
            <p:cNvSpPr txBox="1">
              <a:spLocks noChangeArrowheads="1"/>
            </p:cNvSpPr>
            <p:nvPr/>
          </p:nvSpPr>
          <p:spPr bwMode="auto">
            <a:xfrm>
              <a:off x="4029951" y="1849986"/>
              <a:ext cx="377825" cy="228600"/>
            </a:xfrm>
            <a:prstGeom prst="rect">
              <a:avLst/>
            </a:prstGeom>
            <a:noFill/>
            <a:ln w="9525">
              <a:noFill/>
              <a:miter lim="800000"/>
              <a:headEnd/>
              <a:tailEnd/>
            </a:ln>
            <a:effectLst/>
          </p:spPr>
          <p:txBody>
            <a:bodyPr wrap="none">
              <a:spAutoFit/>
            </a:bodyPr>
            <a:lstStyle/>
            <a:p>
              <a:r>
                <a:rPr lang="en-US" sz="900" b="1" dirty="0">
                  <a:solidFill>
                    <a:srgbClr val="800000"/>
                  </a:solidFill>
                  <a:latin typeface="Verdana" pitchFamily="34" charset="0"/>
                </a:rPr>
                <a:t>NO</a:t>
              </a:r>
            </a:p>
          </p:txBody>
        </p:sp>
        <p:sp>
          <p:nvSpPr>
            <p:cNvPr id="40" name="Text Box 46">
              <a:extLst>
                <a:ext uri="{FF2B5EF4-FFF2-40B4-BE49-F238E27FC236}">
                  <a16:creationId xmlns:a16="http://schemas.microsoft.com/office/drawing/2014/main" id="{DF1A033F-8017-2135-BAED-8C5322A56F1F}"/>
                </a:ext>
              </a:extLst>
            </p:cNvPr>
            <p:cNvSpPr txBox="1">
              <a:spLocks noChangeArrowheads="1"/>
            </p:cNvSpPr>
            <p:nvPr/>
          </p:nvSpPr>
          <p:spPr bwMode="auto">
            <a:xfrm>
              <a:off x="7206539" y="1848398"/>
              <a:ext cx="427037" cy="228600"/>
            </a:xfrm>
            <a:prstGeom prst="rect">
              <a:avLst/>
            </a:prstGeom>
            <a:noFill/>
            <a:ln w="9525">
              <a:noFill/>
              <a:miter lim="800000"/>
              <a:headEnd/>
              <a:tailEnd/>
            </a:ln>
            <a:effectLst/>
          </p:spPr>
          <p:txBody>
            <a:bodyPr wrap="none">
              <a:spAutoFit/>
            </a:bodyPr>
            <a:lstStyle/>
            <a:p>
              <a:r>
                <a:rPr lang="en-US" sz="900" b="1" dirty="0">
                  <a:solidFill>
                    <a:srgbClr val="669900"/>
                  </a:solidFill>
                  <a:latin typeface="Verdana" pitchFamily="34" charset="0"/>
                </a:rPr>
                <a:t>YES</a:t>
              </a:r>
            </a:p>
          </p:txBody>
        </p:sp>
        <p:sp>
          <p:nvSpPr>
            <p:cNvPr id="41" name="Text Box 59">
              <a:extLst>
                <a:ext uri="{FF2B5EF4-FFF2-40B4-BE49-F238E27FC236}">
                  <a16:creationId xmlns:a16="http://schemas.microsoft.com/office/drawing/2014/main" id="{1DDD42FF-79E6-4779-845D-C94CF63C49B2}"/>
                </a:ext>
              </a:extLst>
            </p:cNvPr>
            <p:cNvSpPr txBox="1">
              <a:spLocks noChangeArrowheads="1"/>
            </p:cNvSpPr>
            <p:nvPr/>
          </p:nvSpPr>
          <p:spPr bwMode="auto">
            <a:xfrm>
              <a:off x="10348028" y="4608267"/>
              <a:ext cx="427037" cy="228600"/>
            </a:xfrm>
            <a:prstGeom prst="rect">
              <a:avLst/>
            </a:prstGeom>
            <a:noFill/>
            <a:ln w="9525">
              <a:noFill/>
              <a:miter lim="800000"/>
              <a:headEnd/>
              <a:tailEnd/>
            </a:ln>
            <a:effectLst/>
          </p:spPr>
          <p:txBody>
            <a:bodyPr wrap="none">
              <a:spAutoFit/>
            </a:bodyPr>
            <a:lstStyle/>
            <a:p>
              <a:r>
                <a:rPr lang="en-US" sz="900" b="1" dirty="0">
                  <a:solidFill>
                    <a:srgbClr val="669900"/>
                  </a:solidFill>
                  <a:latin typeface="Verdana" pitchFamily="34" charset="0"/>
                </a:rPr>
                <a:t>YES</a:t>
              </a:r>
            </a:p>
          </p:txBody>
        </p:sp>
        <p:sp>
          <p:nvSpPr>
            <p:cNvPr id="42" name="Text Box 58">
              <a:extLst>
                <a:ext uri="{FF2B5EF4-FFF2-40B4-BE49-F238E27FC236}">
                  <a16:creationId xmlns:a16="http://schemas.microsoft.com/office/drawing/2014/main" id="{C39A0BF3-E45E-E9E2-F199-9D0B0F36E7D4}"/>
                </a:ext>
              </a:extLst>
            </p:cNvPr>
            <p:cNvSpPr txBox="1">
              <a:spLocks noChangeArrowheads="1"/>
            </p:cNvSpPr>
            <p:nvPr/>
          </p:nvSpPr>
          <p:spPr bwMode="auto">
            <a:xfrm>
              <a:off x="11014951" y="5112298"/>
              <a:ext cx="377825" cy="228600"/>
            </a:xfrm>
            <a:prstGeom prst="rect">
              <a:avLst/>
            </a:prstGeom>
            <a:noFill/>
            <a:ln w="9525">
              <a:noFill/>
              <a:miter lim="800000"/>
              <a:headEnd/>
              <a:tailEnd/>
            </a:ln>
            <a:effectLst/>
          </p:spPr>
          <p:txBody>
            <a:bodyPr wrap="none">
              <a:spAutoFit/>
            </a:bodyPr>
            <a:lstStyle/>
            <a:p>
              <a:r>
                <a:rPr lang="en-US" sz="900" b="1" dirty="0">
                  <a:solidFill>
                    <a:srgbClr val="669900"/>
                  </a:solidFill>
                  <a:latin typeface="Verdana" pitchFamily="34" charset="0"/>
                </a:rPr>
                <a:t>NO</a:t>
              </a:r>
            </a:p>
          </p:txBody>
        </p:sp>
        <p:sp>
          <p:nvSpPr>
            <p:cNvPr id="43" name="Text Box 61">
              <a:extLst>
                <a:ext uri="{FF2B5EF4-FFF2-40B4-BE49-F238E27FC236}">
                  <a16:creationId xmlns:a16="http://schemas.microsoft.com/office/drawing/2014/main" id="{5DE88F6C-0833-910E-755E-F8CE241DCB05}"/>
                </a:ext>
              </a:extLst>
            </p:cNvPr>
            <p:cNvSpPr txBox="1">
              <a:spLocks noChangeArrowheads="1"/>
            </p:cNvSpPr>
            <p:nvPr/>
          </p:nvSpPr>
          <p:spPr bwMode="auto">
            <a:xfrm>
              <a:off x="8800389" y="5759998"/>
              <a:ext cx="427037" cy="228600"/>
            </a:xfrm>
            <a:prstGeom prst="rect">
              <a:avLst/>
            </a:prstGeom>
            <a:noFill/>
            <a:ln w="9525">
              <a:noFill/>
              <a:miter lim="800000"/>
              <a:headEnd/>
              <a:tailEnd/>
            </a:ln>
            <a:effectLst/>
          </p:spPr>
          <p:txBody>
            <a:bodyPr wrap="none">
              <a:spAutoFit/>
            </a:bodyPr>
            <a:lstStyle/>
            <a:p>
              <a:r>
                <a:rPr lang="en-US" sz="900" b="1" dirty="0">
                  <a:solidFill>
                    <a:srgbClr val="669900"/>
                  </a:solidFill>
                  <a:latin typeface="Verdana" pitchFamily="34" charset="0"/>
                </a:rPr>
                <a:t>YES</a:t>
              </a:r>
            </a:p>
          </p:txBody>
        </p:sp>
        <p:sp>
          <p:nvSpPr>
            <p:cNvPr id="44" name="Text Box 71">
              <a:extLst>
                <a:ext uri="{FF2B5EF4-FFF2-40B4-BE49-F238E27FC236}">
                  <a16:creationId xmlns:a16="http://schemas.microsoft.com/office/drawing/2014/main" id="{39CE79D7-C4CB-4D12-CC3A-4482E593A145}"/>
                </a:ext>
              </a:extLst>
            </p:cNvPr>
            <p:cNvSpPr txBox="1">
              <a:spLocks noChangeArrowheads="1"/>
            </p:cNvSpPr>
            <p:nvPr/>
          </p:nvSpPr>
          <p:spPr bwMode="auto">
            <a:xfrm>
              <a:off x="5471401" y="5198023"/>
              <a:ext cx="427038" cy="228600"/>
            </a:xfrm>
            <a:prstGeom prst="rect">
              <a:avLst/>
            </a:prstGeom>
            <a:noFill/>
            <a:ln w="9525">
              <a:noFill/>
              <a:miter lim="800000"/>
              <a:headEnd/>
              <a:tailEnd/>
            </a:ln>
            <a:effectLst/>
          </p:spPr>
          <p:txBody>
            <a:bodyPr wrap="none">
              <a:spAutoFit/>
            </a:bodyPr>
            <a:lstStyle/>
            <a:p>
              <a:r>
                <a:rPr lang="en-US" sz="900" b="1" dirty="0">
                  <a:solidFill>
                    <a:srgbClr val="800000"/>
                  </a:solidFill>
                  <a:latin typeface="Verdana" pitchFamily="34" charset="0"/>
                </a:rPr>
                <a:t>YES</a:t>
              </a:r>
            </a:p>
          </p:txBody>
        </p:sp>
        <p:cxnSp>
          <p:nvCxnSpPr>
            <p:cNvPr id="45" name="AutoShape 67">
              <a:extLst>
                <a:ext uri="{FF2B5EF4-FFF2-40B4-BE49-F238E27FC236}">
                  <a16:creationId xmlns:a16="http://schemas.microsoft.com/office/drawing/2014/main" id="{25690B39-F694-DE86-C43E-A80073595F57}"/>
                </a:ext>
              </a:extLst>
            </p:cNvPr>
            <p:cNvCxnSpPr>
              <a:cxnSpLocks noChangeShapeType="1"/>
            </p:cNvCxnSpPr>
            <p:nvPr/>
          </p:nvCxnSpPr>
          <p:spPr bwMode="auto">
            <a:xfrm rot="10800000" flipV="1">
              <a:off x="3364789" y="4620967"/>
              <a:ext cx="684213" cy="215900"/>
            </a:xfrm>
            <a:prstGeom prst="bentConnector2">
              <a:avLst/>
            </a:prstGeom>
            <a:noFill/>
            <a:ln w="9525">
              <a:solidFill>
                <a:sysClr val="windowText" lastClr="000000"/>
              </a:solidFill>
              <a:miter lim="800000"/>
              <a:headEnd/>
              <a:tailEnd type="triangle" w="med" len="med"/>
            </a:ln>
            <a:effectLst/>
          </p:spPr>
        </p:cxnSp>
      </p:grpSp>
      <p:sp>
        <p:nvSpPr>
          <p:cNvPr id="3" name="Text Placeholder 2">
            <a:extLst>
              <a:ext uri="{FF2B5EF4-FFF2-40B4-BE49-F238E27FC236}">
                <a16:creationId xmlns:a16="http://schemas.microsoft.com/office/drawing/2014/main" id="{D3C519B9-CE20-3F9B-256D-69ECCF1112E5}"/>
              </a:ext>
            </a:extLst>
          </p:cNvPr>
          <p:cNvSpPr>
            <a:spLocks noGrp="1"/>
          </p:cNvSpPr>
          <p:nvPr>
            <p:ph type="body" sz="quarter" idx="12"/>
          </p:nvPr>
        </p:nvSpPr>
        <p:spPr>
          <a:xfrm>
            <a:off x="614782" y="355059"/>
            <a:ext cx="8413888" cy="374209"/>
          </a:xfrm>
        </p:spPr>
        <p:txBody>
          <a:bodyPr/>
          <a:lstStyle/>
          <a:p>
            <a:r>
              <a:rPr lang="fr-FR" dirty="0"/>
              <a:t>Article 4 – Procédure de modification du Plan</a:t>
            </a:r>
          </a:p>
        </p:txBody>
      </p:sp>
    </p:spTree>
    <p:extLst>
      <p:ext uri="{BB962C8B-B14F-4D97-AF65-F5344CB8AC3E}">
        <p14:creationId xmlns:p14="http://schemas.microsoft.com/office/powerpoint/2010/main" val="134327701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B0DA7989-2351-75D9-5E42-C7FF2F5E7911}"/>
              </a:ext>
            </a:extLst>
          </p:cNvPr>
          <p:cNvSpPr>
            <a:spLocks noGrp="1"/>
          </p:cNvSpPr>
          <p:nvPr>
            <p:ph type="body" sz="quarter" idx="12"/>
          </p:nvPr>
        </p:nvSpPr>
        <p:spPr>
          <a:xfrm>
            <a:off x="614782" y="355059"/>
            <a:ext cx="8661023" cy="374209"/>
          </a:xfrm>
        </p:spPr>
        <p:txBody>
          <a:bodyPr/>
          <a:lstStyle/>
          <a:p>
            <a:r>
              <a:rPr lang="fr-FR" dirty="0"/>
              <a:t>Article 4 – Procédure de modification du Plan</a:t>
            </a:r>
          </a:p>
        </p:txBody>
      </p:sp>
      <p:sp>
        <p:nvSpPr>
          <p:cNvPr id="6" name="TextBox 5">
            <a:extLst>
              <a:ext uri="{FF2B5EF4-FFF2-40B4-BE49-F238E27FC236}">
                <a16:creationId xmlns:a16="http://schemas.microsoft.com/office/drawing/2014/main" id="{6A86E4BF-14D7-6E29-3293-45B4329F311A}"/>
              </a:ext>
            </a:extLst>
          </p:cNvPr>
          <p:cNvSpPr txBox="1"/>
          <p:nvPr/>
        </p:nvSpPr>
        <p:spPr>
          <a:xfrm>
            <a:off x="614782" y="1156901"/>
            <a:ext cx="11418274" cy="4862870"/>
          </a:xfrm>
          <a:prstGeom prst="rect">
            <a:avLst/>
          </a:prstGeom>
          <a:noFill/>
        </p:spPr>
        <p:txBody>
          <a:bodyPr wrap="square" rtlCol="0">
            <a:spAutoFit/>
          </a:bodyPr>
          <a:lstStyle/>
          <a:p>
            <a:pPr marL="457200" indent="-457200">
              <a:buFont typeface="Arial" panose="020B0604020202020204" pitchFamily="34" charset="0"/>
              <a:buChar char="•"/>
            </a:pPr>
            <a:r>
              <a:rPr lang="en-US" sz="2600" i="1" dirty="0">
                <a:solidFill>
                  <a:sysClr val="windowText" lastClr="000000"/>
                </a:solidFill>
                <a:latin typeface="Calibri" panose="020F0502020204030204"/>
              </a:rPr>
              <a:t>Notification:</a:t>
            </a:r>
          </a:p>
          <a:p>
            <a:pPr marL="800100" lvl="1" indent="-342900">
              <a:buFont typeface="Wingdings" panose="05000000000000000000" pitchFamily="2" charset="2"/>
              <a:buChar char="§"/>
            </a:pPr>
            <a:r>
              <a:rPr lang="en-US" sz="2400" dirty="0">
                <a:solidFill>
                  <a:srgbClr val="0070C0"/>
                </a:solidFill>
              </a:rPr>
              <a:t>T01 </a:t>
            </a:r>
            <a:r>
              <a:rPr lang="fr-FR" sz="2400" dirty="0">
                <a:solidFill>
                  <a:srgbClr val="0070C0"/>
                </a:solidFill>
              </a:rPr>
              <a:t>notice pour Addition ou Modification du Plan</a:t>
            </a:r>
            <a:endParaRPr lang="en-US" sz="2400" dirty="0">
              <a:solidFill>
                <a:srgbClr val="0070C0"/>
              </a:solidFill>
            </a:endParaRPr>
          </a:p>
          <a:p>
            <a:pPr marL="800100" lvl="1" indent="-342900">
              <a:buFont typeface="Wingdings" panose="05000000000000000000" pitchFamily="2" charset="2"/>
              <a:buChar char="§"/>
            </a:pPr>
            <a:r>
              <a:rPr lang="en-US" sz="2400" dirty="0">
                <a:solidFill>
                  <a:srgbClr val="0070C0"/>
                </a:solidFill>
              </a:rPr>
              <a:t>TB5 notice pour Suppression ou </a:t>
            </a:r>
            <a:r>
              <a:rPr lang="en-US" sz="2400" dirty="0" err="1">
                <a:solidFill>
                  <a:srgbClr val="0070C0"/>
                </a:solidFill>
              </a:rPr>
              <a:t>Retrait</a:t>
            </a:r>
            <a:r>
              <a:rPr lang="en-US" sz="2400" dirty="0">
                <a:solidFill>
                  <a:srgbClr val="0070C0"/>
                </a:solidFill>
              </a:rPr>
              <a:t> </a:t>
            </a:r>
            <a:endParaRPr lang="en-US" sz="1400" dirty="0">
              <a:solidFill>
                <a:srgbClr val="0070C0"/>
              </a:solidFill>
            </a:endParaRPr>
          </a:p>
          <a:p>
            <a:pPr marL="457200" indent="-457200">
              <a:buFont typeface="Arial" panose="020B0604020202020204" pitchFamily="34" charset="0"/>
              <a:buChar char="•"/>
            </a:pPr>
            <a:r>
              <a:rPr lang="en-US" sz="2600" i="1" dirty="0">
                <a:solidFill>
                  <a:sysClr val="windowText" lastClr="000000"/>
                </a:solidFill>
                <a:latin typeface="Calibri" panose="020F0502020204030204"/>
              </a:rPr>
              <a:t>Coordination:</a:t>
            </a:r>
          </a:p>
          <a:p>
            <a:pPr marL="800100" lvl="1" indent="-342900">
              <a:buFont typeface="Wingdings" panose="05000000000000000000" pitchFamily="2" charset="2"/>
              <a:buChar char="§"/>
            </a:pPr>
            <a:r>
              <a:rPr lang="en-US" sz="2400" dirty="0">
                <a:solidFill>
                  <a:srgbClr val="0070C0"/>
                </a:solidFill>
              </a:rPr>
              <a:t>Absence de </a:t>
            </a:r>
            <a:r>
              <a:rPr lang="en-US" sz="2400" dirty="0" err="1">
                <a:solidFill>
                  <a:srgbClr val="0070C0"/>
                </a:solidFill>
              </a:rPr>
              <a:t>commentaire</a:t>
            </a:r>
            <a:r>
              <a:rPr lang="en-US" sz="2400" dirty="0">
                <a:solidFill>
                  <a:srgbClr val="0070C0"/>
                </a:solidFill>
              </a:rPr>
              <a:t> = ACCORD</a:t>
            </a:r>
            <a:endParaRPr lang="en-US" sz="1400" dirty="0">
              <a:solidFill>
                <a:srgbClr val="0070C0"/>
              </a:solidFill>
            </a:endParaRPr>
          </a:p>
          <a:p>
            <a:pPr marL="457200" indent="-457200">
              <a:buFont typeface="Arial" panose="020B0604020202020204" pitchFamily="34" charset="0"/>
              <a:buChar char="•"/>
            </a:pPr>
            <a:r>
              <a:rPr lang="en-US" sz="2600" i="1" dirty="0">
                <a:solidFill>
                  <a:sysClr val="windowText" lastClr="000000"/>
                </a:solidFill>
                <a:latin typeface="Calibri" panose="020F0502020204030204"/>
              </a:rPr>
              <a:t>Publication</a:t>
            </a:r>
          </a:p>
          <a:p>
            <a:pPr marL="800100" lvl="1" indent="-342900">
              <a:buFont typeface="Wingdings" panose="05000000000000000000" pitchFamily="2" charset="2"/>
              <a:buChar char="§"/>
            </a:pPr>
            <a:r>
              <a:rPr lang="fr-FR" sz="2400" dirty="0">
                <a:solidFill>
                  <a:srgbClr val="0070C0"/>
                </a:solidFill>
              </a:rPr>
              <a:t>Demande de publication en Partie B (TB3 notice)</a:t>
            </a:r>
          </a:p>
          <a:p>
            <a:pPr marL="800100" lvl="1" indent="-342900">
              <a:buFont typeface="Wingdings" panose="05000000000000000000" pitchFamily="2" charset="2"/>
              <a:buChar char="§"/>
            </a:pPr>
            <a:r>
              <a:rPr lang="fr-FR" sz="2400" dirty="0">
                <a:solidFill>
                  <a:srgbClr val="0070C0"/>
                </a:solidFill>
              </a:rPr>
              <a:t>Publication en Partie B uniquement si aucune objection</a:t>
            </a:r>
            <a:endParaRPr lang="fr-FR" sz="1400" dirty="0">
              <a:solidFill>
                <a:srgbClr val="0070C0"/>
              </a:solidFill>
            </a:endParaRPr>
          </a:p>
          <a:p>
            <a:pPr marL="457200" indent="-457200">
              <a:buFont typeface="Arial" panose="020B0604020202020204" pitchFamily="34" charset="0"/>
              <a:buChar char="•"/>
            </a:pPr>
            <a:r>
              <a:rPr lang="en-US" sz="2600" i="1" dirty="0">
                <a:solidFill>
                  <a:sysClr val="windowText" lastClr="000000"/>
                </a:solidFill>
                <a:latin typeface="Calibri" panose="020F0502020204030204"/>
              </a:rPr>
              <a:t>Important</a:t>
            </a:r>
          </a:p>
          <a:p>
            <a:pPr marL="800100" lvl="1" indent="-342900">
              <a:buFont typeface="Wingdings" panose="05000000000000000000" pitchFamily="2" charset="2"/>
              <a:buChar char="§"/>
            </a:pPr>
            <a:r>
              <a:rPr lang="fr-FR" sz="2400" dirty="0">
                <a:solidFill>
                  <a:srgbClr val="0070C0"/>
                </a:solidFill>
              </a:rPr>
              <a:t>Conformément aux paragraphes 1.3 de la Partie A2 et 4.6.1 de la Partie A5 des Règles de Procédure (</a:t>
            </a:r>
            <a:r>
              <a:rPr lang="fr-FR" sz="2400" dirty="0" err="1">
                <a:solidFill>
                  <a:srgbClr val="0070C0"/>
                </a:solidFill>
              </a:rPr>
              <a:t>RoP</a:t>
            </a:r>
            <a:r>
              <a:rPr lang="fr-FR" sz="2400" dirty="0">
                <a:solidFill>
                  <a:srgbClr val="0070C0"/>
                </a:solidFill>
              </a:rPr>
              <a:t>), les fréquences en attente de coordination sont supprimées après 2 ans et 100 jours</a:t>
            </a:r>
            <a:endParaRPr lang="en-US" sz="2400" dirty="0">
              <a:solidFill>
                <a:srgbClr val="0070C0"/>
              </a:solidFill>
            </a:endParaRPr>
          </a:p>
          <a:p>
            <a:endParaRPr lang="en-US" sz="1400" dirty="0"/>
          </a:p>
        </p:txBody>
      </p:sp>
    </p:spTree>
    <p:extLst>
      <p:ext uri="{BB962C8B-B14F-4D97-AF65-F5344CB8AC3E}">
        <p14:creationId xmlns:p14="http://schemas.microsoft.com/office/powerpoint/2010/main" val="214260847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a:extLst>
              <a:ext uri="{FF2B5EF4-FFF2-40B4-BE49-F238E27FC236}">
                <a16:creationId xmlns:a16="http://schemas.microsoft.com/office/drawing/2014/main" id="{87187699-5936-B5EA-DCF2-5375ADBDF3A2}"/>
              </a:ext>
            </a:extLst>
          </p:cNvPr>
          <p:cNvSpPr>
            <a:spLocks noGrp="1"/>
          </p:cNvSpPr>
          <p:nvPr>
            <p:ph type="body" sz="quarter" idx="12"/>
          </p:nvPr>
        </p:nvSpPr>
        <p:spPr/>
        <p:txBody>
          <a:bodyPr/>
          <a:lstStyle/>
          <a:p>
            <a:r>
              <a:rPr lang="fr-FR" dirty="0"/>
              <a:t>Article 4 – Publications</a:t>
            </a:r>
          </a:p>
        </p:txBody>
      </p:sp>
      <p:grpSp>
        <p:nvGrpSpPr>
          <p:cNvPr id="3" name="Group 2">
            <a:extLst>
              <a:ext uri="{FF2B5EF4-FFF2-40B4-BE49-F238E27FC236}">
                <a16:creationId xmlns:a16="http://schemas.microsoft.com/office/drawing/2014/main" id="{7E8C03B6-DC7E-6F99-2385-BF849AAD1141}"/>
              </a:ext>
            </a:extLst>
          </p:cNvPr>
          <p:cNvGrpSpPr/>
          <p:nvPr/>
        </p:nvGrpSpPr>
        <p:grpSpPr>
          <a:xfrm>
            <a:off x="2111922" y="5056200"/>
            <a:ext cx="7586362" cy="1291055"/>
            <a:chOff x="386333" y="4970943"/>
            <a:chExt cx="8659366" cy="1482393"/>
          </a:xfrm>
        </p:grpSpPr>
        <p:pic>
          <p:nvPicPr>
            <p:cNvPr id="10" name="Picture 9">
              <a:extLst>
                <a:ext uri="{FF2B5EF4-FFF2-40B4-BE49-F238E27FC236}">
                  <a16:creationId xmlns:a16="http://schemas.microsoft.com/office/drawing/2014/main" id="{AE1CDCB6-2952-2F4E-8B22-535E053E8DB6}"/>
                </a:ext>
              </a:extLst>
            </p:cNvPr>
            <p:cNvPicPr>
              <a:picLocks noChangeAspect="1"/>
            </p:cNvPicPr>
            <p:nvPr/>
          </p:nvPicPr>
          <p:blipFill rotWithShape="1">
            <a:blip r:embed="rId3"/>
            <a:srcRect b="40914"/>
            <a:stretch/>
          </p:blipFill>
          <p:spPr>
            <a:xfrm>
              <a:off x="386333" y="4970943"/>
              <a:ext cx="8659366" cy="1482393"/>
            </a:xfrm>
            <a:prstGeom prst="rect">
              <a:avLst/>
            </a:prstGeom>
          </p:spPr>
        </p:pic>
        <p:sp>
          <p:nvSpPr>
            <p:cNvPr id="7" name="Oval 6"/>
            <p:cNvSpPr/>
            <p:nvPr/>
          </p:nvSpPr>
          <p:spPr>
            <a:xfrm>
              <a:off x="1785392" y="5072306"/>
              <a:ext cx="914400" cy="627854"/>
            </a:xfrm>
            <a:prstGeom prst="ellipse">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3023828" y="5120214"/>
              <a:ext cx="1368152" cy="558720"/>
            </a:xfrm>
            <a:prstGeom prst="ellipse">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4597805" y="5141440"/>
              <a:ext cx="914400" cy="558720"/>
            </a:xfrm>
            <a:prstGeom prst="ellipse">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 name="Content Placeholder 14">
            <a:extLst>
              <a:ext uri="{FF2B5EF4-FFF2-40B4-BE49-F238E27FC236}">
                <a16:creationId xmlns:a16="http://schemas.microsoft.com/office/drawing/2014/main" id="{DEEC5521-B987-73E7-CE61-9E95BFEF456E}"/>
              </a:ext>
            </a:extLst>
          </p:cNvPr>
          <p:cNvSpPr txBox="1">
            <a:spLocks/>
          </p:cNvSpPr>
          <p:nvPr/>
        </p:nvSpPr>
        <p:spPr>
          <a:xfrm>
            <a:off x="159544" y="998743"/>
            <a:ext cx="11942582" cy="4495078"/>
          </a:xfr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2000" dirty="0"/>
              <a:t>Les modifications proposées sont publiées dans une Section spéciale annexée à la BR IFIC.</a:t>
            </a:r>
          </a:p>
          <a:p>
            <a:r>
              <a:rPr lang="fr-FR" sz="2000" b="1" u="sng" dirty="0">
                <a:solidFill>
                  <a:srgbClr val="00B0F0"/>
                </a:solidFill>
              </a:rPr>
              <a:t>Partie A </a:t>
            </a:r>
            <a:r>
              <a:rPr lang="fr-FR" sz="2000" dirty="0"/>
              <a:t>:</a:t>
            </a:r>
          </a:p>
          <a:p>
            <a:pPr lvl="1"/>
            <a:r>
              <a:rPr lang="fr-FR" sz="1800" dirty="0"/>
              <a:t>Détails des nouvelles assignations proposées et/ou des changements dans les caractéristiques des assignations déjà inscrites</a:t>
            </a:r>
          </a:p>
          <a:p>
            <a:pPr lvl="1"/>
            <a:r>
              <a:rPr lang="fr-FR" sz="1800" dirty="0"/>
              <a:t>Informations soumises par l'administration notificatrice (COORD COMPLETED, Source NOTIFIER)</a:t>
            </a:r>
          </a:p>
          <a:p>
            <a:pPr lvl="1"/>
            <a:r>
              <a:rPr lang="fr-FR" sz="1800" dirty="0"/>
              <a:t>Informations de coordination résultant de l'examen du BR (COORD REQUIRED, Source UIT)</a:t>
            </a:r>
          </a:p>
          <a:p>
            <a:r>
              <a:rPr lang="fr-FR" sz="2000" b="1" u="sng" dirty="0">
                <a:solidFill>
                  <a:srgbClr val="00B0F0"/>
                </a:solidFill>
              </a:rPr>
              <a:t>Partie B </a:t>
            </a:r>
            <a:r>
              <a:rPr lang="fr-FR" sz="2000" dirty="0"/>
              <a:t>:</a:t>
            </a:r>
          </a:p>
          <a:p>
            <a:pPr lvl="1"/>
            <a:r>
              <a:rPr lang="fr-FR" sz="1800" dirty="0"/>
              <a:t>Détails des nouvelles assignations proposées et/ou des changements dans les caractéristiques des assignations déjà inscrites sur lesquelles tous les accords ont été conclus ;</a:t>
            </a:r>
          </a:p>
          <a:p>
            <a:pPr lvl="1"/>
            <a:r>
              <a:rPr lang="fr-FR" sz="1800" dirty="0"/>
              <a:t>Les assignations sont publiées dans la Partie B après une période de 100 jours si AUCUNE OBJECTION n'a été reçue et si l'administration notificatrice a envoyé une demande pertinente au BR (TB3).</a:t>
            </a:r>
          </a:p>
          <a:p>
            <a:r>
              <a:rPr lang="fr-FR" sz="2000" b="1" u="sng" dirty="0">
                <a:solidFill>
                  <a:srgbClr val="00B0F0"/>
                </a:solidFill>
              </a:rPr>
              <a:t>Partie C </a:t>
            </a:r>
            <a:r>
              <a:rPr lang="fr-FR" sz="2000" dirty="0"/>
              <a:t>: Détails des assignations à supprimer du Plan.</a:t>
            </a:r>
            <a:endParaRPr lang="en-US" sz="2000" dirty="0"/>
          </a:p>
        </p:txBody>
      </p:sp>
    </p:spTree>
    <p:extLst>
      <p:ext uri="{BB962C8B-B14F-4D97-AF65-F5344CB8AC3E}">
        <p14:creationId xmlns:p14="http://schemas.microsoft.com/office/powerpoint/2010/main" val="12019963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D249FDA-25AA-1461-D777-B1C36565A60A}"/>
              </a:ext>
            </a:extLst>
          </p:cNvPr>
          <p:cNvSpPr>
            <a:spLocks noGrp="1"/>
          </p:cNvSpPr>
          <p:nvPr>
            <p:ph type="body" sz="quarter" idx="12"/>
          </p:nvPr>
        </p:nvSpPr>
        <p:spPr>
          <a:xfrm>
            <a:off x="614782" y="355059"/>
            <a:ext cx="8084371" cy="374209"/>
          </a:xfrm>
        </p:spPr>
        <p:txBody>
          <a:bodyPr>
            <a:noAutofit/>
          </a:bodyPr>
          <a:lstStyle/>
          <a:p>
            <a:r>
              <a:rPr lang="fr-FR" dirty="0"/>
              <a:t>Introduction de la Modulation Numérique </a:t>
            </a:r>
            <a:endParaRPr lang="en-US" dirty="0"/>
          </a:p>
        </p:txBody>
      </p:sp>
      <p:sp>
        <p:nvSpPr>
          <p:cNvPr id="4" name="Text Placeholder 3">
            <a:extLst>
              <a:ext uri="{FF2B5EF4-FFF2-40B4-BE49-F238E27FC236}">
                <a16:creationId xmlns:a16="http://schemas.microsoft.com/office/drawing/2014/main" id="{D1038622-30D7-D2D2-6396-AD08EEF01DB8}"/>
              </a:ext>
            </a:extLst>
          </p:cNvPr>
          <p:cNvSpPr>
            <a:spLocks noGrp="1"/>
          </p:cNvSpPr>
          <p:nvPr>
            <p:ph type="body" sz="quarter" idx="13"/>
          </p:nvPr>
        </p:nvSpPr>
        <p:spPr>
          <a:xfrm>
            <a:off x="614363" y="1193800"/>
            <a:ext cx="11314112" cy="4754563"/>
          </a:xfrm>
        </p:spPr>
        <p:txBody>
          <a:bodyPr/>
          <a:lstStyle/>
          <a:p>
            <a:pPr lvl="0">
              <a:lnSpc>
                <a:spcPct val="100000"/>
              </a:lnSpc>
            </a:pPr>
            <a:endParaRPr lang="en-US" noProof="0" dirty="0"/>
          </a:p>
          <a:p>
            <a:pPr lvl="1">
              <a:lnSpc>
                <a:spcPct val="100000"/>
              </a:lnSpc>
            </a:pPr>
            <a:r>
              <a:rPr lang="en-US" b="1" noProof="0" dirty="0"/>
              <a:t>La</a:t>
            </a:r>
            <a:r>
              <a:rPr lang="en-US" noProof="0" dirty="0"/>
              <a:t> </a:t>
            </a:r>
            <a:r>
              <a:rPr lang="en-US" b="1" noProof="0" dirty="0"/>
              <a:t>provision 3.1 du </a:t>
            </a:r>
            <a:r>
              <a:rPr lang="en-US" b="1" noProof="0" dirty="0" err="1"/>
              <a:t>Chaptre</a:t>
            </a:r>
            <a:r>
              <a:rPr lang="en-US" b="1" noProof="0" dirty="0"/>
              <a:t> 3 de </a:t>
            </a:r>
            <a:r>
              <a:rPr lang="en-US" b="1" noProof="0" dirty="0" err="1"/>
              <a:t>l’Annexe</a:t>
            </a:r>
            <a:r>
              <a:rPr lang="en-US" b="1" noProof="0" dirty="0"/>
              <a:t> 2 </a:t>
            </a:r>
            <a:r>
              <a:rPr lang="en-US" noProof="0" dirty="0" err="1"/>
              <a:t>prévoit</a:t>
            </a:r>
            <a:r>
              <a:rPr lang="en-US" noProof="0" dirty="0"/>
              <a:t>, </a:t>
            </a:r>
            <a:r>
              <a:rPr lang="en-US" noProof="0" dirty="0" err="1"/>
              <a:t>en</a:t>
            </a:r>
            <a:r>
              <a:rPr lang="en-US" noProof="0" dirty="0"/>
              <a:t> plus des 5 </a:t>
            </a:r>
            <a:r>
              <a:rPr lang="en-US" noProof="0" dirty="0" err="1"/>
              <a:t>systèmes</a:t>
            </a:r>
            <a:r>
              <a:rPr lang="en-US" noProof="0" dirty="0"/>
              <a:t> </a:t>
            </a:r>
            <a:r>
              <a:rPr lang="en-US" noProof="0" dirty="0" err="1"/>
              <a:t>d’émission</a:t>
            </a:r>
            <a:r>
              <a:rPr lang="en-US" noProof="0" dirty="0"/>
              <a:t> </a:t>
            </a:r>
            <a:r>
              <a:rPr lang="en-US" noProof="0" dirty="0" err="1"/>
              <a:t>définis</a:t>
            </a:r>
            <a:r>
              <a:rPr lang="en-US" noProof="0" dirty="0"/>
              <a:t> </a:t>
            </a:r>
            <a:r>
              <a:rPr lang="en-US" noProof="0" dirty="0" err="1"/>
              <a:t>comme</a:t>
            </a:r>
            <a:r>
              <a:rPr lang="en-US" dirty="0"/>
              <a:t> </a:t>
            </a:r>
            <a:r>
              <a:rPr lang="en-US" dirty="0" err="1"/>
              <a:t>variantes</a:t>
            </a:r>
            <a:r>
              <a:rPr lang="en-US" noProof="0" dirty="0"/>
              <a:t>, </a:t>
            </a:r>
            <a:r>
              <a:rPr lang="en-US" noProof="0" dirty="0" err="1"/>
              <a:t>l’introduction</a:t>
            </a:r>
            <a:r>
              <a:rPr lang="en-US" noProof="0" dirty="0"/>
              <a:t> de la Modulation Numérique aux conditions que </a:t>
            </a:r>
            <a:r>
              <a:rPr lang="fr-FR" dirty="0"/>
              <a:t>cela</a:t>
            </a:r>
            <a:r>
              <a:rPr lang="en-US" noProof="0" dirty="0"/>
              <a:t>:</a:t>
            </a:r>
          </a:p>
          <a:p>
            <a:pPr lvl="2">
              <a:lnSpc>
                <a:spcPct val="100000"/>
              </a:lnSpc>
            </a:pPr>
            <a:r>
              <a:rPr lang="fr-FR" noProof="0" dirty="0"/>
              <a:t> </a:t>
            </a:r>
            <a:r>
              <a:rPr lang="fr-FR" b="1" noProof="0" dirty="0"/>
              <a:t>n'entraîne pas de brouillage plus élevé </a:t>
            </a:r>
            <a:r>
              <a:rPr lang="fr-FR" noProof="0" dirty="0"/>
              <a:t>et</a:t>
            </a:r>
          </a:p>
          <a:p>
            <a:pPr lvl="2">
              <a:lnSpc>
                <a:spcPct val="100000"/>
              </a:lnSpc>
            </a:pPr>
            <a:r>
              <a:rPr lang="fr-FR" noProof="0" dirty="0"/>
              <a:t> </a:t>
            </a:r>
            <a:r>
              <a:rPr lang="fr-FR" b="1" noProof="0" dirty="0"/>
              <a:t>n'exige pas une protection plus importante </a:t>
            </a:r>
            <a:r>
              <a:rPr lang="fr-FR" noProof="0" dirty="0"/>
              <a:t>que le système de référence mentionné dans le Plan.</a:t>
            </a:r>
            <a:endParaRPr lang="en-US" noProof="0" dirty="0"/>
          </a:p>
        </p:txBody>
      </p:sp>
    </p:spTree>
    <p:extLst>
      <p:ext uri="{BB962C8B-B14F-4D97-AF65-F5344CB8AC3E}">
        <p14:creationId xmlns:p14="http://schemas.microsoft.com/office/powerpoint/2010/main" val="199945224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D249FDA-25AA-1461-D777-B1C36565A60A}"/>
              </a:ext>
            </a:extLst>
          </p:cNvPr>
          <p:cNvSpPr>
            <a:spLocks noGrp="1"/>
          </p:cNvSpPr>
          <p:nvPr>
            <p:ph type="body" sz="quarter" idx="12"/>
          </p:nvPr>
        </p:nvSpPr>
        <p:spPr>
          <a:xfrm>
            <a:off x="614782" y="355059"/>
            <a:ext cx="8084371" cy="374209"/>
          </a:xfrm>
        </p:spPr>
        <p:txBody>
          <a:bodyPr>
            <a:noAutofit/>
          </a:bodyPr>
          <a:lstStyle/>
          <a:p>
            <a:r>
              <a:rPr lang="en-GB" dirty="0"/>
              <a:t> </a:t>
            </a:r>
            <a:r>
              <a:rPr lang="fr-FR" dirty="0"/>
              <a:t>La Situation de Référence</a:t>
            </a:r>
            <a:endParaRPr lang="en-US" dirty="0"/>
          </a:p>
        </p:txBody>
      </p:sp>
      <p:sp>
        <p:nvSpPr>
          <p:cNvPr id="4" name="Text Placeholder 3">
            <a:extLst>
              <a:ext uri="{FF2B5EF4-FFF2-40B4-BE49-F238E27FC236}">
                <a16:creationId xmlns:a16="http://schemas.microsoft.com/office/drawing/2014/main" id="{A5BDE473-2CCF-AAA9-8B25-F2E900797C4A}"/>
              </a:ext>
            </a:extLst>
          </p:cNvPr>
          <p:cNvSpPr>
            <a:spLocks noGrp="1"/>
          </p:cNvSpPr>
          <p:nvPr>
            <p:ph type="body" sz="quarter" idx="13"/>
          </p:nvPr>
        </p:nvSpPr>
        <p:spPr>
          <a:xfrm>
            <a:off x="131380" y="1193800"/>
            <a:ext cx="11797095" cy="4754563"/>
          </a:xfrm>
        </p:spPr>
        <p:txBody>
          <a:bodyPr/>
          <a:lstStyle/>
          <a:p>
            <a:r>
              <a:rPr lang="en-US" sz="2400" dirty="0"/>
              <a:t>Extrait de </a:t>
            </a:r>
            <a:r>
              <a:rPr lang="en-US" sz="2400" dirty="0" err="1"/>
              <a:t>l’Accord</a:t>
            </a:r>
            <a:r>
              <a:rPr lang="en-US" sz="2400" dirty="0"/>
              <a:t> GE84 : </a:t>
            </a:r>
          </a:p>
          <a:p>
            <a:endParaRPr lang="en-US" sz="800" dirty="0"/>
          </a:p>
          <a:p>
            <a:pPr marL="800100" lvl="1" indent="-342900">
              <a:lnSpc>
                <a:spcPct val="100000"/>
              </a:lnSpc>
            </a:pPr>
            <a:r>
              <a:rPr lang="fr-FR" sz="2400" b="1" i="1" dirty="0"/>
              <a:t>L’intensité du champ de référence</a:t>
            </a:r>
            <a:r>
              <a:rPr lang="fr-FR" sz="2400" i="1" dirty="0"/>
              <a:t> </a:t>
            </a:r>
            <a:r>
              <a:rPr lang="en-US" sz="2400" b="1" i="1" dirty="0"/>
              <a:t>E</a:t>
            </a:r>
            <a:r>
              <a:rPr lang="en-US" sz="2400" b="1" i="1" baseline="-25000" dirty="0"/>
              <a:t>u-ref</a:t>
            </a:r>
            <a:r>
              <a:rPr lang="fr-FR" sz="2400" b="1" i="1" dirty="0"/>
              <a:t> </a:t>
            </a:r>
            <a:r>
              <a:rPr lang="fr-FR" sz="2400" i="1" dirty="0"/>
              <a:t>d'une assignation à protéger est le FS qui résulte du Plan au moment où cette assignation a été enregistrée pour la première fois dans le Plan. La situation de référence est réévaluée après chaque section spéciale GE84 pour les avis publiés dans la partie B lorsqu'ils sont enregistrés dans le plan. </a:t>
            </a:r>
            <a:endParaRPr lang="fr-FR" sz="1100" i="1" dirty="0"/>
          </a:p>
          <a:p>
            <a:pPr marL="800100" lvl="1" indent="-342900">
              <a:lnSpc>
                <a:spcPct val="100000"/>
              </a:lnSpc>
            </a:pPr>
            <a:r>
              <a:rPr lang="fr-FR" sz="2400" i="1" dirty="0"/>
              <a:t>Si, à la suite de l'introduction de nouveaux contributeurs dans le Plan, le champ utilisable d'une affectation enregistrée dans le Plan devient supérieur à E</a:t>
            </a:r>
            <a:r>
              <a:rPr lang="fr-FR" sz="2400" i="1" baseline="-25000" dirty="0"/>
              <a:t>u-</a:t>
            </a:r>
            <a:r>
              <a:rPr lang="fr-FR" sz="2400" i="1" baseline="-25000" dirty="0" err="1"/>
              <a:t>ref</a:t>
            </a:r>
            <a:r>
              <a:rPr lang="fr-FR" sz="2400" i="1" dirty="0"/>
              <a:t>, le E</a:t>
            </a:r>
            <a:r>
              <a:rPr lang="fr-FR" sz="2400" i="1" baseline="-25000" dirty="0"/>
              <a:t>u-</a:t>
            </a:r>
            <a:r>
              <a:rPr lang="fr-FR" sz="2400" i="1" baseline="-25000" dirty="0" err="1"/>
              <a:t>ref</a:t>
            </a:r>
            <a:r>
              <a:rPr lang="fr-FR" sz="2400" i="1" dirty="0"/>
              <a:t> calculée au moment où une affectation est enregistrée dans le Plan reste inchangée.</a:t>
            </a:r>
            <a:endParaRPr lang="en-US" sz="1100" i="1" dirty="0"/>
          </a:p>
          <a:p>
            <a:pPr marL="800100" lvl="1" indent="-342900">
              <a:lnSpc>
                <a:spcPct val="100000"/>
              </a:lnSpc>
            </a:pPr>
            <a:r>
              <a:rPr lang="fr-FR" sz="2400" i="1" dirty="0"/>
              <a:t>Mais « Si, en raison de suppressions ou de modifications, l'intensité de champ utilisable devient plus faible, alors cette valeur inférieure devient la nouvelle </a:t>
            </a:r>
            <a:r>
              <a:rPr lang="en-US" sz="2400" b="1" i="1" dirty="0">
                <a:latin typeface="Calibri" panose="020F0502020204030204"/>
              </a:rPr>
              <a:t>E</a:t>
            </a:r>
            <a:r>
              <a:rPr lang="en-US" sz="2400" b="1" i="1" baseline="-25000" dirty="0">
                <a:latin typeface="Calibri" panose="020F0502020204030204"/>
              </a:rPr>
              <a:t>u-ref</a:t>
            </a:r>
            <a:r>
              <a:rPr lang="fr-FR" sz="2400" b="1" i="1" dirty="0">
                <a:latin typeface="Calibri" panose="020F0502020204030204"/>
              </a:rPr>
              <a:t> »</a:t>
            </a:r>
            <a:endParaRPr lang="en-US" sz="2400" i="1" dirty="0"/>
          </a:p>
        </p:txBody>
      </p:sp>
      <p:sp>
        <p:nvSpPr>
          <p:cNvPr id="2" name="Content Placeholder 2">
            <a:extLst>
              <a:ext uri="{FF2B5EF4-FFF2-40B4-BE49-F238E27FC236}">
                <a16:creationId xmlns:a16="http://schemas.microsoft.com/office/drawing/2014/main" id="{57F56D07-5A84-3888-1F96-A55BCFD9D10A}"/>
              </a:ext>
            </a:extLst>
          </p:cNvPr>
          <p:cNvSpPr txBox="1">
            <a:spLocks/>
          </p:cNvSpPr>
          <p:nvPr/>
        </p:nvSpPr>
        <p:spPr>
          <a:xfrm>
            <a:off x="-1" y="993775"/>
            <a:ext cx="12060621" cy="55451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799823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CAA3CD60-11CC-4F50-0201-C7D3C40612E6}"/>
              </a:ext>
            </a:extLst>
          </p:cNvPr>
          <p:cNvSpPr>
            <a:spLocks noGrp="1"/>
          </p:cNvSpPr>
          <p:nvPr>
            <p:ph type="body" sz="quarter" idx="12"/>
          </p:nvPr>
        </p:nvSpPr>
        <p:spPr>
          <a:xfrm>
            <a:off x="614782" y="355059"/>
            <a:ext cx="8084371" cy="374209"/>
          </a:xfrm>
        </p:spPr>
        <p:txBody>
          <a:bodyPr/>
          <a:lstStyle/>
          <a:p>
            <a:r>
              <a:rPr lang="en-US" dirty="0" err="1"/>
              <a:t>Contenu</a:t>
            </a:r>
            <a:endParaRPr lang="en-US" dirty="0"/>
          </a:p>
        </p:txBody>
      </p:sp>
      <p:sp>
        <p:nvSpPr>
          <p:cNvPr id="8" name="TextBox 7">
            <a:extLst>
              <a:ext uri="{FF2B5EF4-FFF2-40B4-BE49-F238E27FC236}">
                <a16:creationId xmlns:a16="http://schemas.microsoft.com/office/drawing/2014/main" id="{9F7C17B9-6297-BD96-3DEB-E210A2E38407}"/>
              </a:ext>
            </a:extLst>
          </p:cNvPr>
          <p:cNvSpPr txBox="1"/>
          <p:nvPr/>
        </p:nvSpPr>
        <p:spPr>
          <a:xfrm>
            <a:off x="430826" y="1172612"/>
            <a:ext cx="11437738" cy="3386633"/>
          </a:xfrm>
          <a:prstGeom prst="rect">
            <a:avLst/>
          </a:prstGeom>
          <a:noFill/>
        </p:spPr>
        <p:txBody>
          <a:bodyPr wrap="square">
            <a:spAutoFit/>
          </a:bodyPr>
          <a:lstStyle/>
          <a:p>
            <a:pPr marL="1011237" lvl="1" indent="-742950" defTabSz="990620">
              <a:lnSpc>
                <a:spcPct val="120000"/>
              </a:lnSpc>
              <a:spcBef>
                <a:spcPct val="20000"/>
              </a:spcBef>
              <a:buFont typeface="+mj-lt"/>
              <a:buAutoNum type="arabicPeriod"/>
            </a:pPr>
            <a:r>
              <a:rPr lang="fr-FR" sz="3200" dirty="0">
                <a:latin typeface="Arial"/>
                <a:ea typeface="+mj-ea"/>
                <a:cs typeface="Arial"/>
              </a:rPr>
              <a:t>Aperçu de l'Accord GE84</a:t>
            </a:r>
          </a:p>
          <a:p>
            <a:pPr marL="1011237" lvl="1" indent="-742950" defTabSz="990620">
              <a:lnSpc>
                <a:spcPct val="120000"/>
              </a:lnSpc>
              <a:spcBef>
                <a:spcPct val="20000"/>
              </a:spcBef>
              <a:buFont typeface="+mj-lt"/>
              <a:buAutoNum type="arabicPeriod"/>
            </a:pPr>
            <a:r>
              <a:rPr lang="fr-FR" sz="3200" dirty="0">
                <a:latin typeface="Arial"/>
                <a:ea typeface="+mj-ea"/>
                <a:cs typeface="Arial"/>
              </a:rPr>
              <a:t>Procédure de l'Article 4</a:t>
            </a:r>
          </a:p>
          <a:p>
            <a:pPr marL="1011237" lvl="1" indent="-742950" defTabSz="990620">
              <a:lnSpc>
                <a:spcPct val="120000"/>
              </a:lnSpc>
              <a:spcBef>
                <a:spcPct val="20000"/>
              </a:spcBef>
              <a:buFont typeface="+mj-lt"/>
              <a:buAutoNum type="arabicPeriod"/>
            </a:pPr>
            <a:r>
              <a:rPr lang="fr-FR" sz="3200" dirty="0">
                <a:latin typeface="Arial"/>
                <a:ea typeface="+mj-ea"/>
                <a:cs typeface="Arial"/>
              </a:rPr>
              <a:t>Introduction de la Modulation Numérique</a:t>
            </a:r>
          </a:p>
          <a:p>
            <a:pPr marL="1011237" lvl="1" indent="-742950" defTabSz="990620">
              <a:lnSpc>
                <a:spcPct val="120000"/>
              </a:lnSpc>
              <a:spcBef>
                <a:spcPct val="20000"/>
              </a:spcBef>
              <a:buFont typeface="+mj-lt"/>
              <a:buAutoNum type="arabicPeriod"/>
            </a:pPr>
            <a:r>
              <a:rPr lang="fr-FR" sz="3200" dirty="0">
                <a:latin typeface="Arial"/>
                <a:ea typeface="+mj-ea"/>
                <a:cs typeface="Arial"/>
              </a:rPr>
              <a:t>La Situation de Référence</a:t>
            </a:r>
          </a:p>
          <a:p>
            <a:pPr marL="1011237" lvl="1" indent="-742950" defTabSz="990620">
              <a:lnSpc>
                <a:spcPct val="120000"/>
              </a:lnSpc>
              <a:spcBef>
                <a:spcPct val="20000"/>
              </a:spcBef>
              <a:buFont typeface="+mj-lt"/>
              <a:buAutoNum type="arabicPeriod"/>
            </a:pPr>
            <a:r>
              <a:rPr lang="fr-FR" sz="3200" dirty="0">
                <a:latin typeface="Arial"/>
                <a:ea typeface="+mj-ea"/>
                <a:cs typeface="Arial"/>
              </a:rPr>
              <a:t>Notification au Master Registre (Article 7)</a:t>
            </a:r>
            <a:endParaRPr lang="en-US" sz="3200" dirty="0">
              <a:latin typeface="Arial"/>
              <a:ea typeface="+mj-ea"/>
              <a:cs typeface="Arial"/>
            </a:endParaRPr>
          </a:p>
        </p:txBody>
      </p:sp>
    </p:spTree>
    <p:extLst>
      <p:ext uri="{BB962C8B-B14F-4D97-AF65-F5344CB8AC3E}">
        <p14:creationId xmlns:p14="http://schemas.microsoft.com/office/powerpoint/2010/main" val="413738388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A5BC269-2E47-9566-0992-FF1EC0ABED57}"/>
              </a:ext>
            </a:extLst>
          </p:cNvPr>
          <p:cNvSpPr txBox="1">
            <a:spLocks/>
          </p:cNvSpPr>
          <p:nvPr/>
        </p:nvSpPr>
        <p:spPr>
          <a:xfrm>
            <a:off x="262009" y="916773"/>
            <a:ext cx="11929991" cy="55451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800" b="0" i="0" u="none" strike="noStrike" kern="1200" cap="none" spc="0" normalizeH="0" baseline="0" noProof="0" dirty="0">
              <a:ln>
                <a:noFill/>
              </a:ln>
              <a:effectLst/>
              <a:uLnTx/>
              <a:uFillTx/>
              <a:latin typeface="Calibri" panose="020F0502020204030204"/>
              <a:ea typeface="+mn-ea"/>
              <a:cs typeface="+mn-cs"/>
            </a:endParaRPr>
          </a:p>
        </p:txBody>
      </p:sp>
      <p:sp>
        <p:nvSpPr>
          <p:cNvPr id="8" name="Text Placeholder 2">
            <a:extLst>
              <a:ext uri="{FF2B5EF4-FFF2-40B4-BE49-F238E27FC236}">
                <a16:creationId xmlns:a16="http://schemas.microsoft.com/office/drawing/2014/main" id="{3262B730-B071-CD12-76FA-0AF091644A42}"/>
              </a:ext>
            </a:extLst>
          </p:cNvPr>
          <p:cNvSpPr>
            <a:spLocks noGrp="1"/>
          </p:cNvSpPr>
          <p:nvPr>
            <p:ph type="body" sz="quarter" idx="12"/>
          </p:nvPr>
        </p:nvSpPr>
        <p:spPr>
          <a:xfrm>
            <a:off x="614782" y="355059"/>
            <a:ext cx="8084371" cy="374209"/>
          </a:xfrm>
        </p:spPr>
        <p:txBody>
          <a:bodyPr>
            <a:noAutofit/>
          </a:bodyPr>
          <a:lstStyle/>
          <a:p>
            <a:r>
              <a:rPr lang="en-GB" dirty="0"/>
              <a:t> La Situation de </a:t>
            </a:r>
            <a:r>
              <a:rPr lang="en-GB" dirty="0" err="1"/>
              <a:t>Référence</a:t>
            </a:r>
            <a:endParaRPr lang="en-US" dirty="0"/>
          </a:p>
        </p:txBody>
      </p:sp>
      <p:sp>
        <p:nvSpPr>
          <p:cNvPr id="5" name="Text Placeholder 4">
            <a:extLst>
              <a:ext uri="{FF2B5EF4-FFF2-40B4-BE49-F238E27FC236}">
                <a16:creationId xmlns:a16="http://schemas.microsoft.com/office/drawing/2014/main" id="{6D65E3E7-E924-4F47-1812-9B0684803154}"/>
              </a:ext>
            </a:extLst>
          </p:cNvPr>
          <p:cNvSpPr>
            <a:spLocks noGrp="1"/>
          </p:cNvSpPr>
          <p:nvPr>
            <p:ph type="body" sz="quarter" idx="13"/>
          </p:nvPr>
        </p:nvSpPr>
        <p:spPr>
          <a:xfrm>
            <a:off x="614363" y="1193800"/>
            <a:ext cx="11314112" cy="4754563"/>
          </a:xfrm>
        </p:spPr>
        <p:txBody>
          <a:bodyPr/>
          <a:lstStyle/>
          <a:p>
            <a:pPr lvl="1">
              <a:lnSpc>
                <a:spcPct val="100000"/>
              </a:lnSpc>
            </a:pPr>
            <a:r>
              <a:rPr lang="fr-FR" noProof="0" dirty="0"/>
              <a:t>Les calculs de Eu sont effectués sur l’emplacement/site de l’émetteur de la station concernée.</a:t>
            </a:r>
          </a:p>
          <a:p>
            <a:pPr lvl="1">
              <a:lnSpc>
                <a:spcPct val="100000"/>
              </a:lnSpc>
            </a:pPr>
            <a:r>
              <a:rPr lang="fr-FR" noProof="0" dirty="0"/>
              <a:t>Ils considèrent </a:t>
            </a:r>
            <a:r>
              <a:rPr lang="fr-FR" dirty="0"/>
              <a:t>les 20 plus grands </a:t>
            </a:r>
            <a:r>
              <a:rPr lang="fr-FR" noProof="0" dirty="0"/>
              <a:t>contributeurs ENREGISTRÉS dans le Plan.</a:t>
            </a:r>
          </a:p>
          <a:p>
            <a:pPr lvl="1">
              <a:lnSpc>
                <a:spcPct val="100000"/>
              </a:lnSpc>
            </a:pPr>
            <a:r>
              <a:rPr lang="fr-FR" noProof="0" dirty="0"/>
              <a:t>Ils ne tiennent pas compte des notices en cours de traitement dans le Plan et non encore ENREGISTRÉS (notices TIP)</a:t>
            </a:r>
          </a:p>
          <a:p>
            <a:pPr lvl="1">
              <a:lnSpc>
                <a:spcPct val="100000"/>
              </a:lnSpc>
            </a:pPr>
            <a:r>
              <a:rPr lang="fr-FR" noProof="0" dirty="0"/>
              <a:t>Aucune discrimination de polarisation n'est appliquée</a:t>
            </a:r>
            <a:r>
              <a:rPr lang="en-US" dirty="0"/>
              <a:t>.</a:t>
            </a:r>
          </a:p>
        </p:txBody>
      </p:sp>
    </p:spTree>
    <p:extLst>
      <p:ext uri="{BB962C8B-B14F-4D97-AF65-F5344CB8AC3E}">
        <p14:creationId xmlns:p14="http://schemas.microsoft.com/office/powerpoint/2010/main" val="73655851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1E3418C-BB2C-6AF1-3718-773F8143B204}"/>
              </a:ext>
            </a:extLst>
          </p:cNvPr>
          <p:cNvPicPr>
            <a:picLocks noChangeAspect="1"/>
          </p:cNvPicPr>
          <p:nvPr/>
        </p:nvPicPr>
        <p:blipFill>
          <a:blip r:embed="rId2"/>
          <a:stretch>
            <a:fillRect/>
          </a:stretch>
        </p:blipFill>
        <p:spPr>
          <a:xfrm>
            <a:off x="5688387" y="1122777"/>
            <a:ext cx="6355278" cy="461244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0" name="Text Placeholder 2">
            <a:extLst>
              <a:ext uri="{FF2B5EF4-FFF2-40B4-BE49-F238E27FC236}">
                <a16:creationId xmlns:a16="http://schemas.microsoft.com/office/drawing/2014/main" id="{7323DDF0-A03E-FE77-EF3C-59E7E6F651F6}"/>
              </a:ext>
            </a:extLst>
          </p:cNvPr>
          <p:cNvSpPr>
            <a:spLocks noGrp="1"/>
          </p:cNvSpPr>
          <p:nvPr>
            <p:ph type="body" sz="quarter" idx="12"/>
          </p:nvPr>
        </p:nvSpPr>
        <p:spPr/>
        <p:txBody>
          <a:bodyPr>
            <a:noAutofit/>
          </a:bodyPr>
          <a:lstStyle/>
          <a:p>
            <a:r>
              <a:rPr lang="en-GB" dirty="0"/>
              <a:t> La Situation de </a:t>
            </a:r>
            <a:r>
              <a:rPr lang="en-GB" dirty="0" err="1"/>
              <a:t>Référence</a:t>
            </a:r>
            <a:endParaRPr lang="en-US" dirty="0"/>
          </a:p>
        </p:txBody>
      </p:sp>
      <p:sp>
        <p:nvSpPr>
          <p:cNvPr id="2" name="Text Placeholder 1">
            <a:extLst>
              <a:ext uri="{FF2B5EF4-FFF2-40B4-BE49-F238E27FC236}">
                <a16:creationId xmlns:a16="http://schemas.microsoft.com/office/drawing/2014/main" id="{FA7F5BA4-1595-2505-6629-09CB38A38107}"/>
              </a:ext>
            </a:extLst>
          </p:cNvPr>
          <p:cNvSpPr>
            <a:spLocks noGrp="1"/>
          </p:cNvSpPr>
          <p:nvPr>
            <p:ph type="body" sz="quarter" idx="13"/>
          </p:nvPr>
        </p:nvSpPr>
        <p:spPr>
          <a:xfrm>
            <a:off x="447181" y="1122777"/>
            <a:ext cx="4907413" cy="4754563"/>
          </a:xfrm>
        </p:spPr>
        <p:txBody>
          <a:bodyPr/>
          <a:lstStyle/>
          <a:p>
            <a:pPr>
              <a:lnSpc>
                <a:spcPct val="100000"/>
              </a:lnSpc>
            </a:pPr>
            <a:r>
              <a:rPr lang="en-US" sz="2800" dirty="0"/>
              <a:t>Les </a:t>
            </a:r>
            <a:r>
              <a:rPr lang="en-US" sz="2800" dirty="0" err="1"/>
              <a:t>détails</a:t>
            </a:r>
            <a:r>
              <a:rPr lang="en-US" sz="2800" dirty="0"/>
              <a:t> des </a:t>
            </a:r>
            <a:r>
              <a:rPr lang="en-US" sz="2800" dirty="0" err="1"/>
              <a:t>calculs</a:t>
            </a:r>
            <a:r>
              <a:rPr lang="en-US" sz="2800" dirty="0"/>
              <a:t> Eu et E</a:t>
            </a:r>
            <a:r>
              <a:rPr lang="en-US" sz="2800" baseline="-25000" dirty="0"/>
              <a:t>u-ref</a:t>
            </a:r>
            <a:r>
              <a:rPr lang="en-US" sz="2800" i="1" baseline="-25000" dirty="0"/>
              <a:t> </a:t>
            </a:r>
            <a:r>
              <a:rPr lang="en-US" sz="2800" dirty="0"/>
              <a:t>(</a:t>
            </a:r>
            <a:r>
              <a:rPr lang="en-US" sz="2800" dirty="0" err="1"/>
              <a:t>détails</a:t>
            </a:r>
            <a:r>
              <a:rPr lang="en-US" sz="2800" dirty="0"/>
              <a:t> des 20 </a:t>
            </a:r>
            <a:r>
              <a:rPr lang="en-US" sz="2800" dirty="0" err="1"/>
              <a:t>principaux</a:t>
            </a:r>
            <a:r>
              <a:rPr lang="en-US" sz="2800" dirty="0"/>
              <a:t> </a:t>
            </a:r>
            <a:r>
              <a:rPr lang="en-US" sz="2800" dirty="0" err="1"/>
              <a:t>contributeurs</a:t>
            </a:r>
            <a:r>
              <a:rPr lang="en-US" sz="2800" dirty="0"/>
              <a:t>) </a:t>
            </a:r>
            <a:r>
              <a:rPr lang="en-US" sz="2800" dirty="0" err="1"/>
              <a:t>sont</a:t>
            </a:r>
            <a:r>
              <a:rPr lang="en-US" sz="2800" dirty="0"/>
              <a:t> </a:t>
            </a:r>
            <a:r>
              <a:rPr lang="en-US" sz="2800" dirty="0" err="1"/>
              <a:t>publiés</a:t>
            </a:r>
            <a:r>
              <a:rPr lang="en-US" sz="2800" dirty="0"/>
              <a:t> dans la BR IFIC. La situation de </a:t>
            </a:r>
            <a:r>
              <a:rPr lang="en-US" sz="2800" dirty="0" err="1"/>
              <a:t>référence</a:t>
            </a:r>
            <a:r>
              <a:rPr lang="en-US" sz="2800" dirty="0"/>
              <a:t> mise à jour </a:t>
            </a:r>
            <a:r>
              <a:rPr lang="en-US" sz="2800" dirty="0" err="1"/>
              <a:t>est</a:t>
            </a:r>
            <a:r>
              <a:rPr lang="en-US" sz="2800" dirty="0"/>
              <a:t> visible dans la BR IFIC suite à </a:t>
            </a:r>
            <a:r>
              <a:rPr lang="en-US" sz="2800" dirty="0" err="1"/>
              <a:t>une</a:t>
            </a:r>
            <a:r>
              <a:rPr lang="en-US" sz="2800" dirty="0"/>
              <a:t> publication </a:t>
            </a:r>
            <a:r>
              <a:rPr lang="en-US" sz="2800" dirty="0" err="1"/>
              <a:t>Partie</a:t>
            </a:r>
            <a:r>
              <a:rPr lang="en-US" sz="2800" dirty="0"/>
              <a:t> B</a:t>
            </a:r>
            <a:r>
              <a:rPr kumimoji="0" lang="en-US" sz="2800" b="0" i="0" u="none" strike="noStrike" kern="1200" cap="none" spc="0" normalizeH="0" baseline="0" noProof="0" dirty="0">
                <a:ln>
                  <a:noFill/>
                </a:ln>
                <a:effectLst/>
                <a:uLnTx/>
                <a:uFillTx/>
                <a:latin typeface="Calibri" panose="020F0502020204030204"/>
                <a:ea typeface="+mn-ea"/>
                <a:cs typeface="+mn-cs"/>
              </a:rPr>
              <a:t>.</a:t>
            </a:r>
          </a:p>
          <a:p>
            <a:pPr marL="91440" indent="0">
              <a:lnSpc>
                <a:spcPct val="100000"/>
              </a:lnSpc>
              <a:buNone/>
            </a:pPr>
            <a:endParaRPr lang="fr-FR" dirty="0"/>
          </a:p>
        </p:txBody>
      </p:sp>
      <p:sp>
        <p:nvSpPr>
          <p:cNvPr id="4" name="TextBox 3">
            <a:extLst>
              <a:ext uri="{FF2B5EF4-FFF2-40B4-BE49-F238E27FC236}">
                <a16:creationId xmlns:a16="http://schemas.microsoft.com/office/drawing/2014/main" id="{EAD315C0-B08B-836C-C5F5-3AD945F837FB}"/>
              </a:ext>
            </a:extLst>
          </p:cNvPr>
          <p:cNvSpPr txBox="1"/>
          <p:nvPr/>
        </p:nvSpPr>
        <p:spPr>
          <a:xfrm>
            <a:off x="6244281" y="5826210"/>
            <a:ext cx="4289575" cy="461665"/>
          </a:xfrm>
          <a:prstGeom prst="rect">
            <a:avLst/>
          </a:prstGeom>
          <a:noFill/>
        </p:spPr>
        <p:txBody>
          <a:bodyPr wrap="square" rtlCol="0">
            <a:spAutoFit/>
          </a:bodyPr>
          <a:lstStyle/>
          <a:p>
            <a:r>
              <a:rPr lang="fr-FR" sz="2400" b="1" dirty="0">
                <a:latin typeface="Arial" panose="020B0604020202020204" pitchFamily="34" charset="0"/>
                <a:ea typeface="+mj-ea"/>
                <a:cs typeface="Arial" panose="020B0604020202020204" pitchFamily="34" charset="0"/>
              </a:rPr>
              <a:t>Détails des contributeurs</a:t>
            </a:r>
          </a:p>
        </p:txBody>
      </p:sp>
    </p:spTree>
    <p:extLst>
      <p:ext uri="{BB962C8B-B14F-4D97-AF65-F5344CB8AC3E}">
        <p14:creationId xmlns:p14="http://schemas.microsoft.com/office/powerpoint/2010/main" val="4088027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91999CC-7373-487F-C3FE-9E8BDCE07181}"/>
              </a:ext>
            </a:extLst>
          </p:cNvPr>
          <p:cNvSpPr>
            <a:spLocks noGrp="1"/>
          </p:cNvSpPr>
          <p:nvPr>
            <p:ph type="body" sz="quarter" idx="12"/>
          </p:nvPr>
        </p:nvSpPr>
        <p:spPr>
          <a:xfrm>
            <a:off x="614363" y="355600"/>
            <a:ext cx="8554351" cy="373063"/>
          </a:xfrm>
        </p:spPr>
        <p:txBody>
          <a:bodyPr/>
          <a:lstStyle/>
          <a:p>
            <a:r>
              <a:rPr lang="fr-FR" dirty="0"/>
              <a:t>Notification dans le Master </a:t>
            </a:r>
            <a:r>
              <a:rPr lang="fr-FR" dirty="0" err="1"/>
              <a:t>Register</a:t>
            </a:r>
            <a:r>
              <a:rPr lang="fr-FR" dirty="0"/>
              <a:t> (Article 7)</a:t>
            </a:r>
          </a:p>
        </p:txBody>
      </p:sp>
      <p:sp>
        <p:nvSpPr>
          <p:cNvPr id="2" name="Text Placeholder 1">
            <a:extLst>
              <a:ext uri="{FF2B5EF4-FFF2-40B4-BE49-F238E27FC236}">
                <a16:creationId xmlns:a16="http://schemas.microsoft.com/office/drawing/2014/main" id="{950AADE0-6355-B632-B231-2E4B81B4F7E8}"/>
              </a:ext>
            </a:extLst>
          </p:cNvPr>
          <p:cNvSpPr>
            <a:spLocks noGrp="1"/>
          </p:cNvSpPr>
          <p:nvPr>
            <p:ph type="body" sz="quarter" idx="13"/>
          </p:nvPr>
        </p:nvSpPr>
        <p:spPr>
          <a:xfrm>
            <a:off x="614363" y="1193800"/>
            <a:ext cx="11314112" cy="4754563"/>
          </a:xfrm>
        </p:spPr>
        <p:txBody>
          <a:bodyPr/>
          <a:lstStyle/>
          <a:p>
            <a:pPr>
              <a:lnSpc>
                <a:spcPct val="100000"/>
              </a:lnSpc>
            </a:pPr>
            <a:r>
              <a:rPr lang="fr-FR" sz="2800" dirty="0"/>
              <a:t>L'administration qui souhaite mettre en opération une assignation de radiodiffusion conforme à l'Accord doit la notifier au BR conformément aux dispositions de l'Article 11 du Règlement des Radiocommunications</a:t>
            </a:r>
            <a:r>
              <a:rPr lang="en-US" noProof="0" dirty="0"/>
              <a:t>.</a:t>
            </a:r>
            <a:endParaRPr lang="en-GB" noProof="0" dirty="0"/>
          </a:p>
          <a:p>
            <a:pPr lvl="0">
              <a:lnSpc>
                <a:spcPct val="100000"/>
              </a:lnSpc>
            </a:pPr>
            <a:r>
              <a:rPr lang="fr-FR" sz="2800" dirty="0">
                <a:latin typeface="Calibri" panose="020F0502020204030204"/>
              </a:rPr>
              <a:t>Lorsque l'assignation mise en service est conforme aux caractéristiques techniques décrites pour cette assignation dans le Plan, celle-ci est alors inscrite dans le Fichier de Référence International des Fréquences (communément appelé le </a:t>
            </a:r>
            <a:r>
              <a:rPr lang="fr-FR" sz="2800" b="1" dirty="0">
                <a:latin typeface="Calibri" panose="020F0502020204030204"/>
              </a:rPr>
              <a:t>MIFR</a:t>
            </a:r>
            <a:r>
              <a:rPr lang="fr-FR" sz="2800" dirty="0">
                <a:latin typeface="Calibri" panose="020F0502020204030204"/>
              </a:rPr>
              <a:t>)</a:t>
            </a:r>
            <a:r>
              <a:rPr lang="en-GB" noProof="0" dirty="0"/>
              <a:t>.</a:t>
            </a:r>
            <a:endParaRPr lang="en-US" noProof="0" dirty="0"/>
          </a:p>
        </p:txBody>
      </p:sp>
    </p:spTree>
    <p:extLst>
      <p:ext uri="{BB962C8B-B14F-4D97-AF65-F5344CB8AC3E}">
        <p14:creationId xmlns:p14="http://schemas.microsoft.com/office/powerpoint/2010/main" val="22095172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6EC5B8D-A0D7-76D1-2801-5E99892DB776}"/>
              </a:ext>
            </a:extLst>
          </p:cNvPr>
          <p:cNvSpPr txBox="1">
            <a:spLocks/>
          </p:cNvSpPr>
          <p:nvPr/>
        </p:nvSpPr>
        <p:spPr>
          <a:xfrm>
            <a:off x="295074" y="1036638"/>
            <a:ext cx="11934824" cy="496430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685800" marR="0" lvl="1" indent="-228600" algn="l" defTabSz="914400" rtl="0" eaLnBrk="1" fontAlgn="auto" latinLnBrk="0" hangingPunct="1">
              <a:lnSpc>
                <a:spcPct val="90000"/>
              </a:lnSpc>
              <a:spcBef>
                <a:spcPts val="500"/>
              </a:spcBef>
              <a:spcAft>
                <a:spcPts val="0"/>
              </a:spcAft>
              <a:buClr>
                <a:srgbClr val="44546A"/>
              </a:buClr>
              <a:buSzTx/>
              <a:buFont typeface="Wingdings" panose="05000000000000000000" pitchFamily="2" charset="2"/>
              <a:buChar char="v"/>
              <a:tabLst/>
              <a:defRPr/>
            </a:pPr>
            <a:endParaRPr kumimoji="0" lang="en-US" sz="2400" b="0"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endParaRPr>
          </a:p>
        </p:txBody>
      </p:sp>
      <p:sp>
        <p:nvSpPr>
          <p:cNvPr id="4" name="Text Placeholder 3">
            <a:extLst>
              <a:ext uri="{FF2B5EF4-FFF2-40B4-BE49-F238E27FC236}">
                <a16:creationId xmlns:a16="http://schemas.microsoft.com/office/drawing/2014/main" id="{D7831A0A-A2D9-137A-0912-20D4DB85352F}"/>
              </a:ext>
            </a:extLst>
          </p:cNvPr>
          <p:cNvSpPr>
            <a:spLocks noGrp="1"/>
          </p:cNvSpPr>
          <p:nvPr>
            <p:ph type="body" sz="quarter" idx="12"/>
          </p:nvPr>
        </p:nvSpPr>
        <p:spPr>
          <a:xfrm>
            <a:off x="614782" y="355059"/>
            <a:ext cx="8084371" cy="374209"/>
          </a:xfrm>
        </p:spPr>
        <p:txBody>
          <a:bodyPr/>
          <a:lstStyle/>
          <a:p>
            <a:r>
              <a:rPr lang="en-US" dirty="0"/>
              <a:t>Assistance du BR (4.3.13)</a:t>
            </a:r>
          </a:p>
        </p:txBody>
      </p:sp>
      <p:sp>
        <p:nvSpPr>
          <p:cNvPr id="5" name="Text Placeholder 4">
            <a:extLst>
              <a:ext uri="{FF2B5EF4-FFF2-40B4-BE49-F238E27FC236}">
                <a16:creationId xmlns:a16="http://schemas.microsoft.com/office/drawing/2014/main" id="{FB4645F1-DE58-5659-D1B5-DC3828CBB502}"/>
              </a:ext>
            </a:extLst>
          </p:cNvPr>
          <p:cNvSpPr>
            <a:spLocks noGrp="1"/>
          </p:cNvSpPr>
          <p:nvPr>
            <p:ph type="body" sz="quarter" idx="13"/>
          </p:nvPr>
        </p:nvSpPr>
        <p:spPr>
          <a:xfrm>
            <a:off x="614363" y="1193800"/>
            <a:ext cx="11314112" cy="4754563"/>
          </a:xfrm>
        </p:spPr>
        <p:txBody>
          <a:bodyPr/>
          <a:lstStyle/>
          <a:p>
            <a:pPr lvl="0">
              <a:lnSpc>
                <a:spcPct val="100000"/>
              </a:lnSpc>
              <a:spcAft>
                <a:spcPts val="1800"/>
              </a:spcAft>
            </a:pPr>
            <a:r>
              <a:rPr lang="en-US" noProof="0" dirty="0"/>
              <a:t> </a:t>
            </a:r>
            <a:r>
              <a:rPr lang="fr-FR" noProof="0" dirty="0"/>
              <a:t>L'administration peut demander de l'aide dans</a:t>
            </a:r>
            <a:r>
              <a:rPr lang="en-US" noProof="0" dirty="0"/>
              <a:t>: </a:t>
            </a:r>
          </a:p>
          <a:p>
            <a:pPr lvl="1">
              <a:lnSpc>
                <a:spcPct val="100000"/>
              </a:lnSpc>
              <a:buFont typeface="Wingdings" panose="05000000000000000000" pitchFamily="2" charset="2"/>
              <a:buChar char="§"/>
            </a:pPr>
            <a:r>
              <a:rPr lang="fr-FR" noProof="0" dirty="0"/>
              <a:t>Recherche de l’accord d’une autre administration</a:t>
            </a:r>
          </a:p>
          <a:p>
            <a:pPr lvl="1">
              <a:lnSpc>
                <a:spcPct val="100000"/>
              </a:lnSpc>
              <a:buFont typeface="Wingdings" panose="05000000000000000000" pitchFamily="2" charset="2"/>
              <a:buChar char="§"/>
            </a:pPr>
            <a:r>
              <a:rPr lang="fr-FR" noProof="0" dirty="0"/>
              <a:t> Application de l‘Article 4 à n'importe quelle étape de la procédure</a:t>
            </a:r>
          </a:p>
          <a:p>
            <a:pPr lvl="1">
              <a:lnSpc>
                <a:spcPct val="100000"/>
              </a:lnSpc>
              <a:buFont typeface="Wingdings" panose="05000000000000000000" pitchFamily="2" charset="2"/>
              <a:buChar char="§"/>
            </a:pPr>
            <a:r>
              <a:rPr lang="fr-FR" noProof="0" dirty="0"/>
              <a:t> Réalisation d'études techniques en rapport avec cette procédure</a:t>
            </a:r>
          </a:p>
          <a:p>
            <a:pPr lvl="1">
              <a:lnSpc>
                <a:spcPct val="100000"/>
              </a:lnSpc>
              <a:buFont typeface="Wingdings" panose="05000000000000000000" pitchFamily="2" charset="2"/>
              <a:buChar char="§"/>
            </a:pPr>
            <a:r>
              <a:rPr lang="fr-FR" noProof="0" dirty="0"/>
              <a:t>GE84 compatibility </a:t>
            </a:r>
            <a:r>
              <a:rPr lang="fr-FR" noProof="0" dirty="0" err="1"/>
              <a:t>analysis</a:t>
            </a:r>
            <a:r>
              <a:rPr lang="fr-FR" noProof="0" dirty="0"/>
              <a:t> et GE84 </a:t>
            </a:r>
            <a:r>
              <a:rPr lang="fr-FR" noProof="0" dirty="0" err="1"/>
              <a:t>Optimization</a:t>
            </a:r>
            <a:r>
              <a:rPr lang="fr-FR" noProof="0" dirty="0"/>
              <a:t> sont disponibles dans eTools</a:t>
            </a:r>
            <a:r>
              <a:rPr lang="en-US" noProof="0" dirty="0"/>
              <a:t>:  </a:t>
            </a:r>
          </a:p>
          <a:p>
            <a:pPr marL="548640" lvl="1" indent="0">
              <a:lnSpc>
                <a:spcPct val="100000"/>
              </a:lnSpc>
              <a:buNone/>
            </a:pPr>
            <a:r>
              <a:rPr lang="en-US" noProof="0" dirty="0">
                <a:hlinkClick r:id="rId2"/>
              </a:rPr>
              <a:t>https://www.itu.int/ITU-R/eTerrestrial/eBroadcasting/ECalculations</a:t>
            </a:r>
            <a:r>
              <a:rPr lang="en-US" noProof="0" dirty="0"/>
              <a:t>     </a:t>
            </a:r>
          </a:p>
          <a:p>
            <a:pPr lvl="1">
              <a:lnSpc>
                <a:spcPct val="100000"/>
              </a:lnSpc>
            </a:pPr>
            <a:endParaRPr lang="en-US" noProof="0" dirty="0"/>
          </a:p>
          <a:p>
            <a:pPr>
              <a:lnSpc>
                <a:spcPct val="100000"/>
              </a:lnSpc>
            </a:pPr>
            <a:endParaRPr lang="fr-FR" dirty="0"/>
          </a:p>
        </p:txBody>
      </p:sp>
    </p:spTree>
    <p:extLst>
      <p:ext uri="{BB962C8B-B14F-4D97-AF65-F5344CB8AC3E}">
        <p14:creationId xmlns:p14="http://schemas.microsoft.com/office/powerpoint/2010/main" val="370451633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a:extLst>
              <a:ext uri="{FF2B5EF4-FFF2-40B4-BE49-F238E27FC236}">
                <a16:creationId xmlns:a16="http://schemas.microsoft.com/office/drawing/2014/main" id="{863B24CC-2882-0DDA-FEF9-71EDBDE99177}"/>
              </a:ext>
            </a:extLst>
          </p:cNvPr>
          <p:cNvSpPr txBox="1">
            <a:spLocks/>
          </p:cNvSpPr>
          <p:nvPr/>
        </p:nvSpPr>
        <p:spPr>
          <a:xfrm>
            <a:off x="838200" y="1825625"/>
            <a:ext cx="10515600" cy="4351338"/>
          </a:xfrm>
          <a:prstGeom prst="rect">
            <a:avLst/>
          </a:prstGeom>
        </p:spPr>
        <p:txBody>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br>
              <a:rPr lang="en-US" sz="5500" dirty="0">
                <a:solidFill>
                  <a:srgbClr val="0070C0"/>
                </a:solidFill>
              </a:rPr>
            </a:br>
            <a:r>
              <a:rPr lang="en-US" sz="5500" b="1" dirty="0">
                <a:solidFill>
                  <a:srgbClr val="00B0F0"/>
                </a:solidFill>
                <a:latin typeface="Arial" panose="020B0604020202020204" pitchFamily="34" charset="0"/>
                <a:cs typeface="Arial" panose="020B0604020202020204" pitchFamily="34" charset="0"/>
              </a:rPr>
              <a:t>Merci!</a:t>
            </a:r>
          </a:p>
          <a:p>
            <a:endParaRPr lang="en-US" sz="5500" dirty="0">
              <a:solidFill>
                <a:srgbClr val="0070C0"/>
              </a:solidFill>
            </a:endParaRPr>
          </a:p>
          <a:p>
            <a:r>
              <a:rPr lang="fr-CH" sz="1800" dirty="0">
                <a:solidFill>
                  <a:srgbClr val="000000"/>
                </a:solidFill>
                <a:latin typeface="Calibri" panose="020F0502020204030204" pitchFamily="34" charset="0"/>
              </a:rPr>
              <a:t>ITU – Radiocommunication Bureau</a:t>
            </a:r>
          </a:p>
          <a:p>
            <a:r>
              <a:rPr lang="en-GB" sz="1800" dirty="0">
                <a:solidFill>
                  <a:srgbClr val="000000"/>
                </a:solidFill>
                <a:latin typeface="Calibri" panose="020F0502020204030204" pitchFamily="34" charset="0"/>
              </a:rPr>
              <a:t>Questions to </a:t>
            </a:r>
            <a:r>
              <a:rPr lang="en-GB" sz="1800" dirty="0">
                <a:solidFill>
                  <a:srgbClr val="00B0F0"/>
                </a:solidFill>
                <a:latin typeface="Calibri" panose="020F0502020204030204" pitchFamily="34" charset="0"/>
                <a:hlinkClick r:id="rId2">
                  <a:extLst>
                    <a:ext uri="{A12FA001-AC4F-418D-AE19-62706E023703}">
                      <ahyp:hlinkClr xmlns:ahyp="http://schemas.microsoft.com/office/drawing/2018/hyperlinkcolor" val="tx"/>
                    </a:ext>
                  </a:extLst>
                </a:hlinkClick>
              </a:rPr>
              <a:t>brmail@itu.int</a:t>
            </a:r>
            <a:r>
              <a:rPr lang="en-GB" sz="1800" dirty="0">
                <a:solidFill>
                  <a:srgbClr val="00B0F0"/>
                </a:solidFill>
                <a:latin typeface="Calibri" panose="020F0502020204030204" pitchFamily="34" charset="0"/>
              </a:rPr>
              <a:t> </a:t>
            </a:r>
            <a:r>
              <a:rPr lang="en-GB" sz="1800" dirty="0">
                <a:solidFill>
                  <a:srgbClr val="000000"/>
                </a:solidFill>
                <a:latin typeface="Calibri" panose="020F0502020204030204" pitchFamily="34" charset="0"/>
              </a:rPr>
              <a:t>or </a:t>
            </a:r>
            <a:r>
              <a:rPr lang="en-GB" sz="1800" dirty="0">
                <a:solidFill>
                  <a:srgbClr val="00B0F0"/>
                </a:solidFill>
                <a:latin typeface="Calibri" panose="020F0502020204030204" pitchFamily="34" charset="0"/>
                <a:hlinkClick r:id="rId3">
                  <a:extLst>
                    <a:ext uri="{A12FA001-AC4F-418D-AE19-62706E023703}">
                      <ahyp:hlinkClr xmlns:ahyp="http://schemas.microsoft.com/office/drawing/2018/hyperlinkcolor" val="tx"/>
                    </a:ext>
                  </a:extLst>
                </a:hlinkClick>
              </a:rPr>
              <a:t>brbcd@itu.int</a:t>
            </a:r>
            <a:r>
              <a:rPr lang="en-GB" sz="1800" dirty="0">
                <a:solidFill>
                  <a:srgbClr val="00B0F0"/>
                </a:solidFill>
                <a:latin typeface="Calibri" panose="020F0502020204030204" pitchFamily="34" charset="0"/>
              </a:rPr>
              <a:t> </a:t>
            </a:r>
            <a:endParaRPr lang="fr-CH" sz="5500" dirty="0">
              <a:solidFill>
                <a:srgbClr val="00B0F0"/>
              </a:solidFill>
            </a:endParaRPr>
          </a:p>
        </p:txBody>
      </p:sp>
    </p:spTree>
    <p:extLst>
      <p:ext uri="{BB962C8B-B14F-4D97-AF65-F5344CB8AC3E}">
        <p14:creationId xmlns:p14="http://schemas.microsoft.com/office/powerpoint/2010/main" val="15540557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33F5525-D0BF-E3E8-672D-3DC5EC79462D}"/>
              </a:ext>
            </a:extLst>
          </p:cNvPr>
          <p:cNvPicPr>
            <a:picLocks noChangeAspect="1" noChangeArrowheads="1"/>
          </p:cNvPicPr>
          <p:nvPr/>
        </p:nvPicPr>
        <p:blipFill>
          <a:blip r:embed="rId2" cstate="print"/>
          <a:srcRect/>
          <a:stretch>
            <a:fillRect/>
          </a:stretch>
        </p:blipFill>
        <p:spPr bwMode="auto">
          <a:xfrm>
            <a:off x="6337321" y="1518629"/>
            <a:ext cx="5771110" cy="4104903"/>
          </a:xfrm>
          <a:prstGeom prst="rect">
            <a:avLst/>
          </a:prstGeom>
          <a:noFill/>
          <a:ln w="12700">
            <a:noFill/>
            <a:miter lim="800000"/>
            <a:headEnd type="none" w="sm" len="sm"/>
            <a:tailEnd type="none" w="sm" len="sm"/>
          </a:ln>
          <a:effectLst/>
        </p:spPr>
      </p:pic>
      <p:sp>
        <p:nvSpPr>
          <p:cNvPr id="7" name="Text Placeholder 6">
            <a:extLst>
              <a:ext uri="{FF2B5EF4-FFF2-40B4-BE49-F238E27FC236}">
                <a16:creationId xmlns:a16="http://schemas.microsoft.com/office/drawing/2014/main" id="{3DCEC765-F4FB-4C76-16C5-1A225517B4D6}"/>
              </a:ext>
            </a:extLst>
          </p:cNvPr>
          <p:cNvSpPr>
            <a:spLocks noGrp="1"/>
          </p:cNvSpPr>
          <p:nvPr>
            <p:ph type="body" sz="quarter" idx="13"/>
          </p:nvPr>
        </p:nvSpPr>
        <p:spPr>
          <a:xfrm>
            <a:off x="614363" y="1193800"/>
            <a:ext cx="11314112" cy="4754563"/>
          </a:xfrm>
        </p:spPr>
        <p:txBody>
          <a:bodyPr/>
          <a:lstStyle/>
          <a:p>
            <a:pPr marL="0" marR="0" lvl="0" indent="0" algn="l" defTabSz="914400" rtl="0" eaLnBrk="1" fontAlgn="auto" latinLnBrk="0" hangingPunct="1">
              <a:lnSpc>
                <a:spcPct val="90000"/>
              </a:lnSpc>
              <a:spcBef>
                <a:spcPts val="1000"/>
              </a:spcBef>
              <a:spcAft>
                <a:spcPts val="0"/>
              </a:spcAft>
              <a:buClrTx/>
              <a:buSzTx/>
              <a:buNone/>
              <a:tabLst/>
              <a:defRPr/>
            </a:pPr>
            <a:r>
              <a:rPr lang="fr-FR" dirty="0">
                <a:latin typeface="Calibri" panose="020F0502020204030204"/>
              </a:rPr>
              <a:t>Relatif à l'utilisation de la Bande 87,5 - 108 MHz</a:t>
            </a:r>
          </a:p>
          <a:p>
            <a:pPr marL="0" marR="0" lvl="0" indent="0" algn="l" defTabSz="914400" rtl="0" eaLnBrk="1" fontAlgn="auto" latinLnBrk="0" hangingPunct="1">
              <a:lnSpc>
                <a:spcPct val="90000"/>
              </a:lnSpc>
              <a:spcBef>
                <a:spcPts val="1000"/>
              </a:spcBef>
              <a:spcAft>
                <a:spcPts val="0"/>
              </a:spcAft>
              <a:buClrTx/>
              <a:buSzTx/>
              <a:buNone/>
              <a:tabLst/>
              <a:defRPr/>
            </a:pPr>
            <a:r>
              <a:rPr lang="fr-FR" dirty="0">
                <a:latin typeface="Calibri" panose="020F0502020204030204"/>
              </a:rPr>
              <a:t>pour la radiodiffusion sonore FM</a:t>
            </a:r>
          </a:p>
          <a:p>
            <a:pPr marL="0" marR="0" lvl="0" indent="0" algn="l" defTabSz="914400" rtl="0" eaLnBrk="1" fontAlgn="auto" latinLnBrk="0" hangingPunct="1">
              <a:lnSpc>
                <a:spcPct val="90000"/>
              </a:lnSpc>
              <a:spcBef>
                <a:spcPts val="1000"/>
              </a:spcBef>
              <a:spcAft>
                <a:spcPts val="0"/>
              </a:spcAft>
              <a:buClrTx/>
              <a:buSzTx/>
              <a:buNone/>
              <a:tabLst/>
              <a:defRPr/>
            </a:pPr>
            <a:r>
              <a:rPr lang="fr-FR" dirty="0">
                <a:latin typeface="Calibri" panose="020F0502020204030204"/>
              </a:rPr>
              <a:t>(Région 1 et partie de la Région 3)</a:t>
            </a:r>
            <a:endParaRPr lang="en-US" dirty="0">
              <a:latin typeface="Calibri" panose="020F0502020204030204"/>
            </a:endParaRPr>
          </a:p>
          <a:p>
            <a:pPr marL="91440" lvl="0" indent="0">
              <a:lnSpc>
                <a:spcPct val="100000"/>
              </a:lnSpc>
              <a:buNone/>
            </a:pPr>
            <a:endParaRPr lang="en-US" noProof="0" dirty="0"/>
          </a:p>
          <a:p>
            <a:pPr marL="91440" lvl="0" indent="0">
              <a:lnSpc>
                <a:spcPct val="100000"/>
              </a:lnSpc>
              <a:buNone/>
            </a:pPr>
            <a:endParaRPr lang="en-US" noProof="0" dirty="0"/>
          </a:p>
          <a:p>
            <a:pPr lvl="1">
              <a:lnSpc>
                <a:spcPct val="100000"/>
              </a:lnSpc>
              <a:buFont typeface="Wingdings" panose="05000000000000000000" pitchFamily="2" charset="2"/>
              <a:buChar char="§"/>
            </a:pPr>
            <a:r>
              <a:rPr lang="en-US" noProof="0" dirty="0"/>
              <a:t>204 </a:t>
            </a:r>
            <a:r>
              <a:rPr kumimoji="0" lang="en-US" sz="2800" b="0" i="0" u="none" strike="noStrike" kern="1200" cap="none" spc="0" normalizeH="0" baseline="0" noProof="0" dirty="0" err="1">
                <a:ln>
                  <a:noFill/>
                </a:ln>
                <a:effectLst/>
                <a:uLnTx/>
                <a:uFillTx/>
                <a:latin typeface="Calibri" panose="020F0502020204030204"/>
                <a:ea typeface="+mn-ea"/>
                <a:cs typeface="+mn-cs"/>
              </a:rPr>
              <a:t>canaux</a:t>
            </a:r>
            <a:endParaRPr lang="en-US" noProof="0" dirty="0"/>
          </a:p>
          <a:p>
            <a:pPr lvl="1">
              <a:lnSpc>
                <a:spcPct val="100000"/>
              </a:lnSpc>
              <a:buFont typeface="Wingdings" panose="05000000000000000000" pitchFamily="2" charset="2"/>
              <a:buChar char="§"/>
            </a:pPr>
            <a:r>
              <a:rPr lang="en-US" noProof="0" dirty="0"/>
              <a:t>100kHz </a:t>
            </a:r>
            <a:r>
              <a:rPr kumimoji="0" lang="en-US" sz="2800" b="0" i="0" u="none" strike="noStrike" kern="1200" cap="none" spc="0" normalizeH="0" baseline="0" noProof="0" dirty="0" err="1">
                <a:ln>
                  <a:noFill/>
                </a:ln>
                <a:effectLst/>
                <a:uLnTx/>
                <a:uFillTx/>
                <a:latin typeface="Calibri" panose="020F0502020204030204"/>
                <a:ea typeface="+mn-ea"/>
                <a:cs typeface="+mn-cs"/>
              </a:rPr>
              <a:t>d’espacement</a:t>
            </a:r>
            <a:r>
              <a:rPr kumimoji="0" lang="en-US" sz="2800" b="0" i="0" u="none" strike="noStrike" kern="1200" cap="none" spc="0" normalizeH="0" baseline="0" noProof="0" dirty="0">
                <a:ln>
                  <a:noFill/>
                </a:ln>
                <a:effectLst/>
                <a:uLnTx/>
                <a:uFillTx/>
                <a:latin typeface="Calibri" panose="020F0502020204030204"/>
                <a:ea typeface="+mn-ea"/>
                <a:cs typeface="+mn-cs"/>
              </a:rPr>
              <a:t> entre les </a:t>
            </a:r>
            <a:r>
              <a:rPr kumimoji="0" lang="en-US" sz="2800" b="0" i="0" u="none" strike="noStrike" kern="1200" cap="none" spc="0" normalizeH="0" baseline="0" noProof="0" dirty="0" err="1">
                <a:ln>
                  <a:noFill/>
                </a:ln>
                <a:effectLst/>
                <a:uLnTx/>
                <a:uFillTx/>
                <a:latin typeface="Calibri" panose="020F0502020204030204"/>
                <a:ea typeface="+mn-ea"/>
                <a:cs typeface="+mn-cs"/>
              </a:rPr>
              <a:t>canaux</a:t>
            </a:r>
            <a:endParaRPr lang="en-US" noProof="0" dirty="0"/>
          </a:p>
          <a:p>
            <a:pPr>
              <a:lnSpc>
                <a:spcPct val="100000"/>
              </a:lnSpc>
            </a:pPr>
            <a:endParaRPr lang="fr-FR" dirty="0"/>
          </a:p>
        </p:txBody>
      </p:sp>
      <p:sp>
        <p:nvSpPr>
          <p:cNvPr id="4" name="Text Placeholder 3">
            <a:extLst>
              <a:ext uri="{FF2B5EF4-FFF2-40B4-BE49-F238E27FC236}">
                <a16:creationId xmlns:a16="http://schemas.microsoft.com/office/drawing/2014/main" id="{8BE03454-8EF6-0810-7519-60F1BAA743F6}"/>
              </a:ext>
            </a:extLst>
          </p:cNvPr>
          <p:cNvSpPr>
            <a:spLocks noGrp="1"/>
          </p:cNvSpPr>
          <p:nvPr>
            <p:ph type="body" sz="quarter" idx="12"/>
          </p:nvPr>
        </p:nvSpPr>
        <p:spPr>
          <a:xfrm>
            <a:off x="614782" y="355059"/>
            <a:ext cx="8084371" cy="374209"/>
          </a:xfrm>
        </p:spPr>
        <p:txBody>
          <a:bodyPr/>
          <a:lstStyle/>
          <a:p>
            <a:r>
              <a:rPr lang="en-US" noProof="0" dirty="0"/>
              <a:t>Aperçu de </a:t>
            </a:r>
            <a:r>
              <a:rPr lang="en-US" noProof="0" dirty="0" err="1"/>
              <a:t>l'Accord</a:t>
            </a:r>
            <a:r>
              <a:rPr lang="en-US" noProof="0" dirty="0"/>
              <a:t> GE84</a:t>
            </a:r>
          </a:p>
        </p:txBody>
      </p:sp>
    </p:spTree>
    <p:extLst>
      <p:ext uri="{BB962C8B-B14F-4D97-AF65-F5344CB8AC3E}">
        <p14:creationId xmlns:p14="http://schemas.microsoft.com/office/powerpoint/2010/main" val="15659688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E4DDDB5-C390-EE27-8366-7F3C3590DAB4}"/>
              </a:ext>
            </a:extLst>
          </p:cNvPr>
          <p:cNvSpPr>
            <a:spLocks noGrp="1"/>
          </p:cNvSpPr>
          <p:nvPr>
            <p:ph type="body" sz="quarter" idx="13"/>
          </p:nvPr>
        </p:nvSpPr>
        <p:spPr>
          <a:xfrm>
            <a:off x="0" y="993775"/>
            <a:ext cx="7905750" cy="5683250"/>
          </a:xfrm>
        </p:spPr>
        <p:txBody>
          <a:bodyPr/>
          <a:lstStyle/>
          <a:p>
            <a:pPr marL="685800" marR="0" lvl="1" indent="-228600" algn="l" defTabSz="914400" rtl="0" eaLnBrk="1" fontAlgn="auto" latinLnBrk="0" hangingPunct="1">
              <a:lnSpc>
                <a:spcPct val="90000"/>
              </a:lnSpc>
              <a:spcBef>
                <a:spcPts val="1800"/>
              </a:spcBef>
              <a:spcAft>
                <a:spcPts val="1800"/>
              </a:spcAft>
              <a:buClrTx/>
              <a:buSzTx/>
              <a:buFont typeface="Arial" panose="020B0604020202020204" pitchFamily="34" charset="0"/>
              <a:buChar char="•"/>
              <a:tabLst/>
              <a:defRPr/>
            </a:pPr>
            <a:r>
              <a:rPr lang="en-US" b="1" dirty="0">
                <a:latin typeface="Arial" panose="020B0604020202020204" pitchFamily="34" charset="0"/>
                <a:ea typeface="+mj-ea"/>
              </a:rPr>
              <a:t>Article 13:</a:t>
            </a:r>
          </a:p>
          <a:p>
            <a:pPr lvl="2">
              <a:lnSpc>
                <a:spcPct val="100000"/>
              </a:lnSpc>
              <a:defRPr/>
            </a:pPr>
            <a:r>
              <a:rPr lang="fr-FR" sz="2400" dirty="0"/>
              <a:t>Entrée en vigueur le 1er juillet 1987, à 0001 heures UTC.</a:t>
            </a:r>
          </a:p>
          <a:p>
            <a:pPr lvl="2">
              <a:lnSpc>
                <a:spcPct val="100000"/>
              </a:lnSpc>
              <a:defRPr/>
            </a:pPr>
            <a:r>
              <a:rPr lang="fr-FR" sz="2400" dirty="0"/>
              <a:t>Etabli pour une période de 20 ans.</a:t>
            </a:r>
          </a:p>
          <a:p>
            <a:pPr lvl="2">
              <a:lnSpc>
                <a:spcPct val="100000"/>
              </a:lnSpc>
              <a:defRPr/>
            </a:pPr>
            <a:r>
              <a:rPr lang="fr-FR" sz="2400" dirty="0"/>
              <a:t>Restera en vigueur jusqu'à ce qu'il soit révisé par une conférence administrative des radiocommunications compétente</a:t>
            </a:r>
            <a:r>
              <a:rPr lang="en-US" sz="2400" dirty="0"/>
              <a:t>.</a:t>
            </a:r>
            <a:endParaRPr kumimoji="0" lang="en-US" sz="2400" b="1" i="1" u="none" strike="noStrike" kern="1200" cap="none" spc="0" normalizeH="0" baseline="0" noProof="0" dirty="0">
              <a:ln>
                <a:noFill/>
              </a:ln>
              <a:solidFill>
                <a:srgbClr val="0070C0"/>
              </a:solidFill>
              <a:effectLst/>
              <a:uLnTx/>
              <a:uFillTx/>
              <a:latin typeface="Calibri" panose="020F0502020204030204"/>
              <a:ea typeface="+mn-ea"/>
              <a:cs typeface="+mn-cs"/>
            </a:endParaRPr>
          </a:p>
          <a:p>
            <a:pPr marL="685800" marR="0" lvl="1" indent="-228600" algn="l" defTabSz="914400" rtl="0" eaLnBrk="1" fontAlgn="auto" latinLnBrk="0" hangingPunct="1">
              <a:lnSpc>
                <a:spcPct val="90000"/>
              </a:lnSpc>
              <a:spcBef>
                <a:spcPts val="1800"/>
              </a:spcBef>
              <a:spcAft>
                <a:spcPts val="1800"/>
              </a:spcAft>
              <a:buClrTx/>
              <a:buSzTx/>
              <a:buFont typeface="Arial" panose="020B0604020202020204" pitchFamily="34" charset="0"/>
              <a:buChar char="•"/>
              <a:tabLst/>
              <a:defRPr/>
            </a:pPr>
            <a:r>
              <a:rPr lang="en-US" b="1" dirty="0" err="1">
                <a:latin typeface="Arial" panose="020B0604020202020204" pitchFamily="34" charset="0"/>
                <a:ea typeface="+mj-ea"/>
              </a:rPr>
              <a:t>Nombre</a:t>
            </a:r>
            <a:r>
              <a:rPr lang="en-US" b="1" dirty="0">
                <a:latin typeface="Arial" panose="020B0604020202020204" pitchFamily="34" charset="0"/>
                <a:ea typeface="+mj-ea"/>
              </a:rPr>
              <a:t> </a:t>
            </a:r>
            <a:r>
              <a:rPr lang="en-US" b="1" dirty="0" err="1">
                <a:latin typeface="Arial" panose="020B0604020202020204" pitchFamily="34" charset="0"/>
                <a:ea typeface="+mj-ea"/>
              </a:rPr>
              <a:t>d’assignations</a:t>
            </a:r>
            <a:r>
              <a:rPr lang="en-US" b="1" dirty="0">
                <a:latin typeface="Arial" panose="020B0604020202020204" pitchFamily="34" charset="0"/>
                <a:ea typeface="+mj-ea"/>
              </a:rPr>
              <a:t>:</a:t>
            </a:r>
          </a:p>
          <a:p>
            <a:pPr marL="685800" marR="0" lvl="1" indent="-228600" algn="l" defTabSz="914400" rtl="0" eaLnBrk="1" fontAlgn="auto" latinLnBrk="0" hangingPunct="1">
              <a:lnSpc>
                <a:spcPct val="100000"/>
              </a:lnSpc>
              <a:spcBef>
                <a:spcPts val="500"/>
              </a:spcBef>
              <a:spcAft>
                <a:spcPts val="0"/>
              </a:spcAft>
              <a:buClrTx/>
              <a:buSzTx/>
              <a:buFont typeface="Wingdings" panose="05000000000000000000" pitchFamily="2" charset="2"/>
              <a:buChar char="Ø"/>
              <a:tabLst/>
              <a:defRPr/>
            </a:pPr>
            <a:r>
              <a:rPr lang="en-US" sz="2400" u="sng" dirty="0"/>
              <a:t>1987</a:t>
            </a:r>
            <a:r>
              <a:rPr lang="en-US" sz="2400" dirty="0"/>
              <a:t> : 		</a:t>
            </a:r>
            <a:r>
              <a:rPr lang="fr-FR" sz="2400" dirty="0"/>
              <a:t>51 168 assignations enregistrées</a:t>
            </a:r>
            <a:endParaRPr lang="en-US" sz="2400" dirty="0"/>
          </a:p>
          <a:p>
            <a:pPr marL="685800" marR="0" lvl="1" indent="-228600" algn="l" defTabSz="914400" rtl="0" eaLnBrk="1" fontAlgn="auto" latinLnBrk="0" hangingPunct="1">
              <a:lnSpc>
                <a:spcPct val="100000"/>
              </a:lnSpc>
              <a:spcBef>
                <a:spcPts val="500"/>
              </a:spcBef>
              <a:spcAft>
                <a:spcPts val="0"/>
              </a:spcAft>
              <a:buClrTx/>
              <a:buSzTx/>
              <a:buFont typeface="Wingdings" panose="05000000000000000000" pitchFamily="2" charset="2"/>
              <a:buChar char="Ø"/>
              <a:tabLst/>
              <a:defRPr/>
            </a:pPr>
            <a:r>
              <a:rPr lang="en-US" sz="2400" u="sng" dirty="0" err="1"/>
              <a:t>Actuellement</a:t>
            </a:r>
            <a:r>
              <a:rPr lang="en-US" sz="2400" dirty="0"/>
              <a:t> : 	&gt; 96 000 assignations </a:t>
            </a:r>
            <a:r>
              <a:rPr lang="en-US" sz="2400" dirty="0" err="1"/>
              <a:t>enregistrées</a:t>
            </a:r>
            <a:br>
              <a:rPr lang="en-US" sz="2400" dirty="0"/>
            </a:br>
            <a:r>
              <a:rPr lang="en-US" sz="2400" dirty="0"/>
              <a:t>			</a:t>
            </a:r>
            <a:r>
              <a:rPr lang="fr-FR" sz="2400" dirty="0"/>
              <a:t>&gt; 13 000 assignations en cours </a:t>
            </a:r>
            <a:r>
              <a:rPr lang="fr-FR" sz="2400"/>
              <a:t>de    				traitement</a:t>
            </a:r>
            <a:endParaRPr lang="en-US" sz="2400" dirty="0"/>
          </a:p>
        </p:txBody>
      </p:sp>
      <p:sp>
        <p:nvSpPr>
          <p:cNvPr id="2" name="Text Placeholder 1">
            <a:extLst>
              <a:ext uri="{FF2B5EF4-FFF2-40B4-BE49-F238E27FC236}">
                <a16:creationId xmlns:a16="http://schemas.microsoft.com/office/drawing/2014/main" id="{6FF7C5B5-3759-0FF3-95B0-BF036991AEFE}"/>
              </a:ext>
            </a:extLst>
          </p:cNvPr>
          <p:cNvSpPr>
            <a:spLocks noGrp="1"/>
          </p:cNvSpPr>
          <p:nvPr>
            <p:ph type="body" sz="quarter" idx="12"/>
          </p:nvPr>
        </p:nvSpPr>
        <p:spPr/>
        <p:txBody>
          <a:bodyPr/>
          <a:lstStyle/>
          <a:p>
            <a:r>
              <a:rPr lang="en-US" dirty="0"/>
              <a:t>Aperçu de </a:t>
            </a:r>
            <a:r>
              <a:rPr lang="en-US" dirty="0" err="1"/>
              <a:t>l'Accord</a:t>
            </a:r>
            <a:r>
              <a:rPr lang="en-US" dirty="0"/>
              <a:t> GE84</a:t>
            </a:r>
          </a:p>
        </p:txBody>
      </p:sp>
      <p:grpSp>
        <p:nvGrpSpPr>
          <p:cNvPr id="4" name="Group 3">
            <a:extLst>
              <a:ext uri="{FF2B5EF4-FFF2-40B4-BE49-F238E27FC236}">
                <a16:creationId xmlns:a16="http://schemas.microsoft.com/office/drawing/2014/main" id="{31444663-9A3A-9105-8052-A258A701199E}"/>
              </a:ext>
            </a:extLst>
          </p:cNvPr>
          <p:cNvGrpSpPr/>
          <p:nvPr/>
        </p:nvGrpSpPr>
        <p:grpSpPr>
          <a:xfrm>
            <a:off x="9337455" y="929387"/>
            <a:ext cx="2614322" cy="2233942"/>
            <a:chOff x="9345693" y="896435"/>
            <a:chExt cx="2614322" cy="2233942"/>
          </a:xfrm>
        </p:grpSpPr>
        <p:pic>
          <p:nvPicPr>
            <p:cNvPr id="5" name="Picture 4">
              <a:extLst>
                <a:ext uri="{FF2B5EF4-FFF2-40B4-BE49-F238E27FC236}">
                  <a16:creationId xmlns:a16="http://schemas.microsoft.com/office/drawing/2014/main" id="{5D3C9E7B-711F-F326-4587-E504D8BE2B22}"/>
                </a:ext>
              </a:extLst>
            </p:cNvPr>
            <p:cNvPicPr>
              <a:picLocks noChangeAspect="1"/>
            </p:cNvPicPr>
            <p:nvPr/>
          </p:nvPicPr>
          <p:blipFill>
            <a:blip r:embed="rId2"/>
            <a:stretch>
              <a:fillRect/>
            </a:stretch>
          </p:blipFill>
          <p:spPr>
            <a:xfrm>
              <a:off x="9378648" y="896435"/>
              <a:ext cx="2581367" cy="2233942"/>
            </a:xfrm>
            <a:prstGeom prst="rect">
              <a:avLst/>
            </a:prstGeom>
            <a:solidFill>
              <a:schemeClr val="accent2"/>
            </a:solidFill>
            <a:ln>
              <a:solidFill>
                <a:schemeClr val="bg1">
                  <a:lumMod val="50000"/>
                </a:schemeClr>
              </a:solidFill>
            </a:ln>
          </p:spPr>
        </p:pic>
        <p:sp>
          <p:nvSpPr>
            <p:cNvPr id="6" name="TextBox 5">
              <a:extLst>
                <a:ext uri="{FF2B5EF4-FFF2-40B4-BE49-F238E27FC236}">
                  <a16:creationId xmlns:a16="http://schemas.microsoft.com/office/drawing/2014/main" id="{300B15F9-B76C-5873-548A-0BBA931476B2}"/>
                </a:ext>
              </a:extLst>
            </p:cNvPr>
            <p:cNvSpPr txBox="1"/>
            <p:nvPr/>
          </p:nvSpPr>
          <p:spPr>
            <a:xfrm>
              <a:off x="9345693" y="978356"/>
              <a:ext cx="1548710" cy="430887"/>
            </a:xfrm>
            <a:prstGeom prst="rect">
              <a:avLst/>
            </a:prstGeom>
            <a:noFill/>
          </p:spPr>
          <p:txBody>
            <a:bodyPr wrap="square">
              <a:spAutoFit/>
            </a:bodyPr>
            <a:lstStyle/>
            <a:p>
              <a:r>
                <a:rPr lang="fr-FR" sz="1100" b="1" dirty="0" err="1"/>
                <a:t>Assignments</a:t>
              </a:r>
              <a:r>
                <a:rPr lang="fr-FR" sz="1100" b="1" dirty="0"/>
                <a:t> / Transmission </a:t>
              </a:r>
              <a:r>
                <a:rPr lang="fr-FR" sz="1100" b="1" dirty="0" err="1"/>
                <a:t>Sytem</a:t>
              </a:r>
              <a:endParaRPr lang="fr-FR" sz="1100" b="1" dirty="0"/>
            </a:p>
          </p:txBody>
        </p:sp>
      </p:grpSp>
      <p:grpSp>
        <p:nvGrpSpPr>
          <p:cNvPr id="7" name="Group 6">
            <a:extLst>
              <a:ext uri="{FF2B5EF4-FFF2-40B4-BE49-F238E27FC236}">
                <a16:creationId xmlns:a16="http://schemas.microsoft.com/office/drawing/2014/main" id="{935E4D31-644B-7306-FFE2-112280A1202A}"/>
              </a:ext>
            </a:extLst>
          </p:cNvPr>
          <p:cNvGrpSpPr/>
          <p:nvPr/>
        </p:nvGrpSpPr>
        <p:grpSpPr>
          <a:xfrm>
            <a:off x="8071987" y="3301382"/>
            <a:ext cx="3888028" cy="3008803"/>
            <a:chOff x="8071987" y="3251954"/>
            <a:chExt cx="3888028" cy="3008803"/>
          </a:xfrm>
        </p:grpSpPr>
        <p:pic>
          <p:nvPicPr>
            <p:cNvPr id="8" name="Picture 7">
              <a:extLst>
                <a:ext uri="{FF2B5EF4-FFF2-40B4-BE49-F238E27FC236}">
                  <a16:creationId xmlns:a16="http://schemas.microsoft.com/office/drawing/2014/main" id="{C0F6CB39-3A98-0BE1-C3AD-57AE3FE0327B}"/>
                </a:ext>
              </a:extLst>
            </p:cNvPr>
            <p:cNvPicPr>
              <a:picLocks noChangeAspect="1"/>
            </p:cNvPicPr>
            <p:nvPr/>
          </p:nvPicPr>
          <p:blipFill>
            <a:blip r:embed="rId3"/>
            <a:stretch>
              <a:fillRect/>
            </a:stretch>
          </p:blipFill>
          <p:spPr>
            <a:xfrm>
              <a:off x="8071988" y="3251954"/>
              <a:ext cx="3888027" cy="3008803"/>
            </a:xfrm>
            <a:prstGeom prst="rect">
              <a:avLst/>
            </a:prstGeom>
            <a:ln>
              <a:solidFill>
                <a:schemeClr val="bg1">
                  <a:lumMod val="50000"/>
                </a:schemeClr>
              </a:solidFill>
            </a:ln>
          </p:spPr>
        </p:pic>
        <p:sp>
          <p:nvSpPr>
            <p:cNvPr id="9" name="TextBox 8">
              <a:extLst>
                <a:ext uri="{FF2B5EF4-FFF2-40B4-BE49-F238E27FC236}">
                  <a16:creationId xmlns:a16="http://schemas.microsoft.com/office/drawing/2014/main" id="{7B84C3BA-94D3-BCCE-5093-E71146D6875D}"/>
                </a:ext>
              </a:extLst>
            </p:cNvPr>
            <p:cNvSpPr txBox="1"/>
            <p:nvPr/>
          </p:nvSpPr>
          <p:spPr>
            <a:xfrm>
              <a:off x="8071987" y="3331765"/>
              <a:ext cx="1714563" cy="430887"/>
            </a:xfrm>
            <a:prstGeom prst="rect">
              <a:avLst/>
            </a:prstGeom>
            <a:noFill/>
          </p:spPr>
          <p:txBody>
            <a:bodyPr wrap="square">
              <a:spAutoFit/>
            </a:bodyPr>
            <a:lstStyle/>
            <a:p>
              <a:r>
                <a:rPr lang="fr-FR" sz="1100" b="1" dirty="0" err="1"/>
                <a:t>Assignments</a:t>
              </a:r>
              <a:r>
                <a:rPr lang="fr-FR" sz="1100" b="1" dirty="0"/>
                <a:t> / </a:t>
              </a:r>
              <a:r>
                <a:rPr lang="fr-FR" sz="1100" b="1" dirty="0" err="1"/>
                <a:t>Bandwidth</a:t>
              </a:r>
              <a:r>
                <a:rPr lang="fr-FR" sz="1100" b="1" dirty="0"/>
                <a:t> (System 4)</a:t>
              </a:r>
            </a:p>
          </p:txBody>
        </p:sp>
      </p:grpSp>
    </p:spTree>
    <p:extLst>
      <p:ext uri="{BB962C8B-B14F-4D97-AF65-F5344CB8AC3E}">
        <p14:creationId xmlns:p14="http://schemas.microsoft.com/office/powerpoint/2010/main" val="27492653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6C7DFAF-6949-FA11-B069-33B145986E9C}"/>
              </a:ext>
            </a:extLst>
          </p:cNvPr>
          <p:cNvSpPr>
            <a:spLocks noGrp="1"/>
          </p:cNvSpPr>
          <p:nvPr>
            <p:ph type="body" sz="quarter" idx="12"/>
          </p:nvPr>
        </p:nvSpPr>
        <p:spPr/>
        <p:txBody>
          <a:bodyPr/>
          <a:lstStyle/>
          <a:p>
            <a:r>
              <a:rPr lang="en-US" dirty="0" err="1"/>
              <a:t>Procédure</a:t>
            </a:r>
            <a:r>
              <a:rPr lang="en-US" dirty="0"/>
              <a:t> de </a:t>
            </a:r>
            <a:r>
              <a:rPr lang="en-US" dirty="0" err="1"/>
              <a:t>l’Article</a:t>
            </a:r>
            <a:r>
              <a:rPr lang="en-US" dirty="0"/>
              <a:t> 4</a:t>
            </a:r>
          </a:p>
        </p:txBody>
      </p:sp>
      <p:sp>
        <p:nvSpPr>
          <p:cNvPr id="3" name="Text Placeholder 2">
            <a:extLst>
              <a:ext uri="{FF2B5EF4-FFF2-40B4-BE49-F238E27FC236}">
                <a16:creationId xmlns:a16="http://schemas.microsoft.com/office/drawing/2014/main" id="{5984EF7B-FE95-792C-A54E-6A073D4494A0}"/>
              </a:ext>
            </a:extLst>
          </p:cNvPr>
          <p:cNvSpPr>
            <a:spLocks noGrp="1"/>
          </p:cNvSpPr>
          <p:nvPr>
            <p:ph type="body" sz="quarter" idx="13"/>
          </p:nvPr>
        </p:nvSpPr>
        <p:spPr/>
        <p:txBody>
          <a:bodyPr/>
          <a:lstStyle/>
          <a:p>
            <a:pPr marL="285750" indent="-285750">
              <a:lnSpc>
                <a:spcPct val="100000"/>
              </a:lnSpc>
              <a:spcBef>
                <a:spcPts val="1200"/>
              </a:spcBef>
              <a:spcAft>
                <a:spcPts val="1200"/>
              </a:spcAft>
              <a:buFont typeface="Arial" panose="020B0604020202020204" pitchFamily="34" charset="0"/>
              <a:buChar char="•"/>
            </a:pPr>
            <a:r>
              <a:rPr lang="fr-FR" sz="2800" dirty="0"/>
              <a:t>L’accord prévoit une procédure de modification du Plan décrite à l’Article 4. </a:t>
            </a:r>
          </a:p>
          <a:p>
            <a:pPr marL="285750" indent="-285750">
              <a:lnSpc>
                <a:spcPct val="100000"/>
              </a:lnSpc>
              <a:spcBef>
                <a:spcPts val="1200"/>
              </a:spcBef>
              <a:spcAft>
                <a:spcPts val="1200"/>
              </a:spcAft>
              <a:buFont typeface="Arial" panose="020B0604020202020204" pitchFamily="34" charset="0"/>
              <a:buChar char="•"/>
            </a:pPr>
            <a:r>
              <a:rPr lang="fr-FR" sz="2800" dirty="0"/>
              <a:t>La procédure permet de modifier les caractéristiques d’une assignation de fréquence ou d’enregistrer une nouvelle assignation.</a:t>
            </a:r>
          </a:p>
          <a:p>
            <a:pPr marL="285750" indent="-285750">
              <a:lnSpc>
                <a:spcPct val="100000"/>
              </a:lnSpc>
              <a:spcBef>
                <a:spcPts val="1200"/>
              </a:spcBef>
              <a:spcAft>
                <a:spcPts val="1200"/>
              </a:spcAft>
              <a:buFont typeface="Arial" panose="020B0604020202020204" pitchFamily="34" charset="0"/>
              <a:buChar char="•"/>
            </a:pPr>
            <a:r>
              <a:rPr lang="fr-FR" sz="2800" dirty="0"/>
              <a:t>La procédure de l’Article 4 considère non seulement les stations de radiodiffusion sonore, mais également d'autres services (BT, ILS / VOR, fixe, mobile)</a:t>
            </a:r>
            <a:r>
              <a:rPr lang="en-GB" sz="2800" dirty="0"/>
              <a:t>.</a:t>
            </a:r>
          </a:p>
        </p:txBody>
      </p:sp>
    </p:spTree>
    <p:extLst>
      <p:ext uri="{BB962C8B-B14F-4D97-AF65-F5344CB8AC3E}">
        <p14:creationId xmlns:p14="http://schemas.microsoft.com/office/powerpoint/2010/main" val="12426361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562C801-91A5-426C-2BCE-A6B1805BD71C}"/>
              </a:ext>
            </a:extLst>
          </p:cNvPr>
          <p:cNvSpPr>
            <a:spLocks noGrp="1"/>
          </p:cNvSpPr>
          <p:nvPr>
            <p:ph type="body" sz="quarter" idx="12"/>
          </p:nvPr>
        </p:nvSpPr>
        <p:spPr/>
        <p:txBody>
          <a:bodyPr/>
          <a:lstStyle/>
          <a:p>
            <a:r>
              <a:rPr lang="fr-FR" dirty="0"/>
              <a:t>Article 4 - Services susceptibles d'être affectés (Coordination requise)</a:t>
            </a:r>
            <a:endParaRPr lang="en-GB" dirty="0"/>
          </a:p>
        </p:txBody>
      </p:sp>
      <p:sp>
        <p:nvSpPr>
          <p:cNvPr id="4" name="Text Placeholder 3">
            <a:extLst>
              <a:ext uri="{FF2B5EF4-FFF2-40B4-BE49-F238E27FC236}">
                <a16:creationId xmlns:a16="http://schemas.microsoft.com/office/drawing/2014/main" id="{20ED0691-F34F-45E3-35D2-E31FBF4E76FB}"/>
              </a:ext>
            </a:extLst>
          </p:cNvPr>
          <p:cNvSpPr>
            <a:spLocks noGrp="1"/>
          </p:cNvSpPr>
          <p:nvPr>
            <p:ph type="body" sz="quarter" idx="13"/>
          </p:nvPr>
        </p:nvSpPr>
        <p:spPr>
          <a:xfrm>
            <a:off x="614782" y="1688756"/>
            <a:ext cx="11314112" cy="3625293"/>
          </a:xfrm>
        </p:spPr>
        <p:txBody>
          <a:bodyPr/>
          <a:lstStyle/>
          <a:p>
            <a:pPr>
              <a:lnSpc>
                <a:spcPct val="100000"/>
              </a:lnSpc>
            </a:pPr>
            <a:r>
              <a:rPr lang="fr-FR" dirty="0"/>
              <a:t>Stations de radiodiffusion sonore VHF-FM (4.2.2 a)</a:t>
            </a:r>
          </a:p>
          <a:p>
            <a:pPr>
              <a:lnSpc>
                <a:spcPct val="100000"/>
              </a:lnSpc>
            </a:pPr>
            <a:r>
              <a:rPr lang="fr-FR" dirty="0"/>
              <a:t>Stations de télévision ST61 dans la bande 87.5 – 100 MHz (4.2.2 b)</a:t>
            </a:r>
          </a:p>
          <a:p>
            <a:pPr>
              <a:lnSpc>
                <a:spcPct val="100000"/>
              </a:lnSpc>
            </a:pPr>
            <a:r>
              <a:rPr lang="fr-FR" dirty="0"/>
              <a:t>Station des services fixe et mobile (4.2.2 c, d, e)</a:t>
            </a:r>
          </a:p>
          <a:p>
            <a:pPr>
              <a:lnSpc>
                <a:spcPct val="100000"/>
              </a:lnSpc>
            </a:pPr>
            <a:r>
              <a:rPr lang="fr-FR" dirty="0"/>
              <a:t>Service de radionavigation aéronautique au-dessus de 108 MHz (4.2.2 f)</a:t>
            </a:r>
          </a:p>
        </p:txBody>
      </p:sp>
    </p:spTree>
    <p:extLst>
      <p:ext uri="{BB962C8B-B14F-4D97-AF65-F5344CB8AC3E}">
        <p14:creationId xmlns:p14="http://schemas.microsoft.com/office/powerpoint/2010/main" val="15666018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40E84F64-2489-4DD7-D3E3-B6CA2C984383}"/>
              </a:ext>
            </a:extLst>
          </p:cNvPr>
          <p:cNvSpPr>
            <a:spLocks noGrp="1"/>
          </p:cNvSpPr>
          <p:nvPr>
            <p:ph type="body" sz="quarter" idx="12"/>
          </p:nvPr>
        </p:nvSpPr>
        <p:spPr/>
        <p:txBody>
          <a:bodyPr/>
          <a:lstStyle/>
          <a:p>
            <a:r>
              <a:rPr lang="fr-FR" dirty="0"/>
              <a:t>Article 4 - Services susceptibles d'être affectés (Coordination requise)</a:t>
            </a:r>
            <a:endParaRPr lang="en-GB" dirty="0"/>
          </a:p>
        </p:txBody>
      </p:sp>
      <p:grpSp>
        <p:nvGrpSpPr>
          <p:cNvPr id="7" name="Group 6">
            <a:extLst>
              <a:ext uri="{FF2B5EF4-FFF2-40B4-BE49-F238E27FC236}">
                <a16:creationId xmlns:a16="http://schemas.microsoft.com/office/drawing/2014/main" id="{926A2C8F-8023-6BC0-5460-7FD3B8EE2388}"/>
              </a:ext>
            </a:extLst>
          </p:cNvPr>
          <p:cNvGrpSpPr/>
          <p:nvPr/>
        </p:nvGrpSpPr>
        <p:grpSpPr>
          <a:xfrm>
            <a:off x="614782" y="1151465"/>
            <a:ext cx="6297022" cy="5509998"/>
            <a:chOff x="3629025" y="1050270"/>
            <a:chExt cx="6297022" cy="5509998"/>
          </a:xfrm>
        </p:grpSpPr>
        <p:pic>
          <p:nvPicPr>
            <p:cNvPr id="8" name="Picture 2">
              <a:extLst>
                <a:ext uri="{FF2B5EF4-FFF2-40B4-BE49-F238E27FC236}">
                  <a16:creationId xmlns:a16="http://schemas.microsoft.com/office/drawing/2014/main" id="{CB8568C5-267F-98B5-0BDB-74D9AB06AAC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29025" y="1050270"/>
              <a:ext cx="6297022" cy="5509998"/>
            </a:xfrm>
            <a:prstGeom prst="rect">
              <a:avLst/>
            </a:prstGeom>
            <a:noFill/>
            <a:extLst>
              <a:ext uri="{909E8E84-426E-40DD-AFC4-6F175D3DCCD1}">
                <a14:hiddenFill xmlns:a14="http://schemas.microsoft.com/office/drawing/2010/main">
                  <a:solidFill>
                    <a:srgbClr val="FFFFFF"/>
                  </a:solidFill>
                </a14:hiddenFill>
              </a:ext>
            </a:extLst>
          </p:spPr>
        </p:pic>
        <p:sp>
          <p:nvSpPr>
            <p:cNvPr id="9" name="Oval 8">
              <a:extLst>
                <a:ext uri="{FF2B5EF4-FFF2-40B4-BE49-F238E27FC236}">
                  <a16:creationId xmlns:a16="http://schemas.microsoft.com/office/drawing/2014/main" id="{C4C94FEF-1209-18C7-42A3-3D0C309C9E6C}"/>
                </a:ext>
              </a:extLst>
            </p:cNvPr>
            <p:cNvSpPr/>
            <p:nvPr/>
          </p:nvSpPr>
          <p:spPr>
            <a:xfrm>
              <a:off x="4531339" y="1235074"/>
              <a:ext cx="822191" cy="3834107"/>
            </a:xfrm>
            <a:prstGeom prst="ellipse">
              <a:avLst/>
            </a:prstGeom>
            <a:noFill/>
            <a:ln w="12700" cap="flat" cmpd="sng" algn="ctr">
              <a:solidFill>
                <a:srgbClr val="ED7D3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spTree>
    <p:extLst>
      <p:ext uri="{BB962C8B-B14F-4D97-AF65-F5344CB8AC3E}">
        <p14:creationId xmlns:p14="http://schemas.microsoft.com/office/powerpoint/2010/main" val="12685704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4852F85-5752-59BF-BAC3-B6B4DA61F5FE}"/>
              </a:ext>
            </a:extLst>
          </p:cNvPr>
          <p:cNvPicPr>
            <a:picLocks noChangeAspect="1"/>
          </p:cNvPicPr>
          <p:nvPr/>
        </p:nvPicPr>
        <p:blipFill>
          <a:blip r:embed="rId2"/>
          <a:stretch>
            <a:fillRect/>
          </a:stretch>
        </p:blipFill>
        <p:spPr>
          <a:xfrm>
            <a:off x="485602" y="1251575"/>
            <a:ext cx="6982906" cy="4967278"/>
          </a:xfrm>
          <a:prstGeom prst="rect">
            <a:avLst/>
          </a:prstGeom>
        </p:spPr>
      </p:pic>
      <p:sp>
        <p:nvSpPr>
          <p:cNvPr id="5" name="Title 1">
            <a:extLst>
              <a:ext uri="{FF2B5EF4-FFF2-40B4-BE49-F238E27FC236}">
                <a16:creationId xmlns:a16="http://schemas.microsoft.com/office/drawing/2014/main" id="{4DF6E878-B879-4ABA-52A8-CF2554741DD5}"/>
              </a:ext>
            </a:extLst>
          </p:cNvPr>
          <p:cNvSpPr txBox="1">
            <a:spLocks/>
          </p:cNvSpPr>
          <p:nvPr/>
        </p:nvSpPr>
        <p:spPr>
          <a:xfrm>
            <a:off x="404746" y="0"/>
            <a:ext cx="11325134" cy="89651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US" sz="3600" b="1" i="1" u="none" strike="noStrike" kern="1200" cap="none" spc="0" normalizeH="0" baseline="0" noProof="0" dirty="0">
              <a:ln>
                <a:noFill/>
              </a:ln>
              <a:solidFill>
                <a:srgbClr val="0070C0"/>
              </a:solidFill>
              <a:effectLst/>
              <a:uLnTx/>
              <a:uFillTx/>
              <a:latin typeface="+mn-lt"/>
              <a:ea typeface="+mj-ea"/>
              <a:cs typeface="+mj-cs"/>
            </a:endParaRPr>
          </a:p>
        </p:txBody>
      </p:sp>
      <p:sp>
        <p:nvSpPr>
          <p:cNvPr id="3" name="Text Placeholder 2">
            <a:extLst>
              <a:ext uri="{FF2B5EF4-FFF2-40B4-BE49-F238E27FC236}">
                <a16:creationId xmlns:a16="http://schemas.microsoft.com/office/drawing/2014/main" id="{EB35E9AC-628B-2CDE-4B1B-4D1ADE92E4F0}"/>
              </a:ext>
            </a:extLst>
          </p:cNvPr>
          <p:cNvSpPr>
            <a:spLocks noGrp="1"/>
          </p:cNvSpPr>
          <p:nvPr>
            <p:ph type="body" sz="quarter" idx="12"/>
          </p:nvPr>
        </p:nvSpPr>
        <p:spPr/>
        <p:txBody>
          <a:bodyPr/>
          <a:lstStyle/>
          <a:p>
            <a:r>
              <a:rPr lang="fr-FR" dirty="0"/>
              <a:t>Article 4 - Services susceptibles d'être affectés (Coordination requise)</a:t>
            </a:r>
            <a:endParaRPr lang="en-GB" dirty="0"/>
          </a:p>
        </p:txBody>
      </p:sp>
      <p:sp>
        <p:nvSpPr>
          <p:cNvPr id="6" name="Rectangle 5">
            <a:extLst>
              <a:ext uri="{FF2B5EF4-FFF2-40B4-BE49-F238E27FC236}">
                <a16:creationId xmlns:a16="http://schemas.microsoft.com/office/drawing/2014/main" id="{C11DBA32-957A-1030-CBC4-2F7C2F2DA3B4}"/>
              </a:ext>
            </a:extLst>
          </p:cNvPr>
          <p:cNvSpPr/>
          <p:nvPr/>
        </p:nvSpPr>
        <p:spPr>
          <a:xfrm>
            <a:off x="485602" y="2139544"/>
            <a:ext cx="9552550" cy="545542"/>
          </a:xfrm>
          <a:prstGeom prst="rect">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w="19050">
                <a:solidFill>
                  <a:schemeClr val="tx1"/>
                </a:solidFill>
              </a:ln>
            </a:endParaRPr>
          </a:p>
        </p:txBody>
      </p:sp>
      <p:sp>
        <p:nvSpPr>
          <p:cNvPr id="7" name="Rectangle 6">
            <a:extLst>
              <a:ext uri="{FF2B5EF4-FFF2-40B4-BE49-F238E27FC236}">
                <a16:creationId xmlns:a16="http://schemas.microsoft.com/office/drawing/2014/main" id="{4FA2671A-B54B-B6B6-5725-68B30A172A2B}"/>
              </a:ext>
            </a:extLst>
          </p:cNvPr>
          <p:cNvSpPr/>
          <p:nvPr/>
        </p:nvSpPr>
        <p:spPr>
          <a:xfrm>
            <a:off x="485602" y="2754129"/>
            <a:ext cx="9552550" cy="681418"/>
          </a:xfrm>
          <a:prstGeom prst="rect">
            <a:avLst/>
          </a:prstGeom>
          <a:noFill/>
          <a:ln w="28575">
            <a:solidFill>
              <a:srgbClr val="B17F3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w="19050">
                <a:solidFill>
                  <a:srgbClr val="D79E0F"/>
                </a:solidFill>
              </a:ln>
            </a:endParaRPr>
          </a:p>
        </p:txBody>
      </p:sp>
      <p:sp>
        <p:nvSpPr>
          <p:cNvPr id="8" name="Rectangle 7">
            <a:extLst>
              <a:ext uri="{FF2B5EF4-FFF2-40B4-BE49-F238E27FC236}">
                <a16:creationId xmlns:a16="http://schemas.microsoft.com/office/drawing/2014/main" id="{5CAD3AAA-F46A-CE99-00CA-20F4748BBB6C}"/>
              </a:ext>
            </a:extLst>
          </p:cNvPr>
          <p:cNvSpPr/>
          <p:nvPr/>
        </p:nvSpPr>
        <p:spPr>
          <a:xfrm>
            <a:off x="485601" y="3504590"/>
            <a:ext cx="9537014" cy="1919880"/>
          </a:xfrm>
          <a:prstGeom prst="rect">
            <a:avLst/>
          </a:prstGeom>
          <a:no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w="19050">
                <a:solidFill>
                  <a:schemeClr val="tx1"/>
                </a:solidFill>
              </a:ln>
              <a:solidFill>
                <a:schemeClr val="accent6">
                  <a:lumMod val="75000"/>
                </a:schemeClr>
              </a:solidFill>
            </a:endParaRPr>
          </a:p>
        </p:txBody>
      </p:sp>
      <p:sp>
        <p:nvSpPr>
          <p:cNvPr id="9" name="Rectangle 8">
            <a:extLst>
              <a:ext uri="{FF2B5EF4-FFF2-40B4-BE49-F238E27FC236}">
                <a16:creationId xmlns:a16="http://schemas.microsoft.com/office/drawing/2014/main" id="{DA236655-5FD0-8EBE-1437-0EE52A514391}"/>
              </a:ext>
            </a:extLst>
          </p:cNvPr>
          <p:cNvSpPr/>
          <p:nvPr/>
        </p:nvSpPr>
        <p:spPr>
          <a:xfrm>
            <a:off x="496102" y="5493512"/>
            <a:ext cx="9526513" cy="750799"/>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7EEB62B3-1323-0995-D95B-6B972322882A}"/>
              </a:ext>
            </a:extLst>
          </p:cNvPr>
          <p:cNvSpPr txBox="1"/>
          <p:nvPr/>
        </p:nvSpPr>
        <p:spPr>
          <a:xfrm>
            <a:off x="7418304" y="2115821"/>
            <a:ext cx="2651760" cy="523221"/>
          </a:xfrm>
          <a:prstGeom prst="rect">
            <a:avLst/>
          </a:prstGeom>
          <a:noFill/>
        </p:spPr>
        <p:txBody>
          <a:bodyPr wrap="square" rtlCol="0">
            <a:spAutoFit/>
          </a:bodyPr>
          <a:lstStyle/>
          <a:p>
            <a:r>
              <a:rPr lang="fr-FR" sz="1400" dirty="0">
                <a:solidFill>
                  <a:schemeClr val="accent5">
                    <a:lumMod val="75000"/>
                  </a:schemeClr>
                </a:solidFill>
              </a:rPr>
              <a:t>Stations de radiodiffusion sonore VHF-FM</a:t>
            </a:r>
            <a:endParaRPr lang="en-US" sz="1400" dirty="0">
              <a:solidFill>
                <a:schemeClr val="accent5">
                  <a:lumMod val="75000"/>
                </a:schemeClr>
              </a:solidFill>
            </a:endParaRPr>
          </a:p>
        </p:txBody>
      </p:sp>
      <p:sp>
        <p:nvSpPr>
          <p:cNvPr id="11" name="TextBox 10">
            <a:extLst>
              <a:ext uri="{FF2B5EF4-FFF2-40B4-BE49-F238E27FC236}">
                <a16:creationId xmlns:a16="http://schemas.microsoft.com/office/drawing/2014/main" id="{0A88CF11-2F42-D8C2-D67A-40066B43B05D}"/>
              </a:ext>
            </a:extLst>
          </p:cNvPr>
          <p:cNvSpPr txBox="1"/>
          <p:nvPr/>
        </p:nvSpPr>
        <p:spPr>
          <a:xfrm>
            <a:off x="7418304" y="2748921"/>
            <a:ext cx="2651760" cy="523221"/>
          </a:xfrm>
          <a:prstGeom prst="rect">
            <a:avLst/>
          </a:prstGeom>
          <a:noFill/>
          <a:ln>
            <a:noFill/>
          </a:ln>
        </p:spPr>
        <p:txBody>
          <a:bodyPr wrap="square" rtlCol="0">
            <a:spAutoFit/>
          </a:bodyPr>
          <a:lstStyle/>
          <a:p>
            <a:r>
              <a:rPr lang="fr-FR" sz="1400" dirty="0">
                <a:solidFill>
                  <a:srgbClr val="B17F35"/>
                </a:solidFill>
              </a:rPr>
              <a:t>Stations de télévision ST61 dans la bande 87.5 – 100 MHz</a:t>
            </a:r>
            <a:endParaRPr lang="en-US" sz="1400" dirty="0">
              <a:solidFill>
                <a:srgbClr val="B17F35"/>
              </a:solidFill>
            </a:endParaRPr>
          </a:p>
        </p:txBody>
      </p:sp>
      <p:sp>
        <p:nvSpPr>
          <p:cNvPr id="12" name="TextBox 11">
            <a:extLst>
              <a:ext uri="{FF2B5EF4-FFF2-40B4-BE49-F238E27FC236}">
                <a16:creationId xmlns:a16="http://schemas.microsoft.com/office/drawing/2014/main" id="{E300D120-C24D-D640-0EE1-AF854D12EE5E}"/>
              </a:ext>
            </a:extLst>
          </p:cNvPr>
          <p:cNvSpPr txBox="1"/>
          <p:nvPr/>
        </p:nvSpPr>
        <p:spPr>
          <a:xfrm>
            <a:off x="7418304" y="4132412"/>
            <a:ext cx="2651760" cy="523221"/>
          </a:xfrm>
          <a:prstGeom prst="rect">
            <a:avLst/>
          </a:prstGeom>
          <a:noFill/>
        </p:spPr>
        <p:txBody>
          <a:bodyPr wrap="square" rtlCol="0">
            <a:spAutoFit/>
          </a:bodyPr>
          <a:lstStyle/>
          <a:p>
            <a:r>
              <a:rPr lang="fr-FR" sz="1400" dirty="0">
                <a:solidFill>
                  <a:srgbClr val="00B050"/>
                </a:solidFill>
              </a:rPr>
              <a:t>Station des services fixe et mobile</a:t>
            </a:r>
            <a:endParaRPr lang="en-US" sz="1400" dirty="0">
              <a:solidFill>
                <a:srgbClr val="00B050"/>
              </a:solidFill>
            </a:endParaRPr>
          </a:p>
        </p:txBody>
      </p:sp>
      <p:sp>
        <p:nvSpPr>
          <p:cNvPr id="13" name="TextBox 12">
            <a:extLst>
              <a:ext uri="{FF2B5EF4-FFF2-40B4-BE49-F238E27FC236}">
                <a16:creationId xmlns:a16="http://schemas.microsoft.com/office/drawing/2014/main" id="{CEA64861-BF53-98D5-3835-8E1513A637CB}"/>
              </a:ext>
            </a:extLst>
          </p:cNvPr>
          <p:cNvSpPr txBox="1"/>
          <p:nvPr/>
        </p:nvSpPr>
        <p:spPr>
          <a:xfrm>
            <a:off x="7418304" y="5469142"/>
            <a:ext cx="2651760" cy="738664"/>
          </a:xfrm>
          <a:prstGeom prst="rect">
            <a:avLst/>
          </a:prstGeom>
          <a:noFill/>
        </p:spPr>
        <p:txBody>
          <a:bodyPr wrap="square" rtlCol="0">
            <a:spAutoFit/>
          </a:bodyPr>
          <a:lstStyle/>
          <a:p>
            <a:r>
              <a:rPr lang="fr-FR" sz="1400" dirty="0">
                <a:solidFill>
                  <a:srgbClr val="C00000"/>
                </a:solidFill>
              </a:rPr>
              <a:t>Service de radionavigation aéronautique au dessus de 108 MHz</a:t>
            </a:r>
            <a:endParaRPr lang="en-US" sz="1400" dirty="0">
              <a:solidFill>
                <a:srgbClr val="C00000"/>
              </a:solidFill>
            </a:endParaRPr>
          </a:p>
        </p:txBody>
      </p:sp>
    </p:spTree>
    <p:extLst>
      <p:ext uri="{BB962C8B-B14F-4D97-AF65-F5344CB8AC3E}">
        <p14:creationId xmlns:p14="http://schemas.microsoft.com/office/powerpoint/2010/main" val="29224234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3EECE4DF-5FAC-7F25-211E-00C0C5F69452}"/>
              </a:ext>
            </a:extLst>
          </p:cNvPr>
          <p:cNvSpPr txBox="1">
            <a:spLocks/>
          </p:cNvSpPr>
          <p:nvPr/>
        </p:nvSpPr>
        <p:spPr>
          <a:xfrm>
            <a:off x="0" y="71719"/>
            <a:ext cx="12191999" cy="153512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US" sz="3500" b="1" i="1" u="none" strike="noStrike" kern="1200" cap="none" spc="0" normalizeH="0" baseline="0" noProof="0" dirty="0">
              <a:ln>
                <a:noFill/>
              </a:ln>
              <a:solidFill>
                <a:srgbClr val="0070C0"/>
              </a:solidFill>
              <a:effectLst/>
              <a:uLnTx/>
              <a:uFillTx/>
              <a:latin typeface="+mn-lt"/>
              <a:ea typeface="+mj-ea"/>
              <a:cs typeface="+mj-cs"/>
            </a:endParaRPr>
          </a:p>
        </p:txBody>
      </p:sp>
      <p:sp>
        <p:nvSpPr>
          <p:cNvPr id="2" name="Text Placeholder 1">
            <a:extLst>
              <a:ext uri="{FF2B5EF4-FFF2-40B4-BE49-F238E27FC236}">
                <a16:creationId xmlns:a16="http://schemas.microsoft.com/office/drawing/2014/main" id="{684F2F86-6203-D8F5-DD4D-0008575BCBE2}"/>
              </a:ext>
            </a:extLst>
          </p:cNvPr>
          <p:cNvSpPr>
            <a:spLocks noGrp="1"/>
          </p:cNvSpPr>
          <p:nvPr>
            <p:ph type="body" sz="quarter" idx="12"/>
          </p:nvPr>
        </p:nvSpPr>
        <p:spPr>
          <a:xfrm>
            <a:off x="614782" y="355059"/>
            <a:ext cx="8084371" cy="374209"/>
          </a:xfrm>
        </p:spPr>
        <p:txBody>
          <a:bodyPr/>
          <a:lstStyle/>
          <a:p>
            <a:r>
              <a:rPr lang="fr-FR" dirty="0"/>
              <a:t>Article 4 – Coordination avec des stations de radiodiffusion sonore VHF-FM</a:t>
            </a:r>
            <a:endParaRPr lang="en-GB" dirty="0"/>
          </a:p>
        </p:txBody>
      </p:sp>
      <p:sp>
        <p:nvSpPr>
          <p:cNvPr id="3" name="Text Placeholder 2">
            <a:extLst>
              <a:ext uri="{FF2B5EF4-FFF2-40B4-BE49-F238E27FC236}">
                <a16:creationId xmlns:a16="http://schemas.microsoft.com/office/drawing/2014/main" id="{CDD864B1-AC26-7E14-167D-DB0BAC102BC7}"/>
              </a:ext>
            </a:extLst>
          </p:cNvPr>
          <p:cNvSpPr>
            <a:spLocks noGrp="1"/>
          </p:cNvSpPr>
          <p:nvPr>
            <p:ph type="body" sz="quarter" idx="13"/>
          </p:nvPr>
        </p:nvSpPr>
        <p:spPr>
          <a:xfrm>
            <a:off x="614363" y="1524739"/>
            <a:ext cx="5743600" cy="3353486"/>
          </a:xfrm>
        </p:spPr>
        <p:txBody>
          <a:bodyPr/>
          <a:lstStyle/>
          <a:p>
            <a:pPr lvl="0">
              <a:lnSpc>
                <a:spcPct val="100000"/>
              </a:lnSpc>
            </a:pPr>
            <a:r>
              <a:rPr lang="fr-FR" noProof="0" dirty="0"/>
              <a:t>Les distances entre la station de radiodiffusion et le point le plus proche de la frontière de toute autre administration doivent être utilisées pour identifier les administrations dont les services de radiodiffusion sonore  peuvent être considérés comme affectés</a:t>
            </a:r>
          </a:p>
        </p:txBody>
      </p:sp>
      <p:grpSp>
        <p:nvGrpSpPr>
          <p:cNvPr id="6" name="Group 5">
            <a:extLst>
              <a:ext uri="{FF2B5EF4-FFF2-40B4-BE49-F238E27FC236}">
                <a16:creationId xmlns:a16="http://schemas.microsoft.com/office/drawing/2014/main" id="{710582A3-FAB5-9639-3D33-5D02A96F2FD3}"/>
              </a:ext>
            </a:extLst>
          </p:cNvPr>
          <p:cNvGrpSpPr/>
          <p:nvPr/>
        </p:nvGrpSpPr>
        <p:grpSpPr>
          <a:xfrm>
            <a:off x="6812691" y="1095632"/>
            <a:ext cx="5377785" cy="5107460"/>
            <a:chOff x="5311702" y="10"/>
            <a:chExt cx="6878775" cy="6857990"/>
          </a:xfrm>
        </p:grpSpPr>
        <p:pic>
          <p:nvPicPr>
            <p:cNvPr id="14" name="Picture 13" descr="Chart, line chart&#10;&#10;Description automatically generated">
              <a:extLst>
                <a:ext uri="{FF2B5EF4-FFF2-40B4-BE49-F238E27FC236}">
                  <a16:creationId xmlns:a16="http://schemas.microsoft.com/office/drawing/2014/main" id="{03A52252-BBD5-21B3-C94F-A995A19EC98A}"/>
                </a:ext>
              </a:extLst>
            </p:cNvPr>
            <p:cNvPicPr>
              <a:picLocks noChangeAspect="1"/>
            </p:cNvPicPr>
            <p:nvPr/>
          </p:nvPicPr>
          <p:blipFill rotWithShape="1">
            <a:blip r:embed="rId2"/>
            <a:srcRect l="12774" r="26042" b="2"/>
            <a:stretch/>
          </p:blipFill>
          <p:spPr>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
          <p:nvSpPr>
            <p:cNvPr id="15" name="TextBox 14">
              <a:extLst>
                <a:ext uri="{FF2B5EF4-FFF2-40B4-BE49-F238E27FC236}">
                  <a16:creationId xmlns:a16="http://schemas.microsoft.com/office/drawing/2014/main" id="{B06568C8-5CED-1E3B-7A6F-098D4F2BB37C}"/>
                </a:ext>
              </a:extLst>
            </p:cNvPr>
            <p:cNvSpPr txBox="1"/>
            <p:nvPr/>
          </p:nvSpPr>
          <p:spPr>
            <a:xfrm>
              <a:off x="5721862" y="1699657"/>
              <a:ext cx="1138808" cy="552740"/>
            </a:xfrm>
            <a:prstGeom prst="rect">
              <a:avLst/>
            </a:prstGeom>
            <a:noFill/>
          </p:spPr>
          <p:txBody>
            <a:bodyPr vert="horz" wrap="square" lIns="0" tIns="0" rIns="0" bIns="0" rtlCol="0">
              <a:spAutoFit/>
            </a:bodyPr>
            <a:lstStyle/>
            <a:p>
              <a:pPr>
                <a:lnSpc>
                  <a:spcPts val="1610"/>
                </a:lnSpc>
              </a:pPr>
              <a:r>
                <a:rPr lang="en-CA" sz="1398" b="1" dirty="0">
                  <a:solidFill>
                    <a:srgbClr val="000000"/>
                  </a:solidFill>
                  <a:cs typeface="Times New Roman"/>
                </a:rPr>
                <a:t>Frontière</a:t>
              </a:r>
            </a:p>
            <a:p>
              <a:pPr>
                <a:lnSpc>
                  <a:spcPts val="1610"/>
                </a:lnSpc>
              </a:pPr>
              <a:endParaRPr dirty="0"/>
            </a:p>
          </p:txBody>
        </p:sp>
        <p:sp>
          <p:nvSpPr>
            <p:cNvPr id="16" name="TextBox 15">
              <a:extLst>
                <a:ext uri="{FF2B5EF4-FFF2-40B4-BE49-F238E27FC236}">
                  <a16:creationId xmlns:a16="http://schemas.microsoft.com/office/drawing/2014/main" id="{02149598-6B8C-53B0-4693-5CA83DA0A76E}"/>
                </a:ext>
              </a:extLst>
            </p:cNvPr>
            <p:cNvSpPr txBox="1"/>
            <p:nvPr/>
          </p:nvSpPr>
          <p:spPr>
            <a:xfrm>
              <a:off x="7270829" y="1976028"/>
              <a:ext cx="4135758" cy="275509"/>
            </a:xfrm>
            <a:prstGeom prst="rect">
              <a:avLst/>
            </a:prstGeom>
            <a:noFill/>
          </p:spPr>
          <p:txBody>
            <a:bodyPr vert="horz" wrap="square" lIns="0" tIns="0" rIns="0" bIns="0" rtlCol="0">
              <a:spAutoFit/>
            </a:bodyPr>
            <a:lstStyle/>
            <a:p>
              <a:pPr>
                <a:lnSpc>
                  <a:spcPts val="1610"/>
                </a:lnSpc>
              </a:pPr>
              <a:r>
                <a:rPr lang="fr-FR" sz="1398" b="1" dirty="0">
                  <a:solidFill>
                    <a:srgbClr val="C00000"/>
                  </a:solidFill>
                  <a:cs typeface="Times New Roman"/>
                </a:rPr>
                <a:t>Point le plus proche de la frontière</a:t>
              </a:r>
              <a:endParaRPr dirty="0">
                <a:solidFill>
                  <a:srgbClr val="C00000"/>
                </a:solidFill>
              </a:endParaRPr>
            </a:p>
          </p:txBody>
        </p:sp>
        <p:sp>
          <p:nvSpPr>
            <p:cNvPr id="17" name="TextBox 16">
              <a:extLst>
                <a:ext uri="{FF2B5EF4-FFF2-40B4-BE49-F238E27FC236}">
                  <a16:creationId xmlns:a16="http://schemas.microsoft.com/office/drawing/2014/main" id="{066347D4-CCE4-E380-6A45-CDB7396F1B7D}"/>
                </a:ext>
              </a:extLst>
            </p:cNvPr>
            <p:cNvSpPr txBox="1"/>
            <p:nvPr/>
          </p:nvSpPr>
          <p:spPr>
            <a:xfrm>
              <a:off x="7373526" y="5944086"/>
              <a:ext cx="1383807" cy="552740"/>
            </a:xfrm>
            <a:prstGeom prst="rect">
              <a:avLst/>
            </a:prstGeom>
            <a:noFill/>
          </p:spPr>
          <p:txBody>
            <a:bodyPr vert="horz" wrap="square" lIns="0" tIns="0" rIns="0" bIns="0" rtlCol="0">
              <a:spAutoFit/>
            </a:bodyPr>
            <a:lstStyle/>
            <a:p>
              <a:pPr>
                <a:lnSpc>
                  <a:spcPts val="1610"/>
                </a:lnSpc>
              </a:pPr>
              <a:r>
                <a:rPr lang="en-CA" sz="1398" b="1" dirty="0">
                  <a:solidFill>
                    <a:srgbClr val="000000"/>
                  </a:solidFill>
                  <a:cs typeface="Times New Roman"/>
                </a:rPr>
                <a:t>Station BC</a:t>
              </a:r>
            </a:p>
            <a:p>
              <a:pPr>
                <a:lnSpc>
                  <a:spcPts val="1610"/>
                </a:lnSpc>
              </a:pPr>
              <a:endParaRPr dirty="0"/>
            </a:p>
          </p:txBody>
        </p:sp>
        <p:sp>
          <p:nvSpPr>
            <p:cNvPr id="18" name="TextBox 17">
              <a:extLst>
                <a:ext uri="{FF2B5EF4-FFF2-40B4-BE49-F238E27FC236}">
                  <a16:creationId xmlns:a16="http://schemas.microsoft.com/office/drawing/2014/main" id="{E664FC5F-DC12-D8C3-692E-7070D996076B}"/>
                </a:ext>
              </a:extLst>
            </p:cNvPr>
            <p:cNvSpPr txBox="1"/>
            <p:nvPr/>
          </p:nvSpPr>
          <p:spPr>
            <a:xfrm>
              <a:off x="7524458" y="3762887"/>
              <a:ext cx="1888447" cy="419987"/>
            </a:xfrm>
            <a:prstGeom prst="rect">
              <a:avLst/>
            </a:prstGeom>
            <a:noFill/>
          </p:spPr>
          <p:txBody>
            <a:bodyPr vert="horz" wrap="square" lIns="0" tIns="0" rIns="0" bIns="0" rtlCol="0">
              <a:spAutoFit/>
            </a:bodyPr>
            <a:lstStyle/>
            <a:p>
              <a:pPr>
                <a:lnSpc>
                  <a:spcPts val="1610"/>
                </a:lnSpc>
              </a:pPr>
              <a:r>
                <a:rPr lang="en-CA" sz="1398" b="1" dirty="0">
                  <a:solidFill>
                    <a:srgbClr val="C00000"/>
                  </a:solidFill>
                  <a:cs typeface="Times New Roman"/>
                </a:rPr>
                <a:t>Distance de la station BC</a:t>
              </a:r>
            </a:p>
            <a:p>
              <a:pPr>
                <a:lnSpc>
                  <a:spcPts val="1610"/>
                </a:lnSpc>
              </a:pPr>
              <a:endParaRPr dirty="0"/>
            </a:p>
          </p:txBody>
        </p:sp>
        <p:sp>
          <p:nvSpPr>
            <p:cNvPr id="19" name="TextBox 6">
              <a:extLst>
                <a:ext uri="{FF2B5EF4-FFF2-40B4-BE49-F238E27FC236}">
                  <a16:creationId xmlns:a16="http://schemas.microsoft.com/office/drawing/2014/main" id="{289D7004-529A-B31D-DD40-ED49C3D715B6}"/>
                </a:ext>
              </a:extLst>
            </p:cNvPr>
            <p:cNvSpPr txBox="1"/>
            <p:nvPr/>
          </p:nvSpPr>
          <p:spPr>
            <a:xfrm>
              <a:off x="10769920" y="2395287"/>
              <a:ext cx="782001" cy="552740"/>
            </a:xfrm>
            <a:prstGeom prst="rect">
              <a:avLst/>
            </a:prstGeom>
            <a:noFill/>
          </p:spPr>
          <p:txBody>
            <a:bodyPr vert="horz" wrap="square" lIns="0" tIns="0" rIns="0" bIns="0" rtlCol="0">
              <a:spAutoFit/>
            </a:bodyPr>
            <a:lstStyle/>
            <a:p>
              <a:pPr>
                <a:lnSpc>
                  <a:spcPts val="1610"/>
                </a:lnSpc>
              </a:pPr>
              <a:r>
                <a:rPr lang="en-CA" sz="1398" b="1" dirty="0">
                  <a:solidFill>
                    <a:schemeClr val="accent5">
                      <a:lumMod val="75000"/>
                    </a:schemeClr>
                  </a:solidFill>
                  <a:latin typeface="+mj-lt"/>
                  <a:cs typeface="Times New Roman"/>
                </a:rPr>
                <a:t>Pays Y</a:t>
              </a:r>
            </a:p>
            <a:p>
              <a:pPr>
                <a:lnSpc>
                  <a:spcPts val="1610"/>
                </a:lnSpc>
              </a:pPr>
              <a:endParaRPr dirty="0"/>
            </a:p>
          </p:txBody>
        </p:sp>
        <p:sp>
          <p:nvSpPr>
            <p:cNvPr id="20" name="TextBox 6">
              <a:extLst>
                <a:ext uri="{FF2B5EF4-FFF2-40B4-BE49-F238E27FC236}">
                  <a16:creationId xmlns:a16="http://schemas.microsoft.com/office/drawing/2014/main" id="{12A52A7C-4012-78DE-5B33-2DC95DE9408E}"/>
                </a:ext>
              </a:extLst>
            </p:cNvPr>
            <p:cNvSpPr txBox="1"/>
            <p:nvPr/>
          </p:nvSpPr>
          <p:spPr>
            <a:xfrm>
              <a:off x="10769920" y="4790566"/>
              <a:ext cx="946950" cy="552740"/>
            </a:xfrm>
            <a:prstGeom prst="rect">
              <a:avLst/>
            </a:prstGeom>
            <a:noFill/>
          </p:spPr>
          <p:txBody>
            <a:bodyPr vert="horz" wrap="square" lIns="0" tIns="0" rIns="0" bIns="0" rtlCol="0">
              <a:spAutoFit/>
            </a:bodyPr>
            <a:lstStyle/>
            <a:p>
              <a:pPr>
                <a:lnSpc>
                  <a:spcPts val="1610"/>
                </a:lnSpc>
              </a:pPr>
              <a:r>
                <a:rPr lang="en-CA" sz="1398" b="1" dirty="0">
                  <a:solidFill>
                    <a:schemeClr val="accent6">
                      <a:lumMod val="50000"/>
                    </a:schemeClr>
                  </a:solidFill>
                  <a:latin typeface="+mj-lt"/>
                  <a:cs typeface="Times New Roman"/>
                </a:rPr>
                <a:t>Pays X</a:t>
              </a:r>
            </a:p>
            <a:p>
              <a:pPr>
                <a:lnSpc>
                  <a:spcPts val="1610"/>
                </a:lnSpc>
              </a:pPr>
              <a:endParaRPr dirty="0"/>
            </a:p>
          </p:txBody>
        </p:sp>
      </p:grpSp>
    </p:spTree>
    <p:extLst>
      <p:ext uri="{BB962C8B-B14F-4D97-AF65-F5344CB8AC3E}">
        <p14:creationId xmlns:p14="http://schemas.microsoft.com/office/powerpoint/2010/main" val="389330234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ITU Theme - Page Numbers">
  <a:themeElements>
    <a:clrScheme name="ITU Template">
      <a:dk1>
        <a:sysClr val="windowText" lastClr="000000"/>
      </a:dk1>
      <a:lt1>
        <a:sysClr val="window" lastClr="FFFFFF"/>
      </a:lt1>
      <a:dk2>
        <a:srgbClr val="3A3838"/>
      </a:dk2>
      <a:lt2>
        <a:srgbClr val="F5FAFC"/>
      </a:lt2>
      <a:accent1>
        <a:srgbClr val="009CD6"/>
      </a:accent1>
      <a:accent2>
        <a:srgbClr val="757070"/>
      </a:accent2>
      <a:accent3>
        <a:srgbClr val="A5A5A5"/>
      </a:accent3>
      <a:accent4>
        <a:srgbClr val="595959"/>
      </a:accent4>
      <a:accent5>
        <a:srgbClr val="0083B3"/>
      </a:accent5>
      <a:accent6>
        <a:srgbClr val="E5F5FB"/>
      </a:accent6>
      <a:hlink>
        <a:srgbClr val="0083B3"/>
      </a:hlink>
      <a:folHlink>
        <a:srgbClr val="757070"/>
      </a:folHlink>
    </a:clrScheme>
    <a:fontScheme name="ITU Powerpoint Tempo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TU_Powerpoint_template_Avenir_2023_04.potx" id="{11240953-A310-4EF9-B60A-8D69BC2E5D05}" vid="{CEE205A9-4133-437F-AA57-3F8B18D92909}"/>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A20BCD90392CE4983D33C8AE8606CB9" ma:contentTypeVersion="12" ma:contentTypeDescription="Create a new document." ma:contentTypeScope="" ma:versionID="47c1c4d6c5951c51303c0c05432f351e">
  <xsd:schema xmlns:xsd="http://www.w3.org/2001/XMLSchema" xmlns:xs="http://www.w3.org/2001/XMLSchema" xmlns:p="http://schemas.microsoft.com/office/2006/metadata/properties" xmlns:ns2="4c272582-4164-40b3-8c4b-3c1a04c8dc1b" xmlns:ns3="d5af11f5-2ba6-4db2-9f85-fe00cbec1a23" targetNamespace="http://schemas.microsoft.com/office/2006/metadata/properties" ma:root="true" ma:fieldsID="059d189e778b62827fd879d95c6e0a1d" ns2:_="" ns3:_="">
    <xsd:import namespace="4c272582-4164-40b3-8c4b-3c1a04c8dc1b"/>
    <xsd:import namespace="d5af11f5-2ba6-4db2-9f85-fe00cbec1a23"/>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OCR" minOccurs="0"/>
                <xsd:element ref="ns2:MediaServiceAutoKeyPoints" minOccurs="0"/>
                <xsd:element ref="ns2:MediaServiceKeyPoints" minOccurs="0"/>
                <xsd:element ref="ns2:MediaServiceDateTaken" minOccurs="0"/>
                <xsd:element ref="ns3:SharedWithUsers" minOccurs="0"/>
                <xsd:element ref="ns3:SharedWithDetail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c272582-4164-40b3-8c4b-3c1a04c8dc1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9"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d5af11f5-2ba6-4db2-9f85-fe00cbec1a23"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F40C6C5-9790-47F6-ABC0-CD35151834A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c272582-4164-40b3-8c4b-3c1a04c8dc1b"/>
    <ds:schemaRef ds:uri="d5af11f5-2ba6-4db2-9f85-fe00cbec1a2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65328EC2-A03B-4AB6-94C4-185DFE6A10F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1380</TotalTime>
  <Words>1632</Words>
  <Application>Microsoft Office PowerPoint</Application>
  <PresentationFormat>Widescreen</PresentationFormat>
  <Paragraphs>195</Paragraphs>
  <Slides>24</Slides>
  <Notes>3</Notes>
  <HiddenSlides>0</HiddenSlides>
  <MMClips>0</MMClips>
  <ScaleCrop>false</ScaleCrop>
  <HeadingPairs>
    <vt:vector size="6" baseType="variant">
      <vt:variant>
        <vt:lpstr>Fonts Used</vt:lpstr>
      </vt:variant>
      <vt:variant>
        <vt:i4>10</vt:i4>
      </vt:variant>
      <vt:variant>
        <vt:lpstr>Theme</vt:lpstr>
      </vt:variant>
      <vt:variant>
        <vt:i4>3</vt:i4>
      </vt:variant>
      <vt:variant>
        <vt:lpstr>Slide Titles</vt:lpstr>
      </vt:variant>
      <vt:variant>
        <vt:i4>24</vt:i4>
      </vt:variant>
    </vt:vector>
  </HeadingPairs>
  <TitlesOfParts>
    <vt:vector size="37" baseType="lpstr">
      <vt:lpstr>Aptos</vt:lpstr>
      <vt:lpstr>Arial</vt:lpstr>
      <vt:lpstr>Avenir Nxt2 W1G</vt:lpstr>
      <vt:lpstr>AvenirNext LT Pro Regular</vt:lpstr>
      <vt:lpstr>Calibri</vt:lpstr>
      <vt:lpstr>Calibri (Body)</vt:lpstr>
      <vt:lpstr>Gill Sans MT</vt:lpstr>
      <vt:lpstr>Times New Roman</vt:lpstr>
      <vt:lpstr>Verdana</vt:lpstr>
      <vt:lpstr>Wingdings</vt:lpstr>
      <vt:lpstr>Office Theme</vt:lpstr>
      <vt:lpstr>Custom Design</vt:lpstr>
      <vt:lpstr>1_ITU Theme - Page Numbers</vt:lpstr>
      <vt:lpstr>Procédures de l’Accord GE84</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Rollet, Stephane</dc:creator>
  <cp:lastModifiedBy>Ebdelli, Hakim</cp:lastModifiedBy>
  <cp:revision>58</cp:revision>
  <dcterms:created xsi:type="dcterms:W3CDTF">2020-08-21T13:58:39Z</dcterms:created>
  <dcterms:modified xsi:type="dcterms:W3CDTF">2024-10-21T09:12:55Z</dcterms:modified>
</cp:coreProperties>
</file>