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6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3" r:id="rId3"/>
  </p:sldMasterIdLst>
  <p:notesMasterIdLst>
    <p:notesMasterId r:id="rId20"/>
  </p:notesMasterIdLst>
  <p:sldIdLst>
    <p:sldId id="269" r:id="rId4"/>
    <p:sldId id="270" r:id="rId5"/>
    <p:sldId id="271" r:id="rId6"/>
    <p:sldId id="285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EA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ustomXml" Target="../customXml/item3.xml"/><Relationship Id="rId3" Type="http://schemas.openxmlformats.org/officeDocument/2006/relationships/slideMaster" Target="slideMasters/slideMaster2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ustomXml" Target="../customXml/item2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B71A4-20DE-4BDC-B9F3-FE9C6EF4F631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AC318-0279-474A-A271-1373870C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958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5-00332_grey-bar.png"/>
          <p:cNvPicPr>
            <a:picLocks noChangeAspect="1"/>
          </p:cNvPicPr>
          <p:nvPr userDrawn="1"/>
        </p:nvPicPr>
        <p:blipFill>
          <a:blip r:embed="rId3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1735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-238125" y="5623686"/>
            <a:ext cx="8696325" cy="1905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 userDrawn="1"/>
        </p:nvPicPr>
        <p:blipFill>
          <a:blip r:embed="rId2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 userDrawn="1"/>
        </p:nvPicPr>
        <p:blipFill>
          <a:blip r:embed="rId2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61" r:id="rId11"/>
  </p:sldLayoutIdLst>
  <p:transition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chemeClr val="accent2">
                  <a:lumMod val="50000"/>
                </a:schemeClr>
              </a:gs>
              <a:gs pos="36000">
                <a:schemeClr val="accent2">
                  <a:lumMod val="75000"/>
                </a:schemeClr>
              </a:gs>
              <a:gs pos="86000">
                <a:schemeClr val="accent2">
                  <a:lumMod val="50000"/>
                </a:schemeClr>
              </a:gs>
            </a:gsLst>
            <a:lin ang="5400000" scaled="0"/>
            <a:tileRect/>
          </a:gradFill>
          <a:effectLst/>
          <a:latin typeface="+mj-lt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854075" indent="-39370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258888" indent="-404813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55763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41513" indent="-4000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ransition>
    <p:fade/>
  </p:transition>
  <p:hf sldNum="0"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>
          <a:ln w="3175">
            <a:noFill/>
          </a:ln>
          <a:gradFill flip="none" rotWithShape="1">
            <a:gsLst>
              <a:gs pos="0">
                <a:schemeClr val="accent2">
                  <a:lumMod val="50000"/>
                </a:schemeClr>
              </a:gs>
              <a:gs pos="36000">
                <a:schemeClr val="accent2">
                  <a:lumMod val="75000"/>
                </a:schemeClr>
              </a:gs>
              <a:gs pos="86000">
                <a:schemeClr val="accent2">
                  <a:lumMod val="50000"/>
                </a:schemeClr>
              </a:gs>
            </a:gsLst>
            <a:lin ang="5400000" scaled="0"/>
            <a:tileRect/>
          </a:gradFill>
          <a:effectLst/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231" y="2260005"/>
            <a:ext cx="3810000" cy="215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0149" y="1196752"/>
            <a:ext cx="7594165" cy="1033638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ITU-R Strategic Plan</a:t>
            </a:r>
            <a:endParaRPr lang="en-US" sz="3200" b="1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8433" y="4492253"/>
            <a:ext cx="7217596" cy="576064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 Resolution 71 (Rev. Guadalajara, 2010)</a:t>
            </a:r>
          </a:p>
          <a:p>
            <a:pPr algn="ctr"/>
            <a:endParaRPr lang="en-US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88916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8805447" y="6135051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rgbClr val="002060"/>
                </a:solidFill>
                <a:latin typeface="+mn-lt"/>
              </a:rPr>
              <a:pPr/>
              <a:t>1</a:t>
            </a:fld>
            <a:endParaRPr lang="en-US" sz="1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1300054" y="188640"/>
            <a:ext cx="6574355" cy="61555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2000"/>
                  <a:satMod val="180000"/>
                  <a:alpha val="0"/>
                  <a:lumMod val="0"/>
                  <a:lumOff val="100000"/>
                </a:schemeClr>
              </a:gs>
              <a:gs pos="65000">
                <a:schemeClr val="accent1">
                  <a:tint val="32000"/>
                  <a:satMod val="250000"/>
                </a:schemeClr>
              </a:gs>
              <a:gs pos="100000">
                <a:schemeClr val="accent1">
                  <a:tint val="23000"/>
                  <a:satMod val="30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RAG Informal Meeting on ITU-R Strategic and Operational  Plans</a:t>
            </a:r>
          </a:p>
          <a:p>
            <a:pPr algn="ctr"/>
            <a:r>
              <a:rPr lang="en-US" sz="16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Geneva, 21 May 2013</a:t>
            </a:r>
            <a:endParaRPr lang="en-US" sz="16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2643015" y="5510595"/>
            <a:ext cx="3888432" cy="609398"/>
          </a:xfrm>
          <a:prstGeom prst="rect">
            <a:avLst/>
          </a:prstGeom>
          <a:gradFill>
            <a:gsLst>
              <a:gs pos="0">
                <a:schemeClr val="accent1">
                  <a:tint val="62000"/>
                  <a:satMod val="180000"/>
                  <a:alpha val="0"/>
                </a:schemeClr>
              </a:gs>
              <a:gs pos="65000">
                <a:schemeClr val="accent1">
                  <a:tint val="32000"/>
                  <a:satMod val="250000"/>
                </a:schemeClr>
              </a:gs>
              <a:gs pos="100000">
                <a:schemeClr val="accent1">
                  <a:tint val="23000"/>
                  <a:satMod val="300000"/>
                </a:schemeClr>
              </a:gs>
            </a:gsLst>
          </a:gradFill>
          <a:scene3d>
            <a:camera prst="perspectiveLef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77863">
              <a:lnSpc>
                <a:spcPct val="90000"/>
              </a:lnSpc>
              <a:spcBef>
                <a:spcPct val="30000"/>
              </a:spcBef>
            </a:pP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Kavouss Arasteh</a:t>
            </a:r>
            <a:endParaRPr lang="en-US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defTabSz="677863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Chairman, RAG CG on 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ITU-R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Strategic Plan</a:t>
            </a:r>
          </a:p>
        </p:txBody>
      </p:sp>
    </p:spTree>
    <p:extLst>
      <p:ext uri="{BB962C8B-B14F-4D97-AF65-F5344CB8AC3E}">
        <p14:creationId xmlns:p14="http://schemas.microsoft.com/office/powerpoint/2010/main" val="215514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211242" y="2460677"/>
            <a:ext cx="8208912" cy="28083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220" y="3504793"/>
            <a:ext cx="8133596" cy="1296045"/>
          </a:xfrm>
        </p:spPr>
        <p:txBody>
          <a:bodyPr/>
          <a:lstStyle/>
          <a:p>
            <a:pPr marL="0" indent="0" hangingPunct="0">
              <a:buNone/>
            </a:pPr>
            <a:r>
              <a:rPr lang="en-GB" sz="2000" dirty="0" smtClean="0">
                <a:solidFill>
                  <a:schemeClr val="tx2"/>
                </a:solidFill>
              </a:rPr>
              <a:t>To </a:t>
            </a:r>
            <a:r>
              <a:rPr lang="en-GB" sz="2000" dirty="0">
                <a:solidFill>
                  <a:schemeClr val="tx2"/>
                </a:solidFill>
              </a:rPr>
              <a:t>produce Recommendations on </a:t>
            </a:r>
            <a:r>
              <a:rPr lang="en-GB" sz="2000" dirty="0" err="1">
                <a:solidFill>
                  <a:schemeClr val="tx2"/>
                </a:solidFill>
              </a:rPr>
              <a:t>radiocommunication</a:t>
            </a:r>
            <a:r>
              <a:rPr lang="en-GB" sz="2000" dirty="0">
                <a:solidFill>
                  <a:schemeClr val="tx2"/>
                </a:solidFill>
              </a:rPr>
              <a:t> services in order to achieve connectivity and interoperability in applying modern telecommunications/ICTs, as well as to provide for the most efficient use of spectrum and orbit resources.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03648" y="620688"/>
            <a:ext cx="5472608" cy="664797"/>
          </a:xfrm>
          <a:prstGeom prst="rect">
            <a:avLst/>
          </a:prstGeom>
          <a:gradFill flip="none" rotWithShape="1">
            <a:gsLst>
              <a:gs pos="18000">
                <a:srgbClr val="FFEAA7"/>
              </a:gs>
              <a:gs pos="0">
                <a:schemeClr val="lt1">
                  <a:shade val="30000"/>
                  <a:satMod val="115000"/>
                </a:schemeClr>
              </a:gs>
              <a:gs pos="76000">
                <a:schemeClr val="accent6">
                  <a:lumMod val="7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63500" dist="38100" dir="5400000" rotWithShape="0">
              <a:srgbClr val="000000">
                <a:alpha val="45000"/>
              </a:srgbClr>
            </a:outerShdw>
            <a:softEdge rad="12700"/>
          </a:effectLst>
          <a:scene3d>
            <a:camera prst="isometricOffAxis1Right"/>
            <a:lightRig rig="glow" dir="t">
              <a:rot lat="0" lon="0" rev="6360000"/>
            </a:lightRig>
          </a:scene3d>
        </p:spPr>
        <p:style>
          <a:lnRef idx="0">
            <a:schemeClr val="accent6"/>
          </a:lnRef>
          <a:fillRef idx="1001">
            <a:schemeClr val="lt1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b="0" kern="1200" cap="none" spc="-150" dirty="0" smtClean="0">
                <a:ln w="3175">
                  <a:noFill/>
                </a:ln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2060"/>
                </a:solidFill>
              </a:rPr>
              <a:t>“Objectives of ITU-R”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94459" y="2604693"/>
            <a:ext cx="48087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en-GB" sz="2800" b="1" dirty="0"/>
              <a:t>Objective </a:t>
            </a:r>
            <a:r>
              <a:rPr lang="en-GB" sz="2800" b="1" dirty="0" smtClean="0"/>
              <a:t>3 </a:t>
            </a:r>
            <a:r>
              <a:rPr lang="en-GB" sz="2800" b="1" dirty="0"/>
              <a:t>– </a:t>
            </a:r>
            <a:r>
              <a:rPr lang="en-GB" sz="2800" b="1" dirty="0" smtClean="0"/>
              <a:t>Producing</a:t>
            </a:r>
            <a:r>
              <a:rPr lang="en-GB" sz="2800" b="1" dirty="0"/>
              <a:t>: 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057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8861311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10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66261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1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Objectives, Outputs, expected results and KPI of ITU-R </a:t>
            </a:r>
            <a:r>
              <a:rPr lang="en-US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22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(Table 4.2)</a:t>
            </a:r>
            <a:endParaRPr lang="en-US" sz="2200" b="1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413180"/>
              </p:ext>
            </p:extLst>
          </p:nvPr>
        </p:nvGraphicFramePr>
        <p:xfrm>
          <a:off x="467544" y="1303707"/>
          <a:ext cx="8229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981861"/>
                <a:gridCol w="2132939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Objectives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Outputs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Expected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Results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KPI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hangingPunct="0"/>
                      <a:r>
                        <a:rPr lang="en-GB" sz="14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Objective 3 – Producing</a:t>
                      </a:r>
                      <a:endParaRPr lang="en-GB" sz="1400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produce Recommendations on </a:t>
                      </a:r>
                      <a:r>
                        <a:rPr lang="en-GB" sz="14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radiocommunication</a:t>
                      </a:r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services in order to achieve connectivity and interoperability in applying modern ICTs, as well as to provide for the most efficient use of spectrum and orbit resources</a:t>
                      </a:r>
                      <a:r>
                        <a:rPr lang="en-GB" sz="11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•Study groups, working parties, task and joint groups, conference preparatory meetings</a:t>
                      </a:r>
                      <a:r>
                        <a:rPr lang="en-GB" sz="14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 To </a:t>
                      </a: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undertake the work programme in response to:</a:t>
                      </a:r>
                      <a:endParaRPr lang="en-GB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00660" indent="-200660" algn="l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•	ITU-R resolutions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00660" indent="-200660" algn="l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•	work assigned by the Conference Preparatory Meeting (CPM) and preparation of draft CPM report to the World </a:t>
                      </a:r>
                      <a:r>
                        <a:rPr lang="en-GB" sz="1400" dirty="0" err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Radiocommunication</a:t>
                      </a: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Conference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00660" indent="-200660" algn="l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•	ITU-R resolutions addressing specific areas of study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 To </a:t>
                      </a: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provide appropriate level of technical and logistical support for meetings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0660" indent="-200660" algn="l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•	Deliverables available to membership within expected time-scale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00660" indent="-200660" algn="l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•	Meetings satisfy objectives within the imposed deadlines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683568" y="4966313"/>
            <a:ext cx="1406040" cy="1042794"/>
            <a:chOff x="2529900" y="5324685"/>
            <a:chExt cx="1406040" cy="1042794"/>
          </a:xfrm>
        </p:grpSpPr>
        <p:sp>
          <p:nvSpPr>
            <p:cNvPr id="6" name="Oval Callout 5"/>
            <p:cNvSpPr/>
            <p:nvPr/>
          </p:nvSpPr>
          <p:spPr>
            <a:xfrm>
              <a:off x="2529900" y="5324685"/>
              <a:ext cx="1406040" cy="1042794"/>
            </a:xfrm>
            <a:prstGeom prst="wedgeEllipseCallout">
              <a:avLst>
                <a:gd name="adj1" fmla="val 117354"/>
                <a:gd name="adj2" fmla="val -247853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35140" y="5553694"/>
              <a:ext cx="13008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002060"/>
                  </a:solidFill>
                </a:rPr>
                <a:t>Activities, not outputs</a:t>
              </a:r>
              <a:endParaRPr lang="en-US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651572" y="4005064"/>
            <a:ext cx="1432579" cy="1042794"/>
            <a:chOff x="2170175" y="4975442"/>
            <a:chExt cx="1432579" cy="1042794"/>
          </a:xfrm>
        </p:grpSpPr>
        <p:sp>
          <p:nvSpPr>
            <p:cNvPr id="9" name="Oval Callout 8"/>
            <p:cNvSpPr/>
            <p:nvPr/>
          </p:nvSpPr>
          <p:spPr>
            <a:xfrm>
              <a:off x="2170175" y="4975442"/>
              <a:ext cx="1406040" cy="1042794"/>
            </a:xfrm>
            <a:prstGeom prst="wedgeEllipseCallout">
              <a:avLst>
                <a:gd name="adj1" fmla="val 122453"/>
                <a:gd name="adj2" fmla="val 76249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01954" y="5105694"/>
              <a:ext cx="1300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002060"/>
                  </a:solidFill>
                </a:rPr>
                <a:t>BR activity, not ITU-R results</a:t>
              </a:r>
              <a:endParaRPr lang="en-US" sz="1600" dirty="0">
                <a:solidFill>
                  <a:srgbClr val="002060"/>
                </a:solidFill>
              </a:endParaRPr>
            </a:p>
          </p:txBody>
        </p:sp>
      </p:grp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057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861311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11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97882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168197" y="2685342"/>
            <a:ext cx="8604448" cy="219624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839" y="3585442"/>
            <a:ext cx="8309164" cy="1142546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n-GB" sz="1800" dirty="0" smtClean="0">
                <a:solidFill>
                  <a:schemeClr val="tx2"/>
                </a:solidFill>
              </a:rPr>
              <a:t>To </a:t>
            </a:r>
            <a:r>
              <a:rPr lang="en-GB" sz="1800" dirty="0">
                <a:solidFill>
                  <a:schemeClr val="tx2"/>
                </a:solidFill>
              </a:rPr>
              <a:t>respond to the needs of the membership by disseminating information and know-how on </a:t>
            </a:r>
            <a:r>
              <a:rPr lang="en-GB" sz="1800" dirty="0" err="1">
                <a:solidFill>
                  <a:schemeClr val="tx2"/>
                </a:solidFill>
              </a:rPr>
              <a:t>radiocommunication</a:t>
            </a:r>
            <a:r>
              <a:rPr lang="en-GB" sz="1800" dirty="0">
                <a:solidFill>
                  <a:schemeClr val="tx2"/>
                </a:solidFill>
              </a:rPr>
              <a:t> issues, by publishing and distributing relevant materials (e.g. service publications, reports and handbooks), in coordination and collaboration, as appropriate, with the other Bureaux and the General Secretariat.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28660" y="665054"/>
            <a:ext cx="5472608" cy="664797"/>
          </a:xfrm>
          <a:prstGeom prst="rect">
            <a:avLst/>
          </a:prstGeom>
          <a:gradFill flip="none" rotWithShape="1">
            <a:gsLst>
              <a:gs pos="18000">
                <a:srgbClr val="FFEAA7"/>
              </a:gs>
              <a:gs pos="0">
                <a:schemeClr val="lt1">
                  <a:shade val="30000"/>
                  <a:satMod val="115000"/>
                </a:schemeClr>
              </a:gs>
              <a:gs pos="76000">
                <a:schemeClr val="accent6">
                  <a:lumMod val="7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63500" dist="38100" dir="5400000" rotWithShape="0">
              <a:srgbClr val="000000">
                <a:alpha val="45000"/>
              </a:srgbClr>
            </a:outerShdw>
            <a:softEdge rad="12700"/>
          </a:effectLst>
          <a:scene3d>
            <a:camera prst="isometricOffAxis1Right"/>
            <a:lightRig rig="glow" dir="t">
              <a:rot lat="0" lon="0" rev="6360000"/>
            </a:lightRig>
          </a:scene3d>
        </p:spPr>
        <p:style>
          <a:lnRef idx="0">
            <a:schemeClr val="accent6"/>
          </a:lnRef>
          <a:fillRef idx="1001">
            <a:schemeClr val="lt1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b="0" kern="1200" cap="none" spc="-150" dirty="0" smtClean="0">
                <a:ln w="3175">
                  <a:noFill/>
                </a:ln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2060"/>
                </a:solidFill>
              </a:rPr>
              <a:t>“Objectives of ITU-R”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34234" y="2829358"/>
            <a:ext cx="48087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en-GB" sz="2800" b="1" dirty="0"/>
              <a:t>Objective </a:t>
            </a:r>
            <a:r>
              <a:rPr lang="en-GB" sz="2800" b="1" dirty="0" smtClean="0"/>
              <a:t>4 </a:t>
            </a:r>
            <a:r>
              <a:rPr lang="en-GB" sz="2800" b="1" dirty="0"/>
              <a:t>– </a:t>
            </a:r>
            <a:r>
              <a:rPr lang="en-GB" sz="2800" b="1" dirty="0" smtClean="0"/>
              <a:t>Informing</a:t>
            </a:r>
            <a:r>
              <a:rPr lang="en-GB" sz="2800" b="1" dirty="0"/>
              <a:t>: 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186" y="6135789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8786440" y="6393568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12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71516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72" y="188640"/>
            <a:ext cx="8382000" cy="664797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1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Objectives, Outputs, expected results and KPI of ITU-R </a:t>
            </a:r>
            <a:r>
              <a:rPr lang="en-US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22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(Table 4.2)</a:t>
            </a:r>
            <a:endParaRPr lang="en-US" sz="2200" b="1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829049"/>
              </p:ext>
            </p:extLst>
          </p:nvPr>
        </p:nvGraphicFramePr>
        <p:xfrm>
          <a:off x="481969" y="1425294"/>
          <a:ext cx="8229600" cy="4254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981861"/>
                <a:gridCol w="2132939"/>
                <a:gridCol w="2057400"/>
              </a:tblGrid>
              <a:tr h="41424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Objectives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Outputs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Expected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Results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KPI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hangingPunct="0"/>
                      <a:r>
                        <a:rPr lang="en-GB" sz="12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Objective 4 – Informing</a:t>
                      </a:r>
                      <a:endParaRPr lang="en-GB" sz="1200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respond to the needs of the membership by disseminating information and know-how on </a:t>
                      </a:r>
                      <a:r>
                        <a:rPr lang="en-GB" sz="12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radiocommunication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issues, by publishing and distributing relevant materials (e.g. service publications, reports and handbooks), in coordination and collaboration, as appropriate, with the other Bureaux and the General Secretariat</a:t>
                      </a:r>
                      <a:r>
                        <a:rPr lang="en-GB" sz="105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ITU-R publications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  To publish annually: 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Some 100 Recommendations, reports and handbooks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25 annual issues of BR IFIC (terrestrial and space services) and annual BR IFIC (space services) on DVD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Bi-annual editions of the SRS on DVD‑ROM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11 issues of HFBC schedules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Relevant service publications, in the form and with the contents specified in the Radio Regulations</a:t>
                      </a:r>
                    </a:p>
                    <a:p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2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maintain and/or improve where possible the quality of the publications and guarantee or increase to the most appropriate extent possible the level of publications sales income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Timely preparation of the relevant inputs for publication, compliance with the statutory requirements and the pre-established schedules and timely publication</a:t>
                      </a:r>
                    </a:p>
                    <a:p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Number of publications sold and level of publication sales income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Merge 7"/>
          <p:cNvSpPr/>
          <p:nvPr/>
        </p:nvSpPr>
        <p:spPr>
          <a:xfrm rot="15043092">
            <a:off x="5137314" y="2829126"/>
            <a:ext cx="266306" cy="4285705"/>
          </a:xfrm>
          <a:prstGeom prst="flowChartMerg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184600" y="5340613"/>
            <a:ext cx="1406040" cy="1042794"/>
            <a:chOff x="2170175" y="4975442"/>
            <a:chExt cx="1406040" cy="1042794"/>
          </a:xfrm>
        </p:grpSpPr>
        <p:sp>
          <p:nvSpPr>
            <p:cNvPr id="10" name="Oval Callout 9"/>
            <p:cNvSpPr/>
            <p:nvPr/>
          </p:nvSpPr>
          <p:spPr>
            <a:xfrm>
              <a:off x="2170175" y="4975442"/>
              <a:ext cx="1406040" cy="1042794"/>
            </a:xfrm>
            <a:prstGeom prst="wedgeEllipseCallout">
              <a:avLst>
                <a:gd name="adj1" fmla="val 191657"/>
                <a:gd name="adj2" fmla="val -149640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75415" y="5327562"/>
              <a:ext cx="1300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002060"/>
                  </a:solidFill>
                </a:rPr>
                <a:t>BR, not ITU-R</a:t>
              </a:r>
              <a:endParaRPr lang="en-US" sz="1600" dirty="0">
                <a:solidFill>
                  <a:srgbClr val="00206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2902343" y="241043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yes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82297" y="4874291"/>
            <a:ext cx="2417181" cy="16709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2060"/>
                </a:solidFill>
              </a:rPr>
              <a:t>Publication of:</a:t>
            </a:r>
          </a:p>
          <a:p>
            <a:pPr algn="ctr"/>
            <a:r>
              <a:rPr lang="en-US" sz="1200" dirty="0" smtClean="0">
                <a:solidFill>
                  <a:srgbClr val="002060"/>
                </a:solidFill>
              </a:rPr>
              <a:t> Recs is part of “Objective 3”</a:t>
            </a:r>
          </a:p>
          <a:p>
            <a:pPr algn="ctr"/>
            <a:r>
              <a:rPr lang="en-US" sz="1200" dirty="0" smtClean="0">
                <a:solidFill>
                  <a:srgbClr val="002060"/>
                </a:solidFill>
              </a:rPr>
              <a:t>BRIFIC , HFBC schedules and RR specified publications is part of “Objective 2”</a:t>
            </a:r>
            <a:endParaRPr lang="en-US" sz="1200" dirty="0">
              <a:solidFill>
                <a:srgbClr val="002060"/>
              </a:solidFill>
            </a:endParaRPr>
          </a:p>
        </p:txBody>
      </p: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186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8786440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13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46553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182820" y="2204864"/>
            <a:ext cx="8637652" cy="309634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272" y="3150550"/>
            <a:ext cx="8528748" cy="2150658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n-GB" sz="1800" dirty="0" smtClean="0">
                <a:solidFill>
                  <a:schemeClr val="tx2"/>
                </a:solidFill>
              </a:rPr>
              <a:t>To </a:t>
            </a:r>
            <a:r>
              <a:rPr lang="en-GB" sz="1800" dirty="0">
                <a:solidFill>
                  <a:schemeClr val="tx2"/>
                </a:solidFill>
              </a:rPr>
              <a:t>provide support and assistance to the membership, mainly to developing countries, in relation to </a:t>
            </a:r>
            <a:r>
              <a:rPr lang="en-GB" sz="1800" dirty="0" err="1">
                <a:solidFill>
                  <a:schemeClr val="tx2"/>
                </a:solidFill>
              </a:rPr>
              <a:t>radiocommunication</a:t>
            </a:r>
            <a:r>
              <a:rPr lang="en-GB" sz="1800" dirty="0">
                <a:solidFill>
                  <a:schemeClr val="tx2"/>
                </a:solidFill>
              </a:rPr>
              <a:t> matters, information and communication network infrastructure and applications, and in particular with respect </a:t>
            </a:r>
            <a:r>
              <a:rPr lang="en-GB" sz="1800" dirty="0" smtClean="0">
                <a:solidFill>
                  <a:schemeClr val="tx2"/>
                </a:solidFill>
              </a:rPr>
              <a:t>to</a:t>
            </a:r>
            <a:br>
              <a:rPr lang="en-GB" sz="1800" dirty="0" smtClean="0">
                <a:solidFill>
                  <a:schemeClr val="tx2"/>
                </a:solidFill>
              </a:rPr>
            </a:br>
            <a:r>
              <a:rPr lang="en-GB" sz="1800" dirty="0" smtClean="0">
                <a:solidFill>
                  <a:schemeClr val="tx2"/>
                </a:solidFill>
              </a:rPr>
              <a:t> </a:t>
            </a:r>
            <a:br>
              <a:rPr lang="en-GB" sz="1800" dirty="0" smtClean="0">
                <a:solidFill>
                  <a:schemeClr val="tx2"/>
                </a:solidFill>
              </a:rPr>
            </a:br>
            <a:r>
              <a:rPr lang="en-GB" sz="1800" dirty="0" smtClean="0">
                <a:solidFill>
                  <a:schemeClr val="tx2"/>
                </a:solidFill>
              </a:rPr>
              <a:t>    a</a:t>
            </a:r>
            <a:r>
              <a:rPr lang="en-GB" sz="1800" dirty="0">
                <a:solidFill>
                  <a:schemeClr val="tx2"/>
                </a:solidFill>
              </a:rPr>
              <a:t>) bridging the digital divide; </a:t>
            </a:r>
            <a:r>
              <a:rPr lang="en-GB" sz="1800" dirty="0" smtClean="0">
                <a:solidFill>
                  <a:schemeClr val="tx2"/>
                </a:solidFill>
              </a:rPr>
              <a:t/>
            </a:r>
            <a:br>
              <a:rPr lang="en-GB" sz="1800" dirty="0" smtClean="0">
                <a:solidFill>
                  <a:schemeClr val="tx2"/>
                </a:solidFill>
              </a:rPr>
            </a:br>
            <a:r>
              <a:rPr lang="en-GB" sz="1800" dirty="0" smtClean="0">
                <a:solidFill>
                  <a:schemeClr val="tx2"/>
                </a:solidFill>
              </a:rPr>
              <a:t>    b</a:t>
            </a:r>
            <a:r>
              <a:rPr lang="en-GB" sz="1800" dirty="0">
                <a:solidFill>
                  <a:schemeClr val="tx2"/>
                </a:solidFill>
              </a:rPr>
              <a:t>) gaining equitable access to the radio-frequency spectrum and to satellite orbits; and</a:t>
            </a:r>
          </a:p>
          <a:p>
            <a:pPr marL="0" indent="0" hangingPunct="0">
              <a:buNone/>
            </a:pPr>
            <a:r>
              <a:rPr lang="en-GB" sz="1800" smtClean="0">
                <a:solidFill>
                  <a:schemeClr val="tx2"/>
                </a:solidFill>
              </a:rPr>
              <a:t>    c</a:t>
            </a:r>
            <a:r>
              <a:rPr lang="en-GB" sz="1800" dirty="0">
                <a:solidFill>
                  <a:schemeClr val="tx2"/>
                </a:solidFill>
              </a:rPr>
              <a:t>) providing training and producing relevant training materials for capacity building</a:t>
            </a:r>
            <a:r>
              <a:rPr lang="en-GB" sz="1800" dirty="0" smtClean="0">
                <a:solidFill>
                  <a:schemeClr val="tx2"/>
                </a:solidFill>
              </a:rPr>
              <a:t>.</a:t>
            </a:r>
            <a:endParaRPr lang="en-GB" sz="1800" dirty="0">
              <a:solidFill>
                <a:schemeClr val="tx2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03648" y="620688"/>
            <a:ext cx="5472608" cy="664797"/>
          </a:xfrm>
          <a:prstGeom prst="rect">
            <a:avLst/>
          </a:prstGeom>
          <a:gradFill flip="none" rotWithShape="1">
            <a:gsLst>
              <a:gs pos="18000">
                <a:srgbClr val="FFEAA7"/>
              </a:gs>
              <a:gs pos="0">
                <a:schemeClr val="lt1">
                  <a:shade val="30000"/>
                  <a:satMod val="115000"/>
                </a:schemeClr>
              </a:gs>
              <a:gs pos="76000">
                <a:schemeClr val="accent6">
                  <a:lumMod val="7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63500" dist="38100" dir="5400000" rotWithShape="0">
              <a:srgbClr val="000000">
                <a:alpha val="45000"/>
              </a:srgbClr>
            </a:outerShdw>
            <a:softEdge rad="12700"/>
          </a:effectLst>
          <a:scene3d>
            <a:camera prst="isometricOffAxis1Right"/>
            <a:lightRig rig="glow" dir="t">
              <a:rot lat="0" lon="0" rev="6360000"/>
            </a:lightRig>
          </a:scene3d>
        </p:spPr>
        <p:style>
          <a:lnRef idx="0">
            <a:schemeClr val="accent6"/>
          </a:lnRef>
          <a:fillRef idx="1001">
            <a:schemeClr val="lt1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b="0" kern="1200" cap="none" spc="-150" dirty="0" smtClean="0">
                <a:ln w="3175">
                  <a:noFill/>
                </a:ln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2060"/>
                </a:solidFill>
              </a:rPr>
              <a:t>“Objectives of ITU-R”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11759" y="2365720"/>
            <a:ext cx="48087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en-GB" sz="2800" b="1" dirty="0"/>
              <a:t>Objective </a:t>
            </a:r>
            <a:r>
              <a:rPr lang="en-GB" sz="2800" b="1" dirty="0" smtClean="0"/>
              <a:t>5 </a:t>
            </a:r>
            <a:r>
              <a:rPr lang="en-GB" sz="2800" b="1" dirty="0"/>
              <a:t>– </a:t>
            </a:r>
            <a:r>
              <a:rPr lang="en-GB" sz="2800" b="1" dirty="0" smtClean="0"/>
              <a:t>Assisting</a:t>
            </a:r>
            <a:r>
              <a:rPr lang="en-GB" sz="2800" b="1" dirty="0"/>
              <a:t>: 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186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8786440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14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24771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1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Objectives, Outputs, expected results and KPI of ITU-R </a:t>
            </a:r>
            <a:r>
              <a:rPr lang="en-US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22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(Table 4.2)</a:t>
            </a:r>
            <a:endParaRPr lang="en-US" sz="2200" b="1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4843126"/>
              </p:ext>
            </p:extLst>
          </p:nvPr>
        </p:nvGraphicFramePr>
        <p:xfrm>
          <a:off x="457200" y="1600200"/>
          <a:ext cx="8229600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981861"/>
                <a:gridCol w="2132939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Objectives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Outputs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Expected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Results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KPI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hangingPunct="0"/>
                      <a:r>
                        <a:rPr lang="en-GB" sz="12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Objective 5 – Assisting</a:t>
                      </a:r>
                      <a:endParaRPr lang="en-GB" sz="1200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provide support and assistance to the membership, mainly to developing countries, in relation to </a:t>
                      </a:r>
                      <a:r>
                        <a:rPr lang="en-GB" sz="12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radiocommunication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matters, information and communication network infrastructure and applications, and in particular with respect to: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Bridging the digital divide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Gaining equitable access to the radio-frequency spectrum and to satellite orbits</a:t>
                      </a:r>
                    </a:p>
                    <a:p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Providing training and producing relevant training materials for capacity building</a:t>
                      </a:r>
                      <a:r>
                        <a:rPr lang="en-GB" sz="105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Assistance to members, in particular developing countries and LDCs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Liaison/support to development activities</a:t>
                      </a:r>
                    </a:p>
                    <a:p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Seminars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To assist developing countries and the Telecommunication Development Bureau on aspects of </a:t>
                      </a:r>
                      <a:r>
                        <a:rPr lang="en-GB" sz="12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radiowave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propagation and spectrum-management techniques and systems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To organize world and regional seminars, workshops and information meetings dealing with </a:t>
                      </a:r>
                      <a:r>
                        <a:rPr lang="en-GB" sz="12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radiocommunciation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conference preparatory issues</a:t>
                      </a:r>
                    </a:p>
                    <a:p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Reduction in duplication; improvement of ITU-D products (e.g. spectrum-management systems); and satisfaction of users</a:t>
                      </a:r>
                    </a:p>
                    <a:p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Timely preparation (documentation and logistics) and participants' satisfaction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612875" y="4455622"/>
            <a:ext cx="1531733" cy="1042794"/>
            <a:chOff x="2170175" y="4975442"/>
            <a:chExt cx="1531733" cy="1042794"/>
          </a:xfrm>
        </p:grpSpPr>
        <p:sp>
          <p:nvSpPr>
            <p:cNvPr id="7" name="Oval Callout 6"/>
            <p:cNvSpPr/>
            <p:nvPr/>
          </p:nvSpPr>
          <p:spPr>
            <a:xfrm>
              <a:off x="2170175" y="4975442"/>
              <a:ext cx="1406040" cy="1042794"/>
            </a:xfrm>
            <a:prstGeom prst="wedgeEllipseCallout">
              <a:avLst>
                <a:gd name="adj1" fmla="val 158148"/>
                <a:gd name="adj2" fmla="val -18990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401108" y="5128843"/>
              <a:ext cx="13008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Activities, not result</a:t>
              </a:r>
              <a:endParaRPr lang="en-US" sz="1600" dirty="0"/>
            </a:p>
          </p:txBody>
        </p:sp>
      </p:grp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186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786440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15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88035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b="1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Conclusions</a:t>
            </a:r>
            <a:endParaRPr lang="en-US" b="1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880" y="1268760"/>
            <a:ext cx="8360408" cy="1008112"/>
          </a:xfrm>
          <a:solidFill>
            <a:schemeClr val="accent6">
              <a:lumMod val="75000"/>
              <a:alpha val="89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normAutofit fontScale="925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Resolution 71 (Rev. Guadalajara, 2010) may be improved on the following aspects: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186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786440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16</a:t>
            </a:fld>
            <a:endParaRPr lang="en-US" sz="1000" dirty="0">
              <a:latin typeface="+mn-lt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16880" y="3068960"/>
            <a:ext cx="8435280" cy="280831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lIns="0" tIns="0" rIns="0" bIns="0" rtlCol="0">
            <a:normAutofit fontScale="85000" lnSpcReduction="10000"/>
          </a:bodyPr>
          <a:lstStyle>
            <a:lvl1pPr marL="460375" indent="-4603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854075" indent="-39370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5"/>
              </a:buBlip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258888" indent="-404813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5"/>
              </a:buBlip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55763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5"/>
              </a:buBlip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941513" indent="-4000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5"/>
              </a:buBlip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dirty="0" smtClean="0"/>
          </a:p>
          <a:p>
            <a:pPr lvl="1"/>
            <a:r>
              <a:rPr lang="en-US" dirty="0" smtClean="0"/>
              <a:t>Avoid confusion between objectives and means in the “strategic goal”</a:t>
            </a:r>
          </a:p>
          <a:p>
            <a:pPr lvl="1"/>
            <a:r>
              <a:rPr lang="en-US" dirty="0" smtClean="0"/>
              <a:t>Avoid confusion between activities, outputs and objectives</a:t>
            </a:r>
          </a:p>
          <a:p>
            <a:pPr lvl="1"/>
            <a:r>
              <a:rPr lang="en-US" dirty="0" smtClean="0"/>
              <a:t>Avoid confusion between ITU-R and BR roles, in respect of activities, results and KPI</a:t>
            </a:r>
          </a:p>
          <a:p>
            <a:pPr lvl="1"/>
            <a:r>
              <a:rPr lang="en-US" dirty="0" smtClean="0"/>
              <a:t>Avoid separation between consistent activities (e.g. RA and RAG, publications)</a:t>
            </a:r>
          </a:p>
          <a:p>
            <a:pPr marL="460375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1041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382000" cy="664797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“Vision” of ITU-R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996952"/>
            <a:ext cx="8382000" cy="1772793"/>
          </a:xfrm>
          <a:gradFill flip="none" rotWithShape="1">
            <a:gsLst>
              <a:gs pos="0">
                <a:schemeClr val="accent6">
                  <a:shade val="15000"/>
                  <a:satMod val="180000"/>
                </a:schemeClr>
              </a:gs>
              <a:gs pos="50000">
                <a:schemeClr val="accent6">
                  <a:shade val="45000"/>
                  <a:satMod val="170000"/>
                </a:schemeClr>
              </a:gs>
              <a:gs pos="70000">
                <a:schemeClr val="accent6">
                  <a:tint val="99000"/>
                  <a:shade val="65000"/>
                  <a:satMod val="155000"/>
                </a:schemeClr>
              </a:gs>
              <a:gs pos="100000">
                <a:schemeClr val="accent6">
                  <a:tint val="95500"/>
                  <a:shade val="100000"/>
                  <a:satMod val="155000"/>
                </a:schemeClr>
              </a:gs>
            </a:gsLst>
            <a:lin ang="27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dirty="0"/>
              <a:t>The ITU </a:t>
            </a:r>
            <a:r>
              <a:rPr lang="en-GB" dirty="0" err="1"/>
              <a:t>Radiocommunication</a:t>
            </a:r>
            <a:r>
              <a:rPr lang="en-GB" dirty="0"/>
              <a:t> Sector (ITU-R) will remain the unique and universal convergence and regulatory centre for worldwide </a:t>
            </a:r>
            <a:r>
              <a:rPr lang="en-GB" dirty="0" err="1"/>
              <a:t>radiocommunication</a:t>
            </a:r>
            <a:r>
              <a:rPr lang="en-GB" dirty="0"/>
              <a:t> matters</a:t>
            </a:r>
            <a:r>
              <a:rPr lang="en-GB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186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786440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2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84493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064896" cy="664797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“Mission” of ITU-R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7920880" cy="2917722"/>
          </a:xfrm>
          <a:gradFill>
            <a:gsLst>
              <a:gs pos="0">
                <a:schemeClr val="accent2">
                  <a:tint val="98000"/>
                  <a:shade val="25000"/>
                  <a:satMod val="250000"/>
                </a:schemeClr>
              </a:gs>
              <a:gs pos="68000">
                <a:schemeClr val="accent2">
                  <a:tint val="86000"/>
                  <a:satMod val="115000"/>
                </a:schemeClr>
              </a:gs>
              <a:gs pos="100000">
                <a:schemeClr val="accent2">
                  <a:tint val="50000"/>
                  <a:satMod val="150000"/>
                </a:schemeClr>
              </a:gs>
            </a:gsLst>
            <a:path path="circle">
              <a:fillToRect l="50000" t="130000" r="50000" b="-30000"/>
            </a:path>
          </a:gra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/>
          <a:lstStyle/>
          <a:p>
            <a:endParaRPr lang="en-GB" dirty="0" smtClean="0">
              <a:solidFill>
                <a:schemeClr val="tx1"/>
              </a:solidFill>
            </a:endParaRPr>
          </a:p>
          <a:p>
            <a:r>
              <a:rPr lang="en-GB" sz="2400" dirty="0" smtClean="0">
                <a:solidFill>
                  <a:schemeClr val="tx1"/>
                </a:solidFill>
              </a:rPr>
              <a:t>The </a:t>
            </a:r>
            <a:r>
              <a:rPr lang="en-GB" sz="2400" dirty="0">
                <a:solidFill>
                  <a:schemeClr val="tx1"/>
                </a:solidFill>
              </a:rPr>
              <a:t>mission of the ITU </a:t>
            </a:r>
            <a:r>
              <a:rPr lang="en-GB" sz="2400" dirty="0" err="1">
                <a:solidFill>
                  <a:schemeClr val="tx1"/>
                </a:solidFill>
              </a:rPr>
              <a:t>Radiocommunication</a:t>
            </a:r>
            <a:r>
              <a:rPr lang="en-GB" sz="2400" dirty="0">
                <a:solidFill>
                  <a:schemeClr val="tx1"/>
                </a:solidFill>
              </a:rPr>
              <a:t> Sector (ITU-R) is, </a:t>
            </a:r>
            <a:r>
              <a:rPr lang="en-GB" sz="2400" i="1" dirty="0">
                <a:solidFill>
                  <a:schemeClr val="tx1"/>
                </a:solidFill>
              </a:rPr>
              <a:t>inter alia</a:t>
            </a:r>
            <a:r>
              <a:rPr lang="en-GB" sz="2400" dirty="0">
                <a:solidFill>
                  <a:schemeClr val="tx1"/>
                </a:solidFill>
              </a:rPr>
              <a:t>, to ensure rational, equitable, efficient and economical use of the radio-frequency spectrum by all </a:t>
            </a:r>
            <a:r>
              <a:rPr lang="en-GB" sz="2400" dirty="0" err="1">
                <a:solidFill>
                  <a:schemeClr val="tx1"/>
                </a:solidFill>
              </a:rPr>
              <a:t>radiocommunication</a:t>
            </a:r>
            <a:r>
              <a:rPr lang="en-GB" sz="2400" dirty="0">
                <a:solidFill>
                  <a:schemeClr val="tx1"/>
                </a:solidFill>
              </a:rPr>
              <a:t> services, including those using satellite orbits, and to carry out studies and adopt Recommendations on </a:t>
            </a:r>
            <a:r>
              <a:rPr lang="en-GB" sz="2400" dirty="0" err="1">
                <a:solidFill>
                  <a:schemeClr val="tx1"/>
                </a:solidFill>
              </a:rPr>
              <a:t>radiocommunication</a:t>
            </a:r>
            <a:r>
              <a:rPr lang="en-GB" sz="2400" dirty="0">
                <a:solidFill>
                  <a:schemeClr val="tx1"/>
                </a:solidFill>
              </a:rPr>
              <a:t> matters.</a:t>
            </a:r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186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786440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3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07422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308482" y="1664788"/>
            <a:ext cx="8208911" cy="1368152"/>
          </a:xfrm>
          <a:prstGeom prst="roundRect">
            <a:avLst>
              <a:gd name="adj" fmla="val 9033"/>
            </a:avLst>
          </a:prstGeom>
          <a:gradFill>
            <a:gsLst>
              <a:gs pos="0">
                <a:schemeClr val="accent1">
                  <a:shade val="15000"/>
                  <a:satMod val="180000"/>
                  <a:alpha val="0"/>
                </a:schemeClr>
              </a:gs>
              <a:gs pos="50000">
                <a:schemeClr val="accent1">
                  <a:shade val="45000"/>
                  <a:satMod val="170000"/>
                </a:schemeClr>
              </a:gs>
              <a:gs pos="70000">
                <a:schemeClr val="accent1">
                  <a:tint val="99000"/>
                  <a:shade val="65000"/>
                  <a:satMod val="155000"/>
                </a:schemeClr>
              </a:gs>
              <a:gs pos="100000">
                <a:schemeClr val="accent1">
                  <a:tint val="95500"/>
                  <a:shade val="100000"/>
                  <a:satMod val="155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</a:p>
          <a:p>
            <a:pPr defTabSz="914099"/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GB" sz="2000" u="sng" dirty="0">
                <a:solidFill>
                  <a:srgbClr val="002060"/>
                </a:solidFill>
              </a:rPr>
              <a:t>To ensure interference-free operations of </a:t>
            </a:r>
            <a:r>
              <a:rPr lang="en-GB" sz="2000" u="sng" dirty="0" err="1">
                <a:solidFill>
                  <a:srgbClr val="002060"/>
                </a:solidFill>
              </a:rPr>
              <a:t>radiocommunication</a:t>
            </a:r>
            <a:r>
              <a:rPr lang="en-GB" sz="2000" u="sng" dirty="0">
                <a:solidFill>
                  <a:srgbClr val="002060"/>
                </a:solidFill>
              </a:rPr>
              <a:t> systems </a:t>
            </a:r>
            <a:r>
              <a:rPr lang="en-GB" sz="2000" dirty="0">
                <a:solidFill>
                  <a:srgbClr val="002060"/>
                </a:solidFill>
              </a:rPr>
              <a:t>by implementing the Radio Regulations and regional agreements, as well as updating these instruments in an efficient and timely manner through the processes of world and regional </a:t>
            </a:r>
            <a:r>
              <a:rPr lang="en-GB" sz="2000" dirty="0" err="1">
                <a:solidFill>
                  <a:srgbClr val="002060"/>
                </a:solidFill>
              </a:rPr>
              <a:t>radiocommunication</a:t>
            </a:r>
            <a:r>
              <a:rPr lang="en-GB" sz="2000" dirty="0">
                <a:solidFill>
                  <a:srgbClr val="002060"/>
                </a:solidFill>
              </a:rPr>
              <a:t> conferences</a:t>
            </a:r>
            <a:endParaRPr lang="en-GB" sz="20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defTabSz="914099"/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07691" y="3212976"/>
            <a:ext cx="8204001" cy="1404156"/>
          </a:xfrm>
          <a:prstGeom prst="roundRect">
            <a:avLst>
              <a:gd name="adj" fmla="val 9033"/>
            </a:avLst>
          </a:prstGeom>
          <a:gradFill>
            <a:gsLst>
              <a:gs pos="0">
                <a:schemeClr val="accent6">
                  <a:shade val="15000"/>
                  <a:satMod val="180000"/>
                  <a:alpha val="0"/>
                </a:schemeClr>
              </a:gs>
              <a:gs pos="50000">
                <a:schemeClr val="accent6">
                  <a:shade val="45000"/>
                  <a:satMod val="170000"/>
                </a:schemeClr>
              </a:gs>
              <a:gs pos="70000">
                <a:schemeClr val="accent6">
                  <a:tint val="99000"/>
                  <a:shade val="65000"/>
                  <a:satMod val="155000"/>
                </a:schemeClr>
              </a:gs>
              <a:gs pos="100000">
                <a:schemeClr val="accent6">
                  <a:tint val="95500"/>
                  <a:shade val="100000"/>
                  <a:satMod val="155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hangingPunct="0"/>
            <a:r>
              <a:rPr lang="en-GB" sz="2000" dirty="0"/>
              <a:t> </a:t>
            </a:r>
            <a:r>
              <a:rPr lang="en-GB" sz="2000" dirty="0" smtClean="0"/>
              <a:t>   To </a:t>
            </a:r>
            <a:r>
              <a:rPr lang="en-GB" sz="2000" dirty="0" err="1" smtClean="0"/>
              <a:t>establish</a:t>
            </a:r>
            <a:r>
              <a:rPr lang="en-GB" sz="2000" dirty="0" err="1"/>
              <a:t>Recommendations</a:t>
            </a:r>
            <a:r>
              <a:rPr lang="en-GB" sz="2000" dirty="0"/>
              <a:t> intended </a:t>
            </a:r>
            <a:r>
              <a:rPr lang="en-GB" sz="2000" u="sng" dirty="0"/>
              <a:t>to assure the necessary performance and quality in operating </a:t>
            </a:r>
            <a:r>
              <a:rPr lang="en-GB" sz="2000" u="sng" dirty="0" err="1"/>
              <a:t>radiocommunication</a:t>
            </a:r>
            <a:r>
              <a:rPr lang="en-GB" sz="2000" u="sng" dirty="0"/>
              <a:t> </a:t>
            </a:r>
            <a:r>
              <a:rPr lang="en-GB" sz="2000" u="sng" dirty="0" smtClean="0"/>
              <a:t>systems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 bwMode="auto">
          <a:xfrm>
            <a:off x="307692" y="4797152"/>
            <a:ext cx="8208911" cy="1368152"/>
          </a:xfrm>
          <a:prstGeom prst="roundRect">
            <a:avLst>
              <a:gd name="adj" fmla="val 9033"/>
            </a:avLst>
          </a:prstGeom>
          <a:gradFill>
            <a:gsLst>
              <a:gs pos="0">
                <a:schemeClr val="accent1">
                  <a:shade val="15000"/>
                  <a:satMod val="180000"/>
                  <a:alpha val="0"/>
                </a:schemeClr>
              </a:gs>
              <a:gs pos="50000">
                <a:schemeClr val="accent1">
                  <a:shade val="45000"/>
                  <a:satMod val="170000"/>
                </a:schemeClr>
              </a:gs>
              <a:gs pos="70000">
                <a:schemeClr val="accent1">
                  <a:tint val="99000"/>
                  <a:shade val="65000"/>
                  <a:satMod val="155000"/>
                </a:schemeClr>
              </a:gs>
              <a:gs pos="100000">
                <a:schemeClr val="accent1">
                  <a:tint val="95500"/>
                  <a:shade val="100000"/>
                  <a:satMod val="155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</a:p>
          <a:p>
            <a:pPr defTabSz="914099"/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To seek ways and means </a:t>
            </a:r>
            <a:r>
              <a:rPr lang="en-US" sz="20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ensure the rational, equitable, efficient and economical use of the radio-frequency spectrum and satellite-orbit resources and to promote flexibility for future expansion and new technological developments.</a:t>
            </a:r>
            <a:endParaRPr lang="en-GB" sz="2000" b="1" u="sng" dirty="0" smtClean="0">
              <a:solidFill>
                <a:srgbClr val="002060"/>
              </a:solidFill>
            </a:endParaRPr>
          </a:p>
          <a:p>
            <a:pPr algn="ctr" defTabSz="914099"/>
            <a:endParaRPr lang="en-US" sz="2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Flowchart: Connector 11"/>
          <p:cNvSpPr/>
          <p:nvPr/>
        </p:nvSpPr>
        <p:spPr bwMode="auto">
          <a:xfrm>
            <a:off x="383044" y="3658710"/>
            <a:ext cx="137525" cy="144000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14" name="Flowchart: Connector 13"/>
          <p:cNvSpPr/>
          <p:nvPr/>
        </p:nvSpPr>
        <p:spPr bwMode="auto">
          <a:xfrm>
            <a:off x="383044" y="4954750"/>
            <a:ext cx="144016" cy="144000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15" name="Flowchart: Connector 14"/>
          <p:cNvSpPr/>
          <p:nvPr/>
        </p:nvSpPr>
        <p:spPr bwMode="auto">
          <a:xfrm>
            <a:off x="395938" y="1844824"/>
            <a:ext cx="144016" cy="144000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07691" y="332656"/>
            <a:ext cx="8297396" cy="664797"/>
          </a:xfrm>
          <a:scene3d>
            <a:camera prst="perspectiveLef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“Strategic goal” of ITU-R</a:t>
            </a:r>
            <a:endParaRPr lang="en-US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186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8786440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4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016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251520" y="2394466"/>
            <a:ext cx="8208912" cy="28083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764704"/>
            <a:ext cx="5472608" cy="664797"/>
          </a:xfrm>
          <a:gradFill flip="none" rotWithShape="1">
            <a:gsLst>
              <a:gs pos="18000">
                <a:srgbClr val="FFEAA7"/>
              </a:gs>
              <a:gs pos="0">
                <a:schemeClr val="lt1">
                  <a:shade val="30000"/>
                  <a:satMod val="115000"/>
                </a:schemeClr>
              </a:gs>
              <a:gs pos="76000">
                <a:schemeClr val="accent6">
                  <a:lumMod val="7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63500" dist="38100" dir="5400000" rotWithShape="0">
              <a:srgbClr val="000000">
                <a:alpha val="45000"/>
              </a:srgbClr>
            </a:outerShdw>
            <a:softEdge rad="12700"/>
          </a:effectLst>
          <a:scene3d>
            <a:camera prst="isometricOffAxis1Righ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6">
                <a:satMod val="300000"/>
              </a:schemeClr>
            </a:contourClr>
          </a:sp3d>
        </p:spPr>
        <p:style>
          <a:lnRef idx="0">
            <a:schemeClr val="accent6"/>
          </a:lnRef>
          <a:fillRef idx="1001">
            <a:schemeClr val="lt1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“Objectives of ITU-R”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300" y="3478604"/>
            <a:ext cx="7381328" cy="1735860"/>
          </a:xfrm>
        </p:spPr>
        <p:txBody>
          <a:bodyPr/>
          <a:lstStyle/>
          <a:p>
            <a:pPr marL="0" indent="0" algn="ctr" hangingPunct="0">
              <a:buNone/>
            </a:pPr>
            <a:r>
              <a:rPr lang="en-GB" sz="2400" dirty="0" smtClean="0">
                <a:solidFill>
                  <a:srgbClr val="FFC000"/>
                </a:solidFill>
              </a:rPr>
              <a:t>To </a:t>
            </a:r>
            <a:r>
              <a:rPr lang="en-GB" sz="2400" dirty="0">
                <a:solidFill>
                  <a:srgbClr val="FFC000"/>
                </a:solidFill>
              </a:rPr>
              <a:t>promote, foster and ensure cooperation and coordination among all Member States in decision-making on </a:t>
            </a:r>
            <a:r>
              <a:rPr lang="en-GB" sz="2400" dirty="0" err="1">
                <a:solidFill>
                  <a:srgbClr val="FFC000"/>
                </a:solidFill>
              </a:rPr>
              <a:t>radiocommunication</a:t>
            </a:r>
            <a:r>
              <a:rPr lang="en-GB" sz="2400" dirty="0">
                <a:solidFill>
                  <a:srgbClr val="FFC000"/>
                </a:solidFill>
              </a:rPr>
              <a:t> issues, with the participation of Sector Members and Associates, as appropriate.</a:t>
            </a:r>
          </a:p>
          <a:p>
            <a:pPr algn="ctr"/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11502" y="2538482"/>
            <a:ext cx="48087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en-GB" sz="2800" b="1" dirty="0"/>
              <a:t>Objective 1 – Coordinating: 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186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8786440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5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02940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30188"/>
            <a:ext cx="8439472" cy="966564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ITU-R Outputs and Objectives </a:t>
            </a:r>
            <a:br>
              <a:rPr lang="en-US" sz="32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32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(Table 4.1)</a:t>
            </a:r>
            <a:endParaRPr lang="en-US" sz="3200" b="1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051749"/>
              </p:ext>
            </p:extLst>
          </p:nvPr>
        </p:nvGraphicFramePr>
        <p:xfrm>
          <a:off x="251520" y="1628800"/>
          <a:ext cx="822960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8177"/>
                <a:gridCol w="3391423"/>
              </a:tblGrid>
              <a:tr h="3422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Outputs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Objective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1 : Coordinating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World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Radiocommunication</a:t>
                      </a: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 Conference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Regional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Radiocommunication</a:t>
                      </a: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 Conferences 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Radiocommunication</a:t>
                      </a: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 Assembly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Radiocommunication</a:t>
                      </a: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 Advisory Group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Radio Regulations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Board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529900" y="5324685"/>
            <a:ext cx="1406040" cy="1042794"/>
            <a:chOff x="2529900" y="5324685"/>
            <a:chExt cx="1406040" cy="1042794"/>
          </a:xfrm>
        </p:grpSpPr>
        <p:sp>
          <p:nvSpPr>
            <p:cNvPr id="9" name="Oval Callout 8"/>
            <p:cNvSpPr/>
            <p:nvPr/>
          </p:nvSpPr>
          <p:spPr>
            <a:xfrm>
              <a:off x="2529900" y="5324685"/>
              <a:ext cx="1406040" cy="1042794"/>
            </a:xfrm>
            <a:prstGeom prst="wedgeEllipseCallout">
              <a:avLst>
                <a:gd name="adj1" fmla="val -77875"/>
                <a:gd name="adj2" fmla="val -172229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35140" y="5596757"/>
              <a:ext cx="130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Not outputs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853712" y="5315393"/>
            <a:ext cx="1406040" cy="1042794"/>
            <a:chOff x="2529900" y="5324685"/>
            <a:chExt cx="1406040" cy="1042794"/>
          </a:xfrm>
        </p:grpSpPr>
        <p:sp>
          <p:nvSpPr>
            <p:cNvPr id="12" name="Oval Callout 11"/>
            <p:cNvSpPr/>
            <p:nvPr/>
          </p:nvSpPr>
          <p:spPr>
            <a:xfrm>
              <a:off x="2529900" y="5324685"/>
              <a:ext cx="1406040" cy="1042794"/>
            </a:xfrm>
            <a:prstGeom prst="wedgeEllipseCallout">
              <a:avLst>
                <a:gd name="adj1" fmla="val -143437"/>
                <a:gd name="adj2" fmla="val -239995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35140" y="5562986"/>
              <a:ext cx="13008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Not part of “Objective 1”</a:t>
              </a:r>
              <a:endParaRPr lang="en-US" sz="16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552731" y="5282517"/>
            <a:ext cx="1406040" cy="1042794"/>
            <a:chOff x="2529900" y="5324685"/>
            <a:chExt cx="1406040" cy="1042794"/>
          </a:xfrm>
        </p:grpSpPr>
        <p:sp>
          <p:nvSpPr>
            <p:cNvPr id="15" name="Oval Callout 14"/>
            <p:cNvSpPr/>
            <p:nvPr/>
          </p:nvSpPr>
          <p:spPr>
            <a:xfrm>
              <a:off x="2529900" y="5324685"/>
              <a:ext cx="1406040" cy="1042794"/>
            </a:xfrm>
            <a:prstGeom prst="wedgeEllipseCallout">
              <a:avLst>
                <a:gd name="adj1" fmla="val -265090"/>
                <a:gd name="adj2" fmla="val -276334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635140" y="5553694"/>
              <a:ext cx="13008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Not part of “Objective 1”</a:t>
              </a:r>
              <a:endParaRPr lang="en-US" sz="1600" dirty="0"/>
            </a:p>
          </p:txBody>
        </p:sp>
      </p:grpSp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057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8861311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6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49427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1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2664077"/>
              </p:ext>
            </p:extLst>
          </p:nvPr>
        </p:nvGraphicFramePr>
        <p:xfrm>
          <a:off x="456873" y="1568229"/>
          <a:ext cx="8229600" cy="4312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514472"/>
                <a:gridCol w="1600328"/>
                <a:gridCol w="2057400"/>
              </a:tblGrid>
              <a:tr h="74588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Objectives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Outputs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Expected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Results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KPI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hangingPunct="0"/>
                      <a:r>
                        <a:rPr lang="en-GB" sz="12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Objective 1 – Coordinating</a:t>
                      </a:r>
                      <a:endParaRPr lang="en-GB" sz="1200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promote, foster and ensure cooperation and coordination among all Member States in decision-making on </a:t>
                      </a:r>
                      <a:r>
                        <a:rPr lang="en-GB" sz="12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radiocommunication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issues, with the participation of Sector Members and Associates, as appropriate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12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World </a:t>
                      </a:r>
                      <a:r>
                        <a:rPr lang="en-GB" sz="12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Radiocommunication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Conference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12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Regional </a:t>
                      </a:r>
                      <a:r>
                        <a:rPr lang="en-GB" sz="12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radiocommunication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conference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12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 Regulations Board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</a:t>
                      </a:r>
                      <a:r>
                        <a:rPr lang="en-GB" sz="12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Radiocommunication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Assembly</a:t>
                      </a:r>
                    </a:p>
                    <a:p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</a:t>
                      </a:r>
                      <a:r>
                        <a:rPr lang="en-GB" sz="12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Radiocommunication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Advisory </a:t>
                      </a:r>
                      <a:b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Group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12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prepare, organize and provide appropriate and efficient support to: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12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WRCs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RRCs, if any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12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RRB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RA </a:t>
                      </a:r>
                    </a:p>
                    <a:p>
                      <a:pPr hangingPunct="0"/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 RA</a:t>
                      </a:r>
                    </a:p>
                    <a:p>
                      <a:endParaRPr lang="en-GB" sz="1200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2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Participation in meetings organized by various regional telecommunication organizations to assist in detailed preparations and coordination between regions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0660" marR="200660" indent="-200660" algn="l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•	</a:t>
                      </a:r>
                      <a:r>
                        <a:rPr lang="en-GB" sz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Timely preparation and actions before and during the conferences and meetings; satisfaction of delegations</a:t>
                      </a:r>
                      <a:endParaRPr lang="en-GB" sz="160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200660" indent="-200660" algn="l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•	Timely preparation and actions during and before the Information and preparatory meetings</a:t>
                      </a:r>
                      <a:endParaRPr lang="en-GB" sz="160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2" name="Merge 11"/>
          <p:cNvSpPr/>
          <p:nvPr/>
        </p:nvSpPr>
        <p:spPr>
          <a:xfrm rot="15043092">
            <a:off x="5263016" y="2802188"/>
            <a:ext cx="266306" cy="4094324"/>
          </a:xfrm>
          <a:prstGeom prst="flowChartMerg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169848" y="5202903"/>
            <a:ext cx="1406040" cy="1042794"/>
            <a:chOff x="2170175" y="4975442"/>
            <a:chExt cx="1406040" cy="1042794"/>
          </a:xfrm>
        </p:grpSpPr>
        <p:sp>
          <p:nvSpPr>
            <p:cNvPr id="7" name="Oval Callout 6"/>
            <p:cNvSpPr/>
            <p:nvPr/>
          </p:nvSpPr>
          <p:spPr>
            <a:xfrm>
              <a:off x="2170175" y="4975442"/>
              <a:ext cx="1406040" cy="1042794"/>
            </a:xfrm>
            <a:prstGeom prst="wedgeEllipseCallout">
              <a:avLst>
                <a:gd name="adj1" fmla="val 191657"/>
                <a:gd name="adj2" fmla="val -149640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75415" y="5105694"/>
              <a:ext cx="1300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BR activities, not ITU-R results or KPI</a:t>
              </a:r>
              <a:endParaRPr lang="en-US" sz="16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1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Objectives, Outputs, expected results and KPI of ITU-R </a:t>
            </a:r>
            <a:r>
              <a:rPr lang="en-US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22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(Table 4.2)</a:t>
            </a:r>
            <a:endParaRPr lang="en-US" sz="2200" b="1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51531" y="5181892"/>
            <a:ext cx="1406040" cy="1042794"/>
            <a:chOff x="2529900" y="5324685"/>
            <a:chExt cx="1406040" cy="1042794"/>
          </a:xfrm>
        </p:grpSpPr>
        <p:sp>
          <p:nvSpPr>
            <p:cNvPr id="14" name="Oval Callout 13"/>
            <p:cNvSpPr/>
            <p:nvPr/>
          </p:nvSpPr>
          <p:spPr>
            <a:xfrm>
              <a:off x="2529900" y="5324685"/>
              <a:ext cx="1406040" cy="1042794"/>
            </a:xfrm>
            <a:prstGeom prst="wedgeEllipseCallout">
              <a:avLst>
                <a:gd name="adj1" fmla="val 141393"/>
                <a:gd name="adj2" fmla="val -211513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04411" y="5553694"/>
              <a:ext cx="13008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Not part of “Objective 1”</a:t>
              </a:r>
              <a:endParaRPr lang="en-US" sz="1600" dirty="0"/>
            </a:p>
          </p:txBody>
        </p:sp>
      </p:grpSp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057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8861311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7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75471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251520" y="2420888"/>
            <a:ext cx="8424936" cy="28083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414" y="3717031"/>
            <a:ext cx="8395585" cy="1630031"/>
          </a:xfrm>
        </p:spPr>
        <p:txBody>
          <a:bodyPr/>
          <a:lstStyle/>
          <a:p>
            <a:pPr marL="0" indent="0" hangingPunct="0">
              <a:buNone/>
            </a:pPr>
            <a:r>
              <a:rPr lang="en-GB" sz="2000" dirty="0" smtClean="0">
                <a:solidFill>
                  <a:srgbClr val="FFFFCC"/>
                </a:solidFill>
              </a:rPr>
              <a:t>To </a:t>
            </a:r>
            <a:r>
              <a:rPr lang="en-GB" sz="2000" dirty="0">
                <a:solidFill>
                  <a:srgbClr val="FFFFCC"/>
                </a:solidFill>
              </a:rPr>
              <a:t>meet the requirements of the membership for spectrum, orbit access and operations in application of the Constitution, Convention and Radio Regulations, in the light, </a:t>
            </a:r>
            <a:r>
              <a:rPr lang="en-GB" sz="2000" i="1" dirty="0">
                <a:solidFill>
                  <a:srgbClr val="FFFFCC"/>
                </a:solidFill>
              </a:rPr>
              <a:t>inter alia</a:t>
            </a:r>
            <a:r>
              <a:rPr lang="en-GB" sz="2000" dirty="0">
                <a:solidFill>
                  <a:srgbClr val="FFFFCC"/>
                </a:solidFill>
              </a:rPr>
              <a:t>, of the accelerating convergence of </a:t>
            </a:r>
            <a:r>
              <a:rPr lang="en-GB" sz="2000" dirty="0" err="1">
                <a:solidFill>
                  <a:srgbClr val="FFFFCC"/>
                </a:solidFill>
              </a:rPr>
              <a:t>radiocommunication</a:t>
            </a:r>
            <a:r>
              <a:rPr lang="en-GB" sz="2000" dirty="0">
                <a:solidFill>
                  <a:srgbClr val="FFFFCC"/>
                </a:solidFill>
              </a:rPr>
              <a:t> services</a:t>
            </a:r>
            <a:r>
              <a:rPr lang="en-GB" sz="2000" dirty="0">
                <a:solidFill>
                  <a:schemeClr val="bg1">
                    <a:lumMod val="50000"/>
                    <a:lumOff val="50000"/>
                  </a:schemeClr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03648" y="753799"/>
            <a:ext cx="5472608" cy="664797"/>
          </a:xfrm>
          <a:prstGeom prst="rect">
            <a:avLst/>
          </a:prstGeom>
          <a:gradFill flip="none" rotWithShape="1">
            <a:gsLst>
              <a:gs pos="18000">
                <a:srgbClr val="FFEAA7"/>
              </a:gs>
              <a:gs pos="0">
                <a:schemeClr val="lt1">
                  <a:shade val="30000"/>
                  <a:satMod val="115000"/>
                </a:schemeClr>
              </a:gs>
              <a:gs pos="76000">
                <a:schemeClr val="accent6">
                  <a:lumMod val="7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63500" dist="38100" dir="5400000" rotWithShape="0">
              <a:srgbClr val="000000">
                <a:alpha val="45000"/>
              </a:srgbClr>
            </a:outerShdw>
            <a:softEdge rad="12700"/>
          </a:effectLst>
          <a:scene3d>
            <a:camera prst="isometricOffAxis1Right"/>
            <a:lightRig rig="glow" dir="t">
              <a:rot lat="0" lon="0" rev="6360000"/>
            </a:lightRig>
          </a:scene3d>
        </p:spPr>
        <p:style>
          <a:lnRef idx="0">
            <a:schemeClr val="accent6"/>
          </a:lnRef>
          <a:fillRef idx="1001">
            <a:schemeClr val="lt1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b="0" kern="1200" cap="none" spc="-150" dirty="0" smtClean="0">
                <a:ln w="3175">
                  <a:noFill/>
                </a:ln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2060"/>
                </a:solidFill>
              </a:rPr>
              <a:t>“Objectives of ITU-R”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67487" y="2617261"/>
            <a:ext cx="48087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en-GB" sz="2800" b="1" dirty="0"/>
              <a:t>Objective </a:t>
            </a:r>
            <a:r>
              <a:rPr lang="en-GB" sz="2800" b="1" dirty="0" smtClean="0"/>
              <a:t>2 </a:t>
            </a:r>
            <a:r>
              <a:rPr lang="en-GB" sz="2800" b="1" dirty="0"/>
              <a:t>– </a:t>
            </a:r>
            <a:r>
              <a:rPr lang="en-GB" sz="2800" b="1" dirty="0" smtClean="0"/>
              <a:t>Processing</a:t>
            </a:r>
            <a:r>
              <a:rPr lang="en-GB" sz="2800" b="1" dirty="0"/>
              <a:t>: 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057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8861311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8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82274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767178"/>
              </p:ext>
            </p:extLst>
          </p:nvPr>
        </p:nvGraphicFramePr>
        <p:xfrm>
          <a:off x="492664" y="1829034"/>
          <a:ext cx="8229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981861"/>
                <a:gridCol w="2132939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Objectives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Outputs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Expected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Results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KPI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hangingPunct="0"/>
                      <a:r>
                        <a:rPr lang="en-GB" sz="14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Objective 2 – Processing</a:t>
                      </a:r>
                      <a:endParaRPr lang="en-GB" sz="1400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meet the requirements of the membership for spectrum, orbit access and operations in application of the Constitution, Convention and Radio Regulations in the light, </a:t>
                      </a:r>
                      <a:r>
                        <a:rPr lang="en-GB" sz="1400" i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 alia</a:t>
                      </a:r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of the accelerating convergence of </a:t>
                      </a:r>
                      <a:r>
                        <a:rPr lang="en-GB" sz="14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radiocommunication</a:t>
                      </a:r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services</a:t>
                      </a:r>
                      <a:r>
                        <a:rPr lang="en-GB" sz="105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05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Processing of space notices and other related activities</a:t>
                      </a:r>
                    </a:p>
                    <a:p>
                      <a:pPr hangingPunct="0"/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Processing of terrestrial notices and other related activities</a:t>
                      </a:r>
                    </a:p>
                    <a:p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Improvement (e.g. user-friendly) of software of the </a:t>
                      </a:r>
                      <a:r>
                        <a:rPr lang="en-GB" sz="14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Radiocommunication</a:t>
                      </a:r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Bureau</a:t>
                      </a:r>
                      <a:r>
                        <a:rPr lang="en-GB" sz="14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process advanced publications, coordination and notification requests pertaining to space and terrestrial </a:t>
                      </a:r>
                      <a:r>
                        <a:rPr lang="en-GB" sz="14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radiocommunication</a:t>
                      </a:r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services as well as all other related requests</a:t>
                      </a:r>
                    </a:p>
                    <a:p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undertake the appropriate cost-recovery activities for satellite network filings</a:t>
                      </a:r>
                      <a:r>
                        <a:rPr lang="en-GB" sz="14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Processing time for each submission within statutory time-limit, in accordance with the applicable procedures and/or pertinent provisions of the Radio Regulations</a:t>
                      </a:r>
                    </a:p>
                    <a:p>
                      <a:pPr hangingPunct="0"/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Timely application of Council Decision 482</a:t>
                      </a:r>
                    </a:p>
                    <a:p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downloads and sales of ITU-R Recommendations</a:t>
                      </a:r>
                      <a:r>
                        <a:rPr lang="en-GB" sz="14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Merge 4"/>
          <p:cNvSpPr/>
          <p:nvPr/>
        </p:nvSpPr>
        <p:spPr>
          <a:xfrm rot="15043092">
            <a:off x="3582372" y="3172439"/>
            <a:ext cx="266306" cy="4094324"/>
          </a:xfrm>
          <a:prstGeom prst="flowChartMerg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erge 8"/>
          <p:cNvSpPr/>
          <p:nvPr/>
        </p:nvSpPr>
        <p:spPr>
          <a:xfrm rot="14698830">
            <a:off x="4468948" y="1346888"/>
            <a:ext cx="266306" cy="6299317"/>
          </a:xfrm>
          <a:prstGeom prst="flowChartMerg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43931" y="5562731"/>
            <a:ext cx="1406040" cy="1042794"/>
            <a:chOff x="2170175" y="4975442"/>
            <a:chExt cx="1406040" cy="1042794"/>
          </a:xfrm>
        </p:grpSpPr>
        <p:sp>
          <p:nvSpPr>
            <p:cNvPr id="7" name="Oval Callout 6"/>
            <p:cNvSpPr/>
            <p:nvPr/>
          </p:nvSpPr>
          <p:spPr>
            <a:xfrm>
              <a:off x="2170175" y="4975442"/>
              <a:ext cx="1406040" cy="1042794"/>
            </a:xfrm>
            <a:prstGeom prst="wedgeEllipseCallout">
              <a:avLst>
                <a:gd name="adj1" fmla="val 191657"/>
                <a:gd name="adj2" fmla="val -149640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75415" y="5105694"/>
              <a:ext cx="1300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BR activities, not ITU-R outputs, results or KPI</a:t>
              </a:r>
              <a:endParaRPr lang="en-US" sz="12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1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Objectives, Outputs, expected results and KPI of ITU-R </a:t>
            </a:r>
            <a:r>
              <a:rPr lang="en-US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2200" b="1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(Table 4.2)</a:t>
            </a:r>
            <a:endParaRPr lang="en-US" sz="2200" b="1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057" y="6258900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8861311" y="6516679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 smtClean="0">
                <a:solidFill>
                  <a:schemeClr val="bg2"/>
                </a:solidFill>
                <a:latin typeface="+mn-lt"/>
              </a:rPr>
              <a:pPr/>
              <a:t>9</a:t>
            </a:fld>
            <a:endParaRPr lang="en-US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653641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theme/theme1.xml><?xml version="1.0" encoding="utf-8"?>
<a:theme xmlns:a="http://schemas.openxmlformats.org/drawingml/2006/main" name="Sample presentation slides (Lt. gray design)">
  <a:themeElements>
    <a:clrScheme name="5-00332 CSO Summit 2008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ECDFA7"/>
      </a:accent1>
      <a:accent2>
        <a:srgbClr val="4F6E9B"/>
      </a:accent2>
      <a:accent3>
        <a:srgbClr val="936553"/>
      </a:accent3>
      <a:accent4>
        <a:srgbClr val="88A17B"/>
      </a:accent4>
      <a:accent5>
        <a:srgbClr val="B8977E"/>
      </a:accent5>
      <a:accent6>
        <a:srgbClr val="99B5D3"/>
      </a:accent6>
      <a:hlink>
        <a:srgbClr val="050595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5-00332 CSO Summit 2008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ECDFA7"/>
      </a:accent1>
      <a:accent2>
        <a:srgbClr val="4F6E9B"/>
      </a:accent2>
      <a:accent3>
        <a:srgbClr val="936553"/>
      </a:accent3>
      <a:accent4>
        <a:srgbClr val="88A17B"/>
      </a:accent4>
      <a:accent5>
        <a:srgbClr val="B8977E"/>
      </a:accent5>
      <a:accent6>
        <a:srgbClr val="99B5D3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5CAE478657B44A8F67D90DF00552D0" ma:contentTypeVersion="2" ma:contentTypeDescription="Create a new document." ma:contentTypeScope="" ma:versionID="cdc1b7f9c0cc9929f330bfbd8f419120">
  <xsd:schema xmlns:xsd="http://www.w3.org/2001/XMLSchema" xmlns:xs="http://www.w3.org/2001/XMLSchema" xmlns:p="http://schemas.microsoft.com/office/2006/metadata/properties" xmlns:ns1="http://schemas.microsoft.com/sharepoint/v3" xmlns:ns2="1aaea1ea-72e4-4374-b05e-72e2f16fb7ae" targetNamespace="http://schemas.microsoft.com/office/2006/metadata/properties" ma:root="true" ma:fieldsID="5f03cfa57e716973114bdf2422329f5c" ns1:_="" ns2:_="">
    <xsd:import namespace="http://schemas.microsoft.com/sharepoint/v3"/>
    <xsd:import namespace="1aaea1ea-72e4-4374-b05e-72e2f16fb7ae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ea1ea-72e4-4374-b05e-72e2f16fb7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3CDD452-9BAD-4FB9-97AC-6883543BFCEF}"/>
</file>

<file path=customXml/itemProps2.xml><?xml version="1.0" encoding="utf-8"?>
<ds:datastoreItem xmlns:ds="http://schemas.openxmlformats.org/officeDocument/2006/customXml" ds:itemID="{458FDBB7-A09B-4BA9-AE30-2FAD0E6897B9}"/>
</file>

<file path=customXml/itemProps3.xml><?xml version="1.0" encoding="utf-8"?>
<ds:datastoreItem xmlns:ds="http://schemas.openxmlformats.org/officeDocument/2006/customXml" ds:itemID="{5DECA574-ADDF-4F64-88C7-DD7EE43625FD}"/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(Lt. gray design)</Template>
  <TotalTime>169</TotalTime>
  <Words>1363</Words>
  <Application>Microsoft Office PowerPoint</Application>
  <PresentationFormat>On-screen Show (4:3)</PresentationFormat>
  <Paragraphs>169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Sample presentation slides (Lt. gray design)</vt:lpstr>
      <vt:lpstr>White with Courier font for code slides</vt:lpstr>
      <vt:lpstr>The ITU-R Strategic Plan</vt:lpstr>
      <vt:lpstr>“Vision” of ITU-R</vt:lpstr>
      <vt:lpstr>“Mission” of ITU-R</vt:lpstr>
      <vt:lpstr>“Strategic goal” of ITU-R</vt:lpstr>
      <vt:lpstr>“Objectives of ITU-R”</vt:lpstr>
      <vt:lpstr>ITU-R Outputs and Objectives  (Table 4.1)</vt:lpstr>
      <vt:lpstr>Objectives, Outputs, expected results and KPI of ITU-R  (Table 4.2)</vt:lpstr>
      <vt:lpstr>PowerPoint Presentation</vt:lpstr>
      <vt:lpstr>Objectives, Outputs, expected results and KPI of ITU-R  (Table 4.2)</vt:lpstr>
      <vt:lpstr>PowerPoint Presentation</vt:lpstr>
      <vt:lpstr>Objectives, Outputs, expected results and KPI of ITU-R  (Table 4.2)</vt:lpstr>
      <vt:lpstr>PowerPoint Presentation</vt:lpstr>
      <vt:lpstr>Objectives, Outputs, expected results and KPI of ITU-R  (Table 4.2)</vt:lpstr>
      <vt:lpstr>PowerPoint Presentation</vt:lpstr>
      <vt:lpstr>Objectives, Outputs, expected results and KPI of ITU-R  (Table 4.2)</vt:lpstr>
      <vt:lpstr>Conclusions</vt:lpstr>
    </vt:vector>
  </TitlesOfParts>
  <Company>ITU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ITU-R Strategic Plan </dc:title>
  <dc:creator>contin</dc:creator>
  <cp:keywords/>
  <cp:lastModifiedBy>contin</cp:lastModifiedBy>
  <cp:revision>40</cp:revision>
  <dcterms:created xsi:type="dcterms:W3CDTF">2013-05-15T13:44:59Z</dcterms:created>
  <dcterms:modified xsi:type="dcterms:W3CDTF">2013-05-17T14:46:39Z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TC102867549990</vt:lpwstr>
  </property>
  <property fmtid="{D5CDD505-2E9C-101B-9397-08002B2CF9AE}" pid="3" name="ContentTypeId">
    <vt:lpwstr>0x010100D45CAE478657B44A8F67D90DF00552D0</vt:lpwstr>
  </property>
  <property fmtid="{D5CDD505-2E9C-101B-9397-08002B2CF9AE}" pid="4" name="Order">
    <vt:r8>1400</vt:r8>
  </property>
  <property fmtid="{D5CDD505-2E9C-101B-9397-08002B2CF9AE}" pid="5" name="Template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</Properties>
</file>