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17"/>
  </p:notesMasterIdLst>
  <p:handoutMasterIdLst>
    <p:handoutMasterId r:id="rId18"/>
  </p:handoutMasterIdLst>
  <p:sldIdLst>
    <p:sldId id="283" r:id="rId3"/>
    <p:sldId id="262" r:id="rId4"/>
    <p:sldId id="264" r:id="rId5"/>
    <p:sldId id="266" r:id="rId6"/>
    <p:sldId id="268" r:id="rId7"/>
    <p:sldId id="270" r:id="rId8"/>
    <p:sldId id="271" r:id="rId9"/>
    <p:sldId id="272" r:id="rId10"/>
    <p:sldId id="274" r:id="rId11"/>
    <p:sldId id="275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6D9B56E-E7FD-4F28-A7A8-A42025637C38}">
          <p14:sldIdLst>
            <p14:sldId id="283"/>
            <p14:sldId id="262"/>
            <p14:sldId id="264"/>
            <p14:sldId id="266"/>
            <p14:sldId id="268"/>
            <p14:sldId id="270"/>
            <p14:sldId id="271"/>
            <p14:sldId id="272"/>
            <p14:sldId id="274"/>
            <p14:sldId id="275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BFF"/>
    <a:srgbClr val="548DD4"/>
    <a:srgbClr val="CCECFF"/>
    <a:srgbClr val="A7C6FF"/>
    <a:srgbClr val="5DA4BE"/>
    <a:srgbClr val="FF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1B6C6-FF04-4460-80CE-31DB21C7E5AC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D442C-FF37-4097-AEDC-4EC15940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1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rot="10800000" flipV="1">
            <a:off x="8627717" y="6475643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00" dirty="0" smtClean="0">
                <a:solidFill>
                  <a:schemeClr val="bg2"/>
                </a:solidFill>
              </a:rPr>
              <a:t>1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77" y="6315206"/>
            <a:ext cx="1195383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10800000" flipV="1">
            <a:off x="8627717" y="6549438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fld id="{3F57D5C4-A1EB-4862-A36E-0253491A8BF9}" type="slidenum">
              <a:rPr lang="en-US" sz="1000" smtClean="0">
                <a:solidFill>
                  <a:schemeClr val="bg2"/>
                </a:solidFill>
              </a:rPr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61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Watermark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723" b="12773"/>
          <a:stretch>
            <a:fillRect/>
          </a:stretch>
        </p:blipFill>
        <p:spPr bwMode="auto">
          <a:xfrm>
            <a:off x="447658" y="385708"/>
            <a:ext cx="8023015" cy="59019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606738" y="3013501"/>
            <a:ext cx="7704856" cy="646331"/>
          </a:xfrm>
          <a:prstGeom prst="rect">
            <a:avLst/>
          </a:prstGeom>
          <a:gradFill>
            <a:gsLst>
              <a:gs pos="0">
                <a:srgbClr val="0070C0"/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ITU-R Strategic Plan</a:t>
            </a: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738" y="3783925"/>
            <a:ext cx="7704856" cy="461665"/>
          </a:xfrm>
          <a:prstGeom prst="rect">
            <a:avLst/>
          </a:prstGeom>
          <a:gradFill>
            <a:gsLst>
              <a:gs pos="0">
                <a:srgbClr val="0070C0"/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Draft Report from the RAG Correspondence Group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71989" y="908720"/>
            <a:ext cx="6574355" cy="615553"/>
          </a:xfrm>
          <a:prstGeom prst="rect">
            <a:avLst/>
          </a:prstGeom>
          <a:gradFill>
            <a:gsLst>
              <a:gs pos="0">
                <a:srgbClr val="548DD4"/>
              </a:gs>
              <a:gs pos="75000">
                <a:schemeClr val="tx1"/>
              </a:gs>
              <a:gs pos="93000">
                <a:schemeClr val="accent5">
                  <a:tint val="15000"/>
                  <a:satMod val="165000"/>
                </a:schemeClr>
              </a:gs>
              <a:gs pos="100000">
                <a:schemeClr val="accent5">
                  <a:tint val="5000"/>
                  <a:satMod val="2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7030A0"/>
                </a:solidFill>
              </a:rPr>
              <a:t>RAG Informal Meeting on ITU-R Strategic and Operational  Plans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Geneva, 21 May 2013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658966" y="5373216"/>
            <a:ext cx="3600400" cy="572464"/>
          </a:xfrm>
          <a:prstGeom prst="rect">
            <a:avLst/>
          </a:prstGeom>
          <a:gradFill flip="none" rotWithShape="1">
            <a:gsLst>
              <a:gs pos="0">
                <a:srgbClr val="B7CFFF">
                  <a:lumMod val="42000"/>
                  <a:alpha val="83000"/>
                </a:srgbClr>
              </a:gs>
              <a:gs pos="65000">
                <a:schemeClr val="accent2">
                  <a:tint val="32000"/>
                  <a:satMod val="250000"/>
                </a:schemeClr>
              </a:gs>
              <a:gs pos="100000">
                <a:schemeClr val="accent2">
                  <a:tint val="23000"/>
                  <a:satMod val="300000"/>
                </a:schemeClr>
              </a:gs>
            </a:gsLst>
            <a:lin ang="10800000" scaled="1"/>
            <a:tileRect/>
          </a:gradFill>
          <a:scene3d>
            <a:camera prst="perspectiveRigh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7863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Kavouss Arasteh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77863">
              <a:lnSpc>
                <a:spcPct val="90000"/>
              </a:lnSpc>
              <a:spcBef>
                <a:spcPct val="30000"/>
              </a:spcBef>
            </a:pP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Chairman, RAG CG on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ITU-R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Plan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0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0188"/>
            <a:ext cx="8367464" cy="1038572"/>
          </a:xfrm>
          <a:gradFill>
            <a:gsLst>
              <a:gs pos="0">
                <a:schemeClr val="accent2">
                  <a:tint val="98000"/>
                  <a:shade val="25000"/>
                  <a:satMod val="250000"/>
                  <a:alpha val="1000"/>
                </a:schemeClr>
              </a:gs>
              <a:gs pos="68000">
                <a:schemeClr val="tx1"/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200" dirty="0" smtClean="0"/>
              <a:t>ITU-R </a:t>
            </a:r>
            <a:br>
              <a:rPr lang="fr-FR" sz="3200" dirty="0" smtClean="0"/>
            </a:br>
            <a:r>
              <a:rPr lang="fr-FR" sz="3200" dirty="0" smtClean="0"/>
              <a:t>Production </a:t>
            </a:r>
            <a:r>
              <a:rPr lang="fr-FR" sz="3200" dirty="0" err="1" smtClean="0"/>
              <a:t>Process</a:t>
            </a:r>
            <a:r>
              <a:rPr lang="fr-FR" sz="3200" dirty="0" smtClean="0"/>
              <a:t> 3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039558"/>
              </p:ext>
            </p:extLst>
          </p:nvPr>
        </p:nvGraphicFramePr>
        <p:xfrm>
          <a:off x="1042988" y="1700213"/>
          <a:ext cx="7200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Picture" r:id="rId3" imgW="9048600" imgH="6153120" progId="Word.Picture.8">
                  <p:embed/>
                </p:oleObj>
              </mc:Choice>
              <mc:Fallback>
                <p:oleObj name="Picture" r:id="rId3" imgW="9048600" imgH="6153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7200900" cy="490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8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708920"/>
            <a:ext cx="8136904" cy="1440160"/>
          </a:xfrm>
          <a:prstGeom prst="rect">
            <a:avLst/>
          </a:prstGeom>
          <a:gradFill>
            <a:gsLst>
              <a:gs pos="77504">
                <a:schemeClr val="accent6">
                  <a:lumMod val="20000"/>
                  <a:lumOff val="80000"/>
                </a:schemeClr>
              </a:gs>
              <a:gs pos="55428">
                <a:schemeClr val="tx1"/>
              </a:gs>
              <a:gs pos="14571">
                <a:schemeClr val="tx1"/>
              </a:gs>
              <a:gs pos="23732">
                <a:schemeClr val="tx1">
                  <a:lumMod val="85000"/>
                </a:schemeClr>
              </a:gs>
              <a:gs pos="0">
                <a:srgbClr val="CCECFF">
                  <a:lumMod val="0"/>
                  <a:lumOff val="100000"/>
                  <a:alpha val="0"/>
                </a:srgb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100000" b="100000"/>
            </a:path>
          </a:gra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lvl="1" indent="0">
              <a:buNone/>
            </a:pP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37984" cy="1871282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The activities relating to informing from those relating to assisting administrations may be </a:t>
            </a:r>
            <a:r>
              <a:rPr lang="en-US" sz="2400" dirty="0">
                <a:solidFill>
                  <a:srgbClr val="002060"/>
                </a:solidFill>
              </a:rPr>
              <a:t>difficult to separate.  Therefore, these activities have been combined into one process intended to fulfill </a:t>
            </a:r>
            <a:r>
              <a:rPr lang="en-US" sz="2400" dirty="0" smtClean="0">
                <a:solidFill>
                  <a:srgbClr val="002060"/>
                </a:solidFill>
              </a:rPr>
              <a:t>Objectives </a:t>
            </a:r>
            <a:r>
              <a:rPr lang="en-US" sz="2400" dirty="0">
                <a:solidFill>
                  <a:srgbClr val="002060"/>
                </a:solidFill>
              </a:rPr>
              <a:t>4 and 5.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88640"/>
            <a:ext cx="7560840" cy="792088"/>
          </a:xfrm>
          <a:prstGeom prst="rect">
            <a:avLst/>
          </a:prstGeom>
          <a:gradFill flip="none" rotWithShape="1">
            <a:gsLst>
              <a:gs pos="39000">
                <a:srgbClr val="5DA4BE"/>
              </a:gs>
              <a:gs pos="44000">
                <a:srgbClr val="025BFF"/>
              </a:gs>
              <a:gs pos="0">
                <a:srgbClr val="A7C6FF"/>
              </a:gs>
              <a:gs pos="88000">
                <a:srgbClr val="A7C6FF">
                  <a:lumMod val="0"/>
                  <a:alpha val="21000"/>
                </a:srgb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Proposed Process 4 (Associated  to “Objectives” 4 and  5):</a:t>
            </a:r>
            <a:b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27584" y="112474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Inform and assisting membership in </a:t>
            </a:r>
            <a:r>
              <a:rPr lang="en-US" sz="2000" b="1" dirty="0" smtClean="0"/>
              <a:t>radiocommunication </a:t>
            </a:r>
            <a:r>
              <a:rPr lang="en-US" sz="2000" b="1" dirty="0"/>
              <a:t>matters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4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4564" cy="888820"/>
          </a:xfrm>
          <a:gradFill>
            <a:gsLst>
              <a:gs pos="0">
                <a:schemeClr val="bg2">
                  <a:lumMod val="40000"/>
                  <a:lumOff val="60000"/>
                  <a:alpha val="19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93000">
                <a:schemeClr val="bg2">
                  <a:lumMod val="20000"/>
                  <a:lumOff val="80000"/>
                </a:schemeClr>
              </a:gs>
              <a:gs pos="75000">
                <a:schemeClr val="tx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/>
              <a:t>ITU-R </a:t>
            </a:r>
            <a:br>
              <a:rPr lang="fr-FR" sz="3200" dirty="0" smtClean="0"/>
            </a:br>
            <a:r>
              <a:rPr lang="fr-FR" sz="3200" dirty="0"/>
              <a:t>P</a:t>
            </a:r>
            <a:r>
              <a:rPr lang="fr-FR" sz="3200" dirty="0" smtClean="0"/>
              <a:t>roduction </a:t>
            </a:r>
            <a:r>
              <a:rPr lang="fr-FR" sz="3200" dirty="0" err="1" smtClean="0"/>
              <a:t>Process</a:t>
            </a:r>
            <a:r>
              <a:rPr lang="fr-FR" sz="3200" dirty="0" smtClean="0"/>
              <a:t> 4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900359"/>
              </p:ext>
            </p:extLst>
          </p:nvPr>
        </p:nvGraphicFramePr>
        <p:xfrm>
          <a:off x="1042988" y="1700213"/>
          <a:ext cx="7200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Picture" r:id="rId3" imgW="9048600" imgH="6153120" progId="Word.Picture.8">
                  <p:embed/>
                </p:oleObj>
              </mc:Choice>
              <mc:Fallback>
                <p:oleObj name="Picture" r:id="rId3" imgW="9048600" imgH="6153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7200900" cy="490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52728" cy="678532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8000">
                <a:srgbClr val="548DD4"/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600" dirty="0" smtClean="0"/>
              <a:t>ITU-R </a:t>
            </a:r>
            <a:r>
              <a:rPr lang="fr-FR" sz="3600" dirty="0" err="1" smtClean="0"/>
              <a:t>Processes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22130"/>
              </p:ext>
            </p:extLst>
          </p:nvPr>
        </p:nvGraphicFramePr>
        <p:xfrm>
          <a:off x="1042988" y="1700213"/>
          <a:ext cx="7200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Picture" r:id="rId3" imgW="9048600" imgH="6153120" progId="Word.Picture.8">
                  <p:embed/>
                </p:oleObj>
              </mc:Choice>
              <mc:Fallback>
                <p:oleObj name="Picture" r:id="rId3" imgW="9048600" imgH="6153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7200900" cy="490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235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11280" cy="664797"/>
          </a:xfrm>
          <a:gradFill flip="none" rotWithShape="1">
            <a:gsLst>
              <a:gs pos="94000">
                <a:srgbClr val="0070C0">
                  <a:alpha val="31000"/>
                </a:srgbClr>
              </a:gs>
              <a:gs pos="9000">
                <a:schemeClr val="tx1">
                  <a:lumMod val="0"/>
                  <a:lumOff val="100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perspectiveLeft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352928" cy="2736304"/>
          </a:xfrm>
          <a:gradFill flip="none" rotWithShape="1">
            <a:gsLst>
              <a:gs pos="0">
                <a:srgbClr val="CCECFF">
                  <a:lumMod val="91000"/>
                  <a:lumOff val="9000"/>
                </a:srgbClr>
              </a:gs>
              <a:gs pos="47000">
                <a:srgbClr val="5DA4BE">
                  <a:alpha val="60784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chilly" dir="t"/>
          </a:scene3d>
          <a:sp3d>
            <a:bevelT w="101600" prst="riblet"/>
            <a:bevelB w="114300" prst="hardEdge"/>
          </a:sp3d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Modifications to Resolution 71 are to be decided by PP-14</a:t>
            </a:r>
          </a:p>
          <a:p>
            <a:r>
              <a:rPr lang="en-US" sz="2400" dirty="0" smtClean="0"/>
              <a:t>Preparation expected to take place in a Council working group to be created by C13 and to produce a report for consideration by C14 and by MS in formulating their formal proposals to PP14</a:t>
            </a:r>
          </a:p>
          <a:p>
            <a:r>
              <a:rPr lang="en-US" sz="2400" dirty="0" smtClean="0"/>
              <a:t>RAG may wish to liaise its conclusions, if any, to the Council Working group, as foreseen by Resolution 71</a:t>
            </a:r>
          </a:p>
        </p:txBody>
      </p:sp>
    </p:spTree>
    <p:extLst>
      <p:ext uri="{BB962C8B-B14F-4D97-AF65-F5344CB8AC3E}">
        <p14:creationId xmlns:p14="http://schemas.microsoft.com/office/powerpoint/2010/main" val="14975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382000" cy="664797"/>
          </a:xfrm>
          <a:gradFill flip="none" rotWithShape="1">
            <a:gsLst>
              <a:gs pos="56236">
                <a:srgbClr val="A7C6FF"/>
              </a:gs>
              <a:gs pos="74000">
                <a:srgbClr val="548DD4">
                  <a:alpha val="26000"/>
                  <a:lumMod val="36000"/>
                  <a:lumOff val="64000"/>
                </a:srgbClr>
              </a:gs>
              <a:gs pos="0">
                <a:schemeClr val="accent3">
                  <a:lumMod val="20000"/>
                  <a:lumOff val="80000"/>
                </a:schemeClr>
              </a:gs>
              <a:gs pos="15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perspectiveLeft"/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ITU-R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52" y="2204864"/>
            <a:ext cx="8511480" cy="332399"/>
          </a:xfrm>
          <a:gradFill>
            <a:gsLst>
              <a:gs pos="0">
                <a:schemeClr val="bg2">
                  <a:alpha val="43000"/>
                  <a:lumMod val="0"/>
                </a:schemeClr>
              </a:gs>
              <a:gs pos="68000">
                <a:srgbClr val="548DD4"/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/>
          <a:lstStyle/>
          <a:p>
            <a:r>
              <a:rPr lang="en-US" sz="2400" dirty="0" smtClean="0"/>
              <a:t>This is the Strategic </a:t>
            </a:r>
            <a:r>
              <a:rPr lang="en-US" sz="2400" dirty="0"/>
              <a:t>P</a:t>
            </a:r>
            <a:r>
              <a:rPr lang="en-US" sz="2400" dirty="0" smtClean="0"/>
              <a:t>lan of the ITU-R, i.e. the Membership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152" y="3789040"/>
            <a:ext cx="8511480" cy="664797"/>
          </a:xfrm>
          <a:prstGeom prst="rect">
            <a:avLst/>
          </a:prstGeom>
          <a:gradFill>
            <a:gsLst>
              <a:gs pos="0">
                <a:schemeClr val="bg2">
                  <a:alpha val="43000"/>
                  <a:lumMod val="0"/>
                </a:schemeClr>
              </a:gs>
              <a:gs pos="68000">
                <a:srgbClr val="548DD4"/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This is not the Strategic </a:t>
            </a:r>
            <a:r>
              <a:rPr lang="en-US" sz="2400" dirty="0"/>
              <a:t>P</a:t>
            </a:r>
            <a:r>
              <a:rPr lang="en-US" sz="2400" dirty="0" smtClean="0"/>
              <a:t>lan of the BR. The BR provides support to the activities of the ITU-R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0152" y="2869661"/>
            <a:ext cx="8511480" cy="664797"/>
          </a:xfrm>
          <a:prstGeom prst="rect">
            <a:avLst/>
          </a:prstGeom>
          <a:gradFill>
            <a:gsLst>
              <a:gs pos="0">
                <a:schemeClr val="bg2">
                  <a:alpha val="43000"/>
                  <a:lumMod val="0"/>
                </a:schemeClr>
              </a:gs>
              <a:gs pos="68000">
                <a:srgbClr val="548DD4"/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It is a matter for the Membership to address, consistent with the specific strategic plans of each member.</a:t>
            </a:r>
          </a:p>
        </p:txBody>
      </p:sp>
    </p:spTree>
    <p:extLst>
      <p:ext uri="{BB962C8B-B14F-4D97-AF65-F5344CB8AC3E}">
        <p14:creationId xmlns:p14="http://schemas.microsoft.com/office/powerpoint/2010/main" val="2971439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9758" y="2060848"/>
            <a:ext cx="7845576" cy="691488"/>
          </a:xfrm>
          <a:prstGeom prst="rect">
            <a:avLst/>
          </a:prstGeom>
          <a:gradFill>
            <a:gsLst>
              <a:gs pos="77504">
                <a:schemeClr val="accent6">
                  <a:lumMod val="20000"/>
                  <a:lumOff val="80000"/>
                </a:schemeClr>
              </a:gs>
              <a:gs pos="55428">
                <a:schemeClr val="tx1"/>
              </a:gs>
              <a:gs pos="14571">
                <a:schemeClr val="tx1"/>
              </a:gs>
              <a:gs pos="23732">
                <a:schemeClr val="tx1">
                  <a:lumMod val="85000"/>
                </a:schemeClr>
              </a:gs>
              <a:gs pos="0">
                <a:srgbClr val="CCECFF">
                  <a:lumMod val="0"/>
                  <a:lumOff val="100000"/>
                  <a:alpha val="0"/>
                </a:srgb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100000" b="100000"/>
            </a:path>
          </a:gradFill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Avoid confusion between objectives and means in the “strategic goal”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0188"/>
            <a:ext cx="8496944" cy="443198"/>
          </a:xfrm>
          <a:gradFill>
            <a:gsLst>
              <a:gs pos="0">
                <a:srgbClr val="A7C6FF"/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Possible improvements to Resolution 71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7200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Resolution 71 (Rev. Guadalajara, 2010) </a:t>
            </a:r>
            <a:r>
              <a:rPr lang="en-US" sz="2400" dirty="0" smtClean="0"/>
              <a:t>may be improved on the following aspects: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69758" y="2906672"/>
            <a:ext cx="8042401" cy="720080"/>
            <a:chOff x="469758" y="2906672"/>
            <a:chExt cx="8077399" cy="72008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69758" y="2906672"/>
              <a:ext cx="7879717" cy="720080"/>
            </a:xfrm>
            <a:prstGeom prst="rect">
              <a:avLst/>
            </a:prstGeom>
            <a:gradFill>
              <a:gsLst>
                <a:gs pos="77504">
                  <a:schemeClr val="accent6">
                    <a:lumMod val="20000"/>
                    <a:lumOff val="80000"/>
                  </a:schemeClr>
                </a:gs>
                <a:gs pos="55428">
                  <a:schemeClr val="tx1"/>
                </a:gs>
                <a:gs pos="14571">
                  <a:schemeClr val="tx1"/>
                </a:gs>
                <a:gs pos="23732">
                  <a:schemeClr val="tx1">
                    <a:lumMod val="85000"/>
                  </a:schemeClr>
                </a:gs>
                <a:gs pos="0">
                  <a:srgbClr val="CCECFF">
                    <a:lumMod val="0"/>
                    <a:lumOff val="100000"/>
                    <a:alpha val="0"/>
                  </a:srgb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100000" b="100000"/>
              </a:path>
            </a:gradFill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en-US" sz="200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95661" y="3050688"/>
              <a:ext cx="8051496" cy="43204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2000" dirty="0" smtClean="0">
                  <a:solidFill>
                    <a:schemeClr val="bg2">
                      <a:lumMod val="75000"/>
                    </a:schemeClr>
                  </a:solidFill>
                </a:rPr>
                <a:t>Avoid confusion between activities, outputs and objectives</a:t>
              </a:r>
            </a:p>
            <a:p>
              <a:pPr marL="517525" lvl="1" indent="0">
                <a:buNone/>
              </a:pPr>
              <a:endParaRPr lang="en-US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9758" y="3830192"/>
            <a:ext cx="7884731" cy="756379"/>
            <a:chOff x="527025" y="4266776"/>
            <a:chExt cx="7656682" cy="605392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27025" y="4266776"/>
              <a:ext cx="7656682" cy="605392"/>
            </a:xfrm>
            <a:prstGeom prst="rect">
              <a:avLst/>
            </a:prstGeom>
            <a:gradFill>
              <a:gsLst>
                <a:gs pos="77504">
                  <a:schemeClr val="accent6">
                    <a:lumMod val="20000"/>
                    <a:lumOff val="80000"/>
                  </a:schemeClr>
                </a:gs>
                <a:gs pos="55428">
                  <a:schemeClr val="tx1"/>
                </a:gs>
                <a:gs pos="14571">
                  <a:schemeClr val="tx1"/>
                </a:gs>
                <a:gs pos="23732">
                  <a:schemeClr val="tx1">
                    <a:lumMod val="85000"/>
                  </a:schemeClr>
                </a:gs>
                <a:gs pos="0">
                  <a:srgbClr val="CCECFF">
                    <a:lumMod val="0"/>
                    <a:lumOff val="100000"/>
                    <a:alpha val="0"/>
                  </a:srgb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100000" b="100000"/>
              </a:path>
            </a:gradFill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en-US" sz="200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12768" y="4310120"/>
              <a:ext cx="7531505" cy="51870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2000" dirty="0" smtClean="0">
                  <a:solidFill>
                    <a:schemeClr val="bg2">
                      <a:lumMod val="75000"/>
                    </a:schemeClr>
                  </a:solidFill>
                </a:rPr>
                <a:t>Avoid confusion between ITU-R and BR roles, in respect of activities, results and KPI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9758" y="4869160"/>
            <a:ext cx="8537013" cy="648072"/>
            <a:chOff x="511555" y="5301208"/>
            <a:chExt cx="8537013" cy="648072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1555" y="5301208"/>
              <a:ext cx="7951901" cy="648072"/>
            </a:xfrm>
            <a:prstGeom prst="rect">
              <a:avLst/>
            </a:prstGeom>
            <a:gradFill>
              <a:gsLst>
                <a:gs pos="77504">
                  <a:schemeClr val="accent6">
                    <a:lumMod val="20000"/>
                    <a:lumOff val="80000"/>
                  </a:schemeClr>
                </a:gs>
                <a:gs pos="55428">
                  <a:schemeClr val="tx1"/>
                </a:gs>
                <a:gs pos="14571">
                  <a:schemeClr val="tx1"/>
                </a:gs>
                <a:gs pos="23732">
                  <a:schemeClr val="tx1">
                    <a:lumMod val="85000"/>
                  </a:schemeClr>
                </a:gs>
                <a:gs pos="0">
                  <a:srgbClr val="CCECFF">
                    <a:lumMod val="0"/>
                    <a:lumOff val="100000"/>
                    <a:alpha val="0"/>
                  </a:srgb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100000" b="100000"/>
              </a:path>
            </a:gradFill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en-US" sz="200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37345" y="5301208"/>
              <a:ext cx="8511223" cy="64807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2000" dirty="0" smtClean="0">
                  <a:solidFill>
                    <a:schemeClr val="bg2">
                      <a:lumMod val="75000"/>
                    </a:schemeClr>
                  </a:solidFill>
                </a:rPr>
                <a:t>Avoid separation between consistent activities (e.g. RA and RAG, publications)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241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56" y="332656"/>
            <a:ext cx="8382000" cy="664797"/>
          </a:xfrm>
          <a:gradFill flip="none" rotWithShape="1">
            <a:gsLst>
              <a:gs pos="85000">
                <a:srgbClr val="548DD4">
                  <a:alpha val="89000"/>
                </a:srgbClr>
              </a:gs>
              <a:gs pos="29000">
                <a:schemeClr val="accent1">
                  <a:lumMod val="53000"/>
                  <a:lumOff val="47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  <a:scene3d>
            <a:camera prst="perspectiveLeft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ITU-R Strategic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56" y="1844824"/>
            <a:ext cx="8496944" cy="1368152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To ensure interference-free operations of </a:t>
            </a:r>
            <a:r>
              <a:rPr lang="en-GB" sz="2000" dirty="0" err="1"/>
              <a:t>radiocommunication</a:t>
            </a:r>
            <a:r>
              <a:rPr lang="en-GB" sz="2000" dirty="0"/>
              <a:t> systems</a:t>
            </a:r>
            <a:r>
              <a:rPr lang="en-GB" sz="2000" strike="sngStrike" dirty="0">
                <a:solidFill>
                  <a:srgbClr val="FFC000"/>
                </a:solidFill>
              </a:rPr>
              <a:t> by implementing the Radio Regulations and regional agreements, as well as updating these instruments in an efficient and timely manner through the processes of world and regional </a:t>
            </a:r>
            <a:r>
              <a:rPr lang="en-GB" sz="2000" strike="sngStrike" dirty="0" err="1">
                <a:solidFill>
                  <a:srgbClr val="FFC000"/>
                </a:solidFill>
              </a:rPr>
              <a:t>radiocommunication</a:t>
            </a:r>
            <a:r>
              <a:rPr lang="en-GB" sz="2000" strike="sngStrike" dirty="0">
                <a:solidFill>
                  <a:srgbClr val="FFC000"/>
                </a:solidFill>
              </a:rPr>
              <a:t> conferences</a:t>
            </a:r>
            <a:endParaRPr lang="en-GB" sz="2000" dirty="0">
              <a:solidFill>
                <a:srgbClr val="FFC000"/>
              </a:solidFill>
            </a:endParaRPr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1264" y="3140968"/>
            <a:ext cx="8496944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To establish </a:t>
            </a:r>
            <a:r>
              <a:rPr lang="en-GB" sz="2000" u="sng" dirty="0" smtClean="0">
                <a:solidFill>
                  <a:srgbClr val="FFC000"/>
                </a:solidFill>
              </a:rPr>
              <a:t>worldwide standards and associated materials  </a:t>
            </a:r>
            <a:r>
              <a:rPr lang="en-GB" sz="2000" strike="sngStrike" dirty="0" smtClean="0">
                <a:solidFill>
                  <a:srgbClr val="FFC000"/>
                </a:solidFill>
              </a:rPr>
              <a:t>Recommendations intended </a:t>
            </a:r>
            <a:r>
              <a:rPr lang="en-GB" sz="2000" dirty="0" smtClean="0">
                <a:solidFill>
                  <a:srgbClr val="FFC000"/>
                </a:solidFill>
              </a:rPr>
              <a:t>to </a:t>
            </a:r>
            <a:r>
              <a:rPr lang="en-GB" sz="2000" u="sng" dirty="0" err="1" smtClean="0">
                <a:solidFill>
                  <a:srgbClr val="FFC000"/>
                </a:solidFill>
              </a:rPr>
              <a:t>en</a:t>
            </a:r>
            <a:r>
              <a:rPr lang="en-GB" sz="2000" strike="sngStrike" dirty="0" err="1" smtClean="0">
                <a:solidFill>
                  <a:srgbClr val="FFC000"/>
                </a:solidFill>
              </a:rPr>
              <a:t>as</a:t>
            </a:r>
            <a:r>
              <a:rPr lang="en-GB" sz="2000" dirty="0" err="1" smtClean="0"/>
              <a:t>sure</a:t>
            </a:r>
            <a:r>
              <a:rPr lang="en-GB" sz="2000" dirty="0" smtClean="0"/>
              <a:t> the necessary</a:t>
            </a:r>
            <a:r>
              <a:rPr lang="en-GB" sz="2000" u="sng" dirty="0">
                <a:solidFill>
                  <a:srgbClr val="FFC000"/>
                </a:solidFill>
              </a:rPr>
              <a:t> </a:t>
            </a:r>
            <a:r>
              <a:rPr lang="en-GB" sz="2000" u="sng" dirty="0" smtClean="0">
                <a:solidFill>
                  <a:srgbClr val="FFC000"/>
                </a:solidFill>
              </a:rPr>
              <a:t>required</a:t>
            </a:r>
            <a:r>
              <a:rPr lang="en-GB" sz="2000" u="sng" dirty="0" smtClean="0"/>
              <a:t> </a:t>
            </a:r>
            <a:r>
              <a:rPr lang="en-GB" sz="2000" dirty="0" smtClean="0"/>
              <a:t> performance </a:t>
            </a:r>
            <a:r>
              <a:rPr lang="en-GB" sz="2000" u="sng" dirty="0" smtClean="0">
                <a:solidFill>
                  <a:srgbClr val="FFC000"/>
                </a:solidFill>
              </a:rPr>
              <a:t>, interoperability </a:t>
            </a:r>
            <a:r>
              <a:rPr lang="en-GB" sz="2000" dirty="0" smtClean="0"/>
              <a:t>and quality </a:t>
            </a:r>
            <a:r>
              <a:rPr lang="en-GB" sz="2000" strike="sngStrike" dirty="0" smtClean="0">
                <a:solidFill>
                  <a:srgbClr val="FFC000"/>
                </a:solidFill>
              </a:rPr>
              <a:t>in </a:t>
            </a:r>
            <a:r>
              <a:rPr lang="en-GB" sz="2000" u="sng" dirty="0" smtClean="0">
                <a:solidFill>
                  <a:srgbClr val="FFC000"/>
                </a:solidFill>
              </a:rPr>
              <a:t> for </a:t>
            </a:r>
            <a:r>
              <a:rPr lang="en-GB" sz="2000" dirty="0" smtClean="0"/>
              <a:t>operating </a:t>
            </a:r>
            <a:r>
              <a:rPr lang="en-GB" sz="2000" dirty="0" err="1" smtClean="0"/>
              <a:t>radiocommunication</a:t>
            </a:r>
            <a:r>
              <a:rPr lang="en-GB" sz="2000" dirty="0" smtClean="0"/>
              <a:t> systems.</a:t>
            </a:r>
          </a:p>
          <a:p>
            <a:pPr marL="0" indent="0">
              <a:buNone/>
            </a:pPr>
            <a:r>
              <a:rPr lang="en-GB" sz="2000" dirty="0" smtClean="0"/>
              <a:t>	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1264" y="4169505"/>
            <a:ext cx="8496944" cy="11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To seek ways and means to ensure the rational, equitable, efficient and economical use of the radio-frequency spectrum and satellite-orbit resources and to promote flexibility for future expansion and new technological developments.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6516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60840" cy="792088"/>
          </a:xfrm>
          <a:gradFill flip="none" rotWithShape="1">
            <a:gsLst>
              <a:gs pos="39000">
                <a:srgbClr val="5DA4BE"/>
              </a:gs>
              <a:gs pos="44000">
                <a:srgbClr val="025BFF"/>
              </a:gs>
              <a:gs pos="0">
                <a:srgbClr val="A7C6FF"/>
              </a:gs>
              <a:gs pos="88000">
                <a:srgbClr val="A7C6FF">
                  <a:lumMod val="0"/>
                  <a:alpha val="21000"/>
                </a:srgb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Proposed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 1 (Associated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to “Objective 1”):</a:t>
            </a:r>
            <a:b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69" y="2492896"/>
            <a:ext cx="8309992" cy="576064"/>
          </a:xfrm>
          <a:gradFill>
            <a:gsLst>
              <a:gs pos="53000">
                <a:srgbClr val="5DA4BE"/>
              </a:gs>
              <a:gs pos="0">
                <a:srgbClr val="A7C6FF"/>
              </a:gs>
              <a:gs pos="6000">
                <a:srgbClr val="025BFF">
                  <a:lumMod val="43000"/>
                  <a:alpha val="29000"/>
                </a:srgb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Output </a:t>
            </a:r>
            <a:r>
              <a:rPr lang="en-US" sz="2000" dirty="0"/>
              <a:t>of this process is the Final Acts of WRCs and RRCs, updated Radio Regulations, Rules of procedure of the RRB</a:t>
            </a: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4369" y="4293096"/>
            <a:ext cx="8382000" cy="948324"/>
          </a:xfrm>
          <a:prstGeom prst="rect">
            <a:avLst/>
          </a:prstGeom>
          <a:gradFill>
            <a:gsLst>
              <a:gs pos="98000">
                <a:srgbClr val="5DA4BE"/>
              </a:gs>
              <a:gs pos="0">
                <a:srgbClr val="A7C6FF"/>
              </a:gs>
              <a:gs pos="41000">
                <a:srgbClr val="025BFF">
                  <a:lumMod val="43000"/>
                  <a:alpha val="29000"/>
                </a:srgb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Activities are: preparatory activities by administrations and regional groups, WRC and RRC discussions, RRB activities and BR activities in support of all this.</a:t>
            </a:r>
            <a:endParaRPr lang="en-GB" sz="2000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369" y="3449108"/>
            <a:ext cx="8290079" cy="483948"/>
          </a:xfrm>
          <a:prstGeom prst="rect">
            <a:avLst/>
          </a:prstGeom>
          <a:gradFill>
            <a:gsLst>
              <a:gs pos="43000">
                <a:srgbClr val="5DA4BE"/>
              </a:gs>
              <a:gs pos="0">
                <a:srgbClr val="A7C6FF"/>
              </a:gs>
              <a:gs pos="11000">
                <a:srgbClr val="025BFF">
                  <a:lumMod val="43000"/>
                  <a:alpha val="29000"/>
                </a:srgb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Input is proposals from administrations, reports from the Director, BR</a:t>
            </a:r>
            <a:endParaRPr lang="en-GB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1016" y="119675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Establish and update international regulations on spectrum use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57522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1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624736" cy="1182588"/>
          </a:xfrm>
          <a:gradFill flip="none" rotWithShape="1">
            <a:gsLst>
              <a:gs pos="49000">
                <a:srgbClr val="548DD4"/>
              </a:gs>
              <a:gs pos="63000">
                <a:srgbClr val="5DA4BE">
                  <a:alpha val="53000"/>
                  <a:lumMod val="70000"/>
                  <a:lumOff val="3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/>
              <a:t>ITU-R </a:t>
            </a:r>
            <a:br>
              <a:rPr lang="fr-FR" sz="3200" dirty="0" smtClean="0"/>
            </a:br>
            <a:r>
              <a:rPr lang="fr-FR" sz="3200" dirty="0" smtClean="0"/>
              <a:t>Production </a:t>
            </a:r>
            <a:r>
              <a:rPr lang="fr-FR" sz="3200" dirty="0" err="1" smtClean="0"/>
              <a:t>Process</a:t>
            </a:r>
            <a:r>
              <a:rPr lang="fr-FR" sz="3200" dirty="0" smtClean="0"/>
              <a:t> 1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308410"/>
              </p:ext>
            </p:extLst>
          </p:nvPr>
        </p:nvGraphicFramePr>
        <p:xfrm>
          <a:off x="1042988" y="1700213"/>
          <a:ext cx="7200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icture" r:id="rId3" imgW="9048600" imgH="6153120" progId="Word.Picture.8">
                  <p:embed/>
                </p:oleObj>
              </mc:Choice>
              <mc:Fallback>
                <p:oleObj name="Picture" r:id="rId3" imgW="9048600" imgH="6153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7200900" cy="490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623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88" y="1832630"/>
            <a:ext cx="7542504" cy="2172434"/>
          </a:xfrm>
        </p:spPr>
        <p:txBody>
          <a:bodyPr>
            <a:noAutofit/>
          </a:bodyPr>
          <a:lstStyle/>
          <a:p>
            <a:pPr lvl="1"/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Outputs </a:t>
            </a:r>
            <a:r>
              <a:rPr lang="en-US" sz="2000" b="1" dirty="0"/>
              <a:t>are updated MIFR and Plans by recording/suppression/modifications of assignments/allotments in the MIFR/relevant Plans and associated publications (BRIFIC, Lists of Maritime publications, </a:t>
            </a:r>
            <a:endParaRPr lang="en-GB" sz="2000" b="1" dirty="0"/>
          </a:p>
          <a:p>
            <a:pPr lvl="1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Inputs</a:t>
            </a:r>
            <a:r>
              <a:rPr lang="en-US" sz="2000" b="1" dirty="0"/>
              <a:t> are the notices from administrations on intended use of </a:t>
            </a:r>
            <a:r>
              <a:rPr lang="en-US" sz="2000" b="1" dirty="0" smtClean="0"/>
              <a:t>spectrum</a:t>
            </a:r>
          </a:p>
          <a:p>
            <a:pPr lvl="1"/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Activities</a:t>
            </a:r>
            <a:r>
              <a:rPr lang="en-US" sz="2000" b="1" dirty="0" smtClean="0"/>
              <a:t> are:</a:t>
            </a:r>
          </a:p>
          <a:p>
            <a:pPr marL="517525" lvl="1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254261"/>
            <a:ext cx="7560840" cy="792088"/>
          </a:xfrm>
          <a:prstGeom prst="rect">
            <a:avLst/>
          </a:prstGeom>
          <a:gradFill flip="none" rotWithShape="1">
            <a:gsLst>
              <a:gs pos="39000">
                <a:srgbClr val="5DA4BE"/>
              </a:gs>
              <a:gs pos="44000">
                <a:srgbClr val="025BFF"/>
              </a:gs>
              <a:gs pos="0">
                <a:srgbClr val="A7C6FF"/>
              </a:gs>
              <a:gs pos="88000">
                <a:srgbClr val="A7C6FF">
                  <a:lumMod val="0"/>
                  <a:alpha val="21000"/>
                </a:srgb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Proposed Process 2 (Associated  to “Objective 2”):</a:t>
            </a:r>
            <a:b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37023" y="1124744"/>
            <a:ext cx="5365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FFFFF"/>
                </a:solidFill>
              </a:rPr>
              <a:t>Apply international regulations on spectrum use</a:t>
            </a:r>
            <a:r>
              <a:rPr lang="en-GB" sz="2000" b="1" dirty="0">
                <a:solidFill>
                  <a:srgbClr val="FFFFFF"/>
                </a:solidFill>
              </a:rPr>
              <a:t/>
            </a:r>
            <a:br>
              <a:rPr lang="en-GB" sz="2000" b="1" dirty="0">
                <a:solidFill>
                  <a:srgbClr val="FFFFFF"/>
                </a:solidFill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3925048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285750">
              <a:buFontTx/>
              <a:buChar char="-"/>
            </a:pPr>
            <a:r>
              <a:rPr lang="en-US" b="1" dirty="0" smtClean="0"/>
              <a:t>the  </a:t>
            </a:r>
            <a:r>
              <a:rPr lang="en-US" b="1" dirty="0"/>
              <a:t>actions taken by the BR in administering the procedures of </a:t>
            </a:r>
            <a:r>
              <a:rPr lang="en-US" b="1" dirty="0" smtClean="0"/>
              <a:t>the</a:t>
            </a:r>
            <a:br>
              <a:rPr lang="en-US" b="1" dirty="0" smtClean="0"/>
            </a:br>
            <a:r>
              <a:rPr lang="en-US" b="1" dirty="0" smtClean="0"/>
              <a:t>RR </a:t>
            </a:r>
            <a:r>
              <a:rPr lang="en-US" b="1" dirty="0"/>
              <a:t>and regional Agreements, </a:t>
            </a:r>
            <a:endParaRPr lang="en-US" b="1" dirty="0" smtClean="0"/>
          </a:p>
          <a:p>
            <a:pPr marL="517525" lvl="1"/>
            <a:endParaRPr lang="en-US" sz="1000" b="1" dirty="0"/>
          </a:p>
          <a:p>
            <a:pPr marL="803275" lvl="1" indent="-285750">
              <a:buFontTx/>
              <a:buChar char="-"/>
            </a:pPr>
            <a:r>
              <a:rPr lang="en-US" b="1" dirty="0" smtClean="0"/>
              <a:t>the </a:t>
            </a:r>
            <a:r>
              <a:rPr lang="en-US" b="1" dirty="0"/>
              <a:t>activities of the RRB other than the adoption of RoPs</a:t>
            </a:r>
            <a:r>
              <a:rPr lang="en-US" b="1" dirty="0" smtClean="0"/>
              <a:t>,</a:t>
            </a:r>
          </a:p>
          <a:p>
            <a:pPr marL="517525" lvl="1"/>
            <a:endParaRPr lang="en-US" sz="1000" b="1" dirty="0"/>
          </a:p>
          <a:p>
            <a:pPr marL="517525" lvl="1" indent="0">
              <a:buNone/>
            </a:pPr>
            <a:r>
              <a:rPr lang="en-US" b="1" dirty="0"/>
              <a:t>- </a:t>
            </a:r>
            <a:r>
              <a:rPr lang="en-US" b="1" dirty="0" smtClean="0"/>
              <a:t>   the  </a:t>
            </a:r>
            <a:r>
              <a:rPr lang="en-US" b="1" dirty="0"/>
              <a:t>actions taken by administrations and operators in </a:t>
            </a:r>
            <a:r>
              <a:rPr lang="en-US" b="1" dirty="0" smtClean="0"/>
              <a:t>coordinating</a:t>
            </a:r>
            <a:br>
              <a:rPr lang="en-US" b="1" dirty="0" smtClean="0"/>
            </a:br>
            <a:r>
              <a:rPr lang="en-US" b="1" dirty="0" smtClean="0"/>
              <a:t>     </a:t>
            </a:r>
            <a:r>
              <a:rPr lang="en-US" b="1" dirty="0"/>
              <a:t>frequencies and exchanging information with the BR, and the </a:t>
            </a:r>
            <a:r>
              <a:rPr lang="en-US" b="1" dirty="0" smtClean="0"/>
              <a:t>BR</a:t>
            </a:r>
            <a:br>
              <a:rPr lang="en-US" b="1" dirty="0" smtClean="0"/>
            </a:br>
            <a:r>
              <a:rPr lang="en-US" b="1" dirty="0" smtClean="0"/>
              <a:t>     supports </a:t>
            </a:r>
            <a:r>
              <a:rPr lang="en-US" b="1" dirty="0"/>
              <a:t>for these works.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8577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80720" cy="936104"/>
          </a:xfrm>
          <a:gradFill flip="none" rotWithShape="1">
            <a:gsLst>
              <a:gs pos="0">
                <a:srgbClr val="025BFF">
                  <a:lumMod val="57000"/>
                  <a:lumOff val="43000"/>
                </a:srgbClr>
              </a:gs>
              <a:gs pos="68000">
                <a:schemeClr val="tx1"/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</a:rPr>
              <a:t>ITU-R </a:t>
            </a:r>
            <a:br>
              <a:rPr lang="fr-FR" sz="3200" dirty="0" smtClean="0">
                <a:solidFill>
                  <a:srgbClr val="00206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</a:rPr>
              <a:t>Production </a:t>
            </a:r>
            <a:r>
              <a:rPr lang="fr-FR" sz="3200" dirty="0" err="1" smtClean="0">
                <a:solidFill>
                  <a:srgbClr val="002060"/>
                </a:solidFill>
              </a:rPr>
              <a:t>Process</a:t>
            </a:r>
            <a:r>
              <a:rPr lang="fr-FR" sz="3200" dirty="0" smtClean="0">
                <a:solidFill>
                  <a:srgbClr val="002060"/>
                </a:solidFill>
              </a:rPr>
              <a:t> 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1758"/>
              </p:ext>
            </p:extLst>
          </p:nvPr>
        </p:nvGraphicFramePr>
        <p:xfrm>
          <a:off x="1042988" y="1700213"/>
          <a:ext cx="7200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Picture" r:id="rId3" imgW="9048600" imgH="6153120" progId="Word.Picture.8">
                  <p:embed/>
                </p:oleObj>
              </mc:Choice>
              <mc:Fallback>
                <p:oleObj name="Picture" r:id="rId3" imgW="9048600" imgH="6153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7200900" cy="490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862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100352" cy="628624"/>
          </a:xfrm>
          <a:gradFill flip="none" rotWithShape="1">
            <a:gsLst>
              <a:gs pos="0">
                <a:srgbClr val="025BFF">
                  <a:lumMod val="76000"/>
                </a:srgbClr>
              </a:gs>
              <a:gs pos="47000">
                <a:srgbClr val="5DA4BE">
                  <a:alpha val="60784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Outputs </a:t>
            </a:r>
            <a:r>
              <a:rPr lang="en-US" sz="2000" dirty="0"/>
              <a:t>are recommendations, reports (including the CPM report) and </a:t>
            </a:r>
            <a:r>
              <a:rPr lang="en-US" sz="2000" dirty="0" smtClean="0"/>
              <a:t>handbooks</a:t>
            </a:r>
          </a:p>
          <a:p>
            <a:pPr lvl="1"/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3928" y="3464416"/>
            <a:ext cx="8093968" cy="576064"/>
          </a:xfrm>
          <a:prstGeom prst="rect">
            <a:avLst/>
          </a:prstGeom>
          <a:gradFill flip="none" rotWithShape="1">
            <a:gsLst>
              <a:gs pos="0">
                <a:srgbClr val="025BFF">
                  <a:lumMod val="76000"/>
                </a:srgbClr>
              </a:gs>
              <a:gs pos="47000">
                <a:srgbClr val="5DA4BE">
                  <a:alpha val="60784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Inputs are contributions by the ITU-R Membership</a:t>
            </a:r>
            <a:endParaRPr lang="en-GB" sz="2000" dirty="0" smtClean="0"/>
          </a:p>
          <a:p>
            <a:pPr marL="0" indent="0">
              <a:buFontTx/>
              <a:buNone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3928" y="4057624"/>
            <a:ext cx="8093968" cy="1008112"/>
          </a:xfrm>
          <a:prstGeom prst="rect">
            <a:avLst/>
          </a:prstGeom>
          <a:gradFill flip="none" rotWithShape="1">
            <a:gsLst>
              <a:gs pos="0">
                <a:srgbClr val="025BFF">
                  <a:lumMod val="76000"/>
                </a:srgbClr>
              </a:gs>
              <a:gs pos="47000">
                <a:srgbClr val="5DA4BE">
                  <a:alpha val="60784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Activities are the technical, operational and regulatory studies within the ITU-R Study </a:t>
            </a:r>
            <a:r>
              <a:rPr lang="en-US" sz="2000" dirty="0"/>
              <a:t>G</a:t>
            </a:r>
            <a:r>
              <a:rPr lang="en-US" sz="2000" dirty="0" smtClean="0"/>
              <a:t>roups, SCRPM  and CPM, as well as the BR activities in support of these tasks</a:t>
            </a:r>
          </a:p>
          <a:p>
            <a:pPr marL="0" indent="0">
              <a:buFontTx/>
              <a:buNone/>
            </a:pP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3928" y="5065736"/>
            <a:ext cx="8093968" cy="412600"/>
          </a:xfrm>
          <a:prstGeom prst="rect">
            <a:avLst/>
          </a:prstGeom>
          <a:gradFill flip="none" rotWithShape="1">
            <a:gsLst>
              <a:gs pos="0">
                <a:srgbClr val="025BFF">
                  <a:lumMod val="76000"/>
                </a:srgbClr>
              </a:gs>
              <a:gs pos="47000">
                <a:srgbClr val="5DA4BE">
                  <a:alpha val="60784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RA is piloting this process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88640"/>
            <a:ext cx="7560840" cy="792088"/>
          </a:xfrm>
          <a:prstGeom prst="rect">
            <a:avLst/>
          </a:prstGeom>
          <a:gradFill flip="none" rotWithShape="1">
            <a:gsLst>
              <a:gs pos="39000">
                <a:srgbClr val="5DA4BE"/>
              </a:gs>
              <a:gs pos="44000">
                <a:srgbClr val="025BFF"/>
              </a:gs>
              <a:gs pos="0">
                <a:srgbClr val="A7C6FF"/>
              </a:gs>
              <a:gs pos="88000">
                <a:srgbClr val="A7C6FF">
                  <a:lumMod val="0"/>
                  <a:alpha val="21000"/>
                </a:srgb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Proposed Process 3 (Associated  to “Objective 3”):</a:t>
            </a:r>
            <a:b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1560" y="1124744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Produce worldwide standards, recommendations, </a:t>
            </a:r>
            <a:r>
              <a:rPr lang="en-US" sz="2000" b="1" dirty="0" smtClean="0"/>
              <a:t>reports </a:t>
            </a:r>
            <a:r>
              <a:rPr lang="en-US" sz="2000" b="1" dirty="0"/>
              <a:t>and Handbooks for optimum use of spectrum </a:t>
            </a:r>
            <a:r>
              <a:rPr lang="en-US" sz="2000" b="1" dirty="0" smtClean="0"/>
              <a:t>and </a:t>
            </a:r>
            <a:r>
              <a:rPr lang="en-US" sz="2000" b="1" dirty="0"/>
              <a:t>its associated works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3090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_With_White_Cloud_Border_template_Segoe(3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CAE478657B44A8F67D90DF00552D0" ma:contentTypeVersion="2" ma:contentTypeDescription="Create a new document." ma:contentTypeScope="" ma:versionID="cdc1b7f9c0cc9929f330bfbd8f41912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F59B5C-6692-4861-99DA-E7C09ECF2660}"/>
</file>

<file path=customXml/itemProps2.xml><?xml version="1.0" encoding="utf-8"?>
<ds:datastoreItem xmlns:ds="http://schemas.openxmlformats.org/officeDocument/2006/customXml" ds:itemID="{30C79015-5B5E-4D83-B9FD-95593770DE52}"/>
</file>

<file path=customXml/itemProps3.xml><?xml version="1.0" encoding="utf-8"?>
<ds:datastoreItem xmlns:ds="http://schemas.openxmlformats.org/officeDocument/2006/customXml" ds:itemID="{642CF17E-7068-45B0-98A3-402009CAC7B2}"/>
</file>

<file path=docProps/app.xml><?xml version="1.0" encoding="utf-8"?>
<Properties xmlns="http://schemas.openxmlformats.org/officeDocument/2006/extended-properties" xmlns:vt="http://schemas.openxmlformats.org/officeDocument/2006/docPropsVTypes">
  <Template>1_Blue_With_White_Cloud_Border_template_Segoe(3)</Template>
  <TotalTime>507</TotalTime>
  <Words>578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1_Blue_With_White_Cloud_Border_template_Segoe(3)</vt:lpstr>
      <vt:lpstr>Picture</vt:lpstr>
      <vt:lpstr>PowerPoint Presentation</vt:lpstr>
      <vt:lpstr>ITU-R Strategic Plan</vt:lpstr>
      <vt:lpstr>Possible improvements to Resolution 71</vt:lpstr>
      <vt:lpstr>ITU-R Strategic Objectives</vt:lpstr>
      <vt:lpstr> Proposed Process 1 (Associated  to “Objective 1”):    </vt:lpstr>
      <vt:lpstr>ITU-R  Production Process 1</vt:lpstr>
      <vt:lpstr>PowerPoint Presentation</vt:lpstr>
      <vt:lpstr>ITU-R  Production Process 2</vt:lpstr>
      <vt:lpstr>PowerPoint Presentation</vt:lpstr>
      <vt:lpstr>ITU-R  Production Process 3</vt:lpstr>
      <vt:lpstr>PowerPoint Presentation</vt:lpstr>
      <vt:lpstr>ITU-R  Production Process 4</vt:lpstr>
      <vt:lpstr>ITU-R Processes</vt:lpstr>
      <vt:lpstr>Follow up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contin</dc:creator>
  <cp:keywords/>
  <cp:lastModifiedBy>contin</cp:lastModifiedBy>
  <cp:revision>88</cp:revision>
  <dcterms:created xsi:type="dcterms:W3CDTF">2012-09-17T14:13:21Z</dcterms:created>
  <dcterms:modified xsi:type="dcterms:W3CDTF">2013-05-17T11:59:55Z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  <property fmtid="{D5CDD505-2E9C-101B-9397-08002B2CF9AE}" pid="3" name="ContentTypeId">
    <vt:lpwstr>0x010100D45CAE478657B44A8F67D90DF00552D0</vt:lpwstr>
  </property>
  <property fmtid="{D5CDD505-2E9C-101B-9397-08002B2CF9AE}" pid="4" name="Order">
    <vt:r8>1200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