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0FF1CE12-B100-0000-0000-000000000002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/>
    <p:restoredTop sz="97818" autoAdjust="0"/>
  </p:normalViewPr>
  <p:slideViewPr>
    <p:cSldViewPr>
      <p:cViewPr>
        <p:scale>
          <a:sx n="100" d="100"/>
          <a:sy n="100" d="100"/>
        </p:scale>
        <p:origin x="-984" y="-672"/>
      </p:cViewPr>
      <p:guideLst>
        <p:guide orient="horz" pos="2160"/>
        <p:guide pos="2880"/>
      </p:guideLst>
    </p:cSldViewPr>
  </p:slideViewPr>
  <p:outlineViewPr>
    <p:cViewPr>
      <p:scale>
        <a:sx n="1" d="1"/>
        <a:sy n="1" d="1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openxmlformats.org/officeDocument/2006/relationships/customXml" Target="../customXml/item3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24" name="Rectangle 24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A849C5AD-4428-4E9C-9C84-11B72C9365FB}" type="datetimeFigureOut">
              <a:rPr lang="en-US" smtClean="0"/>
              <a:pPr/>
              <a:t>21/05/2013</a:t>
            </a:fld>
            <a:endParaRPr lang="en-US" smtClean="0"/>
          </a:p>
        </p:txBody>
      </p:sp>
      <p:sp>
        <p:nvSpPr>
          <p:cNvPr id="30" name="Rectangle 30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C596567-A38F-4CEF-B37F-9B9D120D62CE}" type="slidenum">
              <a:rPr lang="en-US" smtClean="0"/>
              <a:pPr/>
              <a:t>‹#›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24469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4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15" name="Rectangle 15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D7547E60-4BE7-4E4E-9AAA-5EE35AEC995C}" type="datetimeFigureOut">
              <a:rPr lang="en-US" smtClean="0"/>
              <a:pPr/>
              <a:t>21/05/2013</a:t>
            </a:fld>
            <a:endParaRPr lang="en-US" smtClean="0"/>
          </a:p>
        </p:txBody>
      </p:sp>
      <p:sp>
        <p:nvSpPr>
          <p:cNvPr id="23" name="Rectangle 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anchor="ctr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28" name="Rectangle 2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CA077768-21C8-4125-A345-258E48D2EED0}" type="slidenum">
              <a:rPr lang="en-US" smtClean="0"/>
              <a:pPr/>
              <a:t>‹#›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26046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1.jpg"/>
          <p:cNvPicPr>
            <a:picLocks noChangeAspect="1"/>
          </p:cNvPicPr>
          <p:nvPr/>
        </p:nvPicPr>
        <p:blipFill>
          <a:blip r:embed="rId2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2.png"/>
          <p:cNvPicPr>
            <a:picLocks noChangeAspect="1"/>
          </p:cNvPicPr>
          <p:nvPr/>
        </p:nvPicPr>
        <p:blipFill>
          <a:blip r:embed="rId3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3.png"/>
          <p:cNvPicPr>
            <a:picLocks noChangeAspect="1"/>
          </p:cNvPicPr>
          <p:nvPr/>
        </p:nvPicPr>
        <p:blipFill>
          <a:blip r:embed="rId4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4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Rectangle 31"/>
          <p:cNvSpPr>
            <a:spLocks noGrp="1"/>
          </p:cNvSpPr>
          <p:nvPr>
            <p:ph type="subTitle" idx="1"/>
          </p:nvPr>
        </p:nvSpPr>
        <p:spPr>
          <a:xfrm>
            <a:off x="2492734" y="5094577"/>
            <a:ext cx="6194066" cy="925223"/>
          </a:xfrm>
        </p:spPr>
        <p:txBody>
          <a:bodyPr/>
          <a:lstStyle>
            <a:lvl1pPr marL="0" indent="0" algn="r">
              <a:buNone/>
              <a:defRPr sz="28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470025"/>
          </a:xfrm>
        </p:spPr>
        <p:txBody>
          <a:bodyPr anchor="b" anchorCtr="0"/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21/05/2013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21/05/2013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21/05/2013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21/05/2013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" name="Rectangle 11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21/05/2013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21/05/2013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30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" name="Rectangle 17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21/05/2013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shade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5.png"/>
          <p:cNvPicPr>
            <a:picLocks noChangeAspect="1"/>
          </p:cNvPicPr>
          <p:nvPr/>
        </p:nvPicPr>
        <p:blipFill>
          <a:blip r:embed="rId9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6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Rectangle 30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Rectangl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" name="Rectangle 6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fld id="{5C14FD69-4A85-4715-A222-ABB225B63BC6}" type="datetimeFigureOut">
              <a:rPr lang="en-US" smtClean="0"/>
              <a:pPr/>
              <a:t>21/05/2013</a:t>
            </a:fld>
            <a:endParaRPr lang="en-US" sz="1000" dirty="0" smtClean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+mn-lt"/>
              </a:defRPr>
            </a:lvl1pPr>
          </a:lstStyle>
          <a:p>
            <a:pPr algn="ctr"/>
            <a:endParaRPr lang="en-US" sz="1000" smtClean="0"/>
          </a:p>
        </p:txBody>
      </p:sp>
      <p:sp>
        <p:nvSpPr>
          <p:cNvPr id="21" name="Rectangle 21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sz="10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defPPr>
        <a:defRPr sz="4400">
          <a:solidFill>
            <a:schemeClr val="tx1"/>
          </a:solidFill>
          <a:latin typeface="+mj-lt"/>
          <a:ea typeface="+mj-ea"/>
          <a:cs typeface="+mj-cs"/>
        </a:defRPr>
      </a:defPPr>
      <a:lvl1pPr algn="l" eaLnBrk="1" hangingPunct="1">
        <a:buNone/>
        <a:defRPr sz="3600">
          <a:solidFill>
            <a:schemeClr val="tx1">
              <a:alpha val="100000"/>
            </a:schemeClr>
          </a:solidFill>
          <a:latin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342900" indent="-342900" eaLnBrk="1" hangingPunct="1">
        <a:buChar char="•"/>
        <a:defRPr sz="2800">
          <a:latin typeface="+mn-lt"/>
        </a:defRPr>
      </a:lvl1pPr>
      <a:lvl2pPr marL="742950" indent="-285750" eaLnBrk="1" hangingPunct="1">
        <a:buChar char="–"/>
        <a:defRPr sz="2400">
          <a:latin typeface="+mn-lt"/>
        </a:defRPr>
      </a:lvl2pPr>
      <a:lvl3pPr marL="1143000" indent="-228600" eaLnBrk="1" hangingPunct="1">
        <a:buChar char="•"/>
        <a:defRPr sz="2400">
          <a:latin typeface="+mn-lt"/>
        </a:defRPr>
      </a:lvl3pPr>
      <a:lvl4pPr marL="1600200" indent="-228600" eaLnBrk="1" hangingPunct="1">
        <a:buChar char="–"/>
        <a:defRPr sz="2000">
          <a:latin typeface="+mn-lt"/>
        </a:defRPr>
      </a:lvl4pPr>
      <a:lvl5pPr marL="2057400" indent="-228600" eaLnBrk="1" hangingPunct="1">
        <a:buChar char="»"/>
        <a:defRPr sz="2000">
          <a:latin typeface="+mn-lt"/>
        </a:defRPr>
      </a:lvl5pPr>
      <a:lvl6pPr marL="2514600" indent="-228600" eaLnBrk="1" hangingPunct="1">
        <a:buChar char="•"/>
        <a:defRPr sz="2000"/>
      </a:lvl6pPr>
      <a:lvl7pPr marL="2971800" indent="-228600" eaLnBrk="1" hangingPunct="1">
        <a:buChar char="•"/>
        <a:defRPr sz="2000"/>
      </a:lvl7pPr>
      <a:lvl8pPr marL="3429000" indent="-228600" eaLnBrk="1" hangingPunct="1">
        <a:buChar char="•"/>
        <a:defRPr sz="2000"/>
      </a:lvl8pPr>
      <a:lvl9pPr marL="3886200" indent="-228600" eaLnBrk="1" hangingPunct="1">
        <a:buChar char="•"/>
        <a:defRPr sz="2000"/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5000">
              <a:schemeClr val="bg1"/>
            </a:gs>
            <a:gs pos="1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396536" cy="6876000"/>
          </a:xfrm>
          <a:gradFill flip="none" rotWithShape="1">
            <a:gsLst>
              <a:gs pos="24580">
                <a:schemeClr val="tx2">
                  <a:lumMod val="20000"/>
                  <a:lumOff val="80000"/>
                </a:schemeClr>
              </a:gs>
              <a:gs pos="69000">
                <a:schemeClr val="accent2">
                  <a:lumMod val="20000"/>
                  <a:lumOff val="80000"/>
                </a:schemeClr>
              </a:gs>
              <a:gs pos="0">
                <a:srgbClr val="DCEBF5">
                  <a:alpha val="0"/>
                  <a:lumMod val="58000"/>
                  <a:lumOff val="42000"/>
                </a:srgbClr>
              </a:gs>
              <a:gs pos="4000">
                <a:srgbClr val="83A7C3"/>
              </a:gs>
              <a:gs pos="46000">
                <a:srgbClr val="FFFFFF"/>
              </a:gs>
              <a:gs pos="100000">
                <a:srgbClr val="80302D"/>
              </a:gs>
              <a:gs pos="91000">
                <a:srgbClr val="C0524E"/>
              </a:gs>
              <a:gs pos="83326">
                <a:srgbClr val="EDDAD6">
                  <a:alpha val="22000"/>
                </a:srgbClr>
              </a:gs>
              <a:gs pos="88000">
                <a:srgbClr val="EBDAD4"/>
              </a:gs>
              <a:gs pos="100000">
                <a:srgbClr val="55261C"/>
              </a:gs>
            </a:gsLst>
            <a:lin ang="5400000" scaled="0"/>
            <a:tileRect l="-100000" b="-100000"/>
          </a:gradFill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Radio Regulations 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Books</a:t>
            </a:r>
          </a:p>
          <a:p>
            <a:pPr algn="ctr"/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  <a14:imgEffect>
                      <a14:brightnessContrast bright="17000" contrast="-1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87475" cy="1080000"/>
          </a:xfrm>
          <a:prstGeom prst="rect">
            <a:avLst/>
          </a:prstGeom>
          <a:gradFill flip="none" rotWithShape="1">
            <a:gsLst>
              <a:gs pos="90000">
                <a:schemeClr val="bg1">
                  <a:alpha val="0"/>
                  <a:lumMod val="83000"/>
                </a:schemeClr>
              </a:gs>
              <a:gs pos="6000">
                <a:srgbClr val="C00000">
                  <a:alpha val="25000"/>
                  <a:lumMod val="3000"/>
                  <a:lumOff val="97000"/>
                </a:srgb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339752" y="1325815"/>
            <a:ext cx="4752528" cy="432048"/>
          </a:xfrm>
          <a:gradFill>
            <a:gsLst>
              <a:gs pos="0">
                <a:schemeClr val="accent2">
                  <a:tint val="65000"/>
                  <a:shade val="100000"/>
                  <a:satMod val="133000"/>
                </a:schemeClr>
              </a:gs>
              <a:gs pos="500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tint val="10000"/>
                  <a:shade val="100000"/>
                  <a:satMod val="135000"/>
                </a:schemeClr>
              </a:gs>
            </a:gsLst>
          </a:gra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000" b="1" dirty="0">
                <a:solidFill>
                  <a:srgbClr val="002060"/>
                </a:solidFill>
              </a:rPr>
              <a:t>Radio </a:t>
            </a:r>
            <a:r>
              <a:rPr lang="en-US" sz="2000" b="1" dirty="0" smtClean="0">
                <a:solidFill>
                  <a:srgbClr val="002060"/>
                </a:solidFill>
              </a:rPr>
              <a:t>Regulations </a:t>
            </a:r>
            <a:r>
              <a:rPr lang="en-US" sz="2000" b="1" dirty="0">
                <a:solidFill>
                  <a:srgbClr val="002060"/>
                </a:solidFill>
              </a:rPr>
              <a:t>Sales</a:t>
            </a:r>
            <a:r>
              <a:rPr lang="en-US" sz="2000" dirty="0">
                <a:solidFill>
                  <a:srgbClr val="002060"/>
                </a:solidFill>
              </a:rPr>
              <a:t> (as of May 2013)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827463"/>
              </p:ext>
            </p:extLst>
          </p:nvPr>
        </p:nvGraphicFramePr>
        <p:xfrm>
          <a:off x="715542" y="2204862"/>
          <a:ext cx="8064905" cy="3816426"/>
        </p:xfrm>
        <a:graphic>
          <a:graphicData uri="http://schemas.openxmlformats.org/drawingml/2006/table">
            <a:tbl>
              <a:tblPr firstRow="1" firstCol="1" bandRow="1"/>
              <a:tblGrid>
                <a:gridCol w="1258804"/>
                <a:gridCol w="1258804"/>
                <a:gridCol w="1007044"/>
                <a:gridCol w="671362"/>
                <a:gridCol w="671362"/>
                <a:gridCol w="643388"/>
                <a:gridCol w="937110"/>
                <a:gridCol w="965083"/>
                <a:gridCol w="651948"/>
              </a:tblGrid>
              <a:tr h="3499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gradFill flip="none" rotWithShape="1">
                      <a:gsLst>
                        <a:gs pos="7000">
                          <a:srgbClr val="C41A1B"/>
                        </a:gs>
                        <a:gs pos="89000">
                          <a:schemeClr val="accent1">
                            <a:tint val="44500"/>
                            <a:satMod val="160000"/>
                          </a:schemeClr>
                        </a:gs>
                        <a:gs pos="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Total sales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gradFill flip="none" rotWithShape="1">
                      <a:gsLst>
                        <a:gs pos="16000">
                          <a:srgbClr val="C41A1B"/>
                        </a:gs>
                        <a:gs pos="51000">
                          <a:schemeClr val="accent1">
                            <a:tint val="44500"/>
                            <a:satMod val="160000"/>
                          </a:schemeClr>
                        </a:gs>
                        <a:gs pos="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32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Edition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Sales period, months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Online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DVD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Paper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Total Sold</a:t>
                      </a:r>
                      <a:endParaRPr lang="en-US" sz="120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Free downloads</a:t>
                      </a:r>
                      <a:endParaRPr lang="en-US" sz="120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TOTAL released</a:t>
                      </a:r>
                      <a:endParaRPr lang="en-US" sz="120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</a:tr>
              <a:tr h="3333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2012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5.5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3,549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5,002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8,551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7,583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89000">
                          <a:schemeClr val="tx2">
                            <a:lumMod val="60000"/>
                            <a:lumOff val="40000"/>
                          </a:schemeClr>
                        </a:gs>
                        <a:gs pos="3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24,685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</a:tr>
              <a:tr h="3499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2008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52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312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86000">
                          <a:schemeClr val="tx2">
                            <a:lumMod val="60000"/>
                            <a:lumOff val="40000"/>
                          </a:schemeClr>
                        </a:gs>
                        <a:gs pos="56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1,074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13,792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15,178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Not offered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30,356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</a:tr>
              <a:tr h="3499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SimSu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</a:tr>
              <a:tr h="3499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25000">
                          <a:srgbClr val="C00000"/>
                        </a:gs>
                        <a:gs pos="72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Monthly Average Sales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58000">
                          <a:srgbClr val="C00000"/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32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Edition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Sales period, months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Online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DVD</a:t>
                      </a:r>
                      <a:endParaRPr lang="en-US" sz="120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Paper</a:t>
                      </a:r>
                      <a:endParaRPr lang="en-US" sz="120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Total Sold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Free downloads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TOTAL released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SimSu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</a:tr>
              <a:tr h="3333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2012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5.5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645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909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1,555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1,379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90000">
                          <a:srgbClr val="8AB0E1"/>
                        </a:gs>
                        <a:gs pos="91000">
                          <a:schemeClr val="tx2">
                            <a:lumMod val="60000"/>
                            <a:lumOff val="40000"/>
                          </a:schemeClr>
                        </a:gs>
                        <a:gs pos="43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4,488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SimSu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</a:tr>
              <a:tr h="3832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2008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52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88000">
                          <a:schemeClr val="tx2">
                            <a:lumMod val="60000"/>
                            <a:lumOff val="40000"/>
                          </a:schemeClr>
                        </a:gs>
                        <a:gs pos="4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265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292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Not offered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SimSun"/>
                        </a:rPr>
                        <a:t>584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SimSu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8000">
                          <a:schemeClr val="bg1">
                            <a:lumMod val="14000"/>
                            <a:lumOff val="86000"/>
                          </a:schemeClr>
                        </a:gs>
                        <a:gs pos="11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</a:gradFill>
                  </a:tcPr>
                </a:tc>
              </a:tr>
            </a:tbl>
          </a:graphicData>
        </a:graphic>
      </p:graphicFrame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136371"/>
            <a:ext cx="1472143" cy="6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903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blue desig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5CAE478657B44A8F67D90DF00552D0" ma:contentTypeVersion="2" ma:contentTypeDescription="Create a new document." ma:contentTypeScope="" ma:versionID="cdc1b7f9c0cc9929f330bfbd8f419120">
  <xsd:schema xmlns:xsd="http://www.w3.org/2001/XMLSchema" xmlns:xs="http://www.w3.org/2001/XMLSchema" xmlns:p="http://schemas.microsoft.com/office/2006/metadata/properties" xmlns:ns1="http://schemas.microsoft.com/sharepoint/v3" xmlns:ns2="1aaea1ea-72e4-4374-b05e-72e2f16fb7ae" targetNamespace="http://schemas.microsoft.com/office/2006/metadata/properties" ma:root="true" ma:fieldsID="5f03cfa57e716973114bdf2422329f5c" ns1:_="" ns2:_="">
    <xsd:import namespace="http://schemas.microsoft.com/sharepoint/v3"/>
    <xsd:import namespace="1aaea1ea-72e4-4374-b05e-72e2f16fb7ae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aea1ea-72e4-4374-b05e-72e2f16fb7a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83959-140C-4861-B295-0C358D44211E}"/>
</file>

<file path=customXml/itemProps2.xml><?xml version="1.0" encoding="utf-8"?>
<ds:datastoreItem xmlns:ds="http://schemas.openxmlformats.org/officeDocument/2006/customXml" ds:itemID="{4D99FDDE-0F7C-47C5-B3C0-9180E6688FBE}"/>
</file>

<file path=customXml/itemProps3.xml><?xml version="1.0" encoding="utf-8"?>
<ds:datastoreItem xmlns:ds="http://schemas.openxmlformats.org/officeDocument/2006/customXml" ds:itemID="{A69635EF-766B-4CC9-A8FE-22515D36B7DD}"/>
</file>

<file path=docProps/app.xml><?xml version="1.0" encoding="utf-8"?>
<Properties xmlns="http://schemas.openxmlformats.org/officeDocument/2006/extended-properties" xmlns:vt="http://schemas.openxmlformats.org/officeDocument/2006/docPropsVTypes">
  <Template>Contemporary blue design template</Template>
  <TotalTime>0</TotalTime>
  <Words>79</Words>
  <Application>Microsoft Office PowerPoint</Application>
  <PresentationFormat>On-screen Show (4:3)</PresentationFormat>
  <Paragraphs>66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Contemporary blue design template</vt:lpstr>
      <vt:lpstr>Radio Regulations Sales (as of May 2013)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2013-05-21T15:07:48Z</dcterms:created>
  <dcterms:modified xsi:type="dcterms:W3CDTF">2013-05-21T16:45:51Z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TC100738469990</vt:lpwstr>
  </property>
  <property fmtid="{D5CDD505-2E9C-101B-9397-08002B2CF9AE}" pid="3" name="ContentTypeId">
    <vt:lpwstr>0x010100D45CAE478657B44A8F67D90DF00552D0</vt:lpwstr>
  </property>
  <property fmtid="{D5CDD505-2E9C-101B-9397-08002B2CF9AE}" pid="4" name="Order">
    <vt:r8>1900</vt:r8>
  </property>
  <property fmtid="{D5CDD505-2E9C-101B-9397-08002B2CF9AE}" pid="5" name="TemplateUrl">
    <vt:lpwstr/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_SourceUrl">
    <vt:lpwstr/>
  </property>
  <property fmtid="{D5CDD505-2E9C-101B-9397-08002B2CF9AE}" pid="9" name="_SharedFileIndex">
    <vt:lpwstr/>
  </property>
</Properties>
</file>