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slides/slide6.xml" ContentType="application/vnd.openxmlformats-officedocument.presentationml.slide+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Layouts/slideLayout13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2"/>
    <p:sldMasterId id="2147483674" r:id="rId3"/>
  </p:sldMasterIdLst>
  <p:notesMasterIdLst>
    <p:notesMasterId r:id="rId10"/>
  </p:notesMasterIdLst>
  <p:sldIdLst>
    <p:sldId id="269" r:id="rId4"/>
    <p:sldId id="277" r:id="rId5"/>
    <p:sldId id="273" r:id="rId6"/>
    <p:sldId id="272" r:id="rId7"/>
    <p:sldId id="274" r:id="rId8"/>
    <p:sldId id="27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0A8"/>
    <a:srgbClr val="007471"/>
    <a:srgbClr val="008986"/>
    <a:srgbClr val="FFFFAB"/>
    <a:srgbClr val="FFFF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3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2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customXml" Target="../customXml/item3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customXml" Target="../customXml/item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4CAC67-B5E1-420F-9776-23DC14E1A178}" type="datetimeFigureOut">
              <a:rPr lang="en-US" smtClean="0"/>
              <a:t>20/05/2013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2CA752-05FB-4C4C-BFF9-4395CE0E4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112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an iterative process.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CA752-05FB-4C4C-BFF9-4395CE0E4C7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427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4000"/>
                    </a14:imgEffect>
                    <a14:imgEffect>
                      <a14:brightnessContrast bright="40000" contrast="-7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4239" cy="7848000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193899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png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png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idx="4294967295"/>
          </p:nvPr>
        </p:nvSpPr>
        <p:spPr>
          <a:xfrm>
            <a:off x="418460" y="2060849"/>
            <a:ext cx="7979005" cy="720079"/>
          </a:xfrm>
          <a:gradFill flip="none" rotWithShape="1">
            <a:gsLst>
              <a:gs pos="0">
                <a:schemeClr val="dk2">
                  <a:tint val="80000"/>
                  <a:satMod val="300000"/>
                </a:schemeClr>
              </a:gs>
              <a:gs pos="100000">
                <a:schemeClr val="dk2">
                  <a:shade val="30000"/>
                  <a:satMod val="20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2"/>
          </a:lnRef>
          <a:fillRef idx="1003">
            <a:schemeClr val="dk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800" dirty="0" smtClean="0"/>
              <a:t>Management by objectives</a:t>
            </a:r>
            <a:r>
              <a:rPr lang="en-US" dirty="0" smtClean="0"/>
              <a:t>:</a:t>
            </a:r>
            <a:endParaRPr lang="en-US" dirty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0235" y="6439728"/>
            <a:ext cx="1195383" cy="50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8855618" y="6678091"/>
            <a:ext cx="25039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9732AF26-0AB3-4326-877D-0F2E2347E8C0}" type="slidenum">
              <a:rPr lang="en-US" sz="1000"/>
              <a:pPr/>
              <a:t>1</a:t>
            </a:fld>
            <a:endParaRPr lang="en-US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2945061" y="762963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Geneva, 21 May 2013</a:t>
            </a:r>
          </a:p>
          <a:p>
            <a:endParaRPr lang="en-US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2058" y="116632"/>
            <a:ext cx="7646366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RAG Informal Meeting on </a:t>
            </a:r>
            <a:r>
              <a:rPr 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ITU-R </a:t>
            </a:r>
            <a:r>
              <a:rPr lang="en-US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Strategic and Operational  </a:t>
            </a:r>
            <a:r>
              <a:rPr 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Plans</a:t>
            </a:r>
            <a:endParaRPr lang="en-US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4294967295"/>
          </p:nvPr>
        </p:nvSpPr>
        <p:spPr>
          <a:xfrm>
            <a:off x="1252873" y="3284984"/>
            <a:ext cx="6624736" cy="936104"/>
          </a:xfrm>
          <a:gradFill>
            <a:gsLst>
              <a:gs pos="0">
                <a:schemeClr val="tx1">
                  <a:lumMod val="0"/>
                  <a:lumOff val="100000"/>
                  <a:alpha val="47000"/>
                </a:schemeClr>
              </a:gs>
              <a:gs pos="36000">
                <a:srgbClr val="FFFFDD"/>
              </a:gs>
            </a:gsLst>
            <a:lin ang="16200000" scaled="0"/>
          </a:gradFill>
          <a:scene3d>
            <a:camera prst="perspectiveRelaxedModerately"/>
            <a:lightRig rig="threePt" dir="t"/>
          </a:scene3d>
        </p:spPr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General principles and terminology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23182" y="5599895"/>
            <a:ext cx="4009057" cy="761747"/>
          </a:xfrm>
          <a:prstGeom prst="rect">
            <a:avLst/>
          </a:prstGeom>
          <a:gradFill flip="none" rotWithShape="1">
            <a:gsLst>
              <a:gs pos="0">
                <a:srgbClr val="B7CFFF">
                  <a:lumMod val="42000"/>
                  <a:alpha val="83000"/>
                </a:srgbClr>
              </a:gs>
              <a:gs pos="65000">
                <a:schemeClr val="accent2">
                  <a:tint val="32000"/>
                  <a:satMod val="250000"/>
                </a:schemeClr>
              </a:gs>
              <a:gs pos="100000">
                <a:schemeClr val="accent2">
                  <a:tint val="23000"/>
                  <a:satMod val="300000"/>
                </a:schemeClr>
              </a:gs>
            </a:gsLst>
            <a:lin ang="10800000" scaled="1"/>
            <a:tileRect/>
          </a:gradFill>
          <a:scene3d>
            <a:camera prst="perspectiveRelaxedModerately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677863">
              <a:lnSpc>
                <a:spcPct val="90000"/>
              </a:lnSpc>
              <a:spcBef>
                <a:spcPct val="30000"/>
              </a:spcBef>
            </a:pP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François Rancy</a:t>
            </a: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defTabSz="677863">
              <a:lnSpc>
                <a:spcPct val="90000"/>
              </a:lnSpc>
              <a:spcBef>
                <a:spcPct val="30000"/>
              </a:spcBef>
            </a:pPr>
            <a:r>
              <a:rPr lang="en-US" b="1" dirty="0" smtClean="0">
                <a:solidFill>
                  <a:srgbClr val="002060"/>
                </a:solidFill>
              </a:rPr>
              <a:t>Director, </a:t>
            </a:r>
            <a:r>
              <a:rPr lang="en-US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Radiocommunication</a:t>
            </a: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Bureau</a:t>
            </a: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066761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77108"/>
          </a:xfrm>
        </p:spPr>
        <p:txBody>
          <a:bodyPr/>
          <a:lstStyle/>
          <a:p>
            <a:pPr algn="ctr"/>
            <a:r>
              <a:rPr lang="en-US" dirty="0" smtClean="0"/>
              <a:t>Purpose and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5720540"/>
          </a:xfrm>
        </p:spPr>
        <p:txBody>
          <a:bodyPr/>
          <a:lstStyle/>
          <a:p>
            <a:r>
              <a:rPr lang="en-US" dirty="0" smtClean="0"/>
              <a:t>Better understand and organize the activities of the “company” in producing products which satisfy the requirements of the “clients”</a:t>
            </a:r>
          </a:p>
          <a:p>
            <a:r>
              <a:rPr lang="en-US" dirty="0" smtClean="0"/>
              <a:t>Relate these activities to the strategic objectives of the “company”</a:t>
            </a:r>
          </a:p>
          <a:p>
            <a:r>
              <a:rPr lang="en-US" dirty="0" smtClean="0"/>
              <a:t>Measure how these objectives are met (Key Performance Indicators, KPI)</a:t>
            </a:r>
          </a:p>
          <a:p>
            <a:r>
              <a:rPr lang="en-US" dirty="0" smtClean="0"/>
              <a:t>Take the necessary actions to ensure continuous improvement in meeting these objectives while satisfying the requirements of the “clients” (iterative process)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58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2" y="260648"/>
            <a:ext cx="5832648" cy="677108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Types </a:t>
            </a:r>
            <a:r>
              <a:rPr lang="en-US" dirty="0"/>
              <a:t>o</a:t>
            </a:r>
            <a:r>
              <a:rPr lang="en-US" dirty="0" smtClean="0"/>
              <a:t>f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744" y="1412776"/>
            <a:ext cx="8382000" cy="108012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Production</a:t>
            </a:r>
          </a:p>
          <a:p>
            <a:pPr lvl="1"/>
            <a:r>
              <a:rPr lang="en-US" sz="2400" dirty="0"/>
              <a:t>P</a:t>
            </a:r>
            <a:r>
              <a:rPr lang="en-US" sz="2400" dirty="0" smtClean="0"/>
              <a:t>roducing output “products”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16744" y="2852936"/>
            <a:ext cx="8382000" cy="1800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C000"/>
                </a:solidFill>
              </a:rPr>
              <a:t>Support</a:t>
            </a:r>
          </a:p>
          <a:p>
            <a:pPr lvl="1"/>
            <a:r>
              <a:rPr lang="en-US" sz="2400" smtClean="0"/>
              <a:t>Enables </a:t>
            </a:r>
            <a:r>
              <a:rPr lang="en-US" sz="2400" dirty="0" smtClean="0"/>
              <a:t>the production processes to function (typically: HR, finance, administration, procurement, logistics)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16744" y="4725144"/>
            <a:ext cx="8382000" cy="151216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C000"/>
                </a:solidFill>
              </a:rPr>
              <a:t>Piloting</a:t>
            </a:r>
          </a:p>
          <a:p>
            <a:pPr lvl="1"/>
            <a:r>
              <a:rPr lang="en-US" sz="2400" dirty="0" smtClean="0"/>
              <a:t>Supervision and control of the production processes.</a:t>
            </a:r>
          </a:p>
          <a:p>
            <a:pPr lvl="1"/>
            <a:r>
              <a:rPr lang="en-US" sz="2400" dirty="0" smtClean="0"/>
              <a:t>Typically done at the highest management level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6304709"/>
            <a:ext cx="1195383" cy="50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8778602" y="6443203"/>
            <a:ext cx="25039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9732AF26-0AB3-4326-877D-0F2E2347E8C0}" type="slidenum">
              <a:rPr lang="en-US" sz="1000">
                <a:solidFill>
                  <a:schemeClr val="bg2"/>
                </a:solidFill>
              </a:rPr>
              <a:pPr/>
              <a:t>3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1158929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620688"/>
            <a:ext cx="4983088" cy="664797"/>
          </a:xfrm>
          <a:gradFill>
            <a:gsLst>
              <a:gs pos="89600">
                <a:srgbClr val="FFFF00"/>
              </a:gs>
              <a:gs pos="0">
                <a:schemeClr val="tx1"/>
              </a:gs>
              <a:gs pos="100000">
                <a:schemeClr val="accent1">
                  <a:tint val="95500"/>
                  <a:shade val="100000"/>
                  <a:satMod val="15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fr-FR" dirty="0" smtClean="0">
                <a:solidFill>
                  <a:schemeClr val="bg2">
                    <a:lumMod val="50000"/>
                  </a:schemeClr>
                </a:solidFill>
              </a:rPr>
              <a:t>Production </a:t>
            </a:r>
            <a:r>
              <a:rPr lang="fr-FR" dirty="0" err="1" smtClean="0">
                <a:solidFill>
                  <a:schemeClr val="bg2">
                    <a:lumMod val="50000"/>
                  </a:schemeClr>
                </a:solidFill>
              </a:rPr>
              <a:t>Process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1714048"/>
              </p:ext>
            </p:extLst>
          </p:nvPr>
        </p:nvGraphicFramePr>
        <p:xfrm>
          <a:off x="1039813" y="1698625"/>
          <a:ext cx="7207250" cy="4906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Picture" r:id="rId3" imgW="9055100" imgH="6159500" progId="Word.Picture.8">
                  <p:embed/>
                </p:oleObj>
              </mc:Choice>
              <mc:Fallback>
                <p:oleObj name="Picture" r:id="rId3" imgW="9055100" imgH="615950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9813" y="1698625"/>
                        <a:ext cx="7207250" cy="49069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6304709"/>
            <a:ext cx="1195383" cy="50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8778602" y="6443203"/>
            <a:ext cx="25039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9732AF26-0AB3-4326-877D-0F2E2347E8C0}" type="slidenum">
              <a:rPr lang="en-US" sz="1000">
                <a:solidFill>
                  <a:schemeClr val="bg2"/>
                </a:solidFill>
              </a:rPr>
              <a:pPr/>
              <a:t>4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7144195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604167"/>
              </p:ext>
            </p:extLst>
          </p:nvPr>
        </p:nvGraphicFramePr>
        <p:xfrm>
          <a:off x="1039813" y="1698625"/>
          <a:ext cx="7207250" cy="4906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Picture" r:id="rId3" imgW="9055100" imgH="6159500" progId="Word.Picture.8">
                  <p:embed/>
                </p:oleObj>
              </mc:Choice>
              <mc:Fallback>
                <p:oleObj name="Picture" r:id="rId3" imgW="9055100" imgH="615950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9813" y="1698625"/>
                        <a:ext cx="7207250" cy="49069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979712" y="260648"/>
            <a:ext cx="4983088" cy="664797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/>
              <a:t>P</a:t>
            </a:r>
            <a:r>
              <a:rPr lang="en-US" dirty="0" smtClean="0"/>
              <a:t>rocesses</a:t>
            </a:r>
            <a:endParaRPr lang="en-US" dirty="0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6304709"/>
            <a:ext cx="1195383" cy="50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8778602" y="6443203"/>
            <a:ext cx="25039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9732AF26-0AB3-4326-877D-0F2E2347E8C0}" type="slidenum">
              <a:rPr lang="en-US" sz="1000">
                <a:solidFill>
                  <a:schemeClr val="bg2"/>
                </a:solidFill>
              </a:rPr>
              <a:pPr/>
              <a:t>5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6626114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875"/>
            <a:ext cx="8345996" cy="108002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Intended to measure the way in which the requirements of the “clients” are satisfied </a:t>
            </a:r>
            <a:r>
              <a:rPr lang="en-US" dirty="0" smtClean="0"/>
              <a:t>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2452" y="260648"/>
            <a:ext cx="7842496" cy="66479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t">
            <a:spAutoFit/>
          </a:bodyPr>
          <a:lstStyle>
            <a:lvl1pPr algn="l" defTabSz="9143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b="0" kern="1200" cap="none" spc="-150" dirty="0" smtClean="0">
                <a:ln w="3175">
                  <a:noFill/>
                </a:ln>
                <a:solidFill>
                  <a:schemeClr val="lt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Key Performance Indicators (KPI)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23528" y="4869160"/>
            <a:ext cx="8382000" cy="158417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C000"/>
                </a:solidFill>
              </a:rPr>
              <a:t>Give indications on trends and need for corrective action, with a view to continuously improve performance.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23528" y="2636912"/>
            <a:ext cx="8382000" cy="194421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C000"/>
                </a:solidFill>
              </a:rPr>
              <a:t>May relate to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Timely delivery</a:t>
            </a:r>
          </a:p>
          <a:p>
            <a:pPr lvl="1"/>
            <a:r>
              <a:rPr lang="en-US" dirty="0" smtClean="0"/>
              <a:t>Level of production</a:t>
            </a:r>
          </a:p>
          <a:p>
            <a:pPr lvl="1"/>
            <a:r>
              <a:rPr lang="en-US" dirty="0" smtClean="0"/>
              <a:t>Level of sales (downloads)</a:t>
            </a:r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6304709"/>
            <a:ext cx="1195383" cy="50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/>
        </p:nvSpPr>
        <p:spPr>
          <a:xfrm>
            <a:off x="8778602" y="6443203"/>
            <a:ext cx="25039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9732AF26-0AB3-4326-877D-0F2E2347E8C0}" type="slidenum">
              <a:rPr lang="en-US" sz="1000">
                <a:solidFill>
                  <a:schemeClr val="bg2"/>
                </a:solidFill>
              </a:rPr>
              <a:pPr/>
              <a:t>6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8903446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Sample presentation slides (Shimmery teal design)">
  <a:themeElements>
    <a:clrScheme name="Teal Template-Template">
      <a:dk1>
        <a:srgbClr val="000000"/>
      </a:dk1>
      <a:lt1>
        <a:srgbClr val="FFFFFF"/>
      </a:lt1>
      <a:dk2>
        <a:srgbClr val="056981"/>
      </a:dk2>
      <a:lt2>
        <a:srgbClr val="BEECE7"/>
      </a:lt2>
      <a:accent1>
        <a:srgbClr val="FFC000"/>
      </a:accent1>
      <a:accent2>
        <a:srgbClr val="6B8EC7"/>
      </a:accent2>
      <a:accent3>
        <a:srgbClr val="DF8045"/>
      </a:accent3>
      <a:accent4>
        <a:srgbClr val="35C595"/>
      </a:accent4>
      <a:accent5>
        <a:srgbClr val="FF9929"/>
      </a:accent5>
      <a:accent6>
        <a:srgbClr val="7D3DA1"/>
      </a:accent6>
      <a:hlink>
        <a:srgbClr val="F0ED7B"/>
      </a:hlink>
      <a:folHlink>
        <a:srgbClr val="F3EB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45CAE478657B44A8F67D90DF00552D0" ma:contentTypeVersion="2" ma:contentTypeDescription="Create a new document." ma:contentTypeScope="" ma:versionID="cdc1b7f9c0cc9929f330bfbd8f419120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5f03cfa57e716973114bdf2422329f5c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3E547AC-2446-40F5-8FCB-C7BFCAF91D74}"/>
</file>

<file path=customXml/itemProps2.xml><?xml version="1.0" encoding="utf-8"?>
<ds:datastoreItem xmlns:ds="http://schemas.openxmlformats.org/officeDocument/2006/customXml" ds:itemID="{65D70C69-6761-4D2A-8C7B-1BBD1627C1FF}"/>
</file>

<file path=customXml/itemProps3.xml><?xml version="1.0" encoding="utf-8"?>
<ds:datastoreItem xmlns:ds="http://schemas.openxmlformats.org/officeDocument/2006/customXml" ds:itemID="{19F71C76-6F60-469F-9A72-1BD88FB90A36}"/>
</file>

<file path=docProps/app.xml><?xml version="1.0" encoding="utf-8"?>
<Properties xmlns="http://schemas.openxmlformats.org/officeDocument/2006/extended-properties" xmlns:vt="http://schemas.openxmlformats.org/officeDocument/2006/docPropsVTypes">
  <Template>Sample presentation slides (Shimmery teal design)</Template>
  <TotalTime>174</TotalTime>
  <Words>215</Words>
  <Application>Microsoft Office PowerPoint</Application>
  <PresentationFormat>On-screen Show (4:3)</PresentationFormat>
  <Paragraphs>35</Paragraphs>
  <Slides>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Sample presentation slides (Shimmery teal design)</vt:lpstr>
      <vt:lpstr>White with Courier font for code slides</vt:lpstr>
      <vt:lpstr>Picture</vt:lpstr>
      <vt:lpstr>Management by objectives:</vt:lpstr>
      <vt:lpstr>Purpose and principles</vt:lpstr>
      <vt:lpstr>Types of processes</vt:lpstr>
      <vt:lpstr>Production Process</vt:lpstr>
      <vt:lpstr>Processes</vt:lpstr>
      <vt:lpstr>PowerPoint Presentation</vt:lpstr>
    </vt:vector>
  </TitlesOfParts>
  <Company>ITU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by objectives:</dc:title>
  <dc:creator>contin</dc:creator>
  <cp:lastModifiedBy>Ijeh, William</cp:lastModifiedBy>
  <cp:revision>22</cp:revision>
  <dcterms:created xsi:type="dcterms:W3CDTF">2013-05-17T08:33:12Z</dcterms:created>
  <dcterms:modified xsi:type="dcterms:W3CDTF">2013-05-20T15:24:13Z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TC102867799990</vt:lpwstr>
  </property>
  <property fmtid="{D5CDD505-2E9C-101B-9397-08002B2CF9AE}" pid="3" name="ContentTypeId">
    <vt:lpwstr>0x010100D45CAE478657B44A8F67D90DF00552D0</vt:lpwstr>
  </property>
  <property fmtid="{D5CDD505-2E9C-101B-9397-08002B2CF9AE}" pid="4" name="Order">
    <vt:r8>1300</vt:r8>
  </property>
  <property fmtid="{D5CDD505-2E9C-101B-9397-08002B2CF9AE}" pid="5" name="TemplateUrl">
    <vt:lpwstr/>
  </property>
  <property fmtid="{D5CDD505-2E9C-101B-9397-08002B2CF9AE}" pid="6" name="xd_Signature">
    <vt:bool>false</vt:bool>
  </property>
  <property fmtid="{D5CDD505-2E9C-101B-9397-08002B2CF9AE}" pid="7" name="xd_ProgID">
    <vt:lpwstr/>
  </property>
  <property fmtid="{D5CDD505-2E9C-101B-9397-08002B2CF9AE}" pid="8" name="_SourceUrl">
    <vt:lpwstr/>
  </property>
  <property fmtid="{D5CDD505-2E9C-101B-9397-08002B2CF9AE}" pid="9" name="_SharedFileIndex">
    <vt:lpwstr/>
  </property>
</Properties>
</file>