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  <p:sldMasterId id="2147483783" r:id="rId2"/>
  </p:sldMasterIdLst>
  <p:notesMasterIdLst>
    <p:notesMasterId r:id="rId10"/>
  </p:notesMasterIdLst>
  <p:handoutMasterIdLst>
    <p:handoutMasterId r:id="rId11"/>
  </p:handoutMasterIdLst>
  <p:sldIdLst>
    <p:sldId id="382" r:id="rId3"/>
    <p:sldId id="400" r:id="rId4"/>
    <p:sldId id="398" r:id="rId5"/>
    <p:sldId id="385" r:id="rId6"/>
    <p:sldId id="386" r:id="rId7"/>
    <p:sldId id="401" r:id="rId8"/>
    <p:sldId id="395" r:id="rId9"/>
  </p:sldIdLst>
  <p:sldSz cx="9144000" cy="5327650"/>
  <p:notesSz cx="6794500" cy="9906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3960"/>
    <a:srgbClr val="CDD5E0"/>
    <a:srgbClr val="4877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20" autoAdjust="0"/>
    <p:restoredTop sz="92541" autoAdjust="0"/>
  </p:normalViewPr>
  <p:slideViewPr>
    <p:cSldViewPr snapToGrid="0">
      <p:cViewPr varScale="1">
        <p:scale>
          <a:sx n="150" d="100"/>
          <a:sy n="150" d="100"/>
        </p:scale>
        <p:origin x="776" y="168"/>
      </p:cViewPr>
      <p:guideLst>
        <p:guide orient="horz" pos="167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8" Type="http://schemas.openxmlformats.org/officeDocument/2006/relationships/slide" Target="slides/slide6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12" Type="http://schemas.openxmlformats.org/officeDocument/2006/relationships/presProps" Target="presProps.xml"/><Relationship Id="rId7" Type="http://schemas.openxmlformats.org/officeDocument/2006/relationships/slide" Target="slides/slide5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1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0A1C-88FA-4F71-9230-5B241F344275}" type="datetimeFigureOut">
              <a:rPr lang="en-US" smtClean="0"/>
              <a:t>6/4/18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6DF40-BE04-494C-B6EB-CB0C13C08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9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41DA9-90AB-40EF-8BB1-E4C5389DEB64}" type="datetimeFigureOut">
              <a:rPr lang="en-US" smtClean="0"/>
              <a:t>6/4/18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28638" y="1238250"/>
            <a:ext cx="5737225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29699-7BD6-49D4-A110-A1092406E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35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BC4E8D-7463-4E84-B753-3B79CC9754E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86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594CC-92DE-4B83-9ACE-520B5B8811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29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594CC-92DE-4B83-9ACE-520B5B8811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61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BC4E8D-7463-4E84-B753-3B79CC9754E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42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71910"/>
            <a:ext cx="6858000" cy="1854811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98250"/>
            <a:ext cx="6858000" cy="128628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49E-DA55-4E22-98CB-E264EF04F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78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49E-DA55-4E22-98CB-E264EF04F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442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83648"/>
            <a:ext cx="1971675" cy="4514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83648"/>
            <a:ext cx="5800725" cy="4514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49E-DA55-4E22-98CB-E264EF04F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871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71498"/>
            <a:ext cx="6858000" cy="1854811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98662"/>
            <a:ext cx="6858000" cy="128587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536" y="4937943"/>
            <a:ext cx="3086100" cy="2844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685800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28184" y="4937943"/>
            <a:ext cx="2057400" cy="2844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DFDC87-2E1B-4195-831D-178A07B12BF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58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908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350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28624"/>
            <a:ext cx="7886700" cy="221656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564922"/>
            <a:ext cx="7886700" cy="116583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888" y="4937943"/>
            <a:ext cx="3086100" cy="2844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685800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DC87-2E1B-4195-831D-178A07B12BF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763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19063"/>
            <a:ext cx="3867150" cy="33791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9063"/>
            <a:ext cx="3867150" cy="33791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8650" y="4937943"/>
            <a:ext cx="3086100" cy="2844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685800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DC87-2E1B-4195-831D-178A07B12BF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508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84472"/>
            <a:ext cx="7886700" cy="102935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305604"/>
            <a:ext cx="3868737" cy="6412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946894"/>
            <a:ext cx="3868737" cy="28611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305604"/>
            <a:ext cx="3887788" cy="6412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946894"/>
            <a:ext cx="3887788" cy="28611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158" y="4937943"/>
            <a:ext cx="3086100" cy="2844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685800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DC87-2E1B-4195-831D-178A07B12BF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6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8650" y="4937943"/>
            <a:ext cx="3086100" cy="2844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685800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DC87-2E1B-4195-831D-178A07B12BF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47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937943"/>
            <a:ext cx="2057400" cy="284470"/>
          </a:xfrm>
          <a:prstGeom prst="rect">
            <a:avLst/>
          </a:prstGeom>
        </p:spPr>
        <p:txBody>
          <a:bodyPr/>
          <a:lstStyle/>
          <a:p>
            <a:pPr defTabSz="685800"/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937943"/>
            <a:ext cx="3086100" cy="284470"/>
          </a:xfrm>
          <a:prstGeom prst="rect">
            <a:avLst/>
          </a:prstGeom>
        </p:spPr>
        <p:txBody>
          <a:bodyPr/>
          <a:lstStyle/>
          <a:p>
            <a:pPr defTabSz="685800"/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DC87-2E1B-4195-831D-178A07B12BF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04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49E-DA55-4E22-98CB-E264EF04F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3485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55177"/>
            <a:ext cx="2949575" cy="124311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67907"/>
            <a:ext cx="4629150" cy="37852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98295"/>
            <a:ext cx="2949575" cy="2961450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36883" y="4937943"/>
            <a:ext cx="3086100" cy="2844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685800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DC87-2E1B-4195-831D-178A07B12BF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79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55177"/>
            <a:ext cx="2949575" cy="124311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67907"/>
            <a:ext cx="4629150" cy="3785263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98295"/>
            <a:ext cx="2949575" cy="2961450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30238" y="4937943"/>
            <a:ext cx="3086100" cy="2844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685800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DC87-2E1B-4195-831D-178A07B12BF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75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2473" y="4937943"/>
            <a:ext cx="3086100" cy="2844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685800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DC87-2E1B-4195-831D-178A07B12BF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82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84472"/>
            <a:ext cx="1971675" cy="45137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84472"/>
            <a:ext cx="5762625" cy="45137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4937943"/>
            <a:ext cx="3086100" cy="2844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685800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FDC87-2E1B-4195-831D-178A07B12BF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77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8000">
        <p14:prism/>
      </p:transition>
    </mc:Choice>
    <mc:Fallback xmlns="">
      <p:transition spd="slow" advClick="0" advTm="8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28214"/>
            <a:ext cx="7886700" cy="2216154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565333"/>
            <a:ext cx="7886700" cy="1165423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49E-DA55-4E22-98CB-E264EF04F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8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18240"/>
            <a:ext cx="3886200" cy="3380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18240"/>
            <a:ext cx="3886200" cy="3380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49E-DA55-4E22-98CB-E264EF04F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986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83648"/>
            <a:ext cx="7886700" cy="10297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06014"/>
            <a:ext cx="3868340" cy="64005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946072"/>
            <a:ext cx="3868340" cy="2862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306014"/>
            <a:ext cx="3887391" cy="64005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946072"/>
            <a:ext cx="3887391" cy="2862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49E-DA55-4E22-98CB-E264EF04F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884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49E-DA55-4E22-98CB-E264EF04F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61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49E-DA55-4E22-98CB-E264EF04F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1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55177"/>
            <a:ext cx="2949178" cy="124311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67083"/>
            <a:ext cx="4629150" cy="378608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98295"/>
            <a:ext cx="2949178" cy="296103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49E-DA55-4E22-98CB-E264EF04F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644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55177"/>
            <a:ext cx="2949178" cy="124311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67083"/>
            <a:ext cx="4629150" cy="378608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98295"/>
            <a:ext cx="2949178" cy="296103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E49E-DA55-4E22-98CB-E264EF04F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28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4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83648"/>
            <a:ext cx="7886700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18240"/>
            <a:ext cx="7886700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937943"/>
            <a:ext cx="2057400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937943"/>
            <a:ext cx="3086100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937943"/>
            <a:ext cx="2057400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4E49E-DA55-4E22-98CB-E264EF04F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52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84472"/>
            <a:ext cx="7886700" cy="1029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 smtClean="0"/>
              <a:t>Montbrillant</a:t>
            </a:r>
            <a:r>
              <a:rPr lang="en-US" dirty="0" smtClean="0"/>
              <a:t> Entrance and Tower building (level-2)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19063"/>
            <a:ext cx="7886700" cy="3379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0192" y="4937943"/>
            <a:ext cx="2057400" cy="284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defTabSz="685800"/>
            <a:fld id="{83DFDC87-2E1B-4195-831D-178A07B12BFC}" type="slidenum">
              <a:rPr lang="en-US" smtClean="0">
                <a:solidFill>
                  <a:prstClr val="white"/>
                </a:solidFill>
              </a:rPr>
              <a:pPr defTabSz="685800"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15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8000">
        <p14:prism/>
      </p:transition>
    </mc:Choice>
    <mc:Fallback xmlns="">
      <p:transition spd="slow" advClick="0" advTm="8000">
        <p:fade/>
      </p:transition>
    </mc:Fallback>
  </mc:AlternateContent>
  <p:hf sldNum="0" hdr="0" ftr="0" dt="0"/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0224" y="3059223"/>
            <a:ext cx="5565860" cy="796751"/>
          </a:xfrm>
        </p:spPr>
        <p:txBody>
          <a:bodyPr>
            <a:normAutofit fontScale="77500" lnSpcReduction="20000"/>
          </a:bodyPr>
          <a:lstStyle/>
          <a:p>
            <a:endParaRPr lang="ar-EG" sz="1500" b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250" b="1" dirty="0">
                <a:solidFill>
                  <a:srgbClr val="0066CC"/>
                </a:solidFill>
              </a:rPr>
              <a:t>François Rancy</a:t>
            </a:r>
          </a:p>
          <a:p>
            <a:r>
              <a:rPr lang="en-US" sz="1950" b="1" dirty="0">
                <a:solidFill>
                  <a:srgbClr val="0066CC"/>
                </a:solidFill>
              </a:rPr>
              <a:t>Director, ITU </a:t>
            </a:r>
            <a:r>
              <a:rPr lang="en-US" sz="1950" b="1" dirty="0" err="1">
                <a:solidFill>
                  <a:srgbClr val="0066CC"/>
                </a:solidFill>
              </a:rPr>
              <a:t>Radiocommunication</a:t>
            </a:r>
            <a:r>
              <a:rPr lang="en-US" sz="1950" b="1" dirty="0">
                <a:solidFill>
                  <a:srgbClr val="0066CC"/>
                </a:solidFill>
              </a:rPr>
              <a:t> Bureau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2739" y="1465487"/>
            <a:ext cx="66408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0066CC"/>
                </a:solidFill>
              </a:rPr>
              <a:t>Development of Modern </a:t>
            </a:r>
            <a:r>
              <a:rPr lang="en-US" sz="3000" b="1" dirty="0" err="1" smtClean="0">
                <a:solidFill>
                  <a:srgbClr val="0066CC"/>
                </a:solidFill>
              </a:rPr>
              <a:t>Radiocommunication</a:t>
            </a:r>
            <a:r>
              <a:rPr lang="en-US" sz="3000" b="1" dirty="0" smtClean="0">
                <a:solidFill>
                  <a:srgbClr val="0066CC"/>
                </a:solidFill>
              </a:rPr>
              <a:t> Ecosystems</a:t>
            </a:r>
            <a:endParaRPr lang="en-US" sz="3000" b="1" dirty="0">
              <a:solidFill>
                <a:srgbClr val="0066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5974" y="4735287"/>
            <a:ext cx="28623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b="1" dirty="0" smtClean="0">
                <a:solidFill>
                  <a:srgbClr val="0066CC"/>
                </a:solidFill>
              </a:rPr>
              <a:t>ITU/SPBU SEMINAR FOR CIS AND EUROPE</a:t>
            </a:r>
          </a:p>
          <a:p>
            <a:r>
              <a:rPr lang="fr-FR" sz="1200" b="1" dirty="0" smtClean="0">
                <a:solidFill>
                  <a:srgbClr val="0066CC"/>
                </a:solidFill>
              </a:rPr>
              <a:t>Saint Petersburg </a:t>
            </a:r>
            <a:r>
              <a:rPr lang="mr-IN" sz="1200" b="1" dirty="0" smtClean="0">
                <a:solidFill>
                  <a:srgbClr val="0066CC"/>
                </a:solidFill>
              </a:rPr>
              <a:t>–</a:t>
            </a:r>
            <a:r>
              <a:rPr lang="en-US" sz="1200" b="1" dirty="0" smtClean="0">
                <a:solidFill>
                  <a:srgbClr val="0066CC"/>
                </a:solidFill>
              </a:rPr>
              <a:t> 6 June </a:t>
            </a:r>
            <a:r>
              <a:rPr lang="en-US" sz="1200" b="1" dirty="0">
                <a:solidFill>
                  <a:srgbClr val="0066CC"/>
                </a:solidFill>
              </a:rPr>
              <a:t>2018</a:t>
            </a: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74" y="193906"/>
            <a:ext cx="723667" cy="809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512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000" b="1" dirty="0">
                <a:solidFill>
                  <a:srgbClr val="0066CC"/>
                </a:solidFill>
                <a:latin typeface="+mn-lt"/>
                <a:ea typeface="+mn-ea"/>
                <a:cs typeface="+mn-cs"/>
              </a:rPr>
              <a:t>Spectrum Uses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Mobile Broadband (</a:t>
            </a:r>
            <a:r>
              <a:rPr lang="fr-FR" dirty="0" err="1" smtClean="0">
                <a:solidFill>
                  <a:srgbClr val="0070C0"/>
                </a:solidFill>
              </a:rPr>
              <a:t>through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terrestrial</a:t>
            </a:r>
            <a:r>
              <a:rPr lang="fr-FR" dirty="0" smtClean="0">
                <a:solidFill>
                  <a:srgbClr val="0070C0"/>
                </a:solidFill>
              </a:rPr>
              <a:t> and satellite links)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Mobile and </a:t>
            </a:r>
            <a:r>
              <a:rPr lang="fr-FR" dirty="0" err="1" smtClean="0">
                <a:solidFill>
                  <a:srgbClr val="0070C0"/>
                </a:solidFill>
              </a:rPr>
              <a:t>Fixed</a:t>
            </a:r>
            <a:r>
              <a:rPr lang="fr-FR" dirty="0" smtClean="0">
                <a:solidFill>
                  <a:srgbClr val="0070C0"/>
                </a:solidFill>
              </a:rPr>
              <a:t> infrastructure (radio </a:t>
            </a:r>
            <a:r>
              <a:rPr lang="fr-FR" dirty="0" err="1" smtClean="0">
                <a:solidFill>
                  <a:srgbClr val="0070C0"/>
                </a:solidFill>
              </a:rPr>
              <a:t>relays</a:t>
            </a:r>
            <a:r>
              <a:rPr lang="fr-FR" dirty="0" smtClean="0">
                <a:solidFill>
                  <a:srgbClr val="0070C0"/>
                </a:solidFill>
              </a:rPr>
              <a:t> and </a:t>
            </a:r>
            <a:r>
              <a:rPr lang="fr-FR" dirty="0" err="1" smtClean="0">
                <a:solidFill>
                  <a:srgbClr val="0070C0"/>
                </a:solidFill>
              </a:rPr>
              <a:t>satelllites</a:t>
            </a:r>
            <a:r>
              <a:rPr lang="fr-FR" dirty="0" smtClean="0">
                <a:solidFill>
                  <a:srgbClr val="0070C0"/>
                </a:solidFill>
              </a:rPr>
              <a:t>)</a:t>
            </a:r>
          </a:p>
          <a:p>
            <a:r>
              <a:rPr lang="fr-FR" dirty="0" err="1" smtClean="0">
                <a:solidFill>
                  <a:srgbClr val="0070C0"/>
                </a:solidFill>
              </a:rPr>
              <a:t>Television</a:t>
            </a:r>
            <a:r>
              <a:rPr lang="fr-FR" dirty="0" smtClean="0">
                <a:solidFill>
                  <a:srgbClr val="0070C0"/>
                </a:solidFill>
              </a:rPr>
              <a:t> and Sound </a:t>
            </a:r>
            <a:r>
              <a:rPr lang="fr-FR" dirty="0" err="1" smtClean="0">
                <a:solidFill>
                  <a:srgbClr val="0070C0"/>
                </a:solidFill>
              </a:rPr>
              <a:t>Broadcasting</a:t>
            </a:r>
            <a:r>
              <a:rPr lang="fr-FR" dirty="0" smtClean="0">
                <a:solidFill>
                  <a:srgbClr val="0070C0"/>
                </a:solidFill>
              </a:rPr>
              <a:t> (</a:t>
            </a:r>
            <a:r>
              <a:rPr lang="fr-FR" dirty="0" err="1" smtClean="0">
                <a:solidFill>
                  <a:srgbClr val="0070C0"/>
                </a:solidFill>
              </a:rPr>
              <a:t>through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terrestrial</a:t>
            </a:r>
            <a:r>
              <a:rPr lang="fr-FR" dirty="0" smtClean="0">
                <a:solidFill>
                  <a:srgbClr val="0070C0"/>
                </a:solidFill>
              </a:rPr>
              <a:t> and satellite links)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Radionavigation </a:t>
            </a:r>
            <a:r>
              <a:rPr lang="fr-FR" dirty="0">
                <a:solidFill>
                  <a:srgbClr val="0070C0"/>
                </a:solidFill>
              </a:rPr>
              <a:t>(</a:t>
            </a:r>
            <a:r>
              <a:rPr lang="fr-FR" dirty="0" err="1">
                <a:solidFill>
                  <a:srgbClr val="0070C0"/>
                </a:solidFill>
              </a:rPr>
              <a:t>through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 err="1">
                <a:solidFill>
                  <a:srgbClr val="0070C0"/>
                </a:solidFill>
              </a:rPr>
              <a:t>terrestrial</a:t>
            </a:r>
            <a:r>
              <a:rPr lang="fr-FR" dirty="0">
                <a:solidFill>
                  <a:srgbClr val="0070C0"/>
                </a:solidFill>
              </a:rPr>
              <a:t> and satellite links</a:t>
            </a:r>
            <a:r>
              <a:rPr lang="fr-FR" dirty="0" smtClean="0">
                <a:solidFill>
                  <a:srgbClr val="0070C0"/>
                </a:solidFill>
              </a:rPr>
              <a:t>)</a:t>
            </a:r>
          </a:p>
          <a:p>
            <a:r>
              <a:rPr lang="fr-FR" dirty="0" err="1" smtClean="0">
                <a:solidFill>
                  <a:srgbClr val="0070C0"/>
                </a:solidFill>
              </a:rPr>
              <a:t>Earth</a:t>
            </a:r>
            <a:r>
              <a:rPr lang="fr-FR" dirty="0" smtClean="0">
                <a:solidFill>
                  <a:srgbClr val="0070C0"/>
                </a:solidFill>
              </a:rPr>
              <a:t> exploration</a:t>
            </a:r>
          </a:p>
          <a:p>
            <a:r>
              <a:rPr lang="fr-FR" dirty="0" err="1" smtClean="0">
                <a:solidFill>
                  <a:srgbClr val="0070C0"/>
                </a:solidFill>
              </a:rPr>
              <a:t>Space</a:t>
            </a:r>
            <a:r>
              <a:rPr lang="fr-FR" dirty="0" smtClean="0">
                <a:solidFill>
                  <a:srgbClr val="0070C0"/>
                </a:solidFill>
              </a:rPr>
              <a:t> science and </a:t>
            </a:r>
            <a:r>
              <a:rPr lang="fr-FR" dirty="0" err="1" smtClean="0">
                <a:solidFill>
                  <a:srgbClr val="0070C0"/>
                </a:solidFill>
              </a:rPr>
              <a:t>radioastronomy</a:t>
            </a:r>
            <a:endParaRPr lang="fr-FR" dirty="0" smtClean="0">
              <a:solidFill>
                <a:srgbClr val="0070C0"/>
              </a:solidFill>
            </a:endParaRPr>
          </a:p>
          <a:p>
            <a:r>
              <a:rPr lang="fr-FR" dirty="0" smtClean="0">
                <a:solidFill>
                  <a:srgbClr val="0070C0"/>
                </a:solidFill>
              </a:rPr>
              <a:t>Critical communications (PPDR, </a:t>
            </a:r>
            <a:r>
              <a:rPr lang="fr-FR" dirty="0" err="1" smtClean="0">
                <a:solidFill>
                  <a:srgbClr val="0070C0"/>
                </a:solidFill>
              </a:rPr>
              <a:t>Distress</a:t>
            </a:r>
            <a:r>
              <a:rPr lang="fr-FR" dirty="0" smtClean="0">
                <a:solidFill>
                  <a:srgbClr val="0070C0"/>
                </a:solidFill>
              </a:rPr>
              <a:t> and </a:t>
            </a:r>
            <a:r>
              <a:rPr lang="fr-FR" dirty="0" err="1" smtClean="0">
                <a:solidFill>
                  <a:srgbClr val="0070C0"/>
                </a:solidFill>
              </a:rPr>
              <a:t>safety</a:t>
            </a:r>
            <a:r>
              <a:rPr lang="fr-FR" dirty="0" smtClean="0">
                <a:solidFill>
                  <a:srgbClr val="0070C0"/>
                </a:solidFill>
              </a:rPr>
              <a:t>)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Maritime and </a:t>
            </a:r>
            <a:r>
              <a:rPr lang="fr-FR" dirty="0" err="1">
                <a:solidFill>
                  <a:srgbClr val="0070C0"/>
                </a:solidFill>
              </a:rPr>
              <a:t>A</a:t>
            </a:r>
            <a:r>
              <a:rPr lang="fr-FR" dirty="0" err="1" smtClean="0">
                <a:solidFill>
                  <a:srgbClr val="0070C0"/>
                </a:solidFill>
              </a:rPr>
              <a:t>eronautical</a:t>
            </a:r>
            <a:r>
              <a:rPr lang="fr-FR" dirty="0" smtClean="0">
                <a:solidFill>
                  <a:srgbClr val="0070C0"/>
                </a:solidFill>
              </a:rPr>
              <a:t> communications</a:t>
            </a:r>
          </a:p>
          <a:p>
            <a:r>
              <a:rPr lang="fr-FR" dirty="0" err="1" smtClean="0">
                <a:solidFill>
                  <a:srgbClr val="0070C0"/>
                </a:solidFill>
              </a:rPr>
              <a:t>Defense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2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BABBC6A-10D6-4EAF-A364-54F3DC487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301" y="3303078"/>
            <a:ext cx="1061752" cy="9449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C1A73182-C8DF-4554-92A2-1FA7DAC6D4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3934" y="1036698"/>
            <a:ext cx="1006120" cy="89954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6CE4568-A746-4FB7-8022-2B13DE5632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3612" y="2135135"/>
            <a:ext cx="1183212" cy="108375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6692A96-F328-4694-9F8A-0FFCEDE7E6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2479" y="4077368"/>
            <a:ext cx="1148238" cy="1000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16FE4D21-4C3C-428D-BA26-1513F94496F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4331"/>
          <a:stretch/>
        </p:blipFill>
        <p:spPr>
          <a:xfrm>
            <a:off x="3328528" y="4155125"/>
            <a:ext cx="1093952" cy="7715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5867410F-CCB3-459A-AEED-12F2E9742E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30822" y="987392"/>
            <a:ext cx="1046893" cy="10858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6F30CF89-77C8-4E90-AA4F-C9D211970A9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48321" y="2260618"/>
            <a:ext cx="710862" cy="1008847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="" xmlns:a16="http://schemas.microsoft.com/office/drawing/2014/main" id="{A707E764-3503-4436-A343-C0BFE1D8ED5C}"/>
              </a:ext>
            </a:extLst>
          </p:cNvPr>
          <p:cNvSpPr txBox="1">
            <a:spLocks/>
          </p:cNvSpPr>
          <p:nvPr/>
        </p:nvSpPr>
        <p:spPr>
          <a:xfrm>
            <a:off x="1027359" y="276499"/>
            <a:ext cx="6858000" cy="60383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800"/>
            <a:r>
              <a:rPr lang="en-GB" sz="3000" b="1" dirty="0">
                <a:solidFill>
                  <a:srgbClr val="0066CC"/>
                </a:solidFill>
                <a:latin typeface="+mn-lt"/>
                <a:ea typeface="+mn-ea"/>
                <a:cs typeface="+mn-cs"/>
              </a:rPr>
              <a:t>Spectrum Stakeholders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8D19A11D-3CA3-4D7D-BEF5-5CD734DFF27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9380" r="22195"/>
          <a:stretch/>
        </p:blipFill>
        <p:spPr>
          <a:xfrm>
            <a:off x="6684668" y="3541543"/>
            <a:ext cx="1011431" cy="66926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BA9415F4-52A5-4FEF-A37D-8E9BBD91C85B}"/>
              </a:ext>
            </a:extLst>
          </p:cNvPr>
          <p:cNvSpPr txBox="1"/>
          <p:nvPr/>
        </p:nvSpPr>
        <p:spPr>
          <a:xfrm>
            <a:off x="1236181" y="4201204"/>
            <a:ext cx="976229" cy="4163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CH" sz="1053" dirty="0" smtClean="0">
                <a:solidFill>
                  <a:schemeClr val="accent1"/>
                </a:solidFill>
              </a:rPr>
              <a:t>Government/ Regulators</a:t>
            </a:r>
            <a:endParaRPr lang="en-GB" sz="1053" dirty="0">
              <a:solidFill>
                <a:schemeClr val="accent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7B0FC4AD-ED64-476C-B084-3438E4DB6213}"/>
              </a:ext>
            </a:extLst>
          </p:cNvPr>
          <p:cNvSpPr txBox="1"/>
          <p:nvPr/>
        </p:nvSpPr>
        <p:spPr>
          <a:xfrm>
            <a:off x="5317160" y="1988706"/>
            <a:ext cx="997389" cy="2543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CH" sz="1053" dirty="0">
                <a:solidFill>
                  <a:schemeClr val="accent1"/>
                </a:solidFill>
              </a:rPr>
              <a:t>Manufacturers</a:t>
            </a:r>
            <a:endParaRPr lang="en-GB" sz="1053" dirty="0">
              <a:solidFill>
                <a:schemeClr val="accent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123EFD92-F2E4-4B94-AB5A-48D803678925}"/>
              </a:ext>
            </a:extLst>
          </p:cNvPr>
          <p:cNvSpPr txBox="1"/>
          <p:nvPr/>
        </p:nvSpPr>
        <p:spPr>
          <a:xfrm>
            <a:off x="2209855" y="3195979"/>
            <a:ext cx="877163" cy="2543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CH" sz="1053" dirty="0">
                <a:solidFill>
                  <a:schemeClr val="accent1"/>
                </a:solidFill>
              </a:rPr>
              <a:t>UN Agencies</a:t>
            </a:r>
            <a:endParaRPr lang="en-GB" sz="1053" dirty="0">
              <a:solidFill>
                <a:schemeClr val="accent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A529E4A7-FD5C-4CBA-817D-564FC5AC212D}"/>
              </a:ext>
            </a:extLst>
          </p:cNvPr>
          <p:cNvSpPr txBox="1"/>
          <p:nvPr/>
        </p:nvSpPr>
        <p:spPr>
          <a:xfrm>
            <a:off x="2888217" y="1946801"/>
            <a:ext cx="724878" cy="2543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CH" sz="1053" dirty="0">
                <a:solidFill>
                  <a:schemeClr val="accent1"/>
                </a:solidFill>
              </a:rPr>
              <a:t>Academia</a:t>
            </a:r>
            <a:endParaRPr lang="en-GB" sz="1053" dirty="0">
              <a:solidFill>
                <a:schemeClr val="accent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B8944EA6-891F-4D3C-AFD3-1312C263496E}"/>
              </a:ext>
            </a:extLst>
          </p:cNvPr>
          <p:cNvSpPr txBox="1"/>
          <p:nvPr/>
        </p:nvSpPr>
        <p:spPr>
          <a:xfrm>
            <a:off x="3417104" y="4910336"/>
            <a:ext cx="1208903" cy="4163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CH" sz="1053" dirty="0">
                <a:solidFill>
                  <a:schemeClr val="accent1"/>
                </a:solidFill>
              </a:rPr>
              <a:t>International Organizations</a:t>
            </a:r>
            <a:endParaRPr lang="en-GB" sz="1053" dirty="0">
              <a:solidFill>
                <a:schemeClr val="accent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027874BB-2487-4C24-A15F-C151FDE77B71}"/>
              </a:ext>
            </a:extLst>
          </p:cNvPr>
          <p:cNvSpPr txBox="1"/>
          <p:nvPr/>
        </p:nvSpPr>
        <p:spPr>
          <a:xfrm>
            <a:off x="4652125" y="4991351"/>
            <a:ext cx="833883" cy="2543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CH" sz="1053" dirty="0">
                <a:solidFill>
                  <a:schemeClr val="accent1"/>
                </a:solidFill>
              </a:rPr>
              <a:t>Civil Society</a:t>
            </a:r>
            <a:endParaRPr lang="en-GB" sz="1053" dirty="0">
              <a:solidFill>
                <a:schemeClr val="accent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A1E2040E-5695-4CB1-931E-25E0EE22ECA5}"/>
              </a:ext>
            </a:extLst>
          </p:cNvPr>
          <p:cNvSpPr txBox="1"/>
          <p:nvPr/>
        </p:nvSpPr>
        <p:spPr>
          <a:xfrm>
            <a:off x="6154114" y="3248328"/>
            <a:ext cx="737702" cy="2543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CH" sz="1053" dirty="0">
                <a:solidFill>
                  <a:schemeClr val="accent1"/>
                </a:solidFill>
              </a:rPr>
              <a:t>Operators</a:t>
            </a:r>
            <a:endParaRPr lang="en-GB" sz="1053" dirty="0">
              <a:solidFill>
                <a:schemeClr val="accent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40C58DFA-8280-457B-9AC6-DF337D80AA2D}"/>
              </a:ext>
            </a:extLst>
          </p:cNvPr>
          <p:cNvSpPr txBox="1"/>
          <p:nvPr/>
        </p:nvSpPr>
        <p:spPr>
          <a:xfrm>
            <a:off x="6759182" y="4168532"/>
            <a:ext cx="712054" cy="2543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CH" sz="1053" dirty="0">
                <a:solidFill>
                  <a:schemeClr val="accent1"/>
                </a:solidFill>
              </a:rPr>
              <a:t>End users</a:t>
            </a:r>
            <a:endParaRPr lang="en-GB" sz="1053" dirty="0">
              <a:solidFill>
                <a:schemeClr val="accent1"/>
              </a:solidFill>
            </a:endParaRPr>
          </a:p>
        </p:txBody>
      </p:sp>
      <p:sp>
        <p:nvSpPr>
          <p:cNvPr id="2" name="Isosceles Triangle 1"/>
          <p:cNvSpPr/>
          <p:nvPr/>
        </p:nvSpPr>
        <p:spPr>
          <a:xfrm>
            <a:off x="3220082" y="2018975"/>
            <a:ext cx="2476912" cy="2025865"/>
          </a:xfrm>
          <a:prstGeom prst="triangle">
            <a:avLst/>
          </a:prstGeom>
          <a:noFill/>
          <a:ln w="38100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7B0FC4AD-ED64-476C-B084-3438E4DB6213}"/>
              </a:ext>
            </a:extLst>
          </p:cNvPr>
          <p:cNvSpPr txBox="1"/>
          <p:nvPr/>
        </p:nvSpPr>
        <p:spPr>
          <a:xfrm>
            <a:off x="3945386" y="1678670"/>
            <a:ext cx="114473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CH" sz="1600" b="1" dirty="0" smtClean="0">
                <a:solidFill>
                  <a:schemeClr val="tx2"/>
                </a:solidFill>
              </a:rPr>
              <a:t>Technology</a:t>
            </a:r>
            <a:endParaRPr lang="en-GB" sz="1600" b="1" dirty="0">
              <a:solidFill>
                <a:schemeClr val="tx2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7B0FC4AD-ED64-476C-B084-3438E4DB6213}"/>
              </a:ext>
            </a:extLst>
          </p:cNvPr>
          <p:cNvSpPr txBox="1"/>
          <p:nvPr/>
        </p:nvSpPr>
        <p:spPr>
          <a:xfrm>
            <a:off x="5674594" y="4201204"/>
            <a:ext cx="103262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sz="1600" b="1" dirty="0" smtClean="0">
                <a:solidFill>
                  <a:schemeClr val="tx2"/>
                </a:solidFill>
              </a:rPr>
              <a:t>Market realities</a:t>
            </a:r>
            <a:endParaRPr lang="en-GB" sz="1600" b="1" dirty="0">
              <a:solidFill>
                <a:schemeClr val="tx2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7B0FC4AD-ED64-476C-B084-3438E4DB6213}"/>
              </a:ext>
            </a:extLst>
          </p:cNvPr>
          <p:cNvSpPr txBox="1"/>
          <p:nvPr/>
        </p:nvSpPr>
        <p:spPr>
          <a:xfrm>
            <a:off x="2209855" y="4117014"/>
            <a:ext cx="125542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sz="1600" b="1" dirty="0" smtClean="0">
                <a:solidFill>
                  <a:schemeClr val="tx2"/>
                </a:solidFill>
              </a:rPr>
              <a:t>Policy</a:t>
            </a:r>
            <a:r>
              <a:rPr lang="de-CH" sz="1600" b="1" dirty="0" smtClean="0">
                <a:solidFill>
                  <a:schemeClr val="accent1"/>
                </a:solidFill>
              </a:rPr>
              <a:t> </a:t>
            </a:r>
            <a:r>
              <a:rPr lang="de-CH" sz="1600" b="1" dirty="0" smtClean="0">
                <a:solidFill>
                  <a:schemeClr val="tx2"/>
                </a:solidFill>
              </a:rPr>
              <a:t>Enablement</a:t>
            </a:r>
            <a:endParaRPr lang="en-GB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43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roup 107"/>
          <p:cNvGrpSpPr/>
          <p:nvPr/>
        </p:nvGrpSpPr>
        <p:grpSpPr>
          <a:xfrm>
            <a:off x="5372791" y="1957951"/>
            <a:ext cx="1620000" cy="1620000"/>
            <a:chOff x="7149016" y="355491"/>
            <a:chExt cx="2160000" cy="2160000"/>
          </a:xfrm>
        </p:grpSpPr>
        <p:grpSp>
          <p:nvGrpSpPr>
            <p:cNvPr id="5" name="Group 4"/>
            <p:cNvGrpSpPr/>
            <p:nvPr/>
          </p:nvGrpSpPr>
          <p:grpSpPr>
            <a:xfrm>
              <a:off x="7149016" y="355491"/>
              <a:ext cx="2160000" cy="2160000"/>
              <a:chOff x="5147733" y="150717"/>
              <a:chExt cx="2980266" cy="2980266"/>
            </a:xfrm>
            <a:solidFill>
              <a:srgbClr val="00B050"/>
            </a:solidFill>
            <a:scene3d>
              <a:camera prst="orthographicFront"/>
              <a:lightRig rig="flat" dir="t"/>
            </a:scene3d>
          </p:grpSpPr>
          <p:sp>
            <p:nvSpPr>
              <p:cNvPr id="6" name="Oval 5"/>
              <p:cNvSpPr/>
              <p:nvPr/>
            </p:nvSpPr>
            <p:spPr>
              <a:xfrm>
                <a:off x="5147733" y="150717"/>
                <a:ext cx="2980266" cy="2980266"/>
              </a:xfrm>
              <a:prstGeom prst="ellipse">
                <a:avLst/>
              </a:prstGeom>
              <a:grpFill/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-5515009"/>
                  <a:satOff val="-7671"/>
                  <a:lumOff val="-2942"/>
                  <a:alphaOff val="0"/>
                </a:schemeClr>
              </a:fillRef>
              <a:effectRef idx="2">
                <a:schemeClr val="accent5">
                  <a:hueOff val="-5515009"/>
                  <a:satOff val="-7671"/>
                  <a:lumOff val="-294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" name="Oval 4"/>
              <p:cNvSpPr/>
              <p:nvPr/>
            </p:nvSpPr>
            <p:spPr>
              <a:xfrm>
                <a:off x="5833194" y="418941"/>
                <a:ext cx="1609344" cy="536448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1346" tIns="101346" rIns="101346" bIns="101346" numCol="1" spcCol="1270" anchor="ctr" anchorCtr="0">
                <a:noAutofit/>
              </a:bodyPr>
              <a:lstStyle/>
              <a:p>
                <a:pPr algn="ctr" defTabSz="63341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1425"/>
              </a:p>
            </p:txBody>
          </p:sp>
        </p:grpSp>
        <p:sp>
          <p:nvSpPr>
            <p:cNvPr id="95" name="TextBox 94"/>
            <p:cNvSpPr txBox="1"/>
            <p:nvPr/>
          </p:nvSpPr>
          <p:spPr>
            <a:xfrm>
              <a:off x="7308707" y="1147430"/>
              <a:ext cx="182018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Standards</a:t>
              </a:r>
              <a:endParaRPr lang="en-GB" sz="15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873277" y="1957951"/>
            <a:ext cx="1620000" cy="1620000"/>
            <a:chOff x="4613627" y="1663347"/>
            <a:chExt cx="2160000" cy="2160000"/>
          </a:xfrm>
        </p:grpSpPr>
        <p:grpSp>
          <p:nvGrpSpPr>
            <p:cNvPr id="8" name="Group 7"/>
            <p:cNvGrpSpPr/>
            <p:nvPr/>
          </p:nvGrpSpPr>
          <p:grpSpPr>
            <a:xfrm>
              <a:off x="4613627" y="1663347"/>
              <a:ext cx="2160000" cy="2160000"/>
              <a:chOff x="2980266" y="3251200"/>
              <a:chExt cx="2167466" cy="2167466"/>
            </a:xfrm>
            <a:scene3d>
              <a:camera prst="orthographicFront"/>
              <a:lightRig rig="flat" dir="t"/>
            </a:scene3d>
          </p:grpSpPr>
          <p:sp>
            <p:nvSpPr>
              <p:cNvPr id="9" name="Oval 8"/>
              <p:cNvSpPr/>
              <p:nvPr/>
            </p:nvSpPr>
            <p:spPr>
              <a:xfrm>
                <a:off x="2980266" y="3251200"/>
                <a:ext cx="2167466" cy="2167466"/>
              </a:xfrm>
              <a:prstGeom prst="ellipse">
                <a:avLst/>
              </a:prstGeom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-7353344"/>
                  <a:satOff val="-10228"/>
                  <a:lumOff val="-3922"/>
                  <a:alphaOff val="0"/>
                </a:schemeClr>
              </a:fillRef>
              <a:effectRef idx="2">
                <a:schemeClr val="accent5">
                  <a:hueOff val="-7353344"/>
                  <a:satOff val="-10228"/>
                  <a:lumOff val="-392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" name="Oval 4"/>
              <p:cNvSpPr/>
              <p:nvPr/>
            </p:nvSpPr>
            <p:spPr>
              <a:xfrm>
                <a:off x="3297684" y="3793066"/>
                <a:ext cx="1532630" cy="108373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02692" tIns="202692" rIns="202692" bIns="202692" numCol="1" spcCol="1270" anchor="ctr" anchorCtr="0">
                <a:noAutofit/>
              </a:bodyPr>
              <a:lstStyle/>
              <a:p>
                <a:pPr algn="ctr" defTabSz="12668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2850" dirty="0"/>
              </a:p>
            </p:txBody>
          </p:sp>
        </p:grpSp>
        <p:sp>
          <p:nvSpPr>
            <p:cNvPr id="100" name="TextBox 99"/>
            <p:cNvSpPr txBox="1"/>
            <p:nvPr/>
          </p:nvSpPr>
          <p:spPr>
            <a:xfrm>
              <a:off x="4809886" y="2453531"/>
              <a:ext cx="182018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Spectrum </a:t>
              </a:r>
              <a:endParaRPr lang="en-GB" sz="1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1149736" y="21697"/>
            <a:ext cx="759224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chemeClr val="bg1"/>
                </a:solidFill>
                <a:latin typeface="High Tower Text" panose="02040502050506030303" pitchFamily="18" charset="0"/>
                <a:cs typeface="Aparajita" panose="020B0604020202020204" pitchFamily="34" charset="0"/>
              </a:rPr>
              <a:t>DRAFT FINANCIAL PLAN </a:t>
            </a:r>
            <a:r>
              <a:rPr lang="en-US" sz="3300" b="1" dirty="0">
                <a:solidFill>
                  <a:schemeClr val="bg1"/>
                </a:solidFill>
                <a:latin typeface="High Tower Text" panose="02040502050506030303" pitchFamily="18" charset="0"/>
                <a:cs typeface="Aparajita" panose="020B0604020202020204" pitchFamily="34" charset="0"/>
              </a:rPr>
              <a:t>2020 - 2023</a:t>
            </a:r>
            <a:endParaRPr lang="en-GB" sz="2700" b="1" dirty="0">
              <a:solidFill>
                <a:schemeClr val="bg1"/>
              </a:solidFill>
              <a:latin typeface="High Tower Text" panose="02040502050506030303" pitchFamily="18" charset="0"/>
              <a:cs typeface="Aparajita" panose="020B060402020202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62731" y="4806776"/>
            <a:ext cx="2455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3" b="1" dirty="0">
                <a:solidFill>
                  <a:schemeClr val="bg1"/>
                </a:solidFill>
                <a:latin typeface="High Tower Text" panose="02040502050506030303" pitchFamily="18" charset="0"/>
                <a:cs typeface="Aparajita" panose="020B0604020202020204" pitchFamily="34" charset="0"/>
              </a:rPr>
              <a:t>FP </a:t>
            </a:r>
            <a:r>
              <a:rPr lang="en-US" sz="1800" b="1" dirty="0">
                <a:solidFill>
                  <a:schemeClr val="bg1"/>
                </a:solidFill>
                <a:latin typeface="High Tower Text" panose="02040502050506030303" pitchFamily="18" charset="0"/>
                <a:cs typeface="Aparajita" panose="020B0604020202020204" pitchFamily="34" charset="0"/>
              </a:rPr>
              <a:t>2020-2023</a:t>
            </a:r>
            <a:r>
              <a:rPr lang="en-US" sz="1053" b="1" dirty="0">
                <a:solidFill>
                  <a:schemeClr val="bg1"/>
                </a:solidFill>
                <a:latin typeface="High Tower Text" panose="02040502050506030303" pitchFamily="18" charset="0"/>
                <a:cs typeface="Aparajita" panose="020B0604020202020204" pitchFamily="34" charset="0"/>
              </a:rPr>
              <a:t> - January 2018</a:t>
            </a:r>
            <a:endParaRPr lang="en-GB" sz="1053" b="1" dirty="0">
              <a:solidFill>
                <a:schemeClr val="bg1"/>
              </a:solidFill>
              <a:latin typeface="High Tower Text" panose="02040502050506030303" pitchFamily="18" charset="0"/>
              <a:cs typeface="Aparajita" panose="020B0604020202020204" pitchFamily="34" charset="0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1046789" y="1046426"/>
            <a:ext cx="6571526" cy="3425797"/>
          </a:xfrm>
          <a:prstGeom prst="ellipse">
            <a:avLst/>
          </a:prstGeom>
          <a:noFill/>
          <a:ln w="31750">
            <a:solidFill>
              <a:srgbClr val="92D050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53"/>
          </a:p>
        </p:txBody>
      </p:sp>
      <p:sp>
        <p:nvSpPr>
          <p:cNvPr id="4" name="Rectangle 3"/>
          <p:cNvSpPr/>
          <p:nvPr/>
        </p:nvSpPr>
        <p:spPr>
          <a:xfrm>
            <a:off x="2166273" y="4435124"/>
            <a:ext cx="535640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700" dirty="0" err="1">
                <a:solidFill>
                  <a:srgbClr val="00B050"/>
                </a:solidFill>
              </a:rPr>
              <a:t>Both</a:t>
            </a:r>
            <a:r>
              <a:rPr lang="fr-FR" sz="2700" dirty="0">
                <a:solidFill>
                  <a:srgbClr val="00B050"/>
                </a:solidFill>
              </a:rPr>
              <a:t> </a:t>
            </a:r>
            <a:r>
              <a:rPr lang="fr-FR" sz="2700" dirty="0" err="1">
                <a:solidFill>
                  <a:srgbClr val="00B050"/>
                </a:solidFill>
              </a:rPr>
              <a:t>need</a:t>
            </a:r>
            <a:r>
              <a:rPr lang="fr-FR" sz="2700" dirty="0">
                <a:solidFill>
                  <a:srgbClr val="00B050"/>
                </a:solidFill>
              </a:rPr>
              <a:t> to </a:t>
            </a:r>
            <a:r>
              <a:rPr lang="fr-FR" sz="2700" dirty="0" err="1">
                <a:solidFill>
                  <a:srgbClr val="00B050"/>
                </a:solidFill>
              </a:rPr>
              <a:t>be</a:t>
            </a:r>
            <a:r>
              <a:rPr lang="fr-FR" sz="2700" dirty="0">
                <a:solidFill>
                  <a:srgbClr val="00B050"/>
                </a:solidFill>
              </a:rPr>
              <a:t> </a:t>
            </a:r>
            <a:r>
              <a:rPr lang="fr-FR" sz="2700" dirty="0" err="1">
                <a:solidFill>
                  <a:srgbClr val="00B050"/>
                </a:solidFill>
              </a:rPr>
              <a:t>globally</a:t>
            </a:r>
            <a:r>
              <a:rPr lang="fr-FR" sz="2700" dirty="0">
                <a:solidFill>
                  <a:srgbClr val="00B050"/>
                </a:solidFill>
              </a:rPr>
              <a:t> </a:t>
            </a:r>
            <a:r>
              <a:rPr lang="fr-FR" sz="2700" dirty="0" err="1">
                <a:solidFill>
                  <a:srgbClr val="00B050"/>
                </a:solidFill>
              </a:rPr>
              <a:t>harmonized</a:t>
            </a:r>
            <a:endParaRPr lang="fr-FR" sz="2700" dirty="0">
              <a:solidFill>
                <a:srgbClr val="00B05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429205" y="507075"/>
            <a:ext cx="480676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700" dirty="0" err="1">
                <a:solidFill>
                  <a:srgbClr val="00B050"/>
                </a:solidFill>
              </a:rPr>
              <a:t>Both</a:t>
            </a:r>
            <a:r>
              <a:rPr lang="fr-FR" sz="2700" dirty="0">
                <a:solidFill>
                  <a:srgbClr val="00B050"/>
                </a:solidFill>
              </a:rPr>
              <a:t> </a:t>
            </a:r>
            <a:r>
              <a:rPr lang="fr-FR" sz="2700" dirty="0" err="1">
                <a:solidFill>
                  <a:srgbClr val="00B050"/>
                </a:solidFill>
              </a:rPr>
              <a:t>require</a:t>
            </a:r>
            <a:r>
              <a:rPr lang="fr-FR" sz="2700" dirty="0">
                <a:solidFill>
                  <a:srgbClr val="00B050"/>
                </a:solidFill>
              </a:rPr>
              <a:t> global collaboration</a:t>
            </a:r>
          </a:p>
        </p:txBody>
      </p:sp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31" y="216870"/>
            <a:ext cx="581025" cy="650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744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roup 107"/>
          <p:cNvGrpSpPr/>
          <p:nvPr/>
        </p:nvGrpSpPr>
        <p:grpSpPr>
          <a:xfrm>
            <a:off x="5834672" y="364066"/>
            <a:ext cx="1620000" cy="1620000"/>
            <a:chOff x="7149016" y="355491"/>
            <a:chExt cx="2160000" cy="2160000"/>
          </a:xfrm>
        </p:grpSpPr>
        <p:grpSp>
          <p:nvGrpSpPr>
            <p:cNvPr id="5" name="Group 4"/>
            <p:cNvGrpSpPr/>
            <p:nvPr/>
          </p:nvGrpSpPr>
          <p:grpSpPr>
            <a:xfrm>
              <a:off x="7149016" y="355491"/>
              <a:ext cx="2160000" cy="2160000"/>
              <a:chOff x="5147733" y="150717"/>
              <a:chExt cx="2980266" cy="2980266"/>
            </a:xfrm>
            <a:solidFill>
              <a:srgbClr val="00B050"/>
            </a:solidFill>
            <a:scene3d>
              <a:camera prst="orthographicFront"/>
              <a:lightRig rig="flat" dir="t"/>
            </a:scene3d>
          </p:grpSpPr>
          <p:sp>
            <p:nvSpPr>
              <p:cNvPr id="6" name="Oval 5"/>
              <p:cNvSpPr/>
              <p:nvPr/>
            </p:nvSpPr>
            <p:spPr>
              <a:xfrm>
                <a:off x="5147733" y="150717"/>
                <a:ext cx="2980266" cy="2980266"/>
              </a:xfrm>
              <a:prstGeom prst="ellipse">
                <a:avLst/>
              </a:prstGeom>
              <a:grpFill/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-5515009"/>
                  <a:satOff val="-7671"/>
                  <a:lumOff val="-2942"/>
                  <a:alphaOff val="0"/>
                </a:schemeClr>
              </a:fillRef>
              <a:effectRef idx="2">
                <a:schemeClr val="accent5">
                  <a:hueOff val="-5515009"/>
                  <a:satOff val="-7671"/>
                  <a:lumOff val="-294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" name="Oval 4"/>
              <p:cNvSpPr/>
              <p:nvPr/>
            </p:nvSpPr>
            <p:spPr>
              <a:xfrm>
                <a:off x="5833194" y="418941"/>
                <a:ext cx="1609344" cy="536448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1346" tIns="101346" rIns="101346" bIns="101346" numCol="1" spcCol="1270" anchor="ctr" anchorCtr="0">
                <a:noAutofit/>
              </a:bodyPr>
              <a:lstStyle/>
              <a:p>
                <a:pPr algn="ctr" defTabSz="63341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1425"/>
              </a:p>
            </p:txBody>
          </p:sp>
        </p:grpSp>
        <p:sp>
          <p:nvSpPr>
            <p:cNvPr id="95" name="TextBox 94"/>
            <p:cNvSpPr txBox="1"/>
            <p:nvPr/>
          </p:nvSpPr>
          <p:spPr>
            <a:xfrm>
              <a:off x="7308707" y="1147430"/>
              <a:ext cx="182018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Standards</a:t>
              </a:r>
              <a:endParaRPr lang="en-GB" sz="15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490522" y="364066"/>
            <a:ext cx="1620000" cy="1620000"/>
            <a:chOff x="4613627" y="1663347"/>
            <a:chExt cx="2160000" cy="2160000"/>
          </a:xfrm>
        </p:grpSpPr>
        <p:grpSp>
          <p:nvGrpSpPr>
            <p:cNvPr id="8" name="Group 7"/>
            <p:cNvGrpSpPr/>
            <p:nvPr/>
          </p:nvGrpSpPr>
          <p:grpSpPr>
            <a:xfrm>
              <a:off x="4613627" y="1663347"/>
              <a:ext cx="2160000" cy="2160000"/>
              <a:chOff x="2980266" y="3251200"/>
              <a:chExt cx="2167466" cy="2167466"/>
            </a:xfrm>
            <a:scene3d>
              <a:camera prst="orthographicFront"/>
              <a:lightRig rig="flat" dir="t"/>
            </a:scene3d>
          </p:grpSpPr>
          <p:sp>
            <p:nvSpPr>
              <p:cNvPr id="9" name="Oval 8"/>
              <p:cNvSpPr/>
              <p:nvPr/>
            </p:nvSpPr>
            <p:spPr>
              <a:xfrm>
                <a:off x="2980266" y="3251200"/>
                <a:ext cx="2167466" cy="2167466"/>
              </a:xfrm>
              <a:prstGeom prst="ellipse">
                <a:avLst/>
              </a:prstGeom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-7353344"/>
                  <a:satOff val="-10228"/>
                  <a:lumOff val="-3922"/>
                  <a:alphaOff val="0"/>
                </a:schemeClr>
              </a:fillRef>
              <a:effectRef idx="2">
                <a:schemeClr val="accent5">
                  <a:hueOff val="-7353344"/>
                  <a:satOff val="-10228"/>
                  <a:lumOff val="-392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" name="Oval 4"/>
              <p:cNvSpPr/>
              <p:nvPr/>
            </p:nvSpPr>
            <p:spPr>
              <a:xfrm>
                <a:off x="3297684" y="3793066"/>
                <a:ext cx="1532630" cy="108373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02692" tIns="202692" rIns="202692" bIns="202692" numCol="1" spcCol="1270" anchor="ctr" anchorCtr="0">
                <a:noAutofit/>
              </a:bodyPr>
              <a:lstStyle/>
              <a:p>
                <a:pPr algn="ctr" defTabSz="12668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2850" dirty="0"/>
              </a:p>
            </p:txBody>
          </p:sp>
        </p:grpSp>
        <p:sp>
          <p:nvSpPr>
            <p:cNvPr id="100" name="TextBox 99"/>
            <p:cNvSpPr txBox="1"/>
            <p:nvPr/>
          </p:nvSpPr>
          <p:spPr>
            <a:xfrm>
              <a:off x="4809886" y="2453531"/>
              <a:ext cx="182018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chemeClr val="bg1"/>
                  </a:solidFill>
                </a:rPr>
                <a:t>Spectrum </a:t>
              </a:r>
              <a:endParaRPr lang="en-GB" sz="1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647600" y="2229717"/>
            <a:ext cx="3941818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fr-FR" sz="2100" dirty="0">
                <a:solidFill>
                  <a:srgbClr val="0070C0"/>
                </a:solidFill>
              </a:rPr>
              <a:t>ITU WRC </a:t>
            </a:r>
            <a:r>
              <a:rPr lang="fr-FR" sz="2100" dirty="0" err="1">
                <a:solidFill>
                  <a:srgbClr val="0070C0"/>
                </a:solidFill>
              </a:rPr>
              <a:t>Process</a:t>
            </a:r>
            <a:endParaRPr lang="fr-FR" sz="2100" dirty="0">
              <a:solidFill>
                <a:srgbClr val="0070C0"/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fr-FR" sz="2100" dirty="0" smtClean="0">
                <a:solidFill>
                  <a:srgbClr val="0070C0"/>
                </a:solidFill>
              </a:rPr>
              <a:t>Spectrum </a:t>
            </a:r>
            <a:r>
              <a:rPr lang="fr-FR" sz="2100" dirty="0">
                <a:solidFill>
                  <a:srgbClr val="0070C0"/>
                </a:solidFill>
              </a:rPr>
              <a:t>allocations and </a:t>
            </a:r>
            <a:r>
              <a:rPr lang="fr-FR" sz="2100" dirty="0" smtClean="0">
                <a:solidFill>
                  <a:srgbClr val="0070C0"/>
                </a:solidFill>
              </a:rPr>
              <a:t>identifications</a:t>
            </a:r>
            <a:endParaRPr lang="fr-FR" sz="2100" dirty="0">
              <a:solidFill>
                <a:srgbClr val="0070C0"/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fr-FR" sz="2100" dirty="0">
                <a:solidFill>
                  <a:srgbClr val="0070C0"/>
                </a:solidFill>
              </a:rPr>
              <a:t>ITU </a:t>
            </a:r>
            <a:r>
              <a:rPr lang="fr-FR" sz="2100" dirty="0" err="1">
                <a:solidFill>
                  <a:srgbClr val="0070C0"/>
                </a:solidFill>
              </a:rPr>
              <a:t>membership</a:t>
            </a:r>
            <a:r>
              <a:rPr lang="fr-FR" sz="2100" dirty="0">
                <a:solidFill>
                  <a:srgbClr val="0070C0"/>
                </a:solidFill>
              </a:rPr>
              <a:t>, ITU-R </a:t>
            </a:r>
            <a:r>
              <a:rPr lang="fr-FR" sz="2100" dirty="0" err="1">
                <a:solidFill>
                  <a:srgbClr val="0070C0"/>
                </a:solidFill>
              </a:rPr>
              <a:t>Study</a:t>
            </a:r>
            <a:r>
              <a:rPr lang="fr-FR" sz="2100" dirty="0">
                <a:solidFill>
                  <a:srgbClr val="0070C0"/>
                </a:solidFill>
              </a:rPr>
              <a:t> Groups, </a:t>
            </a:r>
            <a:r>
              <a:rPr lang="fr-FR" sz="2100" dirty="0" err="1">
                <a:solidFill>
                  <a:srgbClr val="0070C0"/>
                </a:solidFill>
              </a:rPr>
              <a:t>Regional</a:t>
            </a:r>
            <a:r>
              <a:rPr lang="fr-FR" sz="2100" dirty="0">
                <a:solidFill>
                  <a:srgbClr val="0070C0"/>
                </a:solidFill>
              </a:rPr>
              <a:t> Groups, International organisations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100" dirty="0" err="1">
                <a:solidFill>
                  <a:srgbClr val="0070C0"/>
                </a:solidFill>
              </a:rPr>
              <a:t>Member</a:t>
            </a:r>
            <a:r>
              <a:rPr lang="fr-FR" sz="2100" dirty="0">
                <a:solidFill>
                  <a:srgbClr val="0070C0"/>
                </a:solidFill>
              </a:rPr>
              <a:t> States </a:t>
            </a:r>
            <a:r>
              <a:rPr lang="fr-FR" sz="2100" dirty="0" err="1">
                <a:solidFill>
                  <a:srgbClr val="0070C0"/>
                </a:solidFill>
              </a:rPr>
              <a:t>driven</a:t>
            </a:r>
            <a:endParaRPr lang="fr-FR" sz="2100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79130" y="2140620"/>
            <a:ext cx="4199333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fr-FR" sz="2100" dirty="0">
                <a:solidFill>
                  <a:srgbClr val="0070C0"/>
                </a:solidFill>
              </a:rPr>
              <a:t>ITU-R </a:t>
            </a:r>
            <a:r>
              <a:rPr lang="fr-FR" sz="2100" dirty="0" err="1" smtClean="0">
                <a:solidFill>
                  <a:srgbClr val="0070C0"/>
                </a:solidFill>
              </a:rPr>
              <a:t>Study</a:t>
            </a:r>
            <a:r>
              <a:rPr lang="fr-FR" sz="2100" dirty="0" smtClean="0">
                <a:solidFill>
                  <a:srgbClr val="0070C0"/>
                </a:solidFill>
              </a:rPr>
              <a:t> </a:t>
            </a:r>
            <a:r>
              <a:rPr lang="fr-FR" sz="2100" dirty="0">
                <a:solidFill>
                  <a:srgbClr val="0070C0"/>
                </a:solidFill>
              </a:rPr>
              <a:t>Group </a:t>
            </a:r>
            <a:r>
              <a:rPr lang="fr-FR" sz="2100" dirty="0" err="1" smtClean="0">
                <a:solidFill>
                  <a:srgbClr val="0070C0"/>
                </a:solidFill>
              </a:rPr>
              <a:t>Process</a:t>
            </a:r>
            <a:endParaRPr lang="fr-FR" sz="2100" dirty="0">
              <a:solidFill>
                <a:srgbClr val="0070C0"/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fr-FR" sz="2100" dirty="0" err="1" smtClean="0">
                <a:solidFill>
                  <a:srgbClr val="0070C0"/>
                </a:solidFill>
              </a:rPr>
              <a:t>O</a:t>
            </a:r>
            <a:r>
              <a:rPr lang="fr-FR" sz="2100" dirty="0" err="1" smtClean="0">
                <a:solidFill>
                  <a:srgbClr val="0070C0"/>
                </a:solidFill>
              </a:rPr>
              <a:t>verall</a:t>
            </a:r>
            <a:r>
              <a:rPr lang="fr-FR" sz="2100" dirty="0" smtClean="0">
                <a:solidFill>
                  <a:srgbClr val="0070C0"/>
                </a:solidFill>
              </a:rPr>
              <a:t> </a:t>
            </a:r>
            <a:r>
              <a:rPr lang="fr-FR" sz="2100" dirty="0" err="1">
                <a:solidFill>
                  <a:srgbClr val="0070C0"/>
                </a:solidFill>
              </a:rPr>
              <a:t>requirements</a:t>
            </a:r>
            <a:r>
              <a:rPr lang="fr-FR" sz="2100" dirty="0">
                <a:solidFill>
                  <a:srgbClr val="0070C0"/>
                </a:solidFill>
              </a:rPr>
              <a:t>, radio interface </a:t>
            </a:r>
            <a:r>
              <a:rPr lang="fr-FR" sz="2100" dirty="0" err="1">
                <a:solidFill>
                  <a:srgbClr val="0070C0"/>
                </a:solidFill>
              </a:rPr>
              <a:t>specifications</a:t>
            </a:r>
            <a:endParaRPr lang="fr-FR" sz="2100" dirty="0">
              <a:solidFill>
                <a:srgbClr val="0070C0"/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fr-FR" sz="2100" dirty="0">
                <a:solidFill>
                  <a:srgbClr val="0070C0"/>
                </a:solidFill>
              </a:rPr>
              <a:t>ITU </a:t>
            </a:r>
            <a:r>
              <a:rPr lang="fr-FR" sz="2100" dirty="0" err="1">
                <a:solidFill>
                  <a:srgbClr val="0070C0"/>
                </a:solidFill>
              </a:rPr>
              <a:t>membership</a:t>
            </a:r>
            <a:r>
              <a:rPr lang="fr-FR" sz="2100" dirty="0">
                <a:solidFill>
                  <a:srgbClr val="0070C0"/>
                </a:solidFill>
              </a:rPr>
              <a:t>, international </a:t>
            </a:r>
            <a:r>
              <a:rPr lang="fr-FR" sz="2100" dirty="0" err="1">
                <a:solidFill>
                  <a:srgbClr val="0070C0"/>
                </a:solidFill>
              </a:rPr>
              <a:t>organizations</a:t>
            </a:r>
            <a:r>
              <a:rPr lang="fr-FR" sz="2100" dirty="0">
                <a:solidFill>
                  <a:srgbClr val="0070C0"/>
                </a:solidFill>
              </a:rPr>
              <a:t>, </a:t>
            </a:r>
            <a:r>
              <a:rPr lang="fr-FR" sz="2100" dirty="0" err="1">
                <a:solidFill>
                  <a:srgbClr val="0070C0"/>
                </a:solidFill>
              </a:rPr>
              <a:t>other</a:t>
            </a:r>
            <a:r>
              <a:rPr lang="fr-FR" sz="2100" dirty="0">
                <a:solidFill>
                  <a:srgbClr val="0070C0"/>
                </a:solidFill>
              </a:rPr>
              <a:t> standard </a:t>
            </a:r>
            <a:r>
              <a:rPr lang="fr-FR" sz="2100" dirty="0" err="1">
                <a:solidFill>
                  <a:srgbClr val="0070C0"/>
                </a:solidFill>
              </a:rPr>
              <a:t>making</a:t>
            </a:r>
            <a:r>
              <a:rPr lang="fr-FR" sz="2100" dirty="0">
                <a:solidFill>
                  <a:srgbClr val="0070C0"/>
                </a:solidFill>
              </a:rPr>
              <a:t> bodies</a:t>
            </a:r>
          </a:p>
          <a:p>
            <a:pPr marL="342900" indent="-342900">
              <a:buFont typeface="Arial" charset="0"/>
              <a:buChar char="•"/>
            </a:pPr>
            <a:r>
              <a:rPr lang="fr-FR" sz="2100" dirty="0" err="1">
                <a:solidFill>
                  <a:srgbClr val="0070C0"/>
                </a:solidFill>
              </a:rPr>
              <a:t>Industry</a:t>
            </a:r>
            <a:r>
              <a:rPr lang="fr-FR" sz="2100" dirty="0">
                <a:solidFill>
                  <a:srgbClr val="0070C0"/>
                </a:solidFill>
              </a:rPr>
              <a:t> </a:t>
            </a:r>
            <a:r>
              <a:rPr lang="fr-FR" sz="2100" dirty="0" err="1">
                <a:solidFill>
                  <a:srgbClr val="0070C0"/>
                </a:solidFill>
              </a:rPr>
              <a:t>driven</a:t>
            </a:r>
            <a:endParaRPr lang="fr-FR" sz="2100" dirty="0">
              <a:solidFill>
                <a:srgbClr val="0070C0"/>
              </a:solidFill>
            </a:endParaRPr>
          </a:p>
        </p:txBody>
      </p:sp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31" y="216870"/>
            <a:ext cx="581025" cy="650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311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000" b="1" dirty="0" smtClean="0">
                <a:solidFill>
                  <a:srgbClr val="0066CC"/>
                </a:solidFill>
                <a:latin typeface="+mn-lt"/>
                <a:ea typeface="+mn-ea"/>
                <a:cs typeface="+mn-cs"/>
              </a:rPr>
              <a:t>ITU </a:t>
            </a:r>
            <a:r>
              <a:rPr lang="fr-FR" sz="3000" b="1" dirty="0" err="1" smtClean="0">
                <a:solidFill>
                  <a:srgbClr val="0066CC"/>
                </a:solidFill>
                <a:latin typeface="+mn-lt"/>
                <a:ea typeface="+mn-ea"/>
                <a:cs typeface="+mn-cs"/>
              </a:rPr>
              <a:t>Role</a:t>
            </a:r>
            <a:endParaRPr lang="fr-FR" sz="3000" b="1" dirty="0">
              <a:solidFill>
                <a:srgbClr val="0066CC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 smtClean="0">
                <a:solidFill>
                  <a:srgbClr val="0070C0"/>
                </a:solidFill>
              </a:rPr>
              <a:t>Provide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security</a:t>
            </a:r>
            <a:r>
              <a:rPr lang="fr-FR" dirty="0" smtClean="0">
                <a:solidFill>
                  <a:srgbClr val="0070C0"/>
                </a:solidFill>
              </a:rPr>
              <a:t> of tenure and protection for multi-trillion dollars </a:t>
            </a:r>
            <a:r>
              <a:rPr lang="fr-FR" dirty="0" err="1" smtClean="0">
                <a:solidFill>
                  <a:srgbClr val="0070C0"/>
                </a:solidFill>
              </a:rPr>
              <a:t>investments</a:t>
            </a:r>
            <a:r>
              <a:rPr lang="fr-FR" dirty="0" smtClean="0">
                <a:solidFill>
                  <a:srgbClr val="0070C0"/>
                </a:solidFill>
              </a:rPr>
              <a:t> in networks, services and </a:t>
            </a:r>
            <a:r>
              <a:rPr lang="fr-FR" dirty="0" err="1" smtClean="0">
                <a:solidFill>
                  <a:srgbClr val="0070C0"/>
                </a:solidFill>
              </a:rPr>
              <a:t>devices</a:t>
            </a:r>
            <a:r>
              <a:rPr lang="fr-FR" dirty="0" smtClean="0">
                <a:solidFill>
                  <a:srgbClr val="0070C0"/>
                </a:solidFill>
              </a:rPr>
              <a:t>, </a:t>
            </a:r>
            <a:r>
              <a:rPr lang="fr-FR" dirty="0" err="1" smtClean="0">
                <a:solidFill>
                  <a:srgbClr val="0070C0"/>
                </a:solidFill>
              </a:rPr>
              <a:t>through</a:t>
            </a:r>
            <a:r>
              <a:rPr lang="fr-FR" dirty="0" smtClean="0">
                <a:solidFill>
                  <a:srgbClr val="0070C0"/>
                </a:solidFill>
              </a:rPr>
              <a:t> a </a:t>
            </a:r>
            <a:r>
              <a:rPr lang="fr-FR" dirty="0" err="1" smtClean="0">
                <a:solidFill>
                  <a:srgbClr val="0070C0"/>
                </a:solidFill>
              </a:rPr>
              <a:t>globally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agreed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regulatory</a:t>
            </a:r>
            <a:r>
              <a:rPr lang="fr-FR" dirty="0" smtClean="0">
                <a:solidFill>
                  <a:srgbClr val="0070C0"/>
                </a:solidFill>
              </a:rPr>
              <a:t>, </a:t>
            </a:r>
            <a:r>
              <a:rPr lang="fr-FR" dirty="0" err="1" smtClean="0">
                <a:solidFill>
                  <a:srgbClr val="0070C0"/>
                </a:solidFill>
              </a:rPr>
              <a:t>technical</a:t>
            </a:r>
            <a:r>
              <a:rPr lang="fr-FR" dirty="0" smtClean="0">
                <a:solidFill>
                  <a:srgbClr val="0070C0"/>
                </a:solidFill>
              </a:rPr>
              <a:t> and </a:t>
            </a:r>
            <a:r>
              <a:rPr lang="fr-FR" dirty="0" err="1" smtClean="0">
                <a:solidFill>
                  <a:srgbClr val="0070C0"/>
                </a:solidFill>
              </a:rPr>
              <a:t>operational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framework</a:t>
            </a:r>
            <a:endParaRPr lang="fr-FR" dirty="0" smtClean="0">
              <a:solidFill>
                <a:srgbClr val="0070C0"/>
              </a:solidFill>
            </a:endParaRPr>
          </a:p>
          <a:p>
            <a:r>
              <a:rPr lang="fr-FR" dirty="0" smtClean="0">
                <a:solidFill>
                  <a:srgbClr val="0070C0"/>
                </a:solidFill>
              </a:rPr>
              <a:t>Strike the right balance </a:t>
            </a:r>
            <a:r>
              <a:rPr lang="fr-FR" dirty="0" err="1" smtClean="0">
                <a:solidFill>
                  <a:srgbClr val="0070C0"/>
                </a:solidFill>
              </a:rPr>
              <a:t>between</a:t>
            </a:r>
            <a:r>
              <a:rPr lang="fr-FR" dirty="0" smtClean="0">
                <a:solidFill>
                  <a:srgbClr val="0070C0"/>
                </a:solidFill>
              </a:rPr>
              <a:t> protection of </a:t>
            </a:r>
            <a:r>
              <a:rPr lang="fr-FR" dirty="0" err="1" smtClean="0">
                <a:solidFill>
                  <a:srgbClr val="0070C0"/>
                </a:solidFill>
              </a:rPr>
              <a:t>investments</a:t>
            </a:r>
            <a:r>
              <a:rPr lang="fr-FR" dirty="0" smtClean="0">
                <a:solidFill>
                  <a:srgbClr val="0070C0"/>
                </a:solidFill>
              </a:rPr>
              <a:t> and </a:t>
            </a:r>
            <a:r>
              <a:rPr lang="fr-FR" dirty="0" err="1" smtClean="0">
                <a:solidFill>
                  <a:srgbClr val="0070C0"/>
                </a:solidFill>
              </a:rPr>
              <a:t>deployement</a:t>
            </a:r>
            <a:r>
              <a:rPr lang="fr-FR" dirty="0" smtClean="0">
                <a:solidFill>
                  <a:srgbClr val="0070C0"/>
                </a:solidFill>
              </a:rPr>
              <a:t> of new technologies as </a:t>
            </a:r>
            <a:r>
              <a:rPr lang="fr-FR" dirty="0" err="1" smtClean="0">
                <a:solidFill>
                  <a:srgbClr val="0070C0"/>
                </a:solidFill>
              </a:rPr>
              <a:t>they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evolve</a:t>
            </a:r>
            <a:endParaRPr lang="fr-FR" dirty="0" smtClean="0">
              <a:solidFill>
                <a:srgbClr val="0070C0"/>
              </a:solidFill>
            </a:endParaRPr>
          </a:p>
          <a:p>
            <a:r>
              <a:rPr lang="fr-FR" dirty="0" err="1" smtClean="0">
                <a:solidFill>
                  <a:srgbClr val="0070C0"/>
                </a:solidFill>
              </a:rPr>
              <a:t>Enable</a:t>
            </a:r>
            <a:r>
              <a:rPr lang="fr-FR" dirty="0" smtClean="0">
                <a:solidFill>
                  <a:srgbClr val="0070C0"/>
                </a:solidFill>
              </a:rPr>
              <a:t> global harmonisation and </a:t>
            </a:r>
            <a:r>
              <a:rPr lang="fr-FR" dirty="0" err="1" smtClean="0">
                <a:solidFill>
                  <a:srgbClr val="0070C0"/>
                </a:solidFill>
              </a:rPr>
              <a:t>resulting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economies</a:t>
            </a:r>
            <a:r>
              <a:rPr lang="fr-FR" dirty="0" smtClean="0">
                <a:solidFill>
                  <a:srgbClr val="0070C0"/>
                </a:solidFill>
              </a:rPr>
              <a:t> of </a:t>
            </a:r>
            <a:r>
              <a:rPr lang="fr-FR" dirty="0" err="1" smtClean="0">
                <a:solidFill>
                  <a:srgbClr val="0070C0"/>
                </a:solidFill>
              </a:rPr>
              <a:t>scale</a:t>
            </a:r>
            <a:r>
              <a:rPr lang="fr-FR" dirty="0" smtClean="0">
                <a:solidFill>
                  <a:srgbClr val="0070C0"/>
                </a:solidFill>
              </a:rPr>
              <a:t>, </a:t>
            </a:r>
            <a:r>
              <a:rPr lang="fr-FR" dirty="0" err="1" smtClean="0">
                <a:solidFill>
                  <a:srgbClr val="0070C0"/>
                </a:solidFill>
              </a:rPr>
              <a:t>roaming</a:t>
            </a:r>
            <a:r>
              <a:rPr lang="fr-FR" dirty="0" smtClean="0">
                <a:solidFill>
                  <a:srgbClr val="0070C0"/>
                </a:solidFill>
              </a:rPr>
              <a:t> and </a:t>
            </a:r>
            <a:r>
              <a:rPr lang="fr-FR" dirty="0" err="1" smtClean="0">
                <a:solidFill>
                  <a:srgbClr val="0070C0"/>
                </a:solidFill>
              </a:rPr>
              <a:t>interoperability</a:t>
            </a:r>
            <a:endParaRPr lang="fr-FR" dirty="0" smtClean="0">
              <a:solidFill>
                <a:srgbClr val="0070C0"/>
              </a:solidFill>
            </a:endParaRPr>
          </a:p>
          <a:p>
            <a:r>
              <a:rPr lang="fr-FR" dirty="0" err="1" smtClean="0">
                <a:solidFill>
                  <a:srgbClr val="0070C0"/>
                </a:solidFill>
              </a:rPr>
              <a:t>Enable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equitable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access</a:t>
            </a:r>
            <a:r>
              <a:rPr lang="fr-FR" dirty="0" smtClean="0">
                <a:solidFill>
                  <a:srgbClr val="0070C0"/>
                </a:solidFill>
              </a:rPr>
              <a:t> to </a:t>
            </a:r>
            <a:r>
              <a:rPr lang="fr-FR" dirty="0" err="1" smtClean="0">
                <a:solidFill>
                  <a:srgbClr val="0070C0"/>
                </a:solidFill>
              </a:rPr>
              <a:t>common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spectrum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resources</a:t>
            </a:r>
            <a:r>
              <a:rPr lang="fr-FR" dirty="0" smtClean="0">
                <a:solidFill>
                  <a:srgbClr val="0070C0"/>
                </a:solidFill>
              </a:rPr>
              <a:t> by all countries, services </a:t>
            </a:r>
            <a:r>
              <a:rPr lang="fr-FR" smtClean="0">
                <a:solidFill>
                  <a:srgbClr val="0070C0"/>
                </a:solidFill>
              </a:rPr>
              <a:t>and applications</a:t>
            </a:r>
            <a:endParaRPr lang="fr-FR" dirty="0" smtClean="0">
              <a:solidFill>
                <a:srgbClr val="0070C0"/>
              </a:solidFill>
            </a:endParaRPr>
          </a:p>
          <a:p>
            <a:r>
              <a:rPr lang="fr-FR" dirty="0" err="1" smtClean="0">
                <a:solidFill>
                  <a:srgbClr val="0070C0"/>
                </a:solidFill>
              </a:rPr>
              <a:t>Develop</a:t>
            </a:r>
            <a:r>
              <a:rPr lang="fr-FR" dirty="0" smtClean="0">
                <a:solidFill>
                  <a:srgbClr val="0070C0"/>
                </a:solidFill>
              </a:rPr>
              <a:t> best practices in the use of </a:t>
            </a:r>
            <a:r>
              <a:rPr lang="fr-FR" dirty="0" err="1" smtClean="0">
                <a:solidFill>
                  <a:srgbClr val="0070C0"/>
                </a:solidFill>
              </a:rPr>
              <a:t>spectrum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(the right </a:t>
            </a:r>
            <a:r>
              <a:rPr lang="fr-FR" dirty="0" err="1" smtClean="0">
                <a:solidFill>
                  <a:srgbClr val="0070C0"/>
                </a:solidFill>
              </a:rPr>
              <a:t>way</a:t>
            </a:r>
            <a:r>
              <a:rPr lang="fr-FR" dirty="0" smtClean="0">
                <a:solidFill>
                  <a:srgbClr val="0070C0"/>
                </a:solidFill>
              </a:rPr>
              <a:t> of </a:t>
            </a:r>
            <a:r>
              <a:rPr lang="fr-FR" dirty="0" err="1" smtClean="0">
                <a:solidFill>
                  <a:srgbClr val="0070C0"/>
                </a:solidFill>
              </a:rPr>
              <a:t>using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spectrum</a:t>
            </a:r>
            <a:r>
              <a:rPr lang="fr-FR" dirty="0" smtClean="0">
                <a:solidFill>
                  <a:srgbClr val="0070C0"/>
                </a:solidFill>
              </a:rPr>
              <a:t>)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490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65285" y="2061834"/>
            <a:ext cx="66408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0066CC"/>
                </a:solidFill>
              </a:rPr>
              <a:t>Thank You for your attention</a:t>
            </a: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74" y="193906"/>
            <a:ext cx="723667" cy="809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304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00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21843513B753409E8B404D08E0E712" ma:contentTypeVersion="1" ma:contentTypeDescription="Create a new document." ma:contentTypeScope="" ma:versionID="973b866c23a8e65a6f60a0f3bf60573c">
  <xsd:schema xmlns:xsd="http://www.w3.org/2001/XMLSchema" xmlns:xs="http://www.w3.org/2001/XMLSchema" xmlns:p="http://schemas.microsoft.com/office/2006/metadata/properties" xmlns:ns2="1aaea1ea-72e4-4374-b05e-72e2f16fb7ae" targetNamespace="http://schemas.microsoft.com/office/2006/metadata/properties" ma:root="true" ma:fieldsID="efbf659e46acfbc72e417d1d9ba8f976" ns2:_=""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F0030C-E562-46DD-A091-7DDE6A9A56D2}"/>
</file>

<file path=customXml/itemProps2.xml><?xml version="1.0" encoding="utf-8"?>
<ds:datastoreItem xmlns:ds="http://schemas.openxmlformats.org/officeDocument/2006/customXml" ds:itemID="{053BB959-410B-43D3-9873-70DE8C8AFBB7}"/>
</file>

<file path=customXml/itemProps3.xml><?xml version="1.0" encoding="utf-8"?>
<ds:datastoreItem xmlns:ds="http://schemas.openxmlformats.org/officeDocument/2006/customXml" ds:itemID="{FC90886E-091E-4C83-BDCB-B8DA45269F5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34467</TotalTime>
  <Words>270</Words>
  <Application>Microsoft Macintosh PowerPoint</Application>
  <PresentationFormat>Personnalisé</PresentationFormat>
  <Paragraphs>55</Paragraphs>
  <Slides>7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Aparajita</vt:lpstr>
      <vt:lpstr>Calibri</vt:lpstr>
      <vt:lpstr>Calibri Light</vt:lpstr>
      <vt:lpstr>High Tower Text</vt:lpstr>
      <vt:lpstr>Mangal</vt:lpstr>
      <vt:lpstr>Arial</vt:lpstr>
      <vt:lpstr>Office Theme</vt:lpstr>
      <vt:lpstr>1_Custom Design</vt:lpstr>
      <vt:lpstr>Présentation PowerPoint</vt:lpstr>
      <vt:lpstr>Spectrum Uses</vt:lpstr>
      <vt:lpstr>Présentation PowerPoint</vt:lpstr>
      <vt:lpstr>Présentation PowerPoint</vt:lpstr>
      <vt:lpstr>Présentation PowerPoint</vt:lpstr>
      <vt:lpstr>ITU Role</vt:lpstr>
      <vt:lpstr>Présentation PowerPoint</vt:lpstr>
    </vt:vector>
  </TitlesOfParts>
  <Manager/>
  <Company>ITU Radiocommunication Bureau</Company>
  <LinksUpToDate>false</LinksUpToDate>
  <SharedDoc>false</SharedDoc>
  <HyperlinkBase/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François Rancy</dc:creator>
  <cp:keywords/>
  <dc:description/>
  <cp:lastModifiedBy>B</cp:lastModifiedBy>
  <cp:revision>891</cp:revision>
  <cp:lastPrinted>2018-03-19T11:03:02Z</cp:lastPrinted>
  <dcterms:created xsi:type="dcterms:W3CDTF">2017-02-16T15:07:45Z</dcterms:created>
  <dcterms:modified xsi:type="dcterms:W3CDTF">2018-06-04T09:28:23Z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0x010100B921843513B753409E8B404D08E0E712</vt:lpwstr>
  </property>
</Properties>
</file>