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4" r:id="rId3"/>
    <p:sldId id="287" r:id="rId4"/>
    <p:sldId id="285" r:id="rId5"/>
    <p:sldId id="288" r:id="rId6"/>
    <p:sldId id="283" r:id="rId7"/>
    <p:sldId id="289" r:id="rId8"/>
    <p:sldId id="273" r:id="rId9"/>
    <p:sldId id="290" r:id="rId10"/>
    <p:sldId id="271" r:id="rId11"/>
    <p:sldId id="257" r:id="rId12"/>
    <p:sldId id="259" r:id="rId13"/>
    <p:sldId id="280" r:id="rId14"/>
    <p:sldId id="277" r:id="rId15"/>
    <p:sldId id="278" r:id="rId16"/>
    <p:sldId id="282" r:id="rId17"/>
    <p:sldId id="291" r:id="rId18"/>
    <p:sldId id="295" r:id="rId19"/>
    <p:sldId id="296" r:id="rId20"/>
    <p:sldId id="298" r:id="rId21"/>
    <p:sldId id="303" r:id="rId22"/>
    <p:sldId id="304" r:id="rId23"/>
    <p:sldId id="27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188"/>
  </p:normalViewPr>
  <p:slideViewPr>
    <p:cSldViewPr snapToGrid="0" snapToObjects="1">
      <p:cViewPr varScale="1">
        <p:scale>
          <a:sx n="73" d="100"/>
          <a:sy n="73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A7A34-439D-0845-9CB3-C98D05BCBB69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4CFED-0426-854F-A839-BA5DCBE7B08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076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CBFD2-F91E-1E42-8981-A8AE34807099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8B403-35FC-FE42-AAE7-E40505527B7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B403-35FC-FE42-AAE7-E40505527B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39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4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B403-35FC-FE42-AAE7-E40505527B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4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Line</a:t>
            </a:r>
            <a:r>
              <a:rPr lang="fr-FR" baseline="0" dirty="0" smtClean="0"/>
              <a:t> 1 – Basic </a:t>
            </a:r>
            <a:r>
              <a:rPr lang="fr-FR" baseline="0" dirty="0" err="1" smtClean="0"/>
              <a:t>needs</a:t>
            </a:r>
            <a:endParaRPr lang="fr-FR" baseline="0" dirty="0" smtClean="0"/>
          </a:p>
          <a:p>
            <a:r>
              <a:rPr lang="fr-FR" baseline="0" dirty="0" smtClean="0"/>
              <a:t>Line 2 – Basic </a:t>
            </a:r>
            <a:r>
              <a:rPr lang="fr-FR" baseline="0" dirty="0" err="1" smtClean="0"/>
              <a:t>rights</a:t>
            </a:r>
            <a:endParaRPr lang="fr-FR" baseline="0" dirty="0" smtClean="0"/>
          </a:p>
          <a:p>
            <a:r>
              <a:rPr lang="fr-FR" baseline="0" dirty="0" smtClean="0"/>
              <a:t>Line 3 – </a:t>
            </a:r>
            <a:r>
              <a:rPr lang="fr-FR" baseline="0" dirty="0" err="1" smtClean="0"/>
              <a:t>Organizing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enabling</a:t>
            </a:r>
            <a:endParaRPr lang="fr-FR" baseline="0" dirty="0" smtClean="0"/>
          </a:p>
          <a:p>
            <a:r>
              <a:rPr lang="fr-FR" baseline="0" dirty="0" smtClean="0"/>
              <a:t>Line 4 – </a:t>
            </a:r>
            <a:r>
              <a:rPr lang="fr-FR" baseline="0" dirty="0" err="1" smtClean="0"/>
              <a:t>Preserving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planet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B403-35FC-FE42-AAE7-E40505527B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859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B403-35FC-FE42-AAE7-E40505527B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00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B403-35FC-FE42-AAE7-E40505527B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799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8B403-35FC-FE42-AAE7-E40505527B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68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366427-64BB-4CFB-B644-FB77D8B2DFCE}" type="datetime1">
              <a:rPr lang="en-US" altLang="en-US" sz="1200" smtClean="0"/>
              <a:pPr/>
              <a:t>10/29/2018</a:t>
            </a:fld>
            <a:endParaRPr lang="en-US" altLang="en-US" sz="1200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58B0F56-2CFE-49CD-8C4C-1DAD48133D95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79111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F8097-C128-412F-8DAD-0D19B42935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05308" y="6298136"/>
            <a:ext cx="2743200" cy="365125"/>
          </a:xfrm>
        </p:spPr>
        <p:txBody>
          <a:bodyPr/>
          <a:lstStyle/>
          <a:p>
            <a:r>
              <a:rPr lang="fr-FR" dirty="0" smtClean="0"/>
              <a:t>1</a:t>
            </a:r>
            <a:fld id="{57B11582-FEA9-8A4A-A779-6DBBB3C1D4EB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748" y="5613120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30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30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ITU RRS-16 </a:t>
            </a:r>
            <a:r>
              <a:rPr lang="fr-FR" dirty="0" err="1" smtClean="0"/>
              <a:t>Americas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20 July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18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dirty="0" smtClean="0"/>
              <a:t>ITU RRS-16 </a:t>
            </a:r>
            <a:r>
              <a:rPr lang="fr-FR" dirty="0" err="1" smtClean="0"/>
              <a:t>Americas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20 July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29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7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52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50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32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0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3F05-DD69-B947-B39E-40A7E647560F}" type="datetimeFigureOut">
              <a:rPr lang="fr-FR" smtClean="0"/>
              <a:t>29/10/2018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11582-FEA9-8A4A-A779-6DBBB3C1D4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9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ITU-R/go/res64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ved=0ahUKEwj4x8vmupPLAhUsM5oKHdUqDA8QjRwIBw&amp;url=http://www.getconnected.aero/2016/01/first-intelsat-epicng-ku-band-satellite-successfully-launched/&amp;bvm=bv.115277099,d.ZWU&amp;psig=AFQjCNFP0Gwy90VU8Zpmv0YieZTPcfsIGw&amp;ust=145650837453031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WRC-15 results</a:t>
            </a:r>
            <a:endParaRPr lang="en-US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François </a:t>
            </a:r>
            <a:r>
              <a:rPr lang="fr-FR" dirty="0" err="1" smtClean="0"/>
              <a:t>Rancy</a:t>
            </a:r>
            <a:endParaRPr lang="fr-FR" dirty="0"/>
          </a:p>
          <a:p>
            <a:r>
              <a:rPr lang="fr-FR" dirty="0" err="1" smtClean="0"/>
              <a:t>Director</a:t>
            </a:r>
            <a:r>
              <a:rPr lang="fr-FR" dirty="0" smtClean="0"/>
              <a:t>, ITU Radiocommunication Bureau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1531" y="6209496"/>
            <a:ext cx="3182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</a:t>
            </a:r>
            <a:r>
              <a:rPr lang="fr-FR" smtClean="0"/>
              <a:t>RS-16 </a:t>
            </a:r>
            <a:r>
              <a:rPr lang="fr-FR" dirty="0" err="1"/>
              <a:t>Americas</a:t>
            </a:r>
            <a:r>
              <a:rPr lang="fr-FR" dirty="0"/>
              <a:t> – Port of Spain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423380" y="6209496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/>
              <a:t>20 July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7047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58541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5" y="0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851" y="0"/>
            <a:ext cx="1328149" cy="12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8830" cy="685800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2822702" y="749509"/>
            <a:ext cx="1012688" cy="502170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274614" y="5049416"/>
            <a:ext cx="1762904" cy="107429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168508" y="644578"/>
            <a:ext cx="1307974" cy="512663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9402375" y="4086070"/>
            <a:ext cx="644577" cy="1871271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9708278" y="906905"/>
            <a:ext cx="1376596" cy="505918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533859" y="5160366"/>
            <a:ext cx="1547588" cy="93563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5" y="109462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578" y="-3545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In </a:t>
            </a:r>
            <a:r>
              <a:rPr lang="fr-FR" b="1" dirty="0" err="1" smtClean="0"/>
              <a:t>Summary</a:t>
            </a:r>
            <a:r>
              <a:rPr lang="fr-FR" b="1" dirty="0" smtClean="0"/>
              <a:t>, </a:t>
            </a:r>
            <a:r>
              <a:rPr lang="fr-FR" b="1" dirty="0"/>
              <a:t>WRC-15 </a:t>
            </a:r>
            <a:r>
              <a:rPr lang="fr-FR" b="1" dirty="0" err="1"/>
              <a:t>identified</a:t>
            </a:r>
            <a:r>
              <a:rPr lang="fr-FR" b="1" dirty="0"/>
              <a:t> for </a:t>
            </a:r>
            <a:r>
              <a:rPr lang="fr-FR" b="1" dirty="0" smtClean="0"/>
              <a:t>IMT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dirty="0" smtClean="0"/>
              <a:t>60% additional spectrum</a:t>
            </a:r>
          </a:p>
          <a:p>
            <a:r>
              <a:rPr lang="en-US" sz="3600" b="1" dirty="0" smtClean="0"/>
              <a:t>39% additional globally harmonized spectrum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1931" y="1872734"/>
            <a:ext cx="7408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400" b="1" dirty="0" smtClean="0"/>
              <a:t>33.25 </a:t>
            </a:r>
            <a:r>
              <a:rPr lang="fr-FR" sz="2400" b="1" dirty="0"/>
              <a:t>GHz of </a:t>
            </a:r>
            <a:r>
              <a:rPr lang="fr-FR" sz="2400" b="1" dirty="0" err="1"/>
              <a:t>spectrum</a:t>
            </a:r>
            <a:r>
              <a:rPr lang="fr-FR" sz="2400" b="1" dirty="0"/>
              <a:t> </a:t>
            </a:r>
            <a:r>
              <a:rPr lang="fr-FR" sz="2400" b="1" dirty="0" err="1"/>
              <a:t>under</a:t>
            </a:r>
            <a:r>
              <a:rPr lang="fr-FR" sz="2400" b="1" dirty="0"/>
              <a:t> </a:t>
            </a:r>
            <a:r>
              <a:rPr lang="fr-FR" sz="2400" b="1" dirty="0" err="1"/>
              <a:t>study</a:t>
            </a:r>
            <a:r>
              <a:rPr lang="fr-FR" sz="2400" b="1" dirty="0"/>
              <a:t> </a:t>
            </a:r>
            <a:r>
              <a:rPr lang="fr-FR" sz="2400" b="1" dirty="0" smtClean="0"/>
              <a:t>for IMT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400" b="1" dirty="0" smtClean="0"/>
              <a:t>12.25 GHz </a:t>
            </a:r>
            <a:r>
              <a:rPr lang="fr-FR" sz="2400" b="1" dirty="0" err="1" smtClean="0"/>
              <a:t>also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under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study</a:t>
            </a:r>
            <a:r>
              <a:rPr lang="fr-FR" sz="2400" b="1" dirty="0" smtClean="0"/>
              <a:t> for HAPS and/or NGSO FSS</a:t>
            </a:r>
            <a:endParaRPr lang="fr-F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933950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18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Implications for mobile </a:t>
            </a:r>
            <a:r>
              <a:rPr lang="fr-FR" b="1" dirty="0" err="1" smtClean="0"/>
              <a:t>broadband</a:t>
            </a:r>
            <a:r>
              <a:rPr lang="fr-FR" b="1" dirty="0" smtClean="0"/>
              <a:t> </a:t>
            </a:r>
            <a:r>
              <a:rPr lang="fr-FR" b="1" dirty="0" err="1" smtClean="0"/>
              <a:t>users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Reduction of the digital divide and greater availability of the service (lower bands)</a:t>
            </a:r>
          </a:p>
          <a:p>
            <a:r>
              <a:rPr lang="en-US" dirty="0" smtClean="0"/>
              <a:t>Greater capacity (higher bands)</a:t>
            </a:r>
          </a:p>
          <a:p>
            <a:r>
              <a:rPr lang="en-US" dirty="0" smtClean="0"/>
              <a:t>More affordable prices (economies of scale through harmonized spectrum)</a:t>
            </a:r>
          </a:p>
          <a:p>
            <a:r>
              <a:rPr lang="en-US" dirty="0" smtClean="0"/>
              <a:t>International roaming and interoperability</a:t>
            </a:r>
          </a:p>
          <a:p>
            <a:endParaRPr lang="en-US" dirty="0" smtClean="0"/>
          </a:p>
          <a:p>
            <a:r>
              <a:rPr lang="en-US" dirty="0" smtClean="0"/>
              <a:t>Additional spectrum for 5G (IMT-2020) will also be addressed by WRC-19</a:t>
            </a:r>
          </a:p>
          <a:p>
            <a:r>
              <a:rPr lang="en-US" dirty="0" smtClean="0"/>
              <a:t>While securing the future of other services, which are key to the provision of broadband (broadcasting, fixed and fixed-satellite services)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27"/>
          <p:cNvSpPr>
            <a:spLocks noChangeArrowheads="1"/>
          </p:cNvSpPr>
          <p:nvPr/>
        </p:nvSpPr>
        <p:spPr bwMode="auto">
          <a:xfrm>
            <a:off x="1688624" y="1308720"/>
            <a:ext cx="2103120" cy="3200400"/>
          </a:xfrm>
          <a:prstGeom prst="rect">
            <a:avLst/>
          </a:prstGeom>
          <a:gradFill flip="none" rotWithShape="1">
            <a:gsLst>
              <a:gs pos="100000">
                <a:srgbClr val="92D050">
                  <a:alpha val="46000"/>
                </a:srgbClr>
              </a:gs>
              <a:gs pos="0">
                <a:srgbClr val="00B0F0">
                  <a:alpha val="47000"/>
                  <a:lumMod val="100000"/>
                </a:srgbClr>
              </a:gs>
              <a:gs pos="29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lIns="56693" tIns="28346" rIns="56693" bIns="28346" anchor="ctr"/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Development Plan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Market/Services View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Technology/</a:t>
            </a:r>
          </a:p>
          <a:p>
            <a:pPr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Research Kick Off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Vision - IMT for 2020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Name</a:t>
            </a:r>
            <a:endParaRPr lang="en-US" sz="1600" dirty="0">
              <a:latin typeface="Arial" pitchFamily="34" charset="0"/>
              <a:ea typeface="MS Mincho" pitchFamily="49" charset="-128"/>
              <a:cs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&lt; 6 GHz Spectrum        View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Process</a:t>
            </a:r>
          </a:p>
          <a:p>
            <a:pPr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Optimization</a:t>
            </a:r>
            <a:endParaRPr lang="sv-SE" sz="1600" dirty="0">
              <a:solidFill>
                <a:srgbClr val="211412"/>
              </a:solidFill>
              <a:latin typeface="Arial" pitchFamily="34" charset="0"/>
              <a:ea typeface="MS Mincho" pitchFamily="49" charset="-128"/>
              <a:cs typeface="Comic Sans MS" pitchFamily="66" charset="0"/>
            </a:endParaRPr>
          </a:p>
        </p:txBody>
      </p:sp>
      <p:sp>
        <p:nvSpPr>
          <p:cNvPr id="20484" name="Rectangle 328"/>
          <p:cNvSpPr>
            <a:spLocks noChangeArrowheads="1"/>
          </p:cNvSpPr>
          <p:nvPr/>
        </p:nvSpPr>
        <p:spPr bwMode="auto">
          <a:xfrm>
            <a:off x="8399464" y="1308100"/>
            <a:ext cx="2103437" cy="32004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lIns="56693" tIns="28346" rIns="56693" bIns="28346" anchor="ctr"/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Spectrum/Band </a:t>
            </a:r>
          </a:p>
          <a:p>
            <a:pPr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Arrangements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Decision &amp; Radio</a:t>
            </a:r>
            <a:r>
              <a:rPr lang="en-US" sz="1600" dirty="0">
                <a:latin typeface="Arial" pitchFamily="34" charset="0"/>
                <a:ea typeface="MS Mincho" pitchFamily="49" charset="-128"/>
                <a:cs typeface="Comic Sans MS" pitchFamily="66" charset="0"/>
              </a:rPr>
              <a:t> </a:t>
            </a: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Framework</a:t>
            </a:r>
            <a:endParaRPr lang="en-US" sz="1600" dirty="0">
              <a:latin typeface="Arial" pitchFamily="34" charset="0"/>
              <a:ea typeface="MS Mincho" pitchFamily="49" charset="-128"/>
              <a:cs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Detailed IMT-2020 Radio Specifications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Future Enhancement/</a:t>
            </a:r>
          </a:p>
          <a:p>
            <a:pPr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Update Plan &amp;     </a:t>
            </a:r>
          </a:p>
          <a:p>
            <a:pPr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Process</a:t>
            </a:r>
            <a:endParaRPr lang="sv-SE" sz="1600" dirty="0">
              <a:latin typeface="Arial" pitchFamily="34" charset="0"/>
              <a:ea typeface="MS Mincho" pitchFamily="49" charset="-128"/>
              <a:cs typeface="Comic Sans MS" pitchFamily="66" charset="0"/>
            </a:endParaRPr>
          </a:p>
        </p:txBody>
      </p:sp>
      <p:sp>
        <p:nvSpPr>
          <p:cNvPr id="20485" name="Rectangle 329"/>
          <p:cNvSpPr>
            <a:spLocks noChangeArrowheads="1"/>
          </p:cNvSpPr>
          <p:nvPr/>
        </p:nvSpPr>
        <p:spPr bwMode="auto">
          <a:xfrm>
            <a:off x="3921125" y="1308100"/>
            <a:ext cx="2103438" cy="3200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56693" tIns="28346" rIns="56693" bIns="28346" anchor="ctr"/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Spectrum/Band </a:t>
            </a:r>
          </a:p>
          <a:p>
            <a:pPr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Arrangements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Technical </a:t>
            </a:r>
          </a:p>
          <a:p>
            <a:pPr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Performance</a:t>
            </a:r>
          </a:p>
          <a:p>
            <a:pPr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     Requirements  </a:t>
            </a:r>
            <a:endParaRPr lang="en-US" sz="1600" dirty="0">
              <a:latin typeface="Arial" pitchFamily="34" charset="0"/>
              <a:ea typeface="MS Mincho" pitchFamily="49" charset="-128"/>
              <a:cs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Evaluation Criteria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ea typeface="MS Mincho" pitchFamily="49" charset="-128"/>
                <a:cs typeface="Comic Sans MS" pitchFamily="66" charset="0"/>
              </a:rPr>
              <a:t>Invitation for Proposals</a:t>
            </a:r>
          </a:p>
          <a:p>
            <a:pPr>
              <a:defRPr/>
            </a:pPr>
            <a:endParaRPr lang="en-US" sz="1600" dirty="0">
              <a:latin typeface="Arial" pitchFamily="34" charset="0"/>
              <a:ea typeface="MS Mincho" pitchFamily="49" charset="-128"/>
              <a:cs typeface="Comic Sans MS" pitchFamily="66" charset="0"/>
            </a:endParaRPr>
          </a:p>
        </p:txBody>
      </p:sp>
      <p:sp>
        <p:nvSpPr>
          <p:cNvPr id="55303" name="Text Box 332"/>
          <p:cNvSpPr txBox="1">
            <a:spLocks noChangeArrowheads="1"/>
          </p:cNvSpPr>
          <p:nvPr/>
        </p:nvSpPr>
        <p:spPr bwMode="auto">
          <a:xfrm>
            <a:off x="2187575" y="4565651"/>
            <a:ext cx="1555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93" tIns="28346" rIns="56693" bIns="28346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en-US" sz="16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2012-2015</a:t>
            </a:r>
            <a:endParaRPr lang="sv-SE" altLang="en-US" sz="16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5304" name="Text Box 333"/>
          <p:cNvSpPr txBox="1">
            <a:spLocks noChangeArrowheads="1"/>
          </p:cNvSpPr>
          <p:nvPr/>
        </p:nvSpPr>
        <p:spPr bwMode="auto">
          <a:xfrm>
            <a:off x="4425950" y="4579938"/>
            <a:ext cx="10937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93" tIns="28346" rIns="56693" bIns="28346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en-US" sz="16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2016-2017</a:t>
            </a:r>
            <a:endParaRPr lang="sv-SE" altLang="en-US" sz="16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5305" name="Text Box 334"/>
          <p:cNvSpPr txBox="1">
            <a:spLocks noChangeArrowheads="1"/>
          </p:cNvSpPr>
          <p:nvPr/>
        </p:nvSpPr>
        <p:spPr bwMode="auto">
          <a:xfrm>
            <a:off x="6657975" y="4579938"/>
            <a:ext cx="10937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93" tIns="28346" rIns="56693" bIns="28346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en-US" sz="16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2018-2019</a:t>
            </a:r>
            <a:endParaRPr lang="sv-SE" altLang="en-US" sz="16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5306" name="Text Box 336"/>
          <p:cNvSpPr txBox="1">
            <a:spLocks noChangeArrowheads="1"/>
          </p:cNvSpPr>
          <p:nvPr/>
        </p:nvSpPr>
        <p:spPr bwMode="auto">
          <a:xfrm>
            <a:off x="8904289" y="4579938"/>
            <a:ext cx="11509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93" tIns="28346" rIns="56693" bIns="28346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en-US" sz="16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2019-2020</a:t>
            </a:r>
            <a:endParaRPr lang="sv-SE" altLang="en-US" sz="16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5307" name="Text Box 337"/>
          <p:cNvSpPr txBox="1">
            <a:spLocks noChangeArrowheads="1"/>
          </p:cNvSpPr>
          <p:nvPr/>
        </p:nvSpPr>
        <p:spPr bwMode="auto">
          <a:xfrm>
            <a:off x="2093913" y="5545139"/>
            <a:ext cx="36004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93" tIns="28346" rIns="56693" bIns="28346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Setting the stage for the future: 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vision, spectrum, and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20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technology views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5308" name="Text Box 338"/>
          <p:cNvSpPr txBox="1">
            <a:spLocks noChangeArrowheads="1"/>
          </p:cNvSpPr>
          <p:nvPr/>
        </p:nvSpPr>
        <p:spPr bwMode="auto">
          <a:xfrm>
            <a:off x="7515226" y="5564188"/>
            <a:ext cx="14827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6693" tIns="28346" rIns="56693" bIns="28346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en-US" sz="20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Defining the</a:t>
            </a:r>
            <a:endParaRPr lang="en-US" altLang="en-US" sz="20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en-US" sz="2000">
                <a:solidFill>
                  <a:srgbClr val="211412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technology</a:t>
            </a:r>
            <a:endParaRPr lang="sv-SE" altLang="en-US" sz="2000">
              <a:solidFill>
                <a:schemeClr val="tx1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0498" name="Rectangle 348"/>
          <p:cNvSpPr>
            <a:spLocks noChangeArrowheads="1"/>
          </p:cNvSpPr>
          <p:nvPr/>
        </p:nvSpPr>
        <p:spPr bwMode="auto">
          <a:xfrm>
            <a:off x="6153150" y="1308100"/>
            <a:ext cx="2103438" cy="32004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56693" tIns="28346" rIns="56693" bIns="28346" anchor="ctr"/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cs typeface="Arial" pitchFamily="34" charset="0"/>
              </a:rPr>
              <a:t>&gt; 6 GHz Spectrum       View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cs typeface="Arial" pitchFamily="34" charset="0"/>
              </a:rPr>
              <a:t>Proposals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cs typeface="Arial" pitchFamily="34" charset="0"/>
              </a:rPr>
              <a:t>Evaluation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sv-SE" sz="1600" dirty="0">
                <a:solidFill>
                  <a:srgbClr val="211412"/>
                </a:solidFill>
                <a:latin typeface="Arial" pitchFamily="34" charset="0"/>
                <a:cs typeface="Arial" pitchFamily="34" charset="0"/>
              </a:rPr>
              <a:t>Consensus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21141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sv-SE" sz="1600" dirty="0">
                <a:solidFill>
                  <a:srgbClr val="211412"/>
                </a:solidFill>
                <a:latin typeface="Arial" pitchFamily="34" charset="0"/>
                <a:cs typeface="Arial" pitchFamily="34" charset="0"/>
              </a:rPr>
              <a:t>Building</a:t>
            </a:r>
            <a:endParaRPr lang="en-US" sz="1600" dirty="0">
              <a:solidFill>
                <a:srgbClr val="21141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2114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10" name="Freeform 341"/>
          <p:cNvSpPr>
            <a:spLocks/>
          </p:cNvSpPr>
          <p:nvPr/>
        </p:nvSpPr>
        <p:spPr bwMode="auto">
          <a:xfrm>
            <a:off x="2640013" y="714375"/>
            <a:ext cx="336550" cy="482600"/>
          </a:xfrm>
          <a:custGeom>
            <a:avLst/>
            <a:gdLst>
              <a:gd name="T0" fmla="*/ 2147483646 w 246"/>
              <a:gd name="T1" fmla="*/ 2147483646 h 296"/>
              <a:gd name="T2" fmla="*/ 0 w 246"/>
              <a:gd name="T3" fmla="*/ 2147483646 h 296"/>
              <a:gd name="T4" fmla="*/ 2147483646 w 246"/>
              <a:gd name="T5" fmla="*/ 2147483646 h 296"/>
              <a:gd name="T6" fmla="*/ 2147483646 w 246"/>
              <a:gd name="T7" fmla="*/ 2147483646 h 296"/>
              <a:gd name="T8" fmla="*/ 2147483646 w 246"/>
              <a:gd name="T9" fmla="*/ 0 h 296"/>
              <a:gd name="T10" fmla="*/ 2147483646 w 246"/>
              <a:gd name="T11" fmla="*/ 2147483646 h 296"/>
              <a:gd name="T12" fmla="*/ 2147483646 w 246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6"/>
              <a:gd name="T22" fmla="*/ 0 h 296"/>
              <a:gd name="T23" fmla="*/ 246 w 246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6" h="296">
                <a:moveTo>
                  <a:pt x="27" y="137"/>
                </a:moveTo>
                <a:lnTo>
                  <a:pt x="0" y="217"/>
                </a:lnTo>
                <a:lnTo>
                  <a:pt x="94" y="295"/>
                </a:lnTo>
                <a:lnTo>
                  <a:pt x="245" y="34"/>
                </a:lnTo>
                <a:lnTo>
                  <a:pt x="245" y="0"/>
                </a:lnTo>
                <a:lnTo>
                  <a:pt x="77" y="219"/>
                </a:lnTo>
                <a:lnTo>
                  <a:pt x="27" y="137"/>
                </a:lnTo>
              </a:path>
            </a:pathLst>
          </a:custGeom>
          <a:gradFill rotWithShape="1">
            <a:gsLst>
              <a:gs pos="0">
                <a:srgbClr val="3366FF"/>
              </a:gs>
              <a:gs pos="87100">
                <a:srgbClr val="07BF21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Right Brace 21"/>
          <p:cNvSpPr>
            <a:spLocks/>
          </p:cNvSpPr>
          <p:nvPr/>
        </p:nvSpPr>
        <p:spPr bwMode="auto">
          <a:xfrm rot="5400000">
            <a:off x="3648075" y="3140075"/>
            <a:ext cx="503238" cy="4249738"/>
          </a:xfrm>
          <a:prstGeom prst="rightBrace">
            <a:avLst>
              <a:gd name="adj1" fmla="val 12354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2400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  <p:sp>
        <p:nvSpPr>
          <p:cNvPr id="55312" name="Right Brace 22"/>
          <p:cNvSpPr>
            <a:spLocks/>
          </p:cNvSpPr>
          <p:nvPr/>
        </p:nvSpPr>
        <p:spPr bwMode="auto">
          <a:xfrm rot="5400000">
            <a:off x="7997031" y="3169444"/>
            <a:ext cx="503238" cy="4191000"/>
          </a:xfrm>
          <a:prstGeom prst="rightBrace">
            <a:avLst>
              <a:gd name="adj1" fmla="val 8328"/>
              <a:gd name="adj2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endParaRPr lang="en-US" altLang="en-US" sz="2400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 bwMode="auto">
          <a:xfrm>
            <a:off x="2277269" y="218463"/>
            <a:ext cx="7494588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5pPr>
            <a:lvl6pPr marL="457086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6pPr>
            <a:lvl7pPr marL="914172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7pPr>
            <a:lvl8pPr marL="1371258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8pPr>
            <a:lvl9pPr marL="1828344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2800" dirty="0"/>
              <a:t>IMT-2020 Standardization Process</a:t>
            </a:r>
            <a:endParaRPr lang="en-US" sz="2800" kern="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72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8683"/>
            <a:ext cx="10515600" cy="1325563"/>
          </a:xfrm>
        </p:spPr>
        <p:txBody>
          <a:bodyPr/>
          <a:lstStyle/>
          <a:p>
            <a:pPr algn="ctr"/>
            <a:r>
              <a:rPr lang="fr-FR" b="1" smtClean="0"/>
              <a:t>WRC-15 </a:t>
            </a:r>
            <a:r>
              <a:rPr lang="fr-FR" b="1" dirty="0" err="1" smtClean="0"/>
              <a:t>achievements</a:t>
            </a:r>
            <a:r>
              <a:rPr lang="fr-FR" b="1" dirty="0" smtClean="0"/>
              <a:t> for PPDR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583" y="1404245"/>
            <a:ext cx="10101549" cy="5183841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Revision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of Resolution 647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emergency and disaster relief radio communications.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Reinforcement of main ideas of this Resolution: </a:t>
            </a:r>
          </a:p>
          <a:p>
            <a:pPr lvl="2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Importance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of available emergency frequencies </a:t>
            </a:r>
          </a:p>
          <a:p>
            <a:pPr lvl="2"/>
            <a:r>
              <a:rPr lang="en-US" sz="1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BR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database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 contact information of administrations and frequency bands (optional) relevant to disaster relief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www.itu.int/ITU-R/go/res647</a:t>
            </a:r>
            <a:endParaRPr lang="en-US" sz="19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2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Administrations are encouraged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 submit information to the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database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/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Protection of 406-406.1 MHz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(MSS reception of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Cospas-Sarsat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) via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review Res. </a:t>
            </a:r>
            <a:r>
              <a:rPr lang="en-GB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205 </a:t>
            </a:r>
            <a:r>
              <a:rPr lang="en-GB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to reinforce protection from out‑of‑band emissions.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fr-FR" dirty="0"/>
          </a:p>
        </p:txBody>
      </p:sp>
      <p:pic>
        <p:nvPicPr>
          <p:cNvPr id="5" name="Picture 2" descr="http://www.itu.int/en/action/PublishingImages/emergen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705" y="1837890"/>
            <a:ext cx="2265802" cy="13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46533" y="1416157"/>
            <a:ext cx="7879814" cy="223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715963" algn="l"/>
                <a:tab pos="892175" algn="l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Revision of Resolution 646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resulted in harmonization of PPDR bands and provided flexibility for administrations</a:t>
            </a:r>
          </a:p>
          <a:p>
            <a:pPr lvl="2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Encouragement to use harmonized bands, especially for broadband:</a:t>
            </a:r>
          </a:p>
          <a:p>
            <a:pPr lvl="3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694 – 894 MHz – on a global basis</a:t>
            </a:r>
          </a:p>
          <a:p>
            <a:pPr lvl="3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380-470 MHz –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Region 1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3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406.1-430 MHz, 440-470 MHz and 4 940-4 990 MHz – in Region 3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Rec. ITU-R M.2015 for national planning</a:t>
            </a:r>
          </a:p>
        </p:txBody>
      </p:sp>
    </p:spTree>
    <p:extLst>
      <p:ext uri="{BB962C8B-B14F-4D97-AF65-F5344CB8AC3E}">
        <p14:creationId xmlns:p14="http://schemas.microsoft.com/office/powerpoint/2010/main" val="327336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13" y="1207645"/>
            <a:ext cx="2357229" cy="1913335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456885" y="3139606"/>
            <a:ext cx="8796728" cy="2609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38200" y="176269"/>
            <a:ext cx="10244769" cy="88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WRC-15 </a:t>
            </a:r>
            <a:r>
              <a:rPr lang="fr-FR" dirty="0" err="1"/>
              <a:t>achievements</a:t>
            </a:r>
            <a:r>
              <a:rPr lang="fr-FR" dirty="0"/>
              <a:t> for EESS (1/2)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472935" y="1511520"/>
            <a:ext cx="7411693" cy="223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hangingPunct="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Background</a:t>
            </a:r>
            <a:endParaRPr lang="en-GB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The need for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large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amounts of uplink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data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operations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plans and dynamic spacecraft software modifications, which might not be accommodated by heavily used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2 025-2 110 MHz and 2 200-2 290 MHz TT&amp;C bands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471097" y="3151195"/>
            <a:ext cx="9688990" cy="3216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hangingPunct="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Results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of WRC-15 </a:t>
            </a: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New primary EESS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uplink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allocation limited to tracking, telemetry and command (TT&amp;C) in the 7 190-7 250MHz band (34% increase)</a:t>
            </a:r>
          </a:p>
          <a:p>
            <a:pPr lvl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Provision to protect existing and future stations in the fixed, mobile and space research services from the new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allocation</a:t>
            </a:r>
            <a:endParaRPr lang="en-GB" sz="2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hangingPunct="0">
              <a:buFont typeface="Wingdings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 Implications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 hangingPunct="0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 combination with existing EESS downlink allocation in 8 025-8 400 MHz this new allocation will lead to simplified on-board architecture and operational concepts for future missions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EESS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11970" y="1274431"/>
            <a:ext cx="6622661" cy="1637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 hangingPunct="0">
              <a:buFont typeface="Wingdings" panose="05000000000000000000" pitchFamily="2" charset="2"/>
              <a:buChar char="Ø"/>
            </a:pPr>
            <a:r>
              <a:rPr lang="en-GB" b="1" i="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Background</a:t>
            </a:r>
          </a:p>
          <a:p>
            <a:pPr marL="685800" lvl="1" indent="-22860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EESS (active) bandwidth in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8-9 GHz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was 600MHz.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Growing demand for higher resolution to satisfy global environmental monitoring raised the need to increase the bandwidth up to 1200 MHz in total.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2956322"/>
            <a:ext cx="8796728" cy="3653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en-GB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Results of WRC-15 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New primary EESS(active) allocations totally of 600 MHz in the 9 200-9300MHz, 9 900-10 000MHz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10.0-10.4GHz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bands (100% increase)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Provision to protect existing and future fixed and mobile stations</a:t>
            </a:r>
            <a:endParaRPr lang="en-GB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Implications</a:t>
            </a:r>
          </a:p>
          <a:p>
            <a:pPr lvl="1" hangingPunct="0">
              <a:lnSpc>
                <a:spcPct val="100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Development of modern broadband sensing technologies and space-borne radars on active sensing EESS that provides high quality measurements in all weather conditions with enhanced applications for disaster relief and humanitarian aid, large-area coastal surveillance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30" y="1220663"/>
            <a:ext cx="2592198" cy="187710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838200" y="176269"/>
            <a:ext cx="10244769" cy="886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/>
              <a:t>WRC-15</a:t>
            </a:r>
            <a:r>
              <a:rPr lang="fr-FR" sz="4400" dirty="0" smtClean="0"/>
              <a:t> </a:t>
            </a:r>
            <a:r>
              <a:rPr lang="fr-FR" sz="4400" b="1" dirty="0" err="1"/>
              <a:t>achievements</a:t>
            </a:r>
            <a:r>
              <a:rPr lang="fr-FR" sz="4400" b="1" dirty="0"/>
              <a:t> for EESS (2/2)</a:t>
            </a:r>
          </a:p>
        </p:txBody>
      </p:sp>
    </p:spTree>
    <p:extLst>
      <p:ext uri="{BB962C8B-B14F-4D97-AF65-F5344CB8AC3E}">
        <p14:creationId xmlns:p14="http://schemas.microsoft.com/office/powerpoint/2010/main" val="3172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46422" y="321733"/>
            <a:ext cx="6499157" cy="83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1069975" algn="l"/>
              </a:tabLst>
              <a:defRPr sz="3200">
                <a:solidFill>
                  <a:srgbClr val="5C5C5C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tabLst>
                <a:tab pos="1069975" algn="l"/>
              </a:tabLst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tabLst>
                <a:tab pos="1069975" algn="l"/>
              </a:tabLst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tabLst>
                <a:tab pos="1069975" algn="l"/>
              </a:tabLst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Radiocommunication Conference, 2015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November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2015, Geneva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8" y="1421176"/>
            <a:ext cx="9680318" cy="54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335698" y="1156770"/>
            <a:ext cx="8050673" cy="5679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b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Results of WRC-15 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New allocations for the FSS.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Space-to-Earth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direction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Downlink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13.4-13.65 GHz in Region 1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Earth-to-space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direction (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Uplink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14.5-14.75 GHz, limited to 30 countries in Regions 1 and 2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14.5-14.8 GHz, limited to 9 countries in Region 3</a:t>
            </a:r>
          </a:p>
          <a:p>
            <a:pPr hangingPunct="0"/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Comparison</a:t>
            </a:r>
            <a:endParaRPr lang="en-GB" sz="2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 hangingPunct="0"/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Before WRC-15, for unplanned FSS in the Ku band:</a:t>
            </a:r>
          </a:p>
          <a:p>
            <a:pPr lvl="2" hangingPunct="0"/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Region 1: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750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MHz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uplink 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downlink 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2" hangingPunct="0"/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Region 2: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1000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MHz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downlink, only 800 MHz for uplink</a:t>
            </a:r>
          </a:p>
          <a:p>
            <a:pPr lvl="2" hangingPunct="0"/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Region 3: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1050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MHz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downlink, only 750 MHz for uplink </a:t>
            </a:r>
          </a:p>
          <a:p>
            <a:pPr lvl="1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After WRC-15, improved balance between uplink/downlink:</a:t>
            </a:r>
          </a:p>
          <a:p>
            <a:pPr lvl="2" hangingPunct="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Region 1: 1000 MHz both for uplink and downlink</a:t>
            </a:r>
          </a:p>
          <a:p>
            <a:pPr lvl="2" hangingPunct="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Region 2: 1000 MHz for downlink, 1050 MHz for uplink</a:t>
            </a:r>
          </a:p>
          <a:p>
            <a:pPr lvl="2" hangingPunct="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Region 3: 1050 MHz both for uplink and downlink</a:t>
            </a:r>
            <a:endParaRPr lang="en-US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 descr="http://www.antesky.com/wp-content/uploads/2015/07/11M-Earth-Station-Anten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23" y="2211699"/>
            <a:ext cx="1600474" cy="16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getconnected.aero/wp-content/uploads/2015/02/Intelsat_EpicNG_605px-300x17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23" y="4054915"/>
            <a:ext cx="28575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1003453" y="165253"/>
            <a:ext cx="10167651" cy="86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/>
              <a:t>WRC-15 </a:t>
            </a:r>
            <a:r>
              <a:rPr lang="fr-FR" sz="4400" b="1" dirty="0" err="1"/>
              <a:t>achievements</a:t>
            </a:r>
            <a:r>
              <a:rPr lang="fr-FR" sz="4400" b="1" dirty="0"/>
              <a:t> for </a:t>
            </a:r>
            <a:r>
              <a:rPr lang="fr-FR" sz="4400" b="1" dirty="0" smtClean="0"/>
              <a:t>FSS (1/2)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078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815248" y="1027906"/>
            <a:ext cx="10355856" cy="5423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Conditions of utilization (to protect incumbent services)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Downlink: 13.4 – 13.65 GHz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Limited to GSO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power flux density limits specified in No.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21.16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Coordination procedures under Nos.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9.7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9.21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Uplink: 14.5-14.8 GHz in Region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3 (Res. 164),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14.5-14.75 GHz in Regions 1 and 2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(Res. 163)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Limited to GSO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Limited to specific countries, subject to several limitations, e.g.: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minimum earth station antenna diameter, power spectral density limits, power flux density limits towards the coast, power flux density limits towards the geostationary-satellite orbit, minimum separation distance of earth stations from the borders of other countries.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Coordination procedures under No.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9.7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and Article 7 of 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AP30A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Implications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Increased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balanced allocations between uplink and downlink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will facilitate development of various applications e.g. VSAT, video distribution, broadband networks, internet service, satellite news gathering, backhaul link etc.</a:t>
            </a:r>
          </a:p>
          <a:p>
            <a:pPr lvl="1"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03453" y="165253"/>
            <a:ext cx="10167651" cy="86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/>
              <a:t>WRC-15 </a:t>
            </a:r>
            <a:r>
              <a:rPr lang="fr-FR" sz="4400" b="1" dirty="0" err="1" smtClean="0"/>
              <a:t>achievements</a:t>
            </a:r>
            <a:r>
              <a:rPr lang="fr-FR" sz="4400" b="1" dirty="0" smtClean="0"/>
              <a:t> </a:t>
            </a:r>
            <a:r>
              <a:rPr lang="fr-FR" sz="4400" b="1" dirty="0"/>
              <a:t>for </a:t>
            </a:r>
            <a:r>
              <a:rPr lang="fr-FR" sz="4400" b="1" dirty="0" smtClean="0"/>
              <a:t>FSS (2/2)</a:t>
            </a:r>
            <a:endParaRPr lang="fr-FR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5336818" y="3244334"/>
            <a:ext cx="4291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 charset="0"/>
              </a:rPr>
              <a:t>868 684 2936</a:t>
            </a:r>
            <a:r>
              <a:rPr lang="fr-FR" dirty="0" smtClean="0">
                <a:solidFill>
                  <a:prstClr val="black"/>
                </a:solidFill>
                <a:latin typeface="Calibri" charset="0"/>
              </a:rPr>
              <a:t>.</a:t>
            </a:r>
            <a:r>
              <a:rPr lang="fr-FR" dirty="0"/>
              <a:t> 868 684 2936</a:t>
            </a:r>
            <a:r>
              <a:rPr lang="fr-FR" dirty="0" smtClean="0"/>
              <a:t>.</a:t>
            </a:r>
            <a:r>
              <a:rPr lang="fr-FR" dirty="0"/>
              <a:t> 868 684 2936.</a:t>
            </a:r>
          </a:p>
        </p:txBody>
      </p:sp>
    </p:spTree>
    <p:extLst>
      <p:ext uri="{BB962C8B-B14F-4D97-AF65-F5344CB8AC3E}">
        <p14:creationId xmlns:p14="http://schemas.microsoft.com/office/powerpoint/2010/main" val="23185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815248" y="1162816"/>
            <a:ext cx="10355856" cy="5423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Wireless Avionics (WAIC)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Background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A380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wire count 100 000; length 470 km; weight 5 700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kg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WRC-15 results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Allocation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of 4 200-4 400 MHz to AM(R)S reserved for WAIC and approval of Res. 424 with conditions for WAIC, including a non-interference basis vs. aeronautical radio altimeters, obligation to comply with ICAO SARPs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Implications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WAIC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technology can replace around 30% of cables and wires, making a new generation of aircrafts, more reliable, lighter, less fuel consuming  and environmentally friendly </a:t>
            </a:r>
            <a:endParaRPr lang="en-GB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914400" lvl="1" indent="-457200" algn="l">
              <a:buFont typeface="+mj-lt"/>
              <a:buAutoNum type="arabicPeriod"/>
            </a:pPr>
            <a:endParaRPr lang="en-GB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lvl="1" indent="-342900" algn="l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kern="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Global Flight Tracking (GFT)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Background: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continuous aircraft surveillance; satellite tracking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complementing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terrestrial tracking, e.g.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radars, HF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communications.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WRC-15 results: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primary allocation of 1087.7-1092.3 MHz for satellite reception ADS-B messages (5.328AA)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Implications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improves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aircraft tracking through utilization  of an existing technology; especially important for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polar, oceanic, remote areas 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 algn="l"/>
            <a:endParaRPr lang="en-US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003453" y="165253"/>
            <a:ext cx="10167651" cy="862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/>
              <a:t>WRC-15 </a:t>
            </a:r>
            <a:r>
              <a:rPr lang="fr-FR" sz="4400" b="1" dirty="0" err="1"/>
              <a:t>achievements</a:t>
            </a:r>
            <a:r>
              <a:rPr lang="fr-FR" sz="4400" b="1" dirty="0"/>
              <a:t> for </a:t>
            </a:r>
            <a:r>
              <a:rPr lang="fr-FR" sz="4400" b="1" dirty="0" smtClean="0"/>
              <a:t>the Civil Aviation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5313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4038600" y="6298136"/>
            <a:ext cx="4114800" cy="365125"/>
          </a:xfrm>
        </p:spPr>
        <p:txBody>
          <a:bodyPr/>
          <a:lstStyle/>
          <a:p>
            <a:r>
              <a:rPr lang="fr-FR" dirty="0" smtClean="0"/>
              <a:t>GSMA </a:t>
            </a:r>
            <a:r>
              <a:rPr lang="fr-FR" dirty="0" err="1" smtClean="0"/>
              <a:t>Ministerial</a:t>
            </a:r>
            <a:r>
              <a:rPr lang="fr-FR" dirty="0" smtClean="0"/>
              <a:t> Programme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1043492" y="6298136"/>
            <a:ext cx="3200400" cy="365125"/>
          </a:xfrm>
        </p:spPr>
        <p:txBody>
          <a:bodyPr/>
          <a:lstStyle/>
          <a:p>
            <a:r>
              <a:rPr lang="fr-FR" dirty="0" smtClean="0"/>
              <a:t>MWC Barcelona 2016 – 21 </a:t>
            </a:r>
            <a:r>
              <a:rPr lang="fr-FR" dirty="0" err="1" smtClean="0"/>
              <a:t>February</a:t>
            </a:r>
            <a:r>
              <a:rPr lang="fr-FR" dirty="0" smtClean="0"/>
              <a:t> 2016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1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Radiocommunications</a:t>
            </a:r>
            <a:r>
              <a:rPr lang="en-US" b="1" dirty="0" smtClean="0"/>
              <a:t> in the ICT ecosystem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Mobile Broadband networks: ubiquitous connectivity</a:t>
            </a:r>
          </a:p>
          <a:p>
            <a:r>
              <a:rPr lang="en-US" sz="2400" dirty="0" smtClean="0"/>
              <a:t>Fixed Networks (mobile networks infrastructure, </a:t>
            </a:r>
            <a:r>
              <a:rPr lang="en-US" sz="2400" dirty="0"/>
              <a:t>fixed wireless access, backbone lines)</a:t>
            </a:r>
          </a:p>
          <a:p>
            <a:r>
              <a:rPr lang="en-US" sz="2400" dirty="0" smtClean="0"/>
              <a:t>Scientific satellites: </a:t>
            </a:r>
            <a:r>
              <a:rPr lang="en-US" sz="2400" dirty="0"/>
              <a:t>Earth Observation, Meteorology </a:t>
            </a:r>
            <a:r>
              <a:rPr lang="en-US" sz="2400" dirty="0" smtClean="0"/>
              <a:t>(sources of high value information on space, natural resources, climate change, weather and disaster prediction)</a:t>
            </a:r>
          </a:p>
          <a:p>
            <a:r>
              <a:rPr lang="en-US" sz="2400" dirty="0" err="1" smtClean="0"/>
              <a:t>Radionavigation</a:t>
            </a:r>
            <a:r>
              <a:rPr lang="en-US" sz="2400" dirty="0" smtClean="0"/>
              <a:t> systems (space and terrestrial) : Location and navigation, a key component of the connected society</a:t>
            </a:r>
          </a:p>
          <a:p>
            <a:r>
              <a:rPr lang="en-US" sz="2400" dirty="0" smtClean="0"/>
              <a:t>Communication satellites: Broadband Mobile networks infrastructure, mobile and emergency communications in remote areas, Broadcasting infrastructure.</a:t>
            </a:r>
          </a:p>
          <a:p>
            <a:r>
              <a:rPr lang="en-US" sz="2400" dirty="0" smtClean="0"/>
              <a:t>Radiolocation: transport safety,  anti-collision devices for intelligent transport systems (</a:t>
            </a:r>
            <a:r>
              <a:rPr lang="en-US" sz="2400" dirty="0"/>
              <a:t>ITS), air and maritime traffic control</a:t>
            </a:r>
          </a:p>
          <a:p>
            <a:r>
              <a:rPr lang="en-US" sz="2400" dirty="0"/>
              <a:t>Broadcasting and broadcasting satellite: TV and sound program delivery to population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566" y="5613819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Sustainable Development Goals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2015, the United Nations adopted 17 Sustainable Development Goals (SDGs) as part of the Agenda 2030 to achieve a better future for all.</a:t>
            </a:r>
            <a:endParaRPr lang="fr-FR" dirty="0"/>
          </a:p>
          <a:p>
            <a:r>
              <a:rPr lang="fr-FR" dirty="0" err="1" smtClean="0"/>
              <a:t>These</a:t>
            </a:r>
            <a:r>
              <a:rPr lang="fr-FR" dirty="0" smtClean="0"/>
              <a:t> goals </a:t>
            </a:r>
            <a:r>
              <a:rPr lang="fr-FR" dirty="0" err="1" smtClean="0"/>
              <a:t>apply</a:t>
            </a:r>
            <a:r>
              <a:rPr lang="fr-FR" dirty="0" smtClean="0"/>
              <a:t> to all countries, </a:t>
            </a:r>
            <a:r>
              <a:rPr lang="fr-FR" dirty="0" err="1" smtClean="0"/>
              <a:t>whether</a:t>
            </a: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or </a:t>
            </a:r>
            <a:r>
              <a:rPr lang="fr-FR" dirty="0" err="1" smtClean="0"/>
              <a:t>developed</a:t>
            </a:r>
            <a:r>
              <a:rPr lang="fr-FR" dirty="0" smtClean="0"/>
              <a:t>.</a:t>
            </a:r>
          </a:p>
          <a:p>
            <a:r>
              <a:rPr lang="fr-FR" dirty="0" smtClean="0"/>
              <a:t>Radiocommunication have a key </a:t>
            </a:r>
            <a:r>
              <a:rPr lang="fr-FR" dirty="0" err="1" smtClean="0"/>
              <a:t>supporting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and </a:t>
            </a:r>
            <a:r>
              <a:rPr lang="fr-FR" dirty="0" err="1" smtClean="0"/>
              <a:t>everyone</a:t>
            </a:r>
            <a:r>
              <a:rPr lang="fr-FR" dirty="0" smtClean="0"/>
              <a:t> of </a:t>
            </a:r>
            <a:r>
              <a:rPr lang="fr-FR" dirty="0" err="1" smtClean="0"/>
              <a:t>these</a:t>
            </a:r>
            <a:r>
              <a:rPr lang="fr-FR" dirty="0" smtClean="0"/>
              <a:t> 17 </a:t>
            </a:r>
            <a:r>
              <a:rPr lang="fr-FR" dirty="0" err="1" smtClean="0"/>
              <a:t>SDGs</a:t>
            </a:r>
            <a:r>
              <a:rPr lang="fr-FR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Sustainable Development Goals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86" y="1557861"/>
            <a:ext cx="793461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Role of ITU in </a:t>
            </a:r>
            <a:r>
              <a:rPr lang="en-US" b="1" dirty="0" err="1" smtClean="0"/>
              <a:t>radiocommunicatons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and updating international regulations on the use of orbit </a:t>
            </a:r>
            <a:r>
              <a:rPr lang="en-US" dirty="0"/>
              <a:t>/</a:t>
            </a:r>
            <a:r>
              <a:rPr lang="en-US" dirty="0" smtClean="0"/>
              <a:t>spectrum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Applying these regulations</a:t>
            </a:r>
          </a:p>
          <a:p>
            <a:r>
              <a:rPr lang="en-US" dirty="0" smtClean="0"/>
              <a:t>Developing and adopting standards and best practices on the use of orbit/spectrum </a:t>
            </a:r>
          </a:p>
          <a:p>
            <a:r>
              <a:rPr lang="en-US" dirty="0" smtClean="0"/>
              <a:t>Disseminating information on these regulations, standards and best practices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Purpose of ITU WRCs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regulatory certainty for a multi-trillion dollars activity which plays a increasingly important role in the development of our societies</a:t>
            </a:r>
          </a:p>
          <a:p>
            <a:r>
              <a:rPr lang="en-US" dirty="0" smtClean="0"/>
              <a:t>Strike the right balance </a:t>
            </a:r>
            <a:r>
              <a:rPr lang="en-US" dirty="0" err="1" smtClean="0"/>
              <a:t>bewteen</a:t>
            </a:r>
            <a:r>
              <a:rPr lang="en-US" dirty="0" smtClean="0"/>
              <a:t> the spectrum requirements of all </a:t>
            </a:r>
            <a:r>
              <a:rPr lang="en-US" dirty="0" err="1" smtClean="0"/>
              <a:t>radiocommunication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Creating certainty requires consensus in order to achieve stable results on a sustainable use of orbit/spectrum resources</a:t>
            </a:r>
            <a:endParaRPr lang="en-US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Reaching consensus requires time, efforts and patience.</a:t>
            </a:r>
          </a:p>
          <a:p>
            <a:r>
              <a:rPr lang="en-US" dirty="0" smtClean="0"/>
              <a:t>This is the price to pay for developing and maintaining a sustainable ecosystem for </a:t>
            </a:r>
            <a:r>
              <a:rPr lang="en-US" dirty="0" err="1" smtClean="0"/>
              <a:t>radiocommunications</a:t>
            </a:r>
            <a:r>
              <a:rPr lang="en-US" dirty="0"/>
              <a:t> </a:t>
            </a:r>
            <a:r>
              <a:rPr lang="en-US" dirty="0" smtClean="0"/>
              <a:t>and avoid massive disruptions.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611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Challenges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Everybody is in favor of spectrum harmonization</a:t>
            </a:r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Everybody wants it to be his own way</a:t>
            </a:r>
          </a:p>
          <a:p>
            <a:r>
              <a:rPr lang="en-US" dirty="0" smtClean="0"/>
              <a:t>The success of mobile broadband and its ubiquitous nature represents a threat of disruption to other services if IMT is identified in the same band, even though technical solutions may exist to share it between countries</a:t>
            </a:r>
          </a:p>
          <a:p>
            <a:r>
              <a:rPr lang="en-US" dirty="0" smtClean="0"/>
              <a:t>The main and success of WRC-15 was to:</a:t>
            </a:r>
          </a:p>
          <a:p>
            <a:pPr lvl="1"/>
            <a:r>
              <a:rPr lang="en-US" dirty="0" smtClean="0"/>
              <a:t>Continue global harmonization for IMT </a:t>
            </a:r>
            <a:r>
              <a:rPr lang="en-US" b="1" u="sng" dirty="0" smtClean="0"/>
              <a:t>and</a:t>
            </a:r>
          </a:p>
          <a:p>
            <a:pPr lvl="1"/>
            <a:r>
              <a:rPr lang="en-US" dirty="0" smtClean="0"/>
              <a:t>Secure future access to spectrum by other services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8" y="5809258"/>
            <a:ext cx="755464" cy="8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06" y="5613121"/>
            <a:ext cx="1364252" cy="12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/>
              <a:t>WRCs</a:t>
            </a:r>
            <a:r>
              <a:rPr lang="fr-FR" b="1" dirty="0" smtClean="0"/>
              <a:t> </a:t>
            </a:r>
            <a:r>
              <a:rPr lang="fr-FR" b="1" dirty="0" err="1" smtClean="0"/>
              <a:t>achievements</a:t>
            </a:r>
            <a:r>
              <a:rPr lang="fr-FR" b="1" dirty="0" smtClean="0"/>
              <a:t> for IMT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For the mobile industry, regional, and preferably global spectrum harmonization is essential to create economies of </a:t>
            </a:r>
            <a:r>
              <a:rPr lang="en-US" dirty="0" smtClean="0"/>
              <a:t>scale, </a:t>
            </a:r>
            <a:r>
              <a:rPr lang="en-US" dirty="0"/>
              <a:t>interoperability and enable </a:t>
            </a:r>
            <a:r>
              <a:rPr lang="en-US" dirty="0" smtClean="0"/>
              <a:t>roaming</a:t>
            </a:r>
          </a:p>
          <a:p>
            <a:r>
              <a:rPr lang="en-US" dirty="0" smtClean="0"/>
              <a:t>Since </a:t>
            </a:r>
            <a:r>
              <a:rPr lang="en-US" dirty="0"/>
              <a:t>1992, ITU World </a:t>
            </a:r>
            <a:r>
              <a:rPr lang="en-US" dirty="0" err="1"/>
              <a:t>Radiocommunication</a:t>
            </a:r>
            <a:r>
              <a:rPr lang="en-US" dirty="0"/>
              <a:t> conferences have worked to achieve this objective through new mobile frequency allocations and identifications of spectrum for IMT.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86743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1843513B753409E8B404D08E0E712" ma:contentTypeVersion="1" ma:contentTypeDescription="Create a new document." ma:contentTypeScope="" ma:versionID="973b866c23a8e65a6f60a0f3bf60573c">
  <xsd:schema xmlns:xsd="http://www.w3.org/2001/XMLSchema" xmlns:xs="http://www.w3.org/2001/XMLSchema" xmlns:p="http://schemas.microsoft.com/office/2006/metadata/properties" xmlns:ns2="1aaea1ea-72e4-4374-b05e-72e2f16fb7ae" targetNamespace="http://schemas.microsoft.com/office/2006/metadata/properties" ma:root="true" ma:fieldsID="efbf659e46acfbc72e417d1d9ba8f976" ns2:_=""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F2CC5-D830-4564-8026-834005AF912C}"/>
</file>

<file path=customXml/itemProps2.xml><?xml version="1.0" encoding="utf-8"?>
<ds:datastoreItem xmlns:ds="http://schemas.openxmlformats.org/officeDocument/2006/customXml" ds:itemID="{8C0744FE-84DD-417B-95B3-EEAE2655B46F}"/>
</file>

<file path=customXml/itemProps3.xml><?xml version="1.0" encoding="utf-8"?>
<ds:datastoreItem xmlns:ds="http://schemas.openxmlformats.org/officeDocument/2006/customXml" ds:itemID="{48EEF087-A5E4-43E1-B4A5-BC9C7D31C00E}"/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1210</Words>
  <Application>Microsoft Office PowerPoint</Application>
  <PresentationFormat>Widescreen</PresentationFormat>
  <Paragraphs>193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Mincho</vt:lpstr>
      <vt:lpstr>Arial</vt:lpstr>
      <vt:lpstr>Calibri</vt:lpstr>
      <vt:lpstr>Calibri Light</vt:lpstr>
      <vt:lpstr>Comic Sans MS</vt:lpstr>
      <vt:lpstr>Times New Roman</vt:lpstr>
      <vt:lpstr>Trebuchet MS</vt:lpstr>
      <vt:lpstr>Verdana</vt:lpstr>
      <vt:lpstr>Wingdings</vt:lpstr>
      <vt:lpstr>Thème Office</vt:lpstr>
      <vt:lpstr>WRC-15 results</vt:lpstr>
      <vt:lpstr>PowerPoint Presentation</vt:lpstr>
      <vt:lpstr>Radiocommunications in the ICT ecosystem</vt:lpstr>
      <vt:lpstr>The Sustainable Development Goals</vt:lpstr>
      <vt:lpstr>The Sustainable Development Goals</vt:lpstr>
      <vt:lpstr>Role of ITU in radiocommunicatons</vt:lpstr>
      <vt:lpstr>Purpose of ITU WRCs</vt:lpstr>
      <vt:lpstr>Challenges</vt:lpstr>
      <vt:lpstr>WRCs achievements for IMT</vt:lpstr>
      <vt:lpstr>PowerPoint Presentation</vt:lpstr>
      <vt:lpstr>PowerPoint Presentation</vt:lpstr>
      <vt:lpstr>PowerPoint Presentation</vt:lpstr>
      <vt:lpstr>In Summary, WRC-15 identified for IMT</vt:lpstr>
      <vt:lpstr>PowerPoint Presentation</vt:lpstr>
      <vt:lpstr>Implications for mobile broadband users</vt:lpstr>
      <vt:lpstr>PowerPoint Presentation</vt:lpstr>
      <vt:lpstr>WRC-15 achievements for PPDR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Rancy</dc:creator>
  <cp:lastModifiedBy>Petrin, Grace</cp:lastModifiedBy>
  <cp:revision>188</cp:revision>
  <dcterms:created xsi:type="dcterms:W3CDTF">2016-02-08T15:11:23Z</dcterms:created>
  <dcterms:modified xsi:type="dcterms:W3CDTF">2018-10-29T15:13:59Z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0x010100B921843513B753409E8B404D08E0E712</vt:lpwstr>
  </property>
</Properties>
</file>