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93" r:id="rId4"/>
    <p:sldId id="284" r:id="rId5"/>
    <p:sldId id="285" r:id="rId6"/>
    <p:sldId id="286" r:id="rId7"/>
    <p:sldId id="287" r:id="rId8"/>
    <p:sldId id="289" r:id="rId9"/>
    <p:sldId id="290" r:id="rId10"/>
    <p:sldId id="291" r:id="rId11"/>
    <p:sldId id="292" r:id="rId12"/>
    <p:sldId id="28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688"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0ED2BC-C1B4-4F2E-94A1-58046F3BA867}" type="datetimeFigureOut">
              <a:rPr lang="en-CA" smtClean="0"/>
              <a:t>2015-04-11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A37FE1-BECB-4351-A410-A6976DF68784}" type="slidenum">
              <a:rPr lang="en-CA" smtClean="0"/>
              <a:t>‹#›</a:t>
            </a:fld>
            <a:endParaRPr lang="en-CA"/>
          </a:p>
        </p:txBody>
      </p:sp>
    </p:spTree>
    <p:extLst>
      <p:ext uri="{BB962C8B-B14F-4D97-AF65-F5344CB8AC3E}">
        <p14:creationId xmlns:p14="http://schemas.microsoft.com/office/powerpoint/2010/main" val="23599360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C8628FF-B697-40CC-9CEE-BFD3F8DA6F37}" type="slidenum">
              <a:rPr lang="en-US" smtClean="0">
                <a:cs typeface="Arial" pitchFamily="34" charset="0"/>
              </a:rPr>
              <a:pPr fontAlgn="base">
                <a:spcBef>
                  <a:spcPct val="0"/>
                </a:spcBef>
                <a:spcAft>
                  <a:spcPct val="0"/>
                </a:spcAft>
                <a:defRPr/>
              </a:pPr>
              <a:t>1</a:t>
            </a:fld>
            <a:endParaRPr lang="en-US" dirty="0" smtClean="0">
              <a:cs typeface="Arial" pitchFamily="34" charset="0"/>
            </a:endParaRPr>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3A37FE1-BECB-4351-A410-A6976DF68784}" type="slidenum">
              <a:rPr lang="en-CA" smtClean="0"/>
              <a:t>5</a:t>
            </a:fld>
            <a:endParaRPr lang="en-CA"/>
          </a:p>
        </p:txBody>
      </p:sp>
    </p:spTree>
    <p:extLst>
      <p:ext uri="{BB962C8B-B14F-4D97-AF65-F5344CB8AC3E}">
        <p14:creationId xmlns:p14="http://schemas.microsoft.com/office/powerpoint/2010/main" val="3052523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3A37FE1-BECB-4351-A410-A6976DF68784}" type="slidenum">
              <a:rPr lang="en-CA" smtClean="0"/>
              <a:t>6</a:t>
            </a:fld>
            <a:endParaRPr lang="en-CA"/>
          </a:p>
        </p:txBody>
      </p:sp>
    </p:spTree>
    <p:extLst>
      <p:ext uri="{BB962C8B-B14F-4D97-AF65-F5344CB8AC3E}">
        <p14:creationId xmlns:p14="http://schemas.microsoft.com/office/powerpoint/2010/main" val="3052523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3A37FE1-BECB-4351-A410-A6976DF68784}" type="slidenum">
              <a:rPr lang="en-CA" smtClean="0"/>
              <a:t>7</a:t>
            </a:fld>
            <a:endParaRPr lang="en-CA"/>
          </a:p>
        </p:txBody>
      </p:sp>
    </p:spTree>
    <p:extLst>
      <p:ext uri="{BB962C8B-B14F-4D97-AF65-F5344CB8AC3E}">
        <p14:creationId xmlns:p14="http://schemas.microsoft.com/office/powerpoint/2010/main" val="3052523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3A37FE1-BECB-4351-A410-A6976DF68784}" type="slidenum">
              <a:rPr lang="en-CA" smtClean="0"/>
              <a:t>8</a:t>
            </a:fld>
            <a:endParaRPr lang="en-CA"/>
          </a:p>
        </p:txBody>
      </p:sp>
    </p:spTree>
    <p:extLst>
      <p:ext uri="{BB962C8B-B14F-4D97-AF65-F5344CB8AC3E}">
        <p14:creationId xmlns:p14="http://schemas.microsoft.com/office/powerpoint/2010/main" val="3052523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3A37FE1-BECB-4351-A410-A6976DF68784}" type="slidenum">
              <a:rPr lang="en-CA" smtClean="0"/>
              <a:t>9</a:t>
            </a:fld>
            <a:endParaRPr lang="en-CA"/>
          </a:p>
        </p:txBody>
      </p:sp>
    </p:spTree>
    <p:extLst>
      <p:ext uri="{BB962C8B-B14F-4D97-AF65-F5344CB8AC3E}">
        <p14:creationId xmlns:p14="http://schemas.microsoft.com/office/powerpoint/2010/main" val="3052523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3A37FE1-BECB-4351-A410-A6976DF68784}" type="slidenum">
              <a:rPr lang="en-CA" smtClean="0"/>
              <a:t>10</a:t>
            </a:fld>
            <a:endParaRPr lang="en-CA"/>
          </a:p>
        </p:txBody>
      </p:sp>
    </p:spTree>
    <p:extLst>
      <p:ext uri="{BB962C8B-B14F-4D97-AF65-F5344CB8AC3E}">
        <p14:creationId xmlns:p14="http://schemas.microsoft.com/office/powerpoint/2010/main" val="3052523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3A37FE1-BECB-4351-A410-A6976DF68784}" type="slidenum">
              <a:rPr lang="en-CA" smtClean="0"/>
              <a:t>11</a:t>
            </a:fld>
            <a:endParaRPr lang="en-CA"/>
          </a:p>
        </p:txBody>
      </p:sp>
    </p:spTree>
    <p:extLst>
      <p:ext uri="{BB962C8B-B14F-4D97-AF65-F5344CB8AC3E}">
        <p14:creationId xmlns:p14="http://schemas.microsoft.com/office/powerpoint/2010/main" val="3052523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8852BF5-FB6B-45A7-9E9C-E5C0DD89240A}" type="datetimeFigureOut">
              <a:rPr lang="en-CA" smtClean="0"/>
              <a:t>2015-04-11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53355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8852BF5-FB6B-45A7-9E9C-E5C0DD89240A}" type="datetimeFigureOut">
              <a:rPr lang="en-CA" smtClean="0"/>
              <a:t>2015-04-11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128964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8852BF5-FB6B-45A7-9E9C-E5C0DD89240A}" type="datetimeFigureOut">
              <a:rPr lang="en-CA" smtClean="0"/>
              <a:t>2015-04-11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254483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8852BF5-FB6B-45A7-9E9C-E5C0DD89240A}" type="datetimeFigureOut">
              <a:rPr lang="en-CA" smtClean="0"/>
              <a:t>2015-04-11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1224424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852BF5-FB6B-45A7-9E9C-E5C0DD89240A}" type="datetimeFigureOut">
              <a:rPr lang="en-CA" smtClean="0"/>
              <a:t>2015-04-11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3525909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8852BF5-FB6B-45A7-9E9C-E5C0DD89240A}" type="datetimeFigureOut">
              <a:rPr lang="en-CA" smtClean="0"/>
              <a:t>2015-04-11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3653594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8852BF5-FB6B-45A7-9E9C-E5C0DD89240A}" type="datetimeFigureOut">
              <a:rPr lang="en-CA" smtClean="0"/>
              <a:t>2015-04-11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3779125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8852BF5-FB6B-45A7-9E9C-E5C0DD89240A}" type="datetimeFigureOut">
              <a:rPr lang="en-CA" smtClean="0"/>
              <a:t>2015-04-11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3657294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52BF5-FB6B-45A7-9E9C-E5C0DD89240A}" type="datetimeFigureOut">
              <a:rPr lang="en-CA" smtClean="0"/>
              <a:t>2015-04-11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2316705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852BF5-FB6B-45A7-9E9C-E5C0DD89240A}" type="datetimeFigureOut">
              <a:rPr lang="en-CA" smtClean="0"/>
              <a:t>2015-04-11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4250004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852BF5-FB6B-45A7-9E9C-E5C0DD89240A}" type="datetimeFigureOut">
              <a:rPr lang="en-CA" smtClean="0"/>
              <a:t>2015-04-11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0CB456E-6154-47B8-9905-CD1FD02968D6}" type="slidenum">
              <a:rPr lang="en-CA" smtClean="0"/>
              <a:t>‹#›</a:t>
            </a:fld>
            <a:endParaRPr lang="en-CA"/>
          </a:p>
        </p:txBody>
      </p:sp>
    </p:spTree>
    <p:extLst>
      <p:ext uri="{BB962C8B-B14F-4D97-AF65-F5344CB8AC3E}">
        <p14:creationId xmlns:p14="http://schemas.microsoft.com/office/powerpoint/2010/main" val="1653991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52BF5-FB6B-45A7-9E9C-E5C0DD89240A}" type="datetimeFigureOut">
              <a:rPr lang="en-CA" smtClean="0"/>
              <a:t>2015-04-11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CB456E-6154-47B8-9905-CD1FD02968D6}" type="slidenum">
              <a:rPr lang="en-CA" smtClean="0"/>
              <a:t>‹#›</a:t>
            </a:fld>
            <a:endParaRPr lang="en-CA"/>
          </a:p>
        </p:txBody>
      </p:sp>
    </p:spTree>
    <p:extLst>
      <p:ext uri="{BB962C8B-B14F-4D97-AF65-F5344CB8AC3E}">
        <p14:creationId xmlns:p14="http://schemas.microsoft.com/office/powerpoint/2010/main" val="2833242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0"/>
          </p:nvPr>
        </p:nvSpPr>
        <p:spPr>
          <a:xfrm>
            <a:off x="457200" y="6356350"/>
            <a:ext cx="2133600" cy="36512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algn="l" eaLnBrk="1" hangingPunct="1">
              <a:spcBef>
                <a:spcPct val="0"/>
              </a:spcBef>
              <a:buClrTx/>
              <a:buSzTx/>
              <a:buFontTx/>
              <a:buNone/>
            </a:pPr>
            <a:fld id="{711B17A6-F865-4875-9993-433C0422160A}" type="slidenum">
              <a:rPr lang="ja-JP" altLang="en-US" sz="1000" smtClean="0">
                <a:solidFill>
                  <a:srgbClr val="0E438A"/>
                </a:solidFill>
                <a:latin typeface="Zurich BT"/>
                <a:ea typeface="MS PGothic" pitchFamily="34" charset="-128"/>
                <a:cs typeface="Times New Roman" pitchFamily="18" charset="0"/>
              </a:rPr>
              <a:pPr algn="l" eaLnBrk="1" hangingPunct="1">
                <a:spcBef>
                  <a:spcPct val="0"/>
                </a:spcBef>
                <a:buClrTx/>
                <a:buSzTx/>
                <a:buFontTx/>
                <a:buNone/>
              </a:pPr>
              <a:t>1</a:t>
            </a:fld>
            <a:endParaRPr lang="en-US" altLang="ja-JP" sz="1000" smtClean="0">
              <a:solidFill>
                <a:srgbClr val="0E438A"/>
              </a:solidFill>
              <a:latin typeface="Zurich BT"/>
              <a:ea typeface="MS PGothic" pitchFamily="34" charset="-128"/>
              <a:cs typeface="Times New Roman" pitchFamily="18" charset="0"/>
            </a:endParaRPr>
          </a:p>
        </p:txBody>
      </p:sp>
      <p:sp>
        <p:nvSpPr>
          <p:cNvPr id="8195" name="Rectangle 2"/>
          <p:cNvSpPr>
            <a:spLocks noGrp="1" noChangeArrowheads="1"/>
          </p:cNvSpPr>
          <p:nvPr>
            <p:ph type="ctrTitle" idx="4294967295"/>
          </p:nvPr>
        </p:nvSpPr>
        <p:spPr>
          <a:xfrm>
            <a:off x="0" y="2382838"/>
            <a:ext cx="9144000" cy="2062162"/>
          </a:xfrm>
        </p:spPr>
        <p:txBody>
          <a:bodyPr/>
          <a:lstStyle/>
          <a:p>
            <a:pPr eaLnBrk="1" hangingPunct="1"/>
            <a:r>
              <a:rPr lang="en-US" altLang="en-US" sz="3200" b="1" dirty="0" smtClean="0"/>
              <a:t>Regulatory Framework for C&amp;I Regimes</a:t>
            </a:r>
            <a:r>
              <a:rPr lang="en-US" altLang="en-US" sz="3200" dirty="0" smtClean="0"/>
              <a:t/>
            </a:r>
            <a:br>
              <a:rPr lang="en-US" altLang="en-US" sz="3200" dirty="0" smtClean="0"/>
            </a:br>
            <a:endParaRPr lang="en-US" altLang="en-US" sz="3200" dirty="0" smtClean="0"/>
          </a:p>
        </p:txBody>
      </p:sp>
      <p:sp>
        <p:nvSpPr>
          <p:cNvPr id="572420" name="Rectangle 4"/>
          <p:cNvSpPr>
            <a:spLocks noChangeArrowheads="1"/>
          </p:cNvSpPr>
          <p:nvPr/>
        </p:nvSpPr>
        <p:spPr bwMode="auto">
          <a:xfrm>
            <a:off x="0" y="5211763"/>
            <a:ext cx="3330575" cy="922337"/>
          </a:xfrm>
          <a:prstGeom prst="rect">
            <a:avLst/>
          </a:prstGeom>
          <a:noFill/>
          <a:ln w="9525">
            <a:noFill/>
            <a:miter lim="800000"/>
            <a:headEnd/>
            <a:tailEnd/>
          </a:ln>
          <a:effectLst/>
        </p:spPr>
        <p:txBody>
          <a:bodyPr>
            <a:spAutoFit/>
          </a:bodyPr>
          <a:lstStyle/>
          <a:p>
            <a:pPr eaLnBrk="0" hangingPunct="0">
              <a:defRPr/>
            </a:pPr>
            <a:r>
              <a:rPr lang="en-US" b="1" dirty="0">
                <a:solidFill>
                  <a:schemeClr val="tx2"/>
                </a:solidFill>
                <a:latin typeface="Verdana" pitchFamily="34" charset="0"/>
              </a:rPr>
              <a:t>Presented by</a:t>
            </a:r>
          </a:p>
          <a:p>
            <a:pPr eaLnBrk="0" hangingPunct="0">
              <a:defRPr/>
            </a:pPr>
            <a:r>
              <a:rPr lang="en-US" b="1" dirty="0">
                <a:solidFill>
                  <a:schemeClr val="tx2"/>
                </a:solidFill>
                <a:latin typeface="Verdana" pitchFamily="34" charset="0"/>
              </a:rPr>
              <a:t>Andrew Kwan</a:t>
            </a:r>
            <a:r>
              <a:rPr lang="en-US" dirty="0">
                <a:solidFill>
                  <a:schemeClr val="tx2"/>
                </a:solidFill>
                <a:latin typeface="Verdana" pitchFamily="34" charset="0"/>
              </a:rPr>
              <a:t> </a:t>
            </a:r>
          </a:p>
          <a:p>
            <a:pPr eaLnBrk="0" hangingPunct="0">
              <a:defRPr/>
            </a:pPr>
            <a:r>
              <a:rPr lang="en-US" b="1" dirty="0">
                <a:solidFill>
                  <a:schemeClr val="tx2"/>
                </a:solidFill>
                <a:latin typeface="Verdana" pitchFamily="34" charset="0"/>
              </a:rPr>
              <a:t>ITU Consultant</a:t>
            </a:r>
            <a:r>
              <a:rPr lang="en-US" b="1" dirty="0">
                <a:solidFill>
                  <a:srgbClr val="5C5C5C"/>
                </a:solidFill>
                <a:latin typeface="Verdana" pitchFamily="34" charset="0"/>
              </a:rPr>
              <a:t> </a:t>
            </a:r>
            <a:r>
              <a:rPr lang="en-US" b="1" dirty="0">
                <a:solidFill>
                  <a:srgbClr val="0070C0"/>
                </a:solidFill>
                <a:latin typeface="Verdana" pitchFamily="34" charset="0"/>
              </a:rPr>
              <a:t> </a:t>
            </a:r>
            <a:endParaRPr lang="en-US" dirty="0">
              <a:solidFill>
                <a:srgbClr val="0070C0"/>
              </a:solidFill>
              <a:effectLst>
                <a:outerShdw blurRad="38100" dist="38100" dir="2700000" algn="tl">
                  <a:srgbClr val="C0C0C0"/>
                </a:outerShdw>
              </a:effectLst>
              <a:latin typeface="Verdana" pitchFamily="34" charset="0"/>
            </a:endParaRPr>
          </a:p>
        </p:txBody>
      </p:sp>
      <p:sp>
        <p:nvSpPr>
          <p:cNvPr id="8197" name="Rectangle 2"/>
          <p:cNvSpPr>
            <a:spLocks noChangeArrowheads="1"/>
          </p:cNvSpPr>
          <p:nvPr/>
        </p:nvSpPr>
        <p:spPr bwMode="auto">
          <a:xfrm>
            <a:off x="0" y="465326"/>
            <a:ext cx="9144000" cy="1569660"/>
          </a:xfrm>
          <a:prstGeom prst="rect">
            <a:avLst/>
          </a:prstGeom>
          <a:solidFill>
            <a:srgbClr val="92D050"/>
          </a:solidFill>
          <a:ln>
            <a:noFill/>
          </a:ln>
          <a:extLst/>
        </p:spPr>
        <p:txBody>
          <a:bodyPr anchor="ctr">
            <a:spAutoFit/>
          </a:bodyPr>
          <a:lstStyle/>
          <a:p>
            <a:pPr algn="ctr">
              <a:lnSpc>
                <a:spcPct val="80000"/>
              </a:lnSpc>
              <a:defRPr/>
            </a:pPr>
            <a:r>
              <a:rPr lang="en-CA" altLang="en-US" sz="2400" b="1" dirty="0">
                <a:solidFill>
                  <a:srgbClr val="000000"/>
                </a:solidFill>
                <a:latin typeface="+mj-lt"/>
              </a:rPr>
              <a:t>Conformity and Interoperability Training for ARB Region on </a:t>
            </a:r>
            <a:r>
              <a:rPr lang="en-CA" altLang="en-US" sz="2400" b="1" dirty="0" smtClean="0">
                <a:solidFill>
                  <a:srgbClr val="000000"/>
                </a:solidFill>
                <a:latin typeface="+mj-lt"/>
              </a:rPr>
              <a:t>Type </a:t>
            </a:r>
            <a:r>
              <a:rPr lang="en-CA" altLang="en-US" sz="2400" b="1" dirty="0">
                <a:solidFill>
                  <a:srgbClr val="000000"/>
                </a:solidFill>
                <a:latin typeface="+mj-lt"/>
              </a:rPr>
              <a:t>Approval </a:t>
            </a:r>
            <a:r>
              <a:rPr lang="en-CA" altLang="en-US" sz="2400" b="1" dirty="0" smtClean="0">
                <a:solidFill>
                  <a:srgbClr val="000000"/>
                </a:solidFill>
                <a:latin typeface="+mj-lt"/>
              </a:rPr>
              <a:t>Testing </a:t>
            </a:r>
            <a:r>
              <a:rPr lang="en-CA" altLang="en-US" sz="2400" b="1" dirty="0">
                <a:solidFill>
                  <a:srgbClr val="000000"/>
                </a:solidFill>
                <a:latin typeface="+mj-lt"/>
              </a:rPr>
              <a:t>for Mobile Terminals, Homologation Procedures and Market Surveillance</a:t>
            </a:r>
            <a:br>
              <a:rPr lang="en-CA" altLang="en-US" sz="2400" b="1" dirty="0">
                <a:solidFill>
                  <a:srgbClr val="000000"/>
                </a:solidFill>
                <a:latin typeface="+mj-lt"/>
              </a:rPr>
            </a:br>
            <a:r>
              <a:rPr lang="en-CA" altLang="en-US" sz="2400" b="1" dirty="0">
                <a:solidFill>
                  <a:srgbClr val="000000"/>
                </a:solidFill>
                <a:latin typeface="+mj-lt"/>
              </a:rPr>
              <a:t/>
            </a:r>
            <a:br>
              <a:rPr lang="en-CA" altLang="en-US" sz="2400" b="1" dirty="0">
                <a:solidFill>
                  <a:srgbClr val="000000"/>
                </a:solidFill>
                <a:latin typeface="+mj-lt"/>
              </a:rPr>
            </a:br>
            <a:r>
              <a:rPr lang="en-CA" altLang="en-US" sz="2400" b="1" dirty="0">
                <a:solidFill>
                  <a:srgbClr val="000000"/>
                </a:solidFill>
                <a:latin typeface="+mj-lt"/>
              </a:rPr>
              <a:t>Tunis-Tunisia, 20-24 April 2015</a:t>
            </a:r>
            <a:endParaRPr lang="en-US" sz="2400" b="1" dirty="0">
              <a:solidFill>
                <a:schemeClr val="bg2"/>
              </a:solidFill>
              <a:latin typeface="+mj-lt"/>
            </a:endParaRPr>
          </a:p>
        </p:txBody>
      </p:sp>
      <p:pic>
        <p:nvPicPr>
          <p:cNvPr id="8198"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dirty="0">
                <a:solidFill>
                  <a:schemeClr val="tx1"/>
                </a:solidFill>
                <a:latin typeface="Univers" pitchFamily="34" charset="0"/>
              </a:rPr>
              <a:t>Tunis-Tunisia, 20-24 April 2015</a:t>
            </a:r>
          </a:p>
          <a:p>
            <a:pPr eaLnBrk="1" hangingPunct="1">
              <a:spcBef>
                <a:spcPct val="0"/>
              </a:spcBef>
              <a:buClrTx/>
              <a:buSzTx/>
              <a:buFontTx/>
              <a:buNone/>
            </a:pPr>
            <a:endParaRPr lang="en-US" altLang="en-US" sz="1400" dirty="0">
              <a:solidFill>
                <a:schemeClr val="tx1"/>
              </a:solidFill>
              <a:latin typeface="Univers" pitchFamily="34" charset="0"/>
            </a:endParaRPr>
          </a:p>
        </p:txBody>
      </p:sp>
    </p:spTree>
    <p:extLst>
      <p:ext uri="{BB962C8B-B14F-4D97-AF65-F5344CB8AC3E}">
        <p14:creationId xmlns:p14="http://schemas.microsoft.com/office/powerpoint/2010/main" val="824456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Telecommunications Act Provisions (cont’d)</a:t>
            </a:r>
          </a:p>
        </p:txBody>
      </p:sp>
      <p:sp>
        <p:nvSpPr>
          <p:cNvPr id="9219" name="Content Placeholder 2"/>
          <p:cNvSpPr>
            <a:spLocks noGrp="1"/>
          </p:cNvSpPr>
          <p:nvPr>
            <p:ph idx="1"/>
          </p:nvPr>
        </p:nvSpPr>
        <p:spPr>
          <a:xfrm>
            <a:off x="684213" y="1341438"/>
            <a:ext cx="7772400" cy="4824412"/>
          </a:xfrm>
          <a:ln>
            <a:noFill/>
          </a:ln>
        </p:spPr>
        <p:txBody>
          <a:bodyPr>
            <a:normAutofit/>
          </a:bodyPr>
          <a:lstStyle/>
          <a:p>
            <a:pPr marL="0" indent="0">
              <a:buNone/>
            </a:pPr>
            <a:r>
              <a:rPr lang="en-CA" sz="2800" b="1" i="1" dirty="0" smtClean="0"/>
              <a:t>Examples</a:t>
            </a:r>
          </a:p>
          <a:p>
            <a:pPr>
              <a:buFont typeface="Wingdings" panose="05000000000000000000" pitchFamily="2" charset="2"/>
              <a:buChar char="§"/>
            </a:pPr>
            <a:r>
              <a:rPr lang="en-CA" sz="2400" b="1" dirty="0" smtClean="0"/>
              <a:t>Minister’s power:</a:t>
            </a:r>
          </a:p>
          <a:p>
            <a:pPr lvl="1">
              <a:buFont typeface="Wingdings" panose="05000000000000000000" pitchFamily="2" charset="2"/>
              <a:buChar char="Ø"/>
            </a:pPr>
            <a:endParaRPr lang="en-CA" sz="2000" b="1" dirty="0" smtClean="0"/>
          </a:p>
          <a:p>
            <a:pPr lvl="1">
              <a:buFont typeface="Wingdings" panose="05000000000000000000" pitchFamily="2" charset="2"/>
              <a:buChar char="Ø"/>
            </a:pPr>
            <a:r>
              <a:rPr lang="en-CA" sz="2400" dirty="0" smtClean="0"/>
              <a:t>appoint </a:t>
            </a:r>
            <a:r>
              <a:rPr lang="en-CA" sz="2400" dirty="0"/>
              <a:t>inspectors for the purposes of the Act;</a:t>
            </a:r>
          </a:p>
          <a:p>
            <a:pPr lvl="1">
              <a:buFont typeface="Wingdings" panose="05000000000000000000" pitchFamily="2" charset="2"/>
              <a:buChar char="Ø"/>
            </a:pPr>
            <a:r>
              <a:rPr lang="en-CA" sz="2400" dirty="0" smtClean="0"/>
              <a:t>take </a:t>
            </a:r>
            <a:r>
              <a:rPr lang="en-CA" sz="2400" dirty="0"/>
              <a:t>such action as may be necessary to secure, by international regulation or otherwise, the rights of the sovereign state  in telecommunication matters, and consult with other authorities with respect to any matter that the Minister deems appropriate;</a:t>
            </a:r>
          </a:p>
          <a:p>
            <a:pPr lvl="1">
              <a:buFont typeface="Wingdings" panose="05000000000000000000" pitchFamily="2" charset="2"/>
              <a:buChar char="Ø"/>
            </a:pPr>
            <a:endParaRPr lang="en-CA" sz="2400" dirty="0" smtClean="0"/>
          </a:p>
          <a:p>
            <a:pPr lvl="1">
              <a:buFont typeface="Wingdings" panose="05000000000000000000" pitchFamily="2" charset="2"/>
              <a:buChar char="Ø"/>
            </a:pPr>
            <a:endParaRPr lang="en-CA" sz="2400" dirty="0"/>
          </a:p>
          <a:p>
            <a:pPr marL="914400" lvl="2" indent="0">
              <a:buNone/>
            </a:pPr>
            <a:endParaRPr lang="en-CA" sz="2000" dirty="0" smtClean="0"/>
          </a:p>
          <a:p>
            <a:pPr marL="0" indent="0">
              <a:buNone/>
            </a:pPr>
            <a:endParaRPr lang="en-CA" sz="2800" dirty="0"/>
          </a:p>
          <a:p>
            <a:endParaRPr lang="en-CA" sz="1800" dirty="0" smtClean="0"/>
          </a:p>
          <a:p>
            <a:endParaRPr lang="en-CA" sz="2000" dirty="0"/>
          </a:p>
          <a:p>
            <a:endParaRPr lang="en-CA" sz="2000" dirty="0" smtClean="0"/>
          </a:p>
          <a:p>
            <a:endParaRPr lang="en-CA" altLang="en-US" sz="28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10</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2492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Telecommunications Act Provisions (cont’d)</a:t>
            </a:r>
          </a:p>
        </p:txBody>
      </p:sp>
      <p:sp>
        <p:nvSpPr>
          <p:cNvPr id="9219" name="Content Placeholder 2"/>
          <p:cNvSpPr>
            <a:spLocks noGrp="1"/>
          </p:cNvSpPr>
          <p:nvPr>
            <p:ph idx="1"/>
          </p:nvPr>
        </p:nvSpPr>
        <p:spPr>
          <a:xfrm>
            <a:off x="684213" y="1341438"/>
            <a:ext cx="7772400" cy="4824412"/>
          </a:xfrm>
          <a:ln>
            <a:noFill/>
          </a:ln>
        </p:spPr>
        <p:txBody>
          <a:bodyPr>
            <a:normAutofit fontScale="92500" lnSpcReduction="20000"/>
          </a:bodyPr>
          <a:lstStyle/>
          <a:p>
            <a:pPr marL="0" indent="0">
              <a:buNone/>
            </a:pPr>
            <a:r>
              <a:rPr lang="en-CA" sz="2800" b="1" i="1" dirty="0" smtClean="0"/>
              <a:t>Examples</a:t>
            </a:r>
          </a:p>
          <a:p>
            <a:pPr>
              <a:buFont typeface="Wingdings" panose="05000000000000000000" pitchFamily="2" charset="2"/>
              <a:buChar char="§"/>
            </a:pPr>
            <a:r>
              <a:rPr lang="en-CA" sz="2400" b="1" dirty="0" smtClean="0"/>
              <a:t>Minister’s power:</a:t>
            </a:r>
          </a:p>
          <a:p>
            <a:pPr lvl="1">
              <a:buFont typeface="Wingdings" panose="05000000000000000000" pitchFamily="2" charset="2"/>
              <a:buChar char="Ø"/>
            </a:pPr>
            <a:endParaRPr lang="en-CA" sz="2000" b="1" dirty="0" smtClean="0"/>
          </a:p>
          <a:p>
            <a:pPr lvl="1">
              <a:buFont typeface="Wingdings" panose="05000000000000000000" pitchFamily="2" charset="2"/>
              <a:buChar char="Ø"/>
            </a:pPr>
            <a:r>
              <a:rPr lang="en-CA" sz="2400" dirty="0" smtClean="0"/>
              <a:t>make </a:t>
            </a:r>
            <a:r>
              <a:rPr lang="en-CA" sz="2400" dirty="0"/>
              <a:t>determinations as to the existence of harmful interference and issue orders to persons in possession or control of </a:t>
            </a:r>
            <a:r>
              <a:rPr lang="en-CA" sz="2400" dirty="0" smtClean="0"/>
              <a:t>telecom and radio equipment and </a:t>
            </a:r>
            <a:r>
              <a:rPr lang="en-CA" sz="2400" dirty="0"/>
              <a:t>interference-causing equipment </a:t>
            </a:r>
            <a:r>
              <a:rPr lang="en-CA" sz="2400" dirty="0" smtClean="0"/>
              <a:t>that </a:t>
            </a:r>
            <a:r>
              <a:rPr lang="en-CA" sz="2400" dirty="0"/>
              <a:t>the Minister determines to be responsible for the harmful interference to cease or modify operation of the </a:t>
            </a:r>
            <a:r>
              <a:rPr lang="en-CA" sz="2400" dirty="0" smtClean="0"/>
              <a:t>equipment </a:t>
            </a:r>
            <a:r>
              <a:rPr lang="en-CA" sz="2400" dirty="0"/>
              <a:t>until such time as it can be operated without causing or being affected by harmful interference;</a:t>
            </a:r>
          </a:p>
          <a:p>
            <a:pPr lvl="1">
              <a:buFont typeface="Wingdings" panose="05000000000000000000" pitchFamily="2" charset="2"/>
              <a:buChar char="Ø"/>
            </a:pPr>
            <a:r>
              <a:rPr lang="en-CA" sz="2400" dirty="0" smtClean="0"/>
              <a:t>undertake</a:t>
            </a:r>
            <a:r>
              <a:rPr lang="en-CA" sz="2400" dirty="0"/>
              <a:t>, sponsor, promote or assist in research relating to </a:t>
            </a:r>
            <a:r>
              <a:rPr lang="en-CA" sz="2400" dirty="0" smtClean="0"/>
              <a:t>telecommunications and </a:t>
            </a:r>
            <a:r>
              <a:rPr lang="en-CA" sz="2400" dirty="0" err="1" smtClean="0"/>
              <a:t>radiocommunication</a:t>
            </a:r>
            <a:endParaRPr lang="en-CA" sz="2400" dirty="0"/>
          </a:p>
          <a:p>
            <a:pPr lvl="1">
              <a:buFont typeface="Wingdings" panose="05000000000000000000" pitchFamily="2" charset="2"/>
              <a:buChar char="Ø"/>
            </a:pPr>
            <a:r>
              <a:rPr lang="en-CA" sz="2400" dirty="0" smtClean="0"/>
              <a:t>do </a:t>
            </a:r>
            <a:r>
              <a:rPr lang="en-CA" sz="2400" dirty="0"/>
              <a:t>any other thing necessary for the effective administration of the Act.</a:t>
            </a:r>
          </a:p>
          <a:p>
            <a:pPr lvl="1">
              <a:buFont typeface="Wingdings" panose="05000000000000000000" pitchFamily="2" charset="2"/>
              <a:buChar char="Ø"/>
            </a:pPr>
            <a:endParaRPr lang="en-CA" sz="2400" dirty="0" smtClean="0"/>
          </a:p>
          <a:p>
            <a:pPr lvl="1">
              <a:buFont typeface="Wingdings" panose="05000000000000000000" pitchFamily="2" charset="2"/>
              <a:buChar char="Ø"/>
            </a:pPr>
            <a:endParaRPr lang="en-CA" sz="2400" dirty="0"/>
          </a:p>
          <a:p>
            <a:pPr marL="914400" lvl="2" indent="0">
              <a:buNone/>
            </a:pPr>
            <a:endParaRPr lang="en-CA" sz="2000" dirty="0" smtClean="0"/>
          </a:p>
          <a:p>
            <a:pPr marL="0" indent="0">
              <a:buNone/>
            </a:pPr>
            <a:endParaRPr lang="en-CA" sz="2800" dirty="0"/>
          </a:p>
          <a:p>
            <a:endParaRPr lang="en-CA" sz="1800" dirty="0" smtClean="0"/>
          </a:p>
          <a:p>
            <a:endParaRPr lang="en-CA" sz="2000" dirty="0"/>
          </a:p>
          <a:p>
            <a:endParaRPr lang="en-CA" sz="2000" dirty="0" smtClean="0"/>
          </a:p>
          <a:p>
            <a:endParaRPr lang="en-CA" altLang="en-US" sz="28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11</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34623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1588" y="239713"/>
            <a:ext cx="9142412" cy="1814512"/>
          </a:xfrm>
        </p:spPr>
        <p:txBody>
          <a:bodyPr>
            <a:normAutofit/>
          </a:bodyPr>
          <a:lstStyle/>
          <a:p>
            <a:r>
              <a:rPr lang="en-US" altLang="en-US" sz="4000" b="1" dirty="0" smtClean="0"/>
              <a:t>Regulatory Framework for C&amp;I Regimes</a:t>
            </a:r>
            <a:r>
              <a:rPr lang="en-US" altLang="en-US" sz="4000" b="1" dirty="0"/>
              <a:t/>
            </a:r>
            <a:br>
              <a:rPr lang="en-US" altLang="en-US" sz="4000" b="1" dirty="0"/>
            </a:br>
            <a:endParaRPr lang="en-CA" altLang="en-US" sz="4000" b="1" dirty="0" smtClean="0"/>
          </a:p>
        </p:txBody>
      </p:sp>
      <p:sp>
        <p:nvSpPr>
          <p:cNvPr id="32771" name="Content Placeholder 2"/>
          <p:cNvSpPr>
            <a:spLocks noGrp="1"/>
          </p:cNvSpPr>
          <p:nvPr>
            <p:ph idx="4294967295"/>
          </p:nvPr>
        </p:nvSpPr>
        <p:spPr>
          <a:xfrm>
            <a:off x="684213" y="2276475"/>
            <a:ext cx="7772400" cy="3922713"/>
          </a:xfrm>
        </p:spPr>
        <p:txBody>
          <a:bodyPr/>
          <a:lstStyle/>
          <a:p>
            <a:pPr algn="ctr">
              <a:buFont typeface="Wingdings" pitchFamily="2" charset="2"/>
              <a:buNone/>
            </a:pPr>
            <a:endParaRPr lang="en-US" altLang="en-US" sz="2400" dirty="0" smtClean="0"/>
          </a:p>
          <a:p>
            <a:pPr algn="ctr">
              <a:buFont typeface="Wingdings" pitchFamily="2" charset="2"/>
              <a:buNone/>
            </a:pPr>
            <a:endParaRPr lang="en-US" altLang="en-US" sz="2400" dirty="0" smtClean="0"/>
          </a:p>
          <a:p>
            <a:pPr algn="ctr">
              <a:buFont typeface="Wingdings" pitchFamily="2" charset="2"/>
              <a:buNone/>
            </a:pPr>
            <a:r>
              <a:rPr lang="en-US" altLang="en-US" sz="4400" dirty="0" smtClean="0"/>
              <a:t>Thank you</a:t>
            </a:r>
          </a:p>
          <a:p>
            <a:pPr algn="ctr">
              <a:buFont typeface="Wingdings" pitchFamily="2" charset="2"/>
              <a:buNone/>
            </a:pPr>
            <a:endParaRPr lang="en-US" altLang="en-US" sz="4400" dirty="0" smtClean="0"/>
          </a:p>
          <a:p>
            <a:pPr algn="ctr">
              <a:buFont typeface="Wingdings" pitchFamily="2" charset="2"/>
              <a:buNone/>
            </a:pPr>
            <a:r>
              <a:rPr lang="en-US" altLang="en-US" sz="2400" dirty="0" smtClean="0"/>
              <a:t>Andrew Kwan</a:t>
            </a:r>
          </a:p>
          <a:p>
            <a:pPr algn="ctr">
              <a:buFont typeface="Wingdings" pitchFamily="2" charset="2"/>
              <a:buNone/>
            </a:pPr>
            <a:r>
              <a:rPr lang="en-US" altLang="en-US" sz="2400" dirty="0" smtClean="0"/>
              <a:t>akwan68@gmail.com</a:t>
            </a:r>
          </a:p>
          <a:p>
            <a:pPr algn="ctr">
              <a:buFont typeface="Wingdings" pitchFamily="2" charset="2"/>
              <a:buNone/>
            </a:pPr>
            <a:endParaRPr lang="en-US" altLang="en-US" sz="2400" dirty="0" smtClean="0"/>
          </a:p>
        </p:txBody>
      </p:sp>
      <p:sp>
        <p:nvSpPr>
          <p:cNvPr id="32772" name="Slide Number Placeholder 3"/>
          <p:cNvSpPr txBox="1">
            <a:spLocks noGrp="1"/>
          </p:cNvSpPr>
          <p:nvPr/>
        </p:nvSpPr>
        <p:spPr bwMode="auto">
          <a:xfrm>
            <a:off x="8820150" y="6524625"/>
            <a:ext cx="323850" cy="244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algn="r" eaLnBrk="1" hangingPunct="1">
              <a:spcBef>
                <a:spcPct val="0"/>
              </a:spcBef>
              <a:buClrTx/>
              <a:buSzTx/>
              <a:buFontTx/>
              <a:buNone/>
            </a:pPr>
            <a:fld id="{D9411C09-ECB4-4390-924C-0A4DD9B3B292}" type="slidenum">
              <a:rPr lang="en-CA" altLang="en-US" sz="1000">
                <a:solidFill>
                  <a:srgbClr val="0E438A"/>
                </a:solidFill>
                <a:latin typeface="Zurich BT"/>
                <a:cs typeface="Times New Roman" pitchFamily="18" charset="0"/>
              </a:rPr>
              <a:pPr algn="r" eaLnBrk="1" hangingPunct="1">
                <a:spcBef>
                  <a:spcPct val="0"/>
                </a:spcBef>
                <a:buClrTx/>
                <a:buSzTx/>
                <a:buFontTx/>
                <a:buNone/>
              </a:pPr>
              <a:t>12</a:t>
            </a:fld>
            <a:endParaRPr lang="en-CA" altLang="en-US" sz="1000">
              <a:solidFill>
                <a:srgbClr val="0E438A"/>
              </a:solidFill>
              <a:latin typeface="Zurich BT"/>
              <a:cs typeface="Times New Roman" pitchFamily="18" charset="0"/>
            </a:endParaRPr>
          </a:p>
        </p:txBody>
      </p:sp>
      <p:sp>
        <p:nvSpPr>
          <p:cNvPr id="32773" name="Rectangle 4"/>
          <p:cNvSpPr txBox="1">
            <a:spLocks noChangeArrowheads="1"/>
          </p:cNvSpPr>
          <p:nvPr/>
        </p:nvSpPr>
        <p:spPr bwMode="auto">
          <a:xfrm>
            <a:off x="457200" y="6453188"/>
            <a:ext cx="4691063"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dirty="0" smtClean="0">
                <a:solidFill>
                  <a:schemeClr val="tx1"/>
                </a:solidFill>
                <a:latin typeface="Univers" pitchFamily="34" charset="0"/>
              </a:rPr>
              <a:t>Tunis-Tunisia, 20-24 April 2015</a:t>
            </a:r>
            <a:endParaRPr lang="en-US" altLang="en-US" sz="1400" dirty="0">
              <a:solidFill>
                <a:schemeClr val="tx1"/>
              </a:solidFill>
              <a:latin typeface="Univers" pitchFamily="34" charset="0"/>
            </a:endParaRPr>
          </a:p>
          <a:p>
            <a:pPr eaLnBrk="1" hangingPunct="1">
              <a:spcBef>
                <a:spcPct val="0"/>
              </a:spcBef>
              <a:buClrTx/>
              <a:buSzTx/>
              <a:buFontTx/>
              <a:buNone/>
            </a:pPr>
            <a:endParaRPr lang="en-US" altLang="en-US" sz="1400" dirty="0">
              <a:solidFill>
                <a:schemeClr val="tx1"/>
              </a:solidFill>
              <a:latin typeface="Univers" pitchFamily="34" charset="0"/>
            </a:endParaRPr>
          </a:p>
        </p:txBody>
      </p:sp>
      <p:pic>
        <p:nvPicPr>
          <p:cNvPr id="32774" name="Picture 16" descr="ITUseries"/>
          <p:cNvPicPr>
            <a:picLocks noChangeAspect="1" noChangeArrowheads="1"/>
          </p:cNvPicPr>
          <p:nvPr/>
        </p:nvPicPr>
        <p:blipFill>
          <a:blip r:embed="rId2">
            <a:extLst>
              <a:ext uri="{28A0092B-C50C-407E-A947-70E740481C1C}">
                <a14:useLocalDpi xmlns:a14="http://schemas.microsoft.com/office/drawing/2010/main" val="0"/>
              </a:ext>
            </a:extLst>
          </a:blip>
          <a:srcRect t="17264" b="69327"/>
          <a:stretch>
            <a:fillRect/>
          </a:stretch>
        </p:blipFill>
        <p:spPr bwMode="auto">
          <a:xfrm>
            <a:off x="6973888" y="5872163"/>
            <a:ext cx="1727200"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57216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Enabling Legislation</a:t>
            </a:r>
          </a:p>
        </p:txBody>
      </p:sp>
      <p:sp>
        <p:nvSpPr>
          <p:cNvPr id="9219" name="Content Placeholder 2"/>
          <p:cNvSpPr>
            <a:spLocks noGrp="1"/>
          </p:cNvSpPr>
          <p:nvPr>
            <p:ph idx="1"/>
          </p:nvPr>
        </p:nvSpPr>
        <p:spPr>
          <a:xfrm>
            <a:off x="684213" y="1341438"/>
            <a:ext cx="7772400" cy="4824412"/>
          </a:xfrm>
        </p:spPr>
        <p:txBody>
          <a:bodyPr>
            <a:normAutofit fontScale="85000" lnSpcReduction="20000"/>
          </a:bodyPr>
          <a:lstStyle/>
          <a:p>
            <a:r>
              <a:rPr lang="en-CA" altLang="en-US" sz="2800" b="1" dirty="0" smtClean="0"/>
              <a:t>Telecommunications Act, </a:t>
            </a:r>
            <a:r>
              <a:rPr lang="en-CA" altLang="en-US" sz="2800" b="1" dirty="0" err="1" smtClean="0"/>
              <a:t>Radiocommunication</a:t>
            </a:r>
            <a:r>
              <a:rPr lang="en-CA" altLang="en-US" sz="2800" b="1" dirty="0" smtClean="0"/>
              <a:t> Act or Act combining  telecommunications, radio communication and other elements</a:t>
            </a:r>
          </a:p>
          <a:p>
            <a:endParaRPr lang="en-CA" altLang="en-US" sz="2800" b="1" dirty="0" smtClean="0"/>
          </a:p>
          <a:p>
            <a:r>
              <a:rPr lang="en-CA" altLang="en-US" sz="2800" b="1" dirty="0" smtClean="0"/>
              <a:t>Policy statements</a:t>
            </a:r>
          </a:p>
          <a:p>
            <a:endParaRPr lang="en-CA" altLang="en-US" sz="2800" b="1" dirty="0" smtClean="0"/>
          </a:p>
          <a:p>
            <a:pPr lvl="1"/>
            <a:r>
              <a:rPr lang="en-CA" dirty="0" smtClean="0"/>
              <a:t>Orderly </a:t>
            </a:r>
            <a:r>
              <a:rPr lang="en-CA" dirty="0"/>
              <a:t>development of a telecommunications system</a:t>
            </a:r>
          </a:p>
          <a:p>
            <a:pPr lvl="1"/>
            <a:r>
              <a:rPr lang="en-CA" dirty="0" smtClean="0"/>
              <a:t>Reliable </a:t>
            </a:r>
            <a:r>
              <a:rPr lang="en-CA" dirty="0"/>
              <a:t>and affordable telecommunications services of high quality </a:t>
            </a:r>
          </a:p>
          <a:p>
            <a:pPr lvl="1"/>
            <a:r>
              <a:rPr lang="en-CA" dirty="0" smtClean="0"/>
              <a:t>Highlight </a:t>
            </a:r>
            <a:r>
              <a:rPr lang="en-CA" dirty="0"/>
              <a:t>the role of telecommunications to enhance efficiency and competitiveness</a:t>
            </a:r>
          </a:p>
          <a:p>
            <a:pPr lvl="1"/>
            <a:r>
              <a:rPr lang="en-CA" dirty="0" smtClean="0"/>
              <a:t>Ensure </a:t>
            </a:r>
            <a:r>
              <a:rPr lang="en-CA" dirty="0"/>
              <a:t>that regulation, where required, is efficient and </a:t>
            </a:r>
            <a:r>
              <a:rPr lang="en-CA" dirty="0" smtClean="0"/>
              <a:t>effective</a:t>
            </a:r>
            <a:endParaRPr lang="en-CA" dirty="0"/>
          </a:p>
          <a:p>
            <a:pPr lvl="1"/>
            <a:endParaRPr lang="en-CA" altLang="en-US" sz="24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2</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2">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1596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Enabling Legislation</a:t>
            </a:r>
          </a:p>
        </p:txBody>
      </p:sp>
      <p:sp>
        <p:nvSpPr>
          <p:cNvPr id="9219" name="Content Placeholder 2"/>
          <p:cNvSpPr>
            <a:spLocks noGrp="1"/>
          </p:cNvSpPr>
          <p:nvPr>
            <p:ph idx="1"/>
          </p:nvPr>
        </p:nvSpPr>
        <p:spPr>
          <a:xfrm>
            <a:off x="684213" y="1341438"/>
            <a:ext cx="7772400" cy="4824412"/>
          </a:xfrm>
        </p:spPr>
        <p:txBody>
          <a:bodyPr>
            <a:normAutofit fontScale="92500" lnSpcReduction="20000"/>
          </a:bodyPr>
          <a:lstStyle/>
          <a:p>
            <a:r>
              <a:rPr lang="en-CA" altLang="en-US" sz="2800" b="1" dirty="0" smtClean="0"/>
              <a:t>Telecommunications Act, </a:t>
            </a:r>
            <a:r>
              <a:rPr lang="en-CA" altLang="en-US" sz="2800" b="1" dirty="0" err="1" smtClean="0"/>
              <a:t>Radiocommunication</a:t>
            </a:r>
            <a:r>
              <a:rPr lang="en-CA" altLang="en-US" sz="2800" b="1" dirty="0" smtClean="0"/>
              <a:t> Act or Act combining  telecommunications, radio communication and other elements</a:t>
            </a:r>
          </a:p>
          <a:p>
            <a:endParaRPr lang="en-CA" altLang="en-US" sz="2800" b="1" dirty="0" smtClean="0"/>
          </a:p>
          <a:p>
            <a:r>
              <a:rPr lang="en-CA" altLang="en-US" sz="2800" b="1" dirty="0" smtClean="0"/>
              <a:t>Policy </a:t>
            </a:r>
            <a:r>
              <a:rPr lang="en-CA" altLang="en-US" sz="2800" b="1" dirty="0" smtClean="0"/>
              <a:t>statements (cont’d)</a:t>
            </a:r>
            <a:endParaRPr lang="en-CA" altLang="en-US" sz="2800" b="1" dirty="0" smtClean="0"/>
          </a:p>
          <a:p>
            <a:endParaRPr lang="en-CA" altLang="en-US" sz="2800" b="1" dirty="0" smtClean="0"/>
          </a:p>
          <a:p>
            <a:pPr lvl="1"/>
            <a:r>
              <a:rPr lang="en-CA" dirty="0" smtClean="0"/>
              <a:t>Stimulate </a:t>
            </a:r>
            <a:r>
              <a:rPr lang="en-CA" dirty="0"/>
              <a:t>research and development and encourage innovation in the provision of telecommunications services</a:t>
            </a:r>
          </a:p>
          <a:p>
            <a:pPr lvl="1"/>
            <a:r>
              <a:rPr lang="en-CA" dirty="0" smtClean="0"/>
              <a:t>Respond </a:t>
            </a:r>
            <a:r>
              <a:rPr lang="en-CA" dirty="0"/>
              <a:t>to the economic and social requirements of users of telecommunications services </a:t>
            </a:r>
          </a:p>
          <a:p>
            <a:pPr lvl="1"/>
            <a:r>
              <a:rPr lang="en-CA" dirty="0" smtClean="0"/>
              <a:t>Contribute </a:t>
            </a:r>
            <a:r>
              <a:rPr lang="en-CA" dirty="0"/>
              <a:t>to the protection of the privacy of persons.</a:t>
            </a:r>
          </a:p>
          <a:p>
            <a:pPr lvl="1"/>
            <a:endParaRPr lang="en-CA" altLang="en-US" sz="24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3</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2">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0348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Telecommunications Act Provisions</a:t>
            </a:r>
          </a:p>
        </p:txBody>
      </p:sp>
      <p:sp>
        <p:nvSpPr>
          <p:cNvPr id="9219" name="Content Placeholder 2"/>
          <p:cNvSpPr>
            <a:spLocks noGrp="1"/>
          </p:cNvSpPr>
          <p:nvPr>
            <p:ph idx="1"/>
          </p:nvPr>
        </p:nvSpPr>
        <p:spPr>
          <a:xfrm>
            <a:off x="684213" y="1341438"/>
            <a:ext cx="7772400" cy="4824412"/>
          </a:xfrm>
        </p:spPr>
        <p:txBody>
          <a:bodyPr>
            <a:normAutofit/>
          </a:bodyPr>
          <a:lstStyle/>
          <a:p>
            <a:endParaRPr lang="en-CA" sz="2000" dirty="0" smtClean="0"/>
          </a:p>
          <a:p>
            <a:endParaRPr lang="en-CA" sz="2000" dirty="0"/>
          </a:p>
          <a:p>
            <a:endParaRPr lang="en-CA" sz="2000" dirty="0" smtClean="0"/>
          </a:p>
          <a:p>
            <a:r>
              <a:rPr lang="en-CA" sz="2400" dirty="0" smtClean="0"/>
              <a:t>Addresses </a:t>
            </a:r>
            <a:r>
              <a:rPr lang="en-CA" sz="2400" dirty="0"/>
              <a:t>all foreseen issues arising from </a:t>
            </a:r>
            <a:r>
              <a:rPr lang="en-US" sz="2400" dirty="0"/>
              <a:t>placing telecommunications </a:t>
            </a:r>
            <a:r>
              <a:rPr lang="en-US" sz="2400" dirty="0" smtClean="0"/>
              <a:t>and radio equipment </a:t>
            </a:r>
            <a:r>
              <a:rPr lang="en-US" sz="2400" dirty="0"/>
              <a:t>in the marketplace. These include the rights and responsibilities of institutions as regards enforcement and related matters, the necessity of identification of approved </a:t>
            </a:r>
            <a:r>
              <a:rPr lang="en-US" sz="2400" dirty="0" smtClean="0"/>
              <a:t>equipment </a:t>
            </a:r>
            <a:r>
              <a:rPr lang="en-US" sz="2400" dirty="0"/>
              <a:t>and record keeping, and operational matters including ownership and civil liability. </a:t>
            </a:r>
            <a:endParaRPr lang="en-CA" sz="2400" dirty="0"/>
          </a:p>
          <a:p>
            <a:endParaRPr lang="en-CA" altLang="en-US" sz="2800" b="1" dirty="0" smtClean="0"/>
          </a:p>
          <a:p>
            <a:endParaRPr lang="en-CA" altLang="en-US" sz="28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4</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2">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8174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Telecommunications Act Provisions (cont’d)</a:t>
            </a:r>
          </a:p>
        </p:txBody>
      </p:sp>
      <p:sp>
        <p:nvSpPr>
          <p:cNvPr id="9219" name="Content Placeholder 2"/>
          <p:cNvSpPr>
            <a:spLocks noGrp="1"/>
          </p:cNvSpPr>
          <p:nvPr>
            <p:ph idx="1"/>
          </p:nvPr>
        </p:nvSpPr>
        <p:spPr>
          <a:xfrm>
            <a:off x="684213" y="1341438"/>
            <a:ext cx="7772400" cy="4824412"/>
          </a:xfrm>
        </p:spPr>
        <p:txBody>
          <a:bodyPr>
            <a:normAutofit/>
          </a:bodyPr>
          <a:lstStyle/>
          <a:p>
            <a:pPr marL="0" indent="0">
              <a:buNone/>
            </a:pPr>
            <a:r>
              <a:rPr lang="en-CA" sz="2800" b="1" i="1" dirty="0" smtClean="0"/>
              <a:t>Examples</a:t>
            </a:r>
          </a:p>
          <a:p>
            <a:pPr marL="0" indent="0">
              <a:buNone/>
            </a:pPr>
            <a:endParaRPr lang="en-CA" sz="2000" b="1" dirty="0" smtClean="0"/>
          </a:p>
          <a:p>
            <a:pPr>
              <a:buFont typeface="Wingdings" panose="05000000000000000000" pitchFamily="2" charset="2"/>
              <a:buChar char="§"/>
            </a:pPr>
            <a:r>
              <a:rPr lang="en-CA" sz="2400" dirty="0" smtClean="0"/>
              <a:t>Regulations </a:t>
            </a:r>
            <a:r>
              <a:rPr lang="en-CA" sz="2400" dirty="0"/>
              <a:t>pertaining to service </a:t>
            </a:r>
            <a:r>
              <a:rPr lang="en-CA" sz="2400" dirty="0" smtClean="0"/>
              <a:t>provision</a:t>
            </a:r>
          </a:p>
          <a:p>
            <a:pPr>
              <a:buFont typeface="Wingdings" panose="05000000000000000000" pitchFamily="2" charset="2"/>
              <a:buChar char="§"/>
            </a:pPr>
            <a:r>
              <a:rPr lang="en-CA" sz="2400" dirty="0" smtClean="0"/>
              <a:t>Regulations  </a:t>
            </a:r>
            <a:r>
              <a:rPr lang="en-CA" sz="2400" dirty="0"/>
              <a:t>respecting technical requirements and technical </a:t>
            </a:r>
            <a:r>
              <a:rPr lang="en-CA" sz="2400" dirty="0" smtClean="0"/>
              <a:t>standards and conformity assessment schemes </a:t>
            </a:r>
            <a:r>
              <a:rPr lang="en-CA" sz="2400" dirty="0"/>
              <a:t>in relation to:</a:t>
            </a:r>
          </a:p>
          <a:p>
            <a:pPr lvl="1">
              <a:buFont typeface="Wingdings" panose="05000000000000000000" pitchFamily="2" charset="2"/>
              <a:buChar char="Ø"/>
            </a:pPr>
            <a:r>
              <a:rPr lang="en-CA" sz="2000" dirty="0" smtClean="0"/>
              <a:t>radio </a:t>
            </a:r>
            <a:r>
              <a:rPr lang="en-CA" sz="2000" dirty="0"/>
              <a:t>apparatus</a:t>
            </a:r>
          </a:p>
          <a:p>
            <a:pPr lvl="1">
              <a:buFont typeface="Wingdings" panose="05000000000000000000" pitchFamily="2" charset="2"/>
              <a:buChar char="Ø"/>
            </a:pPr>
            <a:r>
              <a:rPr lang="en-CA" sz="2000" dirty="0" smtClean="0"/>
              <a:t>broadcast </a:t>
            </a:r>
            <a:r>
              <a:rPr lang="en-CA" sz="2000" dirty="0"/>
              <a:t>equipment</a:t>
            </a:r>
          </a:p>
          <a:p>
            <a:pPr lvl="1">
              <a:buFont typeface="Wingdings" panose="05000000000000000000" pitchFamily="2" charset="2"/>
              <a:buChar char="Ø"/>
            </a:pPr>
            <a:r>
              <a:rPr lang="en-CA" sz="2000" dirty="0" smtClean="0"/>
              <a:t>interference-causing </a:t>
            </a:r>
            <a:r>
              <a:rPr lang="en-CA" sz="2000" dirty="0"/>
              <a:t>equipment </a:t>
            </a:r>
          </a:p>
          <a:p>
            <a:pPr lvl="1">
              <a:buFont typeface="Wingdings" panose="05000000000000000000" pitchFamily="2" charset="2"/>
              <a:buChar char="Ø"/>
            </a:pPr>
            <a:r>
              <a:rPr lang="en-CA" sz="2000" dirty="0" smtClean="0"/>
              <a:t>terminal </a:t>
            </a:r>
            <a:r>
              <a:rPr lang="en-CA" sz="2000" dirty="0"/>
              <a:t>equipment directly connected to public networks</a:t>
            </a:r>
          </a:p>
          <a:p>
            <a:pPr lvl="1">
              <a:buFont typeface="Wingdings" panose="05000000000000000000" pitchFamily="2" charset="2"/>
              <a:buChar char="Ø"/>
            </a:pPr>
            <a:r>
              <a:rPr lang="en-CA" sz="2000" dirty="0" smtClean="0"/>
              <a:t>exposure </a:t>
            </a:r>
            <a:r>
              <a:rPr lang="en-CA" sz="2000" dirty="0"/>
              <a:t>limits for radiofrequency energy</a:t>
            </a:r>
          </a:p>
          <a:p>
            <a:endParaRPr lang="en-CA" sz="2000" dirty="0" smtClean="0"/>
          </a:p>
          <a:p>
            <a:endParaRPr lang="en-CA" sz="2000" dirty="0"/>
          </a:p>
          <a:p>
            <a:endParaRPr lang="en-CA" sz="2000" dirty="0" smtClean="0"/>
          </a:p>
          <a:p>
            <a:endParaRPr lang="en-CA" altLang="en-US" sz="28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5</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2459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Telecommunications Act Provisions (cont’d)</a:t>
            </a:r>
          </a:p>
        </p:txBody>
      </p:sp>
      <p:sp>
        <p:nvSpPr>
          <p:cNvPr id="9219" name="Content Placeholder 2"/>
          <p:cNvSpPr>
            <a:spLocks noGrp="1"/>
          </p:cNvSpPr>
          <p:nvPr>
            <p:ph idx="1"/>
          </p:nvPr>
        </p:nvSpPr>
        <p:spPr>
          <a:xfrm>
            <a:off x="684213" y="1341438"/>
            <a:ext cx="7772400" cy="4824412"/>
          </a:xfrm>
        </p:spPr>
        <p:txBody>
          <a:bodyPr>
            <a:normAutofit/>
          </a:bodyPr>
          <a:lstStyle/>
          <a:p>
            <a:pPr marL="0" indent="0">
              <a:buNone/>
            </a:pPr>
            <a:r>
              <a:rPr lang="en-CA" sz="2800" b="1" i="1" dirty="0" smtClean="0"/>
              <a:t>Examples</a:t>
            </a:r>
          </a:p>
          <a:p>
            <a:pPr>
              <a:buFont typeface="Wingdings" panose="05000000000000000000" pitchFamily="2" charset="2"/>
              <a:buChar char="§"/>
            </a:pPr>
            <a:r>
              <a:rPr lang="en-CA" sz="2400" dirty="0" smtClean="0"/>
              <a:t>Prohibitions</a:t>
            </a:r>
            <a:endParaRPr lang="en-CA" sz="2400" dirty="0"/>
          </a:p>
          <a:p>
            <a:pPr lvl="1">
              <a:buFont typeface="Wingdings" panose="05000000000000000000" pitchFamily="2" charset="2"/>
              <a:buChar char="Ø"/>
            </a:pPr>
            <a:r>
              <a:rPr lang="en-CA" sz="1800" dirty="0"/>
              <a:t>No person shall, except under and in accordance with a radio authorization, install, operate or possess radio </a:t>
            </a:r>
            <a:r>
              <a:rPr lang="en-CA" sz="1800" dirty="0" smtClean="0"/>
              <a:t>equipment, </a:t>
            </a:r>
            <a:r>
              <a:rPr lang="en-CA" sz="1800" dirty="0"/>
              <a:t>unless expressly exempted by the Act</a:t>
            </a:r>
          </a:p>
          <a:p>
            <a:pPr lvl="1">
              <a:buFont typeface="Wingdings" panose="05000000000000000000" pitchFamily="2" charset="2"/>
              <a:buChar char="Ø"/>
            </a:pPr>
            <a:r>
              <a:rPr lang="en-CA" sz="1800" dirty="0"/>
              <a:t>No person shall manufacture, import, distribute, lease, offer for sale or sell any </a:t>
            </a:r>
            <a:r>
              <a:rPr lang="en-CA" sz="1800" dirty="0" smtClean="0"/>
              <a:t>telecom equipment, radio equipment</a:t>
            </a:r>
            <a:r>
              <a:rPr lang="en-CA" sz="1800" dirty="0"/>
              <a:t> </a:t>
            </a:r>
            <a:r>
              <a:rPr lang="en-CA" sz="1800" dirty="0" smtClean="0"/>
              <a:t>or </a:t>
            </a:r>
            <a:r>
              <a:rPr lang="en-CA" sz="1800" dirty="0"/>
              <a:t>interference-causing equipment </a:t>
            </a:r>
            <a:r>
              <a:rPr lang="en-CA" sz="1800" dirty="0" smtClean="0"/>
              <a:t>for </a:t>
            </a:r>
            <a:r>
              <a:rPr lang="en-CA" sz="1800" dirty="0"/>
              <a:t>which </a:t>
            </a:r>
            <a:r>
              <a:rPr lang="en-CA" sz="1800" dirty="0" smtClean="0"/>
              <a:t>conformity assessment </a:t>
            </a:r>
            <a:r>
              <a:rPr lang="en-CA" sz="1800" dirty="0"/>
              <a:t>is required under </a:t>
            </a:r>
            <a:r>
              <a:rPr lang="en-CA" sz="1800" dirty="0" smtClean="0"/>
              <a:t>the Act, otherwise than in accordance with such conformity assessment.</a:t>
            </a:r>
          </a:p>
          <a:p>
            <a:pPr lvl="1">
              <a:buFont typeface="Wingdings" panose="05000000000000000000" pitchFamily="2" charset="2"/>
              <a:buChar char="Ø"/>
            </a:pPr>
            <a:r>
              <a:rPr lang="en-CA" sz="1800" dirty="0" smtClean="0"/>
              <a:t>No person shall manufacture, import, distribute, lease, offer for sale or sell any telecom equipment, radio equipment or interference-causing equipment for which technical standards have been established under regulations, unless the equipment complies  with those standards.</a:t>
            </a:r>
          </a:p>
          <a:p>
            <a:endParaRPr lang="en-CA" sz="1800" dirty="0" smtClean="0"/>
          </a:p>
          <a:p>
            <a:endParaRPr lang="en-CA" sz="2000" dirty="0"/>
          </a:p>
          <a:p>
            <a:endParaRPr lang="en-CA" sz="2000" dirty="0" smtClean="0"/>
          </a:p>
          <a:p>
            <a:endParaRPr lang="en-CA" altLang="en-US" sz="28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6</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3520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Telecommunications Act Provisions (cont’d)</a:t>
            </a:r>
          </a:p>
        </p:txBody>
      </p:sp>
      <p:sp>
        <p:nvSpPr>
          <p:cNvPr id="9219" name="Content Placeholder 2"/>
          <p:cNvSpPr>
            <a:spLocks noGrp="1"/>
          </p:cNvSpPr>
          <p:nvPr>
            <p:ph idx="1"/>
          </p:nvPr>
        </p:nvSpPr>
        <p:spPr>
          <a:xfrm>
            <a:off x="684213" y="1341438"/>
            <a:ext cx="7772400" cy="4824412"/>
          </a:xfrm>
          <a:ln>
            <a:noFill/>
          </a:ln>
        </p:spPr>
        <p:txBody>
          <a:bodyPr>
            <a:normAutofit/>
          </a:bodyPr>
          <a:lstStyle/>
          <a:p>
            <a:pPr marL="0" indent="0">
              <a:buNone/>
            </a:pPr>
            <a:r>
              <a:rPr lang="en-CA" sz="2800" b="1" i="1" dirty="0" smtClean="0"/>
              <a:t>Examples</a:t>
            </a:r>
          </a:p>
          <a:p>
            <a:pPr>
              <a:buFont typeface="Wingdings" panose="05000000000000000000" pitchFamily="2" charset="2"/>
              <a:buChar char="§"/>
            </a:pPr>
            <a:r>
              <a:rPr lang="en-CA" sz="2800" dirty="0"/>
              <a:t>Investigation and </a:t>
            </a:r>
            <a:r>
              <a:rPr lang="en-CA" sz="2800" dirty="0" smtClean="0"/>
              <a:t>enforcement</a:t>
            </a:r>
          </a:p>
          <a:p>
            <a:pPr marL="0" indent="0">
              <a:buNone/>
            </a:pPr>
            <a:endParaRPr lang="en-CA" sz="2800" dirty="0"/>
          </a:p>
          <a:p>
            <a:pPr lvl="1" indent="-342900">
              <a:buFont typeface="Wingdings" panose="05000000000000000000" pitchFamily="2" charset="2"/>
              <a:buChar char="Ø"/>
            </a:pPr>
            <a:r>
              <a:rPr lang="en-CA" sz="2400" dirty="0"/>
              <a:t>Inspection and market surveillance</a:t>
            </a:r>
          </a:p>
          <a:p>
            <a:pPr lvl="1" indent="-342900">
              <a:buFont typeface="Wingdings" panose="05000000000000000000" pitchFamily="2" charset="2"/>
              <a:buChar char="Ø"/>
            </a:pPr>
            <a:r>
              <a:rPr lang="en-CA" sz="2400" dirty="0" smtClean="0"/>
              <a:t>Administrative </a:t>
            </a:r>
            <a:r>
              <a:rPr lang="en-CA" sz="2400" dirty="0"/>
              <a:t>and monetary penalties</a:t>
            </a:r>
          </a:p>
          <a:p>
            <a:pPr lvl="1" indent="-342900">
              <a:buFont typeface="Wingdings" panose="05000000000000000000" pitchFamily="2" charset="2"/>
              <a:buChar char="Ø"/>
            </a:pPr>
            <a:r>
              <a:rPr lang="en-CA" sz="2400" dirty="0" smtClean="0"/>
              <a:t>Offences</a:t>
            </a:r>
            <a:endParaRPr lang="en-CA" sz="2400" dirty="0"/>
          </a:p>
          <a:p>
            <a:pPr lvl="1" indent="-342900">
              <a:buFont typeface="Wingdings" panose="05000000000000000000" pitchFamily="2" charset="2"/>
              <a:buChar char="Ø"/>
            </a:pPr>
            <a:r>
              <a:rPr lang="en-CA" sz="2400" dirty="0" smtClean="0"/>
              <a:t>Forfeiture</a:t>
            </a:r>
          </a:p>
          <a:p>
            <a:pPr lvl="1" indent="-342900">
              <a:buFont typeface="Wingdings" panose="05000000000000000000" pitchFamily="2" charset="2"/>
              <a:buChar char="Ø"/>
            </a:pPr>
            <a:r>
              <a:rPr lang="en-CA" sz="2400" dirty="0" smtClean="0"/>
              <a:t>Import monitoring</a:t>
            </a:r>
            <a:endParaRPr lang="en-CA" sz="2400" dirty="0"/>
          </a:p>
          <a:p>
            <a:endParaRPr lang="en-CA" sz="1800" dirty="0" smtClean="0"/>
          </a:p>
          <a:p>
            <a:pPr marL="0" indent="0">
              <a:buNone/>
            </a:pPr>
            <a:endParaRPr lang="en-CA" sz="2000" dirty="0"/>
          </a:p>
          <a:p>
            <a:endParaRPr lang="en-CA" sz="2000" dirty="0" smtClean="0"/>
          </a:p>
          <a:p>
            <a:endParaRPr lang="en-CA" altLang="en-US" sz="28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7</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1102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Telecommunications Act Provisions (cont’d)</a:t>
            </a:r>
          </a:p>
        </p:txBody>
      </p:sp>
      <p:sp>
        <p:nvSpPr>
          <p:cNvPr id="9219" name="Content Placeholder 2"/>
          <p:cNvSpPr>
            <a:spLocks noGrp="1"/>
          </p:cNvSpPr>
          <p:nvPr>
            <p:ph idx="1"/>
          </p:nvPr>
        </p:nvSpPr>
        <p:spPr>
          <a:xfrm>
            <a:off x="684213" y="1341438"/>
            <a:ext cx="7772400" cy="4824412"/>
          </a:xfrm>
          <a:ln>
            <a:noFill/>
          </a:ln>
        </p:spPr>
        <p:txBody>
          <a:bodyPr>
            <a:normAutofit/>
          </a:bodyPr>
          <a:lstStyle/>
          <a:p>
            <a:pPr marL="0" indent="0">
              <a:buNone/>
            </a:pPr>
            <a:r>
              <a:rPr lang="en-CA" sz="2800" b="1" i="1" dirty="0" smtClean="0"/>
              <a:t>Examples</a:t>
            </a:r>
          </a:p>
          <a:p>
            <a:pPr>
              <a:buFont typeface="Wingdings" panose="05000000000000000000" pitchFamily="2" charset="2"/>
              <a:buChar char="§"/>
            </a:pPr>
            <a:r>
              <a:rPr lang="en-CA" sz="2400" b="1" dirty="0" smtClean="0"/>
              <a:t>Minister’s power:</a:t>
            </a:r>
          </a:p>
          <a:p>
            <a:pPr lvl="1">
              <a:buFont typeface="Wingdings" panose="05000000000000000000" pitchFamily="2" charset="2"/>
              <a:buChar char="Ø"/>
            </a:pPr>
            <a:endParaRPr lang="en-CA" sz="2000" b="1" dirty="0" smtClean="0"/>
          </a:p>
          <a:p>
            <a:pPr lvl="1">
              <a:buFont typeface="Wingdings" panose="05000000000000000000" pitchFamily="2" charset="2"/>
              <a:buChar char="Ø"/>
            </a:pPr>
            <a:r>
              <a:rPr lang="en-CA" sz="2400" dirty="0" smtClean="0"/>
              <a:t>Issue</a:t>
            </a:r>
          </a:p>
          <a:p>
            <a:pPr lvl="1">
              <a:buFont typeface="Wingdings" panose="05000000000000000000" pitchFamily="2" charset="2"/>
              <a:buChar char="Ø"/>
            </a:pPr>
            <a:endParaRPr lang="en-CA" sz="2400" dirty="0"/>
          </a:p>
          <a:p>
            <a:pPr lvl="2">
              <a:buFont typeface="Wingdings" panose="05000000000000000000" pitchFamily="2" charset="2"/>
              <a:buChar char="v"/>
            </a:pPr>
            <a:r>
              <a:rPr lang="en-CA" sz="2000" dirty="0"/>
              <a:t>Conformity assessment certificates in respect of radio equipment, interference-causing </a:t>
            </a:r>
            <a:r>
              <a:rPr lang="en-CA" sz="2000" dirty="0" smtClean="0"/>
              <a:t>equipment and </a:t>
            </a:r>
            <a:r>
              <a:rPr lang="en-CA" sz="2000" dirty="0"/>
              <a:t>telecom equipment </a:t>
            </a:r>
            <a:r>
              <a:rPr lang="en-CA" sz="2000" dirty="0" smtClean="0"/>
              <a:t>and</a:t>
            </a:r>
            <a:endParaRPr lang="en-CA" sz="2000" dirty="0"/>
          </a:p>
          <a:p>
            <a:pPr lvl="2">
              <a:buFont typeface="Wingdings" panose="05000000000000000000" pitchFamily="2" charset="2"/>
              <a:buChar char="v"/>
            </a:pPr>
            <a:r>
              <a:rPr lang="en-CA" sz="2000" dirty="0"/>
              <a:t>any other authorization relating to telecommunications and </a:t>
            </a:r>
            <a:r>
              <a:rPr lang="en-CA" sz="2000" dirty="0" err="1"/>
              <a:t>radiocommunication</a:t>
            </a:r>
            <a:r>
              <a:rPr lang="en-CA" sz="2000" dirty="0"/>
              <a:t> that the Minister considers appropriate,</a:t>
            </a:r>
          </a:p>
          <a:p>
            <a:pPr lvl="2">
              <a:buFont typeface="Wingdings" panose="05000000000000000000" pitchFamily="2" charset="2"/>
              <a:buChar char="Ø"/>
            </a:pPr>
            <a:endParaRPr lang="en-CA" sz="2000" dirty="0" smtClean="0"/>
          </a:p>
          <a:p>
            <a:pPr marL="0" indent="0">
              <a:buNone/>
            </a:pPr>
            <a:endParaRPr lang="en-CA" sz="2800" dirty="0"/>
          </a:p>
          <a:p>
            <a:endParaRPr lang="en-CA" sz="1800" dirty="0" smtClean="0"/>
          </a:p>
          <a:p>
            <a:endParaRPr lang="en-CA" sz="2000" dirty="0"/>
          </a:p>
          <a:p>
            <a:endParaRPr lang="en-CA" sz="2000" dirty="0" smtClean="0"/>
          </a:p>
          <a:p>
            <a:endParaRPr lang="en-CA" altLang="en-US" sz="28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8</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93067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9552" y="476672"/>
            <a:ext cx="8280275" cy="720080"/>
          </a:xfrm>
        </p:spPr>
        <p:txBody>
          <a:bodyPr>
            <a:normAutofit/>
          </a:bodyPr>
          <a:lstStyle/>
          <a:p>
            <a:r>
              <a:rPr lang="en-CA" altLang="en-US" sz="3200" b="1" dirty="0" smtClean="0"/>
              <a:t>Telecommunications Act Provisions (cont’d)</a:t>
            </a:r>
          </a:p>
        </p:txBody>
      </p:sp>
      <p:sp>
        <p:nvSpPr>
          <p:cNvPr id="9219" name="Content Placeholder 2"/>
          <p:cNvSpPr>
            <a:spLocks noGrp="1"/>
          </p:cNvSpPr>
          <p:nvPr>
            <p:ph idx="1"/>
          </p:nvPr>
        </p:nvSpPr>
        <p:spPr>
          <a:xfrm>
            <a:off x="684213" y="1341438"/>
            <a:ext cx="7772400" cy="4824412"/>
          </a:xfrm>
          <a:ln>
            <a:noFill/>
          </a:ln>
        </p:spPr>
        <p:txBody>
          <a:bodyPr>
            <a:normAutofit lnSpcReduction="10000"/>
          </a:bodyPr>
          <a:lstStyle/>
          <a:p>
            <a:pPr marL="0" indent="0">
              <a:buNone/>
            </a:pPr>
            <a:r>
              <a:rPr lang="en-CA" sz="2800" b="1" i="1" dirty="0" smtClean="0"/>
              <a:t>Examples</a:t>
            </a:r>
          </a:p>
          <a:p>
            <a:pPr>
              <a:buFont typeface="Wingdings" panose="05000000000000000000" pitchFamily="2" charset="2"/>
              <a:buChar char="§"/>
            </a:pPr>
            <a:r>
              <a:rPr lang="en-CA" sz="2400" b="1" dirty="0" smtClean="0"/>
              <a:t>Minister’s power:</a:t>
            </a:r>
          </a:p>
          <a:p>
            <a:pPr lvl="1">
              <a:buFont typeface="Wingdings" panose="05000000000000000000" pitchFamily="2" charset="2"/>
              <a:buChar char="Ø"/>
            </a:pPr>
            <a:endParaRPr lang="en-CA" sz="2000" b="1" dirty="0" smtClean="0"/>
          </a:p>
          <a:p>
            <a:pPr lvl="1">
              <a:buFont typeface="Wingdings" panose="05000000000000000000" pitchFamily="2" charset="2"/>
              <a:buChar char="Ø"/>
            </a:pPr>
            <a:r>
              <a:rPr lang="en-CA" sz="2400" dirty="0" smtClean="0"/>
              <a:t>amend </a:t>
            </a:r>
            <a:r>
              <a:rPr lang="en-CA" sz="2400" dirty="0"/>
              <a:t>the terms and conditions of </a:t>
            </a:r>
            <a:r>
              <a:rPr lang="en-CA" sz="2400" dirty="0" smtClean="0"/>
              <a:t>certificate </a:t>
            </a:r>
            <a:r>
              <a:rPr lang="en-CA" sz="2400" dirty="0"/>
              <a:t>or authorization </a:t>
            </a:r>
          </a:p>
          <a:p>
            <a:pPr lvl="1">
              <a:buFont typeface="Wingdings" panose="05000000000000000000" pitchFamily="2" charset="2"/>
              <a:buChar char="Ø"/>
            </a:pPr>
            <a:r>
              <a:rPr lang="en-CA" sz="2400" dirty="0" smtClean="0"/>
              <a:t>establish </a:t>
            </a:r>
            <a:r>
              <a:rPr lang="en-CA" sz="2400" dirty="0"/>
              <a:t>technical </a:t>
            </a:r>
            <a:r>
              <a:rPr lang="en-CA" sz="2400" dirty="0" smtClean="0"/>
              <a:t>requirements, </a:t>
            </a:r>
            <a:r>
              <a:rPr lang="en-CA" sz="2400" dirty="0"/>
              <a:t>technical </a:t>
            </a:r>
            <a:r>
              <a:rPr lang="en-CA" sz="2400" dirty="0" smtClean="0"/>
              <a:t>standards and conformity assessment requirements </a:t>
            </a:r>
            <a:r>
              <a:rPr lang="en-CA" sz="2400" dirty="0"/>
              <a:t>in relation to</a:t>
            </a:r>
          </a:p>
          <a:p>
            <a:pPr lvl="2"/>
            <a:r>
              <a:rPr lang="en-CA" sz="2000" dirty="0" smtClean="0"/>
              <a:t>radio equipment,</a:t>
            </a:r>
            <a:endParaRPr lang="en-CA" sz="2000" dirty="0"/>
          </a:p>
          <a:p>
            <a:pPr lvl="2"/>
            <a:r>
              <a:rPr lang="en-CA" sz="2000" dirty="0" smtClean="0"/>
              <a:t>interference-causing </a:t>
            </a:r>
            <a:r>
              <a:rPr lang="en-CA" sz="2000" dirty="0"/>
              <a:t>equipment, and</a:t>
            </a:r>
          </a:p>
          <a:p>
            <a:pPr lvl="2"/>
            <a:r>
              <a:rPr lang="en-CA" sz="2000" dirty="0" smtClean="0"/>
              <a:t>telecom equipment</a:t>
            </a:r>
            <a:endParaRPr lang="en-CA" sz="2000" dirty="0"/>
          </a:p>
          <a:p>
            <a:pPr lvl="1">
              <a:buFont typeface="Wingdings" panose="05000000000000000000" pitchFamily="2" charset="2"/>
              <a:buChar char="Ø"/>
            </a:pPr>
            <a:r>
              <a:rPr lang="en-CA" sz="2400" dirty="0" smtClean="0"/>
              <a:t>test </a:t>
            </a:r>
            <a:r>
              <a:rPr lang="en-CA" sz="2400" dirty="0"/>
              <a:t>radio </a:t>
            </a:r>
            <a:r>
              <a:rPr lang="en-CA" sz="2400" dirty="0" smtClean="0"/>
              <a:t>and telecom equipment </a:t>
            </a:r>
            <a:r>
              <a:rPr lang="en-CA" sz="2400" dirty="0"/>
              <a:t>for compliance with technical standards established under this Act;</a:t>
            </a:r>
          </a:p>
          <a:p>
            <a:pPr lvl="1">
              <a:buFont typeface="Wingdings" panose="05000000000000000000" pitchFamily="2" charset="2"/>
              <a:buChar char="Ø"/>
            </a:pPr>
            <a:endParaRPr lang="en-CA" sz="2400" dirty="0" smtClean="0"/>
          </a:p>
          <a:p>
            <a:pPr lvl="1">
              <a:buFont typeface="Wingdings" panose="05000000000000000000" pitchFamily="2" charset="2"/>
              <a:buChar char="Ø"/>
            </a:pPr>
            <a:endParaRPr lang="en-CA" sz="2400" dirty="0"/>
          </a:p>
          <a:p>
            <a:pPr marL="914400" lvl="2" indent="0">
              <a:buNone/>
            </a:pPr>
            <a:endParaRPr lang="en-CA" sz="2000" dirty="0" smtClean="0"/>
          </a:p>
          <a:p>
            <a:pPr marL="0" indent="0">
              <a:buNone/>
            </a:pPr>
            <a:endParaRPr lang="en-CA" sz="2800" dirty="0"/>
          </a:p>
          <a:p>
            <a:endParaRPr lang="en-CA" sz="1800" dirty="0" smtClean="0"/>
          </a:p>
          <a:p>
            <a:endParaRPr lang="en-CA" sz="2000" dirty="0"/>
          </a:p>
          <a:p>
            <a:endParaRPr lang="en-CA" sz="2000" dirty="0" smtClean="0"/>
          </a:p>
          <a:p>
            <a:endParaRPr lang="en-CA" altLang="en-US" sz="2800" b="1" dirty="0" smtClean="0"/>
          </a:p>
        </p:txBody>
      </p:sp>
      <p:sp>
        <p:nvSpPr>
          <p:cNvPr id="9220" name="Slide Number Placeholder 3"/>
          <p:cNvSpPr>
            <a:spLocks noGrp="1"/>
          </p:cNvSpPr>
          <p:nvPr>
            <p:ph type="sldNum" sz="quarter" idx="10"/>
          </p:nvPr>
        </p:nvSpPr>
        <p:spPr>
          <a:xfrm>
            <a:off x="8804275" y="6589713"/>
            <a:ext cx="339725"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Tx/>
              <a:buNone/>
            </a:pPr>
            <a:fld id="{A2337324-506A-4639-B86C-65DFED39D70C}" type="slidenum">
              <a:rPr lang="en-CA" altLang="en-US" sz="1000" smtClean="0">
                <a:solidFill>
                  <a:srgbClr val="0E438A"/>
                </a:solidFill>
                <a:latin typeface="Zurich BT"/>
                <a:cs typeface="Times New Roman" pitchFamily="18" charset="0"/>
              </a:rPr>
              <a:pPr eaLnBrk="1" hangingPunct="1">
                <a:spcBef>
                  <a:spcPct val="0"/>
                </a:spcBef>
                <a:buClrTx/>
                <a:buSzTx/>
                <a:buFontTx/>
                <a:buNone/>
              </a:pPr>
              <a:t>9</a:t>
            </a:fld>
            <a:endParaRPr lang="en-CA" altLang="en-US" sz="1000" smtClean="0">
              <a:solidFill>
                <a:srgbClr val="0E438A"/>
              </a:solidFill>
              <a:latin typeface="Zurich BT"/>
              <a:cs typeface="Times New Roman" pitchFamily="18" charset="0"/>
            </a:endParaRPr>
          </a:p>
        </p:txBody>
      </p:sp>
      <p:sp>
        <p:nvSpPr>
          <p:cNvPr id="9221" name="Rectangle 4"/>
          <p:cNvSpPr txBox="1">
            <a:spLocks noChangeArrowheads="1"/>
          </p:cNvSpPr>
          <p:nvPr/>
        </p:nvSpPr>
        <p:spPr bwMode="auto">
          <a:xfrm>
            <a:off x="457200" y="6453188"/>
            <a:ext cx="3609975"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E438A"/>
              </a:buClr>
              <a:buSzPct val="110000"/>
              <a:buFont typeface="Wingdings" pitchFamily="2" charset="2"/>
              <a:buChar char="§"/>
              <a:defRPr sz="3200">
                <a:solidFill>
                  <a:srgbClr val="5C5C5C"/>
                </a:solidFill>
                <a:latin typeface="Verdana" pitchFamily="34" charset="0"/>
                <a:cs typeface="Arial" pitchFamily="34" charset="0"/>
              </a:defRPr>
            </a:lvl1pPr>
            <a:lvl2pPr marL="742950" indent="-285750" eaLnBrk="0" hangingPunct="0">
              <a:spcBef>
                <a:spcPct val="20000"/>
              </a:spcBef>
              <a:buClr>
                <a:srgbClr val="0099CC"/>
              </a:buClr>
              <a:buFont typeface="Wingdings" pitchFamily="2" charset="2"/>
              <a:buChar char="Ø"/>
              <a:defRPr sz="2800">
                <a:solidFill>
                  <a:srgbClr val="5C5C5C"/>
                </a:solidFill>
                <a:latin typeface="Verdana" pitchFamily="34" charset="0"/>
                <a:cs typeface="Arial" pitchFamily="34" charset="0"/>
              </a:defRPr>
            </a:lvl2pPr>
            <a:lvl3pPr marL="1143000" indent="-228600" eaLnBrk="0" hangingPunct="0">
              <a:spcBef>
                <a:spcPct val="20000"/>
              </a:spcBef>
              <a:buClr>
                <a:srgbClr val="0099CC"/>
              </a:buClr>
              <a:buFont typeface="Wingdings" pitchFamily="2" charset="2"/>
              <a:buChar char="§"/>
              <a:defRPr sz="2400">
                <a:solidFill>
                  <a:srgbClr val="5C5C5C"/>
                </a:solidFill>
                <a:latin typeface="Verdana" pitchFamily="34" charset="0"/>
                <a:cs typeface="Arial" pitchFamily="34" charset="0"/>
              </a:defRPr>
            </a:lvl3pPr>
            <a:lvl4pPr marL="16002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4pPr>
            <a:lvl5pPr marL="2057400" indent="-228600" eaLnBrk="0" hangingPunct="0">
              <a:spcBef>
                <a:spcPct val="20000"/>
              </a:spcBef>
              <a:buFont typeface="Verdana" pitchFamily="34" charset="0"/>
              <a:buChar char="–"/>
              <a:defRPr sz="2000">
                <a:solidFill>
                  <a:srgbClr val="5C5C5C"/>
                </a:solidFill>
                <a:latin typeface="Verdana" pitchFamily="34" charset="0"/>
                <a:cs typeface="Arial" pitchFamily="34" charset="0"/>
              </a:defRPr>
            </a:lvl5pPr>
            <a:lvl6pPr marL="25146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6pPr>
            <a:lvl7pPr marL="29718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7pPr>
            <a:lvl8pPr marL="34290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8pPr>
            <a:lvl9pPr marL="3886200" indent="-228600" eaLnBrk="0" fontAlgn="base" hangingPunct="0">
              <a:spcBef>
                <a:spcPct val="20000"/>
              </a:spcBef>
              <a:spcAft>
                <a:spcPct val="0"/>
              </a:spcAft>
              <a:buFont typeface="Verdana" pitchFamily="34" charset="0"/>
              <a:buChar char="–"/>
              <a:defRPr sz="2000">
                <a:solidFill>
                  <a:srgbClr val="5C5C5C"/>
                </a:solidFill>
                <a:latin typeface="Verdana" pitchFamily="34" charset="0"/>
                <a:cs typeface="Arial" pitchFamily="34" charset="0"/>
              </a:defRPr>
            </a:lvl9pPr>
          </a:lstStyle>
          <a:p>
            <a:pPr eaLnBrk="1" hangingPunct="1">
              <a:spcBef>
                <a:spcPct val="0"/>
              </a:spcBef>
              <a:buClrTx/>
              <a:buSzTx/>
              <a:buFont typeface="Wingdings" pitchFamily="2" charset="2"/>
              <a:buNone/>
            </a:pPr>
            <a:r>
              <a:rPr lang="en-US" altLang="en-US" sz="1400">
                <a:solidFill>
                  <a:schemeClr val="tx1"/>
                </a:solidFill>
                <a:latin typeface="Univers" pitchFamily="34" charset="0"/>
              </a:rPr>
              <a:t>Tunis-Tunisia, 20-24 April 2015</a:t>
            </a:r>
          </a:p>
          <a:p>
            <a:pPr eaLnBrk="1" hangingPunct="1">
              <a:spcBef>
                <a:spcPct val="0"/>
              </a:spcBef>
              <a:buClrTx/>
              <a:buSzTx/>
              <a:buFontTx/>
              <a:buNone/>
            </a:pPr>
            <a:endParaRPr lang="en-US" altLang="en-US" sz="1400">
              <a:solidFill>
                <a:schemeClr val="tx1"/>
              </a:solidFill>
              <a:latin typeface="Univers" pitchFamily="34" charset="0"/>
            </a:endParaRPr>
          </a:p>
        </p:txBody>
      </p:sp>
      <p:pic>
        <p:nvPicPr>
          <p:cNvPr id="9222" name="Picture 16" descr="ITUseries"/>
          <p:cNvPicPr>
            <a:picLocks noChangeAspect="1" noChangeArrowheads="1"/>
          </p:cNvPicPr>
          <p:nvPr/>
        </p:nvPicPr>
        <p:blipFill>
          <a:blip r:embed="rId3">
            <a:extLst>
              <a:ext uri="{28A0092B-C50C-407E-A947-70E740481C1C}">
                <a14:useLocalDpi xmlns:a14="http://schemas.microsoft.com/office/drawing/2010/main" val="0"/>
              </a:ext>
            </a:extLst>
          </a:blip>
          <a:srcRect t="17264" b="69327"/>
          <a:stretch>
            <a:fillRect/>
          </a:stretch>
        </p:blipFill>
        <p:spPr bwMode="auto">
          <a:xfrm>
            <a:off x="7019925" y="5870575"/>
            <a:ext cx="1727200"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464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44E79213C8544E94BEEE54E620DC64" ma:contentTypeVersion="2" ma:contentTypeDescription="Create a new document." ma:contentTypeScope="" ma:versionID="dae8bdb4a9d5ad1ca2052e79c107dd70">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f03cfa57e716973114bdf2422329f5c"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8E401447-5321-417D-A771-2BB006453C31}"/>
</file>

<file path=customXml/itemProps2.xml><?xml version="1.0" encoding="utf-8"?>
<ds:datastoreItem xmlns:ds="http://schemas.openxmlformats.org/officeDocument/2006/customXml" ds:itemID="{DA3425F4-EF00-4F8B-A4A2-DCBA37078A10}"/>
</file>

<file path=customXml/itemProps3.xml><?xml version="1.0" encoding="utf-8"?>
<ds:datastoreItem xmlns:ds="http://schemas.openxmlformats.org/officeDocument/2006/customXml" ds:itemID="{85EC1810-1828-4165-AA31-808766C1AC8E}"/>
</file>

<file path=docProps/app.xml><?xml version="1.0" encoding="utf-8"?>
<Properties xmlns="http://schemas.openxmlformats.org/officeDocument/2006/extended-properties" xmlns:vt="http://schemas.openxmlformats.org/officeDocument/2006/docPropsVTypes">
  <TotalTime>6389</TotalTime>
  <Words>731</Words>
  <Application>Microsoft Office PowerPoint</Application>
  <PresentationFormat>On-screen Show (4:3)</PresentationFormat>
  <Paragraphs>150</Paragraphs>
  <Slides>12</Slides>
  <Notes>8</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Regulatory Framework for C&amp;I Regimes </vt:lpstr>
      <vt:lpstr>Enabling Legislation</vt:lpstr>
      <vt:lpstr>Enabling Legislation</vt:lpstr>
      <vt:lpstr>Telecommunications Act Provisions</vt:lpstr>
      <vt:lpstr>Telecommunications Act Provisions (cont’d)</vt:lpstr>
      <vt:lpstr>Telecommunications Act Provisions (cont’d)</vt:lpstr>
      <vt:lpstr>Telecommunications Act Provisions (cont’d)</vt:lpstr>
      <vt:lpstr>Telecommunications Act Provisions (cont’d)</vt:lpstr>
      <vt:lpstr>Telecommunications Act Provisions (cont’d)</vt:lpstr>
      <vt:lpstr>Telecommunications Act Provisions (cont’d)</vt:lpstr>
      <vt:lpstr>Telecommunications Act Provisions (cont’d)</vt:lpstr>
      <vt:lpstr>Regulatory Framework for C&amp;I Regimes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Kwan</dc:creator>
  <cp:lastModifiedBy>Andrew Kwan</cp:lastModifiedBy>
  <cp:revision>58</cp:revision>
  <dcterms:created xsi:type="dcterms:W3CDTF">2015-03-24T20:20:40Z</dcterms:created>
  <dcterms:modified xsi:type="dcterms:W3CDTF">2015-04-11T15:40:05Z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0x010100B244E79213C8544E94BEEE54E620DC64</vt:lpwstr>
  </property>
</Properties>
</file>