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85" r:id="rId3"/>
    <p:sldId id="258" r:id="rId4"/>
    <p:sldId id="286" r:id="rId5"/>
    <p:sldId id="287" r:id="rId6"/>
    <p:sldId id="288" r:id="rId7"/>
    <p:sldId id="290" r:id="rId8"/>
    <p:sldId id="284" r:id="rId9"/>
    <p:sldId id="291" r:id="rId10"/>
    <p:sldId id="292" r:id="rId11"/>
    <p:sldId id="293" r:id="rId12"/>
    <p:sldId id="28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8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1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ED2BC-C1B4-4F2E-94A1-58046F3BA867}" type="datetimeFigureOut">
              <a:rPr lang="en-CA" smtClean="0"/>
              <a:t>2015-04-13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37FE1-BECB-4351-A410-A6976DF687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9936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8628FF-B697-40CC-9CEE-BFD3F8DA6F37}" type="slidenum">
              <a:rPr lang="en-US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>
              <a:cs typeface="Arial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2BF5-FB6B-45A7-9E9C-E5C0DD89240A}" type="datetimeFigureOut">
              <a:rPr lang="en-CA" smtClean="0"/>
              <a:t>2015-04-13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456E-6154-47B8-9905-CD1FD0296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355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2BF5-FB6B-45A7-9E9C-E5C0DD89240A}" type="datetimeFigureOut">
              <a:rPr lang="en-CA" smtClean="0"/>
              <a:t>2015-04-13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456E-6154-47B8-9905-CD1FD0296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9640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2BF5-FB6B-45A7-9E9C-E5C0DD89240A}" type="datetimeFigureOut">
              <a:rPr lang="en-CA" smtClean="0"/>
              <a:t>2015-04-13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456E-6154-47B8-9905-CD1FD0296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4839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2BF5-FB6B-45A7-9E9C-E5C0DD89240A}" type="datetimeFigureOut">
              <a:rPr lang="en-CA" smtClean="0"/>
              <a:t>2015-04-13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456E-6154-47B8-9905-CD1FD0296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442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2BF5-FB6B-45A7-9E9C-E5C0DD89240A}" type="datetimeFigureOut">
              <a:rPr lang="en-CA" smtClean="0"/>
              <a:t>2015-04-13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456E-6154-47B8-9905-CD1FD0296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909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2BF5-FB6B-45A7-9E9C-E5C0DD89240A}" type="datetimeFigureOut">
              <a:rPr lang="en-CA" smtClean="0"/>
              <a:t>2015-04-13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456E-6154-47B8-9905-CD1FD0296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3594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2BF5-FB6B-45A7-9E9C-E5C0DD89240A}" type="datetimeFigureOut">
              <a:rPr lang="en-CA" smtClean="0"/>
              <a:t>2015-04-13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456E-6154-47B8-9905-CD1FD0296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9125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2BF5-FB6B-45A7-9E9C-E5C0DD89240A}" type="datetimeFigureOut">
              <a:rPr lang="en-CA" smtClean="0"/>
              <a:t>2015-04-13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456E-6154-47B8-9905-CD1FD0296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7294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2BF5-FB6B-45A7-9E9C-E5C0DD89240A}" type="datetimeFigureOut">
              <a:rPr lang="en-CA" smtClean="0"/>
              <a:t>2015-04-13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456E-6154-47B8-9905-CD1FD0296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6705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2BF5-FB6B-45A7-9E9C-E5C0DD89240A}" type="datetimeFigureOut">
              <a:rPr lang="en-CA" smtClean="0"/>
              <a:t>2015-04-13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456E-6154-47B8-9905-CD1FD0296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000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2BF5-FB6B-45A7-9E9C-E5C0DD89240A}" type="datetimeFigureOut">
              <a:rPr lang="en-CA" smtClean="0"/>
              <a:t>2015-04-13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456E-6154-47B8-9905-CD1FD0296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3991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52BF5-FB6B-45A7-9E9C-E5C0DD89240A}" type="datetimeFigureOut">
              <a:rPr lang="en-CA" smtClean="0"/>
              <a:t>2015-04-13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B456E-6154-47B8-9905-CD1FD0296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3242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fld id="{711B17A6-F865-4875-9993-433C0422160A}" type="slidenum">
              <a:rPr lang="ja-JP" altLang="en-US" sz="1000" smtClean="0">
                <a:solidFill>
                  <a:srgbClr val="0E438A"/>
                </a:solidFill>
                <a:latin typeface="Zurich BT"/>
                <a:ea typeface="MS PGothic" pitchFamily="34" charset="-128"/>
                <a:cs typeface="Times New Roman" pitchFamily="18" charset="0"/>
              </a:rPr>
              <a:pPr algn="l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ja-JP" sz="1000" smtClean="0">
              <a:solidFill>
                <a:srgbClr val="0E438A"/>
              </a:solidFill>
              <a:latin typeface="Zurich BT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382838"/>
            <a:ext cx="9144000" cy="2062162"/>
          </a:xfrm>
        </p:spPr>
        <p:txBody>
          <a:bodyPr/>
          <a:lstStyle/>
          <a:p>
            <a:pPr eaLnBrk="1" hangingPunct="1"/>
            <a:r>
              <a:rPr lang="en-US" altLang="en-US" sz="3200" b="1" dirty="0" smtClean="0"/>
              <a:t>Examples of Conformity Assessment Workflow</a:t>
            </a:r>
            <a:r>
              <a:rPr lang="en-US" altLang="en-US" sz="3200" dirty="0" smtClean="0"/>
              <a:t/>
            </a:r>
            <a:br>
              <a:rPr lang="en-US" altLang="en-US" sz="3200" dirty="0" smtClean="0"/>
            </a:br>
            <a:endParaRPr lang="en-US" altLang="en-US" sz="3200" dirty="0" smtClean="0"/>
          </a:p>
        </p:txBody>
      </p:sp>
      <p:sp>
        <p:nvSpPr>
          <p:cNvPr id="572420" name="Rectangle 4"/>
          <p:cNvSpPr>
            <a:spLocks noChangeArrowheads="1"/>
          </p:cNvSpPr>
          <p:nvPr/>
        </p:nvSpPr>
        <p:spPr bwMode="auto">
          <a:xfrm>
            <a:off x="0" y="5211763"/>
            <a:ext cx="333057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</a:rPr>
              <a:t>Presented by</a:t>
            </a:r>
          </a:p>
          <a:p>
            <a:pPr eaLnBrk="0" hangingPunct="0">
              <a:defRPr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</a:rPr>
              <a:t>Andrew Kwan</a:t>
            </a:r>
            <a:r>
              <a:rPr lang="en-US" dirty="0">
                <a:solidFill>
                  <a:schemeClr val="tx2"/>
                </a:solidFill>
                <a:latin typeface="Verdana" pitchFamily="34" charset="0"/>
              </a:rPr>
              <a:t> </a:t>
            </a:r>
          </a:p>
          <a:p>
            <a:pPr eaLnBrk="0" hangingPunct="0">
              <a:defRPr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</a:rPr>
              <a:t>ITU Consultant</a:t>
            </a:r>
            <a:r>
              <a:rPr lang="en-US" b="1" dirty="0">
                <a:solidFill>
                  <a:srgbClr val="5C5C5C"/>
                </a:solidFill>
                <a:latin typeface="Verdana" pitchFamily="34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Verdana" pitchFamily="34" charset="0"/>
              </a:rPr>
              <a:t> 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8197" name="Rectangle 2"/>
          <p:cNvSpPr>
            <a:spLocks noChangeArrowheads="1"/>
          </p:cNvSpPr>
          <p:nvPr/>
        </p:nvSpPr>
        <p:spPr bwMode="auto">
          <a:xfrm>
            <a:off x="0" y="465326"/>
            <a:ext cx="9144000" cy="1569660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anchor="ctr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CA" altLang="en-US" sz="2400" b="1" dirty="0">
                <a:solidFill>
                  <a:srgbClr val="000000"/>
                </a:solidFill>
                <a:latin typeface="+mj-lt"/>
              </a:rPr>
              <a:t>Conformity and Interoperability Training for ARB Region on </a:t>
            </a:r>
            <a:r>
              <a:rPr lang="en-CA" altLang="en-US" sz="2400" b="1" dirty="0" smtClean="0">
                <a:solidFill>
                  <a:srgbClr val="000000"/>
                </a:solidFill>
                <a:latin typeface="+mj-lt"/>
              </a:rPr>
              <a:t>Type </a:t>
            </a:r>
            <a:r>
              <a:rPr lang="en-CA" altLang="en-US" sz="2400" b="1" dirty="0">
                <a:solidFill>
                  <a:srgbClr val="000000"/>
                </a:solidFill>
                <a:latin typeface="+mj-lt"/>
              </a:rPr>
              <a:t>Approval </a:t>
            </a:r>
            <a:r>
              <a:rPr lang="en-CA" altLang="en-US" sz="2400" b="1" dirty="0" smtClean="0">
                <a:solidFill>
                  <a:srgbClr val="000000"/>
                </a:solidFill>
                <a:latin typeface="+mj-lt"/>
              </a:rPr>
              <a:t>Testing </a:t>
            </a:r>
            <a:r>
              <a:rPr lang="en-CA" altLang="en-US" sz="2400" b="1" dirty="0">
                <a:solidFill>
                  <a:srgbClr val="000000"/>
                </a:solidFill>
                <a:latin typeface="+mj-lt"/>
              </a:rPr>
              <a:t>for Mobile Terminals, Homologation Procedures and Market Surveillance</a:t>
            </a:r>
            <a:br>
              <a:rPr lang="en-CA" altLang="en-US" sz="2400" b="1" dirty="0">
                <a:solidFill>
                  <a:srgbClr val="000000"/>
                </a:solidFill>
                <a:latin typeface="+mj-lt"/>
              </a:rPr>
            </a:br>
            <a:r>
              <a:rPr lang="en-CA" altLang="en-US" sz="2400" b="1" dirty="0">
                <a:solidFill>
                  <a:srgbClr val="000000"/>
                </a:solidFill>
                <a:latin typeface="+mj-lt"/>
              </a:rPr>
              <a:t/>
            </a:r>
            <a:br>
              <a:rPr lang="en-CA" altLang="en-US" sz="2400" b="1" dirty="0">
                <a:solidFill>
                  <a:srgbClr val="000000"/>
                </a:solidFill>
                <a:latin typeface="+mj-lt"/>
              </a:rPr>
            </a:br>
            <a:r>
              <a:rPr lang="en-CA" altLang="en-US" sz="2400" b="1" dirty="0">
                <a:solidFill>
                  <a:srgbClr val="000000"/>
                </a:solidFill>
                <a:latin typeface="+mj-lt"/>
              </a:rPr>
              <a:t>Tunis-Tunisia, 20-24 April 2015</a:t>
            </a:r>
            <a:endParaRPr lang="en-US" sz="2400" b="1" dirty="0">
              <a:solidFill>
                <a:schemeClr val="bg2"/>
              </a:solidFill>
              <a:latin typeface="+mj-lt"/>
            </a:endParaRPr>
          </a:p>
        </p:txBody>
      </p:sp>
      <p:pic>
        <p:nvPicPr>
          <p:cNvPr id="8198" name="Picture 16" descr="ITUser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7019925" y="5870575"/>
            <a:ext cx="17272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Rectangle 4"/>
          <p:cNvSpPr txBox="1">
            <a:spLocks noChangeArrowheads="1"/>
          </p:cNvSpPr>
          <p:nvPr/>
        </p:nvSpPr>
        <p:spPr bwMode="auto">
          <a:xfrm>
            <a:off x="457200" y="6453188"/>
            <a:ext cx="36099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1400" dirty="0">
                <a:solidFill>
                  <a:schemeClr val="tx1"/>
                </a:solidFill>
                <a:latin typeface="Univers" pitchFamily="34" charset="0"/>
              </a:rPr>
              <a:t>Tunis-Tunisia, 20-24 April 2015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chemeClr val="tx1"/>
              </a:solidFill>
              <a:latin typeface="Univer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456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75877" y="32172"/>
            <a:ext cx="8280275" cy="394806"/>
          </a:xfrm>
        </p:spPr>
        <p:txBody>
          <a:bodyPr>
            <a:normAutofit fontScale="90000"/>
          </a:bodyPr>
          <a:lstStyle/>
          <a:p>
            <a:r>
              <a:rPr lang="en-US" altLang="en-US" sz="3200" b="1" dirty="0" smtClean="0"/>
              <a:t/>
            </a:r>
            <a:br>
              <a:rPr lang="en-US" altLang="en-US" sz="3200" b="1" dirty="0" smtClean="0"/>
            </a:br>
            <a:r>
              <a:rPr lang="en-US" altLang="en-US" sz="3200" b="1" dirty="0"/>
              <a:t/>
            </a:r>
            <a:br>
              <a:rPr lang="en-US" altLang="en-US" sz="3200" b="1" dirty="0"/>
            </a:br>
            <a:r>
              <a:rPr lang="en-US" altLang="en-US" sz="3200" b="1" dirty="0" smtClean="0"/>
              <a:t>Conformity </a:t>
            </a:r>
            <a:r>
              <a:rPr lang="en-US" altLang="en-US" sz="3200" b="1" dirty="0"/>
              <a:t>Assessment </a:t>
            </a:r>
            <a:r>
              <a:rPr lang="en-US" altLang="en-US" sz="3200" b="1" dirty="0" smtClean="0"/>
              <a:t>Workflow – </a:t>
            </a:r>
            <a:r>
              <a:rPr lang="en-US" altLang="en-US" sz="3200" b="1" dirty="0" err="1" smtClean="0"/>
              <a:t>SDoC</a:t>
            </a:r>
            <a:r>
              <a:rPr lang="en-US" altLang="en-US" sz="3200" b="1" dirty="0" smtClean="0"/>
              <a:t/>
            </a:r>
            <a:br>
              <a:rPr lang="en-US" altLang="en-US" sz="3200" b="1" dirty="0" smtClean="0"/>
            </a:br>
            <a:r>
              <a:rPr lang="en-US" altLang="en-US" sz="3200" b="1" dirty="0" smtClean="0"/>
              <a:t/>
            </a:r>
            <a:br>
              <a:rPr lang="en-US" altLang="en-US" sz="3200" b="1" dirty="0" smtClean="0"/>
            </a:br>
            <a:endParaRPr lang="en-CA" altLang="en-US" sz="3200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4213" y="908720"/>
            <a:ext cx="7772400" cy="52571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altLang="en-US" sz="2800" b="1" dirty="0" smtClean="0"/>
              <a:t>	Canada			Hong Kong</a:t>
            </a:r>
          </a:p>
          <a:p>
            <a:pPr marL="0" indent="0">
              <a:buNone/>
            </a:pPr>
            <a:endParaRPr lang="en-CA" altLang="en-US" sz="2800" b="1" dirty="0"/>
          </a:p>
          <a:p>
            <a:pPr marL="0" indent="0">
              <a:buNone/>
            </a:pPr>
            <a:endParaRPr lang="en-CA" altLang="en-US" sz="2800" b="1" dirty="0" smtClean="0"/>
          </a:p>
          <a:p>
            <a:pPr marL="0" indent="0">
              <a:buNone/>
            </a:pPr>
            <a:endParaRPr lang="en-CA" altLang="en-US" sz="2800" b="1" dirty="0"/>
          </a:p>
          <a:p>
            <a:pPr marL="0" indent="0">
              <a:buNone/>
            </a:pPr>
            <a:endParaRPr lang="en-CA" altLang="en-US" sz="2800" b="1" dirty="0" smtClean="0"/>
          </a:p>
          <a:p>
            <a:pPr marL="0" indent="0">
              <a:buNone/>
            </a:pPr>
            <a:endParaRPr lang="en-CA" altLang="en-US" sz="2800" b="1" dirty="0"/>
          </a:p>
          <a:p>
            <a:pPr marL="0" indent="0">
              <a:buNone/>
            </a:pPr>
            <a:endParaRPr lang="en-CA" altLang="en-US" sz="2800" b="1" dirty="0" smtClean="0"/>
          </a:p>
          <a:p>
            <a:pPr marL="0" indent="0">
              <a:buNone/>
            </a:pPr>
            <a:endParaRPr lang="en-CA" altLang="en-US" sz="2800" b="1" dirty="0" smtClean="0"/>
          </a:p>
          <a:p>
            <a:pPr marL="0" indent="0">
              <a:buNone/>
            </a:pPr>
            <a:endParaRPr lang="en-CA" altLang="en-US" sz="2800" b="1" dirty="0" smtClean="0"/>
          </a:p>
          <a:p>
            <a:pPr marL="0" indent="0">
              <a:buNone/>
            </a:pPr>
            <a:r>
              <a:rPr lang="en-CA" altLang="en-US" sz="1600" b="1" dirty="0" smtClean="0"/>
              <a:t>1 – Submit ICT equipment for testing by HKTL</a:t>
            </a:r>
          </a:p>
          <a:p>
            <a:pPr marL="0" indent="0">
              <a:buNone/>
            </a:pPr>
            <a:r>
              <a:rPr lang="en-CA" altLang="en-US" sz="1600" b="1" dirty="0" smtClean="0"/>
              <a:t>2 – Test report from HKTL to manufacturer</a:t>
            </a:r>
          </a:p>
          <a:p>
            <a:pPr marL="0" indent="0">
              <a:buNone/>
            </a:pPr>
            <a:endParaRPr lang="en-CA" altLang="en-US" sz="1600" b="1" dirty="0" smtClean="0"/>
          </a:p>
          <a:p>
            <a:pPr marL="0" indent="0">
              <a:buNone/>
            </a:pPr>
            <a:r>
              <a:rPr lang="en-CA" altLang="en-US" sz="1600" b="1" dirty="0" smtClean="0"/>
              <a:t>HKTL </a:t>
            </a:r>
            <a:r>
              <a:rPr lang="en-CA" altLang="en-US" sz="1600" b="1" dirty="0" smtClean="0"/>
              <a:t>– Hong Kong testing laboratory designated by HKCA (Hong Kong regulator) and recognized by IC (Canadian regulator)</a:t>
            </a:r>
            <a:endParaRPr lang="en-CA" altLang="en-US" sz="1600" b="1" dirty="0"/>
          </a:p>
          <a:p>
            <a:pPr marL="0" indent="0">
              <a:buNone/>
            </a:pPr>
            <a:endParaRPr lang="en-CA" altLang="en-US" sz="2800" b="1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804275" y="6589713"/>
            <a:ext cx="339725" cy="2444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2337324-506A-4639-B86C-65DFED39D70C}" type="slidenum">
              <a:rPr lang="en-CA" altLang="en-US" sz="1000" smtClean="0">
                <a:solidFill>
                  <a:srgbClr val="0E438A"/>
                </a:solidFill>
                <a:latin typeface="Zurich BT"/>
                <a:cs typeface="Times New Roman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CA" altLang="en-US" sz="1000" smtClean="0">
              <a:solidFill>
                <a:srgbClr val="0E438A"/>
              </a:solidFill>
              <a:latin typeface="Zurich BT"/>
              <a:cs typeface="Times New Roman" pitchFamily="18" charset="0"/>
            </a:endParaRPr>
          </a:p>
        </p:txBody>
      </p:sp>
      <p:sp>
        <p:nvSpPr>
          <p:cNvPr id="9221" name="Rectangle 4"/>
          <p:cNvSpPr txBox="1">
            <a:spLocks noChangeArrowheads="1"/>
          </p:cNvSpPr>
          <p:nvPr/>
        </p:nvSpPr>
        <p:spPr bwMode="auto">
          <a:xfrm>
            <a:off x="457200" y="6453188"/>
            <a:ext cx="36099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1400">
                <a:solidFill>
                  <a:schemeClr val="tx1"/>
                </a:solidFill>
                <a:latin typeface="Univers" pitchFamily="34" charset="0"/>
              </a:rPr>
              <a:t>Tunis-Tunisia, 20-24 April 2015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  <a:latin typeface="Univers" pitchFamily="34" charset="0"/>
            </a:endParaRPr>
          </a:p>
        </p:txBody>
      </p:sp>
      <p:pic>
        <p:nvPicPr>
          <p:cNvPr id="9222" name="Picture 16" descr="ITU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7019925" y="5870575"/>
            <a:ext cx="17272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19672" y="1628800"/>
            <a:ext cx="1130424" cy="9144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Industry Canada</a:t>
            </a:r>
          </a:p>
          <a:p>
            <a:pPr algn="ctr"/>
            <a:r>
              <a:rPr lang="en-CA" dirty="0" smtClean="0">
                <a:solidFill>
                  <a:schemeClr val="tx1"/>
                </a:solidFill>
              </a:rPr>
              <a:t>(IC)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48264" y="1628800"/>
            <a:ext cx="1512168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 smtClean="0">
                <a:solidFill>
                  <a:schemeClr val="tx1"/>
                </a:solidFill>
              </a:rPr>
              <a:t>Hong Kong Communications Authority</a:t>
            </a:r>
          </a:p>
          <a:p>
            <a:pPr algn="ctr"/>
            <a:r>
              <a:rPr lang="en-CA" sz="1400" dirty="0" smtClean="0">
                <a:solidFill>
                  <a:schemeClr val="tx1"/>
                </a:solidFill>
              </a:rPr>
              <a:t>(HKCA)</a:t>
            </a:r>
            <a:endParaRPr lang="en-CA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99992" y="1772816"/>
            <a:ext cx="1224136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HKTL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3293473" y="3615556"/>
            <a:ext cx="16201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Manufacturer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2" idx="3"/>
          </p:cNvCxnSpPr>
          <p:nvPr/>
        </p:nvCxnSpPr>
        <p:spPr>
          <a:xfrm>
            <a:off x="2750096" y="2086000"/>
            <a:ext cx="1749896" cy="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3" idx="1"/>
            <a:endCxn id="7" idx="3"/>
          </p:cNvCxnSpPr>
          <p:nvPr/>
        </p:nvCxnSpPr>
        <p:spPr>
          <a:xfrm flipH="1">
            <a:off x="5724128" y="2086000"/>
            <a:ext cx="1224136" cy="10852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728791" y="1182524"/>
            <a:ext cx="12601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 smtClean="0"/>
          </a:p>
          <a:p>
            <a:endParaRPr lang="en-CA" dirty="0"/>
          </a:p>
          <a:p>
            <a:r>
              <a:rPr lang="en-CA" sz="1600" dirty="0"/>
              <a:t>D</a:t>
            </a:r>
            <a:r>
              <a:rPr lang="en-CA" sz="1600" dirty="0" smtClean="0"/>
              <a:t>esignates</a:t>
            </a:r>
            <a:endParaRPr lang="en-CA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2771800" y="1758298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Recognizes</a:t>
            </a:r>
            <a:endParaRPr lang="en-CA" sz="1600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788024" y="2420888"/>
            <a:ext cx="0" cy="11946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436096" y="2420888"/>
            <a:ext cx="0" cy="15187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8" idx="3"/>
          </p:cNvCxnSpPr>
          <p:nvPr/>
        </p:nvCxnSpPr>
        <p:spPr>
          <a:xfrm flipH="1">
            <a:off x="4913653" y="3939592"/>
            <a:ext cx="52244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16" name="TextBox 9215"/>
          <p:cNvSpPr txBox="1"/>
          <p:nvPr/>
        </p:nvSpPr>
        <p:spPr>
          <a:xfrm>
            <a:off x="4499992" y="29249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</a:t>
            </a:r>
            <a:endParaRPr lang="en-CA" dirty="0"/>
          </a:p>
        </p:txBody>
      </p:sp>
      <p:sp>
        <p:nvSpPr>
          <p:cNvPr id="9217" name="TextBox 9216"/>
          <p:cNvSpPr txBox="1"/>
          <p:nvPr/>
        </p:nvSpPr>
        <p:spPr>
          <a:xfrm>
            <a:off x="4623650" y="29611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sp>
        <p:nvSpPr>
          <p:cNvPr id="39" name="TextBox 38"/>
          <p:cNvSpPr txBox="1"/>
          <p:nvPr/>
        </p:nvSpPr>
        <p:spPr>
          <a:xfrm>
            <a:off x="5436096" y="30182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2</a:t>
            </a:r>
            <a:endParaRPr lang="en-CA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067175" y="764704"/>
            <a:ext cx="36388" cy="2736304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0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75877" y="32172"/>
            <a:ext cx="8280275" cy="394806"/>
          </a:xfrm>
        </p:spPr>
        <p:txBody>
          <a:bodyPr>
            <a:normAutofit fontScale="90000"/>
          </a:bodyPr>
          <a:lstStyle/>
          <a:p>
            <a:r>
              <a:rPr lang="en-US" altLang="en-US" sz="3200" b="1" dirty="0" smtClean="0"/>
              <a:t/>
            </a:r>
            <a:br>
              <a:rPr lang="en-US" altLang="en-US" sz="3200" b="1" dirty="0" smtClean="0"/>
            </a:br>
            <a:r>
              <a:rPr lang="en-US" altLang="en-US" sz="3200" b="1" dirty="0"/>
              <a:t/>
            </a:r>
            <a:br>
              <a:rPr lang="en-US" altLang="en-US" sz="3200" b="1" dirty="0"/>
            </a:br>
            <a:r>
              <a:rPr lang="en-US" altLang="en-US" sz="3200" b="1" dirty="0" smtClean="0"/>
              <a:t>Conformity </a:t>
            </a:r>
            <a:r>
              <a:rPr lang="en-US" altLang="en-US" sz="3200" b="1" dirty="0"/>
              <a:t>Assessment </a:t>
            </a:r>
            <a:r>
              <a:rPr lang="en-US" altLang="en-US" sz="3200" b="1" dirty="0" smtClean="0"/>
              <a:t>Workflow – </a:t>
            </a:r>
            <a:r>
              <a:rPr lang="en-US" altLang="en-US" sz="3200" b="1" dirty="0" err="1" smtClean="0"/>
              <a:t>SDoC</a:t>
            </a:r>
            <a:r>
              <a:rPr lang="en-US" altLang="en-US" sz="3200" b="1" dirty="0" smtClean="0"/>
              <a:t/>
            </a:r>
            <a:br>
              <a:rPr lang="en-US" altLang="en-US" sz="3200" b="1" dirty="0" smtClean="0"/>
            </a:br>
            <a:r>
              <a:rPr lang="en-US" altLang="en-US" sz="3200" b="1" dirty="0" smtClean="0"/>
              <a:t/>
            </a:r>
            <a:br>
              <a:rPr lang="en-US" altLang="en-US" sz="3200" b="1" dirty="0" smtClean="0"/>
            </a:br>
            <a:endParaRPr lang="en-CA" altLang="en-US" sz="3200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4213" y="908720"/>
            <a:ext cx="7772400" cy="52571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altLang="en-US" sz="2800" b="1" dirty="0" smtClean="0"/>
              <a:t>	Canada			Hong Kong</a:t>
            </a:r>
          </a:p>
          <a:p>
            <a:pPr marL="0" indent="0">
              <a:buNone/>
            </a:pPr>
            <a:endParaRPr lang="en-CA" altLang="en-US" sz="2800" b="1" dirty="0"/>
          </a:p>
          <a:p>
            <a:pPr marL="0" indent="0">
              <a:buNone/>
            </a:pPr>
            <a:endParaRPr lang="en-CA" altLang="en-US" sz="2800" b="1" dirty="0" smtClean="0"/>
          </a:p>
          <a:p>
            <a:pPr marL="0" indent="0">
              <a:buNone/>
            </a:pPr>
            <a:endParaRPr lang="en-CA" altLang="en-US" sz="2800" b="1" dirty="0"/>
          </a:p>
          <a:p>
            <a:pPr marL="0" indent="0">
              <a:buNone/>
            </a:pPr>
            <a:endParaRPr lang="en-CA" altLang="en-US" sz="2800" b="1" dirty="0" smtClean="0"/>
          </a:p>
          <a:p>
            <a:pPr marL="0" indent="0">
              <a:buNone/>
            </a:pPr>
            <a:endParaRPr lang="en-CA" altLang="en-US" sz="2800" b="1" dirty="0"/>
          </a:p>
          <a:p>
            <a:pPr marL="0" indent="0">
              <a:buNone/>
            </a:pPr>
            <a:endParaRPr lang="en-CA" altLang="en-US" sz="2800" b="1" dirty="0" smtClean="0"/>
          </a:p>
          <a:p>
            <a:pPr marL="0" indent="0">
              <a:buNone/>
            </a:pPr>
            <a:endParaRPr lang="en-CA" altLang="en-US" sz="2800" b="1" dirty="0" smtClean="0"/>
          </a:p>
          <a:p>
            <a:pPr marL="0" indent="0">
              <a:buNone/>
            </a:pPr>
            <a:endParaRPr lang="en-CA" altLang="en-US" sz="2800" b="1" dirty="0" smtClean="0"/>
          </a:p>
          <a:p>
            <a:pPr marL="0" indent="0">
              <a:buNone/>
            </a:pPr>
            <a:r>
              <a:rPr lang="en-CA" altLang="en-US" sz="1600" b="1" dirty="0" smtClean="0"/>
              <a:t>1 – Submit ICT equipment for testing by HKTL</a:t>
            </a:r>
          </a:p>
          <a:p>
            <a:pPr marL="0" indent="0">
              <a:buNone/>
            </a:pPr>
            <a:r>
              <a:rPr lang="en-CA" altLang="en-US" sz="1600" b="1" dirty="0" smtClean="0"/>
              <a:t>2 – Test report from HKTL to manufacturer</a:t>
            </a:r>
          </a:p>
          <a:p>
            <a:pPr marL="0" indent="0">
              <a:buNone/>
            </a:pPr>
            <a:r>
              <a:rPr lang="en-CA" altLang="en-US" sz="1600" b="1" dirty="0" smtClean="0"/>
              <a:t>3 – Manufacturer declares </a:t>
            </a:r>
            <a:r>
              <a:rPr lang="en-CA" altLang="en-US" sz="1600" b="1" dirty="0" err="1" smtClean="0"/>
              <a:t>SDoC</a:t>
            </a:r>
            <a:r>
              <a:rPr lang="en-CA" altLang="en-US" sz="1600" b="1" dirty="0" smtClean="0"/>
              <a:t> to CDN CS-03 and registers with Industry Canada</a:t>
            </a:r>
          </a:p>
          <a:p>
            <a:pPr marL="0" indent="0">
              <a:buNone/>
            </a:pPr>
            <a:r>
              <a:rPr lang="en-CA" altLang="en-US" sz="1600" b="1" dirty="0" smtClean="0"/>
              <a:t>HKTL – Hong Kong testing laboratory designated by HKCA (Hong Kong regulator) and recognized by IC (Canadian regulator)</a:t>
            </a:r>
            <a:endParaRPr lang="en-CA" altLang="en-US" sz="1600" b="1" dirty="0"/>
          </a:p>
          <a:p>
            <a:pPr marL="0" indent="0">
              <a:buNone/>
            </a:pPr>
            <a:endParaRPr lang="en-CA" altLang="en-US" sz="2800" b="1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804275" y="6589713"/>
            <a:ext cx="339725" cy="2444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2337324-506A-4639-B86C-65DFED39D70C}" type="slidenum">
              <a:rPr lang="en-CA" altLang="en-US" sz="1000" smtClean="0">
                <a:solidFill>
                  <a:srgbClr val="0E438A"/>
                </a:solidFill>
                <a:latin typeface="Zurich BT"/>
                <a:cs typeface="Times New Roman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CA" altLang="en-US" sz="1000" smtClean="0">
              <a:solidFill>
                <a:srgbClr val="0E438A"/>
              </a:solidFill>
              <a:latin typeface="Zurich BT"/>
              <a:cs typeface="Times New Roman" pitchFamily="18" charset="0"/>
            </a:endParaRPr>
          </a:p>
        </p:txBody>
      </p:sp>
      <p:sp>
        <p:nvSpPr>
          <p:cNvPr id="9221" name="Rectangle 4"/>
          <p:cNvSpPr txBox="1">
            <a:spLocks noChangeArrowheads="1"/>
          </p:cNvSpPr>
          <p:nvPr/>
        </p:nvSpPr>
        <p:spPr bwMode="auto">
          <a:xfrm>
            <a:off x="457200" y="6453188"/>
            <a:ext cx="36099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1400">
                <a:solidFill>
                  <a:schemeClr val="tx1"/>
                </a:solidFill>
                <a:latin typeface="Univers" pitchFamily="34" charset="0"/>
              </a:rPr>
              <a:t>Tunis-Tunisia, 20-24 April 2015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  <a:latin typeface="Univers" pitchFamily="34" charset="0"/>
            </a:endParaRPr>
          </a:p>
        </p:txBody>
      </p:sp>
      <p:pic>
        <p:nvPicPr>
          <p:cNvPr id="9222" name="Picture 16" descr="ITU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7019925" y="5870575"/>
            <a:ext cx="17272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19672" y="1628800"/>
            <a:ext cx="1130424" cy="9144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Industry Canada</a:t>
            </a:r>
          </a:p>
          <a:p>
            <a:pPr algn="ctr"/>
            <a:r>
              <a:rPr lang="en-CA" dirty="0" smtClean="0">
                <a:solidFill>
                  <a:schemeClr val="tx1"/>
                </a:solidFill>
              </a:rPr>
              <a:t>(IC)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48264" y="1628800"/>
            <a:ext cx="1512168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 smtClean="0">
                <a:solidFill>
                  <a:schemeClr val="tx1"/>
                </a:solidFill>
              </a:rPr>
              <a:t>Hong Kong Communications Authority</a:t>
            </a:r>
          </a:p>
          <a:p>
            <a:pPr algn="ctr"/>
            <a:r>
              <a:rPr lang="en-CA" sz="1400" dirty="0" smtClean="0">
                <a:solidFill>
                  <a:schemeClr val="tx1"/>
                </a:solidFill>
              </a:rPr>
              <a:t>(HKCA)</a:t>
            </a:r>
            <a:endParaRPr lang="en-CA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99992" y="1772816"/>
            <a:ext cx="1224136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HKTL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3293473" y="3615556"/>
            <a:ext cx="16201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Manufacturer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2" idx="3"/>
          </p:cNvCxnSpPr>
          <p:nvPr/>
        </p:nvCxnSpPr>
        <p:spPr>
          <a:xfrm>
            <a:off x="2750096" y="2086000"/>
            <a:ext cx="1749896" cy="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3" idx="1"/>
            <a:endCxn id="7" idx="3"/>
          </p:cNvCxnSpPr>
          <p:nvPr/>
        </p:nvCxnSpPr>
        <p:spPr>
          <a:xfrm flipH="1">
            <a:off x="5724128" y="2086000"/>
            <a:ext cx="1224136" cy="10852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728791" y="1182524"/>
            <a:ext cx="12601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 smtClean="0"/>
          </a:p>
          <a:p>
            <a:endParaRPr lang="en-CA" dirty="0"/>
          </a:p>
          <a:p>
            <a:r>
              <a:rPr lang="en-CA" sz="1600" dirty="0"/>
              <a:t>D</a:t>
            </a:r>
            <a:r>
              <a:rPr lang="en-CA" sz="1600" dirty="0" smtClean="0"/>
              <a:t>esignates</a:t>
            </a:r>
            <a:endParaRPr lang="en-CA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2771800" y="1758298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Recognizes</a:t>
            </a:r>
            <a:endParaRPr lang="en-CA" sz="1600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788024" y="2420888"/>
            <a:ext cx="0" cy="11946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436096" y="2420888"/>
            <a:ext cx="0" cy="15187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8" idx="3"/>
          </p:cNvCxnSpPr>
          <p:nvPr/>
        </p:nvCxnSpPr>
        <p:spPr>
          <a:xfrm flipH="1">
            <a:off x="4913653" y="3939592"/>
            <a:ext cx="52244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" idx="1"/>
          </p:cNvCxnSpPr>
          <p:nvPr/>
        </p:nvCxnSpPr>
        <p:spPr>
          <a:xfrm flipH="1">
            <a:off x="2262187" y="3939592"/>
            <a:ext cx="103128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2262187" y="2543200"/>
            <a:ext cx="0" cy="139639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16" name="TextBox 9215"/>
          <p:cNvSpPr txBox="1"/>
          <p:nvPr/>
        </p:nvSpPr>
        <p:spPr>
          <a:xfrm>
            <a:off x="4499992" y="29249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</a:t>
            </a:r>
            <a:endParaRPr lang="en-CA" dirty="0"/>
          </a:p>
        </p:txBody>
      </p:sp>
      <p:sp>
        <p:nvSpPr>
          <p:cNvPr id="9217" name="TextBox 9216"/>
          <p:cNvSpPr txBox="1"/>
          <p:nvPr/>
        </p:nvSpPr>
        <p:spPr>
          <a:xfrm>
            <a:off x="4623650" y="29611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sp>
        <p:nvSpPr>
          <p:cNvPr id="39" name="TextBox 38"/>
          <p:cNvSpPr txBox="1"/>
          <p:nvPr/>
        </p:nvSpPr>
        <p:spPr>
          <a:xfrm>
            <a:off x="5436096" y="30182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2</a:t>
            </a:r>
            <a:endParaRPr lang="en-CA" dirty="0"/>
          </a:p>
        </p:txBody>
      </p:sp>
      <p:sp>
        <p:nvSpPr>
          <p:cNvPr id="40" name="TextBox 39"/>
          <p:cNvSpPr txBox="1"/>
          <p:nvPr/>
        </p:nvSpPr>
        <p:spPr>
          <a:xfrm>
            <a:off x="1985876" y="30182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3</a:t>
            </a:r>
            <a:endParaRPr lang="en-CA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067175" y="764704"/>
            <a:ext cx="36388" cy="2736304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0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1588" y="239713"/>
            <a:ext cx="9142412" cy="1814512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 smtClean="0"/>
              <a:t>Examples of Conformity </a:t>
            </a:r>
            <a:r>
              <a:rPr lang="en-US" altLang="en-US" sz="4000" b="1" dirty="0"/>
              <a:t>Assessment </a:t>
            </a:r>
            <a:r>
              <a:rPr lang="en-US" altLang="en-US" sz="4000" b="1" dirty="0" smtClean="0"/>
              <a:t>Workflow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endParaRPr lang="en-CA" altLang="en-US" sz="4000" dirty="0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4213" y="2276475"/>
            <a:ext cx="7772400" cy="392271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US" altLang="en-US" sz="2400" dirty="0" smtClean="0"/>
          </a:p>
          <a:p>
            <a:pPr algn="ctr">
              <a:buFont typeface="Wingdings" pitchFamily="2" charset="2"/>
              <a:buNone/>
            </a:pPr>
            <a:endParaRPr lang="en-US" altLang="en-US" sz="2400" dirty="0" smtClean="0"/>
          </a:p>
          <a:p>
            <a:pPr algn="ctr">
              <a:buFont typeface="Wingdings" pitchFamily="2" charset="2"/>
              <a:buNone/>
            </a:pPr>
            <a:r>
              <a:rPr lang="en-US" altLang="en-US" sz="4400" dirty="0" smtClean="0"/>
              <a:t>Thank you</a:t>
            </a:r>
          </a:p>
          <a:p>
            <a:pPr algn="ctr">
              <a:buFont typeface="Wingdings" pitchFamily="2" charset="2"/>
              <a:buNone/>
            </a:pPr>
            <a:endParaRPr lang="en-US" altLang="en-US" sz="4400" dirty="0" smtClean="0"/>
          </a:p>
          <a:p>
            <a:pPr algn="ctr">
              <a:buFont typeface="Wingdings" pitchFamily="2" charset="2"/>
              <a:buNone/>
            </a:pPr>
            <a:r>
              <a:rPr lang="en-US" altLang="en-US" sz="2400" dirty="0" smtClean="0"/>
              <a:t>Andrew Kwan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sz="2400" dirty="0" smtClean="0"/>
              <a:t>akwan68@gmail.com</a:t>
            </a:r>
          </a:p>
          <a:p>
            <a:pPr algn="ctr">
              <a:buFont typeface="Wingdings" pitchFamily="2" charset="2"/>
              <a:buNone/>
            </a:pPr>
            <a:endParaRPr lang="en-US" altLang="en-US" sz="2400" dirty="0" smtClean="0"/>
          </a:p>
        </p:txBody>
      </p:sp>
      <p:sp>
        <p:nvSpPr>
          <p:cNvPr id="32772" name="Slide Number Placeholder 3"/>
          <p:cNvSpPr txBox="1">
            <a:spLocks noGrp="1"/>
          </p:cNvSpPr>
          <p:nvPr/>
        </p:nvSpPr>
        <p:spPr bwMode="auto">
          <a:xfrm>
            <a:off x="8820150" y="6524625"/>
            <a:ext cx="323850" cy="244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D9411C09-ECB4-4390-924C-0A4DD9B3B292}" type="slidenum">
              <a:rPr lang="en-CA" altLang="en-US" sz="1000">
                <a:solidFill>
                  <a:srgbClr val="0E438A"/>
                </a:solidFill>
                <a:latin typeface="Zurich BT"/>
                <a:cs typeface="Times New Roman" pitchFamily="18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CA" altLang="en-US" sz="1000">
              <a:solidFill>
                <a:srgbClr val="0E438A"/>
              </a:solidFill>
              <a:latin typeface="Zurich BT"/>
              <a:cs typeface="Times New Roman" pitchFamily="18" charset="0"/>
            </a:endParaRPr>
          </a:p>
        </p:txBody>
      </p:sp>
      <p:sp>
        <p:nvSpPr>
          <p:cNvPr id="32773" name="Rectangle 4"/>
          <p:cNvSpPr txBox="1">
            <a:spLocks noChangeArrowheads="1"/>
          </p:cNvSpPr>
          <p:nvPr/>
        </p:nvSpPr>
        <p:spPr bwMode="auto">
          <a:xfrm>
            <a:off x="457200" y="6453188"/>
            <a:ext cx="4691063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1400" dirty="0" smtClean="0">
                <a:solidFill>
                  <a:schemeClr val="tx1"/>
                </a:solidFill>
                <a:latin typeface="Univers" pitchFamily="34" charset="0"/>
              </a:rPr>
              <a:t>Tunis-Tunisia, 20-24 April 2015</a:t>
            </a:r>
            <a:endParaRPr lang="en-US" altLang="en-US" sz="1400" dirty="0">
              <a:solidFill>
                <a:schemeClr val="tx1"/>
              </a:solidFill>
              <a:latin typeface="Univers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chemeClr val="tx1"/>
              </a:solidFill>
              <a:latin typeface="Univers" pitchFamily="34" charset="0"/>
            </a:endParaRPr>
          </a:p>
        </p:txBody>
      </p:sp>
      <p:pic>
        <p:nvPicPr>
          <p:cNvPr id="32774" name="Picture 16" descr="ITU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6973888" y="5872163"/>
            <a:ext cx="172720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5721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1588" y="239713"/>
            <a:ext cx="9142412" cy="1814512"/>
          </a:xfrm>
        </p:spPr>
        <p:txBody>
          <a:bodyPr>
            <a:normAutofit/>
          </a:bodyPr>
          <a:lstStyle/>
          <a:p>
            <a:r>
              <a:rPr lang="en-US" altLang="en-US" sz="3200" b="1" dirty="0" smtClean="0"/>
              <a:t>Examples of Conformity </a:t>
            </a:r>
            <a:r>
              <a:rPr lang="en-US" altLang="en-US" sz="3200" b="1" dirty="0"/>
              <a:t>Assessment </a:t>
            </a:r>
            <a:r>
              <a:rPr lang="en-US" altLang="en-US" sz="3200" b="1" dirty="0" smtClean="0"/>
              <a:t>Workflow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endParaRPr lang="en-CA" altLang="en-US" sz="4000" dirty="0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7772400" cy="453139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endParaRPr lang="en-US" altLang="en-US" sz="2000" dirty="0" smtClean="0"/>
          </a:p>
          <a:p>
            <a:pPr>
              <a:buFont typeface="Wingdings" pitchFamily="2" charset="2"/>
              <a:buNone/>
            </a:pPr>
            <a:r>
              <a:rPr lang="en-US" altLang="en-US" sz="2000" dirty="0" smtClean="0"/>
              <a:t>	</a:t>
            </a:r>
            <a:r>
              <a:rPr lang="en-US" altLang="en-US" sz="2400" dirty="0" smtClean="0"/>
              <a:t>Canada and Hong Kong China are implementing a bilateral Mutual Recognition Agreement (MRA) which is based on the APEC TEL MRA</a:t>
            </a:r>
          </a:p>
          <a:p>
            <a:pPr>
              <a:buFont typeface="Wingdings" pitchFamily="2" charset="2"/>
              <a:buNone/>
            </a:pPr>
            <a:r>
              <a:rPr lang="en-US" altLang="en-US" sz="2400" dirty="0" smtClean="0"/>
              <a:t>	</a:t>
            </a:r>
          </a:p>
          <a:p>
            <a:pPr>
              <a:buFont typeface="Wingdings" pitchFamily="2" charset="2"/>
              <a:buNone/>
            </a:pPr>
            <a:r>
              <a:rPr lang="en-US" altLang="en-US" sz="2400" dirty="0"/>
              <a:t>	</a:t>
            </a:r>
            <a:r>
              <a:rPr lang="en-US" altLang="en-US" sz="2400" dirty="0" smtClean="0"/>
              <a:t>They mutually recognize each others’ conformity assessment bodies and mutually accept the conformity assessment results produced by these recognized conformity assessment bodies</a:t>
            </a:r>
          </a:p>
          <a:p>
            <a:pPr>
              <a:buFont typeface="Wingdings" pitchFamily="2" charset="2"/>
              <a:buNone/>
            </a:pPr>
            <a:endParaRPr lang="en-US" altLang="en-US" sz="2400" dirty="0"/>
          </a:p>
          <a:p>
            <a:pPr>
              <a:buFont typeface="Wingdings" pitchFamily="2" charset="2"/>
              <a:buNone/>
            </a:pPr>
            <a:r>
              <a:rPr lang="en-US" altLang="en-US" sz="2400" dirty="0" smtClean="0"/>
              <a:t>	Two examples of conformity assessment ( testing and certification ) workflow of this MRA implementation are present here</a:t>
            </a:r>
            <a:endParaRPr lang="en-US" altLang="en-US" sz="2400" dirty="0"/>
          </a:p>
          <a:p>
            <a:pPr>
              <a:buFont typeface="Wingdings" pitchFamily="2" charset="2"/>
              <a:buNone/>
            </a:pPr>
            <a:r>
              <a:rPr lang="en-US" altLang="en-US" sz="2000" dirty="0" smtClean="0"/>
              <a:t>	</a:t>
            </a:r>
          </a:p>
          <a:p>
            <a:pPr algn="ctr">
              <a:buFont typeface="Wingdings" pitchFamily="2" charset="2"/>
              <a:buNone/>
            </a:pPr>
            <a:endParaRPr lang="en-US" altLang="en-US" sz="2400" dirty="0" smtClean="0"/>
          </a:p>
        </p:txBody>
      </p:sp>
      <p:sp>
        <p:nvSpPr>
          <p:cNvPr id="32772" name="Slide Number Placeholder 3"/>
          <p:cNvSpPr txBox="1">
            <a:spLocks noGrp="1"/>
          </p:cNvSpPr>
          <p:nvPr/>
        </p:nvSpPr>
        <p:spPr bwMode="auto">
          <a:xfrm>
            <a:off x="8820150" y="6524625"/>
            <a:ext cx="323850" cy="244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D9411C09-ECB4-4390-924C-0A4DD9B3B292}" type="slidenum">
              <a:rPr lang="en-CA" altLang="en-US" sz="1000">
                <a:solidFill>
                  <a:srgbClr val="0E438A"/>
                </a:solidFill>
                <a:latin typeface="Zurich BT"/>
                <a:cs typeface="Times New Roman" pitchFamily="18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CA" altLang="en-US" sz="1000">
              <a:solidFill>
                <a:srgbClr val="0E438A"/>
              </a:solidFill>
              <a:latin typeface="Zurich BT"/>
              <a:cs typeface="Times New Roman" pitchFamily="18" charset="0"/>
            </a:endParaRPr>
          </a:p>
        </p:txBody>
      </p:sp>
      <p:sp>
        <p:nvSpPr>
          <p:cNvPr id="32773" name="Rectangle 4"/>
          <p:cNvSpPr txBox="1">
            <a:spLocks noChangeArrowheads="1"/>
          </p:cNvSpPr>
          <p:nvPr/>
        </p:nvSpPr>
        <p:spPr bwMode="auto">
          <a:xfrm>
            <a:off x="457200" y="6453188"/>
            <a:ext cx="4691063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1400" dirty="0" smtClean="0">
                <a:solidFill>
                  <a:schemeClr val="tx1"/>
                </a:solidFill>
                <a:latin typeface="Univers" pitchFamily="34" charset="0"/>
              </a:rPr>
              <a:t>Tunis-Tunisia, 20-24 April 2015</a:t>
            </a:r>
            <a:endParaRPr lang="en-US" altLang="en-US" sz="1400" dirty="0">
              <a:solidFill>
                <a:schemeClr val="tx1"/>
              </a:solidFill>
              <a:latin typeface="Univers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chemeClr val="tx1"/>
              </a:solidFill>
              <a:latin typeface="Univers" pitchFamily="34" charset="0"/>
            </a:endParaRPr>
          </a:p>
        </p:txBody>
      </p:sp>
      <p:pic>
        <p:nvPicPr>
          <p:cNvPr id="32774" name="Picture 16" descr="ITU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6973888" y="5872163"/>
            <a:ext cx="172720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4202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66850" y="404664"/>
            <a:ext cx="8280275" cy="432048"/>
          </a:xfrm>
        </p:spPr>
        <p:txBody>
          <a:bodyPr>
            <a:normAutofit fontScale="90000"/>
          </a:bodyPr>
          <a:lstStyle/>
          <a:p>
            <a:r>
              <a:rPr lang="en-US" altLang="en-US" sz="3200" b="1" dirty="0"/>
              <a:t>Conformity Assessment </a:t>
            </a:r>
            <a:r>
              <a:rPr lang="en-US" altLang="en-US" sz="3200" b="1" dirty="0" smtClean="0"/>
              <a:t>Workflow – Certification</a:t>
            </a:r>
            <a:br>
              <a:rPr lang="en-US" altLang="en-US" sz="3200" b="1" dirty="0" smtClean="0"/>
            </a:br>
            <a:endParaRPr lang="en-CA" altLang="en-US" sz="3200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205093" cy="5257130"/>
          </a:xfrm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altLang="en-US" sz="2800" b="1" dirty="0" smtClean="0"/>
              <a:t>	Canada			Hong Kong</a:t>
            </a:r>
          </a:p>
          <a:p>
            <a:pPr marL="0" indent="0">
              <a:buNone/>
            </a:pPr>
            <a:endParaRPr lang="en-CA" altLang="en-US" sz="2800" b="1" dirty="0"/>
          </a:p>
          <a:p>
            <a:pPr marL="0" indent="0">
              <a:buNone/>
            </a:pPr>
            <a:endParaRPr lang="en-CA" altLang="en-US" sz="2800" b="1" dirty="0" smtClean="0"/>
          </a:p>
          <a:p>
            <a:pPr marL="0" indent="0">
              <a:buNone/>
            </a:pPr>
            <a:endParaRPr lang="en-CA" altLang="en-US" sz="2800" b="1" dirty="0"/>
          </a:p>
          <a:p>
            <a:pPr marL="0" indent="0">
              <a:buNone/>
            </a:pPr>
            <a:endParaRPr lang="en-CA" altLang="en-US" sz="2800" b="1" dirty="0" smtClean="0"/>
          </a:p>
          <a:p>
            <a:pPr marL="0" indent="0">
              <a:buNone/>
            </a:pPr>
            <a:endParaRPr lang="en-CA" altLang="en-US" sz="2800" b="1" dirty="0"/>
          </a:p>
          <a:p>
            <a:pPr marL="0" indent="0">
              <a:buNone/>
            </a:pPr>
            <a:endParaRPr lang="en-CA" altLang="en-US" sz="2800" b="1" dirty="0" smtClean="0"/>
          </a:p>
          <a:p>
            <a:pPr marL="0" indent="0">
              <a:buNone/>
            </a:pPr>
            <a:endParaRPr lang="en-CA" altLang="en-US" sz="1600" b="1" dirty="0" smtClean="0"/>
          </a:p>
          <a:p>
            <a:pPr marL="0" indent="0">
              <a:buNone/>
            </a:pPr>
            <a:endParaRPr lang="en-CA" altLang="en-US" sz="1600" b="1" dirty="0" smtClean="0"/>
          </a:p>
          <a:p>
            <a:pPr marL="0" indent="0">
              <a:buNone/>
            </a:pPr>
            <a:r>
              <a:rPr lang="en-CA" altLang="en-US" sz="1600" b="1" dirty="0" smtClean="0"/>
              <a:t>CDN </a:t>
            </a:r>
            <a:r>
              <a:rPr lang="en-CA" altLang="en-US" sz="1600" b="1" dirty="0" smtClean="0"/>
              <a:t>TL – Canadian testing laboratory designated by IC (Canadian regulator) and recognized by HKCA (Hong Kong regulator)</a:t>
            </a:r>
          </a:p>
          <a:p>
            <a:pPr marL="0" indent="0">
              <a:buNone/>
            </a:pPr>
            <a:r>
              <a:rPr lang="en-CA" altLang="en-US" sz="1600" b="1" dirty="0"/>
              <a:t>CDN </a:t>
            </a:r>
            <a:r>
              <a:rPr lang="en-CA" altLang="en-US" sz="1600" b="1" dirty="0" smtClean="0"/>
              <a:t>CB </a:t>
            </a:r>
            <a:r>
              <a:rPr lang="en-CA" altLang="en-US" sz="1600" b="1" dirty="0"/>
              <a:t>– Canadian </a:t>
            </a:r>
            <a:r>
              <a:rPr lang="en-CA" altLang="en-US" sz="1600" b="1" dirty="0" smtClean="0"/>
              <a:t>certification body </a:t>
            </a:r>
            <a:r>
              <a:rPr lang="en-CA" altLang="en-US" sz="1600" b="1" dirty="0"/>
              <a:t>designated by IC (Canadian regulator) and recognized by HKCA (Hong Kong regulator)</a:t>
            </a:r>
          </a:p>
          <a:p>
            <a:pPr marL="0" indent="0">
              <a:buNone/>
            </a:pPr>
            <a:endParaRPr lang="en-CA" altLang="en-US" sz="1600" b="1" dirty="0"/>
          </a:p>
          <a:p>
            <a:pPr marL="0" indent="0">
              <a:buNone/>
            </a:pPr>
            <a:endParaRPr lang="en-CA" altLang="en-US" sz="2800" b="1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804275" y="6589713"/>
            <a:ext cx="339725" cy="2444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2337324-506A-4639-B86C-65DFED39D70C}" type="slidenum">
              <a:rPr lang="en-CA" altLang="en-US" sz="1000" smtClean="0">
                <a:solidFill>
                  <a:srgbClr val="0E438A"/>
                </a:solidFill>
                <a:latin typeface="Zurich BT"/>
                <a:cs typeface="Times New Roman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CA" altLang="en-US" sz="1000" smtClean="0">
              <a:solidFill>
                <a:srgbClr val="0E438A"/>
              </a:solidFill>
              <a:latin typeface="Zurich BT"/>
              <a:cs typeface="Times New Roman" pitchFamily="18" charset="0"/>
            </a:endParaRPr>
          </a:p>
        </p:txBody>
      </p:sp>
      <p:sp>
        <p:nvSpPr>
          <p:cNvPr id="9221" name="Rectangle 4"/>
          <p:cNvSpPr txBox="1">
            <a:spLocks noChangeArrowheads="1"/>
          </p:cNvSpPr>
          <p:nvPr/>
        </p:nvSpPr>
        <p:spPr bwMode="auto">
          <a:xfrm>
            <a:off x="457200" y="6453188"/>
            <a:ext cx="36099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1400">
                <a:solidFill>
                  <a:schemeClr val="tx1"/>
                </a:solidFill>
                <a:latin typeface="Univers" pitchFamily="34" charset="0"/>
              </a:rPr>
              <a:t>Tunis-Tunisia, 20-24 April 2015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  <a:latin typeface="Univers" pitchFamily="34" charset="0"/>
            </a:endParaRPr>
          </a:p>
        </p:txBody>
      </p:sp>
      <p:pic>
        <p:nvPicPr>
          <p:cNvPr id="9222" name="Picture 16" descr="ITU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7019925" y="5870575"/>
            <a:ext cx="17272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5536" y="1514376"/>
            <a:ext cx="1130424" cy="9144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Industry Canada</a:t>
            </a:r>
          </a:p>
          <a:p>
            <a:pPr algn="ctr"/>
            <a:r>
              <a:rPr lang="en-CA" dirty="0" smtClean="0">
                <a:solidFill>
                  <a:schemeClr val="tx1"/>
                </a:solidFill>
              </a:rPr>
              <a:t>(IC)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92080" y="1506488"/>
            <a:ext cx="1512168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 smtClean="0">
                <a:solidFill>
                  <a:schemeClr val="tx1"/>
                </a:solidFill>
              </a:rPr>
              <a:t>Hong Kong Communications Authority</a:t>
            </a:r>
          </a:p>
          <a:p>
            <a:pPr algn="ctr"/>
            <a:r>
              <a:rPr lang="en-CA" sz="1400" dirty="0" smtClean="0">
                <a:solidFill>
                  <a:schemeClr val="tx1"/>
                </a:solidFill>
              </a:rPr>
              <a:t>(HKCA)</a:t>
            </a:r>
            <a:endParaRPr lang="en-CA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93473" y="3615556"/>
            <a:ext cx="16201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Manufacturer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9227" name="Rectangle 9226"/>
          <p:cNvSpPr/>
          <p:nvPr/>
        </p:nvSpPr>
        <p:spPr>
          <a:xfrm>
            <a:off x="2987824" y="2460030"/>
            <a:ext cx="936104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CDN CB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339752" y="1340768"/>
            <a:ext cx="864096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CDN TL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9247" name="Straight Connector 9246"/>
          <p:cNvCxnSpPr>
            <a:stCxn id="3" idx="1"/>
          </p:cNvCxnSpPr>
          <p:nvPr/>
        </p:nvCxnSpPr>
        <p:spPr>
          <a:xfrm flipH="1">
            <a:off x="4283968" y="1963688"/>
            <a:ext cx="1008112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283968" y="1592796"/>
            <a:ext cx="0" cy="111926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3203848" y="1592796"/>
            <a:ext cx="1080120" cy="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9227" idx="3"/>
          </p:cNvCxnSpPr>
          <p:nvPr/>
        </p:nvCxnSpPr>
        <p:spPr>
          <a:xfrm flipH="1">
            <a:off x="3923928" y="2712058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525960" y="2348880"/>
            <a:ext cx="957808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2483768" y="1844824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483768" y="2351956"/>
            <a:ext cx="0" cy="42897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2483768" y="2780928"/>
            <a:ext cx="476860" cy="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293473" y="1360487"/>
            <a:ext cx="985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Recognizes</a:t>
            </a:r>
            <a:endParaRPr lang="en-CA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1528664" y="2113111"/>
            <a:ext cx="1029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/>
              <a:t>Designates</a:t>
            </a:r>
            <a:endParaRPr lang="en-CA" sz="1400" dirty="0"/>
          </a:p>
        </p:txBody>
      </p:sp>
      <p:cxnSp>
        <p:nvCxnSpPr>
          <p:cNvPr id="5" name="Straight Connector 4"/>
          <p:cNvCxnSpPr>
            <a:stCxn id="9218" idx="2"/>
          </p:cNvCxnSpPr>
          <p:nvPr/>
        </p:nvCxnSpPr>
        <p:spPr>
          <a:xfrm>
            <a:off x="4606988" y="836712"/>
            <a:ext cx="37020" cy="263777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159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66850" y="404664"/>
            <a:ext cx="8280275" cy="432048"/>
          </a:xfrm>
        </p:spPr>
        <p:txBody>
          <a:bodyPr>
            <a:normAutofit fontScale="90000"/>
          </a:bodyPr>
          <a:lstStyle/>
          <a:p>
            <a:r>
              <a:rPr lang="en-US" altLang="en-US" sz="3200" b="1" dirty="0"/>
              <a:t>Conformity Assessment </a:t>
            </a:r>
            <a:r>
              <a:rPr lang="en-US" altLang="en-US" sz="3200" b="1" dirty="0" smtClean="0"/>
              <a:t>Workflow – Certification</a:t>
            </a:r>
            <a:br>
              <a:rPr lang="en-US" altLang="en-US" sz="3200" b="1" dirty="0" smtClean="0"/>
            </a:br>
            <a:endParaRPr lang="en-CA" altLang="en-US" sz="3200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205093" cy="5257130"/>
          </a:xfrm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altLang="en-US" sz="2800" b="1" dirty="0" smtClean="0"/>
              <a:t>	Canada			Hong Kong</a:t>
            </a:r>
          </a:p>
          <a:p>
            <a:pPr marL="0" indent="0">
              <a:buNone/>
            </a:pPr>
            <a:endParaRPr lang="en-CA" altLang="en-US" sz="2800" b="1" dirty="0"/>
          </a:p>
          <a:p>
            <a:pPr marL="0" indent="0">
              <a:buNone/>
            </a:pPr>
            <a:endParaRPr lang="en-CA" altLang="en-US" sz="2800" b="1" dirty="0" smtClean="0"/>
          </a:p>
          <a:p>
            <a:pPr marL="0" indent="0">
              <a:buNone/>
            </a:pPr>
            <a:endParaRPr lang="en-CA" altLang="en-US" sz="2800" b="1" dirty="0"/>
          </a:p>
          <a:p>
            <a:pPr marL="0" indent="0">
              <a:buNone/>
            </a:pPr>
            <a:endParaRPr lang="en-CA" altLang="en-US" sz="2800" b="1" dirty="0" smtClean="0"/>
          </a:p>
          <a:p>
            <a:pPr marL="0" indent="0">
              <a:buNone/>
            </a:pPr>
            <a:endParaRPr lang="en-CA" altLang="en-US" sz="2800" b="1" dirty="0"/>
          </a:p>
          <a:p>
            <a:pPr marL="0" indent="0">
              <a:buNone/>
            </a:pPr>
            <a:endParaRPr lang="en-CA" altLang="en-US" sz="2800" b="1" dirty="0" smtClean="0"/>
          </a:p>
          <a:p>
            <a:pPr marL="0" indent="0">
              <a:buNone/>
            </a:pPr>
            <a:r>
              <a:rPr lang="en-CA" altLang="en-US" sz="1600" b="1" dirty="0" smtClean="0"/>
              <a:t>1 </a:t>
            </a:r>
            <a:r>
              <a:rPr lang="en-CA" altLang="en-US" sz="1600" b="1" dirty="0" smtClean="0"/>
              <a:t>– Submit ICT equipment for testing by CDN TL,    </a:t>
            </a:r>
            <a:endParaRPr lang="en-CA" altLang="en-US" sz="1600" b="1" dirty="0" smtClean="0"/>
          </a:p>
          <a:p>
            <a:pPr marL="0" indent="0">
              <a:buNone/>
            </a:pPr>
            <a:r>
              <a:rPr lang="en-CA" altLang="en-US" sz="1600" b="1" dirty="0" smtClean="0"/>
              <a:t>      </a:t>
            </a:r>
            <a:endParaRPr lang="en-CA" altLang="en-US" sz="1600" b="1" dirty="0" smtClean="0"/>
          </a:p>
          <a:p>
            <a:pPr marL="0" indent="0">
              <a:buNone/>
            </a:pPr>
            <a:r>
              <a:rPr lang="en-CA" altLang="en-US" sz="1600" b="1" dirty="0" smtClean="0"/>
              <a:t>CDN </a:t>
            </a:r>
            <a:r>
              <a:rPr lang="en-CA" altLang="en-US" sz="1600" b="1" dirty="0" smtClean="0"/>
              <a:t>TL – Canadian testing laboratory designated by IC (Canadian regulator) and recognized by HKCA (Hong Kong regulator)</a:t>
            </a:r>
          </a:p>
          <a:p>
            <a:pPr marL="0" indent="0">
              <a:buNone/>
            </a:pPr>
            <a:r>
              <a:rPr lang="en-CA" altLang="en-US" sz="1600" b="1" dirty="0"/>
              <a:t>CDN </a:t>
            </a:r>
            <a:r>
              <a:rPr lang="en-CA" altLang="en-US" sz="1600" b="1" dirty="0" smtClean="0"/>
              <a:t>CB </a:t>
            </a:r>
            <a:r>
              <a:rPr lang="en-CA" altLang="en-US" sz="1600" b="1" dirty="0"/>
              <a:t>– Canadian </a:t>
            </a:r>
            <a:r>
              <a:rPr lang="en-CA" altLang="en-US" sz="1600" b="1" dirty="0" smtClean="0"/>
              <a:t>certification body </a:t>
            </a:r>
            <a:r>
              <a:rPr lang="en-CA" altLang="en-US" sz="1600" b="1" dirty="0"/>
              <a:t>designated by IC (Canadian regulator) and recognized by HKCA (Hong Kong regulator)</a:t>
            </a:r>
          </a:p>
          <a:p>
            <a:pPr marL="0" indent="0">
              <a:buNone/>
            </a:pPr>
            <a:endParaRPr lang="en-CA" altLang="en-US" sz="1600" b="1" dirty="0"/>
          </a:p>
          <a:p>
            <a:pPr marL="0" indent="0">
              <a:buNone/>
            </a:pPr>
            <a:endParaRPr lang="en-CA" altLang="en-US" sz="2800" b="1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804275" y="6589713"/>
            <a:ext cx="339725" cy="2444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2337324-506A-4639-B86C-65DFED39D70C}" type="slidenum">
              <a:rPr lang="en-CA" altLang="en-US" sz="1000" smtClean="0">
                <a:solidFill>
                  <a:srgbClr val="0E438A"/>
                </a:solidFill>
                <a:latin typeface="Zurich BT"/>
                <a:cs typeface="Times New Roman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CA" altLang="en-US" sz="1000" smtClean="0">
              <a:solidFill>
                <a:srgbClr val="0E438A"/>
              </a:solidFill>
              <a:latin typeface="Zurich BT"/>
              <a:cs typeface="Times New Roman" pitchFamily="18" charset="0"/>
            </a:endParaRPr>
          </a:p>
        </p:txBody>
      </p:sp>
      <p:sp>
        <p:nvSpPr>
          <p:cNvPr id="9221" name="Rectangle 4"/>
          <p:cNvSpPr txBox="1">
            <a:spLocks noChangeArrowheads="1"/>
          </p:cNvSpPr>
          <p:nvPr/>
        </p:nvSpPr>
        <p:spPr bwMode="auto">
          <a:xfrm>
            <a:off x="457200" y="6453188"/>
            <a:ext cx="36099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1400">
                <a:solidFill>
                  <a:schemeClr val="tx1"/>
                </a:solidFill>
                <a:latin typeface="Univers" pitchFamily="34" charset="0"/>
              </a:rPr>
              <a:t>Tunis-Tunisia, 20-24 April 2015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  <a:latin typeface="Univers" pitchFamily="34" charset="0"/>
            </a:endParaRPr>
          </a:p>
        </p:txBody>
      </p:sp>
      <p:pic>
        <p:nvPicPr>
          <p:cNvPr id="9222" name="Picture 16" descr="ITU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7019925" y="5870575"/>
            <a:ext cx="17272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5536" y="1514376"/>
            <a:ext cx="1130424" cy="9144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Industry Canada</a:t>
            </a:r>
          </a:p>
          <a:p>
            <a:pPr algn="ctr"/>
            <a:r>
              <a:rPr lang="en-CA" dirty="0" smtClean="0">
                <a:solidFill>
                  <a:schemeClr val="tx1"/>
                </a:solidFill>
              </a:rPr>
              <a:t>(IC)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92080" y="1506488"/>
            <a:ext cx="1512168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 smtClean="0">
                <a:solidFill>
                  <a:schemeClr val="tx1"/>
                </a:solidFill>
              </a:rPr>
              <a:t>Hong Kong Communications Authority</a:t>
            </a:r>
          </a:p>
          <a:p>
            <a:pPr algn="ctr"/>
            <a:r>
              <a:rPr lang="en-CA" sz="1400" dirty="0" smtClean="0">
                <a:solidFill>
                  <a:schemeClr val="tx1"/>
                </a:solidFill>
              </a:rPr>
              <a:t>(HKCA)</a:t>
            </a:r>
            <a:endParaRPr lang="en-CA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93473" y="3615556"/>
            <a:ext cx="16201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Manufacturer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9227" name="Rectangle 9226"/>
          <p:cNvSpPr/>
          <p:nvPr/>
        </p:nvSpPr>
        <p:spPr>
          <a:xfrm>
            <a:off x="2987824" y="2460030"/>
            <a:ext cx="936104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CDN CB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339752" y="1340768"/>
            <a:ext cx="864096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CDN TL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9229" name="Straight Connector 9228"/>
          <p:cNvCxnSpPr>
            <a:stCxn id="8" idx="1"/>
          </p:cNvCxnSpPr>
          <p:nvPr/>
        </p:nvCxnSpPr>
        <p:spPr>
          <a:xfrm flipH="1">
            <a:off x="2627784" y="3939592"/>
            <a:ext cx="66568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31" name="Straight Arrow Connector 9230"/>
          <p:cNvCxnSpPr/>
          <p:nvPr/>
        </p:nvCxnSpPr>
        <p:spPr>
          <a:xfrm flipV="1">
            <a:off x="2627784" y="1844824"/>
            <a:ext cx="0" cy="20947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40" name="TextBox 9239"/>
          <p:cNvSpPr txBox="1"/>
          <p:nvPr/>
        </p:nvSpPr>
        <p:spPr>
          <a:xfrm>
            <a:off x="2339752" y="3289821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</a:t>
            </a:r>
            <a:endParaRPr lang="en-CA" dirty="0"/>
          </a:p>
        </p:txBody>
      </p:sp>
      <p:cxnSp>
        <p:nvCxnSpPr>
          <p:cNvPr id="9247" name="Straight Connector 9246"/>
          <p:cNvCxnSpPr>
            <a:stCxn id="3" idx="1"/>
          </p:cNvCxnSpPr>
          <p:nvPr/>
        </p:nvCxnSpPr>
        <p:spPr>
          <a:xfrm flipH="1">
            <a:off x="4283968" y="1963688"/>
            <a:ext cx="1008112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283968" y="1592796"/>
            <a:ext cx="0" cy="111926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3203848" y="1592796"/>
            <a:ext cx="1080120" cy="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9227" idx="3"/>
          </p:cNvCxnSpPr>
          <p:nvPr/>
        </p:nvCxnSpPr>
        <p:spPr>
          <a:xfrm flipH="1">
            <a:off x="3923928" y="2712058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525960" y="2348880"/>
            <a:ext cx="957808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2483768" y="1844824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483768" y="2351956"/>
            <a:ext cx="0" cy="42897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2483768" y="2780928"/>
            <a:ext cx="476860" cy="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293473" y="1360487"/>
            <a:ext cx="985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Recognizes</a:t>
            </a:r>
            <a:endParaRPr lang="en-CA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1528664" y="2113111"/>
            <a:ext cx="1029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/>
              <a:t>Designates</a:t>
            </a:r>
            <a:endParaRPr lang="en-CA" sz="1400" dirty="0"/>
          </a:p>
        </p:txBody>
      </p:sp>
      <p:cxnSp>
        <p:nvCxnSpPr>
          <p:cNvPr id="5" name="Straight Connector 4"/>
          <p:cNvCxnSpPr>
            <a:stCxn id="9218" idx="2"/>
          </p:cNvCxnSpPr>
          <p:nvPr/>
        </p:nvCxnSpPr>
        <p:spPr>
          <a:xfrm>
            <a:off x="4606988" y="836712"/>
            <a:ext cx="37020" cy="263777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070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66850" y="404664"/>
            <a:ext cx="8280275" cy="432048"/>
          </a:xfrm>
        </p:spPr>
        <p:txBody>
          <a:bodyPr>
            <a:normAutofit fontScale="90000"/>
          </a:bodyPr>
          <a:lstStyle/>
          <a:p>
            <a:r>
              <a:rPr lang="en-US" altLang="en-US" sz="3200" b="1" dirty="0"/>
              <a:t>Conformity Assessment </a:t>
            </a:r>
            <a:r>
              <a:rPr lang="en-US" altLang="en-US" sz="3200" b="1" dirty="0" smtClean="0"/>
              <a:t>Workflow – Certification</a:t>
            </a:r>
            <a:br>
              <a:rPr lang="en-US" altLang="en-US" sz="3200" b="1" dirty="0" smtClean="0"/>
            </a:br>
            <a:endParaRPr lang="en-CA" altLang="en-US" sz="3200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205093" cy="5257130"/>
          </a:xfrm>
          <a:ln w="28575"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altLang="en-US" sz="2800" b="1" dirty="0" smtClean="0"/>
              <a:t>	Canada			Hong Kong</a:t>
            </a:r>
          </a:p>
          <a:p>
            <a:pPr marL="0" indent="0">
              <a:buNone/>
            </a:pPr>
            <a:endParaRPr lang="en-CA" altLang="en-US" sz="2800" b="1" dirty="0"/>
          </a:p>
          <a:p>
            <a:pPr marL="0" indent="0">
              <a:buNone/>
            </a:pPr>
            <a:endParaRPr lang="en-CA" altLang="en-US" sz="2800" b="1" dirty="0" smtClean="0"/>
          </a:p>
          <a:p>
            <a:pPr marL="0" indent="0">
              <a:buNone/>
            </a:pPr>
            <a:endParaRPr lang="en-CA" altLang="en-US" sz="2800" b="1" dirty="0"/>
          </a:p>
          <a:p>
            <a:pPr marL="0" indent="0">
              <a:buNone/>
            </a:pPr>
            <a:endParaRPr lang="en-CA" altLang="en-US" sz="2800" b="1" dirty="0" smtClean="0"/>
          </a:p>
          <a:p>
            <a:pPr marL="0" indent="0">
              <a:buNone/>
            </a:pPr>
            <a:endParaRPr lang="en-CA" altLang="en-US" sz="2800" b="1" dirty="0"/>
          </a:p>
          <a:p>
            <a:pPr marL="0" indent="0">
              <a:buNone/>
            </a:pPr>
            <a:endParaRPr lang="en-CA" altLang="en-US" sz="2800" b="1" dirty="0" smtClean="0"/>
          </a:p>
          <a:p>
            <a:pPr marL="0" indent="0">
              <a:buNone/>
            </a:pPr>
            <a:endParaRPr lang="en-CA" altLang="en-US" sz="1600" b="1" dirty="0" smtClean="0"/>
          </a:p>
          <a:p>
            <a:pPr marL="0" indent="0">
              <a:buNone/>
            </a:pPr>
            <a:endParaRPr lang="en-CA" altLang="en-US" sz="1600" b="1" dirty="0" smtClean="0"/>
          </a:p>
          <a:p>
            <a:pPr marL="0" indent="0">
              <a:buNone/>
            </a:pPr>
            <a:r>
              <a:rPr lang="en-CA" altLang="en-US" sz="1600" b="1" dirty="0" smtClean="0"/>
              <a:t>1 – Submit ICT equipment for testing by CDN TL,           2 – Test report from CDN TL to CDN </a:t>
            </a:r>
            <a:r>
              <a:rPr lang="en-CA" altLang="en-US" sz="1600" b="1" dirty="0" smtClean="0"/>
              <a:t>CB</a:t>
            </a:r>
          </a:p>
          <a:p>
            <a:pPr marL="0" indent="0">
              <a:buNone/>
            </a:pPr>
            <a:endParaRPr lang="en-CA" altLang="en-US" sz="1600" b="1" dirty="0" smtClean="0"/>
          </a:p>
          <a:p>
            <a:pPr marL="0" indent="0">
              <a:buNone/>
            </a:pPr>
            <a:r>
              <a:rPr lang="en-CA" altLang="en-US" sz="1600" b="1" dirty="0" smtClean="0"/>
              <a:t>CDN </a:t>
            </a:r>
            <a:r>
              <a:rPr lang="en-CA" altLang="en-US" sz="1600" b="1" dirty="0" smtClean="0"/>
              <a:t>TL – Canadian testing laboratory designated by IC (Canadian regulator) and recognized by HKCA (Hong Kong regulator)</a:t>
            </a:r>
          </a:p>
          <a:p>
            <a:pPr marL="0" indent="0">
              <a:buNone/>
            </a:pPr>
            <a:r>
              <a:rPr lang="en-CA" altLang="en-US" sz="1600" b="1" dirty="0"/>
              <a:t>CDN </a:t>
            </a:r>
            <a:r>
              <a:rPr lang="en-CA" altLang="en-US" sz="1600" b="1" dirty="0" smtClean="0"/>
              <a:t>CB </a:t>
            </a:r>
            <a:r>
              <a:rPr lang="en-CA" altLang="en-US" sz="1600" b="1" dirty="0"/>
              <a:t>– Canadian </a:t>
            </a:r>
            <a:r>
              <a:rPr lang="en-CA" altLang="en-US" sz="1600" b="1" dirty="0" smtClean="0"/>
              <a:t>certification body </a:t>
            </a:r>
            <a:r>
              <a:rPr lang="en-CA" altLang="en-US" sz="1600" b="1" dirty="0"/>
              <a:t>designated by IC (Canadian regulator) and recognized by HKCA (Hong Kong regulator)</a:t>
            </a:r>
          </a:p>
          <a:p>
            <a:pPr marL="0" indent="0">
              <a:buNone/>
            </a:pPr>
            <a:endParaRPr lang="en-CA" altLang="en-US" sz="1600" b="1" dirty="0"/>
          </a:p>
          <a:p>
            <a:pPr marL="0" indent="0">
              <a:buNone/>
            </a:pPr>
            <a:endParaRPr lang="en-CA" altLang="en-US" sz="2800" b="1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804275" y="6589713"/>
            <a:ext cx="339725" cy="2444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2337324-506A-4639-B86C-65DFED39D70C}" type="slidenum">
              <a:rPr lang="en-CA" altLang="en-US" sz="1000" smtClean="0">
                <a:solidFill>
                  <a:srgbClr val="0E438A"/>
                </a:solidFill>
                <a:latin typeface="Zurich BT"/>
                <a:cs typeface="Times New Roman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CA" altLang="en-US" sz="1000" smtClean="0">
              <a:solidFill>
                <a:srgbClr val="0E438A"/>
              </a:solidFill>
              <a:latin typeface="Zurich BT"/>
              <a:cs typeface="Times New Roman" pitchFamily="18" charset="0"/>
            </a:endParaRPr>
          </a:p>
        </p:txBody>
      </p:sp>
      <p:sp>
        <p:nvSpPr>
          <p:cNvPr id="9221" name="Rectangle 4"/>
          <p:cNvSpPr txBox="1">
            <a:spLocks noChangeArrowheads="1"/>
          </p:cNvSpPr>
          <p:nvPr/>
        </p:nvSpPr>
        <p:spPr bwMode="auto">
          <a:xfrm>
            <a:off x="457200" y="6453188"/>
            <a:ext cx="36099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1400">
                <a:solidFill>
                  <a:schemeClr val="tx1"/>
                </a:solidFill>
                <a:latin typeface="Univers" pitchFamily="34" charset="0"/>
              </a:rPr>
              <a:t>Tunis-Tunisia, 20-24 April 2015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  <a:latin typeface="Univers" pitchFamily="34" charset="0"/>
            </a:endParaRPr>
          </a:p>
        </p:txBody>
      </p:sp>
      <p:pic>
        <p:nvPicPr>
          <p:cNvPr id="9222" name="Picture 16" descr="ITU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7019925" y="5870575"/>
            <a:ext cx="17272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5536" y="1514376"/>
            <a:ext cx="1130424" cy="9144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Industry Canada</a:t>
            </a:r>
          </a:p>
          <a:p>
            <a:pPr algn="ctr"/>
            <a:r>
              <a:rPr lang="en-CA" dirty="0" smtClean="0">
                <a:solidFill>
                  <a:schemeClr val="tx1"/>
                </a:solidFill>
              </a:rPr>
              <a:t>(IC)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92080" y="1506488"/>
            <a:ext cx="1512168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 smtClean="0">
                <a:solidFill>
                  <a:schemeClr val="tx1"/>
                </a:solidFill>
              </a:rPr>
              <a:t>Hong Kong Communications Authority</a:t>
            </a:r>
          </a:p>
          <a:p>
            <a:pPr algn="ctr"/>
            <a:r>
              <a:rPr lang="en-CA" sz="1400" dirty="0" smtClean="0">
                <a:solidFill>
                  <a:schemeClr val="tx1"/>
                </a:solidFill>
              </a:rPr>
              <a:t>(HKCA)</a:t>
            </a:r>
            <a:endParaRPr lang="en-CA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93473" y="3615556"/>
            <a:ext cx="16201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Manufacturer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9227" name="Rectangle 9226"/>
          <p:cNvSpPr/>
          <p:nvPr/>
        </p:nvSpPr>
        <p:spPr>
          <a:xfrm>
            <a:off x="2987824" y="2460030"/>
            <a:ext cx="936104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CDN CB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339752" y="1340768"/>
            <a:ext cx="864096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CDN TL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9229" name="Straight Connector 9228"/>
          <p:cNvCxnSpPr>
            <a:stCxn id="8" idx="1"/>
          </p:cNvCxnSpPr>
          <p:nvPr/>
        </p:nvCxnSpPr>
        <p:spPr>
          <a:xfrm flipH="1">
            <a:off x="2627784" y="3939592"/>
            <a:ext cx="66568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31" name="Straight Arrow Connector 9230"/>
          <p:cNvCxnSpPr/>
          <p:nvPr/>
        </p:nvCxnSpPr>
        <p:spPr>
          <a:xfrm flipV="1">
            <a:off x="2627784" y="1844824"/>
            <a:ext cx="0" cy="20947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33" name="Straight Arrow Connector 9232"/>
          <p:cNvCxnSpPr/>
          <p:nvPr/>
        </p:nvCxnSpPr>
        <p:spPr>
          <a:xfrm>
            <a:off x="3059832" y="1844824"/>
            <a:ext cx="0" cy="61520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40" name="TextBox 9239"/>
          <p:cNvSpPr txBox="1"/>
          <p:nvPr/>
        </p:nvSpPr>
        <p:spPr>
          <a:xfrm>
            <a:off x="2339752" y="3289821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</a:t>
            </a:r>
            <a:endParaRPr lang="en-CA" dirty="0"/>
          </a:p>
        </p:txBody>
      </p:sp>
      <p:sp>
        <p:nvSpPr>
          <p:cNvPr id="9241" name="TextBox 9240"/>
          <p:cNvSpPr txBox="1"/>
          <p:nvPr/>
        </p:nvSpPr>
        <p:spPr>
          <a:xfrm>
            <a:off x="3053005" y="19826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2</a:t>
            </a:r>
            <a:endParaRPr lang="en-CA" dirty="0"/>
          </a:p>
        </p:txBody>
      </p:sp>
      <p:cxnSp>
        <p:nvCxnSpPr>
          <p:cNvPr id="9247" name="Straight Connector 9246"/>
          <p:cNvCxnSpPr>
            <a:stCxn id="3" idx="1"/>
          </p:cNvCxnSpPr>
          <p:nvPr/>
        </p:nvCxnSpPr>
        <p:spPr>
          <a:xfrm flipH="1">
            <a:off x="4283968" y="1963688"/>
            <a:ext cx="1008112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283968" y="1592796"/>
            <a:ext cx="0" cy="111926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3203848" y="1592796"/>
            <a:ext cx="1080120" cy="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9227" idx="3"/>
          </p:cNvCxnSpPr>
          <p:nvPr/>
        </p:nvCxnSpPr>
        <p:spPr>
          <a:xfrm flipH="1">
            <a:off x="3923928" y="2712058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525960" y="2348880"/>
            <a:ext cx="957808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2483768" y="1844824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483768" y="2351956"/>
            <a:ext cx="0" cy="42897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2483768" y="2780928"/>
            <a:ext cx="476860" cy="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293473" y="1360487"/>
            <a:ext cx="985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Recognizes</a:t>
            </a:r>
            <a:endParaRPr lang="en-CA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1528664" y="2113111"/>
            <a:ext cx="1029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/>
              <a:t>Designates</a:t>
            </a:r>
            <a:endParaRPr lang="en-CA" sz="1400" dirty="0"/>
          </a:p>
        </p:txBody>
      </p:sp>
      <p:cxnSp>
        <p:nvCxnSpPr>
          <p:cNvPr id="5" name="Straight Connector 4"/>
          <p:cNvCxnSpPr>
            <a:stCxn id="9218" idx="2"/>
          </p:cNvCxnSpPr>
          <p:nvPr/>
        </p:nvCxnSpPr>
        <p:spPr>
          <a:xfrm>
            <a:off x="4606988" y="836712"/>
            <a:ext cx="37020" cy="263777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9769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66850" y="404664"/>
            <a:ext cx="8280275" cy="432048"/>
          </a:xfrm>
        </p:spPr>
        <p:txBody>
          <a:bodyPr>
            <a:normAutofit fontScale="90000"/>
          </a:bodyPr>
          <a:lstStyle/>
          <a:p>
            <a:r>
              <a:rPr lang="en-US" altLang="en-US" sz="3200" b="1" dirty="0"/>
              <a:t>Conformity Assessment </a:t>
            </a:r>
            <a:r>
              <a:rPr lang="en-US" altLang="en-US" sz="3200" b="1" dirty="0" smtClean="0"/>
              <a:t>Workflow – Certification</a:t>
            </a:r>
            <a:br>
              <a:rPr lang="en-US" altLang="en-US" sz="3200" b="1" dirty="0" smtClean="0"/>
            </a:br>
            <a:endParaRPr lang="en-CA" altLang="en-US" sz="3200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205093" cy="5257130"/>
          </a:xfrm>
          <a:ln w="28575"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altLang="en-US" sz="2800" b="1" dirty="0" smtClean="0"/>
              <a:t>	Canada			Hong Kong</a:t>
            </a:r>
          </a:p>
          <a:p>
            <a:pPr marL="0" indent="0">
              <a:buNone/>
            </a:pPr>
            <a:endParaRPr lang="en-CA" altLang="en-US" sz="2800" b="1" dirty="0"/>
          </a:p>
          <a:p>
            <a:pPr marL="0" indent="0">
              <a:buNone/>
            </a:pPr>
            <a:endParaRPr lang="en-CA" altLang="en-US" sz="2800" b="1" dirty="0" smtClean="0"/>
          </a:p>
          <a:p>
            <a:pPr marL="0" indent="0">
              <a:buNone/>
            </a:pPr>
            <a:endParaRPr lang="en-CA" altLang="en-US" sz="2800" b="1" dirty="0"/>
          </a:p>
          <a:p>
            <a:pPr marL="0" indent="0">
              <a:buNone/>
            </a:pPr>
            <a:endParaRPr lang="en-CA" altLang="en-US" sz="2800" b="1" dirty="0" smtClean="0"/>
          </a:p>
          <a:p>
            <a:pPr marL="0" indent="0">
              <a:buNone/>
            </a:pPr>
            <a:endParaRPr lang="en-CA" altLang="en-US" sz="2800" b="1" dirty="0"/>
          </a:p>
          <a:p>
            <a:pPr marL="0" indent="0">
              <a:buNone/>
            </a:pPr>
            <a:endParaRPr lang="en-CA" altLang="en-US" sz="2800" b="1" dirty="0" smtClean="0"/>
          </a:p>
          <a:p>
            <a:pPr marL="0" indent="0">
              <a:buNone/>
            </a:pPr>
            <a:endParaRPr lang="en-CA" altLang="en-US" sz="1600" b="1" dirty="0" smtClean="0"/>
          </a:p>
          <a:p>
            <a:pPr marL="0" indent="0">
              <a:buNone/>
            </a:pPr>
            <a:endParaRPr lang="en-CA" altLang="en-US" sz="1600" b="1" dirty="0" smtClean="0"/>
          </a:p>
          <a:p>
            <a:pPr marL="0" indent="0">
              <a:buNone/>
            </a:pPr>
            <a:r>
              <a:rPr lang="en-CA" altLang="en-US" sz="1600" b="1" dirty="0" smtClean="0"/>
              <a:t>1 – Submit ICT equipment for testing by CDN TL,           2 – Test report from CDN TL to CDN CB</a:t>
            </a:r>
          </a:p>
          <a:p>
            <a:pPr marL="0" indent="0">
              <a:buNone/>
            </a:pPr>
            <a:r>
              <a:rPr lang="en-CA" altLang="en-US" sz="1600" b="1" dirty="0" smtClean="0"/>
              <a:t>3 – Certificate from  CDN CB to manufacturer</a:t>
            </a:r>
          </a:p>
          <a:p>
            <a:pPr marL="0" indent="0">
              <a:buNone/>
            </a:pPr>
            <a:endParaRPr lang="en-CA" altLang="en-US" sz="1600" b="1" dirty="0" smtClean="0"/>
          </a:p>
          <a:p>
            <a:pPr marL="0" indent="0">
              <a:buNone/>
            </a:pPr>
            <a:r>
              <a:rPr lang="en-CA" altLang="en-US" sz="1600" b="1" dirty="0" smtClean="0"/>
              <a:t>CDN </a:t>
            </a:r>
            <a:r>
              <a:rPr lang="en-CA" altLang="en-US" sz="1600" b="1" dirty="0" smtClean="0"/>
              <a:t>TL – Canadian testing laboratory designated by IC (Canadian regulator) and recognized by HKCA (Hong Kong regulator)</a:t>
            </a:r>
          </a:p>
          <a:p>
            <a:pPr marL="0" indent="0">
              <a:buNone/>
            </a:pPr>
            <a:r>
              <a:rPr lang="en-CA" altLang="en-US" sz="1600" b="1" dirty="0"/>
              <a:t>CDN </a:t>
            </a:r>
            <a:r>
              <a:rPr lang="en-CA" altLang="en-US" sz="1600" b="1" dirty="0" smtClean="0"/>
              <a:t>CB </a:t>
            </a:r>
            <a:r>
              <a:rPr lang="en-CA" altLang="en-US" sz="1600" b="1" dirty="0"/>
              <a:t>– Canadian </a:t>
            </a:r>
            <a:r>
              <a:rPr lang="en-CA" altLang="en-US" sz="1600" b="1" dirty="0" smtClean="0"/>
              <a:t>certification body </a:t>
            </a:r>
            <a:r>
              <a:rPr lang="en-CA" altLang="en-US" sz="1600" b="1" dirty="0"/>
              <a:t>designated by IC (Canadian regulator) and recognized by HKCA (Hong Kong regulator)</a:t>
            </a:r>
          </a:p>
          <a:p>
            <a:pPr marL="0" indent="0">
              <a:buNone/>
            </a:pPr>
            <a:endParaRPr lang="en-CA" altLang="en-US" sz="1600" b="1" dirty="0"/>
          </a:p>
          <a:p>
            <a:pPr marL="0" indent="0">
              <a:buNone/>
            </a:pPr>
            <a:endParaRPr lang="en-CA" altLang="en-US" sz="2800" b="1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804275" y="6589713"/>
            <a:ext cx="339725" cy="2444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2337324-506A-4639-B86C-65DFED39D70C}" type="slidenum">
              <a:rPr lang="en-CA" altLang="en-US" sz="1000" smtClean="0">
                <a:solidFill>
                  <a:srgbClr val="0E438A"/>
                </a:solidFill>
                <a:latin typeface="Zurich BT"/>
                <a:cs typeface="Times New Roman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CA" altLang="en-US" sz="1000" smtClean="0">
              <a:solidFill>
                <a:srgbClr val="0E438A"/>
              </a:solidFill>
              <a:latin typeface="Zurich BT"/>
              <a:cs typeface="Times New Roman" pitchFamily="18" charset="0"/>
            </a:endParaRPr>
          </a:p>
        </p:txBody>
      </p:sp>
      <p:sp>
        <p:nvSpPr>
          <p:cNvPr id="9221" name="Rectangle 4"/>
          <p:cNvSpPr txBox="1">
            <a:spLocks noChangeArrowheads="1"/>
          </p:cNvSpPr>
          <p:nvPr/>
        </p:nvSpPr>
        <p:spPr bwMode="auto">
          <a:xfrm>
            <a:off x="457200" y="6453188"/>
            <a:ext cx="36099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1400">
                <a:solidFill>
                  <a:schemeClr val="tx1"/>
                </a:solidFill>
                <a:latin typeface="Univers" pitchFamily="34" charset="0"/>
              </a:rPr>
              <a:t>Tunis-Tunisia, 20-24 April 2015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  <a:latin typeface="Univers" pitchFamily="34" charset="0"/>
            </a:endParaRPr>
          </a:p>
        </p:txBody>
      </p:sp>
      <p:pic>
        <p:nvPicPr>
          <p:cNvPr id="9222" name="Picture 16" descr="ITU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7019925" y="5870575"/>
            <a:ext cx="17272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5536" y="1514376"/>
            <a:ext cx="1130424" cy="9144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Industry Canada</a:t>
            </a:r>
          </a:p>
          <a:p>
            <a:pPr algn="ctr"/>
            <a:r>
              <a:rPr lang="en-CA" dirty="0" smtClean="0">
                <a:solidFill>
                  <a:schemeClr val="tx1"/>
                </a:solidFill>
              </a:rPr>
              <a:t>(IC)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92080" y="1506488"/>
            <a:ext cx="1512168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 smtClean="0">
                <a:solidFill>
                  <a:schemeClr val="tx1"/>
                </a:solidFill>
              </a:rPr>
              <a:t>Hong Kong Communications Authority</a:t>
            </a:r>
          </a:p>
          <a:p>
            <a:pPr algn="ctr"/>
            <a:r>
              <a:rPr lang="en-CA" sz="1400" dirty="0" smtClean="0">
                <a:solidFill>
                  <a:schemeClr val="tx1"/>
                </a:solidFill>
              </a:rPr>
              <a:t>(HKCA)</a:t>
            </a:r>
            <a:endParaRPr lang="en-CA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93473" y="3615556"/>
            <a:ext cx="16201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Manufacturer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9227" name="Rectangle 9226"/>
          <p:cNvSpPr/>
          <p:nvPr/>
        </p:nvSpPr>
        <p:spPr>
          <a:xfrm>
            <a:off x="2987824" y="2460030"/>
            <a:ext cx="936104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CDN CB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339752" y="1340768"/>
            <a:ext cx="864096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CDN TL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9229" name="Straight Connector 9228"/>
          <p:cNvCxnSpPr>
            <a:stCxn id="8" idx="1"/>
          </p:cNvCxnSpPr>
          <p:nvPr/>
        </p:nvCxnSpPr>
        <p:spPr>
          <a:xfrm flipH="1">
            <a:off x="2627784" y="3939592"/>
            <a:ext cx="66568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31" name="Straight Arrow Connector 9230"/>
          <p:cNvCxnSpPr/>
          <p:nvPr/>
        </p:nvCxnSpPr>
        <p:spPr>
          <a:xfrm flipV="1">
            <a:off x="2627784" y="1844824"/>
            <a:ext cx="0" cy="20947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33" name="Straight Arrow Connector 9232"/>
          <p:cNvCxnSpPr/>
          <p:nvPr/>
        </p:nvCxnSpPr>
        <p:spPr>
          <a:xfrm>
            <a:off x="3059832" y="1844824"/>
            <a:ext cx="0" cy="61520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39" name="Straight Arrow Connector 9238"/>
          <p:cNvCxnSpPr/>
          <p:nvPr/>
        </p:nvCxnSpPr>
        <p:spPr>
          <a:xfrm>
            <a:off x="3635896" y="2964086"/>
            <a:ext cx="0" cy="6514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40" name="TextBox 9239"/>
          <p:cNvSpPr txBox="1"/>
          <p:nvPr/>
        </p:nvSpPr>
        <p:spPr>
          <a:xfrm>
            <a:off x="2339752" y="3289821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</a:t>
            </a:r>
            <a:endParaRPr lang="en-CA" dirty="0"/>
          </a:p>
        </p:txBody>
      </p:sp>
      <p:sp>
        <p:nvSpPr>
          <p:cNvPr id="9241" name="TextBox 9240"/>
          <p:cNvSpPr txBox="1"/>
          <p:nvPr/>
        </p:nvSpPr>
        <p:spPr>
          <a:xfrm>
            <a:off x="3053005" y="19826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2</a:t>
            </a:r>
            <a:endParaRPr lang="en-CA" dirty="0"/>
          </a:p>
        </p:txBody>
      </p:sp>
      <p:sp>
        <p:nvSpPr>
          <p:cNvPr id="9242" name="TextBox 9241"/>
          <p:cNvSpPr txBox="1"/>
          <p:nvPr/>
        </p:nvSpPr>
        <p:spPr>
          <a:xfrm>
            <a:off x="3365481" y="3151247"/>
            <a:ext cx="270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3</a:t>
            </a:r>
            <a:endParaRPr lang="en-CA" dirty="0"/>
          </a:p>
        </p:txBody>
      </p:sp>
      <p:cxnSp>
        <p:nvCxnSpPr>
          <p:cNvPr id="9247" name="Straight Connector 9246"/>
          <p:cNvCxnSpPr>
            <a:stCxn id="3" idx="1"/>
          </p:cNvCxnSpPr>
          <p:nvPr/>
        </p:nvCxnSpPr>
        <p:spPr>
          <a:xfrm flipH="1">
            <a:off x="4283968" y="1963688"/>
            <a:ext cx="1008112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283968" y="1592796"/>
            <a:ext cx="0" cy="111926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3203848" y="1592796"/>
            <a:ext cx="1080120" cy="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9227" idx="3"/>
          </p:cNvCxnSpPr>
          <p:nvPr/>
        </p:nvCxnSpPr>
        <p:spPr>
          <a:xfrm flipH="1">
            <a:off x="3923928" y="2712058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525960" y="2348880"/>
            <a:ext cx="957808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2483768" y="1844824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483768" y="2351956"/>
            <a:ext cx="0" cy="42897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2483768" y="2780928"/>
            <a:ext cx="476860" cy="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293473" y="1360487"/>
            <a:ext cx="985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Recognizes</a:t>
            </a:r>
            <a:endParaRPr lang="en-CA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1528664" y="2113111"/>
            <a:ext cx="1029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/>
              <a:t>Designates</a:t>
            </a:r>
            <a:endParaRPr lang="en-CA" sz="1400" dirty="0"/>
          </a:p>
        </p:txBody>
      </p:sp>
      <p:cxnSp>
        <p:nvCxnSpPr>
          <p:cNvPr id="5" name="Straight Connector 4"/>
          <p:cNvCxnSpPr>
            <a:stCxn id="9218" idx="2"/>
          </p:cNvCxnSpPr>
          <p:nvPr/>
        </p:nvCxnSpPr>
        <p:spPr>
          <a:xfrm>
            <a:off x="4606988" y="836712"/>
            <a:ext cx="37020" cy="263777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9769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66850" y="404664"/>
            <a:ext cx="8280275" cy="432048"/>
          </a:xfrm>
        </p:spPr>
        <p:txBody>
          <a:bodyPr>
            <a:normAutofit fontScale="90000"/>
          </a:bodyPr>
          <a:lstStyle/>
          <a:p>
            <a:r>
              <a:rPr lang="en-US" altLang="en-US" sz="3200" b="1" dirty="0"/>
              <a:t>Conformity Assessment </a:t>
            </a:r>
            <a:r>
              <a:rPr lang="en-US" altLang="en-US" sz="3200" b="1" dirty="0" smtClean="0"/>
              <a:t>Workflow – Certification</a:t>
            </a:r>
            <a:br>
              <a:rPr lang="en-US" altLang="en-US" sz="3200" b="1" dirty="0" smtClean="0"/>
            </a:br>
            <a:endParaRPr lang="en-CA" altLang="en-US" sz="3200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205093" cy="5257130"/>
          </a:xfrm>
          <a:ln w="28575"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altLang="en-US" sz="2800" b="1" dirty="0" smtClean="0"/>
              <a:t>	Canada			Hong Kong</a:t>
            </a:r>
          </a:p>
          <a:p>
            <a:pPr marL="0" indent="0">
              <a:buNone/>
            </a:pPr>
            <a:endParaRPr lang="en-CA" altLang="en-US" sz="2800" b="1" dirty="0"/>
          </a:p>
          <a:p>
            <a:pPr marL="0" indent="0">
              <a:buNone/>
            </a:pPr>
            <a:endParaRPr lang="en-CA" altLang="en-US" sz="2800" b="1" dirty="0" smtClean="0"/>
          </a:p>
          <a:p>
            <a:pPr marL="0" indent="0">
              <a:buNone/>
            </a:pPr>
            <a:endParaRPr lang="en-CA" altLang="en-US" sz="2800" b="1" dirty="0"/>
          </a:p>
          <a:p>
            <a:pPr marL="0" indent="0">
              <a:buNone/>
            </a:pPr>
            <a:endParaRPr lang="en-CA" altLang="en-US" sz="2800" b="1" dirty="0" smtClean="0"/>
          </a:p>
          <a:p>
            <a:pPr marL="0" indent="0">
              <a:buNone/>
            </a:pPr>
            <a:endParaRPr lang="en-CA" altLang="en-US" sz="2800" b="1" dirty="0"/>
          </a:p>
          <a:p>
            <a:pPr marL="0" indent="0">
              <a:buNone/>
            </a:pPr>
            <a:endParaRPr lang="en-CA" altLang="en-US" sz="2800" b="1" dirty="0" smtClean="0"/>
          </a:p>
          <a:p>
            <a:pPr marL="0" indent="0">
              <a:buNone/>
            </a:pPr>
            <a:endParaRPr lang="en-CA" altLang="en-US" sz="1600" b="1" dirty="0" smtClean="0"/>
          </a:p>
          <a:p>
            <a:pPr marL="0" indent="0">
              <a:buNone/>
            </a:pPr>
            <a:endParaRPr lang="en-CA" altLang="en-US" sz="1600" b="1" dirty="0" smtClean="0"/>
          </a:p>
          <a:p>
            <a:pPr marL="0" indent="0">
              <a:buNone/>
            </a:pPr>
            <a:r>
              <a:rPr lang="en-CA" altLang="en-US" sz="1600" b="1" dirty="0" smtClean="0"/>
              <a:t>1 – Submit ICT equipment for testing by CDN TL,           2 – Test report from CDN TL to CDN CB</a:t>
            </a:r>
          </a:p>
          <a:p>
            <a:pPr marL="0" indent="0">
              <a:buNone/>
            </a:pPr>
            <a:r>
              <a:rPr lang="en-CA" altLang="en-US" sz="1600" b="1" dirty="0" smtClean="0"/>
              <a:t>3 – Certificate from  CDN CB to manufacturer</a:t>
            </a:r>
          </a:p>
          <a:p>
            <a:pPr marL="0" indent="0">
              <a:buNone/>
            </a:pPr>
            <a:r>
              <a:rPr lang="en-CA" altLang="en-US" sz="1600" b="1" dirty="0" smtClean="0"/>
              <a:t>4 – Manufacturer submits certification to and registers with HKCA</a:t>
            </a:r>
          </a:p>
          <a:p>
            <a:pPr marL="0" indent="0">
              <a:buNone/>
            </a:pPr>
            <a:r>
              <a:rPr lang="en-CA" altLang="en-US" sz="1600" b="1" dirty="0" smtClean="0"/>
              <a:t>CDN TL – Canadian testing laboratory designated by IC (Canadian regulator) and recognized by HKCA (Hong Kong regulator)</a:t>
            </a:r>
          </a:p>
          <a:p>
            <a:pPr marL="0" indent="0">
              <a:buNone/>
            </a:pPr>
            <a:r>
              <a:rPr lang="en-CA" altLang="en-US" sz="1600" b="1" dirty="0"/>
              <a:t>CDN </a:t>
            </a:r>
            <a:r>
              <a:rPr lang="en-CA" altLang="en-US" sz="1600" b="1" dirty="0" smtClean="0"/>
              <a:t>CB </a:t>
            </a:r>
            <a:r>
              <a:rPr lang="en-CA" altLang="en-US" sz="1600" b="1" dirty="0"/>
              <a:t>– Canadian </a:t>
            </a:r>
            <a:r>
              <a:rPr lang="en-CA" altLang="en-US" sz="1600" b="1" dirty="0" smtClean="0"/>
              <a:t>certification body </a:t>
            </a:r>
            <a:r>
              <a:rPr lang="en-CA" altLang="en-US" sz="1600" b="1" dirty="0"/>
              <a:t>designated by IC (Canadian regulator) and recognized by HKCA (Hong Kong regulator)</a:t>
            </a:r>
          </a:p>
          <a:p>
            <a:pPr marL="0" indent="0">
              <a:buNone/>
            </a:pPr>
            <a:endParaRPr lang="en-CA" altLang="en-US" sz="1600" b="1" dirty="0"/>
          </a:p>
          <a:p>
            <a:pPr marL="0" indent="0">
              <a:buNone/>
            </a:pPr>
            <a:endParaRPr lang="en-CA" altLang="en-US" sz="2800" b="1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804275" y="6589713"/>
            <a:ext cx="339725" cy="2444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2337324-506A-4639-B86C-65DFED39D70C}" type="slidenum">
              <a:rPr lang="en-CA" altLang="en-US" sz="1000" smtClean="0">
                <a:solidFill>
                  <a:srgbClr val="0E438A"/>
                </a:solidFill>
                <a:latin typeface="Zurich BT"/>
                <a:cs typeface="Times New Roman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CA" altLang="en-US" sz="1000" smtClean="0">
              <a:solidFill>
                <a:srgbClr val="0E438A"/>
              </a:solidFill>
              <a:latin typeface="Zurich BT"/>
              <a:cs typeface="Times New Roman" pitchFamily="18" charset="0"/>
            </a:endParaRPr>
          </a:p>
        </p:txBody>
      </p:sp>
      <p:sp>
        <p:nvSpPr>
          <p:cNvPr id="9221" name="Rectangle 4"/>
          <p:cNvSpPr txBox="1">
            <a:spLocks noChangeArrowheads="1"/>
          </p:cNvSpPr>
          <p:nvPr/>
        </p:nvSpPr>
        <p:spPr bwMode="auto">
          <a:xfrm>
            <a:off x="457200" y="6453188"/>
            <a:ext cx="36099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1400">
                <a:solidFill>
                  <a:schemeClr val="tx1"/>
                </a:solidFill>
                <a:latin typeface="Univers" pitchFamily="34" charset="0"/>
              </a:rPr>
              <a:t>Tunis-Tunisia, 20-24 April 2015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  <a:latin typeface="Univers" pitchFamily="34" charset="0"/>
            </a:endParaRPr>
          </a:p>
        </p:txBody>
      </p:sp>
      <p:pic>
        <p:nvPicPr>
          <p:cNvPr id="9222" name="Picture 16" descr="ITU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7019925" y="5870575"/>
            <a:ext cx="17272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5536" y="1514376"/>
            <a:ext cx="1130424" cy="9144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Industry Canada</a:t>
            </a:r>
          </a:p>
          <a:p>
            <a:pPr algn="ctr"/>
            <a:r>
              <a:rPr lang="en-CA" dirty="0" smtClean="0">
                <a:solidFill>
                  <a:schemeClr val="tx1"/>
                </a:solidFill>
              </a:rPr>
              <a:t>(IC)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92080" y="1506488"/>
            <a:ext cx="1512168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 smtClean="0">
                <a:solidFill>
                  <a:schemeClr val="tx1"/>
                </a:solidFill>
              </a:rPr>
              <a:t>Hong Kong Communications Authority</a:t>
            </a:r>
          </a:p>
          <a:p>
            <a:pPr algn="ctr"/>
            <a:r>
              <a:rPr lang="en-CA" sz="1400" dirty="0" smtClean="0">
                <a:solidFill>
                  <a:schemeClr val="tx1"/>
                </a:solidFill>
              </a:rPr>
              <a:t>(HKCA)</a:t>
            </a:r>
            <a:endParaRPr lang="en-CA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93473" y="3615556"/>
            <a:ext cx="16201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Manufacturer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9224" name="Straight Connector 9223"/>
          <p:cNvCxnSpPr>
            <a:stCxn id="8" idx="3"/>
          </p:cNvCxnSpPr>
          <p:nvPr/>
        </p:nvCxnSpPr>
        <p:spPr>
          <a:xfrm>
            <a:off x="4913653" y="3939592"/>
            <a:ext cx="113451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26" name="Straight Arrow Connector 9225"/>
          <p:cNvCxnSpPr>
            <a:endCxn id="3" idx="2"/>
          </p:cNvCxnSpPr>
          <p:nvPr/>
        </p:nvCxnSpPr>
        <p:spPr>
          <a:xfrm flipV="1">
            <a:off x="6048164" y="2420888"/>
            <a:ext cx="0" cy="15187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7" name="Rectangle 9226"/>
          <p:cNvSpPr/>
          <p:nvPr/>
        </p:nvSpPr>
        <p:spPr>
          <a:xfrm>
            <a:off x="2987824" y="2460030"/>
            <a:ext cx="936104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CDN CB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339752" y="1340768"/>
            <a:ext cx="864096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CDN TL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9229" name="Straight Connector 9228"/>
          <p:cNvCxnSpPr>
            <a:stCxn id="8" idx="1"/>
          </p:cNvCxnSpPr>
          <p:nvPr/>
        </p:nvCxnSpPr>
        <p:spPr>
          <a:xfrm flipH="1">
            <a:off x="2627784" y="3939592"/>
            <a:ext cx="66568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31" name="Straight Arrow Connector 9230"/>
          <p:cNvCxnSpPr/>
          <p:nvPr/>
        </p:nvCxnSpPr>
        <p:spPr>
          <a:xfrm flipV="1">
            <a:off x="2627784" y="1844824"/>
            <a:ext cx="0" cy="20947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33" name="Straight Arrow Connector 9232"/>
          <p:cNvCxnSpPr/>
          <p:nvPr/>
        </p:nvCxnSpPr>
        <p:spPr>
          <a:xfrm>
            <a:off x="3059832" y="1844824"/>
            <a:ext cx="0" cy="61520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39" name="Straight Arrow Connector 9238"/>
          <p:cNvCxnSpPr/>
          <p:nvPr/>
        </p:nvCxnSpPr>
        <p:spPr>
          <a:xfrm>
            <a:off x="3635896" y="2964086"/>
            <a:ext cx="0" cy="6514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40" name="TextBox 9239"/>
          <p:cNvSpPr txBox="1"/>
          <p:nvPr/>
        </p:nvSpPr>
        <p:spPr>
          <a:xfrm>
            <a:off x="2339752" y="3289821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</a:t>
            </a:r>
            <a:endParaRPr lang="en-CA" dirty="0"/>
          </a:p>
        </p:txBody>
      </p:sp>
      <p:sp>
        <p:nvSpPr>
          <p:cNvPr id="9241" name="TextBox 9240"/>
          <p:cNvSpPr txBox="1"/>
          <p:nvPr/>
        </p:nvSpPr>
        <p:spPr>
          <a:xfrm>
            <a:off x="3053005" y="19826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2</a:t>
            </a:r>
            <a:endParaRPr lang="en-CA" dirty="0"/>
          </a:p>
        </p:txBody>
      </p:sp>
      <p:sp>
        <p:nvSpPr>
          <p:cNvPr id="9242" name="TextBox 9241"/>
          <p:cNvSpPr txBox="1"/>
          <p:nvPr/>
        </p:nvSpPr>
        <p:spPr>
          <a:xfrm>
            <a:off x="3365481" y="3151247"/>
            <a:ext cx="270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3</a:t>
            </a:r>
            <a:endParaRPr lang="en-CA" dirty="0"/>
          </a:p>
        </p:txBody>
      </p:sp>
      <p:sp>
        <p:nvSpPr>
          <p:cNvPr id="9243" name="TextBox 9242"/>
          <p:cNvSpPr txBox="1"/>
          <p:nvPr/>
        </p:nvSpPr>
        <p:spPr>
          <a:xfrm>
            <a:off x="6084168" y="3151247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4</a:t>
            </a:r>
            <a:endParaRPr lang="en-CA" dirty="0"/>
          </a:p>
        </p:txBody>
      </p:sp>
      <p:cxnSp>
        <p:nvCxnSpPr>
          <p:cNvPr id="9247" name="Straight Connector 9246"/>
          <p:cNvCxnSpPr>
            <a:stCxn id="3" idx="1"/>
          </p:cNvCxnSpPr>
          <p:nvPr/>
        </p:nvCxnSpPr>
        <p:spPr>
          <a:xfrm flipH="1">
            <a:off x="4283968" y="1963688"/>
            <a:ext cx="1008112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283968" y="1592796"/>
            <a:ext cx="0" cy="111926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3203848" y="1592796"/>
            <a:ext cx="1080120" cy="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9227" idx="3"/>
          </p:cNvCxnSpPr>
          <p:nvPr/>
        </p:nvCxnSpPr>
        <p:spPr>
          <a:xfrm flipH="1">
            <a:off x="3923928" y="2712058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525960" y="2348880"/>
            <a:ext cx="957808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2483768" y="1844824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483768" y="2351956"/>
            <a:ext cx="0" cy="42897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2483768" y="2780928"/>
            <a:ext cx="476860" cy="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293473" y="1360487"/>
            <a:ext cx="985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Recognizes</a:t>
            </a:r>
            <a:endParaRPr lang="en-CA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1528664" y="2113111"/>
            <a:ext cx="1029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/>
              <a:t>Designates</a:t>
            </a:r>
            <a:endParaRPr lang="en-CA" sz="1400" dirty="0"/>
          </a:p>
        </p:txBody>
      </p:sp>
      <p:cxnSp>
        <p:nvCxnSpPr>
          <p:cNvPr id="5" name="Straight Connector 4"/>
          <p:cNvCxnSpPr>
            <a:stCxn id="9218" idx="2"/>
          </p:cNvCxnSpPr>
          <p:nvPr/>
        </p:nvCxnSpPr>
        <p:spPr>
          <a:xfrm>
            <a:off x="4606988" y="836712"/>
            <a:ext cx="37020" cy="263777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9769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75877" y="32172"/>
            <a:ext cx="8280275" cy="394806"/>
          </a:xfrm>
        </p:spPr>
        <p:txBody>
          <a:bodyPr>
            <a:normAutofit fontScale="90000"/>
          </a:bodyPr>
          <a:lstStyle/>
          <a:p>
            <a:r>
              <a:rPr lang="en-US" altLang="en-US" sz="3200" b="1" dirty="0" smtClean="0"/>
              <a:t/>
            </a:r>
            <a:br>
              <a:rPr lang="en-US" altLang="en-US" sz="3200" b="1" dirty="0" smtClean="0"/>
            </a:br>
            <a:r>
              <a:rPr lang="en-US" altLang="en-US" sz="3200" b="1" dirty="0"/>
              <a:t/>
            </a:r>
            <a:br>
              <a:rPr lang="en-US" altLang="en-US" sz="3200" b="1" dirty="0"/>
            </a:br>
            <a:r>
              <a:rPr lang="en-US" altLang="en-US" sz="3200" b="1" dirty="0" smtClean="0"/>
              <a:t>Conformity </a:t>
            </a:r>
            <a:r>
              <a:rPr lang="en-US" altLang="en-US" sz="3200" b="1" dirty="0"/>
              <a:t>Assessment </a:t>
            </a:r>
            <a:r>
              <a:rPr lang="en-US" altLang="en-US" sz="3200" b="1" dirty="0" smtClean="0"/>
              <a:t>Workflow – </a:t>
            </a:r>
            <a:r>
              <a:rPr lang="en-US" altLang="en-US" sz="3200" b="1" dirty="0" err="1" smtClean="0"/>
              <a:t>SDoC</a:t>
            </a:r>
            <a:r>
              <a:rPr lang="en-US" altLang="en-US" sz="3200" b="1" dirty="0" smtClean="0"/>
              <a:t/>
            </a:r>
            <a:br>
              <a:rPr lang="en-US" altLang="en-US" sz="3200" b="1" dirty="0" smtClean="0"/>
            </a:br>
            <a:r>
              <a:rPr lang="en-US" altLang="en-US" sz="3200" b="1" dirty="0" smtClean="0"/>
              <a:t/>
            </a:r>
            <a:br>
              <a:rPr lang="en-US" altLang="en-US" sz="3200" b="1" dirty="0" smtClean="0"/>
            </a:br>
            <a:endParaRPr lang="en-CA" altLang="en-US" sz="3200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4213" y="908720"/>
            <a:ext cx="7772400" cy="52571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altLang="en-US" sz="2800" b="1" dirty="0" smtClean="0"/>
              <a:t>	Canada			Hong Kong</a:t>
            </a:r>
          </a:p>
          <a:p>
            <a:pPr marL="0" indent="0">
              <a:buNone/>
            </a:pPr>
            <a:endParaRPr lang="en-CA" altLang="en-US" sz="2800" b="1" dirty="0"/>
          </a:p>
          <a:p>
            <a:pPr marL="0" indent="0">
              <a:buNone/>
            </a:pPr>
            <a:endParaRPr lang="en-CA" altLang="en-US" sz="2800" b="1" dirty="0" smtClean="0"/>
          </a:p>
          <a:p>
            <a:pPr marL="0" indent="0">
              <a:buNone/>
            </a:pPr>
            <a:endParaRPr lang="en-CA" altLang="en-US" sz="2800" b="1" dirty="0"/>
          </a:p>
          <a:p>
            <a:pPr marL="0" indent="0">
              <a:buNone/>
            </a:pPr>
            <a:endParaRPr lang="en-CA" altLang="en-US" sz="2800" b="1" dirty="0" smtClean="0"/>
          </a:p>
          <a:p>
            <a:pPr marL="0" indent="0">
              <a:buNone/>
            </a:pPr>
            <a:endParaRPr lang="en-CA" altLang="en-US" sz="2800" b="1" dirty="0"/>
          </a:p>
          <a:p>
            <a:pPr marL="0" indent="0">
              <a:buNone/>
            </a:pPr>
            <a:endParaRPr lang="en-CA" altLang="en-US" sz="2800" b="1" dirty="0" smtClean="0"/>
          </a:p>
          <a:p>
            <a:pPr marL="0" indent="0">
              <a:buNone/>
            </a:pPr>
            <a:endParaRPr lang="en-CA" altLang="en-US" sz="2800" b="1" dirty="0" smtClean="0"/>
          </a:p>
          <a:p>
            <a:pPr marL="0" indent="0">
              <a:buNone/>
            </a:pPr>
            <a:r>
              <a:rPr lang="en-CA" altLang="en-US" sz="1600" b="1" dirty="0" smtClean="0"/>
              <a:t>HKTL </a:t>
            </a:r>
            <a:r>
              <a:rPr lang="en-CA" altLang="en-US" sz="1600" b="1" dirty="0" smtClean="0"/>
              <a:t>– Hong Kong testing laboratory designated by HKCA (Hong Kong regulator) and recognized by IC (Canadian regulator)</a:t>
            </a:r>
            <a:endParaRPr lang="en-CA" altLang="en-US" sz="1600" b="1" dirty="0"/>
          </a:p>
          <a:p>
            <a:pPr marL="0" indent="0">
              <a:buNone/>
            </a:pPr>
            <a:endParaRPr lang="en-CA" altLang="en-US" sz="2800" b="1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804275" y="6589713"/>
            <a:ext cx="339725" cy="2444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2337324-506A-4639-B86C-65DFED39D70C}" type="slidenum">
              <a:rPr lang="en-CA" altLang="en-US" sz="1000" smtClean="0">
                <a:solidFill>
                  <a:srgbClr val="0E438A"/>
                </a:solidFill>
                <a:latin typeface="Zurich BT"/>
                <a:cs typeface="Times New Roman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CA" altLang="en-US" sz="1000" smtClean="0">
              <a:solidFill>
                <a:srgbClr val="0E438A"/>
              </a:solidFill>
              <a:latin typeface="Zurich BT"/>
              <a:cs typeface="Times New Roman" pitchFamily="18" charset="0"/>
            </a:endParaRPr>
          </a:p>
        </p:txBody>
      </p:sp>
      <p:sp>
        <p:nvSpPr>
          <p:cNvPr id="9221" name="Rectangle 4"/>
          <p:cNvSpPr txBox="1">
            <a:spLocks noChangeArrowheads="1"/>
          </p:cNvSpPr>
          <p:nvPr/>
        </p:nvSpPr>
        <p:spPr bwMode="auto">
          <a:xfrm>
            <a:off x="457200" y="6453188"/>
            <a:ext cx="36099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1400">
                <a:solidFill>
                  <a:schemeClr val="tx1"/>
                </a:solidFill>
                <a:latin typeface="Univers" pitchFamily="34" charset="0"/>
              </a:rPr>
              <a:t>Tunis-Tunisia, 20-24 April 2015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  <a:latin typeface="Univers" pitchFamily="34" charset="0"/>
            </a:endParaRPr>
          </a:p>
        </p:txBody>
      </p:sp>
      <p:pic>
        <p:nvPicPr>
          <p:cNvPr id="9222" name="Picture 16" descr="ITU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7019925" y="5870575"/>
            <a:ext cx="17272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19672" y="1628800"/>
            <a:ext cx="1130424" cy="9144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Industry Canada</a:t>
            </a:r>
          </a:p>
          <a:p>
            <a:pPr algn="ctr"/>
            <a:r>
              <a:rPr lang="en-CA" dirty="0" smtClean="0">
                <a:solidFill>
                  <a:schemeClr val="tx1"/>
                </a:solidFill>
              </a:rPr>
              <a:t>(IC)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48264" y="1628800"/>
            <a:ext cx="1512168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 smtClean="0">
                <a:solidFill>
                  <a:schemeClr val="tx1"/>
                </a:solidFill>
              </a:rPr>
              <a:t>Hong Kong Communications Authority</a:t>
            </a:r>
          </a:p>
          <a:p>
            <a:pPr algn="ctr"/>
            <a:r>
              <a:rPr lang="en-CA" sz="1400" dirty="0" smtClean="0">
                <a:solidFill>
                  <a:schemeClr val="tx1"/>
                </a:solidFill>
              </a:rPr>
              <a:t>(HKCA)</a:t>
            </a:r>
            <a:endParaRPr lang="en-CA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99992" y="1772816"/>
            <a:ext cx="1224136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HKTL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3293473" y="3615556"/>
            <a:ext cx="16201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Manufacturer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2" idx="3"/>
          </p:cNvCxnSpPr>
          <p:nvPr/>
        </p:nvCxnSpPr>
        <p:spPr>
          <a:xfrm>
            <a:off x="2750096" y="2086000"/>
            <a:ext cx="1749896" cy="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3" idx="1"/>
            <a:endCxn id="7" idx="3"/>
          </p:cNvCxnSpPr>
          <p:nvPr/>
        </p:nvCxnSpPr>
        <p:spPr>
          <a:xfrm flipH="1">
            <a:off x="5724128" y="2086000"/>
            <a:ext cx="1224136" cy="10852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737782" y="1165662"/>
            <a:ext cx="121048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 smtClean="0"/>
          </a:p>
          <a:p>
            <a:endParaRPr lang="en-CA" dirty="0"/>
          </a:p>
          <a:p>
            <a:r>
              <a:rPr lang="en-CA" sz="1600" dirty="0"/>
              <a:t>D</a:t>
            </a:r>
            <a:r>
              <a:rPr lang="en-CA" sz="1600" dirty="0" smtClean="0"/>
              <a:t>esignates</a:t>
            </a:r>
            <a:endParaRPr lang="en-CA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2771800" y="1758298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Recognizes</a:t>
            </a:r>
            <a:endParaRPr lang="en-CA" sz="16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067175" y="764704"/>
            <a:ext cx="36388" cy="2736304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0150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75877" y="32172"/>
            <a:ext cx="8280275" cy="394806"/>
          </a:xfrm>
        </p:spPr>
        <p:txBody>
          <a:bodyPr>
            <a:normAutofit fontScale="90000"/>
          </a:bodyPr>
          <a:lstStyle/>
          <a:p>
            <a:r>
              <a:rPr lang="en-US" altLang="en-US" sz="3200" b="1" dirty="0" smtClean="0"/>
              <a:t/>
            </a:r>
            <a:br>
              <a:rPr lang="en-US" altLang="en-US" sz="3200" b="1" dirty="0" smtClean="0"/>
            </a:br>
            <a:r>
              <a:rPr lang="en-US" altLang="en-US" sz="3200" b="1" dirty="0"/>
              <a:t/>
            </a:r>
            <a:br>
              <a:rPr lang="en-US" altLang="en-US" sz="3200" b="1" dirty="0"/>
            </a:br>
            <a:r>
              <a:rPr lang="en-US" altLang="en-US" sz="3200" b="1" dirty="0" smtClean="0"/>
              <a:t>Conformity </a:t>
            </a:r>
            <a:r>
              <a:rPr lang="en-US" altLang="en-US" sz="3200" b="1" dirty="0"/>
              <a:t>Assessment </a:t>
            </a:r>
            <a:r>
              <a:rPr lang="en-US" altLang="en-US" sz="3200" b="1" dirty="0" smtClean="0"/>
              <a:t>Workflow – </a:t>
            </a:r>
            <a:r>
              <a:rPr lang="en-US" altLang="en-US" sz="3200" b="1" dirty="0" err="1" smtClean="0"/>
              <a:t>SDoC</a:t>
            </a:r>
            <a:r>
              <a:rPr lang="en-US" altLang="en-US" sz="3200" b="1" dirty="0" smtClean="0"/>
              <a:t/>
            </a:r>
            <a:br>
              <a:rPr lang="en-US" altLang="en-US" sz="3200" b="1" dirty="0" smtClean="0"/>
            </a:br>
            <a:r>
              <a:rPr lang="en-US" altLang="en-US" sz="3200" b="1" dirty="0" smtClean="0"/>
              <a:t/>
            </a:r>
            <a:br>
              <a:rPr lang="en-US" altLang="en-US" sz="3200" b="1" dirty="0" smtClean="0"/>
            </a:br>
            <a:endParaRPr lang="en-CA" altLang="en-US" sz="3200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4213" y="908720"/>
            <a:ext cx="7772400" cy="52571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altLang="en-US" sz="2800" b="1" dirty="0" smtClean="0"/>
              <a:t>	Canada			Hong Kong</a:t>
            </a:r>
          </a:p>
          <a:p>
            <a:pPr marL="0" indent="0">
              <a:buNone/>
            </a:pPr>
            <a:endParaRPr lang="en-CA" altLang="en-US" sz="2800" b="1" dirty="0"/>
          </a:p>
          <a:p>
            <a:pPr marL="0" indent="0">
              <a:buNone/>
            </a:pPr>
            <a:endParaRPr lang="en-CA" altLang="en-US" sz="2800" b="1" dirty="0" smtClean="0"/>
          </a:p>
          <a:p>
            <a:pPr marL="0" indent="0">
              <a:buNone/>
            </a:pPr>
            <a:endParaRPr lang="en-CA" altLang="en-US" sz="2800" b="1" dirty="0"/>
          </a:p>
          <a:p>
            <a:pPr marL="0" indent="0">
              <a:buNone/>
            </a:pPr>
            <a:endParaRPr lang="en-CA" altLang="en-US" sz="2800" b="1" dirty="0" smtClean="0"/>
          </a:p>
          <a:p>
            <a:pPr marL="0" indent="0">
              <a:buNone/>
            </a:pPr>
            <a:endParaRPr lang="en-CA" altLang="en-US" sz="2800" b="1" dirty="0"/>
          </a:p>
          <a:p>
            <a:pPr marL="0" indent="0">
              <a:buNone/>
            </a:pPr>
            <a:endParaRPr lang="en-CA" altLang="en-US" sz="2800" b="1" dirty="0" smtClean="0"/>
          </a:p>
          <a:p>
            <a:pPr marL="0" indent="0">
              <a:buNone/>
            </a:pPr>
            <a:r>
              <a:rPr lang="en-CA" altLang="en-US" sz="1600" b="1" dirty="0" smtClean="0"/>
              <a:t>1 </a:t>
            </a:r>
            <a:r>
              <a:rPr lang="en-CA" altLang="en-US" sz="1600" b="1" dirty="0" smtClean="0"/>
              <a:t>– Submit ICT equipment for testing by </a:t>
            </a:r>
            <a:r>
              <a:rPr lang="en-CA" altLang="en-US" sz="1600" b="1" dirty="0" smtClean="0"/>
              <a:t>HKTL</a:t>
            </a:r>
          </a:p>
          <a:p>
            <a:pPr marL="0" indent="0">
              <a:buNone/>
            </a:pPr>
            <a:endParaRPr lang="en-CA" altLang="en-US" sz="1600" b="1" dirty="0" smtClean="0"/>
          </a:p>
          <a:p>
            <a:pPr marL="0" indent="0">
              <a:buNone/>
            </a:pPr>
            <a:r>
              <a:rPr lang="en-CA" altLang="en-US" sz="1600" b="1" dirty="0" smtClean="0"/>
              <a:t>HKTL </a:t>
            </a:r>
            <a:r>
              <a:rPr lang="en-CA" altLang="en-US" sz="1600" b="1" dirty="0" smtClean="0"/>
              <a:t>– Hong Kong testing laboratory designated by HKCA (Hong Kong regulator) and recognized by IC (Canadian regulator)</a:t>
            </a:r>
            <a:endParaRPr lang="en-CA" altLang="en-US" sz="1600" b="1" dirty="0"/>
          </a:p>
          <a:p>
            <a:pPr marL="0" indent="0">
              <a:buNone/>
            </a:pPr>
            <a:endParaRPr lang="en-CA" altLang="en-US" sz="2800" b="1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804275" y="6589713"/>
            <a:ext cx="339725" cy="2444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2337324-506A-4639-B86C-65DFED39D70C}" type="slidenum">
              <a:rPr lang="en-CA" altLang="en-US" sz="1000" smtClean="0">
                <a:solidFill>
                  <a:srgbClr val="0E438A"/>
                </a:solidFill>
                <a:latin typeface="Zurich BT"/>
                <a:cs typeface="Times New Roman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CA" altLang="en-US" sz="1000" smtClean="0">
              <a:solidFill>
                <a:srgbClr val="0E438A"/>
              </a:solidFill>
              <a:latin typeface="Zurich BT"/>
              <a:cs typeface="Times New Roman" pitchFamily="18" charset="0"/>
            </a:endParaRPr>
          </a:p>
        </p:txBody>
      </p:sp>
      <p:sp>
        <p:nvSpPr>
          <p:cNvPr id="9221" name="Rectangle 4"/>
          <p:cNvSpPr txBox="1">
            <a:spLocks noChangeArrowheads="1"/>
          </p:cNvSpPr>
          <p:nvPr/>
        </p:nvSpPr>
        <p:spPr bwMode="auto">
          <a:xfrm>
            <a:off x="457200" y="6453188"/>
            <a:ext cx="36099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1400">
                <a:solidFill>
                  <a:schemeClr val="tx1"/>
                </a:solidFill>
                <a:latin typeface="Univers" pitchFamily="34" charset="0"/>
              </a:rPr>
              <a:t>Tunis-Tunisia, 20-24 April 2015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  <a:latin typeface="Univers" pitchFamily="34" charset="0"/>
            </a:endParaRPr>
          </a:p>
        </p:txBody>
      </p:sp>
      <p:pic>
        <p:nvPicPr>
          <p:cNvPr id="9222" name="Picture 16" descr="ITU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7019925" y="5870575"/>
            <a:ext cx="17272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19672" y="1628800"/>
            <a:ext cx="1130424" cy="9144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Industry Canada</a:t>
            </a:r>
          </a:p>
          <a:p>
            <a:pPr algn="ctr"/>
            <a:r>
              <a:rPr lang="en-CA" dirty="0" smtClean="0">
                <a:solidFill>
                  <a:schemeClr val="tx1"/>
                </a:solidFill>
              </a:rPr>
              <a:t>(IC)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48264" y="1628800"/>
            <a:ext cx="1512168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 smtClean="0">
                <a:solidFill>
                  <a:schemeClr val="tx1"/>
                </a:solidFill>
              </a:rPr>
              <a:t>Hong Kong Communications Authority</a:t>
            </a:r>
          </a:p>
          <a:p>
            <a:pPr algn="ctr"/>
            <a:r>
              <a:rPr lang="en-CA" sz="1400" dirty="0" smtClean="0">
                <a:solidFill>
                  <a:schemeClr val="tx1"/>
                </a:solidFill>
              </a:rPr>
              <a:t>(HKCA)</a:t>
            </a:r>
            <a:endParaRPr lang="en-CA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99992" y="1772816"/>
            <a:ext cx="1224136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HKTL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3293473" y="3615556"/>
            <a:ext cx="16201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Manufacturer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2" idx="3"/>
          </p:cNvCxnSpPr>
          <p:nvPr/>
        </p:nvCxnSpPr>
        <p:spPr>
          <a:xfrm>
            <a:off x="2750096" y="2086000"/>
            <a:ext cx="1749896" cy="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3" idx="1"/>
            <a:endCxn id="7" idx="3"/>
          </p:cNvCxnSpPr>
          <p:nvPr/>
        </p:nvCxnSpPr>
        <p:spPr>
          <a:xfrm flipH="1">
            <a:off x="5724128" y="2086000"/>
            <a:ext cx="1224136" cy="10852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728791" y="1182524"/>
            <a:ext cx="12601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 smtClean="0"/>
          </a:p>
          <a:p>
            <a:endParaRPr lang="en-CA" dirty="0"/>
          </a:p>
          <a:p>
            <a:r>
              <a:rPr lang="en-CA" sz="1600" dirty="0"/>
              <a:t>D</a:t>
            </a:r>
            <a:r>
              <a:rPr lang="en-CA" sz="1600" dirty="0" smtClean="0"/>
              <a:t>esignates</a:t>
            </a:r>
            <a:endParaRPr lang="en-CA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2771800" y="1758298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Recognizes</a:t>
            </a:r>
            <a:endParaRPr lang="en-CA" sz="1600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788024" y="2420888"/>
            <a:ext cx="0" cy="11946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16" name="TextBox 9215"/>
          <p:cNvSpPr txBox="1"/>
          <p:nvPr/>
        </p:nvSpPr>
        <p:spPr>
          <a:xfrm>
            <a:off x="4499992" y="29249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</a:t>
            </a:r>
            <a:endParaRPr lang="en-CA" dirty="0"/>
          </a:p>
        </p:txBody>
      </p:sp>
      <p:sp>
        <p:nvSpPr>
          <p:cNvPr id="9217" name="TextBox 9216"/>
          <p:cNvSpPr txBox="1"/>
          <p:nvPr/>
        </p:nvSpPr>
        <p:spPr>
          <a:xfrm>
            <a:off x="4623650" y="29611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067175" y="764704"/>
            <a:ext cx="36388" cy="2736304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0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44E79213C8544E94BEEE54E620DC64" ma:contentTypeVersion="2" ma:contentTypeDescription="Create a new document." ma:contentTypeScope="" ma:versionID="dae8bdb4a9d5ad1ca2052e79c107dd70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f03cfa57e716973114bdf2422329f5c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3D9A475-1691-4555-8F07-9A14813A9EF5}"/>
</file>

<file path=customXml/itemProps2.xml><?xml version="1.0" encoding="utf-8"?>
<ds:datastoreItem xmlns:ds="http://schemas.openxmlformats.org/officeDocument/2006/customXml" ds:itemID="{42F2F081-648B-4131-A2FB-224D86B84D31}"/>
</file>

<file path=customXml/itemProps3.xml><?xml version="1.0" encoding="utf-8"?>
<ds:datastoreItem xmlns:ds="http://schemas.openxmlformats.org/officeDocument/2006/customXml" ds:itemID="{19ECAE90-B9F0-4A6A-B27B-6676EA12A2D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5172</TotalTime>
  <Words>319</Words>
  <Application>Microsoft Office PowerPoint</Application>
  <PresentationFormat>On-screen Show (4:3)</PresentationFormat>
  <Paragraphs>263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Examples of Conformity Assessment Workflow </vt:lpstr>
      <vt:lpstr>Examples of Conformity Assessment Workflow </vt:lpstr>
      <vt:lpstr>Conformity Assessment Workflow – Certification </vt:lpstr>
      <vt:lpstr>Conformity Assessment Workflow – Certification </vt:lpstr>
      <vt:lpstr>Conformity Assessment Workflow – Certification </vt:lpstr>
      <vt:lpstr>Conformity Assessment Workflow – Certification </vt:lpstr>
      <vt:lpstr>Conformity Assessment Workflow – Certification </vt:lpstr>
      <vt:lpstr>  Conformity Assessment Workflow – SDoC  </vt:lpstr>
      <vt:lpstr>  Conformity Assessment Workflow – SDoC  </vt:lpstr>
      <vt:lpstr>  Conformity Assessment Workflow – SDoC  </vt:lpstr>
      <vt:lpstr>  Conformity Assessment Workflow – SDoC  </vt:lpstr>
      <vt:lpstr>Examples of Conformity Assessment Workflow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Kwan</dc:creator>
  <cp:lastModifiedBy>Andrew Kwan</cp:lastModifiedBy>
  <cp:revision>59</cp:revision>
  <dcterms:created xsi:type="dcterms:W3CDTF">2015-03-24T20:20:40Z</dcterms:created>
  <dcterms:modified xsi:type="dcterms:W3CDTF">2015-04-13T20:24:26Z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0x010100B244E79213C8544E94BEEE54E620DC64</vt:lpwstr>
  </property>
</Properties>
</file>