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9" r:id="rId1"/>
  </p:sldMasterIdLst>
  <p:notesMasterIdLst>
    <p:notesMasterId r:id="rId34"/>
  </p:notesMasterIdLst>
  <p:handoutMasterIdLst>
    <p:handoutMasterId r:id="rId35"/>
  </p:handoutMasterIdLst>
  <p:sldIdLst>
    <p:sldId id="944" r:id="rId2"/>
    <p:sldId id="963" r:id="rId3"/>
    <p:sldId id="964" r:id="rId4"/>
    <p:sldId id="947" r:id="rId5"/>
    <p:sldId id="970" r:id="rId6"/>
    <p:sldId id="959" r:id="rId7"/>
    <p:sldId id="974" r:id="rId8"/>
    <p:sldId id="961" r:id="rId9"/>
    <p:sldId id="965" r:id="rId10"/>
    <p:sldId id="939" r:id="rId11"/>
    <p:sldId id="973" r:id="rId12"/>
    <p:sldId id="972" r:id="rId13"/>
    <p:sldId id="865" r:id="rId14"/>
    <p:sldId id="866" r:id="rId15"/>
    <p:sldId id="867" r:id="rId16"/>
    <p:sldId id="868" r:id="rId17"/>
    <p:sldId id="869" r:id="rId18"/>
    <p:sldId id="870" r:id="rId19"/>
    <p:sldId id="971" r:id="rId20"/>
    <p:sldId id="966" r:id="rId21"/>
    <p:sldId id="872" r:id="rId22"/>
    <p:sldId id="875" r:id="rId23"/>
    <p:sldId id="877" r:id="rId24"/>
    <p:sldId id="878" r:id="rId25"/>
    <p:sldId id="969" r:id="rId26"/>
    <p:sldId id="892" r:id="rId27"/>
    <p:sldId id="942" r:id="rId28"/>
    <p:sldId id="893" r:id="rId29"/>
    <p:sldId id="943" r:id="rId30"/>
    <p:sldId id="968" r:id="rId31"/>
    <p:sldId id="956" r:id="rId32"/>
    <p:sldId id="940" r:id="rId33"/>
  </p:sldIdLst>
  <p:sldSz cx="9144000" cy="6858000" type="screen4x3"/>
  <p:notesSz cx="6858000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BF6"/>
    <a:srgbClr val="FDBA95"/>
    <a:srgbClr val="000000"/>
    <a:srgbClr val="F38C03"/>
    <a:srgbClr val="FFFBFE"/>
    <a:srgbClr val="E28FFF"/>
    <a:srgbClr val="6969FF"/>
    <a:srgbClr val="0000FF"/>
    <a:srgbClr val="B4B4B4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4" autoAdjust="0"/>
    <p:restoredTop sz="94994" autoAdjust="0"/>
  </p:normalViewPr>
  <p:slideViewPr>
    <p:cSldViewPr>
      <p:cViewPr>
        <p:scale>
          <a:sx n="60" d="100"/>
          <a:sy n="60" d="100"/>
        </p:scale>
        <p:origin x="-1314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tat%20GUTIC%202015\Novembre\R-A-Novembre-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tat%20GUTIC%202015\Novembre\R-A-Novembre-15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tat%20GUTIC%202015\Octobre\R-A-Octobre-15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tat%20GUTIC%202015\Novembre\R-A-Novembre-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fr-FR" sz="1100"/>
              <a:t>Demandes relatives aux équipements de télécommunication
déposées auprès du GU-Tic par type
Du:01/01/2015 Au: 30/11/2015</a:t>
            </a:r>
          </a:p>
        </c:rich>
      </c:tx>
      <c:layout>
        <c:manualLayout>
          <c:xMode val="edge"/>
          <c:yMode val="edge"/>
          <c:x val="0.26140649944530131"/>
          <c:y val="5.246968563318731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3378995433789965E-2"/>
          <c:y val="0.16623821312200429"/>
          <c:w val="0.85021884250770063"/>
          <c:h val="0.55175648195779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StatTotal!$H$52:$H$62</c:f>
              <c:strCache>
                <c:ptCount val="11"/>
                <c:pt idx="0">
                  <c:v>Total</c:v>
                </c:pt>
                <c:pt idx="1">
                  <c:v>Retrait pour homologation</c:v>
                </c:pt>
                <c:pt idx="2">
                  <c:v>Attestation d'homologation</c:v>
                </c:pt>
                <c:pt idx="3">
                  <c:v>Retrait pour conformité</c:v>
                </c:pt>
                <c:pt idx="4">
                  <c:v>Attestation de conformité</c:v>
                </c:pt>
                <c:pt idx="5">
                  <c:v>APE</c:v>
                </c:pt>
                <c:pt idx="6">
                  <c:v>AMC</c:v>
                </c:pt>
                <c:pt idx="7">
                  <c:v>Contrôle maritime</c:v>
                </c:pt>
                <c:pt idx="8">
                  <c:v>Avis Technique</c:v>
                </c:pt>
                <c:pt idx="9">
                  <c:v>Avis Technique D41</c:v>
                </c:pt>
                <c:pt idx="10">
                  <c:v>Admission Temporaire</c:v>
                </c:pt>
              </c:strCache>
            </c:strRef>
          </c:cat>
          <c:val>
            <c:numRef>
              <c:f>StatTotal!$I$52:$I$62</c:f>
              <c:numCache>
                <c:formatCode>General</c:formatCode>
                <c:ptCount val="11"/>
              </c:numCache>
            </c:numRef>
          </c:val>
        </c:ser>
        <c:ser>
          <c:idx val="1"/>
          <c:order val="1"/>
          <c:spPr>
            <a:solidFill>
              <a:schemeClr val="accent3">
                <a:lumMod val="5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7.60456273764259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56288168308820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36752147270217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>
                  <a:lumMod val="75000"/>
                </a:schemeClr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StatTotal!$H$52:$H$62</c:f>
              <c:strCache>
                <c:ptCount val="11"/>
                <c:pt idx="0">
                  <c:v>Total</c:v>
                </c:pt>
                <c:pt idx="1">
                  <c:v>Retrait pour homologation</c:v>
                </c:pt>
                <c:pt idx="2">
                  <c:v>Attestation d'homologation</c:v>
                </c:pt>
                <c:pt idx="3">
                  <c:v>Retrait pour conformité</c:v>
                </c:pt>
                <c:pt idx="4">
                  <c:v>Attestation de conformité</c:v>
                </c:pt>
                <c:pt idx="5">
                  <c:v>APE</c:v>
                </c:pt>
                <c:pt idx="6">
                  <c:v>AMC</c:v>
                </c:pt>
                <c:pt idx="7">
                  <c:v>Contrôle maritime</c:v>
                </c:pt>
                <c:pt idx="8">
                  <c:v>Avis Technique</c:v>
                </c:pt>
                <c:pt idx="9">
                  <c:v>Avis Technique D41</c:v>
                </c:pt>
                <c:pt idx="10">
                  <c:v>Admission Temporaire</c:v>
                </c:pt>
              </c:strCache>
            </c:strRef>
          </c:cat>
          <c:val>
            <c:numRef>
              <c:f>StatTotal!$J$52:$J$62</c:f>
              <c:numCache>
                <c:formatCode>General</c:formatCode>
                <c:ptCount val="11"/>
                <c:pt idx="0">
                  <c:v>13015</c:v>
                </c:pt>
                <c:pt idx="1">
                  <c:v>866</c:v>
                </c:pt>
                <c:pt idx="2">
                  <c:v>1697</c:v>
                </c:pt>
                <c:pt idx="3">
                  <c:v>697</c:v>
                </c:pt>
                <c:pt idx="4">
                  <c:v>296</c:v>
                </c:pt>
                <c:pt idx="5">
                  <c:v>3665</c:v>
                </c:pt>
                <c:pt idx="6">
                  <c:v>5675</c:v>
                </c:pt>
                <c:pt idx="7">
                  <c:v>16</c:v>
                </c:pt>
                <c:pt idx="8">
                  <c:v>5</c:v>
                </c:pt>
                <c:pt idx="9">
                  <c:v>26</c:v>
                </c:pt>
                <c:pt idx="10">
                  <c:v>72</c:v>
                </c:pt>
              </c:numCache>
            </c:numRef>
          </c:val>
        </c:ser>
        <c:ser>
          <c:idx val="2"/>
          <c:order val="2"/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519793576293635E-2"/>
                  <c:y val="-0.344843567557858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229017605676002E-2"/>
                  <c:y val="-6.43858028812401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507460540035319E-2"/>
                  <c:y val="-9.4182080638541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713263581778344E-2"/>
                  <c:y val="-4.36806971190676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739306559282789E-2"/>
                  <c:y val="3.198062026712974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2129699540981988E-2"/>
                  <c:y val="-8.1250003845673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496542384256763E-2"/>
                  <c:y val="-0.108140183103280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7609990532005424E-2"/>
                  <c:y val="-2.99018030362976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0588933232660995E-2"/>
                  <c:y val="-2.97235176159532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6095111398746419E-2"/>
                  <c:y val="-3.56513924722019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71888445451168E-2"/>
                  <c:y val="-3.18624811792742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3753982085703372E-3"/>
                  <c:y val="-4.4819471952979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7.1451598082846162E-3"/>
                  <c:y val="-3.05632723975509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6.0512721591255477E-3"/>
                  <c:y val="-3.08026131093326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6.6845901607070187E-3"/>
                  <c:y val="-4.3530262474793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700" b="1" i="0" u="none" strike="noStrike" baseline="0">
                    <a:solidFill>
                      <a:sysClr val="windowText" lastClr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StatTotal!$H$52:$H$62</c:f>
              <c:strCache>
                <c:ptCount val="11"/>
                <c:pt idx="0">
                  <c:v>Total</c:v>
                </c:pt>
                <c:pt idx="1">
                  <c:v>Retrait pour homologation</c:v>
                </c:pt>
                <c:pt idx="2">
                  <c:v>Attestation d'homologation</c:v>
                </c:pt>
                <c:pt idx="3">
                  <c:v>Retrait pour conformité</c:v>
                </c:pt>
                <c:pt idx="4">
                  <c:v>Attestation de conformité</c:v>
                </c:pt>
                <c:pt idx="5">
                  <c:v>APE</c:v>
                </c:pt>
                <c:pt idx="6">
                  <c:v>AMC</c:v>
                </c:pt>
                <c:pt idx="7">
                  <c:v>Contrôle maritime</c:v>
                </c:pt>
                <c:pt idx="8">
                  <c:v>Avis Technique</c:v>
                </c:pt>
                <c:pt idx="9">
                  <c:v>Avis Technique D41</c:v>
                </c:pt>
                <c:pt idx="10">
                  <c:v>Admission Temporaire</c:v>
                </c:pt>
              </c:strCache>
            </c:strRef>
          </c:cat>
          <c:val>
            <c:numRef>
              <c:f>StatTotal!$K$52:$K$62</c:f>
              <c:numCache>
                <c:formatCode>0%</c:formatCode>
                <c:ptCount val="11"/>
                <c:pt idx="0">
                  <c:v>1</c:v>
                </c:pt>
                <c:pt idx="1">
                  <c:v>6.6538609296965021E-2</c:v>
                </c:pt>
                <c:pt idx="2">
                  <c:v>0.13038801383019594</c:v>
                </c:pt>
                <c:pt idx="3">
                  <c:v>5.3553592009220136E-2</c:v>
                </c:pt>
                <c:pt idx="4">
                  <c:v>2.2742988859008838E-2</c:v>
                </c:pt>
                <c:pt idx="5">
                  <c:v>0.28159815597387644</c:v>
                </c:pt>
                <c:pt idx="6">
                  <c:v>0.4360353438340378</c:v>
                </c:pt>
                <c:pt idx="7">
                  <c:v>1.2293507491356135E-3</c:v>
                </c:pt>
                <c:pt idx="8">
                  <c:v>3.8417210910487927E-4</c:v>
                </c:pt>
                <c:pt idx="9">
                  <c:v>1.9976949673453717E-3</c:v>
                </c:pt>
                <c:pt idx="10">
                  <c:v>5.5320783711102581E-3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32160"/>
        <c:axId val="93534080"/>
      </c:barChart>
      <c:catAx>
        <c:axId val="93532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fr-FR" sz="1000"/>
                  <a:t>Type de
demande</a:t>
                </a:r>
              </a:p>
            </c:rich>
          </c:tx>
          <c:layout>
            <c:manualLayout>
              <c:xMode val="edge"/>
              <c:yMode val="edge"/>
              <c:x val="0.91461728795927999"/>
              <c:y val="0.734684544522432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93534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53408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05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fr-FR" sz="1050"/>
                  <a:t>Nombre de
demande</a:t>
                </a:r>
              </a:p>
            </c:rich>
          </c:tx>
          <c:layout>
            <c:manualLayout>
              <c:xMode val="edge"/>
              <c:yMode val="edge"/>
              <c:x val="7.9955143064161682E-2"/>
              <c:y val="8.6366353527076195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93532160"/>
        <c:crosses val="autoZero"/>
        <c:crossBetween val="between"/>
      </c:valAx>
      <c:spPr>
        <a:gradFill>
          <a:gsLst>
            <a:gs pos="50000">
              <a:srgbClr val="A2CCFA">
                <a:shade val="67500"/>
                <a:satMod val="115000"/>
              </a:srgbClr>
            </a:gs>
            <a:gs pos="100000">
              <a:srgbClr val="A2CCFA">
                <a:shade val="100000"/>
                <a:satMod val="115000"/>
              </a:srgbClr>
            </a:gs>
          </a:gsLst>
          <a:lin ang="2700000" scaled="1"/>
        </a:gra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92D050">
        <a:alpha val="37000"/>
      </a:srgbClr>
    </a:solidFill>
    <a:ln w="3175">
      <a:solidFill>
        <a:srgbClr val="000000"/>
      </a:solidFill>
      <a:prstDash val="solid"/>
    </a:ln>
  </c:spPr>
  <c:txPr>
    <a:bodyPr/>
    <a:lstStyle/>
    <a:p>
      <a:pPr>
        <a:defRPr sz="1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fr-FR" sz="1100"/>
              <a:t>Nombre de demandes déposées auprès du GU-Tic
Du: 01/01/2015 Au: 30/11/2015</a:t>
            </a:r>
          </a:p>
        </c:rich>
      </c:tx>
      <c:layout>
        <c:manualLayout>
          <c:xMode val="edge"/>
          <c:yMode val="edge"/>
          <c:x val="0.29188306708575046"/>
          <c:y val="2.657352174412542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556564822817868E-2"/>
          <c:y val="0.13959823546153144"/>
          <c:w val="0.82106290284154748"/>
          <c:h val="0.481582529329827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StatTotal!$B$6:$B$10</c:f>
              <c:strCache>
                <c:ptCount val="5"/>
                <c:pt idx="0">
                  <c:v>Déposées directement au GU-TIC</c:v>
                </c:pt>
                <c:pt idx="1">
                  <c:v>Déposées via le WEB</c:v>
                </c:pt>
                <c:pt idx="2">
                  <c:v>Déposées via TTN</c:v>
                </c:pt>
                <c:pt idx="3">
                  <c:v>Parvenues du ministère de commerce</c:v>
                </c:pt>
                <c:pt idx="4">
                  <c:v>Nbr total demandes déposées au GU-TIC</c:v>
                </c:pt>
              </c:strCache>
            </c:strRef>
          </c:cat>
          <c:val>
            <c:numRef>
              <c:f>StatTotal!$C$6:$C$10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StatTotal!$B$6:$B$10</c:f>
              <c:strCache>
                <c:ptCount val="5"/>
                <c:pt idx="0">
                  <c:v>Déposées directement au GU-TIC</c:v>
                </c:pt>
                <c:pt idx="1">
                  <c:v>Déposées via le WEB</c:v>
                </c:pt>
                <c:pt idx="2">
                  <c:v>Déposées via TTN</c:v>
                </c:pt>
                <c:pt idx="3">
                  <c:v>Parvenues du ministère de commerce</c:v>
                </c:pt>
                <c:pt idx="4">
                  <c:v>Nbr total demandes déposées au GU-TIC</c:v>
                </c:pt>
              </c:strCache>
            </c:strRef>
          </c:cat>
          <c:val>
            <c:numRef>
              <c:f>StatTotal!$D$6:$D$10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spPr>
            <a:solidFill>
              <a:schemeClr val="tx2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609939336202093E-3"/>
                  <c:y val="-4.59428745557535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59861340204396E-4"/>
                  <c:y val="-5.8115304814483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30859389569584E-3"/>
                  <c:y val="-8.57879159003573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232167975356964E-3"/>
                  <c:y val="-5.43361087824234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891585741888807E-2"/>
                  <c:y val="-1.2298804099990415E-2"/>
                </c:manualLayout>
              </c:layout>
              <c:spPr>
                <a:solidFill>
                  <a:schemeClr val="accent4">
                    <a:lumMod val="40000"/>
                    <a:lumOff val="60000"/>
                  </a:schemeClr>
                </a:solidFill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800" b="1" i="0" u="none" strike="noStrike" baseline="0">
                      <a:solidFill>
                        <a:sysClr val="windowText" lastClr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6206569988780879E-3"/>
                  <c:y val="-4.2542064321241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253977185223698E-2"/>
                  <c:y val="-5.5448852133556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750767480722247E-2"/>
                  <c:y val="-4.48488389114806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0662925491477074E-3"/>
                  <c:y val="-4.30515810512307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699524258015021E-3"/>
                  <c:y val="-4.3680033963148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7.6057272710982789E-3"/>
                  <c:y val="-4.48488389114806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3753982085703372E-3"/>
                  <c:y val="-4.48194719529798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7.1451598082846162E-3"/>
                  <c:y val="-3.05632723975509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6.0512721591255477E-3"/>
                  <c:y val="-3.08026131093326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6.6845901607070187E-3"/>
                  <c:y val="-4.3530262474793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ysClr val="windowText" lastClr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StatTotal!$B$6:$B$10</c:f>
              <c:strCache>
                <c:ptCount val="5"/>
                <c:pt idx="0">
                  <c:v>Déposées directement au GU-TIC</c:v>
                </c:pt>
                <c:pt idx="1">
                  <c:v>Déposées via le WEB</c:v>
                </c:pt>
                <c:pt idx="2">
                  <c:v>Déposées via TTN</c:v>
                </c:pt>
                <c:pt idx="3">
                  <c:v>Parvenues du ministère de commerce</c:v>
                </c:pt>
                <c:pt idx="4">
                  <c:v>Nbr total demandes déposées au GU-TIC</c:v>
                </c:pt>
              </c:strCache>
            </c:strRef>
          </c:cat>
          <c:val>
            <c:numRef>
              <c:f>StatTotal!$E$6:$E$10</c:f>
              <c:numCache>
                <c:formatCode>General</c:formatCode>
                <c:ptCount val="5"/>
                <c:pt idx="0">
                  <c:v>4082</c:v>
                </c:pt>
                <c:pt idx="1">
                  <c:v>8933</c:v>
                </c:pt>
                <c:pt idx="2">
                  <c:v>510</c:v>
                </c:pt>
                <c:pt idx="3">
                  <c:v>145</c:v>
                </c:pt>
                <c:pt idx="4">
                  <c:v>13670</c:v>
                </c:pt>
              </c:numCache>
            </c:numRef>
          </c:val>
        </c:ser>
        <c:ser>
          <c:idx val="3"/>
          <c:order val="3"/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82327659320982E-2"/>
                  <c:y val="-8.33607326428763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25627932958407E-2"/>
                  <c:y val="-0.213182174343922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779710954154446E-2"/>
                  <c:y val="-5.7024714155304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67292425213028E-2"/>
                  <c:y val="-1.5190990344399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156490387844114E-3"/>
                  <c:y val="-0.387950296578200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StatTotal!$B$6:$B$10</c:f>
              <c:strCache>
                <c:ptCount val="5"/>
                <c:pt idx="0">
                  <c:v>Déposées directement au GU-TIC</c:v>
                </c:pt>
                <c:pt idx="1">
                  <c:v>Déposées via le WEB</c:v>
                </c:pt>
                <c:pt idx="2">
                  <c:v>Déposées via TTN</c:v>
                </c:pt>
                <c:pt idx="3">
                  <c:v>Parvenues du ministère de commerce</c:v>
                </c:pt>
                <c:pt idx="4">
                  <c:v>Nbr total demandes déposées au GU-TIC</c:v>
                </c:pt>
              </c:strCache>
            </c:strRef>
          </c:cat>
          <c:val>
            <c:numRef>
              <c:f>StatTotal!$F$6:$F$10</c:f>
              <c:numCache>
                <c:formatCode>0%</c:formatCode>
                <c:ptCount val="5"/>
                <c:pt idx="0">
                  <c:v>0.29861009509875658</c:v>
                </c:pt>
                <c:pt idx="1">
                  <c:v>0.65347476225310963</c:v>
                </c:pt>
                <c:pt idx="2">
                  <c:v>3.7307973664959811E-2</c:v>
                </c:pt>
                <c:pt idx="3">
                  <c:v>1.0607168983174832E-2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74048"/>
        <c:axId val="95475968"/>
      </c:barChart>
      <c:catAx>
        <c:axId val="95474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fr-FR" sz="1000"/>
                  <a:t>Voie de dépôt de
demande</a:t>
                </a:r>
              </a:p>
            </c:rich>
          </c:tx>
          <c:layout>
            <c:manualLayout>
              <c:xMode val="edge"/>
              <c:yMode val="edge"/>
              <c:x val="0.85344782519469053"/>
              <c:y val="0.6557100311955963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95475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547596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fr-FR" sz="1000"/>
                  <a:t>Nombre de
demande</a:t>
                </a:r>
              </a:p>
            </c:rich>
          </c:tx>
          <c:layout>
            <c:manualLayout>
              <c:xMode val="edge"/>
              <c:yMode val="edge"/>
              <c:x val="6.3732758713802753E-2"/>
              <c:y val="4.8577463170639018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95474048"/>
        <c:crosses val="autoZero"/>
        <c:crossBetween val="between"/>
      </c:valAx>
      <c:spPr>
        <a:solidFill>
          <a:srgbClr val="FDBA95">
            <a:alpha val="28000"/>
          </a:srgb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DCBF6">
        <a:alpha val="32000"/>
      </a:srgbClr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/>
              <a:t>Delais de traitement des demandes au GU-Tic (Octobre 2015)   </a:t>
            </a:r>
          </a:p>
        </c:rich>
      </c:tx>
      <c:layout>
        <c:manualLayout>
          <c:xMode val="edge"/>
          <c:yMode val="edge"/>
          <c:x val="0.27836134518272937"/>
          <c:y val="4.1268913077041884E-2"/>
        </c:manualLayout>
      </c:layout>
      <c:overlay val="1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  <c:perspective val="30"/>
    </c:view3D>
    <c:floor>
      <c:thickness val="0"/>
      <c:spPr>
        <a:gradFill flip="none" rotWithShape="1">
          <a:gsLst>
            <a:gs pos="0">
              <a:schemeClr val="accent6"/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path path="rect">
            <a:fillToRect l="50000" t="50000" r="50000" b="50000"/>
          </a:path>
          <a:tileRect/>
        </a:gradFill>
      </c:spPr>
    </c:floor>
    <c:sideWall>
      <c:thickness val="0"/>
      <c:sp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path path="rect">
            <a:fillToRect l="50000" t="50000" r="50000" b="50000"/>
          </a:path>
          <a:tileRect/>
        </a:gradFill>
      </c:spPr>
    </c:sideWall>
    <c:backWall>
      <c:thickness val="0"/>
      <c:sp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path path="rect">
            <a:fillToRect l="50000" t="50000" r="50000" b="50000"/>
          </a:path>
          <a:tileRect/>
        </a:gradFill>
      </c:spPr>
    </c:backWall>
    <c:plotArea>
      <c:layout>
        <c:manualLayout>
          <c:layoutTarget val="inner"/>
          <c:xMode val="edge"/>
          <c:yMode val="edge"/>
          <c:x val="2.3901627198447732E-2"/>
          <c:y val="0.1614952691156134"/>
          <c:w val="0.90672614062119161"/>
          <c:h val="0.58970025356999978"/>
        </c:manualLayout>
      </c:layout>
      <c:line3DChart>
        <c:grouping val="standard"/>
        <c:varyColors val="0"/>
        <c:ser>
          <c:idx val="0"/>
          <c:order val="0"/>
          <c:tx>
            <c:strRef>
              <c:f>EvolutionsDelais!$C$2</c:f>
              <c:strCache>
                <c:ptCount val="1"/>
                <c:pt idx="0">
                  <c:v>Moyenne mensuelle (demande clôturée)</c:v>
                </c:pt>
              </c:strCache>
            </c:strRef>
          </c:tx>
          <c:dLbls>
            <c:dLbl>
              <c:idx val="0"/>
              <c:layout>
                <c:manualLayout>
                  <c:x val="-2.239789196310939E-2"/>
                  <c:y val="3.094425261746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39789196310939E-2"/>
                  <c:y val="4.0045503387313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303030303030311E-2"/>
                  <c:y val="2.5483502155563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44532279314888E-2"/>
                  <c:y val="3.6405003079376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EvolutionsDelais!$B$3:$B$6</c:f>
              <c:strCache>
                <c:ptCount val="4"/>
                <c:pt idx="0">
                  <c:v>Retrait pour homologation</c:v>
                </c:pt>
                <c:pt idx="1">
                  <c:v>Retrait  pour conformité</c:v>
                </c:pt>
                <c:pt idx="2">
                  <c:v>APE</c:v>
                </c:pt>
                <c:pt idx="3">
                  <c:v>Admission temporaire</c:v>
                </c:pt>
              </c:strCache>
            </c:strRef>
          </c:cat>
          <c:val>
            <c:numRef>
              <c:f>EvolutionsDelais!$C$3:$C$6</c:f>
              <c:numCache>
                <c:formatCode>General</c:formatCode>
                <c:ptCount val="4"/>
                <c:pt idx="0">
                  <c:v>1.23</c:v>
                </c:pt>
                <c:pt idx="1">
                  <c:v>1.47</c:v>
                </c:pt>
                <c:pt idx="2">
                  <c:v>1.42</c:v>
                </c:pt>
                <c:pt idx="3">
                  <c:v>2.1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EvolutionsDelais!$D$2</c:f>
              <c:strCache>
                <c:ptCount val="1"/>
                <c:pt idx="0">
                  <c:v>Moyenne des moyennes (demande clôturée)</c:v>
                </c:pt>
              </c:strCache>
            </c:strRef>
          </c:tx>
          <c:dLbls>
            <c:dLbl>
              <c:idx val="0"/>
              <c:layout>
                <c:manualLayout>
                  <c:x val="-1.5810276679841896E-2"/>
                  <c:y val="3.458475292540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2226613965744504E-3"/>
                  <c:y val="-4.7326504003188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EvolutionsDelais!$B$3:$B$6</c:f>
              <c:strCache>
                <c:ptCount val="4"/>
                <c:pt idx="0">
                  <c:v>Retrait pour homologation</c:v>
                </c:pt>
                <c:pt idx="1">
                  <c:v>Retrait  pour conformité</c:v>
                </c:pt>
                <c:pt idx="2">
                  <c:v>APE</c:v>
                </c:pt>
                <c:pt idx="3">
                  <c:v>Admission temporaire</c:v>
                </c:pt>
              </c:strCache>
            </c:strRef>
          </c:cat>
          <c:val>
            <c:numRef>
              <c:f>EvolutionsDelais!$D$3:$D$6</c:f>
              <c:numCache>
                <c:formatCode>General</c:formatCode>
                <c:ptCount val="4"/>
                <c:pt idx="0">
                  <c:v>1.61</c:v>
                </c:pt>
                <c:pt idx="1">
                  <c:v>2.1800000000000002</c:v>
                </c:pt>
                <c:pt idx="2">
                  <c:v>1.42</c:v>
                </c:pt>
                <c:pt idx="3">
                  <c:v>2.02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EvolutionsDelais!$E$2</c:f>
              <c:strCache>
                <c:ptCount val="1"/>
                <c:pt idx="0">
                  <c:v>Objectifs</c:v>
                </c:pt>
              </c:strCache>
            </c:strRef>
          </c:tx>
          <c:dLbls>
            <c:dLbl>
              <c:idx val="0"/>
              <c:layout>
                <c:manualLayout>
                  <c:x val="-2.8985507246376812E-2"/>
                  <c:y val="-1.2741751077781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0944252617469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9051383399209012E-3"/>
                  <c:y val="2.9124002463500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87615283267457E-3"/>
                  <c:y val="1.456200123175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EvolutionsDelais!$B$3:$B$6</c:f>
              <c:strCache>
                <c:ptCount val="4"/>
                <c:pt idx="0">
                  <c:v>Retrait pour homologation</c:v>
                </c:pt>
                <c:pt idx="1">
                  <c:v>Retrait  pour conformité</c:v>
                </c:pt>
                <c:pt idx="2">
                  <c:v>APE</c:v>
                </c:pt>
                <c:pt idx="3">
                  <c:v>Admission temporaire</c:v>
                </c:pt>
              </c:strCache>
            </c:strRef>
          </c:cat>
          <c:val>
            <c:numRef>
              <c:f>EvolutionsDelais!$E$3:$E$6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912512"/>
        <c:axId val="100922880"/>
        <c:axId val="100901312"/>
      </c:line3DChart>
      <c:catAx>
        <c:axId val="100912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000"/>
                  <a:t>Type de demande</a:t>
                </a:r>
              </a:p>
            </c:rich>
          </c:tx>
          <c:layout>
            <c:manualLayout>
              <c:xMode val="edge"/>
              <c:yMode val="edge"/>
              <c:x val="0.84127371797823525"/>
              <c:y val="0.6938032654006484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00922880"/>
        <c:crosses val="autoZero"/>
        <c:auto val="1"/>
        <c:lblAlgn val="ctr"/>
        <c:lblOffset val="100"/>
        <c:noMultiLvlLbl val="0"/>
      </c:catAx>
      <c:valAx>
        <c:axId val="1009228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0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050"/>
                  <a:t>Delai (jour)</a:t>
                </a:r>
              </a:p>
            </c:rich>
          </c:tx>
          <c:layout>
            <c:manualLayout>
              <c:xMode val="edge"/>
              <c:yMode val="edge"/>
              <c:x val="6.3534619576061754E-2"/>
              <c:y val="0.100690520302609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00912512"/>
        <c:crosses val="autoZero"/>
        <c:crossBetween val="between"/>
      </c:valAx>
      <c:serAx>
        <c:axId val="100901312"/>
        <c:scaling>
          <c:orientation val="minMax"/>
        </c:scaling>
        <c:delete val="1"/>
        <c:axPos val="b"/>
        <c:majorTickMark val="out"/>
        <c:minorTickMark val="none"/>
        <c:tickLblPos val="nextTo"/>
        <c:crossAx val="100922880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76667434114595"/>
          <c:y val="0.81617724255056423"/>
          <c:w val="0.30528673389510558"/>
          <c:h val="0.16176489887293527"/>
        </c:manualLayout>
      </c:layout>
      <c:overlay val="0"/>
      <c:txPr>
        <a:bodyPr/>
        <a:lstStyle/>
        <a:p>
          <a:pPr>
            <a:defRPr sz="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gradFill>
      <a:gsLst>
        <a:gs pos="0">
          <a:srgbClr val="31B6FD">
            <a:tint val="66000"/>
            <a:satMod val="160000"/>
            <a:alpha val="0"/>
          </a:srgbClr>
        </a:gs>
        <a:gs pos="50000">
          <a:srgbClr val="31B6FD">
            <a:tint val="44500"/>
            <a:satMod val="160000"/>
          </a:srgbClr>
        </a:gs>
        <a:gs pos="100000">
          <a:srgbClr val="31B6F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1" i="0" baseline="0"/>
              <a:t>Delais de traitement des demandes</a:t>
            </a:r>
            <a:endParaRPr lang="fr-FR" sz="1100"/>
          </a:p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1" i="0" baseline="0"/>
              <a:t>au GU-Tic et les différents bureaux (Novembre 2015)</a:t>
            </a:r>
            <a:endParaRPr lang="fr-FR" sz="1100" b="1" i="0" strike="noStrike">
              <a:solidFill>
                <a:srgbClr val="000000"/>
              </a:solidFill>
              <a:latin typeface="Calibri"/>
            </a:endParaRPr>
          </a:p>
        </c:rich>
      </c:tx>
      <c:layout/>
      <c:overlay val="1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  <c:perspective val="30"/>
    </c:view3D>
    <c:floor>
      <c:thickness val="0"/>
      <c:spPr>
        <a:gradFill>
          <a:gsLst>
            <a:gs pos="0">
              <a:srgbClr val="4F81BD">
                <a:lumMod val="20000"/>
                <a:lumOff val="80000"/>
              </a:srgbClr>
            </a:gs>
            <a:gs pos="64999">
              <a:srgbClr val="4F81BD">
                <a:lumMod val="40000"/>
                <a:lumOff val="60000"/>
              </a:srgb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ysClr val="windowText" lastClr="000000">
                <a:lumMod val="65000"/>
                <a:lumOff val="35000"/>
              </a:sysClr>
            </a:gs>
            <a:gs pos="64999">
              <a:sysClr val="windowText" lastClr="000000">
                <a:lumMod val="50000"/>
                <a:lumOff val="50000"/>
              </a:sysClr>
            </a:gs>
            <a:gs pos="100000">
              <a:schemeClr val="bg1">
                <a:lumMod val="75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ysClr val="windowText" lastClr="000000">
                <a:lumMod val="65000"/>
                <a:lumOff val="35000"/>
              </a:sysClr>
            </a:gs>
            <a:gs pos="64999">
              <a:sysClr val="windowText" lastClr="000000">
                <a:lumMod val="50000"/>
                <a:lumOff val="50000"/>
              </a:sysClr>
            </a:gs>
            <a:gs pos="100000">
              <a:schemeClr val="bg1">
                <a:lumMod val="75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6.3810160076785513E-2"/>
          <c:y val="0.13909571175632304"/>
          <c:w val="0.79731822518109652"/>
          <c:h val="0.50711425240035124"/>
        </c:manualLayout>
      </c:layout>
      <c:line3DChart>
        <c:grouping val="standard"/>
        <c:varyColors val="0"/>
        <c:ser>
          <c:idx val="0"/>
          <c:order val="0"/>
          <c:tx>
            <c:strRef>
              <c:f>EvolutionsDelais!$C$51</c:f>
              <c:strCache>
                <c:ptCount val="1"/>
                <c:pt idx="0">
                  <c:v>Moyenne mensuelle (demande clôturée)</c:v>
                </c:pt>
              </c:strCache>
            </c:strRef>
          </c:tx>
          <c:spPr>
            <a:solidFill>
              <a:srgbClr val="FFC000"/>
            </a:solidFill>
            <a:ln w="12700">
              <a:noFill/>
            </a:ln>
          </c:spPr>
          <c:dLbls>
            <c:dLbl>
              <c:idx val="0"/>
              <c:layout>
                <c:manualLayout>
                  <c:x val="-3.5467980295566505E-2"/>
                  <c:y val="2.5904761904761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704433497536963E-2"/>
                  <c:y val="2.8952380952380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722495894909685E-2"/>
                  <c:y val="1.676190476190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467980295566505E-2"/>
                  <c:y val="1.2190476190476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194516487587994E-2"/>
                  <c:y val="0.21937842778793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DC6D"/>
              </a:solidFill>
            </c:spPr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EvolutionsDelais!$B$52:$B$57</c:f>
              <c:strCache>
                <c:ptCount val="6"/>
                <c:pt idx="0">
                  <c:v>Attestation d'homologation</c:v>
                </c:pt>
                <c:pt idx="1">
                  <c:v>Attestation de conformité</c:v>
                </c:pt>
                <c:pt idx="2">
                  <c:v>AMC</c:v>
                </c:pt>
                <c:pt idx="3">
                  <c:v>Avis technique D41</c:v>
                </c:pt>
                <c:pt idx="4">
                  <c:v>Avis technique</c:v>
                </c:pt>
                <c:pt idx="5">
                  <c:v>Contrôle équipement radio maritime</c:v>
                </c:pt>
              </c:strCache>
            </c:strRef>
          </c:cat>
          <c:val>
            <c:numRef>
              <c:f>EvolutionsDelais!$C$52:$C$57</c:f>
              <c:numCache>
                <c:formatCode>General</c:formatCode>
                <c:ptCount val="6"/>
                <c:pt idx="0">
                  <c:v>10</c:v>
                </c:pt>
                <c:pt idx="1">
                  <c:v>11.18</c:v>
                </c:pt>
                <c:pt idx="2">
                  <c:v>4.8599999999999985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EvolutionsDelais!$D$51</c:f>
              <c:strCache>
                <c:ptCount val="1"/>
                <c:pt idx="0">
                  <c:v>Moyenne des moyennes (demande clôturée)</c:v>
                </c:pt>
              </c:strCache>
            </c:strRef>
          </c:tx>
          <c:spPr>
            <a:solidFill>
              <a:schemeClr val="accent6"/>
            </a:solidFill>
            <a:ln w="19050">
              <a:noFill/>
            </a:ln>
          </c:spPr>
          <c:dLbls>
            <c:dLbl>
              <c:idx val="0"/>
              <c:layout>
                <c:manualLayout>
                  <c:x val="-3.9408866995073892E-2"/>
                  <c:y val="-1.2190476190476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704433497536963E-2"/>
                  <c:y val="1.5238095238095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460911448684741E-3"/>
                  <c:y val="0.17306520414381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EvolutionsDelais!$B$52:$B$57</c:f>
              <c:strCache>
                <c:ptCount val="6"/>
                <c:pt idx="0">
                  <c:v>Attestation d'homologation</c:v>
                </c:pt>
                <c:pt idx="1">
                  <c:v>Attestation de conformité</c:v>
                </c:pt>
                <c:pt idx="2">
                  <c:v>AMC</c:v>
                </c:pt>
                <c:pt idx="3">
                  <c:v>Avis technique D41</c:v>
                </c:pt>
                <c:pt idx="4">
                  <c:v>Avis technique</c:v>
                </c:pt>
                <c:pt idx="5">
                  <c:v>Contrôle équipement radio maritime</c:v>
                </c:pt>
              </c:strCache>
            </c:strRef>
          </c:cat>
          <c:val>
            <c:numRef>
              <c:f>EvolutionsDelais!$D$52:$D$57</c:f>
              <c:numCache>
                <c:formatCode>General</c:formatCode>
                <c:ptCount val="6"/>
                <c:pt idx="0">
                  <c:v>10.91</c:v>
                </c:pt>
                <c:pt idx="1">
                  <c:v>9.01</c:v>
                </c:pt>
                <c:pt idx="2">
                  <c:v>5.4</c:v>
                </c:pt>
                <c:pt idx="3">
                  <c:v>6.68</c:v>
                </c:pt>
                <c:pt idx="5">
                  <c:v>12.05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EvolutionsDelais!$E$51</c:f>
              <c:strCache>
                <c:ptCount val="1"/>
                <c:pt idx="0">
                  <c:v>Objectifs</c:v>
                </c:pt>
              </c:strCache>
            </c:strRef>
          </c:tx>
          <c:spPr>
            <a:ln w="9525">
              <a:noFill/>
            </a:ln>
          </c:spPr>
          <c:dLbls>
            <c:dLbl>
              <c:idx val="0"/>
              <c:layout>
                <c:manualLayout>
                  <c:x val="-2.495894909688013E-2"/>
                  <c:y val="-1.980952380952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545155993431883E-3"/>
                  <c:y val="2.2857142857142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817733990147847E-3"/>
                  <c:y val="-1.676190476190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EvolutionsDelais!$B$52:$B$57</c:f>
              <c:strCache>
                <c:ptCount val="6"/>
                <c:pt idx="0">
                  <c:v>Attestation d'homologation</c:v>
                </c:pt>
                <c:pt idx="1">
                  <c:v>Attestation de conformité</c:v>
                </c:pt>
                <c:pt idx="2">
                  <c:v>AMC</c:v>
                </c:pt>
                <c:pt idx="3">
                  <c:v>Avis technique D41</c:v>
                </c:pt>
                <c:pt idx="4">
                  <c:v>Avis technique</c:v>
                </c:pt>
                <c:pt idx="5">
                  <c:v>Contrôle équipement radio maritime</c:v>
                </c:pt>
              </c:strCache>
            </c:strRef>
          </c:cat>
          <c:val>
            <c:numRef>
              <c:f>EvolutionsDelais!$E$52:$E$57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680064"/>
        <c:axId val="100681984"/>
        <c:axId val="100904448"/>
      </c:line3DChart>
      <c:catAx>
        <c:axId val="100680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050"/>
                  <a:t>Type de demande</a:t>
                </a:r>
              </a:p>
            </c:rich>
          </c:tx>
          <c:layout>
            <c:manualLayout>
              <c:xMode val="edge"/>
              <c:yMode val="edge"/>
              <c:x val="0.77317800187257335"/>
              <c:y val="0.6675623731798516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00681984"/>
        <c:crosses val="autoZero"/>
        <c:auto val="1"/>
        <c:lblAlgn val="ctr"/>
        <c:lblOffset val="100"/>
        <c:noMultiLvlLbl val="0"/>
      </c:catAx>
      <c:valAx>
        <c:axId val="1006819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0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 sz="1050"/>
                  <a:t>Delai (jour)</a:t>
                </a:r>
              </a:p>
            </c:rich>
          </c:tx>
          <c:layout>
            <c:manualLayout>
              <c:xMode val="edge"/>
              <c:yMode val="edge"/>
              <c:x val="6.9468035793771393E-2"/>
              <c:y val="9.5516788116234264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00680064"/>
        <c:crosses val="autoZero"/>
        <c:crossBetween val="between"/>
      </c:valAx>
      <c:serAx>
        <c:axId val="100904448"/>
        <c:scaling>
          <c:orientation val="minMax"/>
        </c:scaling>
        <c:delete val="1"/>
        <c:axPos val="b"/>
        <c:majorTickMark val="out"/>
        <c:minorTickMark val="none"/>
        <c:tickLblPos val="nextTo"/>
        <c:crossAx val="100681984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508845604825759"/>
          <c:y val="0.82333873581847661"/>
          <c:w val="0.35438633328728686"/>
          <c:h val="0.15235008103727724"/>
        </c:manualLayout>
      </c:layout>
      <c:overlay val="0"/>
      <c:txPr>
        <a:bodyPr/>
        <a:lstStyle/>
        <a:p>
          <a:pPr>
            <a:defRPr sz="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gradFill>
      <a:gsLst>
        <a:gs pos="0">
          <a:srgbClr val="E28FFF"/>
        </a:gs>
        <a:gs pos="50000">
          <a:srgbClr val="FDCBF6"/>
        </a:gs>
        <a:gs pos="100000">
          <a:srgbClr val="FFFBFE"/>
        </a:gs>
      </a:gsLst>
      <a:lin ang="5400000" scaled="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975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D200F7-F840-4CE4-AE91-528CD138988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411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2E2B07A-3D4B-4B10-A6EB-75FD2C5FC2E7}" type="datetimeFigureOut">
              <a:rPr lang="fr-FR"/>
              <a:pPr>
                <a:defRPr/>
              </a:pPr>
              <a:t>15/12/2015</a:t>
            </a:fld>
            <a:endParaRPr lang="fr-FR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4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9750"/>
            <a:ext cx="2971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9602E4F-987A-47FE-9D5A-23B29FAF2CE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263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400" y="-996950"/>
            <a:ext cx="9105900" cy="7842250"/>
            <a:chOff x="16" y="-628"/>
            <a:chExt cx="5736" cy="4940"/>
          </a:xfrm>
        </p:grpSpPr>
        <p:pic>
          <p:nvPicPr>
            <p:cNvPr id="5" name="Picture 3" descr="back_b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" y="391"/>
              <a:ext cx="5728" cy="3921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36471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4"/>
            <p:cNvSpPr>
              <a:spLocks/>
            </p:cNvSpPr>
            <p:nvPr userDrawn="1"/>
          </p:nvSpPr>
          <p:spPr bwMode="gray">
            <a:xfrm>
              <a:off x="16" y="-628"/>
              <a:ext cx="5712" cy="2676"/>
            </a:xfrm>
            <a:custGeom>
              <a:avLst/>
              <a:gdLst/>
              <a:ahLst/>
              <a:cxnLst>
                <a:cxn ang="0">
                  <a:pos x="0" y="1607"/>
                </a:cxn>
                <a:cxn ang="0">
                  <a:pos x="5548" y="2692"/>
                </a:cxn>
                <a:cxn ang="0">
                  <a:pos x="5736" y="2580"/>
                </a:cxn>
                <a:cxn ang="0">
                  <a:pos x="5738" y="641"/>
                </a:cxn>
                <a:cxn ang="0">
                  <a:pos x="22" y="641"/>
                </a:cxn>
                <a:cxn ang="0">
                  <a:pos x="12" y="1613"/>
                </a:cxn>
              </a:cxnLst>
              <a:rect l="0" t="0" r="r" b="b"/>
              <a:pathLst>
                <a:path w="5738" h="2692">
                  <a:moveTo>
                    <a:pt x="0" y="1607"/>
                  </a:moveTo>
                  <a:cubicBezTo>
                    <a:pt x="4478" y="0"/>
                    <a:pt x="5523" y="2457"/>
                    <a:pt x="5548" y="2692"/>
                  </a:cubicBezTo>
                  <a:lnTo>
                    <a:pt x="5736" y="2580"/>
                  </a:lnTo>
                  <a:lnTo>
                    <a:pt x="5738" y="641"/>
                  </a:lnTo>
                  <a:lnTo>
                    <a:pt x="22" y="641"/>
                  </a:lnTo>
                  <a:cubicBezTo>
                    <a:pt x="22" y="641"/>
                    <a:pt x="12" y="1613"/>
                    <a:pt x="12" y="1613"/>
                  </a:cubicBezTo>
                </a:path>
              </a:pathLst>
            </a:custGeom>
            <a:solidFill>
              <a:schemeClr val="accent3"/>
            </a:solidFill>
            <a:ln w="381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175"/>
            <a:ext cx="9144000" cy="6854825"/>
            <a:chOff x="0" y="2"/>
            <a:chExt cx="5760" cy="4318"/>
          </a:xfrm>
        </p:grpSpPr>
        <p:sp>
          <p:nvSpPr>
            <p:cNvPr id="8" name="Freeform 6"/>
            <p:cNvSpPr>
              <a:spLocks/>
            </p:cNvSpPr>
            <p:nvPr userDrawn="1"/>
          </p:nvSpPr>
          <p:spPr bwMode="gray">
            <a:xfrm>
              <a:off x="5475" y="3"/>
              <a:ext cx="281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96"/>
                </a:cxn>
                <a:cxn ang="0">
                  <a:pos x="281" y="332"/>
                </a:cxn>
                <a:cxn ang="0">
                  <a:pos x="281" y="0"/>
                </a:cxn>
              </a:cxnLst>
              <a:rect l="0" t="0" r="r" b="b"/>
              <a:pathLst>
                <a:path w="281" h="348">
                  <a:moveTo>
                    <a:pt x="0" y="0"/>
                  </a:moveTo>
                  <a:cubicBezTo>
                    <a:pt x="33" y="16"/>
                    <a:pt x="125" y="6"/>
                    <a:pt x="202" y="96"/>
                  </a:cubicBezTo>
                  <a:cubicBezTo>
                    <a:pt x="279" y="186"/>
                    <a:pt x="268" y="348"/>
                    <a:pt x="281" y="332"/>
                  </a:cubicBezTo>
                  <a:lnTo>
                    <a:pt x="281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pitchFamily="34" charset="0"/>
                <a:cs typeface="+mn-cs"/>
              </a:endParaRPr>
            </a:p>
          </p:txBody>
        </p:sp>
        <p:grpSp>
          <p:nvGrpSpPr>
            <p:cNvPr id="4" name="Group 7"/>
            <p:cNvGrpSpPr>
              <a:grpSpLocks/>
            </p:cNvGrpSpPr>
            <p:nvPr userDrawn="1"/>
          </p:nvGrpSpPr>
          <p:grpSpPr bwMode="auto">
            <a:xfrm>
              <a:off x="0" y="2"/>
              <a:ext cx="5760" cy="4318"/>
              <a:chOff x="0" y="2"/>
              <a:chExt cx="5760" cy="4318"/>
            </a:xfrm>
          </p:grpSpPr>
          <p:sp>
            <p:nvSpPr>
              <p:cNvPr id="10" name="Freeform 8"/>
              <p:cNvSpPr>
                <a:spLocks/>
              </p:cNvSpPr>
              <p:nvPr userDrawn="1"/>
            </p:nvSpPr>
            <p:spPr bwMode="gray">
              <a:xfrm>
                <a:off x="0" y="4023"/>
                <a:ext cx="275" cy="297"/>
              </a:xfrm>
              <a:custGeom>
                <a:avLst/>
                <a:gdLst/>
                <a:ahLst/>
                <a:cxnLst>
                  <a:cxn ang="0">
                    <a:pos x="275" y="291"/>
                  </a:cxn>
                  <a:cxn ang="0">
                    <a:pos x="112" y="211"/>
                  </a:cxn>
                  <a:cxn ang="0">
                    <a:pos x="28" y="127"/>
                  </a:cxn>
                  <a:cxn ang="0">
                    <a:pos x="0" y="0"/>
                  </a:cxn>
                  <a:cxn ang="0">
                    <a:pos x="1" y="297"/>
                  </a:cxn>
                </a:cxnLst>
                <a:rect l="0" t="0" r="r" b="b"/>
                <a:pathLst>
                  <a:path w="275" h="297">
                    <a:moveTo>
                      <a:pt x="275" y="291"/>
                    </a:moveTo>
                    <a:lnTo>
                      <a:pt x="112" y="211"/>
                    </a:lnTo>
                    <a:lnTo>
                      <a:pt x="28" y="127"/>
                    </a:lnTo>
                    <a:lnTo>
                      <a:pt x="0" y="0"/>
                    </a:lnTo>
                    <a:lnTo>
                      <a:pt x="1" y="297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1" name="AutoShape 9"/>
              <p:cNvSpPr>
                <a:spLocks noChangeArrowheads="1"/>
              </p:cNvSpPr>
              <p:nvPr userDrawn="1"/>
            </p:nvSpPr>
            <p:spPr bwMode="gray">
              <a:xfrm>
                <a:off x="20" y="26"/>
                <a:ext cx="5715" cy="4265"/>
              </a:xfrm>
              <a:prstGeom prst="roundRect">
                <a:avLst>
                  <a:gd name="adj" fmla="val 6227"/>
                </a:avLst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 userDrawn="1"/>
            </p:nvSpPr>
            <p:spPr bwMode="gray">
              <a:xfrm>
                <a:off x="0" y="2"/>
                <a:ext cx="290" cy="315"/>
              </a:xfrm>
              <a:custGeom>
                <a:avLst/>
                <a:gdLst/>
                <a:ahLst/>
                <a:cxnLst>
                  <a:cxn ang="0">
                    <a:pos x="1" y="315"/>
                  </a:cxn>
                  <a:cxn ang="0">
                    <a:pos x="122" y="97"/>
                  </a:cxn>
                  <a:cxn ang="0">
                    <a:pos x="279" y="0"/>
                  </a:cxn>
                  <a:cxn ang="0">
                    <a:pos x="0" y="1"/>
                  </a:cxn>
                </a:cxnLst>
                <a:rect l="0" t="0" r="r" b="b"/>
                <a:pathLst>
                  <a:path w="290" h="315">
                    <a:moveTo>
                      <a:pt x="1" y="315"/>
                    </a:moveTo>
                    <a:cubicBezTo>
                      <a:pt x="21" y="279"/>
                      <a:pt x="76" y="150"/>
                      <a:pt x="122" y="97"/>
                    </a:cubicBezTo>
                    <a:cubicBezTo>
                      <a:pt x="163" y="44"/>
                      <a:pt x="290" y="23"/>
                      <a:pt x="279" y="0"/>
                    </a:cubicBezTo>
                    <a:lnTo>
                      <a:pt x="0" y="1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 userDrawn="1"/>
            </p:nvSpPr>
            <p:spPr bwMode="gray">
              <a:xfrm>
                <a:off x="5507" y="4031"/>
                <a:ext cx="253" cy="287"/>
              </a:xfrm>
              <a:custGeom>
                <a:avLst/>
                <a:gdLst/>
                <a:ahLst/>
                <a:cxnLst>
                  <a:cxn ang="0">
                    <a:pos x="250" y="0"/>
                  </a:cxn>
                  <a:cxn ang="0">
                    <a:pos x="179" y="143"/>
                  </a:cxn>
                  <a:cxn ang="0">
                    <a:pos x="85" y="236"/>
                  </a:cxn>
                  <a:cxn ang="0">
                    <a:pos x="0" y="287"/>
                  </a:cxn>
                  <a:cxn ang="0">
                    <a:pos x="253" y="284"/>
                  </a:cxn>
                </a:cxnLst>
                <a:rect l="0" t="0" r="r" b="b"/>
                <a:pathLst>
                  <a:path w="253" h="287">
                    <a:moveTo>
                      <a:pt x="250" y="0"/>
                    </a:moveTo>
                    <a:lnTo>
                      <a:pt x="179" y="143"/>
                    </a:lnTo>
                    <a:lnTo>
                      <a:pt x="85" y="236"/>
                    </a:lnTo>
                    <a:lnTo>
                      <a:pt x="0" y="287"/>
                    </a:lnTo>
                    <a:lnTo>
                      <a:pt x="253" y="284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148492" name="Rectangle 12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762000" y="2438400"/>
            <a:ext cx="7467600" cy="1470025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48493" name="Rectangle 13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762000" y="3962400"/>
            <a:ext cx="7496175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1E1A627F-DAA7-4825-9CAA-2D0C560BE236}" type="datetime1">
              <a:rPr lang="fr-FR" smtClean="0"/>
              <a:pPr>
                <a:defRPr/>
              </a:pPr>
              <a:t>15/12/2015</a:t>
            </a:fld>
            <a:endParaRPr lang="fr-FR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BDFEC5A8-274A-4B6E-BB33-11C66C80B0B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B1699-1C6E-4608-A980-633531C88C14}" type="datetime1">
              <a:rPr lang="fr-FR" smtClean="0"/>
              <a:pPr>
                <a:defRPr/>
              </a:pPr>
              <a:t>15/12/2015</a:t>
            </a:fld>
            <a:endParaRPr lang="fr-FR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5B9EF-CDB7-4BD4-BDCB-EB0BA983241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2039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2039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A1C9C-FB3F-4FBA-9D19-268DC8CDE37B}" type="datetime1">
              <a:rPr lang="fr-FR" smtClean="0"/>
              <a:pPr>
                <a:defRPr/>
              </a:pPr>
              <a:t>15/12/2015</a:t>
            </a:fld>
            <a:endParaRPr lang="fr-FR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72B6E-C6EA-4C2A-B753-94E6FBD870D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4921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3962400" cy="51022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3962400" cy="51022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D45CF-8369-43EA-B867-31B050D828AB}" type="datetime1">
              <a:rPr lang="fr-FR" smtClean="0"/>
              <a:pPr>
                <a:defRPr/>
              </a:pPr>
              <a:t>15/12/2015</a:t>
            </a:fld>
            <a:endParaRPr lang="fr-FR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EDF8D-1F16-4006-9EDF-0A3D19C0C0E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56270-5416-4E01-AF8C-24EED3857CB9}" type="datetime1">
              <a:rPr lang="fr-FR" smtClean="0"/>
              <a:pPr>
                <a:defRPr/>
              </a:pPr>
              <a:t>15/12/2015</a:t>
            </a:fld>
            <a:endParaRPr lang="fr-FR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8FCA-A4CB-44AD-9CF1-689FFCD5334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3366B-BAEB-4FAC-B901-14A609EE5910}" type="datetime1">
              <a:rPr lang="fr-FR" smtClean="0"/>
              <a:pPr>
                <a:defRPr/>
              </a:pPr>
              <a:t>15/12/2015</a:t>
            </a:fld>
            <a:endParaRPr lang="fr-FR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49BE1-17C5-4F3C-AC5F-2E48CDA84CC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39624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3962400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C2AF7-AAFB-4C7D-9B95-5E1ADE52FE5C}" type="datetime1">
              <a:rPr lang="fr-FR" smtClean="0"/>
              <a:pPr>
                <a:defRPr/>
              </a:pPr>
              <a:t>15/12/2015</a:t>
            </a:fld>
            <a:endParaRPr lang="fr-FR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0A2BE-A9CF-4A25-8F09-49F9A81AC28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27E81-B19C-4BCD-8B31-0BEF8FFBE434}" type="datetime1">
              <a:rPr lang="fr-FR" smtClean="0"/>
              <a:pPr>
                <a:defRPr/>
              </a:pPr>
              <a:t>15/12/2015</a:t>
            </a:fld>
            <a:endParaRPr lang="fr-FR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129AC-0B7F-451D-874F-F7BAD540A77A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3D20B-A24F-4DE7-9108-E48EE152686D}" type="datetime1">
              <a:rPr lang="fr-FR" smtClean="0"/>
              <a:pPr>
                <a:defRPr/>
              </a:pPr>
              <a:t>15/12/2015</a:t>
            </a:fld>
            <a:endParaRPr lang="fr-FR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B72E-60E3-4CB5-98E6-174897C43B4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5A27-E316-4C82-905E-2691C4931B63}" type="datetime1">
              <a:rPr lang="fr-FR" smtClean="0"/>
              <a:pPr>
                <a:defRPr/>
              </a:pPr>
              <a:t>15/12/2015</a:t>
            </a:fld>
            <a:endParaRPr lang="fr-FR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0DC22-8018-40D7-A77D-1256B8BB812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95DA-2FEA-4C1E-8940-7F9FCA0B55D7}" type="datetime1">
              <a:rPr lang="fr-FR" smtClean="0"/>
              <a:pPr>
                <a:defRPr/>
              </a:pPr>
              <a:t>15/12/2015</a:t>
            </a:fld>
            <a:endParaRPr lang="fr-FR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13057-2AA3-4E0B-A8E4-85014980529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C061-C639-4DEA-8150-08E9A56455B9}" type="datetime1">
              <a:rPr lang="fr-FR" smtClean="0"/>
              <a:pPr>
                <a:defRPr/>
              </a:pPr>
              <a:t>15/12/2015</a:t>
            </a:fld>
            <a:endParaRPr lang="fr-FR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F6D2-18D4-422B-B5B6-6C361EA0FBF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Freeform 2"/>
          <p:cNvSpPr>
            <a:spLocks/>
          </p:cNvSpPr>
          <p:nvPr/>
        </p:nvSpPr>
        <p:spPr bwMode="gray">
          <a:xfrm rot="-5400000">
            <a:off x="-2473325" y="2673350"/>
            <a:ext cx="6629400" cy="158750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1504" y="352"/>
              </a:cxn>
              <a:cxn ang="0">
                <a:pos x="3960" y="432"/>
              </a:cxn>
              <a:cxn ang="0">
                <a:pos x="5688" y="1000"/>
              </a:cxn>
              <a:cxn ang="0">
                <a:pos x="5693" y="6"/>
              </a:cxn>
              <a:cxn ang="0">
                <a:pos x="0" y="0"/>
              </a:cxn>
            </a:cxnLst>
            <a:rect l="0" t="0" r="r" b="b"/>
            <a:pathLst>
              <a:path w="5693" h="1000">
                <a:moveTo>
                  <a:pt x="0" y="584"/>
                </a:moveTo>
                <a:cubicBezTo>
                  <a:pt x="249" y="545"/>
                  <a:pt x="844" y="377"/>
                  <a:pt x="1504" y="352"/>
                </a:cubicBezTo>
                <a:cubicBezTo>
                  <a:pt x="2168" y="300"/>
                  <a:pt x="3246" y="322"/>
                  <a:pt x="3960" y="432"/>
                </a:cubicBezTo>
                <a:cubicBezTo>
                  <a:pt x="4641" y="548"/>
                  <a:pt x="5616" y="920"/>
                  <a:pt x="5688" y="1000"/>
                </a:cubicBezTo>
                <a:lnTo>
                  <a:pt x="5693" y="6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7451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+mn-cs"/>
            </a:endParaRPr>
          </a:p>
        </p:txBody>
      </p:sp>
      <p:sp>
        <p:nvSpPr>
          <p:cNvPr id="147459" name="Freeform 3"/>
          <p:cNvSpPr>
            <a:spLocks/>
          </p:cNvSpPr>
          <p:nvPr/>
        </p:nvSpPr>
        <p:spPr bwMode="gray">
          <a:xfrm>
            <a:off x="63500" y="63500"/>
            <a:ext cx="9037638" cy="16049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1520" y="392"/>
              </a:cxn>
              <a:cxn ang="0">
                <a:pos x="4200" y="504"/>
              </a:cxn>
              <a:cxn ang="0">
                <a:pos x="5688" y="1000"/>
              </a:cxn>
              <a:cxn ang="0">
                <a:pos x="5693" y="6"/>
              </a:cxn>
              <a:cxn ang="0">
                <a:pos x="0" y="0"/>
              </a:cxn>
            </a:cxnLst>
            <a:rect l="0" t="0" r="r" b="b"/>
            <a:pathLst>
              <a:path w="5693" h="1000">
                <a:moveTo>
                  <a:pt x="0" y="584"/>
                </a:moveTo>
                <a:cubicBezTo>
                  <a:pt x="253" y="552"/>
                  <a:pt x="820" y="405"/>
                  <a:pt x="1520" y="392"/>
                </a:cubicBezTo>
                <a:cubicBezTo>
                  <a:pt x="2184" y="340"/>
                  <a:pt x="3486" y="394"/>
                  <a:pt x="4200" y="504"/>
                </a:cubicBezTo>
                <a:cubicBezTo>
                  <a:pt x="4881" y="620"/>
                  <a:pt x="5616" y="920"/>
                  <a:pt x="5688" y="1000"/>
                </a:cubicBezTo>
                <a:lnTo>
                  <a:pt x="5693" y="6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3175"/>
            <a:ext cx="9144000" cy="6854825"/>
            <a:chOff x="0" y="2"/>
            <a:chExt cx="5760" cy="4318"/>
          </a:xfrm>
        </p:grpSpPr>
        <p:grpSp>
          <p:nvGrpSpPr>
            <p:cNvPr id="3" name="Group 6"/>
            <p:cNvGrpSpPr>
              <a:grpSpLocks/>
            </p:cNvGrpSpPr>
            <p:nvPr userDrawn="1"/>
          </p:nvGrpSpPr>
          <p:grpSpPr bwMode="auto">
            <a:xfrm>
              <a:off x="0" y="2"/>
              <a:ext cx="5760" cy="4318"/>
              <a:chOff x="0" y="2"/>
              <a:chExt cx="5760" cy="4318"/>
            </a:xfrm>
          </p:grpSpPr>
          <p:sp>
            <p:nvSpPr>
              <p:cNvPr id="147463" name="Freeform 7"/>
              <p:cNvSpPr>
                <a:spLocks/>
              </p:cNvSpPr>
              <p:nvPr userDrawn="1"/>
            </p:nvSpPr>
            <p:spPr bwMode="gray">
              <a:xfrm>
                <a:off x="0" y="4023"/>
                <a:ext cx="275" cy="297"/>
              </a:xfrm>
              <a:custGeom>
                <a:avLst/>
                <a:gdLst/>
                <a:ahLst/>
                <a:cxnLst>
                  <a:cxn ang="0">
                    <a:pos x="275" y="291"/>
                  </a:cxn>
                  <a:cxn ang="0">
                    <a:pos x="112" y="211"/>
                  </a:cxn>
                  <a:cxn ang="0">
                    <a:pos x="28" y="127"/>
                  </a:cxn>
                  <a:cxn ang="0">
                    <a:pos x="0" y="0"/>
                  </a:cxn>
                  <a:cxn ang="0">
                    <a:pos x="1" y="297"/>
                  </a:cxn>
                </a:cxnLst>
                <a:rect l="0" t="0" r="r" b="b"/>
                <a:pathLst>
                  <a:path w="275" h="297">
                    <a:moveTo>
                      <a:pt x="275" y="291"/>
                    </a:moveTo>
                    <a:lnTo>
                      <a:pt x="112" y="211"/>
                    </a:lnTo>
                    <a:lnTo>
                      <a:pt x="28" y="127"/>
                    </a:lnTo>
                    <a:lnTo>
                      <a:pt x="0" y="0"/>
                    </a:lnTo>
                    <a:lnTo>
                      <a:pt x="1" y="297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7464" name="AutoShape 8"/>
              <p:cNvSpPr>
                <a:spLocks noChangeArrowheads="1"/>
              </p:cNvSpPr>
              <p:nvPr userDrawn="1"/>
            </p:nvSpPr>
            <p:spPr bwMode="gray">
              <a:xfrm>
                <a:off x="20" y="26"/>
                <a:ext cx="5715" cy="4265"/>
              </a:xfrm>
              <a:prstGeom prst="roundRect">
                <a:avLst>
                  <a:gd name="adj" fmla="val 6227"/>
                </a:avLst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7465" name="Freeform 9"/>
              <p:cNvSpPr>
                <a:spLocks/>
              </p:cNvSpPr>
              <p:nvPr userDrawn="1"/>
            </p:nvSpPr>
            <p:spPr bwMode="gray">
              <a:xfrm>
                <a:off x="0" y="2"/>
                <a:ext cx="290" cy="315"/>
              </a:xfrm>
              <a:custGeom>
                <a:avLst/>
                <a:gdLst/>
                <a:ahLst/>
                <a:cxnLst>
                  <a:cxn ang="0">
                    <a:pos x="1" y="315"/>
                  </a:cxn>
                  <a:cxn ang="0">
                    <a:pos x="122" y="97"/>
                  </a:cxn>
                  <a:cxn ang="0">
                    <a:pos x="279" y="0"/>
                  </a:cxn>
                  <a:cxn ang="0">
                    <a:pos x="0" y="1"/>
                  </a:cxn>
                </a:cxnLst>
                <a:rect l="0" t="0" r="r" b="b"/>
                <a:pathLst>
                  <a:path w="290" h="315">
                    <a:moveTo>
                      <a:pt x="1" y="315"/>
                    </a:moveTo>
                    <a:cubicBezTo>
                      <a:pt x="21" y="279"/>
                      <a:pt x="76" y="150"/>
                      <a:pt x="122" y="97"/>
                    </a:cubicBezTo>
                    <a:cubicBezTo>
                      <a:pt x="163" y="44"/>
                      <a:pt x="290" y="23"/>
                      <a:pt x="279" y="0"/>
                    </a:cubicBezTo>
                    <a:lnTo>
                      <a:pt x="0" y="1"/>
                    </a:ln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7466" name="Freeform 10"/>
              <p:cNvSpPr>
                <a:spLocks/>
              </p:cNvSpPr>
              <p:nvPr userDrawn="1"/>
            </p:nvSpPr>
            <p:spPr bwMode="gray">
              <a:xfrm>
                <a:off x="5507" y="4031"/>
                <a:ext cx="253" cy="287"/>
              </a:xfrm>
              <a:custGeom>
                <a:avLst/>
                <a:gdLst/>
                <a:ahLst/>
                <a:cxnLst>
                  <a:cxn ang="0">
                    <a:pos x="250" y="0"/>
                  </a:cxn>
                  <a:cxn ang="0">
                    <a:pos x="179" y="143"/>
                  </a:cxn>
                  <a:cxn ang="0">
                    <a:pos x="85" y="236"/>
                  </a:cxn>
                  <a:cxn ang="0">
                    <a:pos x="0" y="287"/>
                  </a:cxn>
                  <a:cxn ang="0">
                    <a:pos x="253" y="284"/>
                  </a:cxn>
                </a:cxnLst>
                <a:rect l="0" t="0" r="r" b="b"/>
                <a:pathLst>
                  <a:path w="253" h="287">
                    <a:moveTo>
                      <a:pt x="250" y="0"/>
                    </a:moveTo>
                    <a:lnTo>
                      <a:pt x="179" y="143"/>
                    </a:lnTo>
                    <a:lnTo>
                      <a:pt x="85" y="236"/>
                    </a:lnTo>
                    <a:lnTo>
                      <a:pt x="0" y="287"/>
                    </a:lnTo>
                    <a:lnTo>
                      <a:pt x="253" y="284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147467" name="Freeform 11"/>
            <p:cNvSpPr>
              <a:spLocks/>
            </p:cNvSpPr>
            <p:nvPr userDrawn="1"/>
          </p:nvSpPr>
          <p:spPr bwMode="gray">
            <a:xfrm>
              <a:off x="5475" y="3"/>
              <a:ext cx="281" cy="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96"/>
                </a:cxn>
                <a:cxn ang="0">
                  <a:pos x="281" y="332"/>
                </a:cxn>
                <a:cxn ang="0">
                  <a:pos x="281" y="0"/>
                </a:cxn>
              </a:cxnLst>
              <a:rect l="0" t="0" r="r" b="b"/>
              <a:pathLst>
                <a:path w="281" h="348">
                  <a:moveTo>
                    <a:pt x="0" y="0"/>
                  </a:moveTo>
                  <a:cubicBezTo>
                    <a:pt x="33" y="16"/>
                    <a:pt x="125" y="6"/>
                    <a:pt x="202" y="96"/>
                  </a:cubicBezTo>
                  <a:cubicBezTo>
                    <a:pt x="279" y="186"/>
                    <a:pt x="268" y="348"/>
                    <a:pt x="281" y="332"/>
                  </a:cubicBezTo>
                  <a:lnTo>
                    <a:pt x="281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pitchFamily="34" charset="0"/>
                <a:cs typeface="+mn-cs"/>
              </a:endParaRPr>
            </a:p>
          </p:txBody>
        </p:sp>
      </p:grpSp>
      <p:sp>
        <p:nvSpPr>
          <p:cNvPr id="1029" name="Rectangle 1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17475"/>
            <a:ext cx="8229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0772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747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21450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D5D45CF-8369-43EA-B867-31B050D828AB}" type="datetime1">
              <a:rPr lang="fr-FR" smtClean="0"/>
              <a:pPr>
                <a:defRPr/>
              </a:pPr>
              <a:t>15/12/2015</a:t>
            </a:fld>
            <a:endParaRPr lang="fr-FR" dirty="0"/>
          </a:p>
        </p:txBody>
      </p:sp>
      <p:sp>
        <p:nvSpPr>
          <p:cNvPr id="14747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3400" y="6521450"/>
            <a:ext cx="609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C8EDF8D-1F16-4006-9EDF-0A3D19C0C0E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uichetunique-tic.cert.t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hokri.Benhajyahia@cert.mincom.tn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 bwMode="auto">
          <a:xfrm>
            <a:off x="4643438" y="5500702"/>
            <a:ext cx="4143404" cy="1000132"/>
          </a:xfrm>
          <a:prstGeom prst="roundRect">
            <a:avLst/>
          </a:prstGeom>
          <a:solidFill>
            <a:schemeClr val="bg1">
              <a:alpha val="48000"/>
            </a:schemeClr>
          </a:solidFill>
          <a:ln w="28575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500063" y="4572000"/>
            <a:ext cx="8072437" cy="178593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solidFill>
                <a:schemeClr val="accent1">
                  <a:lumMod val="2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643438" y="5646785"/>
            <a:ext cx="407196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fr-FR" altLang="fr-FR" sz="11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1100" b="1" dirty="0" smtClean="0">
                <a:solidFill>
                  <a:srgbClr val="800080"/>
                </a:solidFill>
              </a:rPr>
              <a:t> par: Chammem Abdelkarim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1100" b="1" dirty="0" smtClean="0">
                <a:solidFill>
                  <a:srgbClr val="800080"/>
                </a:solidFill>
              </a:rPr>
              <a:t>Chammem.abdelkarim@cert.mincom.tn</a:t>
            </a:r>
            <a:endParaRPr lang="fr-FR" sz="1100" b="1" dirty="0">
              <a:solidFill>
                <a:srgbClr val="800080"/>
              </a:solidFill>
              <a:latin typeface="Verdana" pitchFamily="34" charset="0"/>
            </a:endParaRP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131763" y="2727325"/>
            <a:ext cx="8472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9900"/>
                </a:solidFill>
              </a:rPr>
              <a:t> </a:t>
            </a:r>
            <a:endParaRPr lang="fr-FR" sz="2400" b="1" dirty="0">
              <a:solidFill>
                <a:srgbClr val="FF99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472" y="1428736"/>
            <a:ext cx="78581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Conformity</a:t>
            </a:r>
            <a:r>
              <a:rPr lang="fr-F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 </a:t>
            </a:r>
            <a:r>
              <a:rPr lang="fr-FR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Interoperability</a:t>
            </a:r>
            <a:r>
              <a:rPr lang="fr-F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 AFR </a:t>
            </a:r>
            <a:r>
              <a:rPr lang="fr-FR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Region</a:t>
            </a:r>
            <a:r>
              <a:rPr lang="fr-F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Type </a:t>
            </a:r>
            <a:r>
              <a:rPr lang="fr-FR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Approval</a:t>
            </a:r>
            <a:r>
              <a:rPr lang="fr-F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testing</a:t>
            </a:r>
            <a:r>
              <a:rPr lang="fr-F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 mobile </a:t>
            </a:r>
            <a:r>
              <a:rPr lang="fr-FR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Terminals</a:t>
            </a:r>
            <a:r>
              <a:rPr lang="fr-F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Homologation </a:t>
            </a:r>
            <a:r>
              <a:rPr lang="fr-FR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Procedures</a:t>
            </a:r>
            <a:r>
              <a:rPr lang="fr-F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 </a:t>
            </a:r>
            <a:r>
              <a:rPr lang="fr-FR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Market</a:t>
            </a:r>
            <a:r>
              <a:rPr lang="fr-F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Surveillances</a:t>
            </a:r>
            <a:endParaRPr lang="fr-FR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4348" y="3679833"/>
            <a:ext cx="757237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Electronic</a:t>
            </a:r>
            <a:r>
              <a:rPr lang="fr-F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Procedures</a:t>
            </a:r>
            <a:r>
              <a:rPr lang="fr-F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type </a:t>
            </a:r>
            <a:r>
              <a:rPr lang="fr-FR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approval</a:t>
            </a:r>
            <a:r>
              <a:rPr lang="fr-F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 mobile </a:t>
            </a:r>
            <a:r>
              <a:rPr lang="fr-FR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terminals</a:t>
            </a:r>
            <a:r>
              <a:rPr lang="fr-F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fr-FR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Tunisian</a:t>
            </a:r>
            <a:r>
              <a:rPr lang="fr-F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approch</a:t>
            </a:r>
            <a:endParaRPr lang="fr-FR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5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Espace réservé du contenu 6"/>
          <p:cNvSpPr txBox="1">
            <a:spLocks/>
          </p:cNvSpPr>
          <p:nvPr/>
        </p:nvSpPr>
        <p:spPr bwMode="auto">
          <a:xfrm>
            <a:off x="500063" y="2420888"/>
            <a:ext cx="82867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D’assurer la gestion des clients,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D’améliorer les </a:t>
            </a:r>
            <a:r>
              <a:rPr lang="fr-FR" sz="2400" dirty="0"/>
              <a:t>délais de traitement des </a:t>
            </a:r>
            <a:r>
              <a:rPr lang="fr-FR" sz="2400" dirty="0" smtClean="0"/>
              <a:t>demandes,</a:t>
            </a:r>
            <a:endParaRPr lang="fr-FR" sz="24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D’assurer la gestion </a:t>
            </a:r>
            <a:r>
              <a:rPr lang="fr-FR" sz="2400" dirty="0"/>
              <a:t>des compléments </a:t>
            </a:r>
            <a:r>
              <a:rPr lang="fr-FR" sz="2400" dirty="0" smtClean="0"/>
              <a:t>d’information,</a:t>
            </a:r>
            <a:endParaRPr lang="fr-FR" sz="24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De garantir la gestion </a:t>
            </a:r>
            <a:r>
              <a:rPr lang="fr-FR" sz="2400" dirty="0"/>
              <a:t>des échantillons </a:t>
            </a:r>
            <a:r>
              <a:rPr lang="fr-FR" sz="2400" dirty="0" smtClean="0"/>
              <a:t>client,</a:t>
            </a:r>
            <a:endParaRPr lang="fr-FR" sz="24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De préciser les tâches,</a:t>
            </a:r>
            <a:endParaRPr lang="fr-FR" sz="24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De fournir un outil </a:t>
            </a:r>
            <a:r>
              <a:rPr lang="fr-FR" sz="2400" dirty="0"/>
              <a:t>d’aide à la </a:t>
            </a:r>
            <a:r>
              <a:rPr lang="fr-FR" sz="2400" dirty="0" smtClean="0"/>
              <a:t>décision</a:t>
            </a:r>
            <a:endParaRPr lang="fr-FR" sz="2400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1143000" y="44450"/>
            <a:ext cx="457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3- Application Métier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63" y="1373867"/>
            <a:ext cx="82867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fr-FR" sz="2400" dirty="0" smtClean="0"/>
              <a:t>	Le GU-Tic a </a:t>
            </a:r>
            <a:r>
              <a:rPr lang="en-US" altLang="fr-FR" sz="2400" dirty="0" err="1" smtClean="0"/>
              <a:t>développer</a:t>
            </a:r>
            <a:r>
              <a:rPr lang="en-US" altLang="fr-FR" sz="2400" dirty="0" smtClean="0"/>
              <a:t> </a:t>
            </a:r>
            <a:r>
              <a:rPr lang="en-US" altLang="fr-FR" sz="2400" dirty="0" err="1" smtClean="0"/>
              <a:t>une</a:t>
            </a:r>
            <a:r>
              <a:rPr lang="en-US" altLang="fr-FR" sz="2400" dirty="0" smtClean="0"/>
              <a:t> application métier </a:t>
            </a:r>
            <a:r>
              <a:rPr lang="en-US" altLang="fr-FR" sz="2400" dirty="0" err="1" smtClean="0"/>
              <a:t>dans</a:t>
            </a:r>
            <a:r>
              <a:rPr lang="en-US" altLang="fr-FR" sz="2400" dirty="0" smtClean="0"/>
              <a:t> le but:</a:t>
            </a:r>
            <a:endParaRPr lang="fr-FR" altLang="fr-FR" sz="2400" dirty="0"/>
          </a:p>
        </p:txBody>
      </p:sp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Espace réservé du contenu 6"/>
          <p:cNvSpPr txBox="1">
            <a:spLocks/>
          </p:cNvSpPr>
          <p:nvPr/>
        </p:nvSpPr>
        <p:spPr bwMode="auto">
          <a:xfrm>
            <a:off x="500063" y="1844824"/>
            <a:ext cx="814390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/>
              <a:t>D’assurer une gestion électronique des documents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/>
              <a:t>D’avoir un module de statistique et </a:t>
            </a:r>
            <a:r>
              <a:rPr lang="fr-FR" sz="2400" dirty="0" err="1" smtClean="0"/>
              <a:t>reporting</a:t>
            </a:r>
            <a:endParaRPr lang="fr-FR" sz="2400" dirty="0" smtClean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De garantir la sécurité,</a:t>
            </a:r>
            <a:endParaRPr lang="fr-FR" sz="24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D’avoir une traçabilité,</a:t>
            </a:r>
            <a:endParaRPr lang="fr-FR" sz="2400" dirty="0"/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De fournir des services </a:t>
            </a:r>
            <a:r>
              <a:rPr lang="fr-FR" sz="2400" dirty="0"/>
              <a:t>en ligne </a:t>
            </a:r>
            <a:r>
              <a:rPr lang="fr-FR" sz="2400" dirty="0" smtClean="0"/>
              <a:t>aux clients.</a:t>
            </a:r>
            <a:endParaRPr lang="fr-FR" sz="2400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1143000" y="44450"/>
            <a:ext cx="457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3- Application Métier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2904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5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143000" y="44450"/>
            <a:ext cx="457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3- Application Métier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contenu 6"/>
          <p:cNvSpPr txBox="1">
            <a:spLocks/>
          </p:cNvSpPr>
          <p:nvPr/>
        </p:nvSpPr>
        <p:spPr bwMode="auto">
          <a:xfrm>
            <a:off x="500063" y="1268759"/>
            <a:ext cx="8143903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buFont typeface="Wingdings" pitchFamily="2" charset="2"/>
              <a:buChar char="ü"/>
            </a:pPr>
            <a:r>
              <a:rPr lang="fr-FR" sz="2400" dirty="0" smtClean="0"/>
              <a:t>Module de Gestion des clients</a:t>
            </a:r>
            <a:endParaRPr lang="fr-FR" sz="24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  <p:pic>
        <p:nvPicPr>
          <p:cNvPr id="14" name="Image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1700806"/>
            <a:ext cx="7960398" cy="472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8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Imag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237953"/>
            <a:ext cx="66960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5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143000" y="44450"/>
            <a:ext cx="457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3- Application Métier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contenu 6"/>
          <p:cNvSpPr txBox="1">
            <a:spLocks/>
          </p:cNvSpPr>
          <p:nvPr/>
        </p:nvSpPr>
        <p:spPr bwMode="auto">
          <a:xfrm>
            <a:off x="500063" y="1268759"/>
            <a:ext cx="8143903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buFont typeface="Wingdings" pitchFamily="2" charset="2"/>
              <a:buChar char="ü"/>
            </a:pPr>
            <a:r>
              <a:rPr lang="fr-FR" sz="2400" dirty="0" smtClean="0"/>
              <a:t>Module de Consultation de la réglementation et des procédures</a:t>
            </a:r>
            <a:endParaRPr lang="fr-FR" sz="24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19" y="1700808"/>
            <a:ext cx="820303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143000" y="44450"/>
            <a:ext cx="457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3- Application Métier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Espace réservé du contenu 6"/>
          <p:cNvSpPr txBox="1">
            <a:spLocks/>
          </p:cNvSpPr>
          <p:nvPr/>
        </p:nvSpPr>
        <p:spPr bwMode="auto">
          <a:xfrm>
            <a:off x="500063" y="1124744"/>
            <a:ext cx="814390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buFont typeface="Wingdings" pitchFamily="2" charset="2"/>
              <a:buChar char="ü"/>
            </a:pPr>
            <a:r>
              <a:rPr lang="fr-FR" sz="2400" dirty="0" smtClean="0"/>
              <a:t>Module de Statistique </a:t>
            </a:r>
            <a:r>
              <a:rPr lang="fr-FR" sz="2400" dirty="0"/>
              <a:t>et </a:t>
            </a:r>
            <a:r>
              <a:rPr lang="fr-FR" sz="2400" dirty="0" smtClean="0"/>
              <a:t>de </a:t>
            </a:r>
            <a:r>
              <a:rPr lang="fr-FR" sz="2400" dirty="0" err="1" smtClean="0"/>
              <a:t>reporting</a:t>
            </a:r>
            <a:endParaRPr lang="fr-FR" sz="24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" y="1857376"/>
            <a:ext cx="8025755" cy="430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143000" y="44450"/>
            <a:ext cx="457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3- Application Métier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contenu 6"/>
          <p:cNvSpPr txBox="1">
            <a:spLocks/>
          </p:cNvSpPr>
          <p:nvPr/>
        </p:nvSpPr>
        <p:spPr bwMode="auto">
          <a:xfrm>
            <a:off x="500063" y="1340768"/>
            <a:ext cx="814390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buFont typeface="Wingdings" pitchFamily="2" charset="2"/>
              <a:buChar char="ü"/>
            </a:pPr>
            <a:r>
              <a:rPr lang="fr-FR" sz="2400" dirty="0" smtClean="0"/>
              <a:t>Module d’automatisation et de Traçabilité </a:t>
            </a:r>
            <a:r>
              <a:rPr lang="fr-FR" sz="2400" dirty="0"/>
              <a:t>WORKFLOW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Imag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14500"/>
            <a:ext cx="7572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143000" y="44450"/>
            <a:ext cx="457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3- Application Métier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Espace réservé du contenu 6"/>
          <p:cNvSpPr txBox="1">
            <a:spLocks/>
          </p:cNvSpPr>
          <p:nvPr/>
        </p:nvSpPr>
        <p:spPr bwMode="auto">
          <a:xfrm>
            <a:off x="500063" y="1124744"/>
            <a:ext cx="814390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buFont typeface="Wingdings" pitchFamily="2" charset="2"/>
              <a:buChar char="ü"/>
            </a:pPr>
            <a:r>
              <a:rPr lang="fr-FR" sz="2400" dirty="0" smtClean="0"/>
              <a:t>Module de Sécurité</a:t>
            </a:r>
            <a:endParaRPr lang="fr-FR" sz="24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Imag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785938"/>
            <a:ext cx="639127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143000" y="44450"/>
            <a:ext cx="457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3- Application Métier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  <p:sp>
        <p:nvSpPr>
          <p:cNvPr id="15" name="Espace réservé du contenu 6"/>
          <p:cNvSpPr txBox="1">
            <a:spLocks/>
          </p:cNvSpPr>
          <p:nvPr/>
        </p:nvSpPr>
        <p:spPr bwMode="auto">
          <a:xfrm>
            <a:off x="500063" y="1268760"/>
            <a:ext cx="81439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buFont typeface="Wingdings" pitchFamily="2" charset="2"/>
              <a:buChar char="ü"/>
            </a:pPr>
            <a:r>
              <a:rPr lang="fr-FR" sz="2400" dirty="0" smtClean="0"/>
              <a:t>Module de Sauvegarde </a:t>
            </a:r>
            <a:r>
              <a:rPr lang="fr-FR" sz="2400" dirty="0"/>
              <a:t>et </a:t>
            </a:r>
            <a:r>
              <a:rPr lang="fr-FR" sz="2400" dirty="0" smtClean="0"/>
              <a:t>d’archivage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Imag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1785938"/>
            <a:ext cx="639127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143000" y="44450"/>
            <a:ext cx="457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3- Application Métier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  <p:sp>
        <p:nvSpPr>
          <p:cNvPr id="15" name="Espace réservé du contenu 6"/>
          <p:cNvSpPr txBox="1">
            <a:spLocks/>
          </p:cNvSpPr>
          <p:nvPr/>
        </p:nvSpPr>
        <p:spPr bwMode="auto">
          <a:xfrm>
            <a:off x="500063" y="1268760"/>
            <a:ext cx="8143903" cy="44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buFont typeface="Wingdings" pitchFamily="2" charset="2"/>
              <a:buChar char="ü"/>
            </a:pPr>
            <a:r>
              <a:rPr lang="fr-FR" sz="2400" dirty="0" smtClean="0"/>
              <a:t>Module de Recherche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143000" y="44450"/>
            <a:ext cx="457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3- Application Métier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  <p:sp>
        <p:nvSpPr>
          <p:cNvPr id="15" name="Espace réservé du contenu 6"/>
          <p:cNvSpPr txBox="1">
            <a:spLocks/>
          </p:cNvSpPr>
          <p:nvPr/>
        </p:nvSpPr>
        <p:spPr bwMode="auto">
          <a:xfrm>
            <a:off x="500063" y="1268760"/>
            <a:ext cx="8143903" cy="44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buFont typeface="Wingdings" pitchFamily="2" charset="2"/>
              <a:buChar char="ü"/>
            </a:pPr>
            <a:r>
              <a:rPr lang="fr-FR" sz="2400" dirty="0" smtClean="0"/>
              <a:t>Module de Gestion d’échantillon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1713930"/>
            <a:ext cx="7643841" cy="464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7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utoShape 6"/>
          <p:cNvSpPr>
            <a:spLocks noChangeArrowheads="1"/>
          </p:cNvSpPr>
          <p:nvPr/>
        </p:nvSpPr>
        <p:spPr bwMode="gray">
          <a:xfrm>
            <a:off x="3428992" y="2543172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990099"/>
              </a:solidFill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-928726" y="1714488"/>
            <a:ext cx="4430713" cy="4430713"/>
            <a:chOff x="-576" y="1104"/>
            <a:chExt cx="2791" cy="2791"/>
          </a:xfrm>
        </p:grpSpPr>
        <p:sp>
          <p:nvSpPr>
            <p:cNvPr id="6159" name="AutoShape 5"/>
            <p:cNvSpPr>
              <a:spLocks noChangeArrowheads="1"/>
            </p:cNvSpPr>
            <p:nvPr/>
          </p:nvSpPr>
          <p:spPr bwMode="gray">
            <a:xfrm rot="5400000">
              <a:off x="-576" y="1104"/>
              <a:ext cx="2791" cy="27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160" name="AutoShape 13"/>
            <p:cNvSpPr>
              <a:spLocks noChangeArrowheads="1"/>
            </p:cNvSpPr>
            <p:nvPr/>
          </p:nvSpPr>
          <p:spPr bwMode="ltGray">
            <a:xfrm rot="5400000">
              <a:off x="-406" y="1395"/>
              <a:ext cx="2374" cy="23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</p:grpSp>
      <p:sp>
        <p:nvSpPr>
          <p:cNvPr id="53" name="AutoShape 6"/>
          <p:cNvSpPr>
            <a:spLocks noChangeArrowheads="1"/>
          </p:cNvSpPr>
          <p:nvPr/>
        </p:nvSpPr>
        <p:spPr bwMode="gray">
          <a:xfrm>
            <a:off x="3714744" y="3214686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gray">
          <a:xfrm>
            <a:off x="3000364" y="5191125"/>
            <a:ext cx="4827588" cy="5302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7" name="Text Box 52"/>
          <p:cNvSpPr txBox="1">
            <a:spLocks noChangeArrowheads="1"/>
          </p:cNvSpPr>
          <p:nvPr/>
        </p:nvSpPr>
        <p:spPr bwMode="auto">
          <a:xfrm>
            <a:off x="3181339" y="52832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6158" name="Titre 57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46331"/>
          </a:xfrm>
        </p:spPr>
        <p:txBody>
          <a:bodyPr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Plan</a:t>
            </a:r>
          </a:p>
        </p:txBody>
      </p:sp>
      <p:pic>
        <p:nvPicPr>
          <p:cNvPr id="61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 bwMode="auto">
          <a:xfrm>
            <a:off x="6715140" y="6429396"/>
            <a:ext cx="2428892" cy="4286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1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3929058" y="3302554"/>
            <a:ext cx="2933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Application Métier</a:t>
            </a:r>
            <a:endParaRPr lang="en-US" b="1" dirty="0"/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gray">
          <a:xfrm>
            <a:off x="3714744" y="3900494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7" name="Text Box 50"/>
          <p:cNvSpPr txBox="1">
            <a:spLocks noChangeArrowheads="1"/>
          </p:cNvSpPr>
          <p:nvPr/>
        </p:nvSpPr>
        <p:spPr bwMode="auto">
          <a:xfrm>
            <a:off x="3865495" y="3971932"/>
            <a:ext cx="363546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Services </a:t>
            </a:r>
            <a:r>
              <a:rPr lang="en-US" b="1" dirty="0" smtClean="0"/>
              <a:t>en </a:t>
            </a:r>
            <a:r>
              <a:rPr lang="en-US" b="1" dirty="0" err="1" smtClean="0"/>
              <a:t>ligne</a:t>
            </a:r>
            <a:r>
              <a:rPr lang="en-US" b="1" dirty="0" smtClean="0"/>
              <a:t> du GU-Tic</a:t>
            </a:r>
            <a:endParaRPr lang="en-US" b="1" dirty="0"/>
          </a:p>
        </p:txBody>
      </p:sp>
      <p:sp>
        <p:nvSpPr>
          <p:cNvPr id="68" name="AutoShape 6"/>
          <p:cNvSpPr>
            <a:spLocks noChangeArrowheads="1"/>
          </p:cNvSpPr>
          <p:nvPr/>
        </p:nvSpPr>
        <p:spPr bwMode="gray">
          <a:xfrm>
            <a:off x="3500430" y="4543436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3651181" y="4621218"/>
            <a:ext cx="19606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 smtClean="0"/>
              <a:t>Statistiques</a:t>
            </a:r>
            <a:endParaRPr lang="en-US" b="1" dirty="0"/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3690942" y="2630485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Procedure </a:t>
            </a:r>
            <a:endParaRPr lang="en-US" b="1" dirty="0"/>
          </a:p>
        </p:txBody>
      </p:sp>
      <p:pic>
        <p:nvPicPr>
          <p:cNvPr id="70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e 71"/>
          <p:cNvGrpSpPr/>
          <p:nvPr/>
        </p:nvGrpSpPr>
        <p:grpSpPr>
          <a:xfrm>
            <a:off x="2357422" y="1928802"/>
            <a:ext cx="571504" cy="571504"/>
            <a:chOff x="3643306" y="1357298"/>
            <a:chExt cx="571504" cy="571504"/>
          </a:xfrm>
        </p:grpSpPr>
        <p:grpSp>
          <p:nvGrpSpPr>
            <p:cNvPr id="15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77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78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6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75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76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72" name="Groupe 71"/>
          <p:cNvGrpSpPr/>
          <p:nvPr/>
        </p:nvGrpSpPr>
        <p:grpSpPr>
          <a:xfrm>
            <a:off x="2857488" y="2571744"/>
            <a:ext cx="571504" cy="571504"/>
            <a:chOff x="3643306" y="1357298"/>
            <a:chExt cx="571504" cy="571504"/>
          </a:xfrm>
        </p:grpSpPr>
        <p:grpSp>
          <p:nvGrpSpPr>
            <p:cNvPr id="73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81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2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74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79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0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sp>
        <p:nvSpPr>
          <p:cNvPr id="83" name="AutoShape 6"/>
          <p:cNvSpPr>
            <a:spLocks noChangeArrowheads="1"/>
          </p:cNvSpPr>
          <p:nvPr/>
        </p:nvSpPr>
        <p:spPr bwMode="gray">
          <a:xfrm>
            <a:off x="2928926" y="1928802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84" name="Text Box 48"/>
          <p:cNvSpPr txBox="1">
            <a:spLocks noChangeArrowheads="1"/>
          </p:cNvSpPr>
          <p:nvPr/>
        </p:nvSpPr>
        <p:spPr bwMode="auto">
          <a:xfrm>
            <a:off x="3062278" y="2016115"/>
            <a:ext cx="159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Introduction </a:t>
            </a:r>
          </a:p>
        </p:txBody>
      </p:sp>
      <p:sp>
        <p:nvSpPr>
          <p:cNvPr id="71" name="Text Box 43"/>
          <p:cNvSpPr txBox="1">
            <a:spLocks noChangeArrowheads="1"/>
          </p:cNvSpPr>
          <p:nvPr/>
        </p:nvSpPr>
        <p:spPr bwMode="auto">
          <a:xfrm>
            <a:off x="2473144" y="2059536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85" name="Groupe 84"/>
          <p:cNvGrpSpPr/>
          <p:nvPr/>
        </p:nvGrpSpPr>
        <p:grpSpPr>
          <a:xfrm>
            <a:off x="3143240" y="3214686"/>
            <a:ext cx="571504" cy="571504"/>
            <a:chOff x="3643306" y="1357298"/>
            <a:chExt cx="571504" cy="571504"/>
          </a:xfrm>
        </p:grpSpPr>
        <p:grpSp>
          <p:nvGrpSpPr>
            <p:cNvPr id="86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90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1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87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88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9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92" name="Groupe 91"/>
          <p:cNvGrpSpPr/>
          <p:nvPr/>
        </p:nvGrpSpPr>
        <p:grpSpPr>
          <a:xfrm>
            <a:off x="3143240" y="3857628"/>
            <a:ext cx="571504" cy="571504"/>
            <a:chOff x="3643306" y="1357298"/>
            <a:chExt cx="571504" cy="571504"/>
          </a:xfrm>
        </p:grpSpPr>
        <p:grpSp>
          <p:nvGrpSpPr>
            <p:cNvPr id="93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97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94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95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6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99" name="Groupe 98"/>
          <p:cNvGrpSpPr/>
          <p:nvPr/>
        </p:nvGrpSpPr>
        <p:grpSpPr>
          <a:xfrm>
            <a:off x="2928926" y="4500570"/>
            <a:ext cx="571504" cy="571504"/>
            <a:chOff x="3643306" y="1357298"/>
            <a:chExt cx="571504" cy="571504"/>
          </a:xfrm>
        </p:grpSpPr>
        <p:grpSp>
          <p:nvGrpSpPr>
            <p:cNvPr id="100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104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05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01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102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03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06" name="Groupe 105"/>
          <p:cNvGrpSpPr/>
          <p:nvPr/>
        </p:nvGrpSpPr>
        <p:grpSpPr>
          <a:xfrm>
            <a:off x="2428860" y="5214950"/>
            <a:ext cx="571504" cy="571504"/>
            <a:chOff x="3643306" y="1357298"/>
            <a:chExt cx="571504" cy="571504"/>
          </a:xfrm>
        </p:grpSpPr>
        <p:grpSp>
          <p:nvGrpSpPr>
            <p:cNvPr id="107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111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12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08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109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10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sp>
        <p:nvSpPr>
          <p:cNvPr id="114" name="Text Box 43"/>
          <p:cNvSpPr txBox="1">
            <a:spLocks noChangeArrowheads="1"/>
          </p:cNvSpPr>
          <p:nvPr/>
        </p:nvSpPr>
        <p:spPr bwMode="auto">
          <a:xfrm>
            <a:off x="2973210" y="270247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5" name="Text Box 43"/>
          <p:cNvSpPr txBox="1">
            <a:spLocks noChangeArrowheads="1"/>
          </p:cNvSpPr>
          <p:nvPr/>
        </p:nvSpPr>
        <p:spPr bwMode="auto">
          <a:xfrm>
            <a:off x="3258962" y="328612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6" name="Text Box 43"/>
          <p:cNvSpPr txBox="1">
            <a:spLocks noChangeArrowheads="1"/>
          </p:cNvSpPr>
          <p:nvPr/>
        </p:nvSpPr>
        <p:spPr bwMode="auto">
          <a:xfrm>
            <a:off x="3258962" y="3929066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7" name="Text Box 43"/>
          <p:cNvSpPr txBox="1">
            <a:spLocks noChangeArrowheads="1"/>
          </p:cNvSpPr>
          <p:nvPr/>
        </p:nvSpPr>
        <p:spPr bwMode="auto">
          <a:xfrm>
            <a:off x="3071802" y="457200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8" name="Text Box 43"/>
          <p:cNvSpPr txBox="1">
            <a:spLocks noChangeArrowheads="1"/>
          </p:cNvSpPr>
          <p:nvPr/>
        </p:nvSpPr>
        <p:spPr bwMode="auto">
          <a:xfrm>
            <a:off x="2571736" y="534568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6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1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utoShape 21"/>
          <p:cNvSpPr>
            <a:spLocks noChangeArrowheads="1"/>
          </p:cNvSpPr>
          <p:nvPr/>
        </p:nvSpPr>
        <p:spPr bwMode="gray">
          <a:xfrm>
            <a:off x="3714744" y="3898907"/>
            <a:ext cx="4826000" cy="5302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C000"/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2" name="AutoShape 6"/>
          <p:cNvSpPr>
            <a:spLocks noChangeArrowheads="1"/>
          </p:cNvSpPr>
          <p:nvPr/>
        </p:nvSpPr>
        <p:spPr bwMode="gray">
          <a:xfrm>
            <a:off x="3428992" y="2543172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990099"/>
              </a:solidFill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-928726" y="1714488"/>
            <a:ext cx="4430713" cy="4430713"/>
            <a:chOff x="-576" y="1104"/>
            <a:chExt cx="2791" cy="2791"/>
          </a:xfrm>
        </p:grpSpPr>
        <p:sp>
          <p:nvSpPr>
            <p:cNvPr id="6159" name="AutoShape 5"/>
            <p:cNvSpPr>
              <a:spLocks noChangeArrowheads="1"/>
            </p:cNvSpPr>
            <p:nvPr/>
          </p:nvSpPr>
          <p:spPr bwMode="gray">
            <a:xfrm rot="5400000">
              <a:off x="-576" y="1104"/>
              <a:ext cx="2791" cy="27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160" name="AutoShape 13"/>
            <p:cNvSpPr>
              <a:spLocks noChangeArrowheads="1"/>
            </p:cNvSpPr>
            <p:nvPr/>
          </p:nvSpPr>
          <p:spPr bwMode="ltGray">
            <a:xfrm rot="5400000">
              <a:off x="-406" y="1395"/>
              <a:ext cx="2374" cy="23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</p:grpSp>
      <p:sp>
        <p:nvSpPr>
          <p:cNvPr id="53" name="AutoShape 6"/>
          <p:cNvSpPr>
            <a:spLocks noChangeArrowheads="1"/>
          </p:cNvSpPr>
          <p:nvPr/>
        </p:nvSpPr>
        <p:spPr bwMode="gray">
          <a:xfrm>
            <a:off x="3714744" y="3214686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gray">
          <a:xfrm>
            <a:off x="3000364" y="5191125"/>
            <a:ext cx="4827588" cy="5302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7" name="Text Box 52"/>
          <p:cNvSpPr txBox="1">
            <a:spLocks noChangeArrowheads="1"/>
          </p:cNvSpPr>
          <p:nvPr/>
        </p:nvSpPr>
        <p:spPr bwMode="auto">
          <a:xfrm>
            <a:off x="3181339" y="52832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6158" name="Titre 57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46331"/>
          </a:xfrm>
        </p:spPr>
        <p:txBody>
          <a:bodyPr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Plan</a:t>
            </a:r>
          </a:p>
        </p:txBody>
      </p:sp>
      <p:pic>
        <p:nvPicPr>
          <p:cNvPr id="61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 bwMode="auto">
          <a:xfrm>
            <a:off x="6715140" y="6429396"/>
            <a:ext cx="2428892" cy="4286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1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gray">
          <a:xfrm>
            <a:off x="2928926" y="1928802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8" name="AutoShape 6"/>
          <p:cNvSpPr>
            <a:spLocks noChangeArrowheads="1"/>
          </p:cNvSpPr>
          <p:nvPr/>
        </p:nvSpPr>
        <p:spPr bwMode="gray">
          <a:xfrm>
            <a:off x="3500430" y="4543436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3690942" y="2630485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Procedure </a:t>
            </a:r>
            <a:endParaRPr lang="en-US" b="1" dirty="0"/>
          </a:p>
        </p:txBody>
      </p:sp>
      <p:pic>
        <p:nvPicPr>
          <p:cNvPr id="70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71"/>
          <p:cNvGrpSpPr/>
          <p:nvPr/>
        </p:nvGrpSpPr>
        <p:grpSpPr>
          <a:xfrm>
            <a:off x="2357422" y="1928802"/>
            <a:ext cx="571504" cy="571504"/>
            <a:chOff x="3643306" y="1357298"/>
            <a:chExt cx="571504" cy="571504"/>
          </a:xfrm>
        </p:grpSpPr>
        <p:grpSp>
          <p:nvGrpSpPr>
            <p:cNvPr id="5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77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78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6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75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76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7" name="Groupe 71"/>
          <p:cNvGrpSpPr/>
          <p:nvPr/>
        </p:nvGrpSpPr>
        <p:grpSpPr>
          <a:xfrm>
            <a:off x="2857488" y="2571744"/>
            <a:ext cx="571504" cy="571504"/>
            <a:chOff x="3643306" y="1357298"/>
            <a:chExt cx="571504" cy="571504"/>
          </a:xfrm>
        </p:grpSpPr>
        <p:grpSp>
          <p:nvGrpSpPr>
            <p:cNvPr id="8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81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2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9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79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0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sp>
        <p:nvSpPr>
          <p:cNvPr id="84" name="Text Box 48"/>
          <p:cNvSpPr txBox="1">
            <a:spLocks noChangeArrowheads="1"/>
          </p:cNvSpPr>
          <p:nvPr/>
        </p:nvSpPr>
        <p:spPr bwMode="auto">
          <a:xfrm>
            <a:off x="3062278" y="2016115"/>
            <a:ext cx="159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Introduction </a:t>
            </a:r>
          </a:p>
        </p:txBody>
      </p:sp>
      <p:sp>
        <p:nvSpPr>
          <p:cNvPr id="71" name="Text Box 43"/>
          <p:cNvSpPr txBox="1">
            <a:spLocks noChangeArrowheads="1"/>
          </p:cNvSpPr>
          <p:nvPr/>
        </p:nvSpPr>
        <p:spPr bwMode="auto">
          <a:xfrm>
            <a:off x="2473144" y="2059536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10" name="Groupe 84"/>
          <p:cNvGrpSpPr/>
          <p:nvPr/>
        </p:nvGrpSpPr>
        <p:grpSpPr>
          <a:xfrm>
            <a:off x="3143240" y="3214686"/>
            <a:ext cx="571504" cy="571504"/>
            <a:chOff x="3643306" y="1357298"/>
            <a:chExt cx="571504" cy="571504"/>
          </a:xfrm>
        </p:grpSpPr>
        <p:grpSp>
          <p:nvGrpSpPr>
            <p:cNvPr id="11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90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1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2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88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9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3" name="Groupe 91"/>
          <p:cNvGrpSpPr/>
          <p:nvPr/>
        </p:nvGrpSpPr>
        <p:grpSpPr>
          <a:xfrm>
            <a:off x="3143240" y="3857628"/>
            <a:ext cx="571504" cy="571504"/>
            <a:chOff x="3643306" y="1357298"/>
            <a:chExt cx="571504" cy="571504"/>
          </a:xfrm>
        </p:grpSpPr>
        <p:grpSp>
          <p:nvGrpSpPr>
            <p:cNvPr id="14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97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5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95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6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6" name="Groupe 98"/>
          <p:cNvGrpSpPr/>
          <p:nvPr/>
        </p:nvGrpSpPr>
        <p:grpSpPr>
          <a:xfrm>
            <a:off x="2928926" y="4500570"/>
            <a:ext cx="571504" cy="571504"/>
            <a:chOff x="3643306" y="1357298"/>
            <a:chExt cx="571504" cy="571504"/>
          </a:xfrm>
        </p:grpSpPr>
        <p:grpSp>
          <p:nvGrpSpPr>
            <p:cNvPr id="17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104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05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8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102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03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9" name="Groupe 105"/>
          <p:cNvGrpSpPr/>
          <p:nvPr/>
        </p:nvGrpSpPr>
        <p:grpSpPr>
          <a:xfrm>
            <a:off x="2428860" y="5214950"/>
            <a:ext cx="571504" cy="571504"/>
            <a:chOff x="3643306" y="1357298"/>
            <a:chExt cx="571504" cy="571504"/>
          </a:xfrm>
        </p:grpSpPr>
        <p:grpSp>
          <p:nvGrpSpPr>
            <p:cNvPr id="20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111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12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21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109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10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sp>
        <p:nvSpPr>
          <p:cNvPr id="114" name="Text Box 43"/>
          <p:cNvSpPr txBox="1">
            <a:spLocks noChangeArrowheads="1"/>
          </p:cNvSpPr>
          <p:nvPr/>
        </p:nvSpPr>
        <p:spPr bwMode="auto">
          <a:xfrm>
            <a:off x="2973210" y="270247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5" name="Text Box 43"/>
          <p:cNvSpPr txBox="1">
            <a:spLocks noChangeArrowheads="1"/>
          </p:cNvSpPr>
          <p:nvPr/>
        </p:nvSpPr>
        <p:spPr bwMode="auto">
          <a:xfrm>
            <a:off x="3258962" y="328612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6" name="Text Box 43"/>
          <p:cNvSpPr txBox="1">
            <a:spLocks noChangeArrowheads="1"/>
          </p:cNvSpPr>
          <p:nvPr/>
        </p:nvSpPr>
        <p:spPr bwMode="auto">
          <a:xfrm>
            <a:off x="3258962" y="3929066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7" name="Text Box 43"/>
          <p:cNvSpPr txBox="1">
            <a:spLocks noChangeArrowheads="1"/>
          </p:cNvSpPr>
          <p:nvPr/>
        </p:nvSpPr>
        <p:spPr bwMode="auto">
          <a:xfrm>
            <a:off x="3071802" y="457200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8" name="Text Box 43"/>
          <p:cNvSpPr txBox="1">
            <a:spLocks noChangeArrowheads="1"/>
          </p:cNvSpPr>
          <p:nvPr/>
        </p:nvSpPr>
        <p:spPr bwMode="auto">
          <a:xfrm>
            <a:off x="2571736" y="534568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6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3" name="Text Box 49"/>
          <p:cNvSpPr txBox="1">
            <a:spLocks noChangeArrowheads="1"/>
          </p:cNvSpPr>
          <p:nvPr/>
        </p:nvSpPr>
        <p:spPr bwMode="auto">
          <a:xfrm>
            <a:off x="3929058" y="3302554"/>
            <a:ext cx="2933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Application Métier</a:t>
            </a:r>
            <a:endParaRPr lang="en-US" b="1" dirty="0"/>
          </a:p>
        </p:txBody>
      </p:sp>
      <p:sp>
        <p:nvSpPr>
          <p:cNvPr id="74" name="Text Box 50"/>
          <p:cNvSpPr txBox="1">
            <a:spLocks noChangeArrowheads="1"/>
          </p:cNvSpPr>
          <p:nvPr/>
        </p:nvSpPr>
        <p:spPr bwMode="auto">
          <a:xfrm>
            <a:off x="3865495" y="3971932"/>
            <a:ext cx="363546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Services en </a:t>
            </a:r>
            <a:r>
              <a:rPr lang="en-US" b="1" dirty="0" err="1" smtClean="0"/>
              <a:t>ligne</a:t>
            </a:r>
            <a:r>
              <a:rPr lang="en-US" b="1" dirty="0" smtClean="0"/>
              <a:t> du GU-Tic</a:t>
            </a:r>
            <a:endParaRPr lang="en-US" b="1" dirty="0"/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651181" y="4621218"/>
            <a:ext cx="19606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 smtClean="0"/>
              <a:t>Statistiques</a:t>
            </a:r>
            <a:endParaRPr lang="en-US" b="1" dirty="0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Espace réservé du contenu 6"/>
          <p:cNvSpPr txBox="1">
            <a:spLocks/>
          </p:cNvSpPr>
          <p:nvPr/>
        </p:nvSpPr>
        <p:spPr bwMode="auto">
          <a:xfrm>
            <a:off x="500063" y="980728"/>
            <a:ext cx="8072437" cy="543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en-US" altLang="fr-FR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</a:t>
            </a:r>
            <a:r>
              <a:rPr lang="fr-FR" sz="2400" dirty="0"/>
              <a:t>Le guichet unique des technologies de l’information et de la communication instauré dans le Centre d’Études et de Recherche des Télécommunication (CERT) offre à sa clientèle et aux divers partenaires (organisme de contrôle) une multitude de prestations et de services à travers les espaces client, partenaire et travail intégrés au niveau de son site web </a:t>
            </a:r>
            <a:r>
              <a:rPr lang="fr-FR" sz="2400" dirty="0">
                <a:hlinkClick r:id="rId2"/>
              </a:rPr>
              <a:t>https://guichetunique-tic.cert.tn</a:t>
            </a:r>
            <a:r>
              <a:rPr lang="fr-FR" sz="2400" dirty="0"/>
              <a:t>, Il assure en outre une grande flexibilité et simplicité d’utilisation pour le dépôt des demandes client, leurs consultation et leurs suivi.</a:t>
            </a:r>
            <a:endParaRPr lang="fr-FR" altLang="fr-FR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1143000" y="44450"/>
            <a:ext cx="60007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4- Services en ligne du GU-Tic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6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3930"/>
            <a:ext cx="8215312" cy="450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5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143000" y="44450"/>
            <a:ext cx="60007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4- Services en ligne du GU-Tic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  <p:sp>
        <p:nvSpPr>
          <p:cNvPr id="16" name="Espace réservé du contenu 6"/>
          <p:cNvSpPr txBox="1">
            <a:spLocks/>
          </p:cNvSpPr>
          <p:nvPr/>
        </p:nvSpPr>
        <p:spPr bwMode="auto">
          <a:xfrm>
            <a:off x="500063" y="1268760"/>
            <a:ext cx="8143903" cy="44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buFont typeface="Wingdings" pitchFamily="2" charset="2"/>
              <a:buChar char="ü"/>
            </a:pPr>
            <a:r>
              <a:rPr lang="fr-FR" sz="2400" dirty="0" smtClean="0"/>
              <a:t>Authentification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09328"/>
            <a:ext cx="8501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5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143000" y="44450"/>
            <a:ext cx="60007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4- Services en ligne du GU-Tic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  <p:sp>
        <p:nvSpPr>
          <p:cNvPr id="16" name="Espace réservé du contenu 6"/>
          <p:cNvSpPr txBox="1">
            <a:spLocks/>
          </p:cNvSpPr>
          <p:nvPr/>
        </p:nvSpPr>
        <p:spPr bwMode="auto">
          <a:xfrm>
            <a:off x="500063" y="1268760"/>
            <a:ext cx="8143903" cy="44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buFont typeface="Wingdings" pitchFamily="2" charset="2"/>
              <a:buChar char="ü"/>
            </a:pPr>
            <a:r>
              <a:rPr lang="fr-FR" sz="2400" dirty="0" smtClean="0"/>
              <a:t>Consultation et suivi des demandes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3930"/>
            <a:ext cx="8175253" cy="473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5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1143000" y="44450"/>
            <a:ext cx="60007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4- Services en ligne du GU-Tic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  <p:sp>
        <p:nvSpPr>
          <p:cNvPr id="16" name="Espace réservé du contenu 6"/>
          <p:cNvSpPr txBox="1">
            <a:spLocks/>
          </p:cNvSpPr>
          <p:nvPr/>
        </p:nvSpPr>
        <p:spPr bwMode="auto">
          <a:xfrm>
            <a:off x="500063" y="1196752"/>
            <a:ext cx="8143903" cy="44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buFont typeface="Wingdings" pitchFamily="2" charset="2"/>
              <a:buChar char="ü"/>
            </a:pPr>
            <a:r>
              <a:rPr lang="fr-FR" sz="2400" dirty="0" smtClean="0"/>
              <a:t>Dépôt des demandes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21"/>
          <p:cNvSpPr>
            <a:spLocks noChangeArrowheads="1"/>
          </p:cNvSpPr>
          <p:nvPr/>
        </p:nvSpPr>
        <p:spPr bwMode="gray">
          <a:xfrm>
            <a:off x="3460776" y="4541849"/>
            <a:ext cx="4826000" cy="5302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C000"/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8" name="AutoShape 6"/>
          <p:cNvSpPr>
            <a:spLocks noChangeArrowheads="1"/>
          </p:cNvSpPr>
          <p:nvPr/>
        </p:nvSpPr>
        <p:spPr bwMode="gray">
          <a:xfrm>
            <a:off x="3000364" y="5214950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2" name="AutoShape 6"/>
          <p:cNvSpPr>
            <a:spLocks noChangeArrowheads="1"/>
          </p:cNvSpPr>
          <p:nvPr/>
        </p:nvSpPr>
        <p:spPr bwMode="gray">
          <a:xfrm>
            <a:off x="3428992" y="2543172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990099"/>
              </a:solidFill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-928726" y="1714488"/>
            <a:ext cx="4430713" cy="4430713"/>
            <a:chOff x="-576" y="1104"/>
            <a:chExt cx="2791" cy="2791"/>
          </a:xfrm>
        </p:grpSpPr>
        <p:sp>
          <p:nvSpPr>
            <p:cNvPr id="6159" name="AutoShape 5"/>
            <p:cNvSpPr>
              <a:spLocks noChangeArrowheads="1"/>
            </p:cNvSpPr>
            <p:nvPr/>
          </p:nvSpPr>
          <p:spPr bwMode="gray">
            <a:xfrm rot="5400000">
              <a:off x="-576" y="1104"/>
              <a:ext cx="2791" cy="27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160" name="AutoShape 13"/>
            <p:cNvSpPr>
              <a:spLocks noChangeArrowheads="1"/>
            </p:cNvSpPr>
            <p:nvPr/>
          </p:nvSpPr>
          <p:spPr bwMode="ltGray">
            <a:xfrm rot="5400000">
              <a:off x="-406" y="1395"/>
              <a:ext cx="2374" cy="23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</p:grpSp>
      <p:sp>
        <p:nvSpPr>
          <p:cNvPr id="53" name="AutoShape 6"/>
          <p:cNvSpPr>
            <a:spLocks noChangeArrowheads="1"/>
          </p:cNvSpPr>
          <p:nvPr/>
        </p:nvSpPr>
        <p:spPr bwMode="gray">
          <a:xfrm>
            <a:off x="3714744" y="3214686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gray">
          <a:xfrm>
            <a:off x="2928926" y="1928802"/>
            <a:ext cx="4827588" cy="5302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7" name="Text Box 52"/>
          <p:cNvSpPr txBox="1">
            <a:spLocks noChangeArrowheads="1"/>
          </p:cNvSpPr>
          <p:nvPr/>
        </p:nvSpPr>
        <p:spPr bwMode="auto">
          <a:xfrm>
            <a:off x="3181339" y="52832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6158" name="Titre 57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46331"/>
          </a:xfrm>
        </p:spPr>
        <p:txBody>
          <a:bodyPr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Plan</a:t>
            </a:r>
          </a:p>
        </p:txBody>
      </p:sp>
      <p:pic>
        <p:nvPicPr>
          <p:cNvPr id="61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 bwMode="auto">
          <a:xfrm>
            <a:off x="6715140" y="6429396"/>
            <a:ext cx="2428892" cy="4286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1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gray">
          <a:xfrm>
            <a:off x="3714744" y="3900494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3690942" y="2630485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Procedure </a:t>
            </a:r>
            <a:endParaRPr lang="en-US" b="1" dirty="0"/>
          </a:p>
        </p:txBody>
      </p:sp>
      <p:pic>
        <p:nvPicPr>
          <p:cNvPr id="70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71"/>
          <p:cNvGrpSpPr/>
          <p:nvPr/>
        </p:nvGrpSpPr>
        <p:grpSpPr>
          <a:xfrm>
            <a:off x="2357422" y="1928802"/>
            <a:ext cx="571504" cy="571504"/>
            <a:chOff x="3643306" y="1357298"/>
            <a:chExt cx="571504" cy="571504"/>
          </a:xfrm>
        </p:grpSpPr>
        <p:grpSp>
          <p:nvGrpSpPr>
            <p:cNvPr id="5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77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78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6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75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76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7" name="Groupe 71"/>
          <p:cNvGrpSpPr/>
          <p:nvPr/>
        </p:nvGrpSpPr>
        <p:grpSpPr>
          <a:xfrm>
            <a:off x="2857488" y="2571744"/>
            <a:ext cx="571504" cy="571504"/>
            <a:chOff x="3643306" y="1357298"/>
            <a:chExt cx="571504" cy="571504"/>
          </a:xfrm>
        </p:grpSpPr>
        <p:grpSp>
          <p:nvGrpSpPr>
            <p:cNvPr id="8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81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2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9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79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0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sp>
        <p:nvSpPr>
          <p:cNvPr id="84" name="Text Box 48"/>
          <p:cNvSpPr txBox="1">
            <a:spLocks noChangeArrowheads="1"/>
          </p:cNvSpPr>
          <p:nvPr/>
        </p:nvSpPr>
        <p:spPr bwMode="auto">
          <a:xfrm>
            <a:off x="3062278" y="2016115"/>
            <a:ext cx="159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Introduction </a:t>
            </a:r>
          </a:p>
        </p:txBody>
      </p:sp>
      <p:sp>
        <p:nvSpPr>
          <p:cNvPr id="71" name="Text Box 43"/>
          <p:cNvSpPr txBox="1">
            <a:spLocks noChangeArrowheads="1"/>
          </p:cNvSpPr>
          <p:nvPr/>
        </p:nvSpPr>
        <p:spPr bwMode="auto">
          <a:xfrm>
            <a:off x="2473144" y="2059536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10" name="Groupe 84"/>
          <p:cNvGrpSpPr/>
          <p:nvPr/>
        </p:nvGrpSpPr>
        <p:grpSpPr>
          <a:xfrm>
            <a:off x="3143240" y="3214686"/>
            <a:ext cx="571504" cy="571504"/>
            <a:chOff x="3643306" y="1357298"/>
            <a:chExt cx="571504" cy="571504"/>
          </a:xfrm>
        </p:grpSpPr>
        <p:grpSp>
          <p:nvGrpSpPr>
            <p:cNvPr id="11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90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1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2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88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9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3" name="Groupe 91"/>
          <p:cNvGrpSpPr/>
          <p:nvPr/>
        </p:nvGrpSpPr>
        <p:grpSpPr>
          <a:xfrm>
            <a:off x="3143240" y="3857628"/>
            <a:ext cx="571504" cy="571504"/>
            <a:chOff x="3643306" y="1357298"/>
            <a:chExt cx="571504" cy="571504"/>
          </a:xfrm>
        </p:grpSpPr>
        <p:grpSp>
          <p:nvGrpSpPr>
            <p:cNvPr id="14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97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5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95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6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6" name="Groupe 98"/>
          <p:cNvGrpSpPr/>
          <p:nvPr/>
        </p:nvGrpSpPr>
        <p:grpSpPr>
          <a:xfrm>
            <a:off x="2928926" y="4500570"/>
            <a:ext cx="571504" cy="571504"/>
            <a:chOff x="3643306" y="1357298"/>
            <a:chExt cx="571504" cy="571504"/>
          </a:xfrm>
        </p:grpSpPr>
        <p:grpSp>
          <p:nvGrpSpPr>
            <p:cNvPr id="17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104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05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8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102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03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9" name="Groupe 105"/>
          <p:cNvGrpSpPr/>
          <p:nvPr/>
        </p:nvGrpSpPr>
        <p:grpSpPr>
          <a:xfrm>
            <a:off x="2428860" y="5214950"/>
            <a:ext cx="571504" cy="571504"/>
            <a:chOff x="3643306" y="1357298"/>
            <a:chExt cx="571504" cy="571504"/>
          </a:xfrm>
        </p:grpSpPr>
        <p:grpSp>
          <p:nvGrpSpPr>
            <p:cNvPr id="20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111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12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21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109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10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sp>
        <p:nvSpPr>
          <p:cNvPr id="114" name="Text Box 43"/>
          <p:cNvSpPr txBox="1">
            <a:spLocks noChangeArrowheads="1"/>
          </p:cNvSpPr>
          <p:nvPr/>
        </p:nvSpPr>
        <p:spPr bwMode="auto">
          <a:xfrm>
            <a:off x="2973210" y="270247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5" name="Text Box 43"/>
          <p:cNvSpPr txBox="1">
            <a:spLocks noChangeArrowheads="1"/>
          </p:cNvSpPr>
          <p:nvPr/>
        </p:nvSpPr>
        <p:spPr bwMode="auto">
          <a:xfrm>
            <a:off x="3258962" y="328612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6" name="Text Box 43"/>
          <p:cNvSpPr txBox="1">
            <a:spLocks noChangeArrowheads="1"/>
          </p:cNvSpPr>
          <p:nvPr/>
        </p:nvSpPr>
        <p:spPr bwMode="auto">
          <a:xfrm>
            <a:off x="3258962" y="3929066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7" name="Text Box 43"/>
          <p:cNvSpPr txBox="1">
            <a:spLocks noChangeArrowheads="1"/>
          </p:cNvSpPr>
          <p:nvPr/>
        </p:nvSpPr>
        <p:spPr bwMode="auto">
          <a:xfrm>
            <a:off x="3071802" y="457200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8" name="Text Box 43"/>
          <p:cNvSpPr txBox="1">
            <a:spLocks noChangeArrowheads="1"/>
          </p:cNvSpPr>
          <p:nvPr/>
        </p:nvSpPr>
        <p:spPr bwMode="auto">
          <a:xfrm>
            <a:off x="2571736" y="534568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6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2" name="Text Box 49"/>
          <p:cNvSpPr txBox="1">
            <a:spLocks noChangeArrowheads="1"/>
          </p:cNvSpPr>
          <p:nvPr/>
        </p:nvSpPr>
        <p:spPr bwMode="auto">
          <a:xfrm>
            <a:off x="3929058" y="3302554"/>
            <a:ext cx="2933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Application Métier</a:t>
            </a:r>
            <a:endParaRPr lang="en-US" b="1" dirty="0"/>
          </a:p>
        </p:txBody>
      </p:sp>
      <p:sp>
        <p:nvSpPr>
          <p:cNvPr id="74" name="Text Box 50"/>
          <p:cNvSpPr txBox="1">
            <a:spLocks noChangeArrowheads="1"/>
          </p:cNvSpPr>
          <p:nvPr/>
        </p:nvSpPr>
        <p:spPr bwMode="auto">
          <a:xfrm>
            <a:off x="3865495" y="3971932"/>
            <a:ext cx="363546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Services en </a:t>
            </a:r>
            <a:r>
              <a:rPr lang="en-US" b="1" dirty="0" err="1" smtClean="0"/>
              <a:t>ligne</a:t>
            </a:r>
            <a:r>
              <a:rPr lang="en-US" b="1" dirty="0" smtClean="0"/>
              <a:t> du GU-Tic</a:t>
            </a:r>
            <a:endParaRPr lang="en-US" b="1" dirty="0"/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651181" y="4621218"/>
            <a:ext cx="19606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 smtClean="0"/>
              <a:t>Statistiques</a:t>
            </a:r>
            <a:endParaRPr lang="en-US" b="1" dirty="0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719857"/>
              </p:ext>
            </p:extLst>
          </p:nvPr>
        </p:nvGraphicFramePr>
        <p:xfrm>
          <a:off x="410104" y="1428736"/>
          <a:ext cx="8323792" cy="473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 bwMode="auto">
          <a:xfrm>
            <a:off x="1214438" y="44450"/>
            <a:ext cx="35718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5- Statistiques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5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2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810802"/>
              </p:ext>
            </p:extLst>
          </p:nvPr>
        </p:nvGraphicFramePr>
        <p:xfrm>
          <a:off x="395536" y="1556792"/>
          <a:ext cx="8352929" cy="4645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1214438" y="44450"/>
            <a:ext cx="35718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5- Statistiques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5403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496490" y="1643050"/>
          <a:ext cx="8151019" cy="44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1214438" y="44450"/>
            <a:ext cx="35718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5- Statistiques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950617"/>
              </p:ext>
            </p:extLst>
          </p:nvPr>
        </p:nvGraphicFramePr>
        <p:xfrm>
          <a:off x="496490" y="1700808"/>
          <a:ext cx="8151019" cy="439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1214438" y="44450"/>
            <a:ext cx="35718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5- Statistiques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6604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utoShape 21"/>
          <p:cNvSpPr>
            <a:spLocks noChangeArrowheads="1"/>
          </p:cNvSpPr>
          <p:nvPr/>
        </p:nvSpPr>
        <p:spPr bwMode="gray">
          <a:xfrm>
            <a:off x="2928926" y="1928802"/>
            <a:ext cx="4826000" cy="5302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C000"/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2" name="AutoShape 6"/>
          <p:cNvSpPr>
            <a:spLocks noChangeArrowheads="1"/>
          </p:cNvSpPr>
          <p:nvPr/>
        </p:nvSpPr>
        <p:spPr bwMode="gray">
          <a:xfrm>
            <a:off x="3428992" y="2543172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990099"/>
              </a:solidFill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-928726" y="1714488"/>
            <a:ext cx="4430713" cy="4430713"/>
            <a:chOff x="-576" y="1104"/>
            <a:chExt cx="2791" cy="2791"/>
          </a:xfrm>
        </p:grpSpPr>
        <p:sp>
          <p:nvSpPr>
            <p:cNvPr id="6159" name="AutoShape 5"/>
            <p:cNvSpPr>
              <a:spLocks noChangeArrowheads="1"/>
            </p:cNvSpPr>
            <p:nvPr/>
          </p:nvSpPr>
          <p:spPr bwMode="gray">
            <a:xfrm rot="5400000">
              <a:off x="-576" y="1104"/>
              <a:ext cx="2791" cy="27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160" name="AutoShape 13"/>
            <p:cNvSpPr>
              <a:spLocks noChangeArrowheads="1"/>
            </p:cNvSpPr>
            <p:nvPr/>
          </p:nvSpPr>
          <p:spPr bwMode="ltGray">
            <a:xfrm rot="5400000">
              <a:off x="-406" y="1395"/>
              <a:ext cx="2374" cy="23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</p:grpSp>
      <p:sp>
        <p:nvSpPr>
          <p:cNvPr id="53" name="AutoShape 6"/>
          <p:cNvSpPr>
            <a:spLocks noChangeArrowheads="1"/>
          </p:cNvSpPr>
          <p:nvPr/>
        </p:nvSpPr>
        <p:spPr bwMode="gray">
          <a:xfrm>
            <a:off x="3714744" y="3214686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gray">
          <a:xfrm>
            <a:off x="3000364" y="5191125"/>
            <a:ext cx="4827588" cy="5302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7" name="Text Box 52"/>
          <p:cNvSpPr txBox="1">
            <a:spLocks noChangeArrowheads="1"/>
          </p:cNvSpPr>
          <p:nvPr/>
        </p:nvSpPr>
        <p:spPr bwMode="auto">
          <a:xfrm>
            <a:off x="3181339" y="52832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6158" name="Titre 57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46331"/>
          </a:xfrm>
        </p:spPr>
        <p:txBody>
          <a:bodyPr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Plan</a:t>
            </a:r>
          </a:p>
        </p:txBody>
      </p:sp>
      <p:pic>
        <p:nvPicPr>
          <p:cNvPr id="61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 bwMode="auto">
          <a:xfrm>
            <a:off x="6715140" y="6429396"/>
            <a:ext cx="2428892" cy="4286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1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3929058" y="3302554"/>
            <a:ext cx="2933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Application Métier</a:t>
            </a:r>
            <a:endParaRPr lang="en-US" b="1" dirty="0"/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gray">
          <a:xfrm>
            <a:off x="3714744" y="3900494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7" name="Text Box 50"/>
          <p:cNvSpPr txBox="1">
            <a:spLocks noChangeArrowheads="1"/>
          </p:cNvSpPr>
          <p:nvPr/>
        </p:nvSpPr>
        <p:spPr bwMode="auto">
          <a:xfrm>
            <a:off x="3865495" y="3971932"/>
            <a:ext cx="363546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Services en </a:t>
            </a:r>
            <a:r>
              <a:rPr lang="en-US" b="1" dirty="0" err="1" smtClean="0"/>
              <a:t>ligne</a:t>
            </a:r>
            <a:r>
              <a:rPr lang="en-US" b="1" dirty="0" smtClean="0"/>
              <a:t> du GU-Tic</a:t>
            </a:r>
            <a:endParaRPr lang="en-US" b="1" dirty="0"/>
          </a:p>
        </p:txBody>
      </p:sp>
      <p:sp>
        <p:nvSpPr>
          <p:cNvPr id="68" name="AutoShape 6"/>
          <p:cNvSpPr>
            <a:spLocks noChangeArrowheads="1"/>
          </p:cNvSpPr>
          <p:nvPr/>
        </p:nvSpPr>
        <p:spPr bwMode="gray">
          <a:xfrm>
            <a:off x="3500430" y="4543436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3651181" y="4621218"/>
            <a:ext cx="19606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 smtClean="0"/>
              <a:t>Statistiques</a:t>
            </a:r>
            <a:endParaRPr lang="en-US" b="1" dirty="0"/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3690942" y="2630485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 smtClean="0"/>
              <a:t>Procédure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70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71"/>
          <p:cNvGrpSpPr/>
          <p:nvPr/>
        </p:nvGrpSpPr>
        <p:grpSpPr>
          <a:xfrm>
            <a:off x="2357422" y="1928802"/>
            <a:ext cx="571504" cy="571504"/>
            <a:chOff x="3643306" y="1357298"/>
            <a:chExt cx="571504" cy="571504"/>
          </a:xfrm>
        </p:grpSpPr>
        <p:grpSp>
          <p:nvGrpSpPr>
            <p:cNvPr id="5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77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78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6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75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76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7" name="Groupe 71"/>
          <p:cNvGrpSpPr/>
          <p:nvPr/>
        </p:nvGrpSpPr>
        <p:grpSpPr>
          <a:xfrm>
            <a:off x="2857488" y="2571744"/>
            <a:ext cx="571504" cy="571504"/>
            <a:chOff x="3643306" y="1357298"/>
            <a:chExt cx="571504" cy="571504"/>
          </a:xfrm>
        </p:grpSpPr>
        <p:grpSp>
          <p:nvGrpSpPr>
            <p:cNvPr id="8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81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2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9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79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0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sp>
        <p:nvSpPr>
          <p:cNvPr id="84" name="Text Box 48"/>
          <p:cNvSpPr txBox="1">
            <a:spLocks noChangeArrowheads="1"/>
          </p:cNvSpPr>
          <p:nvPr/>
        </p:nvSpPr>
        <p:spPr bwMode="auto">
          <a:xfrm>
            <a:off x="3062278" y="2016115"/>
            <a:ext cx="159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Introduction </a:t>
            </a:r>
          </a:p>
        </p:txBody>
      </p:sp>
      <p:sp>
        <p:nvSpPr>
          <p:cNvPr id="71" name="Text Box 43"/>
          <p:cNvSpPr txBox="1">
            <a:spLocks noChangeArrowheads="1"/>
          </p:cNvSpPr>
          <p:nvPr/>
        </p:nvSpPr>
        <p:spPr bwMode="auto">
          <a:xfrm>
            <a:off x="2473144" y="2059536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10" name="Groupe 84"/>
          <p:cNvGrpSpPr/>
          <p:nvPr/>
        </p:nvGrpSpPr>
        <p:grpSpPr>
          <a:xfrm>
            <a:off x="3143240" y="3214686"/>
            <a:ext cx="571504" cy="571504"/>
            <a:chOff x="3643306" y="1357298"/>
            <a:chExt cx="571504" cy="571504"/>
          </a:xfrm>
        </p:grpSpPr>
        <p:grpSp>
          <p:nvGrpSpPr>
            <p:cNvPr id="11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90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1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2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88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9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3" name="Groupe 91"/>
          <p:cNvGrpSpPr/>
          <p:nvPr/>
        </p:nvGrpSpPr>
        <p:grpSpPr>
          <a:xfrm>
            <a:off x="3143240" y="3857628"/>
            <a:ext cx="571504" cy="571504"/>
            <a:chOff x="3643306" y="1357298"/>
            <a:chExt cx="571504" cy="571504"/>
          </a:xfrm>
        </p:grpSpPr>
        <p:grpSp>
          <p:nvGrpSpPr>
            <p:cNvPr id="14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97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5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95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6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6" name="Groupe 98"/>
          <p:cNvGrpSpPr/>
          <p:nvPr/>
        </p:nvGrpSpPr>
        <p:grpSpPr>
          <a:xfrm>
            <a:off x="2928926" y="4500570"/>
            <a:ext cx="571504" cy="571504"/>
            <a:chOff x="3643306" y="1357298"/>
            <a:chExt cx="571504" cy="571504"/>
          </a:xfrm>
        </p:grpSpPr>
        <p:grpSp>
          <p:nvGrpSpPr>
            <p:cNvPr id="17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104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05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8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102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03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9" name="Groupe 105"/>
          <p:cNvGrpSpPr/>
          <p:nvPr/>
        </p:nvGrpSpPr>
        <p:grpSpPr>
          <a:xfrm>
            <a:off x="2428860" y="5214950"/>
            <a:ext cx="571504" cy="571504"/>
            <a:chOff x="3643306" y="1357298"/>
            <a:chExt cx="571504" cy="571504"/>
          </a:xfrm>
        </p:grpSpPr>
        <p:grpSp>
          <p:nvGrpSpPr>
            <p:cNvPr id="20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111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12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21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109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10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sp>
        <p:nvSpPr>
          <p:cNvPr id="114" name="Text Box 43"/>
          <p:cNvSpPr txBox="1">
            <a:spLocks noChangeArrowheads="1"/>
          </p:cNvSpPr>
          <p:nvPr/>
        </p:nvSpPr>
        <p:spPr bwMode="auto">
          <a:xfrm>
            <a:off x="2973210" y="270247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5" name="Text Box 43"/>
          <p:cNvSpPr txBox="1">
            <a:spLocks noChangeArrowheads="1"/>
          </p:cNvSpPr>
          <p:nvPr/>
        </p:nvSpPr>
        <p:spPr bwMode="auto">
          <a:xfrm>
            <a:off x="3258962" y="328612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6" name="Text Box 43"/>
          <p:cNvSpPr txBox="1">
            <a:spLocks noChangeArrowheads="1"/>
          </p:cNvSpPr>
          <p:nvPr/>
        </p:nvSpPr>
        <p:spPr bwMode="auto">
          <a:xfrm>
            <a:off x="3258962" y="3929066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7" name="Text Box 43"/>
          <p:cNvSpPr txBox="1">
            <a:spLocks noChangeArrowheads="1"/>
          </p:cNvSpPr>
          <p:nvPr/>
        </p:nvSpPr>
        <p:spPr bwMode="auto">
          <a:xfrm>
            <a:off x="3071802" y="457200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8" name="Text Box 43"/>
          <p:cNvSpPr txBox="1">
            <a:spLocks noChangeArrowheads="1"/>
          </p:cNvSpPr>
          <p:nvPr/>
        </p:nvSpPr>
        <p:spPr bwMode="auto">
          <a:xfrm>
            <a:off x="2571736" y="534568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6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utoShape 21"/>
          <p:cNvSpPr>
            <a:spLocks noChangeArrowheads="1"/>
          </p:cNvSpPr>
          <p:nvPr/>
        </p:nvSpPr>
        <p:spPr bwMode="gray">
          <a:xfrm>
            <a:off x="3000364" y="5214950"/>
            <a:ext cx="4826000" cy="5302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C000"/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2" name="AutoShape 6"/>
          <p:cNvSpPr>
            <a:spLocks noChangeArrowheads="1"/>
          </p:cNvSpPr>
          <p:nvPr/>
        </p:nvSpPr>
        <p:spPr bwMode="gray">
          <a:xfrm>
            <a:off x="3428992" y="2543172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990099"/>
              </a:solidFill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-928726" y="1714488"/>
            <a:ext cx="4430713" cy="4430713"/>
            <a:chOff x="-576" y="1104"/>
            <a:chExt cx="2791" cy="2791"/>
          </a:xfrm>
        </p:grpSpPr>
        <p:sp>
          <p:nvSpPr>
            <p:cNvPr id="6159" name="AutoShape 5"/>
            <p:cNvSpPr>
              <a:spLocks noChangeArrowheads="1"/>
            </p:cNvSpPr>
            <p:nvPr/>
          </p:nvSpPr>
          <p:spPr bwMode="gray">
            <a:xfrm rot="5400000">
              <a:off x="-576" y="1104"/>
              <a:ext cx="2791" cy="27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160" name="AutoShape 13"/>
            <p:cNvSpPr>
              <a:spLocks noChangeArrowheads="1"/>
            </p:cNvSpPr>
            <p:nvPr/>
          </p:nvSpPr>
          <p:spPr bwMode="ltGray">
            <a:xfrm rot="5400000">
              <a:off x="-406" y="1395"/>
              <a:ext cx="2374" cy="23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</p:grpSp>
      <p:sp>
        <p:nvSpPr>
          <p:cNvPr id="53" name="AutoShape 6"/>
          <p:cNvSpPr>
            <a:spLocks noChangeArrowheads="1"/>
          </p:cNvSpPr>
          <p:nvPr/>
        </p:nvSpPr>
        <p:spPr bwMode="gray">
          <a:xfrm>
            <a:off x="3714744" y="3214686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gray">
          <a:xfrm>
            <a:off x="2928926" y="1928802"/>
            <a:ext cx="4827588" cy="5302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7" name="Text Box 52"/>
          <p:cNvSpPr txBox="1">
            <a:spLocks noChangeArrowheads="1"/>
          </p:cNvSpPr>
          <p:nvPr/>
        </p:nvSpPr>
        <p:spPr bwMode="auto">
          <a:xfrm>
            <a:off x="3181339" y="52832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6158" name="Titre 57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46331"/>
          </a:xfrm>
        </p:spPr>
        <p:txBody>
          <a:bodyPr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Plan</a:t>
            </a:r>
          </a:p>
        </p:txBody>
      </p:sp>
      <p:pic>
        <p:nvPicPr>
          <p:cNvPr id="61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 bwMode="auto">
          <a:xfrm>
            <a:off x="6715140" y="6429396"/>
            <a:ext cx="2428892" cy="4286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1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gray">
          <a:xfrm>
            <a:off x="3714744" y="3900494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8" name="AutoShape 6"/>
          <p:cNvSpPr>
            <a:spLocks noChangeArrowheads="1"/>
          </p:cNvSpPr>
          <p:nvPr/>
        </p:nvSpPr>
        <p:spPr bwMode="gray">
          <a:xfrm>
            <a:off x="3500430" y="4543436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3690942" y="2630485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Procedure </a:t>
            </a:r>
            <a:endParaRPr lang="en-US" b="1" dirty="0"/>
          </a:p>
        </p:txBody>
      </p:sp>
      <p:pic>
        <p:nvPicPr>
          <p:cNvPr id="70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71"/>
          <p:cNvGrpSpPr/>
          <p:nvPr/>
        </p:nvGrpSpPr>
        <p:grpSpPr>
          <a:xfrm>
            <a:off x="2357422" y="1928802"/>
            <a:ext cx="571504" cy="571504"/>
            <a:chOff x="3643306" y="1357298"/>
            <a:chExt cx="571504" cy="571504"/>
          </a:xfrm>
        </p:grpSpPr>
        <p:grpSp>
          <p:nvGrpSpPr>
            <p:cNvPr id="5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77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78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6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75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76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7" name="Groupe 71"/>
          <p:cNvGrpSpPr/>
          <p:nvPr/>
        </p:nvGrpSpPr>
        <p:grpSpPr>
          <a:xfrm>
            <a:off x="2857488" y="2571744"/>
            <a:ext cx="571504" cy="571504"/>
            <a:chOff x="3643306" y="1357298"/>
            <a:chExt cx="571504" cy="571504"/>
          </a:xfrm>
        </p:grpSpPr>
        <p:grpSp>
          <p:nvGrpSpPr>
            <p:cNvPr id="8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81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2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9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79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0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sp>
        <p:nvSpPr>
          <p:cNvPr id="84" name="Text Box 48"/>
          <p:cNvSpPr txBox="1">
            <a:spLocks noChangeArrowheads="1"/>
          </p:cNvSpPr>
          <p:nvPr/>
        </p:nvSpPr>
        <p:spPr bwMode="auto">
          <a:xfrm>
            <a:off x="3062278" y="2016115"/>
            <a:ext cx="159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Introduction </a:t>
            </a:r>
          </a:p>
        </p:txBody>
      </p:sp>
      <p:sp>
        <p:nvSpPr>
          <p:cNvPr id="71" name="Text Box 43"/>
          <p:cNvSpPr txBox="1">
            <a:spLocks noChangeArrowheads="1"/>
          </p:cNvSpPr>
          <p:nvPr/>
        </p:nvSpPr>
        <p:spPr bwMode="auto">
          <a:xfrm>
            <a:off x="2473144" y="2059536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10" name="Groupe 84"/>
          <p:cNvGrpSpPr/>
          <p:nvPr/>
        </p:nvGrpSpPr>
        <p:grpSpPr>
          <a:xfrm>
            <a:off x="3143240" y="3214686"/>
            <a:ext cx="571504" cy="571504"/>
            <a:chOff x="3643306" y="1357298"/>
            <a:chExt cx="571504" cy="571504"/>
          </a:xfrm>
        </p:grpSpPr>
        <p:grpSp>
          <p:nvGrpSpPr>
            <p:cNvPr id="11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90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1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2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88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9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3" name="Groupe 91"/>
          <p:cNvGrpSpPr/>
          <p:nvPr/>
        </p:nvGrpSpPr>
        <p:grpSpPr>
          <a:xfrm>
            <a:off x="3143240" y="3857628"/>
            <a:ext cx="571504" cy="571504"/>
            <a:chOff x="3643306" y="1357298"/>
            <a:chExt cx="571504" cy="571504"/>
          </a:xfrm>
        </p:grpSpPr>
        <p:grpSp>
          <p:nvGrpSpPr>
            <p:cNvPr id="14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97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5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95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6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6" name="Groupe 98"/>
          <p:cNvGrpSpPr/>
          <p:nvPr/>
        </p:nvGrpSpPr>
        <p:grpSpPr>
          <a:xfrm>
            <a:off x="2928926" y="4500570"/>
            <a:ext cx="571504" cy="571504"/>
            <a:chOff x="3643306" y="1357298"/>
            <a:chExt cx="571504" cy="571504"/>
          </a:xfrm>
        </p:grpSpPr>
        <p:grpSp>
          <p:nvGrpSpPr>
            <p:cNvPr id="17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104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05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8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102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03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9" name="Groupe 105"/>
          <p:cNvGrpSpPr/>
          <p:nvPr/>
        </p:nvGrpSpPr>
        <p:grpSpPr>
          <a:xfrm>
            <a:off x="2428860" y="5214950"/>
            <a:ext cx="571504" cy="571504"/>
            <a:chOff x="3643306" y="1357298"/>
            <a:chExt cx="571504" cy="571504"/>
          </a:xfrm>
        </p:grpSpPr>
        <p:grpSp>
          <p:nvGrpSpPr>
            <p:cNvPr id="20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111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12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21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109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10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sp>
        <p:nvSpPr>
          <p:cNvPr id="114" name="Text Box 43"/>
          <p:cNvSpPr txBox="1">
            <a:spLocks noChangeArrowheads="1"/>
          </p:cNvSpPr>
          <p:nvPr/>
        </p:nvSpPr>
        <p:spPr bwMode="auto">
          <a:xfrm>
            <a:off x="2973210" y="270247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5" name="Text Box 43"/>
          <p:cNvSpPr txBox="1">
            <a:spLocks noChangeArrowheads="1"/>
          </p:cNvSpPr>
          <p:nvPr/>
        </p:nvSpPr>
        <p:spPr bwMode="auto">
          <a:xfrm>
            <a:off x="3258962" y="328612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6" name="Text Box 43"/>
          <p:cNvSpPr txBox="1">
            <a:spLocks noChangeArrowheads="1"/>
          </p:cNvSpPr>
          <p:nvPr/>
        </p:nvSpPr>
        <p:spPr bwMode="auto">
          <a:xfrm>
            <a:off x="3258962" y="3929066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7" name="Text Box 43"/>
          <p:cNvSpPr txBox="1">
            <a:spLocks noChangeArrowheads="1"/>
          </p:cNvSpPr>
          <p:nvPr/>
        </p:nvSpPr>
        <p:spPr bwMode="auto">
          <a:xfrm>
            <a:off x="3071802" y="457200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8" name="Text Box 43"/>
          <p:cNvSpPr txBox="1">
            <a:spLocks noChangeArrowheads="1"/>
          </p:cNvSpPr>
          <p:nvPr/>
        </p:nvSpPr>
        <p:spPr bwMode="auto">
          <a:xfrm>
            <a:off x="2571736" y="534568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6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3" name="Text Box 49"/>
          <p:cNvSpPr txBox="1">
            <a:spLocks noChangeArrowheads="1"/>
          </p:cNvSpPr>
          <p:nvPr/>
        </p:nvSpPr>
        <p:spPr bwMode="auto">
          <a:xfrm>
            <a:off x="3929058" y="3302554"/>
            <a:ext cx="2933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Application Métier</a:t>
            </a:r>
            <a:endParaRPr lang="en-US" b="1" dirty="0"/>
          </a:p>
        </p:txBody>
      </p:sp>
      <p:sp>
        <p:nvSpPr>
          <p:cNvPr id="74" name="Text Box 50"/>
          <p:cNvSpPr txBox="1">
            <a:spLocks noChangeArrowheads="1"/>
          </p:cNvSpPr>
          <p:nvPr/>
        </p:nvSpPr>
        <p:spPr bwMode="auto">
          <a:xfrm>
            <a:off x="3865495" y="3971932"/>
            <a:ext cx="363546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Services en </a:t>
            </a:r>
            <a:r>
              <a:rPr lang="en-US" b="1" dirty="0" err="1" smtClean="0"/>
              <a:t>ligne</a:t>
            </a:r>
            <a:r>
              <a:rPr lang="en-US" b="1" dirty="0" smtClean="0"/>
              <a:t> du GU-Tic</a:t>
            </a:r>
            <a:endParaRPr lang="en-US" b="1" dirty="0"/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651181" y="4621218"/>
            <a:ext cx="19606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 smtClean="0"/>
              <a:t>Statistiques</a:t>
            </a:r>
            <a:endParaRPr lang="en-US" b="1" dirty="0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8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1214438" y="44450"/>
            <a:ext cx="35718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6- Conclusion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Espace réservé du contenu 6"/>
          <p:cNvSpPr txBox="1">
            <a:spLocks/>
          </p:cNvSpPr>
          <p:nvPr/>
        </p:nvSpPr>
        <p:spPr bwMode="auto">
          <a:xfrm>
            <a:off x="428625" y="1357298"/>
            <a:ext cx="8001000" cy="135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rgbClr val="333399"/>
              </a:buClr>
            </a:pPr>
            <a:r>
              <a:rPr lang="fr-FR" altLang="fr-F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fr-FR" altLang="fr-FR" sz="2400" dirty="0"/>
              <a:t>La mise en place d’un système d’information de procédures validées et d’une application métier permet:</a:t>
            </a:r>
            <a:endParaRPr lang="en-US" altLang="fr-FR" sz="2400" dirty="0"/>
          </a:p>
        </p:txBody>
      </p:sp>
      <p:pic>
        <p:nvPicPr>
          <p:cNvPr id="22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  <p:sp>
        <p:nvSpPr>
          <p:cNvPr id="19" name="Espace réservé du contenu 6"/>
          <p:cNvSpPr txBox="1">
            <a:spLocks/>
          </p:cNvSpPr>
          <p:nvPr/>
        </p:nvSpPr>
        <p:spPr bwMode="auto">
          <a:xfrm>
            <a:off x="581025" y="2492896"/>
            <a:ext cx="80010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rgbClr val="333399"/>
              </a:buClr>
              <a:buFont typeface="Wingdings" pitchFamily="2" charset="2"/>
              <a:buChar char="ü"/>
            </a:pPr>
            <a:r>
              <a:rPr lang="fr-FR" altLang="fr-FR" sz="2400" dirty="0"/>
              <a:t>D’améliorer la qualité de traitement des demandes client</a:t>
            </a:r>
            <a:r>
              <a:rPr lang="en-US" altLang="fr-FR" sz="2400" dirty="0"/>
              <a:t>,</a:t>
            </a:r>
          </a:p>
          <a:p>
            <a:pPr algn="just">
              <a:buClr>
                <a:srgbClr val="333399"/>
              </a:buClr>
              <a:buFont typeface="Wingdings" pitchFamily="2" charset="2"/>
              <a:buChar char="ü"/>
            </a:pPr>
            <a:r>
              <a:rPr lang="en-US" altLang="fr-FR" sz="2400" dirty="0"/>
              <a:t>De </a:t>
            </a:r>
            <a:r>
              <a:rPr lang="en-US" altLang="fr-FR" sz="2400" dirty="0" err="1"/>
              <a:t>réduire</a:t>
            </a:r>
            <a:r>
              <a:rPr lang="en-US" altLang="fr-FR" sz="2400" dirty="0"/>
              <a:t> les </a:t>
            </a:r>
            <a:r>
              <a:rPr lang="en-US" altLang="fr-FR" sz="2400" dirty="0" err="1"/>
              <a:t>délais</a:t>
            </a:r>
            <a:r>
              <a:rPr lang="en-US" altLang="fr-FR" sz="2400" dirty="0"/>
              <a:t> de </a:t>
            </a:r>
            <a:r>
              <a:rPr lang="fr-FR" altLang="fr-FR" sz="2400" dirty="0"/>
              <a:t>traitement,</a:t>
            </a:r>
          </a:p>
          <a:p>
            <a:pPr algn="just">
              <a:buClr>
                <a:srgbClr val="333399"/>
              </a:buClr>
              <a:buFont typeface="Wingdings" pitchFamily="2" charset="2"/>
              <a:buChar char="ü"/>
            </a:pPr>
            <a:r>
              <a:rPr lang="en-US" altLang="fr-FR" sz="2400" dirty="0" err="1"/>
              <a:t>D’augmenter</a:t>
            </a:r>
            <a:r>
              <a:rPr lang="en-US" altLang="fr-FR" sz="2400" dirty="0"/>
              <a:t> la satisfaction client,</a:t>
            </a:r>
          </a:p>
          <a:p>
            <a:pPr algn="just">
              <a:buClr>
                <a:srgbClr val="333399"/>
              </a:buClr>
              <a:buFont typeface="Wingdings" pitchFamily="2" charset="2"/>
              <a:buChar char="ü"/>
            </a:pPr>
            <a:r>
              <a:rPr lang="en-US" altLang="fr-FR" sz="2400" dirty="0"/>
              <a:t>De </a:t>
            </a:r>
            <a:r>
              <a:rPr lang="en-US" altLang="fr-FR" sz="2400" dirty="0" err="1" smtClean="0"/>
              <a:t>préciser</a:t>
            </a:r>
            <a:r>
              <a:rPr lang="en-US" altLang="fr-FR" sz="2400" dirty="0" smtClean="0"/>
              <a:t> l</a:t>
            </a:r>
            <a:r>
              <a:rPr lang="fr-FR" sz="2400" dirty="0" smtClean="0"/>
              <a:t>es </a:t>
            </a:r>
            <a:r>
              <a:rPr lang="fr-FR" sz="2400" dirty="0"/>
              <a:t>responsabilités respectives des différents </a:t>
            </a:r>
            <a:r>
              <a:rPr lang="fr-FR" sz="2400" dirty="0" smtClean="0"/>
              <a:t>intervenants,</a:t>
            </a:r>
          </a:p>
          <a:p>
            <a:pPr algn="just">
              <a:buClr>
                <a:srgbClr val="333399"/>
              </a:buClr>
              <a:buFont typeface="Wingdings" pitchFamily="2" charset="2"/>
              <a:buChar char="ü"/>
            </a:pPr>
            <a:r>
              <a:rPr lang="fr-FR" sz="2400" dirty="0" smtClean="0"/>
              <a:t>D’améliorer la communication entre le </a:t>
            </a:r>
            <a:r>
              <a:rPr lang="fr-FR" sz="2400" dirty="0" err="1" smtClean="0"/>
              <a:t>personel</a:t>
            </a:r>
            <a:r>
              <a:rPr lang="fr-FR" sz="2400" dirty="0" smtClean="0"/>
              <a:t>,</a:t>
            </a:r>
          </a:p>
          <a:p>
            <a:pPr algn="just">
              <a:buClr>
                <a:srgbClr val="333399"/>
              </a:buClr>
              <a:buFont typeface="Wingdings" pitchFamily="2" charset="2"/>
              <a:buChar char="ü"/>
            </a:pPr>
            <a:r>
              <a:rPr lang="fr-FR" sz="2400" dirty="0" smtClean="0"/>
              <a:t>De minimiser les erreurs,</a:t>
            </a:r>
          </a:p>
          <a:p>
            <a:pPr algn="just">
              <a:buClr>
                <a:srgbClr val="333399"/>
              </a:buClr>
              <a:buFont typeface="Wingdings" pitchFamily="2" charset="2"/>
              <a:buChar char="ü"/>
            </a:pPr>
            <a:r>
              <a:rPr lang="fr-FR" sz="2400" dirty="0" smtClean="0"/>
              <a:t>D’aider les décideurs à la prise de décision.</a:t>
            </a:r>
          </a:p>
        </p:txBody>
      </p:sp>
    </p:spTree>
    <p:extLst>
      <p:ext uri="{BB962C8B-B14F-4D97-AF65-F5344CB8AC3E}">
        <p14:creationId xmlns:p14="http://schemas.microsoft.com/office/powerpoint/2010/main" val="36604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71670" y="2585861"/>
            <a:ext cx="5357850" cy="1200329"/>
          </a:xfrm>
          <a:prstGeom prst="rect">
            <a:avLst/>
          </a:pr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3600" b="1" dirty="0" err="1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</a:t>
            </a:r>
            <a:r>
              <a:rPr lang="fr-FR" sz="36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3600" b="1" dirty="0" err="1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r>
              <a:rPr lang="fr-FR" sz="36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for</a:t>
            </a:r>
          </a:p>
          <a:p>
            <a:pPr algn="ctr">
              <a:defRPr/>
            </a:pPr>
            <a:r>
              <a:rPr lang="fr-FR" sz="36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fr-FR" sz="3600" b="1" dirty="0" err="1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your</a:t>
            </a:r>
            <a:r>
              <a:rPr lang="fr-FR" sz="36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attention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57375" y="4000500"/>
            <a:ext cx="5788025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fr-FR" altLang="fr-FR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Chammem.abdelkarim@cert.mincom.tn</a:t>
            </a:r>
            <a:endParaRPr lang="fr-FR" altLang="fr-FR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 bwMode="auto">
          <a:xfrm>
            <a:off x="1143000" y="44450"/>
            <a:ext cx="457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1- Introduction</a:t>
            </a:r>
            <a:endParaRPr lang="fr-FR" altLang="fr-FR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468313" y="1037096"/>
            <a:ext cx="79914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marR="0" lvl="0" indent="0" algn="just" defTabSz="914400" eaLnBrk="1" latinLnBrk="0" hangingPunct="1">
              <a:lnSpc>
                <a:spcPct val="100000"/>
              </a:lnSpc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fr-FR" altLang="fr-FR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	 </a:t>
            </a:r>
            <a:r>
              <a:rPr lang="fr-FR" sz="2400" dirty="0"/>
              <a:t>Les organismes de contrôle et d'inspection jouent un rôle majeur en matière de sécurité des biens et des personnes. Ils interviennent dans de nombreux secteurs du contrôle : installations électriques, machines dangereuses, levage, soudage, appareils à pression, agro-alimentaire, santé, environnement, contrôle technique construction, tourisme, technologie de </a:t>
            </a:r>
            <a:r>
              <a:rPr lang="fr-FR" sz="2400" dirty="0" smtClean="0"/>
              <a:t>l’information</a:t>
            </a:r>
            <a:r>
              <a:rPr lang="fr-FR" altLang="fr-FR" sz="22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 bwMode="auto">
          <a:xfrm>
            <a:off x="468313" y="4287102"/>
            <a:ext cx="7991475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268288" marR="0" lvl="0" indent="0" algn="just" defTabSz="914400" eaLnBrk="1" latinLnBrk="0" hangingPunct="1">
              <a:lnSpc>
                <a:spcPct val="100000"/>
              </a:lnSpc>
              <a:buClr>
                <a:schemeClr val="tx1"/>
              </a:buClr>
              <a:buSzTx/>
              <a:buFontTx/>
              <a:buNone/>
              <a:tabLst/>
              <a:defRPr sz="220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altLang="fr-FR" dirty="0"/>
              <a:t>	 </a:t>
            </a:r>
            <a:r>
              <a:rPr lang="fr-FR" altLang="fr-F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Dans ce contexte, le Guichet Unique des Tic a été créé par décret le 21 Juillet 2639 2008 afin de fournir des autorisations administratives ayant trait aux opérations d'importation et des systèmes de commercialisation.</a:t>
            </a:r>
          </a:p>
        </p:txBody>
      </p:sp>
      <p:pic>
        <p:nvPicPr>
          <p:cNvPr id="17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utoShape 21"/>
          <p:cNvSpPr>
            <a:spLocks noChangeArrowheads="1"/>
          </p:cNvSpPr>
          <p:nvPr/>
        </p:nvSpPr>
        <p:spPr bwMode="gray">
          <a:xfrm>
            <a:off x="3428992" y="2541585"/>
            <a:ext cx="4826000" cy="5302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C000"/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2" name="AutoShape 6"/>
          <p:cNvSpPr>
            <a:spLocks noChangeArrowheads="1"/>
          </p:cNvSpPr>
          <p:nvPr/>
        </p:nvSpPr>
        <p:spPr bwMode="gray">
          <a:xfrm>
            <a:off x="2928926" y="1900230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990099"/>
              </a:solidFill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-928726" y="1714488"/>
            <a:ext cx="4430713" cy="4430713"/>
            <a:chOff x="-576" y="1104"/>
            <a:chExt cx="2791" cy="2791"/>
          </a:xfrm>
        </p:grpSpPr>
        <p:sp>
          <p:nvSpPr>
            <p:cNvPr id="6159" name="AutoShape 5"/>
            <p:cNvSpPr>
              <a:spLocks noChangeArrowheads="1"/>
            </p:cNvSpPr>
            <p:nvPr/>
          </p:nvSpPr>
          <p:spPr bwMode="gray">
            <a:xfrm rot="5400000">
              <a:off x="-576" y="1104"/>
              <a:ext cx="2791" cy="27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160" name="AutoShape 13"/>
            <p:cNvSpPr>
              <a:spLocks noChangeArrowheads="1"/>
            </p:cNvSpPr>
            <p:nvPr/>
          </p:nvSpPr>
          <p:spPr bwMode="ltGray">
            <a:xfrm rot="5400000">
              <a:off x="-406" y="1395"/>
              <a:ext cx="2374" cy="23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</p:grpSp>
      <p:sp>
        <p:nvSpPr>
          <p:cNvPr id="53" name="AutoShape 6"/>
          <p:cNvSpPr>
            <a:spLocks noChangeArrowheads="1"/>
          </p:cNvSpPr>
          <p:nvPr/>
        </p:nvSpPr>
        <p:spPr bwMode="gray">
          <a:xfrm>
            <a:off x="3714744" y="3214686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gray">
          <a:xfrm>
            <a:off x="3000364" y="5191125"/>
            <a:ext cx="4827588" cy="5302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7" name="Text Box 52"/>
          <p:cNvSpPr txBox="1">
            <a:spLocks noChangeArrowheads="1"/>
          </p:cNvSpPr>
          <p:nvPr/>
        </p:nvSpPr>
        <p:spPr bwMode="auto">
          <a:xfrm>
            <a:off x="3181339" y="52832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6158" name="Titre 57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46331"/>
          </a:xfrm>
        </p:spPr>
        <p:txBody>
          <a:bodyPr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Plan</a:t>
            </a:r>
          </a:p>
        </p:txBody>
      </p:sp>
      <p:pic>
        <p:nvPicPr>
          <p:cNvPr id="61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 bwMode="auto">
          <a:xfrm>
            <a:off x="6715140" y="6429396"/>
            <a:ext cx="2428892" cy="4286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1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gray">
          <a:xfrm>
            <a:off x="3714744" y="3900494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8" name="AutoShape 6"/>
          <p:cNvSpPr>
            <a:spLocks noChangeArrowheads="1"/>
          </p:cNvSpPr>
          <p:nvPr/>
        </p:nvSpPr>
        <p:spPr bwMode="gray">
          <a:xfrm>
            <a:off x="3500430" y="4543436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pic>
        <p:nvPicPr>
          <p:cNvPr id="70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71"/>
          <p:cNvGrpSpPr/>
          <p:nvPr/>
        </p:nvGrpSpPr>
        <p:grpSpPr>
          <a:xfrm>
            <a:off x="2357422" y="1928802"/>
            <a:ext cx="571504" cy="571504"/>
            <a:chOff x="3643306" y="1357298"/>
            <a:chExt cx="571504" cy="571504"/>
          </a:xfrm>
        </p:grpSpPr>
        <p:grpSp>
          <p:nvGrpSpPr>
            <p:cNvPr id="5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77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78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6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75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76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7" name="Groupe 71"/>
          <p:cNvGrpSpPr/>
          <p:nvPr/>
        </p:nvGrpSpPr>
        <p:grpSpPr>
          <a:xfrm>
            <a:off x="2857488" y="2571744"/>
            <a:ext cx="571504" cy="571504"/>
            <a:chOff x="3643306" y="1357298"/>
            <a:chExt cx="571504" cy="571504"/>
          </a:xfrm>
        </p:grpSpPr>
        <p:grpSp>
          <p:nvGrpSpPr>
            <p:cNvPr id="8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81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2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9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79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0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sp>
        <p:nvSpPr>
          <p:cNvPr id="84" name="Text Box 48"/>
          <p:cNvSpPr txBox="1">
            <a:spLocks noChangeArrowheads="1"/>
          </p:cNvSpPr>
          <p:nvPr/>
        </p:nvSpPr>
        <p:spPr bwMode="auto">
          <a:xfrm>
            <a:off x="3062278" y="2016115"/>
            <a:ext cx="159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Introduction </a:t>
            </a:r>
          </a:p>
        </p:txBody>
      </p:sp>
      <p:sp>
        <p:nvSpPr>
          <p:cNvPr id="71" name="Text Box 43"/>
          <p:cNvSpPr txBox="1">
            <a:spLocks noChangeArrowheads="1"/>
          </p:cNvSpPr>
          <p:nvPr/>
        </p:nvSpPr>
        <p:spPr bwMode="auto">
          <a:xfrm>
            <a:off x="2473144" y="2059536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10" name="Groupe 84"/>
          <p:cNvGrpSpPr/>
          <p:nvPr/>
        </p:nvGrpSpPr>
        <p:grpSpPr>
          <a:xfrm>
            <a:off x="3143240" y="3214686"/>
            <a:ext cx="571504" cy="571504"/>
            <a:chOff x="3643306" y="1357298"/>
            <a:chExt cx="571504" cy="571504"/>
          </a:xfrm>
        </p:grpSpPr>
        <p:grpSp>
          <p:nvGrpSpPr>
            <p:cNvPr id="11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90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1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2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88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9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3" name="Groupe 91"/>
          <p:cNvGrpSpPr/>
          <p:nvPr/>
        </p:nvGrpSpPr>
        <p:grpSpPr>
          <a:xfrm>
            <a:off x="3143240" y="3857628"/>
            <a:ext cx="571504" cy="571504"/>
            <a:chOff x="3643306" y="1357298"/>
            <a:chExt cx="571504" cy="571504"/>
          </a:xfrm>
        </p:grpSpPr>
        <p:grpSp>
          <p:nvGrpSpPr>
            <p:cNvPr id="14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97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5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95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6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6" name="Groupe 98"/>
          <p:cNvGrpSpPr/>
          <p:nvPr/>
        </p:nvGrpSpPr>
        <p:grpSpPr>
          <a:xfrm>
            <a:off x="2928926" y="4500570"/>
            <a:ext cx="571504" cy="571504"/>
            <a:chOff x="3643306" y="1357298"/>
            <a:chExt cx="571504" cy="571504"/>
          </a:xfrm>
        </p:grpSpPr>
        <p:grpSp>
          <p:nvGrpSpPr>
            <p:cNvPr id="17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104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05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8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102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03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9" name="Groupe 105"/>
          <p:cNvGrpSpPr/>
          <p:nvPr/>
        </p:nvGrpSpPr>
        <p:grpSpPr>
          <a:xfrm>
            <a:off x="2428860" y="5214950"/>
            <a:ext cx="571504" cy="571504"/>
            <a:chOff x="3643306" y="1357298"/>
            <a:chExt cx="571504" cy="571504"/>
          </a:xfrm>
        </p:grpSpPr>
        <p:grpSp>
          <p:nvGrpSpPr>
            <p:cNvPr id="20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111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12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21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109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10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sp>
        <p:nvSpPr>
          <p:cNvPr id="114" name="Text Box 43"/>
          <p:cNvSpPr txBox="1">
            <a:spLocks noChangeArrowheads="1"/>
          </p:cNvSpPr>
          <p:nvPr/>
        </p:nvSpPr>
        <p:spPr bwMode="auto">
          <a:xfrm>
            <a:off x="2973210" y="270247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5" name="Text Box 43"/>
          <p:cNvSpPr txBox="1">
            <a:spLocks noChangeArrowheads="1"/>
          </p:cNvSpPr>
          <p:nvPr/>
        </p:nvSpPr>
        <p:spPr bwMode="auto">
          <a:xfrm>
            <a:off x="3258962" y="328612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6" name="Text Box 43"/>
          <p:cNvSpPr txBox="1">
            <a:spLocks noChangeArrowheads="1"/>
          </p:cNvSpPr>
          <p:nvPr/>
        </p:nvSpPr>
        <p:spPr bwMode="auto">
          <a:xfrm>
            <a:off x="3258962" y="3929066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7" name="Text Box 43"/>
          <p:cNvSpPr txBox="1">
            <a:spLocks noChangeArrowheads="1"/>
          </p:cNvSpPr>
          <p:nvPr/>
        </p:nvSpPr>
        <p:spPr bwMode="auto">
          <a:xfrm>
            <a:off x="3071802" y="457200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8" name="Text Box 43"/>
          <p:cNvSpPr txBox="1">
            <a:spLocks noChangeArrowheads="1"/>
          </p:cNvSpPr>
          <p:nvPr/>
        </p:nvSpPr>
        <p:spPr bwMode="auto">
          <a:xfrm>
            <a:off x="2571736" y="534568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6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2" name="Text Box 49"/>
          <p:cNvSpPr txBox="1">
            <a:spLocks noChangeArrowheads="1"/>
          </p:cNvSpPr>
          <p:nvPr/>
        </p:nvSpPr>
        <p:spPr bwMode="auto">
          <a:xfrm>
            <a:off x="3929058" y="3302554"/>
            <a:ext cx="2933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Application Métier</a:t>
            </a:r>
            <a:endParaRPr lang="en-US" b="1" dirty="0"/>
          </a:p>
        </p:txBody>
      </p:sp>
      <p:sp>
        <p:nvSpPr>
          <p:cNvPr id="73" name="Text Box 50"/>
          <p:cNvSpPr txBox="1">
            <a:spLocks noChangeArrowheads="1"/>
          </p:cNvSpPr>
          <p:nvPr/>
        </p:nvSpPr>
        <p:spPr bwMode="auto">
          <a:xfrm>
            <a:off x="3865495" y="3971932"/>
            <a:ext cx="363546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Services en </a:t>
            </a:r>
            <a:r>
              <a:rPr lang="en-US" b="1" dirty="0" err="1" smtClean="0"/>
              <a:t>ligne</a:t>
            </a:r>
            <a:r>
              <a:rPr lang="en-US" b="1" dirty="0" smtClean="0"/>
              <a:t> du GU-Tic</a:t>
            </a:r>
            <a:endParaRPr lang="en-US" b="1" dirty="0"/>
          </a:p>
        </p:txBody>
      </p:sp>
      <p:sp>
        <p:nvSpPr>
          <p:cNvPr id="74" name="Text Box 50"/>
          <p:cNvSpPr txBox="1">
            <a:spLocks noChangeArrowheads="1"/>
          </p:cNvSpPr>
          <p:nvPr/>
        </p:nvSpPr>
        <p:spPr bwMode="auto">
          <a:xfrm>
            <a:off x="3651181" y="4621218"/>
            <a:ext cx="19606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 smtClean="0"/>
              <a:t>Statistiques</a:t>
            </a:r>
            <a:endParaRPr lang="en-US" b="1" dirty="0"/>
          </a:p>
        </p:txBody>
      </p:sp>
      <p:sp>
        <p:nvSpPr>
          <p:cNvPr id="83" name="Text Box 48"/>
          <p:cNvSpPr txBox="1">
            <a:spLocks noChangeArrowheads="1"/>
          </p:cNvSpPr>
          <p:nvPr/>
        </p:nvSpPr>
        <p:spPr bwMode="auto">
          <a:xfrm>
            <a:off x="3690942" y="2630485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 smtClean="0"/>
              <a:t>Procédure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 bwMode="auto">
          <a:xfrm>
            <a:off x="1143000" y="44450"/>
            <a:ext cx="457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2- Procédure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Espace réservé du contenu 6"/>
          <p:cNvSpPr txBox="1">
            <a:spLocks/>
          </p:cNvSpPr>
          <p:nvPr/>
        </p:nvSpPr>
        <p:spPr bwMode="auto">
          <a:xfrm>
            <a:off x="500034" y="1361288"/>
            <a:ext cx="8143904" cy="458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</a:rPr>
              <a:t>	</a:t>
            </a:r>
            <a:r>
              <a:rPr lang="fr-FR" sz="2400" dirty="0" smtClean="0"/>
              <a:t> </a:t>
            </a:r>
            <a:r>
              <a:rPr lang="fr-FR" sz="2400" dirty="0"/>
              <a:t>Une procédure est un ensemble des règles et démarches à suivre qui permettent d’instruire un procès. C’est donc l’action de procéder ou la méthode d’exécuter certaines choses pour assurer la succession des tâches imposées dans le but de répondre à des impératifs non discutables. Il s’agit d’une description détaillée des opérations à effectuer, des précautions à prendre ou des mesures à prendre.</a:t>
            </a:r>
          </a:p>
        </p:txBody>
      </p:sp>
      <p:sp>
        <p:nvSpPr>
          <p:cNvPr id="14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Espace réservé du contenu 6"/>
          <p:cNvSpPr txBox="1">
            <a:spLocks/>
          </p:cNvSpPr>
          <p:nvPr/>
        </p:nvSpPr>
        <p:spPr bwMode="auto">
          <a:xfrm>
            <a:off x="571500" y="1196752"/>
            <a:ext cx="8229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Les différentes tâches et leurs modalités d'exécution,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les responsabilités respectives des différents intervenants ou Opérateurs,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les procédures d'établissement des différents documents nécessaires à la gestion administrative, financière, comptable, opérationnelle et technique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Les modalités de contrôle à chaque stade du système d'informations.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endParaRPr lang="fr-FR" sz="2400" dirty="0">
              <a:latin typeface="+mn-lt"/>
            </a:endParaRPr>
          </a:p>
        </p:txBody>
      </p:sp>
      <p:pic>
        <p:nvPicPr>
          <p:cNvPr id="10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 bwMode="auto">
          <a:xfrm>
            <a:off x="1143000" y="44450"/>
            <a:ext cx="457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2- Procédure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5841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 bwMode="auto">
          <a:xfrm>
            <a:off x="1143000" y="44450"/>
            <a:ext cx="457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defRPr/>
            </a:pPr>
            <a:r>
              <a:rPr lang="fr-FR" alt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2- Procédure</a:t>
            </a:r>
            <a:endParaRPr lang="fr-FR" altLang="fr-FR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533400" y="6521450"/>
            <a:ext cx="609600" cy="184150"/>
          </a:xfrm>
        </p:spPr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990099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  <p:sp>
        <p:nvSpPr>
          <p:cNvPr id="14" name="Espace réservé du contenu 6"/>
          <p:cNvSpPr txBox="1">
            <a:spLocks/>
          </p:cNvSpPr>
          <p:nvPr/>
        </p:nvSpPr>
        <p:spPr bwMode="auto">
          <a:xfrm>
            <a:off x="571500" y="2636912"/>
            <a:ext cx="82296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Une procédure écrite validée et intégrée dans un système d’information constitue pour chaque agent: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Un référentiel de Communication,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Un référentiel de Formation,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Un référentiel de Gestion,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400" dirty="0" smtClean="0"/>
              <a:t>Un référentiel de contrôle.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4">
                  <a:lumMod val="90000"/>
                  <a:lumOff val="10000"/>
                </a:schemeClr>
              </a:buClr>
              <a:buFont typeface="Wingdings" pitchFamily="2" charset="2"/>
              <a:buChar char="ü"/>
            </a:pPr>
            <a:endParaRPr lang="fr-FR" sz="2400" dirty="0">
              <a:latin typeface="+mn-lt"/>
            </a:endParaRPr>
          </a:p>
        </p:txBody>
      </p:sp>
      <p:sp>
        <p:nvSpPr>
          <p:cNvPr id="18" name="Espace réservé du contenu 6"/>
          <p:cNvSpPr txBox="1">
            <a:spLocks/>
          </p:cNvSpPr>
          <p:nvPr/>
        </p:nvSpPr>
        <p:spPr bwMode="auto">
          <a:xfrm>
            <a:off x="571500" y="1268760"/>
            <a:ext cx="82296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fr-FR" sz="2400" dirty="0" smtClean="0"/>
              <a:t>	Une procédure écrite validée et intégrée dans un système d’information constitue pour chaque agent:</a:t>
            </a:r>
            <a:endParaRPr lang="fr-F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utoShape 21"/>
          <p:cNvSpPr>
            <a:spLocks noChangeArrowheads="1"/>
          </p:cNvSpPr>
          <p:nvPr/>
        </p:nvSpPr>
        <p:spPr bwMode="gray">
          <a:xfrm>
            <a:off x="3714744" y="3214686"/>
            <a:ext cx="4826000" cy="5302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C000"/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62" name="AutoShape 6"/>
          <p:cNvSpPr>
            <a:spLocks noChangeArrowheads="1"/>
          </p:cNvSpPr>
          <p:nvPr/>
        </p:nvSpPr>
        <p:spPr bwMode="gray">
          <a:xfrm>
            <a:off x="2928926" y="1928802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B916E9-B11A-48AF-9D3F-E72C61263271}" type="slidenum">
              <a:rPr lang="en-US" smtClean="0">
                <a:solidFill>
                  <a:srgbClr val="990099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990099"/>
              </a:solidFill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-928726" y="1714488"/>
            <a:ext cx="4430713" cy="4430713"/>
            <a:chOff x="-576" y="1104"/>
            <a:chExt cx="2791" cy="2791"/>
          </a:xfrm>
        </p:grpSpPr>
        <p:sp>
          <p:nvSpPr>
            <p:cNvPr id="6159" name="AutoShape 5"/>
            <p:cNvSpPr>
              <a:spLocks noChangeArrowheads="1"/>
            </p:cNvSpPr>
            <p:nvPr/>
          </p:nvSpPr>
          <p:spPr bwMode="gray">
            <a:xfrm rot="5400000">
              <a:off x="-576" y="1104"/>
              <a:ext cx="2791" cy="27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6160" name="AutoShape 13"/>
            <p:cNvSpPr>
              <a:spLocks noChangeArrowheads="1"/>
            </p:cNvSpPr>
            <p:nvPr/>
          </p:nvSpPr>
          <p:spPr bwMode="ltGray">
            <a:xfrm rot="5400000">
              <a:off x="-406" y="1395"/>
              <a:ext cx="2374" cy="23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</p:grpSp>
      <p:sp>
        <p:nvSpPr>
          <p:cNvPr id="53" name="AutoShape 6"/>
          <p:cNvSpPr>
            <a:spLocks noChangeArrowheads="1"/>
          </p:cNvSpPr>
          <p:nvPr/>
        </p:nvSpPr>
        <p:spPr bwMode="gray">
          <a:xfrm>
            <a:off x="3428992" y="2543172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gray">
          <a:xfrm>
            <a:off x="3000364" y="5191125"/>
            <a:ext cx="4827588" cy="5302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7" name="Text Box 52"/>
          <p:cNvSpPr txBox="1">
            <a:spLocks noChangeArrowheads="1"/>
          </p:cNvSpPr>
          <p:nvPr/>
        </p:nvSpPr>
        <p:spPr bwMode="auto">
          <a:xfrm>
            <a:off x="3181339" y="52832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6158" name="Titre 57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46331"/>
          </a:xfrm>
        </p:spPr>
        <p:txBody>
          <a:bodyPr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Plan</a:t>
            </a:r>
          </a:p>
        </p:txBody>
      </p:sp>
      <p:pic>
        <p:nvPicPr>
          <p:cNvPr id="61" name="Picture 7" descr="http://www.itu.int/en/wcit-12/PublishingImages/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6368"/>
            <a:ext cx="841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 bwMode="auto">
          <a:xfrm>
            <a:off x="6715140" y="6429396"/>
            <a:ext cx="2428892" cy="4286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fr-FR" sz="12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5" name="Rectangle à coins arrondis 64"/>
          <p:cNvSpPr/>
          <p:nvPr/>
        </p:nvSpPr>
        <p:spPr bwMode="auto">
          <a:xfrm>
            <a:off x="0" y="6429396"/>
            <a:ext cx="9144032" cy="428628"/>
          </a:xfrm>
          <a:prstGeom prst="roundRect">
            <a:avLst/>
          </a:prstGeom>
          <a:solidFill>
            <a:schemeClr val="bg1">
              <a:alpha val="6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fr-FR" sz="1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gray">
          <a:xfrm>
            <a:off x="3714744" y="3900494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8" name="AutoShape 6"/>
          <p:cNvSpPr>
            <a:spLocks noChangeArrowheads="1"/>
          </p:cNvSpPr>
          <p:nvPr/>
        </p:nvSpPr>
        <p:spPr bwMode="gray">
          <a:xfrm>
            <a:off x="3500430" y="4543436"/>
            <a:ext cx="4826000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3690942" y="2630485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Procedure </a:t>
            </a:r>
            <a:endParaRPr lang="en-US" b="1" dirty="0"/>
          </a:p>
        </p:txBody>
      </p:sp>
      <p:pic>
        <p:nvPicPr>
          <p:cNvPr id="70" name="Picture 10" descr="http://www.devis-tunisie.net/inc/uploads/c20ad4d76fe97759aa27a0c99bff6710LOGOC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27" y="71395"/>
            <a:ext cx="1265267" cy="64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71"/>
          <p:cNvGrpSpPr/>
          <p:nvPr/>
        </p:nvGrpSpPr>
        <p:grpSpPr>
          <a:xfrm>
            <a:off x="2357422" y="1928802"/>
            <a:ext cx="571504" cy="571504"/>
            <a:chOff x="3643306" y="1357298"/>
            <a:chExt cx="571504" cy="571504"/>
          </a:xfrm>
        </p:grpSpPr>
        <p:grpSp>
          <p:nvGrpSpPr>
            <p:cNvPr id="5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77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78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6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75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76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7" name="Groupe 71"/>
          <p:cNvGrpSpPr/>
          <p:nvPr/>
        </p:nvGrpSpPr>
        <p:grpSpPr>
          <a:xfrm>
            <a:off x="2857488" y="2571744"/>
            <a:ext cx="571504" cy="571504"/>
            <a:chOff x="3643306" y="1357298"/>
            <a:chExt cx="571504" cy="571504"/>
          </a:xfrm>
        </p:grpSpPr>
        <p:grpSp>
          <p:nvGrpSpPr>
            <p:cNvPr id="8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81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2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9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79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0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sp>
        <p:nvSpPr>
          <p:cNvPr id="84" name="Text Box 48"/>
          <p:cNvSpPr txBox="1">
            <a:spLocks noChangeArrowheads="1"/>
          </p:cNvSpPr>
          <p:nvPr/>
        </p:nvSpPr>
        <p:spPr bwMode="auto">
          <a:xfrm>
            <a:off x="3062278" y="2016115"/>
            <a:ext cx="159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Introduction </a:t>
            </a:r>
          </a:p>
        </p:txBody>
      </p:sp>
      <p:sp>
        <p:nvSpPr>
          <p:cNvPr id="71" name="Text Box 43"/>
          <p:cNvSpPr txBox="1">
            <a:spLocks noChangeArrowheads="1"/>
          </p:cNvSpPr>
          <p:nvPr/>
        </p:nvSpPr>
        <p:spPr bwMode="auto">
          <a:xfrm>
            <a:off x="2473144" y="2059536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10" name="Groupe 84"/>
          <p:cNvGrpSpPr/>
          <p:nvPr/>
        </p:nvGrpSpPr>
        <p:grpSpPr>
          <a:xfrm>
            <a:off x="3143240" y="3214686"/>
            <a:ext cx="571504" cy="571504"/>
            <a:chOff x="3643306" y="1357298"/>
            <a:chExt cx="571504" cy="571504"/>
          </a:xfrm>
        </p:grpSpPr>
        <p:grpSp>
          <p:nvGrpSpPr>
            <p:cNvPr id="11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90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1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2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88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89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3" name="Groupe 91"/>
          <p:cNvGrpSpPr/>
          <p:nvPr/>
        </p:nvGrpSpPr>
        <p:grpSpPr>
          <a:xfrm>
            <a:off x="3143240" y="3857628"/>
            <a:ext cx="571504" cy="571504"/>
            <a:chOff x="3643306" y="1357298"/>
            <a:chExt cx="571504" cy="571504"/>
          </a:xfrm>
        </p:grpSpPr>
        <p:grpSp>
          <p:nvGrpSpPr>
            <p:cNvPr id="14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97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8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5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95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96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6" name="Groupe 98"/>
          <p:cNvGrpSpPr/>
          <p:nvPr/>
        </p:nvGrpSpPr>
        <p:grpSpPr>
          <a:xfrm>
            <a:off x="2928926" y="4500570"/>
            <a:ext cx="571504" cy="571504"/>
            <a:chOff x="3643306" y="1357298"/>
            <a:chExt cx="571504" cy="571504"/>
          </a:xfrm>
        </p:grpSpPr>
        <p:grpSp>
          <p:nvGrpSpPr>
            <p:cNvPr id="17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104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05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18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102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03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grpSp>
        <p:nvGrpSpPr>
          <p:cNvPr id="19" name="Groupe 105"/>
          <p:cNvGrpSpPr/>
          <p:nvPr/>
        </p:nvGrpSpPr>
        <p:grpSpPr>
          <a:xfrm>
            <a:off x="2428860" y="5214950"/>
            <a:ext cx="571504" cy="571504"/>
            <a:chOff x="3643306" y="1357298"/>
            <a:chExt cx="571504" cy="571504"/>
          </a:xfrm>
        </p:grpSpPr>
        <p:grpSp>
          <p:nvGrpSpPr>
            <p:cNvPr id="20" name="Groupe 72"/>
            <p:cNvGrpSpPr/>
            <p:nvPr/>
          </p:nvGrpSpPr>
          <p:grpSpPr>
            <a:xfrm>
              <a:off x="3643306" y="1357298"/>
              <a:ext cx="571504" cy="571504"/>
              <a:chOff x="3643306" y="1357298"/>
              <a:chExt cx="571504" cy="571504"/>
            </a:xfrm>
          </p:grpSpPr>
          <p:sp>
            <p:nvSpPr>
              <p:cNvPr id="111" name="Oval 37"/>
              <p:cNvSpPr>
                <a:spLocks noChangeArrowheads="1"/>
              </p:cNvSpPr>
              <p:nvPr/>
            </p:nvSpPr>
            <p:spPr bwMode="gray">
              <a:xfrm>
                <a:off x="3643306" y="1357298"/>
                <a:ext cx="571504" cy="571504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12" name="Oval 31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428628" cy="428628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  <p:grpSp>
          <p:nvGrpSpPr>
            <p:cNvPr id="21" name="Groupe 75"/>
            <p:cNvGrpSpPr/>
            <p:nvPr/>
          </p:nvGrpSpPr>
          <p:grpSpPr>
            <a:xfrm>
              <a:off x="3714744" y="1428736"/>
              <a:ext cx="428628" cy="428628"/>
              <a:chOff x="3714744" y="1428736"/>
              <a:chExt cx="387205" cy="387205"/>
            </a:xfrm>
          </p:grpSpPr>
          <p:sp>
            <p:nvSpPr>
              <p:cNvPr id="109" name="Oval 18"/>
              <p:cNvSpPr>
                <a:spLocks noChangeArrowheads="1"/>
              </p:cNvSpPr>
              <p:nvPr/>
            </p:nvSpPr>
            <p:spPr bwMode="gray">
              <a:xfrm>
                <a:off x="3714744" y="1428736"/>
                <a:ext cx="387205" cy="387205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>
            <p:nvSpPr>
              <p:cNvPr id="110" name="Oval 19"/>
              <p:cNvSpPr>
                <a:spLocks noChangeArrowheads="1"/>
              </p:cNvSpPr>
              <p:nvPr/>
            </p:nvSpPr>
            <p:spPr bwMode="gray">
              <a:xfrm>
                <a:off x="3724281" y="1452578"/>
                <a:ext cx="252732" cy="2536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</p:grpSp>
      </p:grpSp>
      <p:sp>
        <p:nvSpPr>
          <p:cNvPr id="114" name="Text Box 43"/>
          <p:cNvSpPr txBox="1">
            <a:spLocks noChangeArrowheads="1"/>
          </p:cNvSpPr>
          <p:nvPr/>
        </p:nvSpPr>
        <p:spPr bwMode="auto">
          <a:xfrm>
            <a:off x="2973210" y="270247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5" name="Text Box 43"/>
          <p:cNvSpPr txBox="1">
            <a:spLocks noChangeArrowheads="1"/>
          </p:cNvSpPr>
          <p:nvPr/>
        </p:nvSpPr>
        <p:spPr bwMode="auto">
          <a:xfrm>
            <a:off x="3258962" y="328612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6" name="Text Box 43"/>
          <p:cNvSpPr txBox="1">
            <a:spLocks noChangeArrowheads="1"/>
          </p:cNvSpPr>
          <p:nvPr/>
        </p:nvSpPr>
        <p:spPr bwMode="auto">
          <a:xfrm>
            <a:off x="3258962" y="3929066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4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7" name="Text Box 43"/>
          <p:cNvSpPr txBox="1">
            <a:spLocks noChangeArrowheads="1"/>
          </p:cNvSpPr>
          <p:nvPr/>
        </p:nvSpPr>
        <p:spPr bwMode="auto">
          <a:xfrm>
            <a:off x="3071802" y="457200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5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8" name="Text Box 43"/>
          <p:cNvSpPr txBox="1">
            <a:spLocks noChangeArrowheads="1"/>
          </p:cNvSpPr>
          <p:nvPr/>
        </p:nvSpPr>
        <p:spPr bwMode="auto">
          <a:xfrm>
            <a:off x="2571736" y="5345684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6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3" name="Text Box 49"/>
          <p:cNvSpPr txBox="1">
            <a:spLocks noChangeArrowheads="1"/>
          </p:cNvSpPr>
          <p:nvPr/>
        </p:nvSpPr>
        <p:spPr bwMode="auto">
          <a:xfrm>
            <a:off x="3929058" y="3302554"/>
            <a:ext cx="2933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Application Métier</a:t>
            </a:r>
            <a:endParaRPr lang="en-US" b="1" dirty="0"/>
          </a:p>
        </p:txBody>
      </p:sp>
      <p:sp>
        <p:nvSpPr>
          <p:cNvPr id="74" name="Text Box 50"/>
          <p:cNvSpPr txBox="1">
            <a:spLocks noChangeArrowheads="1"/>
          </p:cNvSpPr>
          <p:nvPr/>
        </p:nvSpPr>
        <p:spPr bwMode="auto">
          <a:xfrm>
            <a:off x="3865495" y="3971932"/>
            <a:ext cx="363546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/>
              <a:t>Services en </a:t>
            </a:r>
            <a:r>
              <a:rPr lang="en-US" b="1" dirty="0" err="1" smtClean="0"/>
              <a:t>ligne</a:t>
            </a:r>
            <a:r>
              <a:rPr lang="en-US" b="1" dirty="0" smtClean="0"/>
              <a:t> du GU-Tic</a:t>
            </a:r>
            <a:endParaRPr lang="en-US" b="1" dirty="0"/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651181" y="4621218"/>
            <a:ext cx="196060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 smtClean="0"/>
              <a:t>Statistiques</a:t>
            </a:r>
            <a:endParaRPr lang="en-US" b="1" dirty="0"/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3214678" y="6486504"/>
            <a:ext cx="58579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fr-FR" altLang="fr-FR" sz="900" b="1" dirty="0" err="1" smtClean="0">
                <a:solidFill>
                  <a:srgbClr val="800080"/>
                </a:solidFill>
              </a:rPr>
              <a:t>Presenté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par</a:t>
            </a:r>
            <a:r>
              <a:rPr lang="fr-FR" altLang="fr-FR" sz="900" dirty="0" smtClean="0">
                <a:solidFill>
                  <a:srgbClr val="800080"/>
                </a:solidFill>
              </a:rPr>
              <a:t>: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Chammem Abdelkarim                                                                                        </a:t>
            </a:r>
            <a:r>
              <a:rPr lang="fr-FR" altLang="fr-FR" sz="900" b="1" dirty="0" err="1" smtClean="0">
                <a:solidFill>
                  <a:srgbClr val="800080"/>
                </a:solidFill>
              </a:rPr>
              <a:t>Decembre</a:t>
            </a:r>
            <a:r>
              <a:rPr lang="fr-FR" altLang="fr-FR" sz="900" b="1" dirty="0" smtClean="0">
                <a:solidFill>
                  <a:srgbClr val="800080"/>
                </a:solidFill>
              </a:rPr>
              <a:t>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86" grpId="0"/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MonThem">
  <a:themeElements>
    <a:clrScheme name="1_021TGp_bizmedical_light 3">
      <a:dk1>
        <a:srgbClr val="000066"/>
      </a:dk1>
      <a:lt1>
        <a:srgbClr val="FFFFFF"/>
      </a:lt1>
      <a:dk2>
        <a:srgbClr val="1C74CC"/>
      </a:dk2>
      <a:lt2>
        <a:srgbClr val="B2B2B2"/>
      </a:lt2>
      <a:accent1>
        <a:srgbClr val="A2CCFA"/>
      </a:accent1>
      <a:accent2>
        <a:srgbClr val="E26052"/>
      </a:accent2>
      <a:accent3>
        <a:srgbClr val="FFFFFF"/>
      </a:accent3>
      <a:accent4>
        <a:srgbClr val="000056"/>
      </a:accent4>
      <a:accent5>
        <a:srgbClr val="CEE2FC"/>
      </a:accent5>
      <a:accent6>
        <a:srgbClr val="CD5649"/>
      </a:accent6>
      <a:hlink>
        <a:srgbClr val="3FA3DB"/>
      </a:hlink>
      <a:folHlink>
        <a:srgbClr val="2C98A0"/>
      </a:folHlink>
    </a:clrScheme>
    <a:fontScheme name="1_021TGp_bizmedical_ligh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003399"/>
            </a:gs>
            <a:gs pos="100000">
              <a:srgbClr val="428E8C"/>
            </a:gs>
          </a:gsLst>
          <a:lin ang="0" scaled="1"/>
        </a:gradFill>
        <a:ln w="6350">
          <a:noFill/>
          <a:prstDash val="solid"/>
          <a:round/>
          <a:headEnd/>
          <a:tailEnd/>
        </a:ln>
      </a:spPr>
      <a:bodyPr/>
      <a:lstStyle>
        <a:defPPr>
          <a:defRPr/>
        </a:defPPr>
      </a:lstStyle>
    </a:spDef>
    <a:lnDef>
      <a:spPr bwMode="auto">
        <a:ln>
          <a:headEnd type="none" w="med" len="med"/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1_021TGp_bizmedical_light 1">
        <a:dk1>
          <a:srgbClr val="000066"/>
        </a:dk1>
        <a:lt1>
          <a:srgbClr val="FFFFFF"/>
        </a:lt1>
        <a:dk2>
          <a:srgbClr val="1EA491"/>
        </a:dk2>
        <a:lt2>
          <a:srgbClr val="B2B2B2"/>
        </a:lt2>
        <a:accent1>
          <a:srgbClr val="A3D5A8"/>
        </a:accent1>
        <a:accent2>
          <a:srgbClr val="99CC00"/>
        </a:accent2>
        <a:accent3>
          <a:srgbClr val="FFFFFF"/>
        </a:accent3>
        <a:accent4>
          <a:srgbClr val="000056"/>
        </a:accent4>
        <a:accent5>
          <a:srgbClr val="CEE7D1"/>
        </a:accent5>
        <a:accent6>
          <a:srgbClr val="8AB900"/>
        </a:accent6>
        <a:hlink>
          <a:srgbClr val="6CAE87"/>
        </a:hlink>
        <a:folHlink>
          <a:srgbClr val="386B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21TGp_bizmedical_light 2">
        <a:dk1>
          <a:srgbClr val="000066"/>
        </a:dk1>
        <a:lt1>
          <a:srgbClr val="FFFFFF"/>
        </a:lt1>
        <a:dk2>
          <a:srgbClr val="1074A6"/>
        </a:dk2>
        <a:lt2>
          <a:srgbClr val="B2B2B2"/>
        </a:lt2>
        <a:accent1>
          <a:srgbClr val="96DAF2"/>
        </a:accent1>
        <a:accent2>
          <a:srgbClr val="D98E5B"/>
        </a:accent2>
        <a:accent3>
          <a:srgbClr val="FFFFFF"/>
        </a:accent3>
        <a:accent4>
          <a:srgbClr val="000056"/>
        </a:accent4>
        <a:accent5>
          <a:srgbClr val="C9EAF7"/>
        </a:accent5>
        <a:accent6>
          <a:srgbClr val="C48052"/>
        </a:accent6>
        <a:hlink>
          <a:srgbClr val="6847D3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21TGp_bizmedical_light 3">
        <a:dk1>
          <a:srgbClr val="000066"/>
        </a:dk1>
        <a:lt1>
          <a:srgbClr val="FFFFFF"/>
        </a:lt1>
        <a:dk2>
          <a:srgbClr val="1C74CC"/>
        </a:dk2>
        <a:lt2>
          <a:srgbClr val="B2B2B2"/>
        </a:lt2>
        <a:accent1>
          <a:srgbClr val="A2CCFA"/>
        </a:accent1>
        <a:accent2>
          <a:srgbClr val="E26052"/>
        </a:accent2>
        <a:accent3>
          <a:srgbClr val="FFFFFF"/>
        </a:accent3>
        <a:accent4>
          <a:srgbClr val="000056"/>
        </a:accent4>
        <a:accent5>
          <a:srgbClr val="CEE2FC"/>
        </a:accent5>
        <a:accent6>
          <a:srgbClr val="CD5649"/>
        </a:accent6>
        <a:hlink>
          <a:srgbClr val="3FA3DB"/>
        </a:hlink>
        <a:folHlink>
          <a:srgbClr val="2C98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agues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Vagues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Vagues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44E79213C8544E94BEEE54E620DC64" ma:contentTypeVersion="2" ma:contentTypeDescription="Create a new document." ma:contentTypeScope="" ma:versionID="dae8bdb4a9d5ad1ca2052e79c107dd70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41FA77-C69F-4DD7-B6CC-D4E60FFC9407}"/>
</file>

<file path=customXml/itemProps2.xml><?xml version="1.0" encoding="utf-8"?>
<ds:datastoreItem xmlns:ds="http://schemas.openxmlformats.org/officeDocument/2006/customXml" ds:itemID="{4F8EF9A4-3DB1-4DE5-8AF3-7B79F4B623B0}"/>
</file>

<file path=customXml/itemProps3.xml><?xml version="1.0" encoding="utf-8"?>
<ds:datastoreItem xmlns:ds="http://schemas.openxmlformats.org/officeDocument/2006/customXml" ds:itemID="{1746FEF3-30F0-4EBC-BF47-FFF0D592F9EC}"/>
</file>

<file path=docProps/app.xml><?xml version="1.0" encoding="utf-8"?>
<Properties xmlns="http://schemas.openxmlformats.org/officeDocument/2006/extended-properties" xmlns:vt="http://schemas.openxmlformats.org/officeDocument/2006/docPropsVTypes">
  <Template>MonThem</Template>
  <TotalTime>30230</TotalTime>
  <Words>943</Words>
  <Application>Microsoft Office PowerPoint</Application>
  <PresentationFormat>Affichage à l'écran (4:3)</PresentationFormat>
  <Paragraphs>285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MonThem</vt:lpstr>
      <vt:lpstr>Présentation PowerPoint</vt:lpstr>
      <vt:lpstr>Plan</vt:lpstr>
      <vt:lpstr>Plan</vt:lpstr>
      <vt:lpstr>Présentation PowerPoint</vt:lpstr>
      <vt:lpstr>Plan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  <vt:lpstr>Présentation PowerPoint</vt:lpstr>
      <vt:lpstr>Présentation PowerPoint</vt:lpstr>
      <vt:lpstr>Plan</vt:lpstr>
      <vt:lpstr>Présentation PowerPoint</vt:lpstr>
      <vt:lpstr>Présentation PowerPoint</vt:lpstr>
    </vt:vector>
  </TitlesOfParts>
  <Company>cert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tarek</dc:creator>
  <cp:lastModifiedBy>Chammem Abdelkarim</cp:lastModifiedBy>
  <cp:revision>1038</cp:revision>
  <dcterms:created xsi:type="dcterms:W3CDTF">2008-12-24T14:53:33Z</dcterms:created>
  <dcterms:modified xsi:type="dcterms:W3CDTF">2015-12-15T11:37:40Z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0x010100B244E79213C8544E94BEEE54E620DC64</vt:lpwstr>
  </property>
</Properties>
</file>