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8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9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5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617" r:id="rId2"/>
    <p:sldId id="749" r:id="rId3"/>
    <p:sldId id="750" r:id="rId4"/>
    <p:sldId id="747" r:id="rId5"/>
    <p:sldId id="748" r:id="rId6"/>
    <p:sldId id="741" r:id="rId7"/>
    <p:sldId id="746" r:id="rId8"/>
    <p:sldId id="752" r:id="rId9"/>
    <p:sldId id="753" r:id="rId10"/>
    <p:sldId id="742" r:id="rId11"/>
    <p:sldId id="743" r:id="rId12"/>
    <p:sldId id="760" r:id="rId13"/>
    <p:sldId id="744" r:id="rId14"/>
    <p:sldId id="759" r:id="rId15"/>
    <p:sldId id="754" r:id="rId16"/>
    <p:sldId id="755" r:id="rId17"/>
    <p:sldId id="756" r:id="rId18"/>
    <p:sldId id="745" r:id="rId19"/>
    <p:sldId id="761" r:id="rId20"/>
    <p:sldId id="736" r:id="rId21"/>
    <p:sldId id="713" r:id="rId22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1600" kern="1200">
        <a:solidFill>
          <a:schemeClr val="bg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1600" kern="1200">
        <a:solidFill>
          <a:schemeClr val="bg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1600" kern="1200">
        <a:solidFill>
          <a:schemeClr val="bg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1600" kern="1200">
        <a:solidFill>
          <a:schemeClr val="bg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1600" kern="1200">
        <a:solidFill>
          <a:schemeClr val="bg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bg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bg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bg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bg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C"/>
    <a:srgbClr val="0E438A"/>
    <a:srgbClr val="87BBE0"/>
    <a:srgbClr val="D9445A"/>
    <a:srgbClr val="1B5BA2"/>
    <a:srgbClr val="525152"/>
    <a:srgbClr val="0099CC"/>
    <a:srgbClr val="64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50" autoAdjust="0"/>
  </p:normalViewPr>
  <p:slideViewPr>
    <p:cSldViewPr>
      <p:cViewPr>
        <p:scale>
          <a:sx n="100" d="100"/>
          <a:sy n="100" d="100"/>
        </p:scale>
        <p:origin x="-256" y="-5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380" y="-102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presProps" Target="pres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1" Type="http://schemas.openxmlformats.org/officeDocument/2006/relationships/slide" Target="slides/slide20.xml"/><Relationship Id="rId3" Type="http://schemas.openxmlformats.org/officeDocument/2006/relationships/slide" Target="slides/slide2.xml"/><Relationship Id="rId25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4" Type="http://schemas.openxmlformats.org/officeDocument/2006/relationships/handoutMaster" Target="handoutMasters/handoutMaster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32" Type="http://schemas.openxmlformats.org/officeDocument/2006/relationships/customXml" Target="../customXml/item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9" Type="http://schemas.openxmlformats.org/officeDocument/2006/relationships/slide" Target="slides/slide8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30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93F2C2-18A3-954A-8313-16A2E54700C8}" type="doc">
      <dgm:prSet loTypeId="urn:microsoft.com/office/officeart/2005/8/layout/balance1" loCatId="" qsTypeId="urn:microsoft.com/office/officeart/2005/8/quickstyle/simple4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76266B77-D81F-F84F-A3F6-6C70979A2696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Huge potential</a:t>
          </a:r>
          <a:endParaRPr lang="en-US" sz="1800" b="1" dirty="0">
            <a:solidFill>
              <a:srgbClr val="FF0000"/>
            </a:solidFill>
          </a:endParaRPr>
        </a:p>
      </dgm:t>
    </dgm:pt>
    <dgm:pt modelId="{6BB0D3D7-8B71-AF49-8DEE-837703865423}" type="parTrans" cxnId="{A6CF1904-173D-5846-9973-24E1FC7D5418}">
      <dgm:prSet/>
      <dgm:spPr/>
      <dgm:t>
        <a:bodyPr/>
        <a:lstStyle/>
        <a:p>
          <a:endParaRPr lang="en-US"/>
        </a:p>
      </dgm:t>
    </dgm:pt>
    <dgm:pt modelId="{7F7AF41E-781A-7648-A8ED-37575497E35A}" type="sibTrans" cxnId="{A6CF1904-173D-5846-9973-24E1FC7D5418}">
      <dgm:prSet/>
      <dgm:spPr/>
      <dgm:t>
        <a:bodyPr/>
        <a:lstStyle/>
        <a:p>
          <a:endParaRPr lang="en-US"/>
        </a:p>
      </dgm:t>
    </dgm:pt>
    <dgm:pt modelId="{3B96CD6E-4649-4143-8AC8-6A910C831EA3}">
      <dgm:prSet phldrT="[Text]"/>
      <dgm:spPr/>
      <dgm:t>
        <a:bodyPr/>
        <a:lstStyle/>
        <a:p>
          <a:r>
            <a:rPr lang="en-US" dirty="0" smtClean="0"/>
            <a:t>By 2020 personal data in the EU will be worth EUR 1,000 billion</a:t>
          </a:r>
          <a:endParaRPr lang="en-US" dirty="0"/>
        </a:p>
      </dgm:t>
    </dgm:pt>
    <dgm:pt modelId="{48B840A3-D530-B648-8C7E-92D08924B906}" type="parTrans" cxnId="{30C56E5E-38BC-694E-9E7A-D12D2E9FAB4C}">
      <dgm:prSet/>
      <dgm:spPr/>
      <dgm:t>
        <a:bodyPr/>
        <a:lstStyle/>
        <a:p>
          <a:endParaRPr lang="en-US"/>
        </a:p>
      </dgm:t>
    </dgm:pt>
    <dgm:pt modelId="{6724AF3B-9D2B-7B49-96FF-1EA0A95B0747}" type="sibTrans" cxnId="{30C56E5E-38BC-694E-9E7A-D12D2E9FAB4C}">
      <dgm:prSet/>
      <dgm:spPr/>
      <dgm:t>
        <a:bodyPr/>
        <a:lstStyle/>
        <a:p>
          <a:endParaRPr lang="en-US"/>
        </a:p>
      </dgm:t>
    </dgm:pt>
    <dgm:pt modelId="{EB753B96-5CCD-7843-9722-31037F67B221}">
      <dgm:prSet phldrT="[Text]"/>
      <dgm:spPr/>
      <dgm:t>
        <a:bodyPr/>
        <a:lstStyle/>
        <a:p>
          <a:r>
            <a:rPr lang="en-US" dirty="0" smtClean="0"/>
            <a:t>EUR 206 million growth in EU GDP by 2020 from Big Data </a:t>
          </a:r>
          <a:endParaRPr lang="en-US" dirty="0"/>
        </a:p>
      </dgm:t>
    </dgm:pt>
    <dgm:pt modelId="{AE1894AD-E470-C04F-8CA3-FC7F6036A70F}" type="parTrans" cxnId="{ED1E5007-D061-8049-BE18-7A76866D0C51}">
      <dgm:prSet/>
      <dgm:spPr/>
      <dgm:t>
        <a:bodyPr/>
        <a:lstStyle/>
        <a:p>
          <a:endParaRPr lang="en-US"/>
        </a:p>
      </dgm:t>
    </dgm:pt>
    <dgm:pt modelId="{625EAF78-0C53-684A-8F09-22292E35CF21}" type="sibTrans" cxnId="{ED1E5007-D061-8049-BE18-7A76866D0C51}">
      <dgm:prSet/>
      <dgm:spPr/>
      <dgm:t>
        <a:bodyPr/>
        <a:lstStyle/>
        <a:p>
          <a:endParaRPr lang="en-US"/>
        </a:p>
      </dgm:t>
    </dgm:pt>
    <dgm:pt modelId="{97A2826E-A5A3-A44E-95EE-E3FFE990FBA2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800" b="1" i="0" dirty="0" smtClean="0">
              <a:solidFill>
                <a:srgbClr val="FF0000"/>
              </a:solidFill>
            </a:rPr>
            <a:t>Social costs</a:t>
          </a:r>
          <a:endParaRPr lang="en-US" sz="1800" b="1" i="0" dirty="0">
            <a:solidFill>
              <a:srgbClr val="FF0000"/>
            </a:solidFill>
          </a:endParaRPr>
        </a:p>
      </dgm:t>
    </dgm:pt>
    <dgm:pt modelId="{B4622025-D1E7-CA4D-B4B8-DC61A9BA0C84}" type="parTrans" cxnId="{729E3937-B37A-E94D-B449-CD1488B54D64}">
      <dgm:prSet/>
      <dgm:spPr/>
      <dgm:t>
        <a:bodyPr/>
        <a:lstStyle/>
        <a:p>
          <a:endParaRPr lang="en-US"/>
        </a:p>
      </dgm:t>
    </dgm:pt>
    <dgm:pt modelId="{D558843D-1216-294B-B8E6-267F277931C1}" type="sibTrans" cxnId="{729E3937-B37A-E94D-B449-CD1488B54D64}">
      <dgm:prSet/>
      <dgm:spPr/>
      <dgm:t>
        <a:bodyPr/>
        <a:lstStyle/>
        <a:p>
          <a:endParaRPr lang="en-US"/>
        </a:p>
      </dgm:t>
    </dgm:pt>
    <dgm:pt modelId="{C33F5950-61C0-504D-B476-1CC8EC3CAABB}">
      <dgm:prSet phldrT="[Text]"/>
      <dgm:spPr/>
      <dgm:t>
        <a:bodyPr/>
        <a:lstStyle/>
        <a:p>
          <a:r>
            <a:rPr lang="en-US" dirty="0" smtClean="0"/>
            <a:t>81% feel they do not have control of their online data</a:t>
          </a:r>
          <a:endParaRPr lang="en-US" dirty="0"/>
        </a:p>
      </dgm:t>
    </dgm:pt>
    <dgm:pt modelId="{8D69B88A-B0FF-9F47-9A2E-FDEEF6C50043}" type="parTrans" cxnId="{296951BA-A781-D749-A9A0-CB991CEE7871}">
      <dgm:prSet/>
      <dgm:spPr/>
      <dgm:t>
        <a:bodyPr/>
        <a:lstStyle/>
        <a:p>
          <a:endParaRPr lang="en-US"/>
        </a:p>
      </dgm:t>
    </dgm:pt>
    <dgm:pt modelId="{42953D23-1715-AB4B-B8F0-EAE7408C9AD1}" type="sibTrans" cxnId="{296951BA-A781-D749-A9A0-CB991CEE7871}">
      <dgm:prSet/>
      <dgm:spPr/>
      <dgm:t>
        <a:bodyPr/>
        <a:lstStyle/>
        <a:p>
          <a:endParaRPr lang="en-US"/>
        </a:p>
      </dgm:t>
    </dgm:pt>
    <dgm:pt modelId="{A42F6F3D-2003-334E-9CDB-CEC46651B28C}">
      <dgm:prSet phldrT="[Text]"/>
      <dgm:spPr/>
      <dgm:t>
        <a:bodyPr/>
        <a:lstStyle/>
        <a:p>
          <a:r>
            <a:rPr lang="en-US" dirty="0" smtClean="0"/>
            <a:t>69% want to give explicit approval before their data is used</a:t>
          </a:r>
          <a:endParaRPr lang="en-US" dirty="0"/>
        </a:p>
      </dgm:t>
    </dgm:pt>
    <dgm:pt modelId="{BEB308CF-7011-3E47-BB75-9DD0A1B4F2AB}" type="parTrans" cxnId="{6B648C15-9DA3-304D-8785-2C9345B6DBA6}">
      <dgm:prSet/>
      <dgm:spPr/>
      <dgm:t>
        <a:bodyPr/>
        <a:lstStyle/>
        <a:p>
          <a:endParaRPr lang="en-US"/>
        </a:p>
      </dgm:t>
    </dgm:pt>
    <dgm:pt modelId="{B2F21E2A-3156-AE43-A382-9EC58F2DF051}" type="sibTrans" cxnId="{6B648C15-9DA3-304D-8785-2C9345B6DBA6}">
      <dgm:prSet/>
      <dgm:spPr/>
      <dgm:t>
        <a:bodyPr/>
        <a:lstStyle/>
        <a:p>
          <a:endParaRPr lang="en-US"/>
        </a:p>
      </dgm:t>
    </dgm:pt>
    <dgm:pt modelId="{82A1A0C8-C93F-CE45-8699-57C8E45799BD}">
      <dgm:prSet phldrT="[Text]"/>
      <dgm:spPr/>
      <dgm:t>
        <a:bodyPr/>
        <a:lstStyle/>
        <a:p>
          <a:r>
            <a:rPr lang="en-US" dirty="0" smtClean="0"/>
            <a:t>Just 24% trust online business</a:t>
          </a:r>
          <a:endParaRPr lang="en-US" dirty="0"/>
        </a:p>
      </dgm:t>
    </dgm:pt>
    <dgm:pt modelId="{FBA3B427-3B31-FD43-89D9-D4D111C2CB8D}" type="parTrans" cxnId="{1DC00090-8C76-D54C-8074-159CDA3204D8}">
      <dgm:prSet/>
      <dgm:spPr/>
      <dgm:t>
        <a:bodyPr/>
        <a:lstStyle/>
        <a:p>
          <a:endParaRPr lang="en-US"/>
        </a:p>
      </dgm:t>
    </dgm:pt>
    <dgm:pt modelId="{0665C44C-5269-584F-A335-77A0EED81CEB}" type="sibTrans" cxnId="{1DC00090-8C76-D54C-8074-159CDA3204D8}">
      <dgm:prSet/>
      <dgm:spPr/>
      <dgm:t>
        <a:bodyPr/>
        <a:lstStyle/>
        <a:p>
          <a:endParaRPr lang="en-US"/>
        </a:p>
      </dgm:t>
    </dgm:pt>
    <dgm:pt modelId="{60D2E3C3-4432-344E-834B-96DDAE1B4EB2}" type="pres">
      <dgm:prSet presAssocID="{1C93F2C2-18A3-954A-8313-16A2E54700C8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2AE3C54-DBF8-B345-B14B-5A0F3590C687}" type="pres">
      <dgm:prSet presAssocID="{1C93F2C2-18A3-954A-8313-16A2E54700C8}" presName="dummyMaxCanvas" presStyleCnt="0"/>
      <dgm:spPr/>
    </dgm:pt>
    <dgm:pt modelId="{23CD105F-B2CD-BA40-A68B-7436641A6FC7}" type="pres">
      <dgm:prSet presAssocID="{1C93F2C2-18A3-954A-8313-16A2E54700C8}" presName="parentComposite" presStyleCnt="0"/>
      <dgm:spPr/>
    </dgm:pt>
    <dgm:pt modelId="{52149561-635D-3148-8BD9-99C48D6C1D53}" type="pres">
      <dgm:prSet presAssocID="{1C93F2C2-18A3-954A-8313-16A2E54700C8}" presName="parent1" presStyleLbl="alignAccFollowNode1" presStyleIdx="0" presStyleCnt="4" custLinFactNeighborX="-403" custLinFactNeighborY="24562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F1E274F6-58AF-AE46-B05F-BA883C051B70}" type="pres">
      <dgm:prSet presAssocID="{1C93F2C2-18A3-954A-8313-16A2E54700C8}" presName="parent2" presStyleLbl="alignAccFollowNode1" presStyleIdx="1" presStyleCnt="4" custLinFactNeighborX="605" custLinFactNeighborY="24562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B87C6EC1-0EBC-B740-AD75-2328A10C766E}" type="pres">
      <dgm:prSet presAssocID="{1C93F2C2-18A3-954A-8313-16A2E54700C8}" presName="childrenComposite" presStyleCnt="0"/>
      <dgm:spPr/>
    </dgm:pt>
    <dgm:pt modelId="{2A782BF0-7B99-5C43-ACAA-D6935622F26F}" type="pres">
      <dgm:prSet presAssocID="{1C93F2C2-18A3-954A-8313-16A2E54700C8}" presName="dummyMaxCanvas_ChildArea" presStyleCnt="0"/>
      <dgm:spPr/>
    </dgm:pt>
    <dgm:pt modelId="{8640D67A-75EB-AE4C-B8C9-0C9ADE8B3927}" type="pres">
      <dgm:prSet presAssocID="{1C93F2C2-18A3-954A-8313-16A2E54700C8}" presName="fulcrum" presStyleLbl="alignAccFollowNode1" presStyleIdx="2" presStyleCnt="4"/>
      <dgm:spPr/>
    </dgm:pt>
    <dgm:pt modelId="{9DCF2F86-161A-FB44-9204-604646F5F7D0}" type="pres">
      <dgm:prSet presAssocID="{1C93F2C2-18A3-954A-8313-16A2E54700C8}" presName="balance_23" presStyleLbl="alignAccFollowNode1" presStyleIdx="3" presStyleCnt="4">
        <dgm:presLayoutVars>
          <dgm:bulletEnabled val="1"/>
        </dgm:presLayoutVars>
      </dgm:prSet>
      <dgm:spPr/>
    </dgm:pt>
    <dgm:pt modelId="{73A9BBC0-2D4C-8840-A534-B9F49B1CA73F}" type="pres">
      <dgm:prSet presAssocID="{1C93F2C2-18A3-954A-8313-16A2E54700C8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5F26BD-C642-DA4A-BCFA-E5CF63B6FFB2}" type="pres">
      <dgm:prSet presAssocID="{1C93F2C2-18A3-954A-8313-16A2E54700C8}" presName="right_23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3C0DD4-ECCA-2B48-83EC-2DB44560FFC9}" type="pres">
      <dgm:prSet presAssocID="{1C93F2C2-18A3-954A-8313-16A2E54700C8}" presName="right_23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18B0AA-7337-4840-9E64-BFCE5CF065AE}" type="pres">
      <dgm:prSet presAssocID="{1C93F2C2-18A3-954A-8313-16A2E54700C8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9606D4-F691-B34D-8DEA-7508421F1762}" type="pres">
      <dgm:prSet presAssocID="{1C93F2C2-18A3-954A-8313-16A2E54700C8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9E3937-B37A-E94D-B449-CD1488B54D64}" srcId="{1C93F2C2-18A3-954A-8313-16A2E54700C8}" destId="{97A2826E-A5A3-A44E-95EE-E3FFE990FBA2}" srcOrd="1" destOrd="0" parTransId="{B4622025-D1E7-CA4D-B4B8-DC61A9BA0C84}" sibTransId="{D558843D-1216-294B-B8E6-267F277931C1}"/>
    <dgm:cxn modelId="{ED1E5007-D061-8049-BE18-7A76866D0C51}" srcId="{76266B77-D81F-F84F-A3F6-6C70979A2696}" destId="{EB753B96-5CCD-7843-9722-31037F67B221}" srcOrd="1" destOrd="0" parTransId="{AE1894AD-E470-C04F-8CA3-FC7F6036A70F}" sibTransId="{625EAF78-0C53-684A-8F09-22292E35CF21}"/>
    <dgm:cxn modelId="{A6CF1904-173D-5846-9973-24E1FC7D5418}" srcId="{1C93F2C2-18A3-954A-8313-16A2E54700C8}" destId="{76266B77-D81F-F84F-A3F6-6C70979A2696}" srcOrd="0" destOrd="0" parTransId="{6BB0D3D7-8B71-AF49-8DEE-837703865423}" sibTransId="{7F7AF41E-781A-7648-A8ED-37575497E35A}"/>
    <dgm:cxn modelId="{990287A8-9325-A244-B60A-4FB2A337E29A}" type="presOf" srcId="{A42F6F3D-2003-334E-9CDB-CEC46651B28C}" destId="{9E5F26BD-C642-DA4A-BCFA-E5CF63B6FFB2}" srcOrd="0" destOrd="0" presId="urn:microsoft.com/office/officeart/2005/8/layout/balance1"/>
    <dgm:cxn modelId="{6B648C15-9DA3-304D-8785-2C9345B6DBA6}" srcId="{97A2826E-A5A3-A44E-95EE-E3FFE990FBA2}" destId="{A42F6F3D-2003-334E-9CDB-CEC46651B28C}" srcOrd="1" destOrd="0" parTransId="{BEB308CF-7011-3E47-BB75-9DD0A1B4F2AB}" sibTransId="{B2F21E2A-3156-AE43-A382-9EC58F2DF051}"/>
    <dgm:cxn modelId="{A00F16A4-2F5D-CF41-9B03-FA72BE5C4E52}" type="presOf" srcId="{82A1A0C8-C93F-CE45-8699-57C8E45799BD}" destId="{093C0DD4-ECCA-2B48-83EC-2DB44560FFC9}" srcOrd="0" destOrd="0" presId="urn:microsoft.com/office/officeart/2005/8/layout/balance1"/>
    <dgm:cxn modelId="{E1254707-4B97-A141-96C1-52E8ACD06791}" type="presOf" srcId="{EB753B96-5CCD-7843-9722-31037F67B221}" destId="{A99606D4-F691-B34D-8DEA-7508421F1762}" srcOrd="0" destOrd="0" presId="urn:microsoft.com/office/officeart/2005/8/layout/balance1"/>
    <dgm:cxn modelId="{30C56E5E-38BC-694E-9E7A-D12D2E9FAB4C}" srcId="{76266B77-D81F-F84F-A3F6-6C70979A2696}" destId="{3B96CD6E-4649-4143-8AC8-6A910C831EA3}" srcOrd="0" destOrd="0" parTransId="{48B840A3-D530-B648-8C7E-92D08924B906}" sibTransId="{6724AF3B-9D2B-7B49-96FF-1EA0A95B0747}"/>
    <dgm:cxn modelId="{A10ED252-6436-8141-B450-13FA0209E4C6}" type="presOf" srcId="{C33F5950-61C0-504D-B476-1CC8EC3CAABB}" destId="{73A9BBC0-2D4C-8840-A534-B9F49B1CA73F}" srcOrd="0" destOrd="0" presId="urn:microsoft.com/office/officeart/2005/8/layout/balance1"/>
    <dgm:cxn modelId="{8756A815-3499-4D49-9361-B06188936292}" type="presOf" srcId="{97A2826E-A5A3-A44E-95EE-E3FFE990FBA2}" destId="{F1E274F6-58AF-AE46-B05F-BA883C051B70}" srcOrd="0" destOrd="0" presId="urn:microsoft.com/office/officeart/2005/8/layout/balance1"/>
    <dgm:cxn modelId="{6A67447C-1B22-DF45-8AF5-A785FEA97C02}" type="presOf" srcId="{3B96CD6E-4649-4143-8AC8-6A910C831EA3}" destId="{EB18B0AA-7337-4840-9E64-BFCE5CF065AE}" srcOrd="0" destOrd="0" presId="urn:microsoft.com/office/officeart/2005/8/layout/balance1"/>
    <dgm:cxn modelId="{33A6A235-DC77-234F-AD16-A4F05A185507}" type="presOf" srcId="{1C93F2C2-18A3-954A-8313-16A2E54700C8}" destId="{60D2E3C3-4432-344E-834B-96DDAE1B4EB2}" srcOrd="0" destOrd="0" presId="urn:microsoft.com/office/officeart/2005/8/layout/balance1"/>
    <dgm:cxn modelId="{296951BA-A781-D749-A9A0-CB991CEE7871}" srcId="{97A2826E-A5A3-A44E-95EE-E3FFE990FBA2}" destId="{C33F5950-61C0-504D-B476-1CC8EC3CAABB}" srcOrd="0" destOrd="0" parTransId="{8D69B88A-B0FF-9F47-9A2E-FDEEF6C50043}" sibTransId="{42953D23-1715-AB4B-B8F0-EAE7408C9AD1}"/>
    <dgm:cxn modelId="{1DC00090-8C76-D54C-8074-159CDA3204D8}" srcId="{97A2826E-A5A3-A44E-95EE-E3FFE990FBA2}" destId="{82A1A0C8-C93F-CE45-8699-57C8E45799BD}" srcOrd="2" destOrd="0" parTransId="{FBA3B427-3B31-FD43-89D9-D4D111C2CB8D}" sibTransId="{0665C44C-5269-584F-A335-77A0EED81CEB}"/>
    <dgm:cxn modelId="{79F9A7D9-5023-5348-8103-8697604F9C52}" type="presOf" srcId="{76266B77-D81F-F84F-A3F6-6C70979A2696}" destId="{52149561-635D-3148-8BD9-99C48D6C1D53}" srcOrd="0" destOrd="0" presId="urn:microsoft.com/office/officeart/2005/8/layout/balance1"/>
    <dgm:cxn modelId="{8EE33271-0920-294C-947E-66E1FC2A9928}" type="presParOf" srcId="{60D2E3C3-4432-344E-834B-96DDAE1B4EB2}" destId="{92AE3C54-DBF8-B345-B14B-5A0F3590C687}" srcOrd="0" destOrd="0" presId="urn:microsoft.com/office/officeart/2005/8/layout/balance1"/>
    <dgm:cxn modelId="{F35A975A-E179-244E-BB25-1A28A1A36A00}" type="presParOf" srcId="{60D2E3C3-4432-344E-834B-96DDAE1B4EB2}" destId="{23CD105F-B2CD-BA40-A68B-7436641A6FC7}" srcOrd="1" destOrd="0" presId="urn:microsoft.com/office/officeart/2005/8/layout/balance1"/>
    <dgm:cxn modelId="{2E488B2C-988E-2245-B1B9-62491CF7B3E5}" type="presParOf" srcId="{23CD105F-B2CD-BA40-A68B-7436641A6FC7}" destId="{52149561-635D-3148-8BD9-99C48D6C1D53}" srcOrd="0" destOrd="0" presId="urn:microsoft.com/office/officeart/2005/8/layout/balance1"/>
    <dgm:cxn modelId="{F28967CA-E747-5547-A707-DE87CD856969}" type="presParOf" srcId="{23CD105F-B2CD-BA40-A68B-7436641A6FC7}" destId="{F1E274F6-58AF-AE46-B05F-BA883C051B70}" srcOrd="1" destOrd="0" presId="urn:microsoft.com/office/officeart/2005/8/layout/balance1"/>
    <dgm:cxn modelId="{875D8BDF-C0CE-AC49-8E89-F33700A6C1D5}" type="presParOf" srcId="{60D2E3C3-4432-344E-834B-96DDAE1B4EB2}" destId="{B87C6EC1-0EBC-B740-AD75-2328A10C766E}" srcOrd="2" destOrd="0" presId="urn:microsoft.com/office/officeart/2005/8/layout/balance1"/>
    <dgm:cxn modelId="{0A9B2FF9-0174-FC45-9274-F583C0712C00}" type="presParOf" srcId="{B87C6EC1-0EBC-B740-AD75-2328A10C766E}" destId="{2A782BF0-7B99-5C43-ACAA-D6935622F26F}" srcOrd="0" destOrd="0" presId="urn:microsoft.com/office/officeart/2005/8/layout/balance1"/>
    <dgm:cxn modelId="{34D57509-E88F-C542-9BEE-B7E050BC54CB}" type="presParOf" srcId="{B87C6EC1-0EBC-B740-AD75-2328A10C766E}" destId="{8640D67A-75EB-AE4C-B8C9-0C9ADE8B3927}" srcOrd="1" destOrd="0" presId="urn:microsoft.com/office/officeart/2005/8/layout/balance1"/>
    <dgm:cxn modelId="{B7E10E20-7D84-3F45-AE95-077A0B1582E2}" type="presParOf" srcId="{B87C6EC1-0EBC-B740-AD75-2328A10C766E}" destId="{9DCF2F86-161A-FB44-9204-604646F5F7D0}" srcOrd="2" destOrd="0" presId="urn:microsoft.com/office/officeart/2005/8/layout/balance1"/>
    <dgm:cxn modelId="{8EC29607-F873-CC41-9EA2-29E96DF0E45C}" type="presParOf" srcId="{B87C6EC1-0EBC-B740-AD75-2328A10C766E}" destId="{73A9BBC0-2D4C-8840-A534-B9F49B1CA73F}" srcOrd="3" destOrd="0" presId="urn:microsoft.com/office/officeart/2005/8/layout/balance1"/>
    <dgm:cxn modelId="{188439D3-17E6-A947-8072-4C090980DE1A}" type="presParOf" srcId="{B87C6EC1-0EBC-B740-AD75-2328A10C766E}" destId="{9E5F26BD-C642-DA4A-BCFA-E5CF63B6FFB2}" srcOrd="4" destOrd="0" presId="urn:microsoft.com/office/officeart/2005/8/layout/balance1"/>
    <dgm:cxn modelId="{213EDAA9-C114-9B46-BD54-0CEFC927EB7C}" type="presParOf" srcId="{B87C6EC1-0EBC-B740-AD75-2328A10C766E}" destId="{093C0DD4-ECCA-2B48-83EC-2DB44560FFC9}" srcOrd="5" destOrd="0" presId="urn:microsoft.com/office/officeart/2005/8/layout/balance1"/>
    <dgm:cxn modelId="{C4920307-608B-E94F-8D28-470503B70AE2}" type="presParOf" srcId="{B87C6EC1-0EBC-B740-AD75-2328A10C766E}" destId="{EB18B0AA-7337-4840-9E64-BFCE5CF065AE}" srcOrd="6" destOrd="0" presId="urn:microsoft.com/office/officeart/2005/8/layout/balance1"/>
    <dgm:cxn modelId="{5E0A080B-0CC6-5441-9F8A-78B8B454D6E2}" type="presParOf" srcId="{B87C6EC1-0EBC-B740-AD75-2328A10C766E}" destId="{A99606D4-F691-B34D-8DEA-7508421F1762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1081D4-1FE2-2F44-A871-A24E1CFCEA37}" type="doc">
      <dgm:prSet loTypeId="urn:microsoft.com/office/officeart/2005/8/layout/radial6" loCatId="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82C4666-9C76-9C4F-A9D8-77BD555DD9F3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BIG DATA</a:t>
          </a:r>
          <a:endParaRPr lang="en-US" dirty="0"/>
        </a:p>
      </dgm:t>
    </dgm:pt>
    <dgm:pt modelId="{68777FD8-F4C7-AD40-9908-435543E4E7C1}" type="parTrans" cxnId="{4C5FED7B-7D96-5047-9153-F6317E4E83C8}">
      <dgm:prSet/>
      <dgm:spPr/>
      <dgm:t>
        <a:bodyPr/>
        <a:lstStyle/>
        <a:p>
          <a:endParaRPr lang="en-US"/>
        </a:p>
      </dgm:t>
    </dgm:pt>
    <dgm:pt modelId="{F1830928-ABD7-0740-ACA0-DA4FD558928A}" type="sibTrans" cxnId="{4C5FED7B-7D96-5047-9153-F6317E4E83C8}">
      <dgm:prSet/>
      <dgm:spPr/>
      <dgm:t>
        <a:bodyPr/>
        <a:lstStyle/>
        <a:p>
          <a:endParaRPr lang="en-US"/>
        </a:p>
      </dgm:t>
    </dgm:pt>
    <dgm:pt modelId="{7829333B-2A68-124A-AB29-41367BD50542}">
      <dgm:prSet phldrT="[Text]" custT="1"/>
      <dgm:spPr/>
      <dgm:t>
        <a:bodyPr/>
        <a:lstStyle/>
        <a:p>
          <a:r>
            <a:rPr lang="en-US" sz="1400" dirty="0" smtClean="0"/>
            <a:t>Companies</a:t>
          </a:r>
          <a:endParaRPr lang="en-US" sz="1400" dirty="0"/>
        </a:p>
      </dgm:t>
    </dgm:pt>
    <dgm:pt modelId="{0D41A664-62EA-3E4A-A8C4-0560AB4D4CAD}" type="parTrans" cxnId="{2160247E-D96C-C446-BAC9-0AD4AD2093F8}">
      <dgm:prSet/>
      <dgm:spPr/>
      <dgm:t>
        <a:bodyPr/>
        <a:lstStyle/>
        <a:p>
          <a:endParaRPr lang="en-US"/>
        </a:p>
      </dgm:t>
    </dgm:pt>
    <dgm:pt modelId="{04B48B2B-0973-4D4A-9609-CF02458E96C7}" type="sibTrans" cxnId="{2160247E-D96C-C446-BAC9-0AD4AD2093F8}">
      <dgm:prSet/>
      <dgm:spPr/>
      <dgm:t>
        <a:bodyPr/>
        <a:lstStyle/>
        <a:p>
          <a:endParaRPr lang="en-US"/>
        </a:p>
      </dgm:t>
    </dgm:pt>
    <dgm:pt modelId="{7B96BB75-CA30-D742-93BB-A40B75EFA8DD}">
      <dgm:prSet phldrT="[Text]" custT="1"/>
      <dgm:spPr/>
      <dgm:t>
        <a:bodyPr/>
        <a:lstStyle/>
        <a:p>
          <a:r>
            <a:rPr lang="en-US" sz="1400" dirty="0" smtClean="0"/>
            <a:t>Government</a:t>
          </a:r>
          <a:endParaRPr lang="en-US" sz="1400" dirty="0"/>
        </a:p>
      </dgm:t>
    </dgm:pt>
    <dgm:pt modelId="{8A10CA08-1FBA-354C-ADD6-586B634BA194}" type="parTrans" cxnId="{AA5A14A4-4F52-A741-91C2-FA8099E0E512}">
      <dgm:prSet/>
      <dgm:spPr/>
      <dgm:t>
        <a:bodyPr/>
        <a:lstStyle/>
        <a:p>
          <a:endParaRPr lang="en-US"/>
        </a:p>
      </dgm:t>
    </dgm:pt>
    <dgm:pt modelId="{C19F6E1E-AF4E-F04C-B02F-64478BDFD127}" type="sibTrans" cxnId="{AA5A14A4-4F52-A741-91C2-FA8099E0E512}">
      <dgm:prSet/>
      <dgm:spPr/>
      <dgm:t>
        <a:bodyPr/>
        <a:lstStyle/>
        <a:p>
          <a:endParaRPr lang="en-US"/>
        </a:p>
      </dgm:t>
    </dgm:pt>
    <dgm:pt modelId="{A5244A94-0810-5543-8D86-02BDC21EFE83}">
      <dgm:prSet phldrT="[Text]" custT="1"/>
      <dgm:spPr/>
      <dgm:t>
        <a:bodyPr/>
        <a:lstStyle/>
        <a:p>
          <a:r>
            <a:rPr lang="en-US" sz="1400" dirty="0" smtClean="0"/>
            <a:t>Law enforcement</a:t>
          </a:r>
          <a:endParaRPr lang="en-US" sz="1400" dirty="0"/>
        </a:p>
      </dgm:t>
    </dgm:pt>
    <dgm:pt modelId="{FC57AD53-B1C8-CF44-BD64-0CE0DEACD4E8}" type="parTrans" cxnId="{259A4F76-857A-104C-8070-F32340E18232}">
      <dgm:prSet/>
      <dgm:spPr/>
      <dgm:t>
        <a:bodyPr/>
        <a:lstStyle/>
        <a:p>
          <a:endParaRPr lang="en-US"/>
        </a:p>
      </dgm:t>
    </dgm:pt>
    <dgm:pt modelId="{6B255589-078E-1241-A8ED-97CE3CC05BB8}" type="sibTrans" cxnId="{259A4F76-857A-104C-8070-F32340E18232}">
      <dgm:prSet/>
      <dgm:spPr/>
      <dgm:t>
        <a:bodyPr/>
        <a:lstStyle/>
        <a:p>
          <a:endParaRPr lang="en-US"/>
        </a:p>
      </dgm:t>
    </dgm:pt>
    <dgm:pt modelId="{00B5EADF-4F80-0942-BFBA-9B395C5DF2C9}">
      <dgm:prSet phldrT="[Text]" custT="1"/>
      <dgm:spPr/>
      <dgm:t>
        <a:bodyPr/>
        <a:lstStyle/>
        <a:p>
          <a:r>
            <a:rPr lang="en-US" sz="1400" dirty="0" smtClean="0"/>
            <a:t>Sector regulators</a:t>
          </a:r>
          <a:endParaRPr lang="en-US" sz="1400" dirty="0"/>
        </a:p>
      </dgm:t>
    </dgm:pt>
    <dgm:pt modelId="{3F474C1C-0082-544B-B4EF-B77C00B5EC39}" type="parTrans" cxnId="{68966766-DA17-BE42-A1F3-79A63AC0C3D2}">
      <dgm:prSet/>
      <dgm:spPr/>
      <dgm:t>
        <a:bodyPr/>
        <a:lstStyle/>
        <a:p>
          <a:endParaRPr lang="en-US"/>
        </a:p>
      </dgm:t>
    </dgm:pt>
    <dgm:pt modelId="{FA77F69B-9F40-5C43-8946-B35F507C9AF9}" type="sibTrans" cxnId="{68966766-DA17-BE42-A1F3-79A63AC0C3D2}">
      <dgm:prSet/>
      <dgm:spPr/>
      <dgm:t>
        <a:bodyPr/>
        <a:lstStyle/>
        <a:p>
          <a:endParaRPr lang="en-US"/>
        </a:p>
      </dgm:t>
    </dgm:pt>
    <dgm:pt modelId="{B5B43A3E-A027-0A4B-9D5D-C303B11FE07F}">
      <dgm:prSet phldrT="[Text]" custT="1"/>
      <dgm:spPr/>
      <dgm:t>
        <a:bodyPr/>
        <a:lstStyle/>
        <a:p>
          <a:r>
            <a:rPr lang="en-US" sz="1400" dirty="0" smtClean="0"/>
            <a:t>Consumer bodies</a:t>
          </a:r>
          <a:endParaRPr lang="en-US" sz="1400" dirty="0"/>
        </a:p>
      </dgm:t>
    </dgm:pt>
    <dgm:pt modelId="{3C5662BB-7058-F548-A075-7BFC1826EFA7}" type="parTrans" cxnId="{54EB1636-7DEF-CE4E-A0F7-DCFC1A9AF7DD}">
      <dgm:prSet/>
      <dgm:spPr/>
      <dgm:t>
        <a:bodyPr/>
        <a:lstStyle/>
        <a:p>
          <a:endParaRPr lang="en-US"/>
        </a:p>
      </dgm:t>
    </dgm:pt>
    <dgm:pt modelId="{2A8DE622-C57F-194F-A125-B0FAC9AA2BF8}" type="sibTrans" cxnId="{54EB1636-7DEF-CE4E-A0F7-DCFC1A9AF7DD}">
      <dgm:prSet/>
      <dgm:spPr/>
      <dgm:t>
        <a:bodyPr/>
        <a:lstStyle/>
        <a:p>
          <a:endParaRPr lang="en-US"/>
        </a:p>
      </dgm:t>
    </dgm:pt>
    <dgm:pt modelId="{18031435-27CC-6447-AC5D-FBD8A3A3CE66}">
      <dgm:prSet phldrT="[Text]" custT="1"/>
      <dgm:spPr/>
      <dgm:t>
        <a:bodyPr/>
        <a:lstStyle/>
        <a:p>
          <a:r>
            <a:rPr lang="en-US" sz="1400" dirty="0" smtClean="0"/>
            <a:t>Competition regulators</a:t>
          </a:r>
          <a:endParaRPr lang="en-US" sz="1400" dirty="0"/>
        </a:p>
      </dgm:t>
    </dgm:pt>
    <dgm:pt modelId="{45528B31-A4F4-AF4A-B542-5E6942F7C1C5}" type="parTrans" cxnId="{4A47FEF3-C8A5-FF43-B81E-52AD7749DCCE}">
      <dgm:prSet/>
      <dgm:spPr/>
      <dgm:t>
        <a:bodyPr/>
        <a:lstStyle/>
        <a:p>
          <a:endParaRPr lang="en-US"/>
        </a:p>
      </dgm:t>
    </dgm:pt>
    <dgm:pt modelId="{A9D63305-9107-0642-B797-10AA4DD6C259}" type="sibTrans" cxnId="{4A47FEF3-C8A5-FF43-B81E-52AD7749DCCE}">
      <dgm:prSet/>
      <dgm:spPr/>
      <dgm:t>
        <a:bodyPr/>
        <a:lstStyle/>
        <a:p>
          <a:endParaRPr lang="en-US"/>
        </a:p>
      </dgm:t>
    </dgm:pt>
    <dgm:pt modelId="{F5E3E533-E2A5-374B-88A6-2D31D4B72574}">
      <dgm:prSet phldrT="[Text]" custT="1"/>
      <dgm:spPr/>
      <dgm:t>
        <a:bodyPr/>
        <a:lstStyle/>
        <a:p>
          <a:r>
            <a:rPr lang="en-US" sz="1400" dirty="0" smtClean="0"/>
            <a:t>National security</a:t>
          </a:r>
          <a:endParaRPr lang="en-US" sz="1400" dirty="0"/>
        </a:p>
      </dgm:t>
    </dgm:pt>
    <dgm:pt modelId="{D14C60FF-561D-6B45-B42A-189E7B2421A0}" type="parTrans" cxnId="{F48DFD16-968A-9D4C-95B7-B6EB327158F7}">
      <dgm:prSet/>
      <dgm:spPr/>
      <dgm:t>
        <a:bodyPr/>
        <a:lstStyle/>
        <a:p>
          <a:endParaRPr lang="en-US"/>
        </a:p>
      </dgm:t>
    </dgm:pt>
    <dgm:pt modelId="{4DECAF99-E759-1741-8000-0B61480B961E}" type="sibTrans" cxnId="{F48DFD16-968A-9D4C-95B7-B6EB327158F7}">
      <dgm:prSet/>
      <dgm:spPr/>
      <dgm:t>
        <a:bodyPr/>
        <a:lstStyle/>
        <a:p>
          <a:endParaRPr lang="en-US"/>
        </a:p>
      </dgm:t>
    </dgm:pt>
    <dgm:pt modelId="{30945474-ECD6-B84E-9659-363E595FF156}" type="pres">
      <dgm:prSet presAssocID="{9D1081D4-1FE2-2F44-A871-A24E1CFCEA3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BE0E8B-161E-0043-BFA5-2D62BE8E4EAD}" type="pres">
      <dgm:prSet presAssocID="{F82C4666-9C76-9C4F-A9D8-77BD555DD9F3}" presName="centerShape" presStyleLbl="node0" presStyleIdx="0" presStyleCnt="1" custScaleX="117719"/>
      <dgm:spPr/>
      <dgm:t>
        <a:bodyPr/>
        <a:lstStyle/>
        <a:p>
          <a:endParaRPr lang="en-US"/>
        </a:p>
      </dgm:t>
    </dgm:pt>
    <dgm:pt modelId="{919462B4-4E6A-DD40-ABF6-3B6D509A3474}" type="pres">
      <dgm:prSet presAssocID="{7829333B-2A68-124A-AB29-41367BD50542}" presName="node" presStyleLbl="node1" presStyleIdx="0" presStyleCnt="7" custScaleX="150362" custScaleY="772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CBDC60-4830-8843-A1FD-40B18B0BE968}" type="pres">
      <dgm:prSet presAssocID="{7829333B-2A68-124A-AB29-41367BD50542}" presName="dummy" presStyleCnt="0"/>
      <dgm:spPr/>
    </dgm:pt>
    <dgm:pt modelId="{D415E969-37D4-AA41-B41A-CE01935FE55A}" type="pres">
      <dgm:prSet presAssocID="{04B48B2B-0973-4D4A-9609-CF02458E96C7}" presName="sibTrans" presStyleLbl="sibTrans2D1" presStyleIdx="0" presStyleCnt="7"/>
      <dgm:spPr/>
      <dgm:t>
        <a:bodyPr/>
        <a:lstStyle/>
        <a:p>
          <a:endParaRPr lang="en-US"/>
        </a:p>
      </dgm:t>
    </dgm:pt>
    <dgm:pt modelId="{EF1E060B-7626-7042-B8ED-A621966EAAAF}" type="pres">
      <dgm:prSet presAssocID="{7B96BB75-CA30-D742-93BB-A40B75EFA8DD}" presName="node" presStyleLbl="node1" presStyleIdx="1" presStyleCnt="7" custScaleX="181939" custScaleY="89131" custRadScaleRad="101241" custRadScaleInc="252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F1D29A-ADF2-404C-AEFE-C385D7C288D4}" type="pres">
      <dgm:prSet presAssocID="{7B96BB75-CA30-D742-93BB-A40B75EFA8DD}" presName="dummy" presStyleCnt="0"/>
      <dgm:spPr/>
    </dgm:pt>
    <dgm:pt modelId="{B2AAEB86-DDE3-3140-BC24-7B678B81A086}" type="pres">
      <dgm:prSet presAssocID="{C19F6E1E-AF4E-F04C-B02F-64478BDFD127}" presName="sibTrans" presStyleLbl="sibTrans2D1" presStyleIdx="1" presStyleCnt="7"/>
      <dgm:spPr/>
      <dgm:t>
        <a:bodyPr/>
        <a:lstStyle/>
        <a:p>
          <a:endParaRPr lang="en-US"/>
        </a:p>
      </dgm:t>
    </dgm:pt>
    <dgm:pt modelId="{F6153D79-DD42-624C-A28E-E6B02732238B}" type="pres">
      <dgm:prSet presAssocID="{A5244A94-0810-5543-8D86-02BDC21EFE83}" presName="node" presStyleLbl="node1" presStyleIdx="2" presStyleCnt="7" custScaleX="182591" custScaleY="83824" custRadScaleRad="100528" custRadScaleInc="-430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6C2CC8-108D-844B-A8C6-27BC09970EBD}" type="pres">
      <dgm:prSet presAssocID="{A5244A94-0810-5543-8D86-02BDC21EFE83}" presName="dummy" presStyleCnt="0"/>
      <dgm:spPr/>
    </dgm:pt>
    <dgm:pt modelId="{0D667999-26E0-E948-84B8-7193BD7CFE69}" type="pres">
      <dgm:prSet presAssocID="{6B255589-078E-1241-A8ED-97CE3CC05BB8}" presName="sibTrans" presStyleLbl="sibTrans2D1" presStyleIdx="2" presStyleCnt="7"/>
      <dgm:spPr/>
      <dgm:t>
        <a:bodyPr/>
        <a:lstStyle/>
        <a:p>
          <a:endParaRPr lang="en-US"/>
        </a:p>
      </dgm:t>
    </dgm:pt>
    <dgm:pt modelId="{210D56A8-2CCD-A54B-A85A-186CA6CFCB53}" type="pres">
      <dgm:prSet presAssocID="{F5E3E533-E2A5-374B-88A6-2D31D4B72574}" presName="node" presStyleLbl="node1" presStyleIdx="3" presStyleCnt="7" custScaleX="173344" custScaleY="70781" custRadScaleRad="93063" custRadScaleInc="-442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239879-58E5-3B45-BD6E-18CBD76E9F8F}" type="pres">
      <dgm:prSet presAssocID="{F5E3E533-E2A5-374B-88A6-2D31D4B72574}" presName="dummy" presStyleCnt="0"/>
      <dgm:spPr/>
    </dgm:pt>
    <dgm:pt modelId="{2F11831F-42A6-7542-B8B4-994FC191E968}" type="pres">
      <dgm:prSet presAssocID="{4DECAF99-E759-1741-8000-0B61480B961E}" presName="sibTrans" presStyleLbl="sibTrans2D1" presStyleIdx="3" presStyleCnt="7"/>
      <dgm:spPr/>
      <dgm:t>
        <a:bodyPr/>
        <a:lstStyle/>
        <a:p>
          <a:endParaRPr lang="en-US"/>
        </a:p>
      </dgm:t>
    </dgm:pt>
    <dgm:pt modelId="{638CBF07-895C-BD46-8D65-AB8B1ADC52EB}" type="pres">
      <dgm:prSet presAssocID="{00B5EADF-4F80-0942-BFBA-9B395C5DF2C9}" presName="node" presStyleLbl="node1" presStyleIdx="4" presStyleCnt="7" custScaleX="155210" custScaleY="65912" custRadScaleRad="95178" custRadScaleInc="552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FBD436-5F38-AA49-8DB1-894F616F7358}" type="pres">
      <dgm:prSet presAssocID="{00B5EADF-4F80-0942-BFBA-9B395C5DF2C9}" presName="dummy" presStyleCnt="0"/>
      <dgm:spPr/>
    </dgm:pt>
    <dgm:pt modelId="{D580723E-1B84-6C40-BFA2-CFD8FE96760C}" type="pres">
      <dgm:prSet presAssocID="{FA77F69B-9F40-5C43-8946-B35F507C9AF9}" presName="sibTrans" presStyleLbl="sibTrans2D1" presStyleIdx="4" presStyleCnt="7"/>
      <dgm:spPr/>
      <dgm:t>
        <a:bodyPr/>
        <a:lstStyle/>
        <a:p>
          <a:endParaRPr lang="en-US"/>
        </a:p>
      </dgm:t>
    </dgm:pt>
    <dgm:pt modelId="{9CAC5D1E-94FF-304B-84E7-911D1023B12C}" type="pres">
      <dgm:prSet presAssocID="{B5B43A3E-A027-0A4B-9D5D-C303B11FE07F}" presName="node" presStyleLbl="node1" presStyleIdx="5" presStyleCnt="7" custScaleX="163530" custScaleY="74941" custRadScaleRad="99609" custRadScaleInc="37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91971F-52CD-2443-9A45-6C8F214A6377}" type="pres">
      <dgm:prSet presAssocID="{B5B43A3E-A027-0A4B-9D5D-C303B11FE07F}" presName="dummy" presStyleCnt="0"/>
      <dgm:spPr/>
    </dgm:pt>
    <dgm:pt modelId="{1702CE3A-38E2-1746-AF09-19595128CF3E}" type="pres">
      <dgm:prSet presAssocID="{2A8DE622-C57F-194F-A125-B0FAC9AA2BF8}" presName="sibTrans" presStyleLbl="sibTrans2D1" presStyleIdx="5" presStyleCnt="7"/>
      <dgm:spPr/>
      <dgm:t>
        <a:bodyPr/>
        <a:lstStyle/>
        <a:p>
          <a:endParaRPr lang="en-US"/>
        </a:p>
      </dgm:t>
    </dgm:pt>
    <dgm:pt modelId="{E35D8A98-F3A1-7443-9E54-0B160CAED138}" type="pres">
      <dgm:prSet presAssocID="{18031435-27CC-6447-AC5D-FBD8A3A3CE66}" presName="node" presStyleLbl="node1" presStyleIdx="6" presStyleCnt="7" custScaleX="152742" custScaleY="914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007C21-E7F4-F945-89EE-FD4EFC96805E}" type="pres">
      <dgm:prSet presAssocID="{18031435-27CC-6447-AC5D-FBD8A3A3CE66}" presName="dummy" presStyleCnt="0"/>
      <dgm:spPr/>
    </dgm:pt>
    <dgm:pt modelId="{E1FC8BD7-A753-304D-8902-9F10C60BD73D}" type="pres">
      <dgm:prSet presAssocID="{A9D63305-9107-0642-B797-10AA4DD6C259}" presName="sibTrans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B13D91D8-7C27-CD4A-A230-54FD428BEE95}" type="presOf" srcId="{4DECAF99-E759-1741-8000-0B61480B961E}" destId="{2F11831F-42A6-7542-B8B4-994FC191E968}" srcOrd="0" destOrd="0" presId="urn:microsoft.com/office/officeart/2005/8/layout/radial6"/>
    <dgm:cxn modelId="{A1C71E42-1E9D-AD47-BF69-73576982BDB5}" type="presOf" srcId="{2A8DE622-C57F-194F-A125-B0FAC9AA2BF8}" destId="{1702CE3A-38E2-1746-AF09-19595128CF3E}" srcOrd="0" destOrd="0" presId="urn:microsoft.com/office/officeart/2005/8/layout/radial6"/>
    <dgm:cxn modelId="{6B5C9EDD-3650-DD4A-8426-8DB9DB25E73F}" type="presOf" srcId="{18031435-27CC-6447-AC5D-FBD8A3A3CE66}" destId="{E35D8A98-F3A1-7443-9E54-0B160CAED138}" srcOrd="0" destOrd="0" presId="urn:microsoft.com/office/officeart/2005/8/layout/radial6"/>
    <dgm:cxn modelId="{AA5A14A4-4F52-A741-91C2-FA8099E0E512}" srcId="{F82C4666-9C76-9C4F-A9D8-77BD555DD9F3}" destId="{7B96BB75-CA30-D742-93BB-A40B75EFA8DD}" srcOrd="1" destOrd="0" parTransId="{8A10CA08-1FBA-354C-ADD6-586B634BA194}" sibTransId="{C19F6E1E-AF4E-F04C-B02F-64478BDFD127}"/>
    <dgm:cxn modelId="{B2BCF51A-0A41-024E-ACF7-7ED341184D5B}" type="presOf" srcId="{7B96BB75-CA30-D742-93BB-A40B75EFA8DD}" destId="{EF1E060B-7626-7042-B8ED-A621966EAAAF}" srcOrd="0" destOrd="0" presId="urn:microsoft.com/office/officeart/2005/8/layout/radial6"/>
    <dgm:cxn modelId="{68966766-DA17-BE42-A1F3-79A63AC0C3D2}" srcId="{F82C4666-9C76-9C4F-A9D8-77BD555DD9F3}" destId="{00B5EADF-4F80-0942-BFBA-9B395C5DF2C9}" srcOrd="4" destOrd="0" parTransId="{3F474C1C-0082-544B-B4EF-B77C00B5EC39}" sibTransId="{FA77F69B-9F40-5C43-8946-B35F507C9AF9}"/>
    <dgm:cxn modelId="{C7A34ACA-2B5A-A743-BE09-0F88168C39E6}" type="presOf" srcId="{C19F6E1E-AF4E-F04C-B02F-64478BDFD127}" destId="{B2AAEB86-DDE3-3140-BC24-7B678B81A086}" srcOrd="0" destOrd="0" presId="urn:microsoft.com/office/officeart/2005/8/layout/radial6"/>
    <dgm:cxn modelId="{EE9C366B-90D9-4144-BDB2-F2B1E0957848}" type="presOf" srcId="{A5244A94-0810-5543-8D86-02BDC21EFE83}" destId="{F6153D79-DD42-624C-A28E-E6B02732238B}" srcOrd="0" destOrd="0" presId="urn:microsoft.com/office/officeart/2005/8/layout/radial6"/>
    <dgm:cxn modelId="{259A4F76-857A-104C-8070-F32340E18232}" srcId="{F82C4666-9C76-9C4F-A9D8-77BD555DD9F3}" destId="{A5244A94-0810-5543-8D86-02BDC21EFE83}" srcOrd="2" destOrd="0" parTransId="{FC57AD53-B1C8-CF44-BD64-0CE0DEACD4E8}" sibTransId="{6B255589-078E-1241-A8ED-97CE3CC05BB8}"/>
    <dgm:cxn modelId="{F8207BCA-DB00-9045-88E7-712BFE126C00}" type="presOf" srcId="{04B48B2B-0973-4D4A-9609-CF02458E96C7}" destId="{D415E969-37D4-AA41-B41A-CE01935FE55A}" srcOrd="0" destOrd="0" presId="urn:microsoft.com/office/officeart/2005/8/layout/radial6"/>
    <dgm:cxn modelId="{F5CB1B13-6E4B-474D-89DA-B6DA2D6CF3E7}" type="presOf" srcId="{6B255589-078E-1241-A8ED-97CE3CC05BB8}" destId="{0D667999-26E0-E948-84B8-7193BD7CFE69}" srcOrd="0" destOrd="0" presId="urn:microsoft.com/office/officeart/2005/8/layout/radial6"/>
    <dgm:cxn modelId="{4DCD8E39-1D5E-A14E-9E5E-9CEDE1F3C00E}" type="presOf" srcId="{A9D63305-9107-0642-B797-10AA4DD6C259}" destId="{E1FC8BD7-A753-304D-8902-9F10C60BD73D}" srcOrd="0" destOrd="0" presId="urn:microsoft.com/office/officeart/2005/8/layout/radial6"/>
    <dgm:cxn modelId="{4C5FED7B-7D96-5047-9153-F6317E4E83C8}" srcId="{9D1081D4-1FE2-2F44-A871-A24E1CFCEA37}" destId="{F82C4666-9C76-9C4F-A9D8-77BD555DD9F3}" srcOrd="0" destOrd="0" parTransId="{68777FD8-F4C7-AD40-9908-435543E4E7C1}" sibTransId="{F1830928-ABD7-0740-ACA0-DA4FD558928A}"/>
    <dgm:cxn modelId="{B8E30876-BA5B-6943-8740-B3B3AB6CE574}" type="presOf" srcId="{F5E3E533-E2A5-374B-88A6-2D31D4B72574}" destId="{210D56A8-2CCD-A54B-A85A-186CA6CFCB53}" srcOrd="0" destOrd="0" presId="urn:microsoft.com/office/officeart/2005/8/layout/radial6"/>
    <dgm:cxn modelId="{1D123D06-CEC8-4C4E-85B3-BEF9A83394B0}" type="presOf" srcId="{00B5EADF-4F80-0942-BFBA-9B395C5DF2C9}" destId="{638CBF07-895C-BD46-8D65-AB8B1ADC52EB}" srcOrd="0" destOrd="0" presId="urn:microsoft.com/office/officeart/2005/8/layout/radial6"/>
    <dgm:cxn modelId="{85D0E6C6-C1BA-294D-8317-309D64C5035D}" type="presOf" srcId="{7829333B-2A68-124A-AB29-41367BD50542}" destId="{919462B4-4E6A-DD40-ABF6-3B6D509A3474}" srcOrd="0" destOrd="0" presId="urn:microsoft.com/office/officeart/2005/8/layout/radial6"/>
    <dgm:cxn modelId="{2160247E-D96C-C446-BAC9-0AD4AD2093F8}" srcId="{F82C4666-9C76-9C4F-A9D8-77BD555DD9F3}" destId="{7829333B-2A68-124A-AB29-41367BD50542}" srcOrd="0" destOrd="0" parTransId="{0D41A664-62EA-3E4A-A8C4-0560AB4D4CAD}" sibTransId="{04B48B2B-0973-4D4A-9609-CF02458E96C7}"/>
    <dgm:cxn modelId="{A990EBE1-9D5F-5C48-9704-60B49B7F2A48}" type="presOf" srcId="{B5B43A3E-A027-0A4B-9D5D-C303B11FE07F}" destId="{9CAC5D1E-94FF-304B-84E7-911D1023B12C}" srcOrd="0" destOrd="0" presId="urn:microsoft.com/office/officeart/2005/8/layout/radial6"/>
    <dgm:cxn modelId="{54EB1636-7DEF-CE4E-A0F7-DCFC1A9AF7DD}" srcId="{F82C4666-9C76-9C4F-A9D8-77BD555DD9F3}" destId="{B5B43A3E-A027-0A4B-9D5D-C303B11FE07F}" srcOrd="5" destOrd="0" parTransId="{3C5662BB-7058-F548-A075-7BFC1826EFA7}" sibTransId="{2A8DE622-C57F-194F-A125-B0FAC9AA2BF8}"/>
    <dgm:cxn modelId="{4A47FEF3-C8A5-FF43-B81E-52AD7749DCCE}" srcId="{F82C4666-9C76-9C4F-A9D8-77BD555DD9F3}" destId="{18031435-27CC-6447-AC5D-FBD8A3A3CE66}" srcOrd="6" destOrd="0" parTransId="{45528B31-A4F4-AF4A-B542-5E6942F7C1C5}" sibTransId="{A9D63305-9107-0642-B797-10AA4DD6C259}"/>
    <dgm:cxn modelId="{3E2160B4-5375-8843-A803-43C8FD5AB65D}" type="presOf" srcId="{FA77F69B-9F40-5C43-8946-B35F507C9AF9}" destId="{D580723E-1B84-6C40-BFA2-CFD8FE96760C}" srcOrd="0" destOrd="0" presId="urn:microsoft.com/office/officeart/2005/8/layout/radial6"/>
    <dgm:cxn modelId="{49E2EFC9-300D-014F-96B6-3812805122A9}" type="presOf" srcId="{F82C4666-9C76-9C4F-A9D8-77BD555DD9F3}" destId="{C2BE0E8B-161E-0043-BFA5-2D62BE8E4EAD}" srcOrd="0" destOrd="0" presId="urn:microsoft.com/office/officeart/2005/8/layout/radial6"/>
    <dgm:cxn modelId="{F48DFD16-968A-9D4C-95B7-B6EB327158F7}" srcId="{F82C4666-9C76-9C4F-A9D8-77BD555DD9F3}" destId="{F5E3E533-E2A5-374B-88A6-2D31D4B72574}" srcOrd="3" destOrd="0" parTransId="{D14C60FF-561D-6B45-B42A-189E7B2421A0}" sibTransId="{4DECAF99-E759-1741-8000-0B61480B961E}"/>
    <dgm:cxn modelId="{C21F8072-814D-6F40-9769-6D1B2C35E849}" type="presOf" srcId="{9D1081D4-1FE2-2F44-A871-A24E1CFCEA37}" destId="{30945474-ECD6-B84E-9659-363E595FF156}" srcOrd="0" destOrd="0" presId="urn:microsoft.com/office/officeart/2005/8/layout/radial6"/>
    <dgm:cxn modelId="{517C0469-B21E-1B4D-AE08-1EC22A3B2066}" type="presParOf" srcId="{30945474-ECD6-B84E-9659-363E595FF156}" destId="{C2BE0E8B-161E-0043-BFA5-2D62BE8E4EAD}" srcOrd="0" destOrd="0" presId="urn:microsoft.com/office/officeart/2005/8/layout/radial6"/>
    <dgm:cxn modelId="{E7FE3EEF-D545-0148-950D-79B941A1EAD5}" type="presParOf" srcId="{30945474-ECD6-B84E-9659-363E595FF156}" destId="{919462B4-4E6A-DD40-ABF6-3B6D509A3474}" srcOrd="1" destOrd="0" presId="urn:microsoft.com/office/officeart/2005/8/layout/radial6"/>
    <dgm:cxn modelId="{8B8CB7F8-B39E-274E-BC19-4B7C5B72424F}" type="presParOf" srcId="{30945474-ECD6-B84E-9659-363E595FF156}" destId="{F8CBDC60-4830-8843-A1FD-40B18B0BE968}" srcOrd="2" destOrd="0" presId="urn:microsoft.com/office/officeart/2005/8/layout/radial6"/>
    <dgm:cxn modelId="{68C9034D-0D45-754B-BD7F-4DEFB05F316D}" type="presParOf" srcId="{30945474-ECD6-B84E-9659-363E595FF156}" destId="{D415E969-37D4-AA41-B41A-CE01935FE55A}" srcOrd="3" destOrd="0" presId="urn:microsoft.com/office/officeart/2005/8/layout/radial6"/>
    <dgm:cxn modelId="{876E22A0-207E-8C49-A77D-2CDEE2AFA86F}" type="presParOf" srcId="{30945474-ECD6-B84E-9659-363E595FF156}" destId="{EF1E060B-7626-7042-B8ED-A621966EAAAF}" srcOrd="4" destOrd="0" presId="urn:microsoft.com/office/officeart/2005/8/layout/radial6"/>
    <dgm:cxn modelId="{0D4DA98F-674D-2543-AF9B-F2F0936597F6}" type="presParOf" srcId="{30945474-ECD6-B84E-9659-363E595FF156}" destId="{D5F1D29A-ADF2-404C-AEFE-C385D7C288D4}" srcOrd="5" destOrd="0" presId="urn:microsoft.com/office/officeart/2005/8/layout/radial6"/>
    <dgm:cxn modelId="{D397B9C9-C012-5342-90E4-0956A56B5451}" type="presParOf" srcId="{30945474-ECD6-B84E-9659-363E595FF156}" destId="{B2AAEB86-DDE3-3140-BC24-7B678B81A086}" srcOrd="6" destOrd="0" presId="urn:microsoft.com/office/officeart/2005/8/layout/radial6"/>
    <dgm:cxn modelId="{E178D5CA-74E6-5E4B-947E-A887BE1255FC}" type="presParOf" srcId="{30945474-ECD6-B84E-9659-363E595FF156}" destId="{F6153D79-DD42-624C-A28E-E6B02732238B}" srcOrd="7" destOrd="0" presId="urn:microsoft.com/office/officeart/2005/8/layout/radial6"/>
    <dgm:cxn modelId="{6BEEF044-3357-374C-A220-415FFB27B469}" type="presParOf" srcId="{30945474-ECD6-B84E-9659-363E595FF156}" destId="{2A6C2CC8-108D-844B-A8C6-27BC09970EBD}" srcOrd="8" destOrd="0" presId="urn:microsoft.com/office/officeart/2005/8/layout/radial6"/>
    <dgm:cxn modelId="{D6AB38AA-6723-724E-B9F1-51679F3961C7}" type="presParOf" srcId="{30945474-ECD6-B84E-9659-363E595FF156}" destId="{0D667999-26E0-E948-84B8-7193BD7CFE69}" srcOrd="9" destOrd="0" presId="urn:microsoft.com/office/officeart/2005/8/layout/radial6"/>
    <dgm:cxn modelId="{CF77695B-90B1-734B-A4F3-55D432A1622D}" type="presParOf" srcId="{30945474-ECD6-B84E-9659-363E595FF156}" destId="{210D56A8-2CCD-A54B-A85A-186CA6CFCB53}" srcOrd="10" destOrd="0" presId="urn:microsoft.com/office/officeart/2005/8/layout/radial6"/>
    <dgm:cxn modelId="{2BD02CDD-F657-CC4C-B620-FE6880B2679A}" type="presParOf" srcId="{30945474-ECD6-B84E-9659-363E595FF156}" destId="{3B239879-58E5-3B45-BD6E-18CBD76E9F8F}" srcOrd="11" destOrd="0" presId="urn:microsoft.com/office/officeart/2005/8/layout/radial6"/>
    <dgm:cxn modelId="{0320D184-91BF-BF43-AE60-C26EA684A8A3}" type="presParOf" srcId="{30945474-ECD6-B84E-9659-363E595FF156}" destId="{2F11831F-42A6-7542-B8B4-994FC191E968}" srcOrd="12" destOrd="0" presId="urn:microsoft.com/office/officeart/2005/8/layout/radial6"/>
    <dgm:cxn modelId="{06FC9BE3-859A-3642-923C-B27317501B54}" type="presParOf" srcId="{30945474-ECD6-B84E-9659-363E595FF156}" destId="{638CBF07-895C-BD46-8D65-AB8B1ADC52EB}" srcOrd="13" destOrd="0" presId="urn:microsoft.com/office/officeart/2005/8/layout/radial6"/>
    <dgm:cxn modelId="{810F67E7-4743-B04F-8E27-E80629557F3B}" type="presParOf" srcId="{30945474-ECD6-B84E-9659-363E595FF156}" destId="{C0FBD436-5F38-AA49-8DB1-894F616F7358}" srcOrd="14" destOrd="0" presId="urn:microsoft.com/office/officeart/2005/8/layout/radial6"/>
    <dgm:cxn modelId="{5AD0E9EE-CF04-764E-ADBD-32F29D338D4E}" type="presParOf" srcId="{30945474-ECD6-B84E-9659-363E595FF156}" destId="{D580723E-1B84-6C40-BFA2-CFD8FE96760C}" srcOrd="15" destOrd="0" presId="urn:microsoft.com/office/officeart/2005/8/layout/radial6"/>
    <dgm:cxn modelId="{2C3659F5-0F71-2040-91F4-0C7C080C9D1B}" type="presParOf" srcId="{30945474-ECD6-B84E-9659-363E595FF156}" destId="{9CAC5D1E-94FF-304B-84E7-911D1023B12C}" srcOrd="16" destOrd="0" presId="urn:microsoft.com/office/officeart/2005/8/layout/radial6"/>
    <dgm:cxn modelId="{5936AE55-39AA-D94B-B1ED-654018A0253C}" type="presParOf" srcId="{30945474-ECD6-B84E-9659-363E595FF156}" destId="{5991971F-52CD-2443-9A45-6C8F214A6377}" srcOrd="17" destOrd="0" presId="urn:microsoft.com/office/officeart/2005/8/layout/radial6"/>
    <dgm:cxn modelId="{85F8344C-2BE5-444F-AD76-D7398E36AF52}" type="presParOf" srcId="{30945474-ECD6-B84E-9659-363E595FF156}" destId="{1702CE3A-38E2-1746-AF09-19595128CF3E}" srcOrd="18" destOrd="0" presId="urn:microsoft.com/office/officeart/2005/8/layout/radial6"/>
    <dgm:cxn modelId="{DCBD0A48-980D-7141-9F8F-C595AE5ABB5D}" type="presParOf" srcId="{30945474-ECD6-B84E-9659-363E595FF156}" destId="{E35D8A98-F3A1-7443-9E54-0B160CAED138}" srcOrd="19" destOrd="0" presId="urn:microsoft.com/office/officeart/2005/8/layout/radial6"/>
    <dgm:cxn modelId="{B285EF44-6295-EA4D-AE3B-6DED951FB23E}" type="presParOf" srcId="{30945474-ECD6-B84E-9659-363E595FF156}" destId="{7A007C21-E7F4-F945-89EE-FD4EFC96805E}" srcOrd="20" destOrd="0" presId="urn:microsoft.com/office/officeart/2005/8/layout/radial6"/>
    <dgm:cxn modelId="{1EE27EEA-22D1-F84A-B6B6-48B4616091C3}" type="presParOf" srcId="{30945474-ECD6-B84E-9659-363E595FF156}" destId="{E1FC8BD7-A753-304D-8902-9F10C60BD73D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49561-635D-3148-8BD9-99C48D6C1D53}">
      <dsp:nvSpPr>
        <dsp:cNvPr id="0" name=""/>
        <dsp:cNvSpPr/>
      </dsp:nvSpPr>
      <dsp:spPr>
        <a:xfrm>
          <a:off x="1943573" y="216172"/>
          <a:ext cx="1584198" cy="880110"/>
        </a:xfrm>
        <a:prstGeom prst="roundRect">
          <a:avLst>
            <a:gd name="adj" fmla="val 10000"/>
          </a:avLst>
        </a:pr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Huge potential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1969351" y="241950"/>
        <a:ext cx="1532642" cy="828554"/>
      </dsp:txXfrm>
    </dsp:sp>
    <dsp:sp modelId="{F1E274F6-58AF-AE46-B05F-BA883C051B70}">
      <dsp:nvSpPr>
        <dsp:cNvPr id="0" name=""/>
        <dsp:cNvSpPr/>
      </dsp:nvSpPr>
      <dsp:spPr>
        <a:xfrm>
          <a:off x="4247828" y="216172"/>
          <a:ext cx="1584198" cy="880110"/>
        </a:xfrm>
        <a:prstGeom prst="roundRect">
          <a:avLst>
            <a:gd name="adj" fmla="val 10000"/>
          </a:avLst>
        </a:pr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dirty="0" smtClean="0">
              <a:solidFill>
                <a:srgbClr val="FF0000"/>
              </a:solidFill>
            </a:rPr>
            <a:t>Social costs</a:t>
          </a:r>
          <a:endParaRPr lang="en-US" sz="1800" b="1" i="0" kern="1200" dirty="0">
            <a:solidFill>
              <a:srgbClr val="FF0000"/>
            </a:solidFill>
          </a:endParaRPr>
        </a:p>
      </dsp:txBody>
      <dsp:txXfrm>
        <a:off x="4273606" y="241950"/>
        <a:ext cx="1532642" cy="828554"/>
      </dsp:txXfrm>
    </dsp:sp>
    <dsp:sp modelId="{8640D67A-75EB-AE4C-B8C9-0C9ADE8B3927}">
      <dsp:nvSpPr>
        <dsp:cNvPr id="0" name=""/>
        <dsp:cNvSpPr/>
      </dsp:nvSpPr>
      <dsp:spPr>
        <a:xfrm>
          <a:off x="3556158" y="3740467"/>
          <a:ext cx="660082" cy="660082"/>
        </a:xfrm>
        <a:prstGeom prst="triangle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CF2F86-161A-FB44-9204-604646F5F7D0}">
      <dsp:nvSpPr>
        <dsp:cNvPr id="0" name=""/>
        <dsp:cNvSpPr/>
      </dsp:nvSpPr>
      <dsp:spPr>
        <a:xfrm rot="240000">
          <a:off x="1905347" y="3457614"/>
          <a:ext cx="3961704" cy="27702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A9BBC0-2D4C-8840-A534-B9F49B1CA73F}">
      <dsp:nvSpPr>
        <dsp:cNvPr id="0" name=""/>
        <dsp:cNvSpPr/>
      </dsp:nvSpPr>
      <dsp:spPr>
        <a:xfrm rot="240000">
          <a:off x="4284007" y="2764973"/>
          <a:ext cx="1580682" cy="736436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81% feel they do not have control of their online data</a:t>
          </a:r>
          <a:endParaRPr lang="en-US" sz="1000" kern="1200" dirty="0"/>
        </a:p>
      </dsp:txBody>
      <dsp:txXfrm>
        <a:off x="4319957" y="2800923"/>
        <a:ext cx="1508782" cy="664536"/>
      </dsp:txXfrm>
    </dsp:sp>
    <dsp:sp modelId="{9E5F26BD-C642-DA4A-BCFA-E5CF63B6FFB2}">
      <dsp:nvSpPr>
        <dsp:cNvPr id="0" name=""/>
        <dsp:cNvSpPr/>
      </dsp:nvSpPr>
      <dsp:spPr>
        <a:xfrm rot="240000">
          <a:off x="4341214" y="1972874"/>
          <a:ext cx="1580682" cy="736436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770"/>
                <a:lumOff val="711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770"/>
                <a:lumOff val="711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770"/>
                <a:lumOff val="71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69% want to give explicit approval before their data is used</a:t>
          </a:r>
          <a:endParaRPr lang="en-US" sz="1000" kern="1200" dirty="0"/>
        </a:p>
      </dsp:txBody>
      <dsp:txXfrm>
        <a:off x="4377164" y="2008824"/>
        <a:ext cx="1508782" cy="664536"/>
      </dsp:txXfrm>
    </dsp:sp>
    <dsp:sp modelId="{093C0DD4-ECCA-2B48-83EC-2DB44560FFC9}">
      <dsp:nvSpPr>
        <dsp:cNvPr id="0" name=""/>
        <dsp:cNvSpPr/>
      </dsp:nvSpPr>
      <dsp:spPr>
        <a:xfrm rot="240000">
          <a:off x="4398421" y="1198377"/>
          <a:ext cx="1580682" cy="736436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Just 24% trust online business</a:t>
          </a:r>
          <a:endParaRPr lang="en-US" sz="1000" kern="1200" dirty="0"/>
        </a:p>
      </dsp:txBody>
      <dsp:txXfrm>
        <a:off x="4434371" y="1234327"/>
        <a:ext cx="1508782" cy="664536"/>
      </dsp:txXfrm>
    </dsp:sp>
    <dsp:sp modelId="{EB18B0AA-7337-4840-9E64-BFCE5CF065AE}">
      <dsp:nvSpPr>
        <dsp:cNvPr id="0" name=""/>
        <dsp:cNvSpPr/>
      </dsp:nvSpPr>
      <dsp:spPr>
        <a:xfrm rot="240000">
          <a:off x="2017723" y="2606553"/>
          <a:ext cx="1580682" cy="736436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8311"/>
                <a:lumOff val="21337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8311"/>
                <a:lumOff val="21337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8311"/>
                <a:lumOff val="213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By 2020 personal data in the EU will be worth EUR 1,000 billion</a:t>
          </a:r>
          <a:endParaRPr lang="en-US" sz="1000" kern="1200" dirty="0"/>
        </a:p>
      </dsp:txBody>
      <dsp:txXfrm>
        <a:off x="2053673" y="2642503"/>
        <a:ext cx="1508782" cy="664536"/>
      </dsp:txXfrm>
    </dsp:sp>
    <dsp:sp modelId="{A99606D4-F691-B34D-8DEA-7508421F1762}">
      <dsp:nvSpPr>
        <dsp:cNvPr id="0" name=""/>
        <dsp:cNvSpPr/>
      </dsp:nvSpPr>
      <dsp:spPr>
        <a:xfrm rot="240000">
          <a:off x="2074931" y="1814454"/>
          <a:ext cx="1580682" cy="736436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1081"/>
                <a:lumOff val="2844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1081"/>
                <a:lumOff val="2844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1081"/>
                <a:lumOff val="284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EUR 206 million growth in EU GDP by 2020 from Big Data </a:t>
          </a:r>
          <a:endParaRPr lang="en-US" sz="1000" kern="1200" dirty="0"/>
        </a:p>
      </dsp:txBody>
      <dsp:txXfrm>
        <a:off x="2110881" y="1850404"/>
        <a:ext cx="1508782" cy="6645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C8BD7-A753-304D-8902-9F10C60BD73D}">
      <dsp:nvSpPr>
        <dsp:cNvPr id="0" name=""/>
        <dsp:cNvSpPr/>
      </dsp:nvSpPr>
      <dsp:spPr>
        <a:xfrm>
          <a:off x="848433" y="473866"/>
          <a:ext cx="3891512" cy="3891512"/>
        </a:xfrm>
        <a:prstGeom prst="blockArc">
          <a:avLst>
            <a:gd name="adj1" fmla="val 13114286"/>
            <a:gd name="adj2" fmla="val 16200000"/>
            <a:gd name="adj3" fmla="val 3892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02CE3A-38E2-1746-AF09-19595128CF3E}">
      <dsp:nvSpPr>
        <dsp:cNvPr id="0" name=""/>
        <dsp:cNvSpPr/>
      </dsp:nvSpPr>
      <dsp:spPr>
        <a:xfrm>
          <a:off x="855000" y="465584"/>
          <a:ext cx="3891512" cy="3891512"/>
        </a:xfrm>
        <a:prstGeom prst="blockArc">
          <a:avLst>
            <a:gd name="adj1" fmla="val 10404378"/>
            <a:gd name="adj2" fmla="val 13095241"/>
            <a:gd name="adj3" fmla="val 3892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80723E-1B84-6C40-BFA2-CFD8FE96760C}">
      <dsp:nvSpPr>
        <dsp:cNvPr id="0" name=""/>
        <dsp:cNvSpPr/>
      </dsp:nvSpPr>
      <dsp:spPr>
        <a:xfrm>
          <a:off x="839203" y="356597"/>
          <a:ext cx="3891512" cy="3891512"/>
        </a:xfrm>
        <a:prstGeom prst="blockArc">
          <a:avLst>
            <a:gd name="adj1" fmla="val 7375981"/>
            <a:gd name="adj2" fmla="val 10205918"/>
            <a:gd name="adj3" fmla="val 3892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11831F-42A6-7542-B8B4-994FC191E968}">
      <dsp:nvSpPr>
        <dsp:cNvPr id="0" name=""/>
        <dsp:cNvSpPr/>
      </dsp:nvSpPr>
      <dsp:spPr>
        <a:xfrm>
          <a:off x="812584" y="339665"/>
          <a:ext cx="3891512" cy="3891512"/>
        </a:xfrm>
        <a:prstGeom prst="blockArc">
          <a:avLst>
            <a:gd name="adj1" fmla="val 3480854"/>
            <a:gd name="adj2" fmla="val 7319136"/>
            <a:gd name="adj3" fmla="val 3892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667999-26E0-E948-84B8-7193BD7CFE69}">
      <dsp:nvSpPr>
        <dsp:cNvPr id="0" name=""/>
        <dsp:cNvSpPr/>
      </dsp:nvSpPr>
      <dsp:spPr>
        <a:xfrm>
          <a:off x="883963" y="297218"/>
          <a:ext cx="3891512" cy="3891512"/>
        </a:xfrm>
        <a:prstGeom prst="blockArc">
          <a:avLst>
            <a:gd name="adj1" fmla="val 651964"/>
            <a:gd name="adj2" fmla="val 3630503"/>
            <a:gd name="adj3" fmla="val 3892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AAEB86-DDE3-3140-BC24-7B678B81A086}">
      <dsp:nvSpPr>
        <dsp:cNvPr id="0" name=""/>
        <dsp:cNvSpPr/>
      </dsp:nvSpPr>
      <dsp:spPr>
        <a:xfrm>
          <a:off x="860988" y="450157"/>
          <a:ext cx="3891512" cy="3891512"/>
        </a:xfrm>
        <a:prstGeom prst="blockArc">
          <a:avLst>
            <a:gd name="adj1" fmla="val 19568432"/>
            <a:gd name="adj2" fmla="val 373222"/>
            <a:gd name="adj3" fmla="val 3892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15E969-37D4-AA41-B41A-CE01935FE55A}">
      <dsp:nvSpPr>
        <dsp:cNvPr id="0" name=""/>
        <dsp:cNvSpPr/>
      </dsp:nvSpPr>
      <dsp:spPr>
        <a:xfrm>
          <a:off x="877007" y="473652"/>
          <a:ext cx="3891512" cy="3891512"/>
        </a:xfrm>
        <a:prstGeom prst="blockArc">
          <a:avLst>
            <a:gd name="adj1" fmla="val 16148512"/>
            <a:gd name="adj2" fmla="val 19517192"/>
            <a:gd name="adj3" fmla="val 3892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BE0E8B-161E-0043-BFA5-2D62BE8E4EAD}">
      <dsp:nvSpPr>
        <dsp:cNvPr id="0" name=""/>
        <dsp:cNvSpPr/>
      </dsp:nvSpPr>
      <dsp:spPr>
        <a:xfrm>
          <a:off x="1909702" y="1668268"/>
          <a:ext cx="1768975" cy="1502709"/>
        </a:xfrm>
        <a:prstGeom prst="ellipse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BIG DATA</a:t>
          </a:r>
          <a:endParaRPr lang="en-US" sz="3400" kern="1200" dirty="0"/>
        </a:p>
      </dsp:txBody>
      <dsp:txXfrm>
        <a:off x="2168762" y="1888335"/>
        <a:ext cx="1250855" cy="1062575"/>
      </dsp:txXfrm>
    </dsp:sp>
    <dsp:sp modelId="{919462B4-4E6A-DD40-ABF6-3B6D509A3474}">
      <dsp:nvSpPr>
        <dsp:cNvPr id="0" name=""/>
        <dsp:cNvSpPr/>
      </dsp:nvSpPr>
      <dsp:spPr>
        <a:xfrm>
          <a:off x="2003363" y="105308"/>
          <a:ext cx="1581653" cy="81285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Companies</a:t>
          </a:r>
          <a:endParaRPr lang="en-US" sz="1400" kern="1200" dirty="0"/>
        </a:p>
      </dsp:txBody>
      <dsp:txXfrm>
        <a:off x="2234991" y="224348"/>
        <a:ext cx="1118397" cy="574773"/>
      </dsp:txXfrm>
    </dsp:sp>
    <dsp:sp modelId="{EF1E060B-7626-7042-B8ED-A621966EAAAF}">
      <dsp:nvSpPr>
        <dsp:cNvPr id="0" name=""/>
        <dsp:cNvSpPr/>
      </dsp:nvSpPr>
      <dsp:spPr>
        <a:xfrm>
          <a:off x="3434162" y="864135"/>
          <a:ext cx="1913810" cy="93756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Government</a:t>
          </a:r>
          <a:endParaRPr lang="en-US" sz="1400" kern="1200" dirty="0"/>
        </a:p>
      </dsp:txBody>
      <dsp:txXfrm>
        <a:off x="3714433" y="1001438"/>
        <a:ext cx="1353268" cy="662960"/>
      </dsp:txXfrm>
    </dsp:sp>
    <dsp:sp modelId="{F6153D79-DD42-624C-A28E-E6B02732238B}">
      <dsp:nvSpPr>
        <dsp:cNvPr id="0" name=""/>
        <dsp:cNvSpPr/>
      </dsp:nvSpPr>
      <dsp:spPr>
        <a:xfrm>
          <a:off x="3743065" y="2161767"/>
          <a:ext cx="1920669" cy="88174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Law enforcement</a:t>
          </a:r>
          <a:endParaRPr lang="en-US" sz="1400" kern="1200" dirty="0"/>
        </a:p>
      </dsp:txBody>
      <dsp:txXfrm>
        <a:off x="4024340" y="2290895"/>
        <a:ext cx="1358119" cy="623486"/>
      </dsp:txXfrm>
    </dsp:sp>
    <dsp:sp modelId="{210D56A8-2CCD-A54B-A85A-186CA6CFCB53}">
      <dsp:nvSpPr>
        <dsp:cNvPr id="0" name=""/>
        <dsp:cNvSpPr/>
      </dsp:nvSpPr>
      <dsp:spPr>
        <a:xfrm>
          <a:off x="2857265" y="3531382"/>
          <a:ext cx="1823400" cy="74454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National security</a:t>
          </a:r>
          <a:endParaRPr lang="en-US" sz="1400" kern="1200" dirty="0"/>
        </a:p>
      </dsp:txBody>
      <dsp:txXfrm>
        <a:off x="3124296" y="3640418"/>
        <a:ext cx="1289338" cy="526471"/>
      </dsp:txXfrm>
    </dsp:sp>
    <dsp:sp modelId="{638CBF07-895C-BD46-8D65-AB8B1ADC52EB}">
      <dsp:nvSpPr>
        <dsp:cNvPr id="0" name=""/>
        <dsp:cNvSpPr/>
      </dsp:nvSpPr>
      <dsp:spPr>
        <a:xfrm>
          <a:off x="931396" y="3556994"/>
          <a:ext cx="1632649" cy="69332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Sector regulators</a:t>
          </a:r>
          <a:endParaRPr lang="en-US" sz="1400" kern="1200" dirty="0"/>
        </a:p>
      </dsp:txBody>
      <dsp:txXfrm>
        <a:off x="1170492" y="3658529"/>
        <a:ext cx="1154457" cy="490256"/>
      </dsp:txXfrm>
    </dsp:sp>
    <dsp:sp modelId="{9CAC5D1E-94FF-304B-84E7-911D1023B12C}">
      <dsp:nvSpPr>
        <dsp:cNvPr id="0" name=""/>
        <dsp:cNvSpPr/>
      </dsp:nvSpPr>
      <dsp:spPr>
        <a:xfrm>
          <a:off x="45405" y="2236269"/>
          <a:ext cx="1720167" cy="78830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Consumer bodies</a:t>
          </a:r>
          <a:endParaRPr lang="en-US" sz="1400" kern="1200" dirty="0"/>
        </a:p>
      </dsp:txBody>
      <dsp:txXfrm>
        <a:off x="297318" y="2351713"/>
        <a:ext cx="1216341" cy="557414"/>
      </dsp:txXfrm>
    </dsp:sp>
    <dsp:sp modelId="{E35D8A98-F3A1-7443-9E54-0B160CAED138}">
      <dsp:nvSpPr>
        <dsp:cNvPr id="0" name=""/>
        <dsp:cNvSpPr/>
      </dsp:nvSpPr>
      <dsp:spPr>
        <a:xfrm>
          <a:off x="499199" y="749152"/>
          <a:ext cx="1606688" cy="96184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Competition regulators</a:t>
          </a:r>
          <a:endParaRPr lang="en-US" sz="1400" kern="1200" dirty="0"/>
        </a:p>
      </dsp:txBody>
      <dsp:txXfrm>
        <a:off x="734493" y="890011"/>
        <a:ext cx="1136100" cy="680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>
                <a:solidFill>
                  <a:schemeClr val="tx1"/>
                </a:solidFill>
                <a:latin typeface="Verdana" charset="0"/>
              </a:defRPr>
            </a:lvl1pPr>
          </a:lstStyle>
          <a:p>
            <a:fld id="{E9B6AD80-AADF-794A-B4F3-5F04F25695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3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1088" cy="446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>
                <a:solidFill>
                  <a:schemeClr val="tx1"/>
                </a:solidFill>
                <a:latin typeface="Verdana" charset="0"/>
              </a:defRPr>
            </a:lvl1pPr>
          </a:lstStyle>
          <a:p>
            <a:fld id="{BB5B2A60-298C-5347-9CFB-BD38D7F929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872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A09361D-CCAE-A949-AA9A-A21F470644C7}" type="slidenum">
              <a:rPr lang="en-US" sz="1200">
                <a:solidFill>
                  <a:schemeClr val="tx1"/>
                </a:solidFill>
                <a:latin typeface="Verdana" charset="0"/>
              </a:rPr>
              <a:pPr/>
              <a:t>1</a:t>
            </a:fld>
            <a:endParaRPr lang="en-US" sz="12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Verdana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6671C95-7EBA-F741-991F-A8BF99CF76FA}" type="slidenum">
              <a:rPr lang="en-US" sz="1200">
                <a:solidFill>
                  <a:schemeClr val="tx1"/>
                </a:solidFill>
                <a:latin typeface="Verdana" charset="0"/>
              </a:rPr>
              <a:pPr/>
              <a:t>21</a:t>
            </a:fld>
            <a:endParaRPr lang="en-US" sz="12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Verdana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620000" y="6175375"/>
            <a:ext cx="12811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ClrTx/>
              <a:buFontTx/>
              <a:buNone/>
              <a:defRPr/>
            </a:pPr>
            <a:r>
              <a:rPr lang="en-US" altLang="en-US" sz="1000" smtClean="0">
                <a:latin typeface="Univers" pitchFamily="34" charset="0"/>
                <a:ea typeface="+mn-ea"/>
              </a:rPr>
              <a:t>International</a:t>
            </a:r>
            <a:br>
              <a:rPr lang="en-US" altLang="en-US" sz="1000" smtClean="0">
                <a:latin typeface="Univers" pitchFamily="34" charset="0"/>
                <a:ea typeface="+mn-ea"/>
              </a:rPr>
            </a:br>
            <a:r>
              <a:rPr lang="en-US" altLang="en-US" sz="1000" smtClean="0">
                <a:latin typeface="Univers" pitchFamily="34" charset="0"/>
                <a:ea typeface="+mn-ea"/>
              </a:rPr>
              <a:t>Telecommunication</a:t>
            </a:r>
            <a:br>
              <a:rPr lang="en-US" altLang="en-US" sz="1000" smtClean="0">
                <a:latin typeface="Univers" pitchFamily="34" charset="0"/>
                <a:ea typeface="+mn-ea"/>
              </a:rPr>
            </a:br>
            <a:r>
              <a:rPr lang="en-US" altLang="en-US" sz="1000" smtClean="0">
                <a:latin typeface="Univers" pitchFamily="34" charset="0"/>
                <a:ea typeface="+mn-ea"/>
              </a:rPr>
              <a:t>Union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200" b="1" smtClean="0">
                <a:solidFill>
                  <a:srgbClr val="0C4B84"/>
                </a:solidFill>
                <a:latin typeface="Verdana" pitchFamily="34" charset="0"/>
                <a:ea typeface="+mn-ea"/>
              </a:rPr>
              <a:t> </a:t>
            </a:r>
            <a:endParaRPr lang="en-US" altLang="en-US" sz="2400" smtClean="0">
              <a:solidFill>
                <a:schemeClr val="tx1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200" b="1" smtClean="0">
                <a:solidFill>
                  <a:srgbClr val="0C4B84"/>
                </a:solidFill>
                <a:latin typeface="Verdana" pitchFamily="34" charset="0"/>
                <a:ea typeface="+mn-ea"/>
              </a:rPr>
              <a:t> </a:t>
            </a:r>
            <a:endParaRPr lang="en-US" altLang="en-US" sz="2400" smtClean="0">
              <a:solidFill>
                <a:schemeClr val="tx1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altLang="en-US" sz="1000" smtClean="0">
                <a:solidFill>
                  <a:srgbClr val="000000"/>
                </a:solidFill>
                <a:latin typeface="Verdana" pitchFamily="34" charset="0"/>
                <a:ea typeface="+mn-ea"/>
              </a:rPr>
              <a:t> </a:t>
            </a:r>
            <a:endParaRPr lang="en-US" altLang="en-US" sz="2400" smtClean="0">
              <a:solidFill>
                <a:schemeClr val="tx1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8" name="Line 25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" name="Picture 29" descr="BandoBleusurblanc-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39"/>
          <a:stretch>
            <a:fillRect/>
          </a:stretch>
        </p:blipFill>
        <p:spPr bwMode="auto">
          <a:xfrm>
            <a:off x="6948488" y="115888"/>
            <a:ext cx="2051050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30"/>
          <p:cNvSpPr>
            <a:spLocks noChangeShapeType="1"/>
          </p:cNvSpPr>
          <p:nvPr userDrawn="1"/>
        </p:nvSpPr>
        <p:spPr bwMode="auto">
          <a:xfrm flipH="1">
            <a:off x="395288" y="549275"/>
            <a:ext cx="41052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4418013" y="404813"/>
            <a:ext cx="2674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>
              <a:buClrTx/>
              <a:buFontTx/>
              <a:buNone/>
              <a:defRPr/>
            </a:pPr>
            <a:r>
              <a:rPr lang="en-US" altLang="en-US" sz="1100" b="1" smtClean="0">
                <a:solidFill>
                  <a:srgbClr val="1B5BA2"/>
                </a:solidFill>
                <a:latin typeface="Arial" pitchFamily="34" charset="0"/>
                <a:ea typeface="+mn-ea"/>
              </a:rPr>
              <a:t>Committed to Connecting the World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7772400" cy="1728787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06826588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EC13B-9738-E646-9C75-4BE25ABC2B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63725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052513"/>
            <a:ext cx="1943100" cy="51927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052513"/>
            <a:ext cx="5678487" cy="51927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15FD8-8E39-0945-8C2E-76AD3C8C8B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49651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2522183-0D4F-C34F-8988-067DE42D9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098016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AF07E9-5526-2241-B0BB-6541FEDCEF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3077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1619250" y="6381750"/>
            <a:ext cx="72072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buFont typeface="Arial" pitchFamily="34" charset="0"/>
              <a:buNone/>
              <a:defRPr/>
            </a:pPr>
            <a:endParaRPr lang="pt-PT" altLang="pt-PT" smtClean="0"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844675"/>
            <a:ext cx="38100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844675"/>
            <a:ext cx="38100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C07AC9D-D4C7-4C43-980D-52666BC9F9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55071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23F476-C247-284C-9362-6DDDAEDB50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37773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D5C016-0F4F-D548-9634-C8C1828FBD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91731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5FB97-327C-6545-83E6-FD10510B6A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4858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BD1E6E-5289-F34E-AF5A-93503EA22B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99542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434905-E049-5047-B774-30DD9306E1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93112"/>
      </p:ext>
    </p:extLst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68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80800"/>
            <a:ext cx="777240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844675"/>
            <a:ext cx="7772400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1030" name="Rectangle 65"/>
          <p:cNvSpPr>
            <a:spLocks noChangeArrowheads="1"/>
          </p:cNvSpPr>
          <p:nvPr/>
        </p:nvSpPr>
        <p:spPr bwMode="auto">
          <a:xfrm>
            <a:off x="1547813" y="6402388"/>
            <a:ext cx="961809" cy="2462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sz="1000" dirty="0" smtClean="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rPr>
              <a:t>January</a:t>
            </a:r>
            <a:r>
              <a:rPr lang="en-US" altLang="en-US" sz="1000" baseline="0" dirty="0" smtClean="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rPr>
              <a:t> 2017</a:t>
            </a:r>
            <a:endParaRPr lang="en-US" altLang="en-US" sz="1000" dirty="0" smtClean="0">
              <a:solidFill>
                <a:srgbClr val="0E438A"/>
              </a:solidFill>
              <a:latin typeface="Zurich BT" charset="0"/>
              <a:ea typeface="+mn-ea"/>
              <a:cs typeface="Times New Roman" pitchFamily="18" charset="0"/>
            </a:endParaRPr>
          </a:p>
        </p:txBody>
      </p:sp>
      <p:pic>
        <p:nvPicPr>
          <p:cNvPr id="1031" name="Picture 71" descr="BandoBleusurblanc-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39"/>
          <a:stretch>
            <a:fillRect/>
          </a:stretch>
        </p:blipFill>
        <p:spPr bwMode="auto">
          <a:xfrm>
            <a:off x="6948488" y="115888"/>
            <a:ext cx="2051050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 Box 73"/>
          <p:cNvSpPr txBox="1">
            <a:spLocks noChangeArrowheads="1"/>
          </p:cNvSpPr>
          <p:nvPr userDrawn="1"/>
        </p:nvSpPr>
        <p:spPr bwMode="auto">
          <a:xfrm>
            <a:off x="4418013" y="404813"/>
            <a:ext cx="2674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>
              <a:buClrTx/>
              <a:buFontTx/>
              <a:buNone/>
              <a:defRPr/>
            </a:pPr>
            <a:r>
              <a:rPr lang="en-US" altLang="en-US" sz="1100" b="1" smtClean="0">
                <a:solidFill>
                  <a:srgbClr val="1B5BA2"/>
                </a:solidFill>
                <a:latin typeface="Arial" pitchFamily="34" charset="0"/>
                <a:ea typeface="+mn-ea"/>
              </a:rPr>
              <a:t>Committed to Connecting the World</a:t>
            </a:r>
          </a:p>
        </p:txBody>
      </p:sp>
      <p:sp>
        <p:nvSpPr>
          <p:cNvPr id="1033" name="Line 74"/>
          <p:cNvSpPr>
            <a:spLocks noChangeShapeType="1"/>
          </p:cNvSpPr>
          <p:nvPr userDrawn="1"/>
        </p:nvSpPr>
        <p:spPr bwMode="auto">
          <a:xfrm flipH="1">
            <a:off x="395288" y="549275"/>
            <a:ext cx="41052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6381750"/>
            <a:ext cx="3397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buClrTx/>
              <a:buFontTx/>
              <a:buNone/>
              <a:defRPr sz="1000">
                <a:solidFill>
                  <a:srgbClr val="0E438A"/>
                </a:solidFill>
                <a:latin typeface="Zurich BT" charset="0"/>
                <a:cs typeface="Times New Roman" charset="0"/>
              </a:defRPr>
            </a:lvl1pPr>
          </a:lstStyle>
          <a:p>
            <a:fld id="{290753BB-B3C1-6745-A51A-E584FD2EDC2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B5BA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charset="0"/>
        <a:buChar char="§"/>
        <a:defRPr sz="2400">
          <a:solidFill>
            <a:srgbClr val="5C5C5C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charset="0"/>
        <a:buChar char="Ø"/>
        <a:defRPr sz="2000">
          <a:solidFill>
            <a:srgbClr val="5C5C5C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charset="0"/>
        <a:buChar char="§"/>
        <a:defRPr sz="1800">
          <a:solidFill>
            <a:srgbClr val="5C5C5C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charset="0"/>
        <a:buChar char="–"/>
        <a:defRPr sz="2000">
          <a:solidFill>
            <a:srgbClr val="5C5C5C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charset="0"/>
        <a:buChar char="–"/>
        <a:defRPr sz="2000">
          <a:solidFill>
            <a:srgbClr val="5C5C5C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kinsey.com/business-functions/digital-mckinsey/our-insights/big-data-the-next-frontier-for-innovation" TargetMode="External"/><Relationship Id="rId4" Type="http://schemas.openxmlformats.org/officeDocument/2006/relationships/hyperlink" Target="https://www.whitehouse.gov/sites/default/files/docs/big_data_privacy_report_5.1.14_final_print.pdf" TargetMode="External"/><Relationship Id="rId5" Type="http://schemas.openxmlformats.org/officeDocument/2006/relationships/hyperlink" Target="https://www.ftc.gov/system/files/documents/reports/big-data-tool-inclusion-or-exclusion-understanding-issues/160106big-data-rpt.pdf" TargetMode="External"/><Relationship Id="rId6" Type="http://schemas.openxmlformats.org/officeDocument/2006/relationships/hyperlink" Target="http://ec.europa.eu/justice/data-protection/files/data-protection-big-data_factsheet_web_en.pdf" TargetMode="External"/><Relationship Id="rId7" Type="http://schemas.openxmlformats.org/officeDocument/2006/relationships/hyperlink" Target="http://www.mckinsey.com/business-functions/mckinsey-analytics/our-insights/the-age-of-analytics-competing-in-a-data-driven-world?cid=analytics-alt-mgi-mck-oth-1612" TargetMode="External"/><Relationship Id="rId8" Type="http://schemas.openxmlformats.org/officeDocument/2006/relationships/hyperlink" Target="http://www.itu.int/pub/D-PREF-TTR.16-2015" TargetMode="External"/><Relationship Id="rId9" Type="http://schemas.openxmlformats.org/officeDocument/2006/relationships/hyperlink" Target="https://secure.edps.europa.eu/EDPSWEB/webdav/site/mySite/shared/Documents/Consultation/Opinions/2015/15-11-19_Big_Data_EN.pdf" TargetMode="External"/><Relationship Id="rId10" Type="http://schemas.openxmlformats.org/officeDocument/2006/relationships/hyperlink" Target="http://ec.europa.eu/justice/data-protection/reform/files/regulation_oj_en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686987"/>
            <a:ext cx="8064500" cy="1323439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rPr>
              <a:t>Effective policy and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rPr>
              <a:t>regulation of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rPr>
              <a:t>Big Data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Verdana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1"/>
            <a:ext cx="6400800" cy="2448272"/>
          </a:xfrm>
        </p:spPr>
        <p:txBody>
          <a:bodyPr/>
          <a:lstStyle/>
          <a:p>
            <a:r>
              <a:rPr lang="en-GB" b="1" dirty="0"/>
              <a:t>ITU Regional Economic and Financial Forum of Telecommunications/ICTs for Africa </a:t>
            </a:r>
            <a:endParaRPr lang="en-GB" b="1" dirty="0" smtClean="0"/>
          </a:p>
          <a:p>
            <a:endParaRPr lang="en-US" sz="2000" b="1" dirty="0" smtClean="0">
              <a:latin typeface="Verdana" charset="0"/>
              <a:cs typeface="Arial" charset="0"/>
            </a:endParaRPr>
          </a:p>
          <a:p>
            <a:r>
              <a:rPr lang="en-US" sz="2000" b="1" dirty="0" smtClean="0">
                <a:latin typeface="Verdana" charset="0"/>
                <a:cs typeface="Arial" charset="0"/>
              </a:rPr>
              <a:t>Victoria Falls, Zimbabwe</a:t>
            </a:r>
          </a:p>
          <a:p>
            <a:pPr>
              <a:buFont typeface="Wingdings" charset="0"/>
              <a:buNone/>
            </a:pPr>
            <a:r>
              <a:rPr lang="en-US" sz="2000" b="1" dirty="0" smtClean="0">
                <a:latin typeface="Verdana" charset="0"/>
                <a:cs typeface="Arial" charset="0"/>
              </a:rPr>
              <a:t>31 January 2017</a:t>
            </a:r>
            <a:endParaRPr lang="en-US" sz="1800" b="1" dirty="0">
              <a:latin typeface="Verdana" charset="0"/>
              <a:cs typeface="Arial" charset="0"/>
            </a:endParaRPr>
          </a:p>
          <a:p>
            <a:pPr>
              <a:buFont typeface="Wingdings" charset="0"/>
              <a:buNone/>
            </a:pPr>
            <a:endParaRPr lang="en-US" sz="1800" b="1" dirty="0">
              <a:latin typeface="Verdana" charset="0"/>
              <a:cs typeface="Arial" charset="0"/>
            </a:endParaRPr>
          </a:p>
          <a:p>
            <a:pPr>
              <a:buFont typeface="Wingdings" charset="0"/>
              <a:buNone/>
            </a:pPr>
            <a:r>
              <a:rPr lang="en-US" sz="1800" dirty="0" smtClean="0">
                <a:latin typeface="Verdana" charset="0"/>
                <a:cs typeface="Arial" charset="0"/>
              </a:rPr>
              <a:t>David Rogerson, </a:t>
            </a:r>
            <a:r>
              <a:rPr lang="en-US" sz="1800" dirty="0">
                <a:latin typeface="Verdana" charset="0"/>
                <a:cs typeface="Arial" charset="0"/>
              </a:rPr>
              <a:t>ITU Expert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85800" y="957689"/>
            <a:ext cx="7772400" cy="830997"/>
          </a:xfrm>
        </p:spPr>
        <p:txBody>
          <a:bodyPr/>
          <a:lstStyle/>
          <a:p>
            <a:pPr algn="l"/>
            <a:r>
              <a:rPr lang="en-US" sz="2400" dirty="0" smtClean="0">
                <a:latin typeface="Verdana" charset="0"/>
              </a:rPr>
              <a:t>What are the social and economic benefits of </a:t>
            </a:r>
            <a:r>
              <a:rPr lang="en-GB" sz="2400" dirty="0" smtClean="0">
                <a:latin typeface="Verdana" charset="0"/>
              </a:rPr>
              <a:t>Big Data?</a:t>
            </a:r>
            <a:endParaRPr lang="pt-PT" sz="2400" dirty="0">
              <a:latin typeface="Verdana" charset="0"/>
            </a:endParaRPr>
          </a:p>
        </p:txBody>
      </p:sp>
      <p:sp>
        <p:nvSpPr>
          <p:cNvPr id="8195" name="Marcador de Posição de Conteúdo 2"/>
          <p:cNvSpPr>
            <a:spLocks noGrp="1"/>
          </p:cNvSpPr>
          <p:nvPr>
            <p:ph idx="1"/>
          </p:nvPr>
        </p:nvSpPr>
        <p:spPr>
          <a:xfrm>
            <a:off x="683568" y="1844824"/>
            <a:ext cx="7772400" cy="4400550"/>
          </a:xfrm>
        </p:spPr>
        <p:txBody>
          <a:bodyPr/>
          <a:lstStyle/>
          <a:p>
            <a:r>
              <a:rPr lang="en-US" sz="2000" dirty="0" smtClean="0">
                <a:latin typeface="Verdana" charset="0"/>
              </a:rPr>
              <a:t>Predicting and warning:</a:t>
            </a:r>
          </a:p>
          <a:p>
            <a:pPr lvl="1"/>
            <a:r>
              <a:rPr lang="en-US" sz="1600" dirty="0" smtClean="0">
                <a:latin typeface="Verdana" charset="0"/>
              </a:rPr>
              <a:t>Traffic jams; weather systems; climate change; seismic activity.</a:t>
            </a:r>
          </a:p>
          <a:p>
            <a:pPr lvl="1"/>
            <a:r>
              <a:rPr lang="en-US" sz="1600" dirty="0" smtClean="0">
                <a:latin typeface="Verdana" charset="0"/>
              </a:rPr>
              <a:t>Better decisions, policies and laws </a:t>
            </a:r>
            <a:r>
              <a:rPr lang="mr-IN" sz="1600" dirty="0" smtClean="0">
                <a:latin typeface="Verdana" charset="0"/>
              </a:rPr>
              <a:t>–</a:t>
            </a:r>
            <a:r>
              <a:rPr lang="en-US" sz="1600" dirty="0" smtClean="0">
                <a:latin typeface="Verdana" charset="0"/>
              </a:rPr>
              <a:t> simulation of likely outcomes.</a:t>
            </a:r>
            <a:endParaRPr lang="en-US" sz="1600" dirty="0">
              <a:latin typeface="Verdana" charset="0"/>
            </a:endParaRPr>
          </a:p>
          <a:p>
            <a:r>
              <a:rPr lang="en-US" sz="2000" dirty="0" err="1" smtClean="0">
                <a:latin typeface="Verdana" charset="0"/>
              </a:rPr>
              <a:t>Personalisation</a:t>
            </a:r>
            <a:r>
              <a:rPr lang="en-US" sz="2000" dirty="0" smtClean="0">
                <a:latin typeface="Verdana" charset="0"/>
              </a:rPr>
              <a:t>:</a:t>
            </a:r>
          </a:p>
          <a:p>
            <a:pPr lvl="1"/>
            <a:r>
              <a:rPr lang="en-US" sz="1600" dirty="0" smtClean="0">
                <a:latin typeface="Verdana" charset="0"/>
              </a:rPr>
              <a:t>Tailored adverts and offers; insurance and other financial products based on personal rather than group risk profile.    </a:t>
            </a:r>
            <a:endParaRPr lang="en-US" sz="1600" dirty="0">
              <a:latin typeface="Verdana" charset="0"/>
            </a:endParaRPr>
          </a:p>
          <a:p>
            <a:r>
              <a:rPr lang="en-US" sz="2000" dirty="0">
                <a:latin typeface="Verdana" charset="0"/>
              </a:rPr>
              <a:t>R</a:t>
            </a:r>
            <a:r>
              <a:rPr lang="en-US" sz="2000" dirty="0" smtClean="0">
                <a:latin typeface="Verdana" charset="0"/>
              </a:rPr>
              <a:t>esearch and development:</a:t>
            </a:r>
          </a:p>
          <a:p>
            <a:pPr lvl="1"/>
            <a:r>
              <a:rPr lang="en-US" sz="1600" dirty="0" smtClean="0">
                <a:latin typeface="Verdana" charset="0"/>
              </a:rPr>
              <a:t>E.g. achieving the necessary scale for medical trials; understanding and controlling epidemics </a:t>
            </a:r>
            <a:endParaRPr lang="en-US" sz="1600" dirty="0">
              <a:latin typeface="Verdana" charset="0"/>
            </a:endParaRPr>
          </a:p>
          <a:p>
            <a:r>
              <a:rPr lang="en-US" sz="2000" dirty="0" smtClean="0">
                <a:latin typeface="Verdana" charset="0"/>
              </a:rPr>
              <a:t>Crime prevention:</a:t>
            </a:r>
          </a:p>
          <a:p>
            <a:pPr lvl="1"/>
            <a:r>
              <a:rPr lang="en-US" sz="1600" dirty="0" smtClean="0">
                <a:latin typeface="Verdana" charset="0"/>
              </a:rPr>
              <a:t>Detecting patterns, deploying police resources, targeting searches</a:t>
            </a:r>
          </a:p>
          <a:p>
            <a:r>
              <a:rPr lang="en-US" sz="2000" dirty="0" smtClean="0">
                <a:latin typeface="Verdana" charset="0"/>
              </a:rPr>
              <a:t>Innovation, cost reduction:</a:t>
            </a:r>
          </a:p>
          <a:p>
            <a:pPr lvl="1"/>
            <a:r>
              <a:rPr lang="en-US" sz="1600" dirty="0" smtClean="0">
                <a:latin typeface="Verdana" charset="0"/>
              </a:rPr>
              <a:t>New services and lower prices as operational efficiency improves.</a:t>
            </a:r>
            <a:endParaRPr lang="en-US" sz="1600" dirty="0">
              <a:latin typeface="Verdana" charset="0"/>
            </a:endParaRPr>
          </a:p>
        </p:txBody>
      </p:sp>
      <p:sp>
        <p:nvSpPr>
          <p:cNvPr id="8196" name="Marcador de Posição do Número do Diapositivo 3"/>
          <p:cNvSpPr>
            <a:spLocks noGrp="1"/>
          </p:cNvSpPr>
          <p:nvPr>
            <p:ph type="sldNum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B5A9BA-0504-7141-A34F-71F47627E410}" type="slidenum">
              <a:rPr lang="en-US" sz="1000">
                <a:solidFill>
                  <a:srgbClr val="0E438A"/>
                </a:solidFill>
                <a:latin typeface="Zurich BT" charset="0"/>
              </a:rPr>
              <a:pPr/>
              <a:t>10</a:t>
            </a:fld>
            <a:endParaRPr lang="en-US" sz="1000">
              <a:solidFill>
                <a:srgbClr val="0E438A"/>
              </a:solidFill>
              <a:latin typeface="Zurich BT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6021288"/>
            <a:ext cx="18028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Source: ITU (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2015)</a:t>
            </a:r>
            <a:endParaRPr lang="en-US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35704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274936" y="764704"/>
            <a:ext cx="8856984" cy="1077218"/>
          </a:xfrm>
        </p:spPr>
        <p:txBody>
          <a:bodyPr/>
          <a:lstStyle/>
          <a:p>
            <a:pPr algn="l"/>
            <a:r>
              <a:rPr lang="en-US" dirty="0" smtClean="0">
                <a:latin typeface="Verdana" charset="0"/>
              </a:rPr>
              <a:t>What concerns does Big Data arouse</a:t>
            </a:r>
            <a:r>
              <a:rPr lang="en-GB" dirty="0" smtClean="0">
                <a:latin typeface="Verdana" charset="0"/>
              </a:rPr>
              <a:t>?</a:t>
            </a:r>
            <a:endParaRPr lang="pt-PT" dirty="0">
              <a:latin typeface="Verdana" charset="0"/>
            </a:endParaRPr>
          </a:p>
        </p:txBody>
      </p:sp>
      <p:sp>
        <p:nvSpPr>
          <p:cNvPr id="8195" name="Marcador de Posição de Conteúdo 2"/>
          <p:cNvSpPr>
            <a:spLocks noGrp="1"/>
          </p:cNvSpPr>
          <p:nvPr>
            <p:ph idx="1"/>
          </p:nvPr>
        </p:nvSpPr>
        <p:spPr>
          <a:xfrm>
            <a:off x="611560" y="1772816"/>
            <a:ext cx="4392488" cy="4400550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How anonymous is it?</a:t>
            </a:r>
          </a:p>
          <a:p>
            <a:r>
              <a:rPr lang="en-US" dirty="0" smtClean="0">
                <a:latin typeface="Verdana" charset="0"/>
              </a:rPr>
              <a:t>Is personal data for sale?</a:t>
            </a:r>
          </a:p>
          <a:p>
            <a:r>
              <a:rPr lang="en-US" dirty="0" smtClean="0">
                <a:latin typeface="Verdana" charset="0"/>
              </a:rPr>
              <a:t>Leaks, leaks and more leaks</a:t>
            </a:r>
          </a:p>
          <a:p>
            <a:r>
              <a:rPr lang="en-US" dirty="0" smtClean="0">
                <a:latin typeface="Verdana" charset="0"/>
              </a:rPr>
              <a:t>Prediction is being treated as reality</a:t>
            </a:r>
          </a:p>
          <a:p>
            <a:r>
              <a:rPr lang="en-US" dirty="0" smtClean="0">
                <a:latin typeface="Verdana" charset="0"/>
              </a:rPr>
              <a:t>Where has privacy gone?</a:t>
            </a:r>
          </a:p>
          <a:p>
            <a:r>
              <a:rPr lang="en-US" dirty="0" smtClean="0">
                <a:latin typeface="Verdana" charset="0"/>
              </a:rPr>
              <a:t>Who is in control?</a:t>
            </a:r>
          </a:p>
          <a:p>
            <a:endParaRPr lang="en-US" sz="2000" dirty="0" smtClean="0">
              <a:latin typeface="Verdana" charset="0"/>
            </a:endParaRPr>
          </a:p>
          <a:p>
            <a:endParaRPr lang="pt-PT" sz="2000" dirty="0">
              <a:latin typeface="Verdana" charset="0"/>
            </a:endParaRPr>
          </a:p>
        </p:txBody>
      </p:sp>
      <p:sp>
        <p:nvSpPr>
          <p:cNvPr id="8196" name="Marcador de Posição do Número do Diapositivo 3"/>
          <p:cNvSpPr>
            <a:spLocks noGrp="1"/>
          </p:cNvSpPr>
          <p:nvPr>
            <p:ph type="sldNum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B5A9BA-0504-7141-A34F-71F47627E410}" type="slidenum">
              <a:rPr lang="en-US" sz="1000">
                <a:solidFill>
                  <a:srgbClr val="0E438A"/>
                </a:solidFill>
                <a:latin typeface="Zurich BT" charset="0"/>
              </a:rPr>
              <a:pPr/>
              <a:t>11</a:t>
            </a:fld>
            <a:endParaRPr lang="en-US" sz="1000">
              <a:solidFill>
                <a:srgbClr val="0E438A"/>
              </a:solidFill>
              <a:latin typeface="Zurich BT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351" y="2348880"/>
            <a:ext cx="3980078" cy="27363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7704" y="5733256"/>
            <a:ext cx="6020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Big Data relies on trust (to obtain unbiased data) but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trust in Big Data is in danger of evaporating. 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35704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</a:t>
            </a:r>
            <a:r>
              <a:rPr lang="en-US" dirty="0"/>
              <a:t>D</a:t>
            </a:r>
            <a:r>
              <a:rPr lang="en-US" dirty="0" smtClean="0"/>
              <a:t>ata balancing act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928382"/>
              </p:ext>
            </p:extLst>
          </p:nvPr>
        </p:nvGraphicFramePr>
        <p:xfrm>
          <a:off x="684213" y="1844675"/>
          <a:ext cx="7772400" cy="4400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22183-0D4F-C34F-8988-067DE42D908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3568" y="6237312"/>
            <a:ext cx="17232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Source: EC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2016)</a:t>
            </a:r>
          </a:p>
        </p:txBody>
      </p:sp>
    </p:spTree>
    <p:extLst>
      <p:ext uri="{BB962C8B-B14F-4D97-AF65-F5344CB8AC3E}">
        <p14:creationId xmlns:p14="http://schemas.microsoft.com/office/powerpoint/2010/main" val="159261830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85800" y="834579"/>
            <a:ext cx="7772400" cy="1077218"/>
          </a:xfrm>
        </p:spPr>
        <p:txBody>
          <a:bodyPr/>
          <a:lstStyle/>
          <a:p>
            <a:pPr algn="l"/>
            <a:r>
              <a:rPr lang="en-US" dirty="0" smtClean="0">
                <a:latin typeface="Verdana" charset="0"/>
              </a:rPr>
              <a:t>How can policy and regulation help</a:t>
            </a:r>
            <a:r>
              <a:rPr lang="en-GB" dirty="0" smtClean="0">
                <a:latin typeface="Verdana" charset="0"/>
              </a:rPr>
              <a:t>?</a:t>
            </a:r>
            <a:endParaRPr lang="pt-PT" dirty="0">
              <a:latin typeface="Verdana" charset="0"/>
            </a:endParaRPr>
          </a:p>
        </p:txBody>
      </p:sp>
      <p:sp>
        <p:nvSpPr>
          <p:cNvPr id="8195" name="Marcador de Posição de Conteúdo 2"/>
          <p:cNvSpPr>
            <a:spLocks noGrp="1"/>
          </p:cNvSpPr>
          <p:nvPr>
            <p:ph idx="1"/>
          </p:nvPr>
        </p:nvSpPr>
        <p:spPr>
          <a:xfrm>
            <a:off x="683568" y="1916832"/>
            <a:ext cx="7772400" cy="4400550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The role of regulation is to ensure consumer trust in Big Data, so as to achieve its potential and avert its threat</a:t>
            </a:r>
          </a:p>
          <a:p>
            <a:r>
              <a:rPr lang="en-US" dirty="0" smtClean="0">
                <a:latin typeface="Verdana" charset="0"/>
              </a:rPr>
              <a:t>There are four main aspects to this work:</a:t>
            </a:r>
          </a:p>
          <a:p>
            <a:pPr lvl="1"/>
            <a:r>
              <a:rPr lang="en-US" dirty="0" smtClean="0">
                <a:latin typeface="Verdana" charset="0"/>
              </a:rPr>
              <a:t>Ensuring data protection and privacy</a:t>
            </a:r>
          </a:p>
          <a:p>
            <a:pPr lvl="1"/>
            <a:r>
              <a:rPr lang="en-US" dirty="0" smtClean="0">
                <a:latin typeface="Verdana" charset="0"/>
              </a:rPr>
              <a:t>Informing consumers and giving them control</a:t>
            </a:r>
          </a:p>
          <a:p>
            <a:pPr lvl="1"/>
            <a:r>
              <a:rPr lang="en-US" dirty="0">
                <a:latin typeface="Verdana" charset="0"/>
              </a:rPr>
              <a:t>Limiting the use if probabilistic predictions</a:t>
            </a:r>
          </a:p>
          <a:p>
            <a:pPr lvl="1"/>
            <a:r>
              <a:rPr lang="en-US" dirty="0" smtClean="0">
                <a:latin typeface="Verdana" charset="0"/>
              </a:rPr>
              <a:t>Keeping data markets fluid.</a:t>
            </a:r>
          </a:p>
          <a:p>
            <a:r>
              <a:rPr lang="en-US" dirty="0" smtClean="0">
                <a:latin typeface="Verdana" charset="0"/>
              </a:rPr>
              <a:t>Tackling it seriously can attract new business</a:t>
            </a:r>
          </a:p>
          <a:p>
            <a:pPr lvl="1"/>
            <a:r>
              <a:rPr lang="en-US" dirty="0" smtClean="0">
                <a:latin typeface="Verdana" charset="0"/>
              </a:rPr>
              <a:t>Some companies (e.g. Apple, </a:t>
            </a:r>
            <a:r>
              <a:rPr lang="en-US" dirty="0" err="1" smtClean="0">
                <a:latin typeface="Verdana" charset="0"/>
              </a:rPr>
              <a:t>Salesforce</a:t>
            </a:r>
            <a:r>
              <a:rPr lang="en-US" dirty="0" smtClean="0">
                <a:latin typeface="Verdana" charset="0"/>
              </a:rPr>
              <a:t>, </a:t>
            </a:r>
            <a:r>
              <a:rPr lang="en-US" dirty="0" err="1" smtClean="0">
                <a:latin typeface="Verdana" charset="0"/>
              </a:rPr>
              <a:t>Zettabox</a:t>
            </a:r>
            <a:r>
              <a:rPr lang="en-US" dirty="0" smtClean="0">
                <a:latin typeface="Verdana" charset="0"/>
              </a:rPr>
              <a:t>) have opened data centres in the EU </a:t>
            </a:r>
            <a:r>
              <a:rPr lang="en-US" dirty="0" smtClean="0">
                <a:latin typeface="Verdana" charset="0"/>
              </a:rPr>
              <a:t>attracted by its comprehensive data </a:t>
            </a:r>
            <a:r>
              <a:rPr lang="en-US" dirty="0" smtClean="0">
                <a:latin typeface="Verdana" charset="0"/>
              </a:rPr>
              <a:t>protection regulations.</a:t>
            </a:r>
          </a:p>
          <a:p>
            <a:pPr lvl="1"/>
            <a:endParaRPr lang="en-US" sz="1600" dirty="0" smtClean="0">
              <a:latin typeface="Verdana" charset="0"/>
            </a:endParaRPr>
          </a:p>
          <a:p>
            <a:pPr lvl="1"/>
            <a:endParaRPr lang="en-US" sz="1600" dirty="0">
              <a:latin typeface="Verdana" charset="0"/>
            </a:endParaRPr>
          </a:p>
          <a:p>
            <a:endParaRPr lang="en-US" sz="2000" dirty="0">
              <a:latin typeface="Verdana" charset="0"/>
            </a:endParaRPr>
          </a:p>
          <a:p>
            <a:endParaRPr lang="pt-PT" sz="2000" dirty="0">
              <a:latin typeface="Verdana" charset="0"/>
            </a:endParaRPr>
          </a:p>
        </p:txBody>
      </p:sp>
      <p:sp>
        <p:nvSpPr>
          <p:cNvPr id="8196" name="Marcador de Posição do Número do Diapositivo 3"/>
          <p:cNvSpPr>
            <a:spLocks noGrp="1"/>
          </p:cNvSpPr>
          <p:nvPr>
            <p:ph type="sldNum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B5A9BA-0504-7141-A34F-71F47627E410}" type="slidenum">
              <a:rPr lang="en-US" sz="1000">
                <a:solidFill>
                  <a:srgbClr val="0E438A"/>
                </a:solidFill>
                <a:latin typeface="Zurich BT" charset="0"/>
              </a:rPr>
              <a:pPr/>
              <a:t>13</a:t>
            </a:fld>
            <a:endParaRPr lang="en-US" sz="1000">
              <a:solidFill>
                <a:srgbClr val="0E438A"/>
              </a:solidFill>
              <a:latin typeface="Zurich B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35704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179512" y="1111578"/>
            <a:ext cx="8712968" cy="523220"/>
          </a:xfrm>
        </p:spPr>
        <p:txBody>
          <a:bodyPr/>
          <a:lstStyle/>
          <a:p>
            <a:pPr algn="l"/>
            <a:r>
              <a:rPr lang="en-GB" sz="2800" dirty="0" smtClean="0">
                <a:latin typeface="Verdana" charset="0"/>
              </a:rPr>
              <a:t>Ensuring data protection and privacy</a:t>
            </a:r>
            <a:endParaRPr lang="pt-PT" sz="2800" dirty="0">
              <a:latin typeface="Verdana" charset="0"/>
            </a:endParaRPr>
          </a:p>
        </p:txBody>
      </p:sp>
      <p:sp>
        <p:nvSpPr>
          <p:cNvPr id="8195" name="Marcador de Posição de Conteúdo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400550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Data given by a consumer must be used only for the purposes authorised by the consumer</a:t>
            </a:r>
          </a:p>
          <a:p>
            <a:r>
              <a:rPr lang="en-US" dirty="0" smtClean="0">
                <a:latin typeface="Verdana" charset="0"/>
              </a:rPr>
              <a:t>User consent must be reasonably obtained </a:t>
            </a:r>
            <a:r>
              <a:rPr lang="mr-IN" dirty="0" smtClean="0">
                <a:latin typeface="Verdana" charset="0"/>
              </a:rPr>
              <a:t>–</a:t>
            </a:r>
            <a:r>
              <a:rPr lang="en-US" dirty="0" smtClean="0">
                <a:latin typeface="Verdana" charset="0"/>
              </a:rPr>
              <a:t> not via legalese that no user can reasonably be expected to read</a:t>
            </a:r>
          </a:p>
          <a:p>
            <a:r>
              <a:rPr lang="en-US" dirty="0" smtClean="0">
                <a:latin typeface="Verdana" charset="0"/>
              </a:rPr>
              <a:t>Consumers must be given an unconditional opt-out (or/and a proactive opt-in) for any usage of personal data </a:t>
            </a:r>
          </a:p>
          <a:p>
            <a:r>
              <a:rPr lang="en-US" dirty="0" smtClean="0">
                <a:latin typeface="Verdana" charset="0"/>
              </a:rPr>
              <a:t>Opt-outs should be built into the design of devices and applications, so users can easily switch their consent on or off, either permanently or temporarily. </a:t>
            </a:r>
          </a:p>
          <a:p>
            <a:endParaRPr lang="en-US" dirty="0" smtClean="0">
              <a:latin typeface="Verdana" charset="0"/>
            </a:endParaRPr>
          </a:p>
          <a:p>
            <a:pPr lvl="1"/>
            <a:endParaRPr lang="en-US" sz="1600" dirty="0" smtClean="0">
              <a:latin typeface="Verdana" charset="0"/>
            </a:endParaRPr>
          </a:p>
          <a:p>
            <a:pPr lvl="1"/>
            <a:endParaRPr lang="en-US" sz="1600" dirty="0">
              <a:latin typeface="Verdana" charset="0"/>
            </a:endParaRPr>
          </a:p>
          <a:p>
            <a:endParaRPr lang="en-US" sz="2000" dirty="0">
              <a:latin typeface="Verdana" charset="0"/>
            </a:endParaRPr>
          </a:p>
          <a:p>
            <a:endParaRPr lang="pt-PT" sz="2000" dirty="0">
              <a:latin typeface="Verdana" charset="0"/>
            </a:endParaRPr>
          </a:p>
        </p:txBody>
      </p:sp>
      <p:sp>
        <p:nvSpPr>
          <p:cNvPr id="8196" name="Marcador de Posição do Número do Diapositivo 3"/>
          <p:cNvSpPr>
            <a:spLocks noGrp="1"/>
          </p:cNvSpPr>
          <p:nvPr>
            <p:ph type="sldNum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B5A9BA-0504-7141-A34F-71F47627E410}" type="slidenum">
              <a:rPr lang="en-US" sz="1000">
                <a:solidFill>
                  <a:srgbClr val="0E438A"/>
                </a:solidFill>
                <a:latin typeface="Zurich BT" charset="0"/>
              </a:rPr>
              <a:pPr/>
              <a:t>14</a:t>
            </a:fld>
            <a:endParaRPr lang="en-US" sz="1000">
              <a:solidFill>
                <a:srgbClr val="0E438A"/>
              </a:solidFill>
              <a:latin typeface="Zurich B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20368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179512" y="1142355"/>
            <a:ext cx="8712968" cy="461665"/>
          </a:xfrm>
        </p:spPr>
        <p:txBody>
          <a:bodyPr/>
          <a:lstStyle/>
          <a:p>
            <a:pPr algn="l"/>
            <a:r>
              <a:rPr lang="en-GB" sz="2400" dirty="0">
                <a:latin typeface="Verdana" charset="0"/>
              </a:rPr>
              <a:t>Informing consumers and giving them control</a:t>
            </a:r>
            <a:endParaRPr lang="pt-PT" sz="2400" dirty="0">
              <a:latin typeface="Verdana" charset="0"/>
            </a:endParaRPr>
          </a:p>
        </p:txBody>
      </p:sp>
      <p:sp>
        <p:nvSpPr>
          <p:cNvPr id="8196" name="Marcador de Posição do Número do Diapositivo 3"/>
          <p:cNvSpPr>
            <a:spLocks noGrp="1"/>
          </p:cNvSpPr>
          <p:nvPr>
            <p:ph type="sldNum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B5A9BA-0504-7141-A34F-71F47627E410}" type="slidenum">
              <a:rPr lang="en-US" sz="1000">
                <a:solidFill>
                  <a:srgbClr val="0E438A"/>
                </a:solidFill>
                <a:latin typeface="Zurich BT" charset="0"/>
              </a:rPr>
              <a:pPr/>
              <a:t>15</a:t>
            </a:fld>
            <a:endParaRPr lang="en-US" sz="1000">
              <a:solidFill>
                <a:srgbClr val="0E438A"/>
              </a:solidFill>
              <a:latin typeface="Zurich BT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>
                <a:latin typeface="Verdana" charset="0"/>
              </a:rPr>
              <a:t>Anonymisation</a:t>
            </a:r>
            <a:r>
              <a:rPr lang="en-US" sz="2000" dirty="0">
                <a:latin typeface="Verdana" charset="0"/>
              </a:rPr>
              <a:t> </a:t>
            </a:r>
            <a:r>
              <a:rPr lang="en-US" sz="2000" dirty="0" smtClean="0">
                <a:latin typeface="Verdana" charset="0"/>
              </a:rPr>
              <a:t>in data analytics is </a:t>
            </a:r>
            <a:r>
              <a:rPr lang="en-US" sz="2000" dirty="0">
                <a:latin typeface="Verdana" charset="0"/>
              </a:rPr>
              <a:t>of limited value:</a:t>
            </a:r>
          </a:p>
          <a:p>
            <a:pPr lvl="1"/>
            <a:r>
              <a:rPr lang="en-US" sz="1800" dirty="0">
                <a:latin typeface="Verdana" charset="0"/>
              </a:rPr>
              <a:t>a person’s identity may be inferred by combining supposedly anonymous data </a:t>
            </a:r>
            <a:r>
              <a:rPr lang="en-US" sz="1800" dirty="0" smtClean="0">
                <a:latin typeface="Verdana" charset="0"/>
              </a:rPr>
              <a:t>sources, often without the user’s awareness.</a:t>
            </a:r>
          </a:p>
          <a:p>
            <a:r>
              <a:rPr lang="en-US" sz="2000" dirty="0" smtClean="0">
                <a:latin typeface="Verdana" charset="0"/>
              </a:rPr>
              <a:t>Users must be informed in clear and simple terms how their data will be used:</a:t>
            </a:r>
          </a:p>
          <a:p>
            <a:pPr lvl="1"/>
            <a:r>
              <a:rPr lang="en-US" sz="1800" dirty="0" smtClean="0">
                <a:latin typeface="Verdana" charset="0"/>
              </a:rPr>
              <a:t>“Big data analytics may create such an opaque decision-making environment that individual autonomy is lost in an impenetrable set of algorithms” (White House, 2014)</a:t>
            </a:r>
            <a:endParaRPr lang="en-US" sz="1800" dirty="0">
              <a:latin typeface="Verdana" charset="0"/>
            </a:endParaRPr>
          </a:p>
          <a:p>
            <a:r>
              <a:rPr lang="en-US" sz="2000" dirty="0" smtClean="0"/>
              <a:t>Unless there are over-riding public interest concerns (e.g. security) individuals should be informed of:</a:t>
            </a:r>
          </a:p>
          <a:p>
            <a:pPr lvl="1"/>
            <a:r>
              <a:rPr lang="en-US" sz="1800" dirty="0" smtClean="0"/>
              <a:t>The data held</a:t>
            </a:r>
          </a:p>
          <a:p>
            <a:pPr lvl="1"/>
            <a:r>
              <a:rPr lang="en-US" sz="1800" dirty="0" smtClean="0"/>
              <a:t>The source of that data</a:t>
            </a:r>
          </a:p>
          <a:p>
            <a:pPr lvl="1"/>
            <a:r>
              <a:rPr lang="en-US" sz="1800" dirty="0" smtClean="0"/>
              <a:t>The logic of decision-making based on that data.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73704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8712968" cy="461665"/>
          </a:xfrm>
        </p:spPr>
        <p:txBody>
          <a:bodyPr/>
          <a:lstStyle/>
          <a:p>
            <a:pPr algn="l"/>
            <a:r>
              <a:rPr lang="en-GB" sz="2400" dirty="0" smtClean="0">
                <a:latin typeface="Verdana" charset="0"/>
              </a:rPr>
              <a:t>Limiting the use of probabilistic predictions</a:t>
            </a:r>
            <a:endParaRPr lang="pt-PT" sz="2400" dirty="0">
              <a:latin typeface="Verdana" charset="0"/>
            </a:endParaRPr>
          </a:p>
        </p:txBody>
      </p:sp>
      <p:sp>
        <p:nvSpPr>
          <p:cNvPr id="8195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1628800"/>
            <a:ext cx="7772400" cy="4400550"/>
          </a:xfrm>
        </p:spPr>
        <p:txBody>
          <a:bodyPr/>
          <a:lstStyle/>
          <a:p>
            <a:r>
              <a:rPr lang="en-US" sz="2000" dirty="0" smtClean="0">
                <a:latin typeface="Verdana" charset="0"/>
              </a:rPr>
              <a:t>Secondary use of data for trend analysis should be </a:t>
            </a:r>
            <a:r>
              <a:rPr lang="en-US" sz="2000" u="sng" dirty="0" smtClean="0">
                <a:latin typeface="Verdana" charset="0"/>
              </a:rPr>
              <a:t>functionally separated </a:t>
            </a:r>
            <a:r>
              <a:rPr lang="en-US" sz="2000" dirty="0" smtClean="0">
                <a:latin typeface="Verdana" charset="0"/>
              </a:rPr>
              <a:t>from any application of the data concerning the individual. </a:t>
            </a:r>
          </a:p>
          <a:p>
            <a:r>
              <a:rPr lang="en-US" sz="2000" dirty="0" err="1" smtClean="0">
                <a:latin typeface="Verdana" charset="0"/>
              </a:rPr>
              <a:t>Organisations</a:t>
            </a:r>
            <a:r>
              <a:rPr lang="en-US" sz="2000" dirty="0" smtClean="0">
                <a:latin typeface="Verdana" charset="0"/>
              </a:rPr>
              <a:t> must be accountable for how they use secondary data for research purposes, beyond simple </a:t>
            </a:r>
            <a:r>
              <a:rPr lang="en-US" sz="2000" dirty="0" err="1" smtClean="0">
                <a:latin typeface="Verdana" charset="0"/>
              </a:rPr>
              <a:t>anonymisation</a:t>
            </a:r>
            <a:r>
              <a:rPr lang="en-US" sz="2000" dirty="0" smtClean="0">
                <a:latin typeface="Verdana" charset="0"/>
              </a:rPr>
              <a:t>:</a:t>
            </a:r>
          </a:p>
          <a:p>
            <a:pPr lvl="1"/>
            <a:r>
              <a:rPr lang="en-US" sz="1800" dirty="0" smtClean="0"/>
              <a:t>Consistent with purpose for which the data was given and consent obtained?</a:t>
            </a:r>
          </a:p>
          <a:p>
            <a:pPr lvl="1"/>
            <a:r>
              <a:rPr lang="en-US" sz="1800" dirty="0" smtClean="0"/>
              <a:t>Is there a legitimate interest in processing the data (absent explicit user consent)? </a:t>
            </a:r>
            <a:endParaRPr lang="en-US" sz="1800" dirty="0"/>
          </a:p>
          <a:p>
            <a:pPr lvl="1"/>
            <a:r>
              <a:rPr lang="en-US" sz="1800" dirty="0" smtClean="0"/>
              <a:t>Is re-use of data in a new context </a:t>
            </a:r>
            <a:r>
              <a:rPr lang="en-US" sz="1800" dirty="0"/>
              <a:t>adequate, relevant, and </a:t>
            </a:r>
            <a:r>
              <a:rPr lang="en-US" sz="1800" dirty="0" smtClean="0"/>
              <a:t>proportionate?</a:t>
            </a:r>
          </a:p>
          <a:p>
            <a:r>
              <a:rPr lang="en-US" sz="2000" dirty="0" smtClean="0"/>
              <a:t>Accountability is to ethics boards internally and to regulatory authorities, and ultimately courts, externally. </a:t>
            </a:r>
            <a:endParaRPr lang="en-US" sz="2000" dirty="0"/>
          </a:p>
          <a:p>
            <a:pPr lvl="1"/>
            <a:endParaRPr lang="en-US" dirty="0" smtClean="0">
              <a:latin typeface="Verdana" charset="0"/>
            </a:endParaRPr>
          </a:p>
          <a:p>
            <a:pPr lvl="1"/>
            <a:endParaRPr lang="en-US" sz="1600" dirty="0" smtClean="0">
              <a:latin typeface="Verdana" charset="0"/>
            </a:endParaRPr>
          </a:p>
          <a:p>
            <a:pPr lvl="1"/>
            <a:endParaRPr lang="en-US" sz="1600" dirty="0">
              <a:latin typeface="Verdana" charset="0"/>
            </a:endParaRPr>
          </a:p>
          <a:p>
            <a:endParaRPr lang="en-US" sz="2000" dirty="0">
              <a:latin typeface="Verdana" charset="0"/>
            </a:endParaRPr>
          </a:p>
          <a:p>
            <a:endParaRPr lang="pt-PT" sz="2000" dirty="0">
              <a:latin typeface="Verdana" charset="0"/>
            </a:endParaRPr>
          </a:p>
        </p:txBody>
      </p:sp>
      <p:sp>
        <p:nvSpPr>
          <p:cNvPr id="8196" name="Marcador de Posição do Número do Diapositivo 3"/>
          <p:cNvSpPr>
            <a:spLocks noGrp="1"/>
          </p:cNvSpPr>
          <p:nvPr>
            <p:ph type="sldNum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B5A9BA-0504-7141-A34F-71F47627E410}" type="slidenum">
              <a:rPr lang="en-US" sz="1000">
                <a:solidFill>
                  <a:srgbClr val="0E438A"/>
                </a:solidFill>
                <a:latin typeface="Zurich BT" charset="0"/>
              </a:rPr>
              <a:pPr/>
              <a:t>16</a:t>
            </a:fld>
            <a:endParaRPr lang="en-US" sz="1000">
              <a:solidFill>
                <a:srgbClr val="0E438A"/>
              </a:solidFill>
              <a:latin typeface="Zurich B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20368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712968" cy="584776"/>
          </a:xfrm>
        </p:spPr>
        <p:txBody>
          <a:bodyPr/>
          <a:lstStyle/>
          <a:p>
            <a:pPr algn="l"/>
            <a:r>
              <a:rPr lang="en-GB" dirty="0" smtClean="0">
                <a:latin typeface="Verdana" charset="0"/>
              </a:rPr>
              <a:t>Keeping data markets fluid</a:t>
            </a:r>
            <a:endParaRPr lang="pt-PT" dirty="0">
              <a:latin typeface="Verdana" charset="0"/>
            </a:endParaRPr>
          </a:p>
        </p:txBody>
      </p:sp>
      <p:sp>
        <p:nvSpPr>
          <p:cNvPr id="8195" name="Marcador de Posição de Conteúdo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400550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Users should have a right to </a:t>
            </a:r>
            <a:r>
              <a:rPr lang="en-US" u="sng" dirty="0" smtClean="0">
                <a:latin typeface="Verdana" charset="0"/>
              </a:rPr>
              <a:t>data portability</a:t>
            </a:r>
            <a:r>
              <a:rPr lang="en-US" dirty="0" smtClean="0">
                <a:latin typeface="Verdana" charset="0"/>
              </a:rPr>
              <a:t>:</a:t>
            </a:r>
          </a:p>
          <a:p>
            <a:pPr lvl="1"/>
            <a:r>
              <a:rPr lang="en-US" dirty="0" smtClean="0">
                <a:latin typeface="Verdana" charset="0"/>
              </a:rPr>
              <a:t>Access to all personal data in machine-readable format</a:t>
            </a:r>
          </a:p>
          <a:p>
            <a:pPr lvl="1"/>
            <a:r>
              <a:rPr lang="en-US" dirty="0" smtClean="0">
                <a:latin typeface="Verdana" charset="0"/>
              </a:rPr>
              <a:t>Ability to modify, delete or transfer their own data</a:t>
            </a:r>
          </a:p>
          <a:p>
            <a:pPr lvl="1"/>
            <a:r>
              <a:rPr lang="en-US" dirty="0" smtClean="0">
                <a:latin typeface="Verdana" charset="0"/>
              </a:rPr>
              <a:t>Allow them to switch providers</a:t>
            </a:r>
          </a:p>
          <a:p>
            <a:pPr lvl="1"/>
            <a:r>
              <a:rPr lang="en-US" dirty="0" smtClean="0">
                <a:latin typeface="Verdana" charset="0"/>
              </a:rPr>
              <a:t>Allow them to use third-party applications to </a:t>
            </a:r>
            <a:r>
              <a:rPr lang="en-US" dirty="0" err="1" smtClean="0">
                <a:latin typeface="Verdana" charset="0"/>
              </a:rPr>
              <a:t>analyse</a:t>
            </a:r>
            <a:r>
              <a:rPr lang="en-US" dirty="0" smtClean="0">
                <a:latin typeface="Verdana" charset="0"/>
              </a:rPr>
              <a:t> their own data.</a:t>
            </a:r>
          </a:p>
          <a:p>
            <a:r>
              <a:rPr lang="en-US" dirty="0" smtClean="0">
                <a:latin typeface="Verdana" charset="0"/>
              </a:rPr>
              <a:t>Data on an individual could be held in a </a:t>
            </a:r>
            <a:r>
              <a:rPr lang="en-US" u="sng" dirty="0" smtClean="0">
                <a:latin typeface="Verdana" charset="0"/>
              </a:rPr>
              <a:t>personal data space</a:t>
            </a:r>
            <a:r>
              <a:rPr lang="en-US" dirty="0" smtClean="0">
                <a:latin typeface="Verdana" charset="0"/>
              </a:rPr>
              <a:t>:</a:t>
            </a:r>
          </a:p>
          <a:p>
            <a:pPr lvl="1"/>
            <a:r>
              <a:rPr lang="en-US" dirty="0" smtClean="0">
                <a:latin typeface="Verdana" charset="0"/>
              </a:rPr>
              <a:t>User-centric safe and secure places to store and trade personal data</a:t>
            </a:r>
          </a:p>
          <a:p>
            <a:pPr lvl="1"/>
            <a:r>
              <a:rPr lang="en-US" dirty="0" smtClean="0">
                <a:latin typeface="Verdana" charset="0"/>
              </a:rPr>
              <a:t>Allowing individuals to participate in and potentially benefit from the sharing of their own data.</a:t>
            </a:r>
          </a:p>
          <a:p>
            <a:pPr lvl="1"/>
            <a:endParaRPr lang="en-US" sz="1600" dirty="0" smtClean="0">
              <a:latin typeface="Verdana" charset="0"/>
            </a:endParaRPr>
          </a:p>
          <a:p>
            <a:pPr lvl="1"/>
            <a:endParaRPr lang="en-US" sz="1600" dirty="0">
              <a:latin typeface="Verdana" charset="0"/>
            </a:endParaRPr>
          </a:p>
          <a:p>
            <a:endParaRPr lang="en-US" sz="2000" dirty="0">
              <a:latin typeface="Verdana" charset="0"/>
            </a:endParaRPr>
          </a:p>
          <a:p>
            <a:endParaRPr lang="pt-PT" sz="2000" dirty="0">
              <a:latin typeface="Verdana" charset="0"/>
            </a:endParaRPr>
          </a:p>
        </p:txBody>
      </p:sp>
      <p:sp>
        <p:nvSpPr>
          <p:cNvPr id="8196" name="Marcador de Posição do Número do Diapositivo 3"/>
          <p:cNvSpPr>
            <a:spLocks noGrp="1"/>
          </p:cNvSpPr>
          <p:nvPr>
            <p:ph type="sldNum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B5A9BA-0504-7141-A34F-71F47627E410}" type="slidenum">
              <a:rPr lang="en-US" sz="1000">
                <a:solidFill>
                  <a:srgbClr val="0E438A"/>
                </a:solidFill>
                <a:latin typeface="Zurich BT" charset="0"/>
              </a:rPr>
              <a:pPr/>
              <a:t>17</a:t>
            </a:fld>
            <a:endParaRPr lang="en-US" sz="1000">
              <a:solidFill>
                <a:srgbClr val="0E438A"/>
              </a:solidFill>
              <a:latin typeface="Zurich B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20368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78688" cy="830997"/>
          </a:xfrm>
        </p:spPr>
        <p:txBody>
          <a:bodyPr/>
          <a:lstStyle/>
          <a:p>
            <a:pPr algn="l"/>
            <a:r>
              <a:rPr lang="en-US" sz="2400" dirty="0" smtClean="0">
                <a:latin typeface="Verdana" charset="0"/>
              </a:rPr>
              <a:t>Collaborative methods of regulating Big Data</a:t>
            </a:r>
            <a:endParaRPr lang="pt-PT" sz="2400" dirty="0">
              <a:latin typeface="Verdana" charset="0"/>
            </a:endParaRPr>
          </a:p>
        </p:txBody>
      </p:sp>
      <p:sp>
        <p:nvSpPr>
          <p:cNvPr id="8196" name="Marcador de Posição do Número do Diapositivo 3"/>
          <p:cNvSpPr>
            <a:spLocks noGrp="1"/>
          </p:cNvSpPr>
          <p:nvPr>
            <p:ph type="sldNum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B5A9BA-0504-7141-A34F-71F47627E410}" type="slidenum">
              <a:rPr lang="en-US" sz="1000">
                <a:solidFill>
                  <a:srgbClr val="0E438A"/>
                </a:solidFill>
                <a:latin typeface="Zurich BT" charset="0"/>
              </a:rPr>
              <a:pPr/>
              <a:t>18</a:t>
            </a:fld>
            <a:endParaRPr lang="en-US" sz="1000">
              <a:solidFill>
                <a:srgbClr val="0E438A"/>
              </a:solidFill>
              <a:latin typeface="Zurich BT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8944558"/>
              </p:ext>
            </p:extLst>
          </p:nvPr>
        </p:nvGraphicFramePr>
        <p:xfrm>
          <a:off x="3203848" y="1556792"/>
          <a:ext cx="568863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Marcador de Posição de Conteúdo 2"/>
          <p:cNvSpPr txBox="1">
            <a:spLocks/>
          </p:cNvSpPr>
          <p:nvPr/>
        </p:nvSpPr>
        <p:spPr bwMode="auto">
          <a:xfrm>
            <a:off x="611560" y="1772816"/>
            <a:ext cx="2592288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110000"/>
              <a:buFont typeface="Wingdings" charset="0"/>
              <a:buChar char="§"/>
              <a:defRPr sz="2400">
                <a:solidFill>
                  <a:srgbClr val="5C5C5C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Wingdings" charset="0"/>
              <a:buChar char="Ø"/>
              <a:defRPr sz="2000">
                <a:solidFill>
                  <a:srgbClr val="5C5C5C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Wingdings" charset="0"/>
              <a:buChar char="§"/>
              <a:defRPr sz="1800">
                <a:solidFill>
                  <a:srgbClr val="5C5C5C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charset="0"/>
              <a:buChar char="–"/>
              <a:defRPr sz="2000">
                <a:solidFill>
                  <a:srgbClr val="5C5C5C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charset="0"/>
              <a:buChar char="–"/>
              <a:defRPr sz="2000">
                <a:solidFill>
                  <a:srgbClr val="5C5C5C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9pPr>
          </a:lstStyle>
          <a:p>
            <a:r>
              <a:rPr lang="en-US" sz="2000" dirty="0" smtClean="0">
                <a:latin typeface="Verdana" charset="0"/>
              </a:rPr>
              <a:t>Many groups are concerned about Big Data.</a:t>
            </a:r>
          </a:p>
          <a:p>
            <a:r>
              <a:rPr lang="en-US" sz="2000" dirty="0" smtClean="0">
                <a:latin typeface="Verdana" charset="0"/>
              </a:rPr>
              <a:t>Their needs are different but not fully incompatible.</a:t>
            </a:r>
          </a:p>
          <a:p>
            <a:r>
              <a:rPr lang="en-US" sz="2000" dirty="0" smtClean="0">
                <a:latin typeface="Verdana" charset="0"/>
              </a:rPr>
              <a:t>Collaboration is necessary to </a:t>
            </a:r>
            <a:r>
              <a:rPr lang="en-US" sz="2000" dirty="0" err="1" smtClean="0">
                <a:latin typeface="Verdana" charset="0"/>
              </a:rPr>
              <a:t>maximise</a:t>
            </a:r>
            <a:r>
              <a:rPr lang="en-US" sz="2000" dirty="0" smtClean="0">
                <a:latin typeface="Verdana" charset="0"/>
              </a:rPr>
              <a:t> national economic welfare.</a:t>
            </a:r>
          </a:p>
          <a:p>
            <a:endParaRPr lang="en-US" sz="2000" dirty="0" smtClean="0">
              <a:latin typeface="Verdana" charset="0"/>
            </a:endParaRPr>
          </a:p>
          <a:p>
            <a:endParaRPr lang="pt-PT" sz="2000" dirty="0"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79954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467544" y="1021378"/>
            <a:ext cx="8278688" cy="461665"/>
          </a:xfrm>
        </p:spPr>
        <p:txBody>
          <a:bodyPr/>
          <a:lstStyle/>
          <a:p>
            <a:pPr algn="l"/>
            <a:r>
              <a:rPr lang="en-US" sz="2400" dirty="0" smtClean="0">
                <a:latin typeface="Verdana" charset="0"/>
              </a:rPr>
              <a:t>General Data Protection Regulation is key</a:t>
            </a:r>
            <a:endParaRPr lang="pt-PT" sz="2400" dirty="0">
              <a:latin typeface="Verdana" charset="0"/>
            </a:endParaRPr>
          </a:p>
        </p:txBody>
      </p:sp>
      <p:sp>
        <p:nvSpPr>
          <p:cNvPr id="8196" name="Marcador de Posição do Número do Diapositivo 3"/>
          <p:cNvSpPr>
            <a:spLocks noGrp="1"/>
          </p:cNvSpPr>
          <p:nvPr>
            <p:ph type="sldNum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B5A9BA-0504-7141-A34F-71F47627E410}" type="slidenum">
              <a:rPr lang="en-US" sz="1000">
                <a:solidFill>
                  <a:srgbClr val="0E438A"/>
                </a:solidFill>
                <a:latin typeface="Zurich BT" charset="0"/>
              </a:rPr>
              <a:pPr/>
              <a:t>19</a:t>
            </a:fld>
            <a:endParaRPr lang="en-US" sz="1000">
              <a:solidFill>
                <a:srgbClr val="0E438A"/>
              </a:solidFill>
              <a:latin typeface="Zurich BT" charset="0"/>
            </a:endParaRPr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 bwMode="auto">
          <a:xfrm>
            <a:off x="611560" y="1772816"/>
            <a:ext cx="8280920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110000"/>
              <a:buFont typeface="Wingdings" charset="0"/>
              <a:buChar char="§"/>
              <a:defRPr sz="2400">
                <a:solidFill>
                  <a:srgbClr val="5C5C5C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Wingdings" charset="0"/>
              <a:buChar char="Ø"/>
              <a:defRPr sz="2000">
                <a:solidFill>
                  <a:srgbClr val="5C5C5C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Wingdings" charset="0"/>
              <a:buChar char="§"/>
              <a:defRPr sz="1800">
                <a:solidFill>
                  <a:srgbClr val="5C5C5C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charset="0"/>
              <a:buChar char="–"/>
              <a:defRPr sz="2000">
                <a:solidFill>
                  <a:srgbClr val="5C5C5C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charset="0"/>
              <a:buChar char="–"/>
              <a:defRPr sz="2000">
                <a:solidFill>
                  <a:srgbClr val="5C5C5C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9pPr>
          </a:lstStyle>
          <a:p>
            <a:r>
              <a:rPr lang="en-US" dirty="0" smtClean="0">
                <a:latin typeface="Verdana" charset="0"/>
              </a:rPr>
              <a:t>Without user confidence and trust Big Data will implode.</a:t>
            </a:r>
          </a:p>
          <a:p>
            <a:r>
              <a:rPr lang="en-US" dirty="0" smtClean="0">
                <a:latin typeface="Verdana" charset="0"/>
              </a:rPr>
              <a:t>Other issues (e.g. analytical skills shortages; anti-competitive behaviour) are real but secondary concerns.</a:t>
            </a:r>
          </a:p>
          <a:p>
            <a:r>
              <a:rPr lang="en-US" dirty="0" smtClean="0">
                <a:latin typeface="Verdana" charset="0"/>
              </a:rPr>
              <a:t>GDPR hangs on 5 principles for the use of data:</a:t>
            </a:r>
          </a:p>
          <a:p>
            <a:pPr lvl="1"/>
            <a:r>
              <a:rPr lang="en-US" dirty="0" smtClean="0">
                <a:latin typeface="Verdana" charset="0"/>
              </a:rPr>
              <a:t>Necessity  </a:t>
            </a:r>
          </a:p>
          <a:p>
            <a:pPr lvl="1"/>
            <a:r>
              <a:rPr lang="en-US" dirty="0" smtClean="0">
                <a:latin typeface="Verdana" charset="0"/>
              </a:rPr>
              <a:t>Proportionality</a:t>
            </a:r>
          </a:p>
          <a:p>
            <a:pPr lvl="1"/>
            <a:r>
              <a:rPr lang="en-US" dirty="0" smtClean="0">
                <a:latin typeface="Verdana" charset="0"/>
              </a:rPr>
              <a:t>Data </a:t>
            </a:r>
            <a:r>
              <a:rPr lang="en-US" dirty="0" err="1" smtClean="0">
                <a:latin typeface="Verdana" charset="0"/>
              </a:rPr>
              <a:t>minimisation</a:t>
            </a:r>
            <a:endParaRPr lang="en-US" dirty="0" smtClean="0">
              <a:latin typeface="Verdana" charset="0"/>
            </a:endParaRPr>
          </a:p>
          <a:p>
            <a:pPr lvl="1"/>
            <a:r>
              <a:rPr lang="en-US" dirty="0" smtClean="0">
                <a:latin typeface="Verdana" charset="0"/>
              </a:rPr>
              <a:t>Purpose limitation</a:t>
            </a:r>
          </a:p>
          <a:p>
            <a:pPr lvl="1"/>
            <a:r>
              <a:rPr lang="en-US" dirty="0" smtClean="0">
                <a:latin typeface="Verdana" charset="0"/>
              </a:rPr>
              <a:t>Transparency.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3923928" y="4437112"/>
            <a:ext cx="4685898" cy="1200329"/>
          </a:xfrm>
          <a:prstGeom prst="rect">
            <a:avLst/>
          </a:prstGeom>
          <a:solidFill>
            <a:srgbClr val="FF0000"/>
          </a:solidFill>
          <a:ln>
            <a:solidFill>
              <a:srgbClr val="FFFFFF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7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</a:t>
            </a:r>
            <a:r>
              <a:rPr lang="en-GB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GDPR</a:t>
            </a:r>
            <a:r>
              <a:rPr lang="en-GB" sz="7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</a:t>
            </a:r>
            <a:endParaRPr lang="en-GB" sz="7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8024" y="5733256"/>
            <a:ext cx="32283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2D2DB9"/>
                </a:solidFill>
              </a:rPr>
              <a:t>(GDPR is at the heart of BIG DATA)</a:t>
            </a:r>
            <a:endParaRPr lang="en-US" dirty="0">
              <a:solidFill>
                <a:srgbClr val="2D2DB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6093296"/>
            <a:ext cx="1649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Source: EU, 2016</a:t>
            </a:r>
          </a:p>
        </p:txBody>
      </p:sp>
    </p:spTree>
    <p:extLst>
      <p:ext uri="{BB962C8B-B14F-4D97-AF65-F5344CB8AC3E}">
        <p14:creationId xmlns:p14="http://schemas.microsoft.com/office/powerpoint/2010/main" val="45851430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Verdana" charset="0"/>
              </a:rPr>
              <a:t>What is Big Data?</a:t>
            </a:r>
          </a:p>
          <a:p>
            <a:r>
              <a:rPr lang="en-US" dirty="0" smtClean="0">
                <a:latin typeface="Verdana" charset="0"/>
              </a:rPr>
              <a:t>How and by whom is Big Data used?</a:t>
            </a:r>
          </a:p>
          <a:p>
            <a:r>
              <a:rPr lang="en-US" dirty="0" smtClean="0">
                <a:latin typeface="Verdana" charset="0"/>
              </a:rPr>
              <a:t>What are the social and economic benefits of Big Data? </a:t>
            </a:r>
          </a:p>
          <a:p>
            <a:r>
              <a:rPr lang="en-US" dirty="0" smtClean="0">
                <a:latin typeface="Verdana" charset="0"/>
              </a:rPr>
              <a:t>What concerns does Big Data arouse?</a:t>
            </a:r>
          </a:p>
          <a:p>
            <a:r>
              <a:rPr lang="en-US" dirty="0" smtClean="0">
                <a:latin typeface="Verdana" charset="0"/>
              </a:rPr>
              <a:t>How can policy and regulation help?</a:t>
            </a:r>
          </a:p>
          <a:p>
            <a:r>
              <a:rPr lang="en-US" dirty="0" smtClean="0">
                <a:latin typeface="Verdana" charset="0"/>
              </a:rPr>
              <a:t>Collaborative methods of regulating Big Data.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22183-0D4F-C34F-8988-067DE42D908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6683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683568" y="2276872"/>
            <a:ext cx="7772400" cy="2616101"/>
          </a:xfrm>
        </p:spPr>
        <p:txBody>
          <a:bodyPr/>
          <a:lstStyle/>
          <a:p>
            <a:r>
              <a:rPr lang="pt-PT" dirty="0" err="1">
                <a:latin typeface="Verdana" charset="0"/>
              </a:rPr>
              <a:t>Thank</a:t>
            </a:r>
            <a:r>
              <a:rPr lang="pt-PT" dirty="0">
                <a:latin typeface="Verdana" charset="0"/>
              </a:rPr>
              <a:t> </a:t>
            </a:r>
            <a:r>
              <a:rPr lang="pt-PT" dirty="0" err="1" smtClean="0">
                <a:latin typeface="Verdana" charset="0"/>
              </a:rPr>
              <a:t>You</a:t>
            </a:r>
            <a:r>
              <a:rPr lang="pt-PT" dirty="0" smtClean="0">
                <a:latin typeface="Verdana" charset="0"/>
              </a:rPr>
              <a:t/>
            </a:r>
            <a:br>
              <a:rPr lang="pt-PT" dirty="0" smtClean="0">
                <a:latin typeface="Verdana" charset="0"/>
              </a:rPr>
            </a:br>
            <a:r>
              <a:rPr lang="pt-PT" dirty="0">
                <a:latin typeface="Verdana" charset="0"/>
              </a:rPr>
              <a:t/>
            </a:r>
            <a:br>
              <a:rPr lang="pt-PT" dirty="0">
                <a:latin typeface="Verdana" charset="0"/>
              </a:rPr>
            </a:br>
            <a:r>
              <a:rPr lang="pt-PT" sz="2000" dirty="0" err="1">
                <a:solidFill>
                  <a:schemeClr val="bg2"/>
                </a:solidFill>
                <a:latin typeface="Verdana" charset="0"/>
              </a:rPr>
              <a:t>I</a:t>
            </a:r>
            <a:r>
              <a:rPr lang="pt-PT" sz="2000" dirty="0" err="1" smtClean="0">
                <a:solidFill>
                  <a:schemeClr val="bg2"/>
                </a:solidFill>
                <a:latin typeface="Verdana" charset="0"/>
              </a:rPr>
              <a:t>f</a:t>
            </a:r>
            <a:r>
              <a:rPr lang="pt-PT" sz="2000" dirty="0" smtClean="0">
                <a:solidFill>
                  <a:schemeClr val="bg2"/>
                </a:solidFill>
                <a:latin typeface="Verdana" charset="0"/>
              </a:rPr>
              <a:t> </a:t>
            </a:r>
            <a:r>
              <a:rPr lang="pt-PT" sz="2000" dirty="0" err="1" smtClean="0">
                <a:solidFill>
                  <a:schemeClr val="bg2"/>
                </a:solidFill>
                <a:latin typeface="Verdana" charset="0"/>
              </a:rPr>
              <a:t>you</a:t>
            </a:r>
            <a:r>
              <a:rPr lang="pt-PT" sz="2000" dirty="0" smtClean="0">
                <a:solidFill>
                  <a:schemeClr val="bg2"/>
                </a:solidFill>
                <a:latin typeface="Verdana" charset="0"/>
              </a:rPr>
              <a:t> </a:t>
            </a:r>
            <a:r>
              <a:rPr lang="pt-PT" sz="2000" dirty="0" err="1" smtClean="0">
                <a:solidFill>
                  <a:schemeClr val="bg2"/>
                </a:solidFill>
                <a:latin typeface="Verdana" charset="0"/>
              </a:rPr>
              <a:t>have</a:t>
            </a:r>
            <a:r>
              <a:rPr lang="pt-PT" sz="2000" dirty="0" smtClean="0">
                <a:solidFill>
                  <a:schemeClr val="bg2"/>
                </a:solidFill>
                <a:latin typeface="Verdana" charset="0"/>
              </a:rPr>
              <a:t> </a:t>
            </a:r>
            <a:r>
              <a:rPr lang="pt-PT" sz="2000" dirty="0" err="1" smtClean="0">
                <a:solidFill>
                  <a:schemeClr val="bg2"/>
                </a:solidFill>
                <a:latin typeface="Verdana" charset="0"/>
              </a:rPr>
              <a:t>any</a:t>
            </a:r>
            <a:r>
              <a:rPr lang="pt-PT" sz="2000" dirty="0" smtClean="0">
                <a:solidFill>
                  <a:schemeClr val="bg2"/>
                </a:solidFill>
                <a:latin typeface="Verdana" charset="0"/>
              </a:rPr>
              <a:t> </a:t>
            </a:r>
            <a:r>
              <a:rPr lang="pt-PT" sz="2000" dirty="0" err="1" smtClean="0">
                <a:solidFill>
                  <a:schemeClr val="bg2"/>
                </a:solidFill>
                <a:latin typeface="Verdana" charset="0"/>
              </a:rPr>
              <a:t>questions</a:t>
            </a:r>
            <a:r>
              <a:rPr lang="pt-PT" sz="2000" dirty="0" smtClean="0">
                <a:solidFill>
                  <a:schemeClr val="bg2"/>
                </a:solidFill>
                <a:latin typeface="Verdana" charset="0"/>
              </a:rPr>
              <a:t> </a:t>
            </a:r>
            <a:r>
              <a:rPr lang="pt-PT" sz="2000" dirty="0" err="1" smtClean="0">
                <a:solidFill>
                  <a:schemeClr val="bg2"/>
                </a:solidFill>
                <a:latin typeface="Verdana" charset="0"/>
              </a:rPr>
              <a:t>please</a:t>
            </a:r>
            <a:r>
              <a:rPr lang="pt-PT" sz="2000" dirty="0" smtClean="0">
                <a:solidFill>
                  <a:schemeClr val="bg2"/>
                </a:solidFill>
                <a:latin typeface="Verdana" charset="0"/>
              </a:rPr>
              <a:t> </a:t>
            </a:r>
            <a:r>
              <a:rPr lang="pt-PT" sz="2000" dirty="0" err="1" smtClean="0">
                <a:solidFill>
                  <a:schemeClr val="bg2"/>
                </a:solidFill>
                <a:latin typeface="Verdana" charset="0"/>
              </a:rPr>
              <a:t>contact</a:t>
            </a:r>
            <a:r>
              <a:rPr lang="pt-PT" sz="2000" dirty="0" smtClean="0">
                <a:solidFill>
                  <a:schemeClr val="bg2"/>
                </a:solidFill>
                <a:latin typeface="Verdana" charset="0"/>
              </a:rPr>
              <a:t> me:</a:t>
            </a:r>
            <a:br>
              <a:rPr lang="pt-PT" sz="2000" dirty="0" smtClean="0">
                <a:solidFill>
                  <a:schemeClr val="bg2"/>
                </a:solidFill>
                <a:latin typeface="Verdana" charset="0"/>
              </a:rPr>
            </a:br>
            <a:r>
              <a:rPr lang="pt-PT" sz="2000" dirty="0" err="1" smtClean="0">
                <a:solidFill>
                  <a:schemeClr val="bg2"/>
                </a:solidFill>
                <a:latin typeface="Verdana" charset="0"/>
              </a:rPr>
              <a:t>dar@incyteconsulting.com</a:t>
            </a:r>
            <a:r>
              <a:rPr lang="pt-PT" sz="2000" dirty="0" smtClean="0">
                <a:solidFill>
                  <a:schemeClr val="bg2"/>
                </a:solidFill>
                <a:latin typeface="Verdana" charset="0"/>
              </a:rPr>
              <a:t/>
            </a:r>
            <a:br>
              <a:rPr lang="pt-PT" sz="2000" dirty="0" smtClean="0">
                <a:solidFill>
                  <a:schemeClr val="bg2"/>
                </a:solidFill>
                <a:latin typeface="Verdana" charset="0"/>
              </a:rPr>
            </a:br>
            <a:r>
              <a:rPr lang="pt-PT" sz="2000" dirty="0">
                <a:solidFill>
                  <a:schemeClr val="bg2"/>
                </a:solidFill>
                <a:latin typeface="Verdana" charset="0"/>
              </a:rPr>
              <a:t/>
            </a:r>
            <a:br>
              <a:rPr lang="pt-PT" sz="2000" dirty="0">
                <a:solidFill>
                  <a:schemeClr val="bg2"/>
                </a:solidFill>
                <a:latin typeface="Verdana" charset="0"/>
              </a:rPr>
            </a:br>
            <a:r>
              <a:rPr lang="en-US" sz="2000" dirty="0">
                <a:solidFill>
                  <a:schemeClr val="bg2"/>
                </a:solidFill>
                <a:latin typeface="Verdana" charset="0"/>
                <a:cs typeface="Arial" charset="0"/>
              </a:rPr>
              <a:t>David Rogerson, ITU Expert</a:t>
            </a:r>
            <a:r>
              <a:rPr lang="en-US" sz="2000" dirty="0">
                <a:latin typeface="Verdana" charset="0"/>
                <a:cs typeface="Arial" charset="0"/>
              </a:rPr>
              <a:t/>
            </a:r>
            <a:br>
              <a:rPr lang="en-US" sz="2000" dirty="0">
                <a:latin typeface="Verdana" charset="0"/>
                <a:cs typeface="Arial" charset="0"/>
              </a:rPr>
            </a:br>
            <a:endParaRPr lang="pt-PT" sz="2000" dirty="0">
              <a:latin typeface="Verdana" charset="0"/>
            </a:endParaRPr>
          </a:p>
        </p:txBody>
      </p:sp>
      <p:sp>
        <p:nvSpPr>
          <p:cNvPr id="22531" name="Marcador de Posição do Número do Diapositivo 3"/>
          <p:cNvSpPr>
            <a:spLocks noGrp="1"/>
          </p:cNvSpPr>
          <p:nvPr>
            <p:ph type="sldNum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rgbClr val="5C5C5C"/>
                </a:solidFill>
                <a:latin typeface="Verdana" charset="0"/>
                <a:ea typeface="ＭＳ Ｐゴシック" charset="0"/>
              </a:defRPr>
            </a:lvl1pPr>
            <a:lvl2pPr>
              <a:defRPr sz="2800">
                <a:solidFill>
                  <a:srgbClr val="5C5C5C"/>
                </a:solidFill>
                <a:latin typeface="Verdana" charset="0"/>
                <a:ea typeface="ＭＳ Ｐゴシック" charset="0"/>
              </a:defRPr>
            </a:lvl2pPr>
            <a:lvl3pPr>
              <a:defRPr sz="2400">
                <a:solidFill>
                  <a:srgbClr val="5C5C5C"/>
                </a:solidFill>
                <a:latin typeface="Verdana" charset="0"/>
                <a:ea typeface="ＭＳ Ｐゴシック" charset="0"/>
              </a:defRPr>
            </a:lvl3pPr>
            <a:lvl4pPr>
              <a:defRPr sz="2000">
                <a:solidFill>
                  <a:srgbClr val="5C5C5C"/>
                </a:solidFill>
                <a:latin typeface="Verdana" charset="0"/>
                <a:ea typeface="ＭＳ Ｐゴシック" charset="0"/>
              </a:defRPr>
            </a:lvl4pPr>
            <a:lvl5pPr>
              <a:defRPr sz="2000">
                <a:solidFill>
                  <a:srgbClr val="5C5C5C"/>
                </a:solidFill>
                <a:latin typeface="Verdana" charset="0"/>
                <a:ea typeface="ＭＳ Ｐゴシック" charset="0"/>
              </a:defRPr>
            </a:lvl5pPr>
            <a:lvl6pPr>
              <a:buFont typeface="Verdana" charset="0"/>
              <a:defRPr sz="2000">
                <a:solidFill>
                  <a:srgbClr val="5C5C5C"/>
                </a:solidFill>
                <a:latin typeface="Verdana" charset="0"/>
                <a:ea typeface="ＭＳ Ｐゴシック" charset="0"/>
              </a:defRPr>
            </a:lvl6pPr>
            <a:lvl7pPr>
              <a:buFont typeface="Verdana" charset="0"/>
              <a:defRPr sz="2000">
                <a:solidFill>
                  <a:srgbClr val="5C5C5C"/>
                </a:solidFill>
                <a:latin typeface="Verdana" charset="0"/>
                <a:ea typeface="ＭＳ Ｐゴシック" charset="0"/>
              </a:defRPr>
            </a:lvl7pPr>
            <a:lvl8pPr>
              <a:buFont typeface="Verdana" charset="0"/>
              <a:defRPr sz="2000">
                <a:solidFill>
                  <a:srgbClr val="5C5C5C"/>
                </a:solidFill>
                <a:latin typeface="Verdana" charset="0"/>
                <a:ea typeface="ＭＳ Ｐゴシック" charset="0"/>
              </a:defRPr>
            </a:lvl8pPr>
            <a:lvl9pPr>
              <a:buFont typeface="Verdana" charset="0"/>
              <a:defRPr sz="2000">
                <a:solidFill>
                  <a:srgbClr val="5C5C5C"/>
                </a:solidFill>
                <a:latin typeface="Verdana" charset="0"/>
                <a:ea typeface="ＭＳ Ｐゴシック" charset="0"/>
              </a:defRPr>
            </a:lvl9pPr>
          </a:lstStyle>
          <a:p>
            <a:fld id="{5B9E25DE-81C0-D84F-A001-935BB1DEBD0D}" type="slidenum">
              <a:rPr lang="en-US" sz="1000">
                <a:solidFill>
                  <a:srgbClr val="0E438A"/>
                </a:solidFill>
                <a:latin typeface="Zurich BT" charset="0"/>
              </a:rPr>
              <a:pPr/>
              <a:t>20</a:t>
            </a:fld>
            <a:endParaRPr lang="en-US" sz="1000">
              <a:solidFill>
                <a:srgbClr val="0E438A"/>
              </a:solidFill>
              <a:latin typeface="Zurich BT" charset="0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rgbClr val="5C5C5C"/>
                </a:solidFill>
                <a:latin typeface="Verdana" charset="0"/>
                <a:ea typeface="ＭＳ Ｐゴシック" charset="0"/>
              </a:defRPr>
            </a:lvl1pPr>
            <a:lvl2pPr>
              <a:defRPr sz="2800">
                <a:solidFill>
                  <a:srgbClr val="5C5C5C"/>
                </a:solidFill>
                <a:latin typeface="Verdana" charset="0"/>
                <a:ea typeface="ＭＳ Ｐゴシック" charset="0"/>
              </a:defRPr>
            </a:lvl2pPr>
            <a:lvl3pPr>
              <a:defRPr sz="2400">
                <a:solidFill>
                  <a:srgbClr val="5C5C5C"/>
                </a:solidFill>
                <a:latin typeface="Verdana" charset="0"/>
                <a:ea typeface="ＭＳ Ｐゴシック" charset="0"/>
              </a:defRPr>
            </a:lvl3pPr>
            <a:lvl4pPr>
              <a:defRPr sz="2000">
                <a:solidFill>
                  <a:srgbClr val="5C5C5C"/>
                </a:solidFill>
                <a:latin typeface="Verdana" charset="0"/>
                <a:ea typeface="ＭＳ Ｐゴシック" charset="0"/>
              </a:defRPr>
            </a:lvl4pPr>
            <a:lvl5pPr>
              <a:defRPr sz="2000">
                <a:solidFill>
                  <a:srgbClr val="5C5C5C"/>
                </a:solidFill>
                <a:latin typeface="Verdana" charset="0"/>
                <a:ea typeface="ＭＳ Ｐゴシック" charset="0"/>
              </a:defRPr>
            </a:lvl5pPr>
            <a:lvl6pPr>
              <a:buFont typeface="Verdana" charset="0"/>
              <a:defRPr sz="2000">
                <a:solidFill>
                  <a:srgbClr val="5C5C5C"/>
                </a:solidFill>
                <a:latin typeface="Verdana" charset="0"/>
                <a:ea typeface="ＭＳ Ｐゴシック" charset="0"/>
              </a:defRPr>
            </a:lvl6pPr>
            <a:lvl7pPr>
              <a:buFont typeface="Verdana" charset="0"/>
              <a:defRPr sz="2000">
                <a:solidFill>
                  <a:srgbClr val="5C5C5C"/>
                </a:solidFill>
                <a:latin typeface="Verdana" charset="0"/>
                <a:ea typeface="ＭＳ Ｐゴシック" charset="0"/>
              </a:defRPr>
            </a:lvl7pPr>
            <a:lvl8pPr>
              <a:buFont typeface="Verdana" charset="0"/>
              <a:defRPr sz="2000">
                <a:solidFill>
                  <a:srgbClr val="5C5C5C"/>
                </a:solidFill>
                <a:latin typeface="Verdana" charset="0"/>
                <a:ea typeface="ＭＳ Ｐゴシック" charset="0"/>
              </a:defRPr>
            </a:lvl8pPr>
            <a:lvl9pPr>
              <a:buFont typeface="Verdana" charset="0"/>
              <a:defRPr sz="2000">
                <a:solidFill>
                  <a:srgbClr val="5C5C5C"/>
                </a:solidFill>
                <a:latin typeface="Verdana" charset="0"/>
                <a:ea typeface="ＭＳ Ｐゴシック" charset="0"/>
              </a:defRPr>
            </a:lvl9pPr>
          </a:lstStyle>
          <a:p>
            <a:fld id="{412A29C4-CECD-D442-B668-5C51D57D5C70}" type="slidenum">
              <a:rPr lang="en-US" sz="1000">
                <a:solidFill>
                  <a:srgbClr val="0E438A"/>
                </a:solidFill>
                <a:latin typeface="Zurich BT" charset="0"/>
              </a:rPr>
              <a:pPr/>
              <a:t>21</a:t>
            </a:fld>
            <a:endParaRPr lang="en-US" sz="1000">
              <a:solidFill>
                <a:srgbClr val="0E438A"/>
              </a:solidFill>
              <a:latin typeface="Zurich BT" charset="0"/>
            </a:endParaRPr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Verdana" charset="0"/>
              </a:rPr>
              <a:t>Sources</a:t>
            </a:r>
            <a:endParaRPr lang="en-US" dirty="0">
              <a:latin typeface="Verdana" charset="0"/>
            </a:endParaRPr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400" dirty="0" smtClean="0">
                <a:latin typeface="Verdana" charset="0"/>
                <a:hlinkClick r:id="rId3"/>
              </a:rPr>
              <a:t>http://www.mckinsey.com/business-functions/digital-mckinsey/our-insights/big-data-the-next-frontier-for-innovation</a:t>
            </a:r>
            <a:r>
              <a:rPr lang="en-GB" sz="1400" dirty="0" smtClean="0">
                <a:latin typeface="Verdana" charset="0"/>
              </a:rPr>
              <a:t> (McKinsey, 2011)</a:t>
            </a:r>
          </a:p>
          <a:p>
            <a:r>
              <a:rPr lang="en-GB" sz="1400" dirty="0" smtClean="0">
                <a:latin typeface="Verdana" charset="0"/>
                <a:hlinkClick r:id="rId4"/>
              </a:rPr>
              <a:t>https://www.whitehouse.gov/sites/default/files/docs/big_data_privacy_report_5.1.14_final_print.pdf</a:t>
            </a:r>
            <a:r>
              <a:rPr lang="en-GB" sz="1400" dirty="0" smtClean="0">
                <a:latin typeface="Verdana" charset="0"/>
              </a:rPr>
              <a:t> (White House, 2014)</a:t>
            </a:r>
          </a:p>
          <a:p>
            <a:r>
              <a:rPr lang="en-US" sz="1400" u="sng" dirty="0">
                <a:hlinkClick r:id="rId5"/>
              </a:rPr>
              <a:t>https://www.ftc.gov/system/files/documents/reports/big-data-tool-inclusion-or-exclusion-understanding-issues/160106big-data-</a:t>
            </a:r>
            <a:r>
              <a:rPr lang="en-US" sz="1400" u="sng" dirty="0" smtClean="0">
                <a:hlinkClick r:id="rId5"/>
              </a:rPr>
              <a:t>rpt.pdf</a:t>
            </a:r>
            <a:r>
              <a:rPr lang="en-US" sz="1400" u="sng" dirty="0" smtClean="0"/>
              <a:t> (FTC, 2016)</a:t>
            </a:r>
          </a:p>
          <a:p>
            <a:r>
              <a:rPr lang="en-US" sz="1400" u="sng" dirty="0">
                <a:hlinkClick r:id="rId6"/>
              </a:rPr>
              <a:t>http://ec.europa.eu/justice/data-protection/files/data-protection-big-data_factsheet_web_en.pdf</a:t>
            </a:r>
            <a:r>
              <a:rPr lang="en-US" sz="1400" dirty="0"/>
              <a:t> </a:t>
            </a:r>
            <a:r>
              <a:rPr lang="en-GB" sz="1400" dirty="0" smtClean="0"/>
              <a:t>(EC, 2016)</a:t>
            </a:r>
            <a:endParaRPr lang="en-US" sz="1400" u="sng" dirty="0" smtClean="0"/>
          </a:p>
          <a:p>
            <a:r>
              <a:rPr lang="en-US" sz="1400" dirty="0" smtClean="0">
                <a:hlinkClick r:id="rId7"/>
              </a:rPr>
              <a:t>http://www.mckinsey.com/business-functions/mckinsey-analytics/our-insights/the-age-of-analytics-competing-in-a-data-driven-world?cid=analytics-alt-mgi-mck-oth-1612</a:t>
            </a:r>
            <a:r>
              <a:rPr lang="en-US" sz="1400" dirty="0" smtClean="0"/>
              <a:t> (McKinsey, 2016)</a:t>
            </a:r>
          </a:p>
          <a:p>
            <a:r>
              <a:rPr lang="en-US" sz="1400" u="sng" dirty="0">
                <a:hlinkClick r:id="rId8"/>
              </a:rPr>
              <a:t>http://www.itu.int/pub/D-PREF-TTR.16-2015</a:t>
            </a:r>
            <a:r>
              <a:rPr lang="en-US" sz="1400" dirty="0"/>
              <a:t> (ITU, 2015)</a:t>
            </a:r>
            <a:endParaRPr lang="en-GB" sz="1400" dirty="0"/>
          </a:p>
          <a:p>
            <a:r>
              <a:rPr lang="en-US" sz="1400" dirty="0" smtClean="0">
                <a:hlinkClick r:id="rId9"/>
              </a:rPr>
              <a:t>https</a:t>
            </a:r>
            <a:r>
              <a:rPr lang="en-US" sz="1400" dirty="0">
                <a:hlinkClick r:id="rId9"/>
              </a:rPr>
              <a:t>://secure.edps.europa.eu/EDPSWEB/webdav/site/mySite/shared/Documents/Consultation/Opinions/2015/15-11-</a:t>
            </a:r>
            <a:r>
              <a:rPr lang="en-US" sz="1400" dirty="0" smtClean="0">
                <a:hlinkClick r:id="rId9"/>
              </a:rPr>
              <a:t>19_Big_Data_EN.pdf</a:t>
            </a:r>
            <a:r>
              <a:rPr lang="en-US" sz="1400" dirty="0" smtClean="0"/>
              <a:t> (EDPS, 2015)</a:t>
            </a:r>
          </a:p>
          <a:p>
            <a:r>
              <a:rPr lang="en-US" sz="1400" dirty="0">
                <a:hlinkClick r:id="rId10"/>
              </a:rPr>
              <a:t>http://ec.europa.eu/justice/data-protection/reform/files/</a:t>
            </a:r>
            <a:r>
              <a:rPr lang="en-US" sz="1400" dirty="0" smtClean="0">
                <a:hlinkClick r:id="rId10"/>
              </a:rPr>
              <a:t>regulation_oj_en.pdf</a:t>
            </a:r>
            <a:r>
              <a:rPr lang="en-US" sz="1400" dirty="0" smtClean="0"/>
              <a:t> (EU, 2016)</a:t>
            </a:r>
          </a:p>
          <a:p>
            <a:endParaRPr lang="en-GB" sz="1800" dirty="0"/>
          </a:p>
          <a:p>
            <a:endParaRPr lang="en-US" sz="1800" dirty="0">
              <a:latin typeface="Verdana" charset="0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80800"/>
            <a:ext cx="7772400" cy="584776"/>
          </a:xfrm>
        </p:spPr>
        <p:txBody>
          <a:bodyPr/>
          <a:lstStyle/>
          <a:p>
            <a:r>
              <a:rPr lang="en-GB" dirty="0" smtClean="0">
                <a:latin typeface="Verdana" charset="0"/>
              </a:rPr>
              <a:t>What is Big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Verdana" charset="0"/>
              </a:rPr>
              <a:t>Many different definitions have been proposed; none has been universally accepted.</a:t>
            </a:r>
          </a:p>
          <a:p>
            <a:r>
              <a:rPr lang="en-US" sz="2000" dirty="0" smtClean="0">
                <a:latin typeface="Verdana" charset="0"/>
              </a:rPr>
              <a:t>A range of common characteristics:</a:t>
            </a:r>
          </a:p>
          <a:p>
            <a:pPr lvl="1"/>
            <a:r>
              <a:rPr lang="en-US" sz="1800" b="1" dirty="0" smtClean="0">
                <a:latin typeface="Verdana" charset="0"/>
              </a:rPr>
              <a:t>Scale</a:t>
            </a:r>
            <a:r>
              <a:rPr lang="en-US" sz="1800" dirty="0" smtClean="0">
                <a:latin typeface="Verdana" charset="0"/>
              </a:rPr>
              <a:t>: “datasets whose size is beyond the ability of typical software tools to capture, store, manage and analyze” (McKinsey, 2011)</a:t>
            </a:r>
          </a:p>
          <a:p>
            <a:pPr lvl="1"/>
            <a:r>
              <a:rPr lang="en-US" sz="1800" b="1" dirty="0" smtClean="0">
                <a:latin typeface="Verdana" charset="0"/>
              </a:rPr>
              <a:t>Complexity</a:t>
            </a:r>
            <a:r>
              <a:rPr lang="en-US" sz="1800" dirty="0" smtClean="0">
                <a:latin typeface="Verdana" charset="0"/>
              </a:rPr>
              <a:t>: “</a:t>
            </a:r>
            <a:r>
              <a:rPr lang="en-US" sz="1800" dirty="0" smtClean="0"/>
              <a:t>large amounts of different types of data produced from various types of sources, such as people, machines or sensors” (EC, 2016) </a:t>
            </a:r>
            <a:endParaRPr lang="en-US" sz="1800" dirty="0" smtClean="0">
              <a:latin typeface="Verdana" charset="0"/>
            </a:endParaRPr>
          </a:p>
          <a:p>
            <a:pPr lvl="1"/>
            <a:r>
              <a:rPr lang="en-US" sz="1800" b="1" dirty="0" smtClean="0">
                <a:latin typeface="Verdana" charset="0"/>
              </a:rPr>
              <a:t>Evolving</a:t>
            </a:r>
            <a:r>
              <a:rPr lang="en-US" sz="1800" dirty="0" smtClean="0">
                <a:latin typeface="Verdana" charset="0"/>
              </a:rPr>
              <a:t>:  “</a:t>
            </a:r>
            <a:r>
              <a:rPr lang="en-US" sz="1800" dirty="0" smtClean="0"/>
              <a:t>Most definitions reflect the growing technological ability to capture, aggregate, and process an ever-greater volume, velocity, and variety of data” (White House, 2014) </a:t>
            </a:r>
          </a:p>
          <a:p>
            <a:r>
              <a:rPr lang="en-US" sz="2000" dirty="0" smtClean="0">
                <a:latin typeface="Verdana" charset="0"/>
              </a:rPr>
              <a:t>It’s hard to describe, but you know it when you see it, and what really matters is how Big Data is used.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22183-0D4F-C34F-8988-067DE42D908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30716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85800" y="1080800"/>
            <a:ext cx="7772400" cy="584776"/>
          </a:xfrm>
        </p:spPr>
        <p:txBody>
          <a:bodyPr/>
          <a:lstStyle/>
          <a:p>
            <a:r>
              <a:rPr lang="en-GB" dirty="0" smtClean="0">
                <a:latin typeface="Verdana" charset="0"/>
              </a:rPr>
              <a:t>The Three </a:t>
            </a:r>
            <a:r>
              <a:rPr lang="en-GB" dirty="0" err="1" smtClean="0">
                <a:latin typeface="Verdana" charset="0"/>
              </a:rPr>
              <a:t>Vs</a:t>
            </a:r>
            <a:endParaRPr lang="pt-PT" dirty="0">
              <a:latin typeface="Verdana" charset="0"/>
            </a:endParaRPr>
          </a:p>
        </p:txBody>
      </p:sp>
      <p:sp>
        <p:nvSpPr>
          <p:cNvPr id="8195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1772816"/>
            <a:ext cx="7776864" cy="4400550"/>
          </a:xfrm>
        </p:spPr>
        <p:txBody>
          <a:bodyPr/>
          <a:lstStyle/>
          <a:p>
            <a:r>
              <a:rPr lang="en-US" b="1" dirty="0" smtClean="0">
                <a:latin typeface="Verdana" charset="0"/>
              </a:rPr>
              <a:t>Volume</a:t>
            </a:r>
            <a:r>
              <a:rPr lang="en-US" dirty="0" smtClean="0">
                <a:latin typeface="Verdana" charset="0"/>
              </a:rPr>
              <a:t>:</a:t>
            </a:r>
          </a:p>
          <a:p>
            <a:pPr lvl="1"/>
            <a:r>
              <a:rPr lang="en-US" sz="1800" dirty="0" smtClean="0">
                <a:latin typeface="Verdana" charset="0"/>
              </a:rPr>
              <a:t>A vast quantity of data can now be gathered, stored and analysed cost-effectively</a:t>
            </a:r>
          </a:p>
          <a:p>
            <a:pPr lvl="1"/>
            <a:r>
              <a:rPr lang="en-US" sz="1800" dirty="0" smtClean="0">
                <a:latin typeface="Verdana" charset="0"/>
              </a:rPr>
              <a:t>It is often cheaper to retain rather than destroy old data. </a:t>
            </a:r>
            <a:endParaRPr lang="en-US" sz="1800" dirty="0">
              <a:latin typeface="Verdana" charset="0"/>
            </a:endParaRPr>
          </a:p>
          <a:p>
            <a:r>
              <a:rPr lang="en-US" b="1" dirty="0" smtClean="0">
                <a:latin typeface="Verdana" charset="0"/>
              </a:rPr>
              <a:t>Velocity</a:t>
            </a:r>
            <a:r>
              <a:rPr lang="en-US" dirty="0" smtClean="0">
                <a:latin typeface="Verdana" charset="0"/>
              </a:rPr>
              <a:t>:</a:t>
            </a:r>
            <a:endParaRPr lang="en-US" dirty="0">
              <a:latin typeface="Verdana" charset="0"/>
            </a:endParaRPr>
          </a:p>
          <a:p>
            <a:pPr lvl="1"/>
            <a:r>
              <a:rPr lang="en-US" sz="1800" dirty="0" smtClean="0">
                <a:latin typeface="Verdana" charset="0"/>
              </a:rPr>
              <a:t>The speed at which </a:t>
            </a:r>
            <a:r>
              <a:rPr lang="en-US" sz="1800" dirty="0" err="1" smtClean="0">
                <a:latin typeface="Verdana" charset="0"/>
              </a:rPr>
              <a:t>organisations</a:t>
            </a:r>
            <a:r>
              <a:rPr lang="en-US" sz="1800" dirty="0" smtClean="0">
                <a:latin typeface="Verdana" charset="0"/>
              </a:rPr>
              <a:t> can accumulate, </a:t>
            </a:r>
            <a:r>
              <a:rPr lang="en-US" sz="1800" dirty="0" err="1" smtClean="0">
                <a:latin typeface="Verdana" charset="0"/>
              </a:rPr>
              <a:t>analyse</a:t>
            </a:r>
            <a:r>
              <a:rPr lang="en-US" sz="1800" dirty="0" smtClean="0">
                <a:latin typeface="Verdana" charset="0"/>
              </a:rPr>
              <a:t> and use new data</a:t>
            </a:r>
          </a:p>
          <a:p>
            <a:pPr lvl="1"/>
            <a:r>
              <a:rPr lang="en-US" sz="1800" dirty="0" smtClean="0">
                <a:latin typeface="Verdana" charset="0"/>
              </a:rPr>
              <a:t>Improved analytical techniques harness the predictive power of data, sometimes instantaneously.</a:t>
            </a:r>
          </a:p>
          <a:p>
            <a:r>
              <a:rPr lang="en-US" sz="2400" b="1" dirty="0" smtClean="0">
                <a:latin typeface="Verdana" charset="0"/>
              </a:rPr>
              <a:t>Variety</a:t>
            </a:r>
            <a:r>
              <a:rPr lang="en-US" sz="2400" dirty="0" smtClean="0">
                <a:latin typeface="Verdana" charset="0"/>
              </a:rPr>
              <a:t>:  </a:t>
            </a:r>
          </a:p>
          <a:p>
            <a:pPr lvl="1"/>
            <a:r>
              <a:rPr lang="en-US" sz="1800" dirty="0" smtClean="0">
                <a:latin typeface="Verdana" charset="0"/>
              </a:rPr>
              <a:t>The breadth of datasets, captured in different ways and from different places</a:t>
            </a:r>
          </a:p>
          <a:p>
            <a:pPr lvl="1"/>
            <a:r>
              <a:rPr lang="en-US" sz="1800" dirty="0" smtClean="0">
                <a:latin typeface="Verdana" charset="0"/>
              </a:rPr>
              <a:t>Analysed together these greatly enhance the power of data, e.g. to establish preferences and predict behaviour. </a:t>
            </a:r>
            <a:endParaRPr lang="en-US" sz="1800" dirty="0">
              <a:latin typeface="Verdana" charset="0"/>
            </a:endParaRPr>
          </a:p>
          <a:p>
            <a:endParaRPr lang="pt-PT" sz="2000" dirty="0">
              <a:latin typeface="Verdana" charset="0"/>
            </a:endParaRPr>
          </a:p>
        </p:txBody>
      </p:sp>
      <p:sp>
        <p:nvSpPr>
          <p:cNvPr id="8196" name="Marcador de Posição do Número do Diapositivo 3"/>
          <p:cNvSpPr>
            <a:spLocks noGrp="1"/>
          </p:cNvSpPr>
          <p:nvPr>
            <p:ph type="sldNum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B5A9BA-0504-7141-A34F-71F47627E410}" type="slidenum">
              <a:rPr lang="en-US" sz="1000">
                <a:solidFill>
                  <a:srgbClr val="0E438A"/>
                </a:solidFill>
                <a:latin typeface="Zurich BT" charset="0"/>
              </a:rPr>
              <a:pPr/>
              <a:t>4</a:t>
            </a:fld>
            <a:endParaRPr lang="en-US" sz="1000">
              <a:solidFill>
                <a:srgbClr val="0E438A"/>
              </a:solidFill>
              <a:latin typeface="Zurich B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98082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massive animal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Verdana" charset="0"/>
              </a:rPr>
              <a:t>Big Data is hard to describe, but you know it when you see it, </a:t>
            </a:r>
          </a:p>
          <a:p>
            <a:r>
              <a:rPr lang="mr-IN" dirty="0" smtClean="0">
                <a:latin typeface="Verdana" charset="0"/>
              </a:rPr>
              <a:t>…</a:t>
            </a:r>
            <a:r>
              <a:rPr lang="en-GB" dirty="0">
                <a:latin typeface="Verdana" charset="0"/>
              </a:rPr>
              <a:t> </a:t>
            </a:r>
            <a:r>
              <a:rPr lang="en-US" dirty="0" smtClean="0">
                <a:latin typeface="Verdana" charset="0"/>
              </a:rPr>
              <a:t>and what really matters is how it is used.  </a:t>
            </a:r>
          </a:p>
        </p:txBody>
      </p:sp>
      <p:pic>
        <p:nvPicPr>
          <p:cNvPr id="8" name="Content Placeholder 7" descr="huge animals6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40" r="21140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22183-0D4F-C34F-8988-067DE42D908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2366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496944" cy="1077218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How and by whom is </a:t>
            </a:r>
            <a:r>
              <a:rPr lang="en-GB" dirty="0" smtClean="0">
                <a:latin typeface="Verdana" charset="0"/>
              </a:rPr>
              <a:t>Big Data used?</a:t>
            </a:r>
            <a:endParaRPr lang="pt-PT" dirty="0">
              <a:latin typeface="Verdana" charset="0"/>
            </a:endParaRPr>
          </a:p>
        </p:txBody>
      </p:sp>
      <p:sp>
        <p:nvSpPr>
          <p:cNvPr id="8195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916832"/>
            <a:ext cx="4679875" cy="4400550"/>
          </a:xfrm>
        </p:spPr>
        <p:txBody>
          <a:bodyPr/>
          <a:lstStyle/>
          <a:p>
            <a:r>
              <a:rPr lang="en-US" sz="2000" dirty="0" smtClean="0">
                <a:latin typeface="Verdana" charset="0"/>
              </a:rPr>
              <a:t>Everyone collects data and almost all of us store data for later reference and use. </a:t>
            </a:r>
          </a:p>
          <a:p>
            <a:r>
              <a:rPr lang="en-US" sz="2000" dirty="0" smtClean="0">
                <a:latin typeface="Verdana" charset="0"/>
              </a:rPr>
              <a:t>Most of us find we can only cope with so much </a:t>
            </a:r>
            <a:r>
              <a:rPr lang="mr-IN" sz="2000" dirty="0" smtClean="0">
                <a:latin typeface="Verdana" charset="0"/>
              </a:rPr>
              <a:t>…</a:t>
            </a:r>
            <a:r>
              <a:rPr lang="en-GB" sz="2000" dirty="0" smtClean="0">
                <a:latin typeface="Verdana" charset="0"/>
              </a:rPr>
              <a:t> and start deleting/destroying data after a while. Other data lies idle.</a:t>
            </a:r>
          </a:p>
          <a:p>
            <a:r>
              <a:rPr lang="en-GB" sz="2000" dirty="0" smtClean="0">
                <a:latin typeface="Verdana" charset="0"/>
              </a:rPr>
              <a:t>But with Big Data collection is continuous across multiple devices, storage is virtually unlimited, and ever-more efficient analytical tools mean that it can be mined repeatedly for multiple purposes.   </a:t>
            </a:r>
            <a:endParaRPr lang="en-US" sz="2000" dirty="0">
              <a:latin typeface="Verdana" charset="0"/>
            </a:endParaRPr>
          </a:p>
        </p:txBody>
      </p:sp>
      <p:sp>
        <p:nvSpPr>
          <p:cNvPr id="8196" name="Marcador de Posição do Número do Diapositivo 3"/>
          <p:cNvSpPr>
            <a:spLocks noGrp="1"/>
          </p:cNvSpPr>
          <p:nvPr>
            <p:ph type="sldNum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B5A9BA-0504-7141-A34F-71F47627E410}" type="slidenum">
              <a:rPr lang="en-US" sz="1000">
                <a:solidFill>
                  <a:srgbClr val="0E438A"/>
                </a:solidFill>
                <a:latin typeface="Zurich BT" charset="0"/>
              </a:rPr>
              <a:pPr/>
              <a:t>6</a:t>
            </a:fld>
            <a:endParaRPr lang="en-US" sz="1000">
              <a:solidFill>
                <a:srgbClr val="0E438A"/>
              </a:solidFill>
              <a:latin typeface="Zurich BT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1988840"/>
            <a:ext cx="3539108" cy="3509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35704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who and why of Big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22183-0D4F-C34F-8988-067DE42D9083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033904"/>
              </p:ext>
            </p:extLst>
          </p:nvPr>
        </p:nvGraphicFramePr>
        <p:xfrm>
          <a:off x="684213" y="1844675"/>
          <a:ext cx="7772400" cy="35712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519635"/>
                <a:gridCol w="52527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Organisations</a:t>
                      </a:r>
                      <a:r>
                        <a:rPr lang="en-US" baseline="0" dirty="0" smtClean="0"/>
                        <a:t> that use Big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</a:t>
                      </a:r>
                      <a:r>
                        <a:rPr lang="en-US" baseline="0" dirty="0" smtClean="0"/>
                        <a:t> p</a:t>
                      </a:r>
                      <a:r>
                        <a:rPr lang="en-US" dirty="0" smtClean="0"/>
                        <a:t>urposes for</a:t>
                      </a:r>
                      <a:r>
                        <a:rPr lang="en-US" baseline="0" dirty="0" smtClean="0"/>
                        <a:t> which they use Big Data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Governments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Identifying tax evasion, tracking suspects</a:t>
                      </a:r>
                      <a:r>
                        <a:rPr lang="en-US" baseline="0" dirty="0" smtClean="0"/>
                        <a:t> and predicting terrorist activities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Companies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Creating</a:t>
                      </a:r>
                      <a:r>
                        <a:rPr lang="en-US" baseline="0" dirty="0" smtClean="0"/>
                        <a:t> innovative products and t</a:t>
                      </a:r>
                      <a:r>
                        <a:rPr lang="en-US" dirty="0" smtClean="0"/>
                        <a:t>argeting them to customers more precisely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Banks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 risk scoring</a:t>
                      </a:r>
                      <a:r>
                        <a:rPr lang="en-US" baseline="0" dirty="0" smtClean="0"/>
                        <a:t> and fraud detection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Educational establishments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Selecting students; identifying students at risk of drop-out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Healthcare providers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Predicting predisposition to disease and likely responsiveness to treatment plans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71600" y="5661248"/>
            <a:ext cx="7149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Big Data leads to better and more informed decisions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861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Big Data work?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22183-0D4F-C34F-8988-067DE42D9083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539552" y="1844824"/>
            <a:ext cx="7848872" cy="4443010"/>
            <a:chOff x="539552" y="1844824"/>
            <a:chExt cx="7848872" cy="4443010"/>
          </a:xfrm>
        </p:grpSpPr>
        <p:sp>
          <p:nvSpPr>
            <p:cNvPr id="5" name="TextBox 4"/>
            <p:cNvSpPr txBox="1"/>
            <p:nvPr/>
          </p:nvSpPr>
          <p:spPr>
            <a:xfrm>
              <a:off x="539552" y="2708920"/>
              <a:ext cx="1573868" cy="584776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Mobile device </a:t>
              </a:r>
            </a:p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location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9552" y="3356992"/>
              <a:ext cx="1584176" cy="338554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Purchases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9552" y="3789040"/>
              <a:ext cx="1584176" cy="584776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Internet browsing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9552" y="4869160"/>
              <a:ext cx="1584176" cy="584776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Internet of Things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9552" y="5517232"/>
              <a:ext cx="1584176" cy="338554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Sensors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9552" y="5949280"/>
              <a:ext cx="1584176" cy="338554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CCTV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9552" y="4437112"/>
              <a:ext cx="1584176" cy="338554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Social media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9552" y="2276872"/>
              <a:ext cx="1584176" cy="338554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Form filling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627784" y="2708920"/>
              <a:ext cx="1573868" cy="584776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Mobile device </a:t>
              </a:r>
            </a:p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location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27784" y="3356992"/>
              <a:ext cx="1584176" cy="338554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Purchases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627784" y="3789040"/>
              <a:ext cx="1584176" cy="584776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Internet browsing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627784" y="4869160"/>
              <a:ext cx="1584176" cy="584776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Internet of Things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627784" y="5517232"/>
              <a:ext cx="1584176" cy="338554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Sensors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627784" y="5949280"/>
              <a:ext cx="1584176" cy="338554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CCTV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627784" y="4437112"/>
              <a:ext cx="1584176" cy="338554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Social media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627784" y="2276872"/>
              <a:ext cx="1584176" cy="338554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Form filling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11560" y="1844824"/>
              <a:ext cx="1503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chemeClr val="accent2"/>
                  </a:solidFill>
                  <a:latin typeface="+mn-lt"/>
                </a:rPr>
                <a:t>Individual</a:t>
              </a:r>
              <a:endParaRPr lang="en-US" sz="1800" b="1" dirty="0">
                <a:solidFill>
                  <a:schemeClr val="accent2"/>
                </a:solidFill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555776" y="1844824"/>
              <a:ext cx="17762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err="1" smtClean="0">
                  <a:solidFill>
                    <a:schemeClr val="accent2"/>
                  </a:solidFill>
                  <a:latin typeface="+mn-lt"/>
                </a:rPr>
                <a:t>Anonymised</a:t>
              </a:r>
              <a:endParaRPr lang="en-US" sz="1800" b="1" dirty="0">
                <a:solidFill>
                  <a:schemeClr val="accent2"/>
                </a:solidFill>
                <a:latin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788024" y="2708920"/>
              <a:ext cx="1573868" cy="584776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Mobile device </a:t>
              </a:r>
            </a:p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location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788024" y="3356992"/>
              <a:ext cx="1584176" cy="338554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Purchases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788024" y="3789040"/>
              <a:ext cx="1584176" cy="584776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Internet browsing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788024" y="4869160"/>
              <a:ext cx="1584176" cy="584776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Internet of Things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788024" y="5517232"/>
              <a:ext cx="1584176" cy="338554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Sensors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788024" y="5949280"/>
              <a:ext cx="1584176" cy="338554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CCTV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788024" y="4437112"/>
              <a:ext cx="1584176" cy="338554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Social media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788024" y="2276872"/>
              <a:ext cx="1584176" cy="338554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Form filling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716016" y="1844824"/>
              <a:ext cx="1690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chemeClr val="accent2"/>
                  </a:solidFill>
                  <a:latin typeface="+mn-lt"/>
                </a:rPr>
                <a:t>Aggregated</a:t>
              </a:r>
              <a:endParaRPr lang="en-US" sz="1800" b="1" dirty="0">
                <a:solidFill>
                  <a:schemeClr val="accent2"/>
                </a:solidFill>
                <a:latin typeface="+mn-lt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04248" y="3789040"/>
              <a:ext cx="1584176" cy="1077218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FF0000"/>
                  </a:solidFill>
                  <a:latin typeface="+mj-lt"/>
                </a:rPr>
                <a:t>BIG DATA</a:t>
              </a:r>
              <a:endParaRPr lang="en-US" sz="320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876256" y="1844824"/>
              <a:ext cx="14738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chemeClr val="accent2"/>
                  </a:solidFill>
                  <a:latin typeface="+mn-lt"/>
                </a:rPr>
                <a:t>Combined</a:t>
              </a:r>
              <a:endParaRPr lang="en-US" sz="1800" b="1" dirty="0">
                <a:solidFill>
                  <a:schemeClr val="accent2"/>
                </a:solidFill>
                <a:latin typeface="+mn-lt"/>
              </a:endParaRPr>
            </a:p>
          </p:txBody>
        </p:sp>
        <p:cxnSp>
          <p:nvCxnSpPr>
            <p:cNvPr id="44" name="Straight Arrow Connector 43"/>
            <p:cNvCxnSpPr>
              <a:stCxn id="13" idx="3"/>
              <a:endCxn id="21" idx="1"/>
            </p:cNvCxnSpPr>
            <p:nvPr/>
          </p:nvCxnSpPr>
          <p:spPr bwMode="auto">
            <a:xfrm>
              <a:off x="2123728" y="2446149"/>
              <a:ext cx="504056" cy="0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Straight Arrow Connector 47"/>
            <p:cNvCxnSpPr>
              <a:stCxn id="21" idx="3"/>
              <a:endCxn id="31" idx="1"/>
            </p:cNvCxnSpPr>
            <p:nvPr/>
          </p:nvCxnSpPr>
          <p:spPr bwMode="auto">
            <a:xfrm>
              <a:off x="4211960" y="2446149"/>
              <a:ext cx="576064" cy="0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Straight Arrow Connector 48"/>
            <p:cNvCxnSpPr/>
            <p:nvPr/>
          </p:nvCxnSpPr>
          <p:spPr bwMode="auto">
            <a:xfrm>
              <a:off x="2123728" y="2996952"/>
              <a:ext cx="504056" cy="0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Arrow Connector 49"/>
            <p:cNvCxnSpPr/>
            <p:nvPr/>
          </p:nvCxnSpPr>
          <p:spPr bwMode="auto">
            <a:xfrm>
              <a:off x="2123728" y="3501008"/>
              <a:ext cx="504056" cy="0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Arrow Connector 50"/>
            <p:cNvCxnSpPr/>
            <p:nvPr/>
          </p:nvCxnSpPr>
          <p:spPr bwMode="auto">
            <a:xfrm>
              <a:off x="2123728" y="4077072"/>
              <a:ext cx="504056" cy="0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Arrow Connector 51"/>
            <p:cNvCxnSpPr/>
            <p:nvPr/>
          </p:nvCxnSpPr>
          <p:spPr bwMode="auto">
            <a:xfrm>
              <a:off x="2123728" y="4581128"/>
              <a:ext cx="504056" cy="0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Arrow Connector 52"/>
            <p:cNvCxnSpPr/>
            <p:nvPr/>
          </p:nvCxnSpPr>
          <p:spPr bwMode="auto">
            <a:xfrm>
              <a:off x="2123728" y="5229200"/>
              <a:ext cx="504056" cy="0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Arrow Connector 53"/>
            <p:cNvCxnSpPr/>
            <p:nvPr/>
          </p:nvCxnSpPr>
          <p:spPr bwMode="auto">
            <a:xfrm>
              <a:off x="2123728" y="5661248"/>
              <a:ext cx="504056" cy="0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Straight Arrow Connector 54"/>
            <p:cNvCxnSpPr/>
            <p:nvPr/>
          </p:nvCxnSpPr>
          <p:spPr bwMode="auto">
            <a:xfrm>
              <a:off x="2123728" y="6093296"/>
              <a:ext cx="504056" cy="0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Straight Arrow Connector 57"/>
            <p:cNvCxnSpPr>
              <a:stCxn id="31" idx="3"/>
            </p:cNvCxnSpPr>
            <p:nvPr/>
          </p:nvCxnSpPr>
          <p:spPr bwMode="auto">
            <a:xfrm>
              <a:off x="6372200" y="2446149"/>
              <a:ext cx="1080120" cy="1342891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Straight Arrow Connector 58"/>
            <p:cNvCxnSpPr/>
            <p:nvPr/>
          </p:nvCxnSpPr>
          <p:spPr bwMode="auto">
            <a:xfrm>
              <a:off x="4211960" y="2996952"/>
              <a:ext cx="576064" cy="0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/>
            <p:cNvCxnSpPr/>
            <p:nvPr/>
          </p:nvCxnSpPr>
          <p:spPr bwMode="auto">
            <a:xfrm>
              <a:off x="4211960" y="3573016"/>
              <a:ext cx="576064" cy="0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Arrow Connector 60"/>
            <p:cNvCxnSpPr/>
            <p:nvPr/>
          </p:nvCxnSpPr>
          <p:spPr bwMode="auto">
            <a:xfrm>
              <a:off x="4211960" y="4077072"/>
              <a:ext cx="576064" cy="0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Straight Arrow Connector 61"/>
            <p:cNvCxnSpPr/>
            <p:nvPr/>
          </p:nvCxnSpPr>
          <p:spPr bwMode="auto">
            <a:xfrm>
              <a:off x="4211960" y="4653136"/>
              <a:ext cx="576064" cy="0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/>
            <p:cNvCxnSpPr/>
            <p:nvPr/>
          </p:nvCxnSpPr>
          <p:spPr bwMode="auto">
            <a:xfrm>
              <a:off x="4211960" y="5229200"/>
              <a:ext cx="576064" cy="0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Arrow Connector 63"/>
            <p:cNvCxnSpPr/>
            <p:nvPr/>
          </p:nvCxnSpPr>
          <p:spPr bwMode="auto">
            <a:xfrm>
              <a:off x="4211960" y="5661248"/>
              <a:ext cx="576064" cy="0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Arrow Connector 64"/>
            <p:cNvCxnSpPr/>
            <p:nvPr/>
          </p:nvCxnSpPr>
          <p:spPr bwMode="auto">
            <a:xfrm>
              <a:off x="4211960" y="6093296"/>
              <a:ext cx="576064" cy="0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Straight Arrow Connector 67"/>
            <p:cNvCxnSpPr/>
            <p:nvPr/>
          </p:nvCxnSpPr>
          <p:spPr bwMode="auto">
            <a:xfrm>
              <a:off x="6372200" y="2924944"/>
              <a:ext cx="936104" cy="864096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Arrow Connector 69"/>
            <p:cNvCxnSpPr/>
            <p:nvPr/>
          </p:nvCxnSpPr>
          <p:spPr bwMode="auto">
            <a:xfrm>
              <a:off x="6372200" y="3501008"/>
              <a:ext cx="648072" cy="288032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Straight Arrow Connector 71"/>
            <p:cNvCxnSpPr/>
            <p:nvPr/>
          </p:nvCxnSpPr>
          <p:spPr bwMode="auto">
            <a:xfrm>
              <a:off x="6372200" y="4077072"/>
              <a:ext cx="432048" cy="72008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Arrow Connector 73"/>
            <p:cNvCxnSpPr/>
            <p:nvPr/>
          </p:nvCxnSpPr>
          <p:spPr bwMode="auto">
            <a:xfrm flipV="1">
              <a:off x="6372200" y="4437112"/>
              <a:ext cx="432048" cy="144016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V="1">
              <a:off x="6372200" y="4869160"/>
              <a:ext cx="576064" cy="288032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Straight Arrow Connector 77"/>
            <p:cNvCxnSpPr/>
            <p:nvPr/>
          </p:nvCxnSpPr>
          <p:spPr bwMode="auto">
            <a:xfrm flipV="1">
              <a:off x="6372200" y="4869160"/>
              <a:ext cx="864096" cy="792088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Straight Arrow Connector 80"/>
            <p:cNvCxnSpPr/>
            <p:nvPr/>
          </p:nvCxnSpPr>
          <p:spPr bwMode="auto">
            <a:xfrm flipV="1">
              <a:off x="6372200" y="4869160"/>
              <a:ext cx="1080120" cy="1224136"/>
            </a:xfrm>
            <a:prstGeom prst="straightConnector1">
              <a:avLst/>
            </a:prstGeom>
            <a:solidFill>
              <a:srgbClr val="000000"/>
            </a:solidFill>
            <a:ln w="349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2415150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23220"/>
          </a:xfrm>
        </p:spPr>
        <p:txBody>
          <a:bodyPr/>
          <a:lstStyle/>
          <a:p>
            <a:r>
              <a:rPr lang="en-US" sz="2800" dirty="0" smtClean="0"/>
              <a:t>Transformational potential of Big Data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444680"/>
              </p:ext>
            </p:extLst>
          </p:nvPr>
        </p:nvGraphicFramePr>
        <p:xfrm>
          <a:off x="611560" y="1484784"/>
          <a:ext cx="7772401" cy="4738903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528392"/>
                <a:gridCol w="1584176"/>
                <a:gridCol w="2659833"/>
              </a:tblGrid>
              <a:tr h="586372">
                <a:tc>
                  <a:txBody>
                    <a:bodyPr/>
                    <a:lstStyle/>
                    <a:p>
                      <a:r>
                        <a:rPr lang="en-US" dirty="0" smtClean="0"/>
                        <a:t>Archetype of disruption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Domains that could be disrupted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6372">
                <a:tc>
                  <a:txBody>
                    <a:bodyPr/>
                    <a:lstStyle/>
                    <a:p>
                      <a:r>
                        <a:rPr lang="en-US" dirty="0" smtClean="0"/>
                        <a:t>Business models enabled</a:t>
                      </a:r>
                      <a:r>
                        <a:rPr lang="en-US" baseline="0" dirty="0" smtClean="0"/>
                        <a:t> by orthogonal data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Insurance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Healthcare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Human capital/talent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637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Hyperscale</a:t>
                      </a:r>
                      <a:r>
                        <a:rPr lang="en-US" dirty="0" smtClean="0"/>
                        <a:t>, real-time</a:t>
                      </a:r>
                      <a:r>
                        <a:rPr lang="en-US" baseline="0" dirty="0" smtClean="0"/>
                        <a:t> matching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Transportation and logistics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Automotive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Smart cities</a:t>
                      </a:r>
                      <a:r>
                        <a:rPr lang="en-US" sz="1400" baseline="0" dirty="0" smtClean="0"/>
                        <a:t> and infrastructure</a:t>
                      </a:r>
                      <a:endParaRPr lang="en-US" sz="14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6372">
                <a:tc>
                  <a:txBody>
                    <a:bodyPr/>
                    <a:lstStyle/>
                    <a:p>
                      <a:r>
                        <a:rPr lang="en-US" dirty="0" smtClean="0"/>
                        <a:t>Radical </a:t>
                      </a:r>
                      <a:r>
                        <a:rPr lang="en-US" dirty="0" err="1" smtClean="0"/>
                        <a:t>personalisation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Healthcare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Retail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Media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Education</a:t>
                      </a:r>
                      <a:endParaRPr lang="en-US" sz="1400" dirty="0"/>
                    </a:p>
                  </a:txBody>
                  <a:tcPr/>
                </a:tc>
              </a:tr>
              <a:tr h="586372">
                <a:tc>
                  <a:txBody>
                    <a:bodyPr/>
                    <a:lstStyle/>
                    <a:p>
                      <a:r>
                        <a:rPr lang="en-US" dirty="0" smtClean="0"/>
                        <a:t>Massive data integration</a:t>
                      </a:r>
                      <a:r>
                        <a:rPr lang="en-US" baseline="0" dirty="0" smtClean="0"/>
                        <a:t> capabilities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Banking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Insurance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Public sector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Human capital/talent</a:t>
                      </a:r>
                      <a:endParaRPr lang="en-US" sz="1400" dirty="0"/>
                    </a:p>
                  </a:txBody>
                  <a:tcPr/>
                </a:tc>
              </a:tr>
              <a:tr h="586372">
                <a:tc>
                  <a:txBody>
                    <a:bodyPr/>
                    <a:lstStyle/>
                    <a:p>
                      <a:r>
                        <a:rPr lang="en-US" dirty="0" smtClean="0"/>
                        <a:t>Data-driven</a:t>
                      </a:r>
                      <a:r>
                        <a:rPr lang="en-US" baseline="0" dirty="0" smtClean="0"/>
                        <a:t> discovery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Life sciences</a:t>
                      </a:r>
                      <a:r>
                        <a:rPr lang="en-US" sz="1400" baseline="0" dirty="0" smtClean="0"/>
                        <a:t> and pharmaceuticals</a:t>
                      </a:r>
                      <a:endParaRPr lang="en-US" sz="1400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Material sciences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Technology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6372">
                <a:tc>
                  <a:txBody>
                    <a:bodyPr/>
                    <a:lstStyle/>
                    <a:p>
                      <a:r>
                        <a:rPr lang="en-US" dirty="0" smtClean="0"/>
                        <a:t>Enhanced decision-making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Smart</a:t>
                      </a:r>
                      <a:r>
                        <a:rPr lang="en-US" sz="1400" baseline="0" dirty="0" smtClean="0"/>
                        <a:t> cities</a:t>
                      </a:r>
                      <a:endParaRPr lang="en-US" sz="1400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Healthcare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Insurance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/>
                        <a:t>Human capital/talent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22183-0D4F-C34F-8988-067DE42D908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3568" y="6237312"/>
            <a:ext cx="23158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Source: McKinsey (2016)</a:t>
            </a:r>
          </a:p>
        </p:txBody>
      </p:sp>
    </p:spTree>
    <p:extLst>
      <p:ext uri="{BB962C8B-B14F-4D97-AF65-F5344CB8AC3E}">
        <p14:creationId xmlns:p14="http://schemas.microsoft.com/office/powerpoint/2010/main" val="273903941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D15867C9614F47BA8D6B0E29C1F8AC" ma:contentTypeVersion="2" ma:contentTypeDescription="Create a new document." ma:contentTypeScope="" ma:versionID="4ca898af8f7af041c51f4350d443e6f4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2A577E2-17D4-459B-9137-A402AFB0F41F}"/>
</file>

<file path=customXml/itemProps2.xml><?xml version="1.0" encoding="utf-8"?>
<ds:datastoreItem xmlns:ds="http://schemas.openxmlformats.org/officeDocument/2006/customXml" ds:itemID="{11915A7A-5378-470C-AEB5-1566D0B189D6}"/>
</file>

<file path=customXml/itemProps3.xml><?xml version="1.0" encoding="utf-8"?>
<ds:datastoreItem xmlns:ds="http://schemas.openxmlformats.org/officeDocument/2006/customXml" ds:itemID="{A6375F81-9409-4E38-9903-A9625920E3A7}"/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22257</TotalTime>
  <Words>1811</Words>
  <Application>Microsoft Macintosh PowerPoint</Application>
  <PresentationFormat>On-screen Show (4:3)</PresentationFormat>
  <Paragraphs>252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ITU-e</vt:lpstr>
      <vt:lpstr>Effective policy and regulation of Big Data</vt:lpstr>
      <vt:lpstr>Agenda</vt:lpstr>
      <vt:lpstr>What is Big Data?</vt:lpstr>
      <vt:lpstr>The Three Vs</vt:lpstr>
      <vt:lpstr>A massive animal</vt:lpstr>
      <vt:lpstr>How and by whom is Big Data used?</vt:lpstr>
      <vt:lpstr>The who and why of Big Data</vt:lpstr>
      <vt:lpstr>How does Big Data work?</vt:lpstr>
      <vt:lpstr>Transformational potential of Big Data</vt:lpstr>
      <vt:lpstr>What are the social and economic benefits of Big Data?</vt:lpstr>
      <vt:lpstr>What concerns does Big Data arouse?</vt:lpstr>
      <vt:lpstr>The Big Data balancing act</vt:lpstr>
      <vt:lpstr>How can policy and regulation help?</vt:lpstr>
      <vt:lpstr>Ensuring data protection and privacy</vt:lpstr>
      <vt:lpstr>Informing consumers and giving them control</vt:lpstr>
      <vt:lpstr>Limiting the use of probabilistic predictions</vt:lpstr>
      <vt:lpstr>Keeping data markets fluid</vt:lpstr>
      <vt:lpstr>Collaborative methods of regulating Big Data</vt:lpstr>
      <vt:lpstr>General Data Protection Regulation is key</vt:lpstr>
      <vt:lpstr>Thank You  If you have any questions please contact me: dar@incyteconsulting.com  David Rogerson, ITU Expert </vt:lpstr>
      <vt:lpstr>Sources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Robert Shaw</dc:creator>
  <cp:lastModifiedBy>DAR Rogerson</cp:lastModifiedBy>
  <cp:revision>560</cp:revision>
  <cp:lastPrinted>2001-11-25T13:41:09Z</cp:lastPrinted>
  <dcterms:created xsi:type="dcterms:W3CDTF">2006-05-30T12:53:59Z</dcterms:created>
  <dcterms:modified xsi:type="dcterms:W3CDTF">2017-01-26T15:59:15Z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0x010100D8D15867C9614F47BA8D6B0E29C1F8AC</vt:lpwstr>
  </property>
</Properties>
</file>