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63" r:id="rId3"/>
    <p:sldId id="264" r:id="rId4"/>
    <p:sldId id="262" r:id="rId5"/>
    <p:sldId id="261" r:id="rId6"/>
    <p:sldId id="265" r:id="rId7"/>
    <p:sldId id="274" r:id="rId8"/>
    <p:sldId id="273" r:id="rId9"/>
    <p:sldId id="277" r:id="rId10"/>
    <p:sldId id="278" r:id="rId11"/>
    <p:sldId id="279"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75" d="100"/>
          <a:sy n="75" d="100"/>
        </p:scale>
        <p:origin x="-322" y="-662"/>
      </p:cViewPr>
      <p:guideLst>
        <p:guide orient="horz" pos="2160"/>
        <p:guide pos="3840"/>
      </p:guideLst>
    </p:cSldViewPr>
  </p:slideViewPr>
  <p:notesTextViewPr>
    <p:cViewPr>
      <p:scale>
        <a:sx n="1" d="1"/>
        <a:sy n="1" d="1"/>
      </p:scale>
      <p:origin x="0" y="0"/>
    </p:cViewPr>
  </p:notesTextViewPr>
  <p:sorterViewPr>
    <p:cViewPr>
      <p:scale>
        <a:sx n="100" d="100"/>
        <a:sy n="100" d="100"/>
      </p:scale>
      <p:origin x="0" y="10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de-DE" smtClean="0"/>
              <a:t>Titelmasterformat durch Klicken bearbeiten</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92E3A3-A457-44FD-BF80-2E6D444228F3}" type="slidenum">
              <a:rPr lang="en-GB" smtClean="0"/>
              <a:pPr/>
              <a:t>‹#›</a:t>
            </a:fld>
            <a:endParaRPr lang="en-GB"/>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92E3A3-A457-44FD-BF80-2E6D444228F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92E3A3-A457-44FD-BF80-2E6D444228F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92E3A3-A457-44FD-BF80-2E6D444228F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92E3A3-A457-44FD-BF80-2E6D444228F3}" type="slidenum">
              <a:rPr lang="en-GB" smtClean="0"/>
              <a:pPr/>
              <a:t>‹#›</a:t>
            </a:fld>
            <a:endParaRPr lang="en-GB"/>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92E3A3-A457-44FD-BF80-2E6D444228F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92E3A3-A457-44FD-BF80-2E6D444228F3}" type="slidenum">
              <a:rPr lang="en-GB" smtClean="0"/>
              <a:pPr/>
              <a:t>‹#›</a:t>
            </a:fld>
            <a:endParaRPr lang="en-GB"/>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92E3A3-A457-44FD-BF80-2E6D444228F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92E3A3-A457-44FD-BF80-2E6D444228F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de-DE" smtClean="0"/>
              <a:t>Titelmasterformat durch Klicken bearbeiten</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92E3A3-A457-44FD-BF80-2E6D444228F3}" type="slidenum">
              <a:rPr lang="en-GB" smtClean="0"/>
              <a:pPr/>
              <a:t>‹#›</a:t>
            </a:fld>
            <a:endParaRPr lang="en-GB"/>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71129FE5-723B-46BE-A4AD-2D08CD28DA75}" type="datetimeFigureOut">
              <a:rPr lang="en-GB" smtClean="0"/>
              <a:pPr/>
              <a:t>18/03/2015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92E3A3-A457-44FD-BF80-2E6D444228F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71129FE5-723B-46BE-A4AD-2D08CD28DA75}" type="datetimeFigureOut">
              <a:rPr lang="en-GB" smtClean="0"/>
              <a:pPr/>
              <a:t>18/03/2015</a:t>
            </a:fld>
            <a:endParaRPr lang="en-GB"/>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0892E3A3-A457-44FD-BF80-2E6D444228F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c.ch/etech/2014/etech_1214/ind-1.htm" TargetMode="External"/><Relationship Id="rId2" Type="http://schemas.openxmlformats.org/officeDocument/2006/relationships/hyperlink" Target="http://www.who.int/healthinfo/statistics/indhale/en/"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iec.ch/etech/2014/etech_1214/tc-1.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1557000" cy="1927225"/>
          </a:xfrm>
        </p:spPr>
        <p:txBody>
          <a:bodyPr>
            <a:normAutofit/>
          </a:bodyPr>
          <a:lstStyle/>
          <a:p>
            <a:r>
              <a:rPr lang="en-GB" sz="3600" dirty="0" smtClean="0"/>
              <a:t>AAL Standardisation in IEC TC 100</a:t>
            </a:r>
            <a:r>
              <a:rPr lang="en-GB" dirty="0" smtClean="0"/>
              <a:t/>
            </a:r>
            <a:br>
              <a:rPr lang="en-GB" dirty="0" smtClean="0"/>
            </a:br>
            <a:r>
              <a:rPr lang="en-GB" sz="3100" dirty="0" smtClean="0"/>
              <a:t>Audio, </a:t>
            </a:r>
            <a:r>
              <a:rPr lang="en-GB" sz="3100" dirty="0" err="1" smtClean="0"/>
              <a:t>ViDeo</a:t>
            </a:r>
            <a:r>
              <a:rPr lang="en-GB" sz="3100" dirty="0"/>
              <a:t> </a:t>
            </a:r>
            <a:r>
              <a:rPr lang="en-GB" sz="3100" dirty="0" smtClean="0"/>
              <a:t>and Multimedia Systems and Equipment  </a:t>
            </a:r>
            <a:endParaRPr lang="en-GB" sz="3100" dirty="0"/>
          </a:p>
        </p:txBody>
      </p:sp>
      <p:sp>
        <p:nvSpPr>
          <p:cNvPr id="3" name="Subtitle 2"/>
          <p:cNvSpPr>
            <a:spLocks noGrp="1"/>
          </p:cNvSpPr>
          <p:nvPr>
            <p:ph type="subTitle" idx="1"/>
          </p:nvPr>
        </p:nvSpPr>
        <p:spPr>
          <a:xfrm>
            <a:off x="914400" y="3505200"/>
            <a:ext cx="9664700" cy="2921000"/>
          </a:xfrm>
        </p:spPr>
        <p:txBody>
          <a:bodyPr>
            <a:normAutofit fontScale="70000" lnSpcReduction="20000"/>
          </a:bodyPr>
          <a:lstStyle/>
          <a:p>
            <a:r>
              <a:rPr lang="en-GB" dirty="0" smtClean="0"/>
              <a:t>AAL = Active Assisted Living</a:t>
            </a:r>
          </a:p>
          <a:p>
            <a:endParaRPr lang="en-GB" dirty="0"/>
          </a:p>
          <a:p>
            <a:endParaRPr lang="en-GB" dirty="0" smtClean="0"/>
          </a:p>
          <a:p>
            <a:r>
              <a:rPr lang="en-GB" dirty="0" smtClean="0"/>
              <a:t>Workshop</a:t>
            </a:r>
          </a:p>
          <a:p>
            <a:r>
              <a:rPr lang="en-US" dirty="0"/>
              <a:t>Smart Accessibility on Connected TV</a:t>
            </a:r>
          </a:p>
          <a:p>
            <a:r>
              <a:rPr lang="en-US" dirty="0"/>
              <a:t>18 March 2015 Barcelona</a:t>
            </a:r>
            <a:endParaRPr lang="de-DE" dirty="0"/>
          </a:p>
          <a:p>
            <a:endParaRPr lang="en-GB" dirty="0" smtClean="0"/>
          </a:p>
          <a:p>
            <a:endParaRPr lang="en-GB" dirty="0"/>
          </a:p>
          <a:p>
            <a:r>
              <a:rPr lang="en-GB" dirty="0" smtClean="0"/>
              <a:t>IEC TC 100 TA 16 AAL, Accessibility and User Interfaces</a:t>
            </a:r>
          </a:p>
          <a:p>
            <a:r>
              <a:rPr lang="en-GB" dirty="0" smtClean="0"/>
              <a:t>Ulrike </a:t>
            </a:r>
            <a:r>
              <a:rPr lang="en-GB" dirty="0" err="1" smtClean="0"/>
              <a:t>Haltrich</a:t>
            </a:r>
            <a:r>
              <a:rPr lang="en-GB" dirty="0" smtClean="0"/>
              <a:t>, TA 16 Secretary</a:t>
            </a:r>
            <a:endParaRPr lang="en-GB" dirty="0"/>
          </a:p>
        </p:txBody>
      </p:sp>
    </p:spTree>
    <p:extLst>
      <p:ext uri="{BB962C8B-B14F-4D97-AF65-F5344CB8AC3E}">
        <p14:creationId xmlns:p14="http://schemas.microsoft.com/office/powerpoint/2010/main" val="2506585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err="1" smtClean="0"/>
              <a:t>SyC</a:t>
            </a:r>
            <a:r>
              <a:rPr lang="en-GB" dirty="0" smtClean="0"/>
              <a:t> AAL Structure</a:t>
            </a:r>
            <a:endParaRPr lang="en-GB" dirty="0"/>
          </a:p>
        </p:txBody>
      </p:sp>
      <p:sp>
        <p:nvSpPr>
          <p:cNvPr id="3" name="Content Placeholder 2"/>
          <p:cNvSpPr>
            <a:spLocks noGrp="1"/>
          </p:cNvSpPr>
          <p:nvPr>
            <p:ph idx="1"/>
          </p:nvPr>
        </p:nvSpPr>
        <p:spPr>
          <a:xfrm>
            <a:off x="622300" y="1803400"/>
            <a:ext cx="10972800" cy="4876800"/>
          </a:xfrm>
        </p:spPr>
        <p:txBody>
          <a:bodyPr>
            <a:normAutofit fontScale="92500" lnSpcReduction="10000"/>
          </a:bodyPr>
          <a:lstStyle/>
          <a:p>
            <a:pPr>
              <a:buSzPct val="150000"/>
            </a:pPr>
            <a:r>
              <a:rPr lang="en-GB" dirty="0" smtClean="0"/>
              <a:t>Coordination </a:t>
            </a:r>
            <a:r>
              <a:rPr lang="en-GB" dirty="0"/>
              <a:t>Group </a:t>
            </a:r>
            <a:endParaRPr lang="en-GB" dirty="0" smtClean="0"/>
          </a:p>
          <a:p>
            <a:pPr lvl="1">
              <a:buSzPct val="150000"/>
            </a:pPr>
            <a:r>
              <a:rPr lang="en-GB" dirty="0" smtClean="0"/>
              <a:t>Create </a:t>
            </a:r>
            <a:r>
              <a:rPr lang="en-GB" dirty="0"/>
              <a:t>a work programme </a:t>
            </a:r>
            <a:endParaRPr lang="en-GB" dirty="0" smtClean="0"/>
          </a:p>
          <a:p>
            <a:pPr lvl="1">
              <a:buSzPct val="150000"/>
            </a:pPr>
            <a:r>
              <a:rPr lang="en-GB" dirty="0" smtClean="0"/>
              <a:t>Track </a:t>
            </a:r>
            <a:r>
              <a:rPr lang="en-GB" dirty="0"/>
              <a:t>and monitor projects </a:t>
            </a:r>
            <a:endParaRPr lang="en-GB" dirty="0" smtClean="0"/>
          </a:p>
          <a:p>
            <a:pPr lvl="1">
              <a:buSzPct val="150000"/>
            </a:pPr>
            <a:r>
              <a:rPr lang="en-GB" dirty="0" smtClean="0"/>
              <a:t>Report </a:t>
            </a:r>
            <a:r>
              <a:rPr lang="en-GB" dirty="0"/>
              <a:t>out on project statuses </a:t>
            </a:r>
          </a:p>
          <a:p>
            <a:pPr lvl="1">
              <a:buSzPct val="150000"/>
            </a:pPr>
            <a:r>
              <a:rPr lang="en-GB" dirty="0" smtClean="0"/>
              <a:t>Coordinate </a:t>
            </a:r>
            <a:r>
              <a:rPr lang="en-GB" dirty="0"/>
              <a:t>the AAL terminology </a:t>
            </a:r>
          </a:p>
          <a:p>
            <a:pPr lvl="1">
              <a:buSzPct val="150000"/>
            </a:pPr>
            <a:r>
              <a:rPr lang="en-GB" dirty="0" smtClean="0"/>
              <a:t>Coordinate </a:t>
            </a:r>
            <a:r>
              <a:rPr lang="en-GB" dirty="0"/>
              <a:t>with IEC, TCs, and external stakeholders </a:t>
            </a:r>
          </a:p>
          <a:p>
            <a:pPr lvl="1">
              <a:buSzPct val="150000"/>
            </a:pPr>
            <a:r>
              <a:rPr lang="en-GB" dirty="0" smtClean="0"/>
              <a:t>Maintain </a:t>
            </a:r>
            <a:r>
              <a:rPr lang="en-GB" dirty="0"/>
              <a:t>membership participation </a:t>
            </a:r>
            <a:endParaRPr lang="en-GB" dirty="0" smtClean="0"/>
          </a:p>
          <a:p>
            <a:pPr lvl="1">
              <a:buSzPct val="150000"/>
            </a:pPr>
            <a:r>
              <a:rPr lang="en-GB" dirty="0" smtClean="0"/>
              <a:t> </a:t>
            </a:r>
            <a:r>
              <a:rPr lang="en-GB" dirty="0"/>
              <a:t>Identify and oversee development of standards reflecting current and emerging commercial and market needs </a:t>
            </a:r>
            <a:endParaRPr lang="en-GB" dirty="0" smtClean="0"/>
          </a:p>
          <a:p>
            <a:pPr>
              <a:buSzPct val="150000"/>
            </a:pPr>
            <a:r>
              <a:rPr lang="en-GB" dirty="0" smtClean="0"/>
              <a:t>Strategy </a:t>
            </a:r>
            <a:r>
              <a:rPr lang="en-GB" dirty="0"/>
              <a:t>Group </a:t>
            </a:r>
            <a:r>
              <a:rPr lang="en-GB" dirty="0" smtClean="0"/>
              <a:t> </a:t>
            </a:r>
          </a:p>
          <a:p>
            <a:pPr lvl="1">
              <a:buSzPct val="150000"/>
            </a:pPr>
            <a:r>
              <a:rPr lang="en-GB" dirty="0" smtClean="0"/>
              <a:t>Maintain </a:t>
            </a:r>
            <a:r>
              <a:rPr lang="en-GB" dirty="0"/>
              <a:t>the SBP </a:t>
            </a:r>
          </a:p>
          <a:p>
            <a:pPr lvl="1">
              <a:buSzPct val="150000"/>
            </a:pPr>
            <a:r>
              <a:rPr lang="en-GB" dirty="0" smtClean="0"/>
              <a:t>Develop </a:t>
            </a:r>
            <a:r>
              <a:rPr lang="en-GB" dirty="0"/>
              <a:t>AAL vision </a:t>
            </a:r>
          </a:p>
          <a:p>
            <a:pPr lvl="1">
              <a:buSzPct val="150000"/>
            </a:pPr>
            <a:r>
              <a:rPr lang="en-GB" dirty="0" smtClean="0"/>
              <a:t>Develop </a:t>
            </a:r>
            <a:r>
              <a:rPr lang="en-GB" dirty="0"/>
              <a:t>and maintain a long term </a:t>
            </a:r>
            <a:r>
              <a:rPr lang="en-GB" dirty="0" err="1"/>
              <a:t>SyC</a:t>
            </a:r>
            <a:r>
              <a:rPr lang="en-GB" dirty="0"/>
              <a:t> roadmap </a:t>
            </a:r>
            <a:endParaRPr lang="en-GB" dirty="0" smtClean="0"/>
          </a:p>
          <a:p>
            <a:pPr lvl="1">
              <a:buSzPct val="150000"/>
            </a:pPr>
            <a:r>
              <a:rPr lang="en-GB" dirty="0" smtClean="0"/>
              <a:t> </a:t>
            </a:r>
            <a:r>
              <a:rPr lang="en-GB" dirty="0"/>
              <a:t>Identify and oversee current and emerging commercial and market needs </a:t>
            </a:r>
          </a:p>
          <a:p>
            <a:pPr lvl="1">
              <a:buSzPct val="150000"/>
            </a:pPr>
            <a:r>
              <a:rPr lang="en-GB" dirty="0" smtClean="0"/>
              <a:t>Organize </a:t>
            </a:r>
            <a:r>
              <a:rPr lang="en-GB" dirty="0"/>
              <a:t>and participate in workshops, conferences, </a:t>
            </a:r>
            <a:r>
              <a:rPr lang="en-GB" dirty="0" err="1" smtClean="0"/>
              <a:t>etc</a:t>
            </a:r>
            <a:endParaRPr lang="en-GB" dirty="0"/>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7" y="365125"/>
            <a:ext cx="1338285" cy="1338285"/>
          </a:xfrm>
          <a:prstGeom prst="rect">
            <a:avLst/>
          </a:prstGeom>
        </p:spPr>
      </p:pic>
    </p:spTree>
    <p:extLst>
      <p:ext uri="{BB962C8B-B14F-4D97-AF65-F5344CB8AC3E}">
        <p14:creationId xmlns:p14="http://schemas.microsoft.com/office/powerpoint/2010/main" val="1400249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err="1" smtClean="0"/>
              <a:t>SyC</a:t>
            </a:r>
            <a:r>
              <a:rPr lang="en-GB" dirty="0" smtClean="0"/>
              <a:t> AAL Structure - 5 WGs</a:t>
            </a:r>
            <a:endParaRPr lang="en-GB" dirty="0"/>
          </a:p>
        </p:txBody>
      </p:sp>
      <p:sp>
        <p:nvSpPr>
          <p:cNvPr id="3" name="Content Placeholder 2"/>
          <p:cNvSpPr>
            <a:spLocks noGrp="1"/>
          </p:cNvSpPr>
          <p:nvPr>
            <p:ph idx="1"/>
          </p:nvPr>
        </p:nvSpPr>
        <p:spPr>
          <a:xfrm>
            <a:off x="838200" y="1825624"/>
            <a:ext cx="10515600" cy="4797597"/>
          </a:xfrm>
        </p:spPr>
        <p:txBody>
          <a:bodyPr>
            <a:normAutofit fontScale="77500" lnSpcReduction="20000"/>
          </a:bodyPr>
          <a:lstStyle/>
          <a:p>
            <a:pPr>
              <a:buSzPct val="150000"/>
            </a:pPr>
            <a:r>
              <a:rPr lang="en-GB" dirty="0" smtClean="0"/>
              <a:t>Working Group </a:t>
            </a:r>
            <a:r>
              <a:rPr lang="en-GB" dirty="0"/>
              <a:t>– User focus </a:t>
            </a:r>
          </a:p>
          <a:p>
            <a:pPr lvl="1">
              <a:buSzPct val="150000"/>
            </a:pPr>
            <a:r>
              <a:rPr lang="en-GB" dirty="0" smtClean="0"/>
              <a:t>User </a:t>
            </a:r>
            <a:r>
              <a:rPr lang="en-GB" dirty="0"/>
              <a:t>requirements </a:t>
            </a:r>
          </a:p>
          <a:p>
            <a:pPr lvl="1">
              <a:buSzPct val="150000"/>
            </a:pPr>
            <a:r>
              <a:rPr lang="en-GB" dirty="0" smtClean="0"/>
              <a:t>Use </a:t>
            </a:r>
            <a:r>
              <a:rPr lang="en-GB" dirty="0"/>
              <a:t>cases </a:t>
            </a:r>
          </a:p>
          <a:p>
            <a:pPr lvl="1">
              <a:buSzPct val="150000"/>
            </a:pPr>
            <a:r>
              <a:rPr lang="en-GB" dirty="0" smtClean="0"/>
              <a:t>Risk </a:t>
            </a:r>
            <a:r>
              <a:rPr lang="en-GB" dirty="0"/>
              <a:t>management and contingency planning </a:t>
            </a:r>
          </a:p>
          <a:p>
            <a:pPr lvl="1">
              <a:buSzPct val="150000"/>
            </a:pPr>
            <a:r>
              <a:rPr lang="en-GB" dirty="0"/>
              <a:t>G</a:t>
            </a:r>
            <a:r>
              <a:rPr lang="en-GB" dirty="0" smtClean="0"/>
              <a:t>uidance </a:t>
            </a:r>
            <a:r>
              <a:rPr lang="en-GB" dirty="0"/>
              <a:t>on the implementation of Guide 71 IEC System Secretary </a:t>
            </a:r>
            <a:endParaRPr lang="en-GB" dirty="0" smtClean="0"/>
          </a:p>
          <a:p>
            <a:pPr>
              <a:buSzPct val="150000"/>
            </a:pPr>
            <a:r>
              <a:rPr lang="en-GB" dirty="0" smtClean="0"/>
              <a:t>Working </a:t>
            </a:r>
            <a:r>
              <a:rPr lang="en-GB" dirty="0"/>
              <a:t>Group – Architectures </a:t>
            </a:r>
          </a:p>
          <a:p>
            <a:pPr lvl="1">
              <a:buSzPct val="150000"/>
            </a:pPr>
            <a:r>
              <a:rPr lang="en-GB" dirty="0" smtClean="0"/>
              <a:t>Technical </a:t>
            </a:r>
            <a:r>
              <a:rPr lang="en-GB" dirty="0"/>
              <a:t>architecture • Interface to other domain specific architectures (e.g. Smart Energy) </a:t>
            </a:r>
            <a:endParaRPr lang="en-GB" dirty="0" smtClean="0"/>
          </a:p>
          <a:p>
            <a:pPr>
              <a:buSzPct val="150000"/>
            </a:pPr>
            <a:r>
              <a:rPr lang="en-GB" dirty="0" smtClean="0"/>
              <a:t>Working </a:t>
            </a:r>
            <a:r>
              <a:rPr lang="en-GB" dirty="0"/>
              <a:t>Group – Interoperability </a:t>
            </a:r>
            <a:endParaRPr lang="en-GB" dirty="0" smtClean="0"/>
          </a:p>
          <a:p>
            <a:pPr lvl="1">
              <a:buSzPct val="150000"/>
            </a:pPr>
            <a:r>
              <a:rPr lang="en-GB" dirty="0" smtClean="0"/>
              <a:t>Develop </a:t>
            </a:r>
            <a:r>
              <a:rPr lang="en-GB" dirty="0"/>
              <a:t>Interoperability profiles </a:t>
            </a:r>
            <a:endParaRPr lang="en-GB" dirty="0" smtClean="0"/>
          </a:p>
          <a:p>
            <a:pPr lvl="1">
              <a:buSzPct val="150000"/>
            </a:pPr>
            <a:r>
              <a:rPr lang="en-GB" dirty="0" smtClean="0"/>
              <a:t>Mapping </a:t>
            </a:r>
            <a:r>
              <a:rPr lang="en-GB" dirty="0"/>
              <a:t>of use cases to standards </a:t>
            </a:r>
            <a:endParaRPr lang="en-GB" dirty="0" smtClean="0"/>
          </a:p>
          <a:p>
            <a:pPr lvl="1">
              <a:buSzPct val="150000"/>
            </a:pPr>
            <a:r>
              <a:rPr lang="en-GB" dirty="0" smtClean="0"/>
              <a:t>gap </a:t>
            </a:r>
            <a:r>
              <a:rPr lang="en-GB" dirty="0"/>
              <a:t>analysis and </a:t>
            </a:r>
            <a:r>
              <a:rPr lang="en-GB" dirty="0" smtClean="0"/>
              <a:t>recommend how to address gaps</a:t>
            </a:r>
          </a:p>
          <a:p>
            <a:pPr>
              <a:buSzPct val="150000"/>
            </a:pPr>
            <a:r>
              <a:rPr lang="en-GB" dirty="0"/>
              <a:t>Working Group – Regulatory matters </a:t>
            </a:r>
          </a:p>
          <a:p>
            <a:pPr lvl="1">
              <a:buSzPct val="150000"/>
            </a:pPr>
            <a:r>
              <a:rPr lang="en-GB" dirty="0"/>
              <a:t>Regulatory regional requirements (privacy, data protection, security) </a:t>
            </a:r>
          </a:p>
          <a:p>
            <a:pPr>
              <a:buSzPct val="150000"/>
            </a:pPr>
            <a:r>
              <a:rPr lang="en-GB" dirty="0" smtClean="0"/>
              <a:t>Working </a:t>
            </a:r>
            <a:r>
              <a:rPr lang="en-GB" dirty="0"/>
              <a:t>Group – quality and conformity assessment </a:t>
            </a:r>
            <a:endParaRPr lang="en-GB" dirty="0" smtClean="0"/>
          </a:p>
          <a:p>
            <a:pPr lvl="1">
              <a:buSzPct val="150000"/>
            </a:pPr>
            <a:r>
              <a:rPr lang="en-GB" dirty="0" smtClean="0"/>
              <a:t>Quality criteria	</a:t>
            </a:r>
          </a:p>
          <a:p>
            <a:pPr lvl="1">
              <a:buSzPct val="150000"/>
            </a:pPr>
            <a:r>
              <a:rPr lang="en-GB" dirty="0" smtClean="0"/>
              <a:t>Develop </a:t>
            </a:r>
            <a:r>
              <a:rPr lang="en-GB" dirty="0"/>
              <a:t>testing cases, tools and standards </a:t>
            </a:r>
          </a:p>
          <a:p>
            <a:pPr lvl="1">
              <a:buSzPct val="150000"/>
            </a:pPr>
            <a:r>
              <a:rPr lang="en-GB" dirty="0" smtClean="0"/>
              <a:t>Work </a:t>
            </a:r>
            <a:r>
              <a:rPr lang="en-GB" dirty="0"/>
              <a:t>with CAB to develop relevant schemes </a:t>
            </a:r>
          </a:p>
          <a:p>
            <a:pPr lvl="1">
              <a:buSzPct val="150000"/>
            </a:pPr>
            <a:r>
              <a:rPr lang="en-GB" dirty="0" smtClean="0"/>
              <a:t>Organize </a:t>
            </a:r>
            <a:r>
              <a:rPr lang="en-GB" dirty="0"/>
              <a:t>interoperability testing events (e.g. </a:t>
            </a:r>
            <a:r>
              <a:rPr lang="en-GB" dirty="0" err="1"/>
              <a:t>plugfests</a:t>
            </a:r>
            <a:r>
              <a:rPr lang="en-GB" dirty="0"/>
              <a:t>) </a:t>
            </a:r>
          </a:p>
          <a:p>
            <a:pPr>
              <a:buSzPct val="150000"/>
            </a:pPr>
            <a:endParaRPr lang="en-GB" dirty="0"/>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7" y="365125"/>
            <a:ext cx="1338285" cy="1338285"/>
          </a:xfrm>
          <a:prstGeom prst="rect">
            <a:avLst/>
          </a:prstGeom>
        </p:spPr>
      </p:pic>
    </p:spTree>
    <p:extLst>
      <p:ext uri="{BB962C8B-B14F-4D97-AF65-F5344CB8AC3E}">
        <p14:creationId xmlns:p14="http://schemas.microsoft.com/office/powerpoint/2010/main" val="3531723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AAL – recent IEC articles</a:t>
            </a:r>
            <a:endParaRPr lang="en-GB" dirty="0"/>
          </a:p>
        </p:txBody>
      </p:sp>
      <p:sp>
        <p:nvSpPr>
          <p:cNvPr id="3" name="Content Placeholder 2"/>
          <p:cNvSpPr>
            <a:spLocks noGrp="1"/>
          </p:cNvSpPr>
          <p:nvPr>
            <p:ph idx="1"/>
          </p:nvPr>
        </p:nvSpPr>
        <p:spPr>
          <a:xfrm>
            <a:off x="838200" y="1825626"/>
            <a:ext cx="10515600" cy="4797597"/>
          </a:xfrm>
        </p:spPr>
        <p:txBody>
          <a:bodyPr>
            <a:normAutofit/>
          </a:bodyPr>
          <a:lstStyle/>
          <a:p>
            <a:pPr>
              <a:buSzPct val="150000"/>
            </a:pPr>
            <a:r>
              <a:rPr lang="en-GB" dirty="0"/>
              <a:t>AAL helps extend HALE:</a:t>
            </a:r>
          </a:p>
          <a:p>
            <a:pPr>
              <a:buSzPct val="150000"/>
            </a:pPr>
            <a:r>
              <a:rPr lang="en-GB" b="1" dirty="0" smtClean="0">
                <a:hlinkClick r:id="rId2"/>
              </a:rPr>
              <a:t>HALE</a:t>
            </a:r>
            <a:r>
              <a:rPr lang="en-GB" b="1" dirty="0"/>
              <a:t> </a:t>
            </a:r>
            <a:r>
              <a:rPr lang="en-GB" dirty="0"/>
              <a:t>(health-adjusted life expectancy), is an indicator developed by the WHO that gives the average number of years that an individual is expected to live in a healthy state.</a:t>
            </a:r>
            <a:br>
              <a:rPr lang="en-GB" dirty="0"/>
            </a:br>
            <a:r>
              <a:rPr lang="en-GB" u="sng" dirty="0">
                <a:hlinkClick r:id="rId3"/>
              </a:rPr>
              <a:t>http://</a:t>
            </a:r>
            <a:r>
              <a:rPr lang="en-GB" u="sng" dirty="0" smtClean="0">
                <a:hlinkClick r:id="rId3"/>
              </a:rPr>
              <a:t>www.iec.ch/etech/2014/etech_1214/ind-1.htm</a:t>
            </a:r>
            <a:endParaRPr lang="en-GB" u="sng" dirty="0" smtClean="0"/>
          </a:p>
          <a:p>
            <a:pPr>
              <a:buSzPct val="150000"/>
            </a:pPr>
            <a:r>
              <a:rPr lang="en-GB" dirty="0"/>
              <a:t>Making life easier for an ageing population and for people with disabilities is becoming a priority in most countries. ICT (information and communication technology), audio, video and multimedia systems and equipment provide an ever wider range of opportunities to enhance the quality of life for these growing sectors of the population.</a:t>
            </a:r>
            <a:br>
              <a:rPr lang="en-GB" dirty="0"/>
            </a:br>
            <a:endParaRPr lang="en-GB" dirty="0"/>
          </a:p>
        </p:txBody>
      </p:sp>
      <p:pic>
        <p:nvPicPr>
          <p:cNvPr id="4" name="Content Placeholder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938" y="365127"/>
            <a:ext cx="1338285" cy="1338285"/>
          </a:xfrm>
          <a:prstGeom prst="rect">
            <a:avLst/>
          </a:prstGeom>
        </p:spPr>
      </p:pic>
    </p:spTree>
    <p:extLst>
      <p:ext uri="{BB962C8B-B14F-4D97-AF65-F5344CB8AC3E}">
        <p14:creationId xmlns:p14="http://schemas.microsoft.com/office/powerpoint/2010/main" val="2884635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AAL – recent IEC articles</a:t>
            </a:r>
            <a:endParaRPr lang="en-GB" dirty="0"/>
          </a:p>
        </p:txBody>
      </p:sp>
      <p:sp>
        <p:nvSpPr>
          <p:cNvPr id="3" name="Content Placeholder 2"/>
          <p:cNvSpPr>
            <a:spLocks noGrp="1"/>
          </p:cNvSpPr>
          <p:nvPr>
            <p:ph idx="1"/>
          </p:nvPr>
        </p:nvSpPr>
        <p:spPr>
          <a:xfrm>
            <a:off x="838200" y="1825626"/>
            <a:ext cx="10515600" cy="4797597"/>
          </a:xfrm>
        </p:spPr>
        <p:txBody>
          <a:bodyPr>
            <a:normAutofit/>
          </a:bodyPr>
          <a:lstStyle/>
          <a:p>
            <a:pPr>
              <a:buSzPct val="150000"/>
            </a:pPr>
            <a:r>
              <a:rPr lang="en-GB" dirty="0"/>
              <a:t>Dedicated to improving quality of life:</a:t>
            </a:r>
            <a:br>
              <a:rPr lang="en-GB" dirty="0"/>
            </a:br>
            <a:r>
              <a:rPr lang="en-GB" u="sng" dirty="0">
                <a:hlinkClick r:id="rId2"/>
              </a:rPr>
              <a:t>http://</a:t>
            </a:r>
            <a:r>
              <a:rPr lang="en-GB" u="sng" dirty="0" smtClean="0">
                <a:hlinkClick r:id="rId2"/>
              </a:rPr>
              <a:t>www.iec.ch/etech/2014/etech_1214/tc-1.htm</a:t>
            </a:r>
            <a:endParaRPr lang="en-GB" u="sng" dirty="0" smtClean="0"/>
          </a:p>
          <a:p>
            <a:pPr>
              <a:buSzPct val="150000"/>
            </a:pPr>
            <a:r>
              <a:rPr lang="en-GB" dirty="0"/>
              <a:t>Enhancing the health, quality of life and independence of older people has become a priority for many states as a fast ageing population presents them with a number of social and financial challenges. AAL (Active Assisted Living) is seen as offering opportunities to meet these challenges. IEC TC (Technical </a:t>
            </a:r>
            <a:r>
              <a:rPr lang="en-GB" dirty="0" smtClean="0"/>
              <a:t>Committee) 100</a:t>
            </a:r>
            <a:r>
              <a:rPr lang="en-GB" dirty="0"/>
              <a:t>: Audio, video and multimedia systems and equipment, has created a TA (Technical Area) dedicated to the preparation of International Standards for AAL, accessibility and user interface.</a:t>
            </a:r>
          </a:p>
        </p:txBody>
      </p:sp>
      <p:pic>
        <p:nvPicPr>
          <p:cNvPr id="4"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2938" y="365127"/>
            <a:ext cx="1338285" cy="1338285"/>
          </a:xfrm>
          <a:prstGeom prst="rect">
            <a:avLst/>
          </a:prstGeom>
        </p:spPr>
      </p:pic>
    </p:spTree>
    <p:extLst>
      <p:ext uri="{BB962C8B-B14F-4D97-AF65-F5344CB8AC3E}">
        <p14:creationId xmlns:p14="http://schemas.microsoft.com/office/powerpoint/2010/main" val="1232175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IEC TC 100 AAL workshop</a:t>
            </a:r>
            <a:endParaRPr lang="en-GB" dirty="0"/>
          </a:p>
        </p:txBody>
      </p:sp>
      <p:sp>
        <p:nvSpPr>
          <p:cNvPr id="3" name="Content Placeholder 2"/>
          <p:cNvSpPr>
            <a:spLocks noGrp="1"/>
          </p:cNvSpPr>
          <p:nvPr>
            <p:ph idx="1"/>
          </p:nvPr>
        </p:nvSpPr>
        <p:spPr>
          <a:xfrm>
            <a:off x="609600" y="1844040"/>
            <a:ext cx="10972800" cy="4876800"/>
          </a:xfrm>
        </p:spPr>
        <p:txBody>
          <a:bodyPr>
            <a:normAutofit/>
          </a:bodyPr>
          <a:lstStyle/>
          <a:p>
            <a:pPr>
              <a:buSzPct val="170000"/>
            </a:pPr>
            <a:r>
              <a:rPr lang="en-GB" dirty="0" smtClean="0"/>
              <a:t>In </a:t>
            </a:r>
            <a:r>
              <a:rPr lang="en-GB" dirty="0"/>
              <a:t>Seattle in May 2014 </a:t>
            </a:r>
            <a:r>
              <a:rPr lang="en-GB" dirty="0" smtClean="0"/>
              <a:t>TC 100 </a:t>
            </a:r>
            <a:r>
              <a:rPr lang="en-GB" dirty="0"/>
              <a:t>had a workshop addressing aspects of </a:t>
            </a:r>
            <a:r>
              <a:rPr lang="en-GB" dirty="0" smtClean="0"/>
              <a:t>AAL</a:t>
            </a:r>
          </a:p>
          <a:p>
            <a:pPr>
              <a:buSzPct val="170000"/>
            </a:pPr>
            <a:r>
              <a:rPr lang="en-US" dirty="0" smtClean="0"/>
              <a:t>The </a:t>
            </a:r>
            <a:r>
              <a:rPr lang="en-US" dirty="0"/>
              <a:t>workshop  included participation from standards development organizations (SDOs), non-governmental organizations (NGOs), consumer </a:t>
            </a:r>
            <a:r>
              <a:rPr lang="en-US" dirty="0" smtClean="0"/>
              <a:t>electronics (</a:t>
            </a:r>
            <a:r>
              <a:rPr lang="en-US" dirty="0"/>
              <a:t>CE) and information and communication </a:t>
            </a:r>
            <a:r>
              <a:rPr lang="en-US" dirty="0" smtClean="0"/>
              <a:t>technology (</a:t>
            </a:r>
            <a:r>
              <a:rPr lang="en-US" dirty="0"/>
              <a:t>ICT) technical experts, IEC TC 100 members, research institutes and academia. </a:t>
            </a:r>
            <a:endParaRPr lang="en-US" dirty="0" smtClean="0"/>
          </a:p>
          <a:p>
            <a:pPr>
              <a:buSzPct val="170000"/>
            </a:pPr>
            <a:r>
              <a:rPr lang="en-US" dirty="0" smtClean="0"/>
              <a:t>Panelists </a:t>
            </a:r>
            <a:r>
              <a:rPr lang="en-US" dirty="0"/>
              <a:t>and guest speakers with extensive experience in international standardization, device manufacturing, policy aspects, and end-to-end accessibility requirements participated. </a:t>
            </a:r>
            <a:endParaRPr lang="en-US" dirty="0" smtClean="0"/>
          </a:p>
          <a:p>
            <a:pPr>
              <a:buSzPct val="170000"/>
            </a:pPr>
            <a:r>
              <a:rPr lang="en-US" dirty="0" smtClean="0"/>
              <a:t>There </a:t>
            </a:r>
            <a:r>
              <a:rPr lang="en-US" dirty="0"/>
              <a:t>were sessions on </a:t>
            </a:r>
            <a:endParaRPr lang="en-US" dirty="0" smtClean="0"/>
          </a:p>
          <a:p>
            <a:pPr lvl="1">
              <a:buSzPct val="170000"/>
            </a:pPr>
            <a:r>
              <a:rPr lang="en-US" b="1" dirty="0" smtClean="0"/>
              <a:t>The </a:t>
            </a:r>
            <a:r>
              <a:rPr lang="en-US" b="1" dirty="0"/>
              <a:t>regional </a:t>
            </a:r>
            <a:r>
              <a:rPr lang="en-US" b="1" dirty="0" smtClean="0"/>
              <a:t>view</a:t>
            </a:r>
          </a:p>
          <a:p>
            <a:pPr lvl="1">
              <a:buSzPct val="170000"/>
            </a:pPr>
            <a:r>
              <a:rPr lang="en-GB" b="1" dirty="0" smtClean="0"/>
              <a:t>Independent </a:t>
            </a:r>
            <a:r>
              <a:rPr lang="en-GB" b="1" dirty="0"/>
              <a:t>Living and Health Monitoring</a:t>
            </a:r>
            <a:endParaRPr lang="en-GB" dirty="0"/>
          </a:p>
          <a:p>
            <a:pPr lvl="1">
              <a:buSzPct val="170000"/>
            </a:pPr>
            <a:r>
              <a:rPr lang="en-GB" b="1" dirty="0"/>
              <a:t>Spotlight on Television Accessibility</a:t>
            </a:r>
            <a:endParaRPr lang="en-GB" dirty="0"/>
          </a:p>
          <a:p>
            <a:pPr>
              <a:buSzPct val="170000"/>
            </a:pPr>
            <a:endParaRPr lang="en-GB" dirty="0"/>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8" y="365127"/>
            <a:ext cx="1338285" cy="1338285"/>
          </a:xfrm>
          <a:prstGeom prst="rect">
            <a:avLst/>
          </a:prstGeom>
        </p:spPr>
      </p:pic>
    </p:spTree>
    <p:extLst>
      <p:ext uri="{BB962C8B-B14F-4D97-AF65-F5344CB8AC3E}">
        <p14:creationId xmlns:p14="http://schemas.microsoft.com/office/powerpoint/2010/main" val="547665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IEC TC 100 AAL workshop</a:t>
            </a:r>
            <a:endParaRPr lang="en-GB" dirty="0"/>
          </a:p>
        </p:txBody>
      </p:sp>
      <p:sp>
        <p:nvSpPr>
          <p:cNvPr id="3" name="Content Placeholder 2"/>
          <p:cNvSpPr>
            <a:spLocks noGrp="1"/>
          </p:cNvSpPr>
          <p:nvPr>
            <p:ph idx="1"/>
          </p:nvPr>
        </p:nvSpPr>
        <p:spPr>
          <a:xfrm>
            <a:off x="780535" y="1828800"/>
            <a:ext cx="10515600" cy="4707924"/>
          </a:xfrm>
        </p:spPr>
        <p:txBody>
          <a:bodyPr>
            <a:normAutofit fontScale="92500" lnSpcReduction="10000"/>
          </a:bodyPr>
          <a:lstStyle/>
          <a:p>
            <a:pPr>
              <a:buSzPct val="170000"/>
            </a:pPr>
            <a:r>
              <a:rPr lang="en-US" b="1" dirty="0" smtClean="0"/>
              <a:t>The </a:t>
            </a:r>
            <a:r>
              <a:rPr lang="en-US" b="1" dirty="0"/>
              <a:t>regional </a:t>
            </a:r>
            <a:r>
              <a:rPr lang="en-US" b="1" dirty="0" smtClean="0"/>
              <a:t>view</a:t>
            </a:r>
          </a:p>
          <a:p>
            <a:pPr lvl="1">
              <a:buSzPct val="170000"/>
            </a:pPr>
            <a:r>
              <a:rPr lang="en-US" dirty="0" smtClean="0"/>
              <a:t>Speakers from China, Japan, US and EU where governments are being forced to address the growing needs of an increasingly ageing and disabled population discussed relevant initiatives.</a:t>
            </a:r>
          </a:p>
          <a:p>
            <a:pPr>
              <a:buSzPct val="170000"/>
            </a:pPr>
            <a:r>
              <a:rPr lang="en-GB" b="1" dirty="0" smtClean="0"/>
              <a:t>Independent </a:t>
            </a:r>
            <a:r>
              <a:rPr lang="en-GB" b="1" dirty="0"/>
              <a:t>Living and Health </a:t>
            </a:r>
            <a:r>
              <a:rPr lang="en-GB" b="1" dirty="0" smtClean="0"/>
              <a:t>Monitoring</a:t>
            </a:r>
          </a:p>
          <a:p>
            <a:pPr lvl="1">
              <a:buSzPct val="170000"/>
            </a:pPr>
            <a:r>
              <a:rPr lang="en-GB" dirty="0" smtClean="0"/>
              <a:t>Session explored some of the use cases shaping the need for AAL along with some of the cutting edge technologies and solutions expected to make an impact. </a:t>
            </a:r>
            <a:r>
              <a:rPr lang="en-GB" dirty="0"/>
              <a:t>Active Assisted Living systems include products, services, environments and facilities used to support those whose independence, safety, wellbeing and autonomy are compromised by their physical or mental </a:t>
            </a:r>
            <a:r>
              <a:rPr lang="en-GB" dirty="0" smtClean="0"/>
              <a:t>status.</a:t>
            </a:r>
            <a:endParaRPr lang="en-GB" dirty="0"/>
          </a:p>
          <a:p>
            <a:pPr>
              <a:buSzPct val="170000"/>
            </a:pPr>
            <a:r>
              <a:rPr lang="en-GB" b="1" dirty="0" smtClean="0"/>
              <a:t>Spotlight </a:t>
            </a:r>
            <a:r>
              <a:rPr lang="en-GB" b="1" dirty="0"/>
              <a:t>on Television </a:t>
            </a:r>
            <a:r>
              <a:rPr lang="en-GB" b="1" dirty="0" smtClean="0"/>
              <a:t>Accessibility</a:t>
            </a:r>
          </a:p>
          <a:p>
            <a:pPr lvl="1">
              <a:buSzPct val="170000"/>
            </a:pPr>
            <a:r>
              <a:rPr lang="en-GB" dirty="0" smtClean="0"/>
              <a:t>There </a:t>
            </a:r>
            <a:r>
              <a:rPr lang="en-GB" dirty="0"/>
              <a:t>are significant accessibility and usability barriers that can keep ageing and disabled consumers from accessing digital televisions and their </a:t>
            </a:r>
            <a:r>
              <a:rPr lang="en-GB" dirty="0" smtClean="0"/>
              <a:t>content. The </a:t>
            </a:r>
            <a:r>
              <a:rPr lang="en-GB" dirty="0"/>
              <a:t>challenges of supporting a range of consumers with differing profiles of abilities. And emerging products and services, such as IP connectivity, gesture and voice controls, and other innovative solutions were discussed</a:t>
            </a:r>
            <a:r>
              <a:rPr lang="en-GB" dirty="0" smtClean="0"/>
              <a:t>.</a:t>
            </a:r>
            <a:endParaRPr lang="en-GB" dirty="0"/>
          </a:p>
          <a:p>
            <a:pPr>
              <a:buSzPct val="170000"/>
            </a:pPr>
            <a:endParaRPr lang="en-GB" dirty="0"/>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8" y="365127"/>
            <a:ext cx="1338285" cy="1338285"/>
          </a:xfrm>
          <a:prstGeom prst="rect">
            <a:avLst/>
          </a:prstGeom>
        </p:spPr>
      </p:pic>
    </p:spTree>
    <p:extLst>
      <p:ext uri="{BB962C8B-B14F-4D97-AF65-F5344CB8AC3E}">
        <p14:creationId xmlns:p14="http://schemas.microsoft.com/office/powerpoint/2010/main" val="2827432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IEC TC 100 TA 16 Scope</a:t>
            </a:r>
            <a:endParaRPr lang="en-GB" dirty="0"/>
          </a:p>
        </p:txBody>
      </p:sp>
      <p:sp>
        <p:nvSpPr>
          <p:cNvPr id="3" name="Content Placeholder 2"/>
          <p:cNvSpPr>
            <a:spLocks noGrp="1"/>
          </p:cNvSpPr>
          <p:nvPr>
            <p:ph idx="1"/>
          </p:nvPr>
        </p:nvSpPr>
        <p:spPr>
          <a:xfrm>
            <a:off x="619760" y="1981200"/>
            <a:ext cx="10972800" cy="4876800"/>
          </a:xfrm>
        </p:spPr>
        <p:txBody>
          <a:bodyPr>
            <a:normAutofit/>
          </a:bodyPr>
          <a:lstStyle/>
          <a:p>
            <a:pPr>
              <a:buSzPct val="170000"/>
            </a:pPr>
            <a:r>
              <a:rPr lang="en-GB" dirty="0"/>
              <a:t>To develop international publications addressing aspects of active assisted living (AAL), accessibility, usability and specific user interfaces related to audio, video and multimedia systems and equipment within the scope of TC 100. </a:t>
            </a:r>
            <a:r>
              <a:rPr lang="en-GB" dirty="0" smtClean="0"/>
              <a:t>These include:</a:t>
            </a:r>
          </a:p>
          <a:p>
            <a:pPr lvl="1">
              <a:buSzPct val="170000"/>
            </a:pPr>
            <a:r>
              <a:rPr lang="en-GB" dirty="0" smtClean="0"/>
              <a:t>User </a:t>
            </a:r>
            <a:r>
              <a:rPr lang="en-GB" dirty="0"/>
              <a:t>requirements for accessibility and </a:t>
            </a:r>
            <a:r>
              <a:rPr lang="en-GB" dirty="0" smtClean="0"/>
              <a:t>usability</a:t>
            </a:r>
          </a:p>
          <a:p>
            <a:pPr lvl="1">
              <a:buSzPct val="170000"/>
            </a:pPr>
            <a:r>
              <a:rPr lang="en-GB" dirty="0" smtClean="0"/>
              <a:t>Requirements </a:t>
            </a:r>
            <a:r>
              <a:rPr lang="en-GB" dirty="0"/>
              <a:t>for systems and equipment for </a:t>
            </a:r>
            <a:r>
              <a:rPr lang="en-GB" dirty="0" smtClean="0"/>
              <a:t>AAL</a:t>
            </a:r>
          </a:p>
          <a:p>
            <a:pPr lvl="1">
              <a:buSzPct val="170000"/>
            </a:pPr>
            <a:r>
              <a:rPr lang="en-GB" dirty="0" smtClean="0"/>
              <a:t>Standardization </a:t>
            </a:r>
            <a:r>
              <a:rPr lang="en-GB" dirty="0"/>
              <a:t>to address the identified requirements for active assisted living, accessibility and </a:t>
            </a:r>
            <a:r>
              <a:rPr lang="en-GB" dirty="0" smtClean="0"/>
              <a:t>usability</a:t>
            </a:r>
          </a:p>
          <a:p>
            <a:pPr lvl="1">
              <a:buSzPct val="170000"/>
            </a:pPr>
            <a:r>
              <a:rPr lang="en-GB" dirty="0" smtClean="0"/>
              <a:t>User </a:t>
            </a:r>
            <a:r>
              <a:rPr lang="en-GB" dirty="0"/>
              <a:t>Interfaces, interfaces, protocols and control mechanisms for systems and equipment for active assisted living, accessibility and usability</a:t>
            </a:r>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8" y="365127"/>
            <a:ext cx="1338285" cy="1338285"/>
          </a:xfrm>
          <a:prstGeom prst="rect">
            <a:avLst/>
          </a:prstGeom>
        </p:spPr>
      </p:pic>
    </p:spTree>
    <p:extLst>
      <p:ext uri="{BB962C8B-B14F-4D97-AF65-F5344CB8AC3E}">
        <p14:creationId xmlns:p14="http://schemas.microsoft.com/office/powerpoint/2010/main" val="1722668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			IEC TC 100 TA 16 First meeting</a:t>
            </a:r>
            <a:endParaRPr lang="en-GB" dirty="0"/>
          </a:p>
        </p:txBody>
      </p:sp>
      <p:sp>
        <p:nvSpPr>
          <p:cNvPr id="3" name="Content Placeholder 2"/>
          <p:cNvSpPr>
            <a:spLocks noGrp="1"/>
          </p:cNvSpPr>
          <p:nvPr>
            <p:ph idx="1"/>
          </p:nvPr>
        </p:nvSpPr>
        <p:spPr>
          <a:xfrm>
            <a:off x="609600" y="1703412"/>
            <a:ext cx="10972800" cy="4876800"/>
          </a:xfrm>
        </p:spPr>
        <p:txBody>
          <a:bodyPr>
            <a:normAutofit/>
          </a:bodyPr>
          <a:lstStyle/>
          <a:p>
            <a:pPr>
              <a:buSzPct val="170000"/>
            </a:pPr>
            <a:r>
              <a:rPr lang="en-GB" dirty="0" smtClean="0"/>
              <a:t>This was held in Tokyo in conjunction with the 2014 TC 100 plenary in Nov. 2014</a:t>
            </a:r>
          </a:p>
          <a:p>
            <a:pPr>
              <a:buSzPct val="170000"/>
            </a:pPr>
            <a:r>
              <a:rPr lang="en-GB" dirty="0" smtClean="0"/>
              <a:t>Work programme includes</a:t>
            </a:r>
          </a:p>
          <a:p>
            <a:pPr lvl="1">
              <a:buSzPct val="170000"/>
            </a:pPr>
            <a:r>
              <a:rPr lang="en-GB" dirty="0" smtClean="0"/>
              <a:t>Development of Digital Television Accessibility- Functional Specifications in PT 62944</a:t>
            </a:r>
          </a:p>
          <a:p>
            <a:pPr lvl="1">
              <a:buSzPct val="170000"/>
            </a:pPr>
            <a:r>
              <a:rPr lang="en-GB" dirty="0" smtClean="0"/>
              <a:t>Maintenance of </a:t>
            </a:r>
          </a:p>
          <a:p>
            <a:pPr lvl="2">
              <a:buSzPct val="170000"/>
            </a:pPr>
            <a:r>
              <a:rPr lang="en-GB" dirty="0" smtClean="0"/>
              <a:t>IEC TR 62907</a:t>
            </a:r>
            <a:r>
              <a:rPr lang="en-GB" dirty="0"/>
              <a:t> </a:t>
            </a:r>
            <a:r>
              <a:rPr lang="en-GB" dirty="0" smtClean="0"/>
              <a:t>- Use </a:t>
            </a:r>
            <a:r>
              <a:rPr lang="en-GB" dirty="0"/>
              <a:t>Cases related to Ambient Assisted Living (AAL) in the field of audio, video and multimedia systems and </a:t>
            </a:r>
            <a:r>
              <a:rPr lang="en-GB" dirty="0" smtClean="0"/>
              <a:t>equipment (published October  2014)</a:t>
            </a:r>
          </a:p>
          <a:p>
            <a:pPr lvl="2">
              <a:buSzPct val="170000"/>
            </a:pPr>
            <a:r>
              <a:rPr lang="en-GB" dirty="0" smtClean="0"/>
              <a:t>IEC PAS </a:t>
            </a:r>
            <a:r>
              <a:rPr lang="en-GB" b="1" dirty="0"/>
              <a:t> </a:t>
            </a:r>
            <a:r>
              <a:rPr lang="en-GB" dirty="0"/>
              <a:t>62883</a:t>
            </a:r>
            <a:r>
              <a:rPr lang="en-GB" dirty="0" smtClean="0"/>
              <a:t> - </a:t>
            </a:r>
            <a:r>
              <a:rPr lang="en-GB" dirty="0"/>
              <a:t>The </a:t>
            </a:r>
            <a:r>
              <a:rPr lang="en-GB" dirty="0" err="1"/>
              <a:t>universAAL</a:t>
            </a:r>
            <a:r>
              <a:rPr lang="en-GB" dirty="0"/>
              <a:t> Framework of User Interaction in Multimedia Ambient Assisted Living (AAL) </a:t>
            </a:r>
            <a:r>
              <a:rPr lang="en-GB" dirty="0" smtClean="0"/>
              <a:t>Spaces</a:t>
            </a:r>
          </a:p>
          <a:p>
            <a:pPr lvl="2">
              <a:buSzPct val="170000"/>
            </a:pPr>
            <a:r>
              <a:rPr lang="en-GB" dirty="0"/>
              <a:t>IEC 62731 Text to Speech for Television - General Requirements Stability Date 2016; </a:t>
            </a:r>
            <a:r>
              <a:rPr lang="en-GB" b="1" dirty="0"/>
              <a:t>Revision to be started in </a:t>
            </a:r>
            <a:r>
              <a:rPr lang="en-GB" b="1" dirty="0" smtClean="0"/>
              <a:t>2015</a:t>
            </a:r>
          </a:p>
          <a:p>
            <a:pPr lvl="2">
              <a:buSzPct val="170000"/>
            </a:pPr>
            <a:r>
              <a:rPr lang="en-GB" dirty="0"/>
              <a:t>IEC TR 62678 Ed. 1 2010-10 Audio, video and multimedia systems and equipment activities and considerations related to accessibility and usability; 100/2XXX/ RR Stability Date 2015-12; Revision postponed until a revision of user needs summary work i</a:t>
            </a:r>
            <a:r>
              <a:rPr lang="en-GB" dirty="0" smtClean="0"/>
              <a:t>s </a:t>
            </a:r>
            <a:r>
              <a:rPr lang="en-GB" dirty="0"/>
              <a:t>undertaken in JTC 1 </a:t>
            </a:r>
            <a:r>
              <a:rPr lang="en-GB" dirty="0" smtClean="0"/>
              <a:t>SC35 WG6 </a:t>
            </a:r>
            <a:endParaRPr lang="en-GB" dirty="0"/>
          </a:p>
          <a:p>
            <a:pPr marL="914400" lvl="2" indent="0">
              <a:buSzPct val="170000"/>
              <a:buNone/>
            </a:pPr>
            <a:endParaRPr lang="en-GB" b="1" dirty="0"/>
          </a:p>
          <a:p>
            <a:pPr lvl="2">
              <a:buSzPct val="170000"/>
            </a:pPr>
            <a:endParaRPr lang="en-GB" dirty="0"/>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8" y="365127"/>
            <a:ext cx="1338285" cy="1338285"/>
          </a:xfrm>
          <a:prstGeom prst="rect">
            <a:avLst/>
          </a:prstGeom>
        </p:spPr>
      </p:pic>
    </p:spTree>
    <p:extLst>
      <p:ext uri="{BB962C8B-B14F-4D97-AF65-F5344CB8AC3E}">
        <p14:creationId xmlns:p14="http://schemas.microsoft.com/office/powerpoint/2010/main" val="1897912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			IEC TC 100 TA 16 Second meeting</a:t>
            </a:r>
            <a:endParaRPr lang="en-GB" dirty="0"/>
          </a:p>
        </p:txBody>
      </p:sp>
      <p:sp>
        <p:nvSpPr>
          <p:cNvPr id="3" name="Content Placeholder 2"/>
          <p:cNvSpPr>
            <a:spLocks noGrp="1"/>
          </p:cNvSpPr>
          <p:nvPr>
            <p:ph idx="1"/>
          </p:nvPr>
        </p:nvSpPr>
        <p:spPr>
          <a:xfrm>
            <a:off x="629920" y="1793240"/>
            <a:ext cx="10972800" cy="4876800"/>
          </a:xfrm>
        </p:spPr>
        <p:txBody>
          <a:bodyPr>
            <a:normAutofit/>
          </a:bodyPr>
          <a:lstStyle/>
          <a:p>
            <a:pPr>
              <a:buSzPct val="170000"/>
            </a:pPr>
            <a:r>
              <a:rPr lang="en-GB" dirty="0" smtClean="0"/>
              <a:t>This will be held in Milan on 20 April in conjunction with the 2015 TC100 AGS and AGM meetings</a:t>
            </a:r>
          </a:p>
          <a:p>
            <a:pPr>
              <a:buSzPct val="170000"/>
            </a:pPr>
            <a:r>
              <a:rPr lang="en-GB" dirty="0" smtClean="0"/>
              <a:t>Preliminary Agenda items include</a:t>
            </a:r>
          </a:p>
          <a:p>
            <a:pPr lvl="1">
              <a:buSzPct val="170000"/>
            </a:pPr>
            <a:r>
              <a:rPr lang="en-GB" dirty="0" smtClean="0"/>
              <a:t>Progress of vocabulary work in conjunction with ITU-T SG16</a:t>
            </a:r>
          </a:p>
          <a:p>
            <a:pPr lvl="1">
              <a:buSzPct val="170000"/>
            </a:pPr>
            <a:r>
              <a:rPr lang="en-GB" dirty="0" smtClean="0"/>
              <a:t>Progress of Digital Television Accessibility- Functional Specifications in PT 62944</a:t>
            </a:r>
          </a:p>
          <a:p>
            <a:pPr lvl="1">
              <a:buSzPct val="170000"/>
            </a:pPr>
            <a:r>
              <a:rPr lang="en-GB" dirty="0" smtClean="0"/>
              <a:t>Introduction to the Hbb4All Project</a:t>
            </a:r>
          </a:p>
          <a:p>
            <a:pPr lvl="1">
              <a:buSzPct val="170000"/>
            </a:pPr>
            <a:r>
              <a:rPr lang="en-GB" dirty="0" smtClean="0"/>
              <a:t>Maintenance activities</a:t>
            </a:r>
          </a:p>
          <a:p>
            <a:pPr lvl="1">
              <a:buSzPct val="170000"/>
            </a:pPr>
            <a:r>
              <a:rPr lang="en-GB" dirty="0" smtClean="0"/>
              <a:t>Liaison reports on activities of groups including  e.g. JTC 1 SC35 and IEC </a:t>
            </a:r>
            <a:r>
              <a:rPr lang="en-GB" dirty="0" err="1" smtClean="0"/>
              <a:t>SyC</a:t>
            </a:r>
            <a:r>
              <a:rPr lang="en-GB" dirty="0" smtClean="0"/>
              <a:t> AAL</a:t>
            </a:r>
          </a:p>
          <a:p>
            <a:pPr marL="914400" lvl="2" indent="0">
              <a:buSzPct val="170000"/>
              <a:buNone/>
            </a:pPr>
            <a:endParaRPr lang="en-GB" b="1" dirty="0"/>
          </a:p>
          <a:p>
            <a:pPr lvl="2">
              <a:buSzPct val="170000"/>
            </a:pPr>
            <a:endParaRPr lang="en-GB" dirty="0"/>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8" y="365127"/>
            <a:ext cx="1338285" cy="1338285"/>
          </a:xfrm>
          <a:prstGeom prst="rect">
            <a:avLst/>
          </a:prstGeom>
        </p:spPr>
      </p:pic>
    </p:spTree>
    <p:extLst>
      <p:ext uri="{BB962C8B-B14F-4D97-AF65-F5344CB8AC3E}">
        <p14:creationId xmlns:p14="http://schemas.microsoft.com/office/powerpoint/2010/main" val="3818371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			</a:t>
            </a:r>
            <a:r>
              <a:rPr lang="en-GB" dirty="0"/>
              <a:t> Digital Television </a:t>
            </a:r>
            <a:r>
              <a:rPr lang="en-GB" dirty="0" smtClean="0"/>
              <a:t>Accessibility</a:t>
            </a:r>
            <a:endParaRPr lang="en-GB" dirty="0"/>
          </a:p>
        </p:txBody>
      </p:sp>
      <p:sp>
        <p:nvSpPr>
          <p:cNvPr id="3" name="Content Placeholder 2"/>
          <p:cNvSpPr>
            <a:spLocks noGrp="1"/>
          </p:cNvSpPr>
          <p:nvPr>
            <p:ph idx="1"/>
          </p:nvPr>
        </p:nvSpPr>
        <p:spPr>
          <a:xfrm>
            <a:off x="629920" y="1793240"/>
            <a:ext cx="10972800" cy="4876800"/>
          </a:xfrm>
        </p:spPr>
        <p:txBody>
          <a:bodyPr>
            <a:normAutofit/>
          </a:bodyPr>
          <a:lstStyle/>
          <a:p>
            <a:pPr>
              <a:buSzPct val="170000"/>
            </a:pPr>
            <a:r>
              <a:rPr lang="en-GB" dirty="0" smtClean="0"/>
              <a:t>Functional Specifications in PT 62944</a:t>
            </a:r>
          </a:p>
          <a:p>
            <a:pPr marL="0" indent="0">
              <a:buSzPct val="170000"/>
              <a:buNone/>
            </a:pPr>
            <a:endParaRPr lang="en-GB" dirty="0" smtClean="0"/>
          </a:p>
          <a:p>
            <a:pPr>
              <a:buSzPct val="170000"/>
            </a:pPr>
            <a:r>
              <a:rPr lang="en-US" dirty="0"/>
              <a:t>There are two aspects of television where accessibility considerations arise for viewers with disabilities – the equipment and the </a:t>
            </a:r>
            <a:r>
              <a:rPr lang="en-US" dirty="0" err="1"/>
              <a:t>programme</a:t>
            </a:r>
            <a:r>
              <a:rPr lang="en-US" dirty="0"/>
              <a:t> </a:t>
            </a:r>
            <a:r>
              <a:rPr lang="en-US" dirty="0" smtClean="0"/>
              <a:t>content</a:t>
            </a:r>
          </a:p>
          <a:p>
            <a:pPr marL="0" indent="0">
              <a:buSzPct val="170000"/>
              <a:buNone/>
            </a:pPr>
            <a:endParaRPr lang="en-US" dirty="0" smtClean="0"/>
          </a:p>
          <a:p>
            <a:pPr>
              <a:buSzPct val="170000"/>
            </a:pPr>
            <a:r>
              <a:rPr lang="en-GB" dirty="0" smtClean="0"/>
              <a:t>Accessibility </a:t>
            </a:r>
            <a:r>
              <a:rPr lang="en-GB" dirty="0"/>
              <a:t>related to auditory and visual perception, mobility and cognitive </a:t>
            </a:r>
            <a:r>
              <a:rPr lang="en-GB" dirty="0" smtClean="0"/>
              <a:t>abilities</a:t>
            </a:r>
            <a:endParaRPr lang="en-GB" dirty="0"/>
          </a:p>
          <a:p>
            <a:pPr>
              <a:buSzPct val="170000"/>
            </a:pPr>
            <a:endParaRPr lang="en-GB" b="1" dirty="0"/>
          </a:p>
          <a:p>
            <a:pPr lvl="2">
              <a:buSzPct val="170000"/>
            </a:pPr>
            <a:endParaRPr lang="en-GB" dirty="0"/>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8" y="365127"/>
            <a:ext cx="1338285" cy="1338285"/>
          </a:xfrm>
          <a:prstGeom prst="rect">
            <a:avLst/>
          </a:prstGeom>
        </p:spPr>
      </p:pic>
    </p:spTree>
    <p:extLst>
      <p:ext uri="{BB962C8B-B14F-4D97-AF65-F5344CB8AC3E}">
        <p14:creationId xmlns:p14="http://schemas.microsoft.com/office/powerpoint/2010/main" val="1477466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 y="538969"/>
            <a:ext cx="11582400" cy="990600"/>
          </a:xfrm>
        </p:spPr>
        <p:txBody>
          <a:bodyPr>
            <a:normAutofit fontScale="90000"/>
          </a:bodyPr>
          <a:lstStyle/>
          <a:p>
            <a:r>
              <a:rPr lang="en-GB" dirty="0" smtClean="0"/>
              <a:t>			AGS Study Session Wearable Technologies</a:t>
            </a:r>
            <a:endParaRPr lang="en-GB" dirty="0"/>
          </a:p>
        </p:txBody>
      </p:sp>
      <p:sp>
        <p:nvSpPr>
          <p:cNvPr id="3" name="Content Placeholder 2"/>
          <p:cNvSpPr>
            <a:spLocks noGrp="1"/>
          </p:cNvSpPr>
          <p:nvPr>
            <p:ph idx="1"/>
          </p:nvPr>
        </p:nvSpPr>
        <p:spPr>
          <a:xfrm>
            <a:off x="629920" y="1793240"/>
            <a:ext cx="10972800" cy="4876800"/>
          </a:xfrm>
        </p:spPr>
        <p:txBody>
          <a:bodyPr>
            <a:normAutofit/>
          </a:bodyPr>
          <a:lstStyle/>
          <a:p>
            <a:pPr>
              <a:buSzPct val="170000"/>
            </a:pPr>
            <a:r>
              <a:rPr lang="en-GB" dirty="0" smtClean="0"/>
              <a:t>This will be held in Milan in April in conjunction with the 2015 TC 100 AGS and AGM meetings</a:t>
            </a:r>
          </a:p>
          <a:p>
            <a:pPr marL="182880" lvl="1">
              <a:buSzPct val="170000"/>
            </a:pPr>
            <a:r>
              <a:rPr lang="en-US" sz="2500" dirty="0" smtClean="0"/>
              <a:t>Establish </a:t>
            </a:r>
            <a:r>
              <a:rPr lang="en-US" sz="2500" dirty="0"/>
              <a:t>stage 0 project of wearable systems and equipment according to AGS recommendation no. 6 (100/AGS(</a:t>
            </a:r>
            <a:r>
              <a:rPr lang="en-US" sz="2500" dirty="0" err="1"/>
              <a:t>Secr</a:t>
            </a:r>
            <a:r>
              <a:rPr lang="en-US" sz="2500" dirty="0"/>
              <a:t>.)613)</a:t>
            </a:r>
            <a:endParaRPr lang="de-DE" sz="2500" dirty="0"/>
          </a:p>
          <a:p>
            <a:pPr marL="182880" lvl="1">
              <a:buSzPct val="170000"/>
            </a:pPr>
            <a:r>
              <a:rPr lang="en-US" sz="2500" dirty="0" smtClean="0"/>
              <a:t>Presentation </a:t>
            </a:r>
            <a:r>
              <a:rPr lang="en-US" sz="2500" dirty="0"/>
              <a:t>of specific use cases related to </a:t>
            </a:r>
            <a:r>
              <a:rPr lang="en-US" sz="2500" dirty="0" smtClean="0"/>
              <a:t>health/fitness/AAL</a:t>
            </a:r>
            <a:r>
              <a:rPr lang="de-DE" sz="2500" dirty="0"/>
              <a:t> </a:t>
            </a:r>
            <a:r>
              <a:rPr lang="en-US" sz="2500" dirty="0" smtClean="0"/>
              <a:t>at </a:t>
            </a:r>
            <a:r>
              <a:rPr lang="en-US" sz="2500" dirty="0"/>
              <a:t>next AGS meeting in April 2015</a:t>
            </a:r>
            <a:endParaRPr lang="de-DE" sz="2500" dirty="0"/>
          </a:p>
          <a:p>
            <a:pPr marL="182880" lvl="1">
              <a:buSzPct val="170000"/>
            </a:pPr>
            <a:r>
              <a:rPr lang="en-US" sz="2500" dirty="0"/>
              <a:t>NP on health/hearing support </a:t>
            </a:r>
            <a:r>
              <a:rPr lang="en-US" sz="2500" dirty="0" smtClean="0"/>
              <a:t>planned</a:t>
            </a:r>
            <a:endParaRPr lang="de-DE" sz="2500" dirty="0"/>
          </a:p>
          <a:p>
            <a:pPr marL="182880" lvl="1">
              <a:buSzPct val="170000"/>
            </a:pPr>
            <a:r>
              <a:rPr lang="en-US" sz="2500" dirty="0" smtClean="0"/>
              <a:t>Current work of CEA will be shared</a:t>
            </a:r>
            <a:endParaRPr lang="en-GB" dirty="0" smtClean="0"/>
          </a:p>
          <a:p>
            <a:pPr marL="914400" lvl="2" indent="0">
              <a:buSzPct val="170000"/>
              <a:buNone/>
            </a:pPr>
            <a:endParaRPr lang="en-GB" b="1" dirty="0"/>
          </a:p>
          <a:p>
            <a:pPr lvl="2">
              <a:buSzPct val="170000"/>
            </a:pPr>
            <a:endParaRPr lang="en-GB" dirty="0"/>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8" y="365127"/>
            <a:ext cx="1338285" cy="1338285"/>
          </a:xfrm>
          <a:prstGeom prst="rect">
            <a:avLst/>
          </a:prstGeom>
        </p:spPr>
      </p:pic>
    </p:spTree>
    <p:extLst>
      <p:ext uri="{BB962C8B-B14F-4D97-AF65-F5344CB8AC3E}">
        <p14:creationId xmlns:p14="http://schemas.microsoft.com/office/powerpoint/2010/main" val="779603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err="1" smtClean="0"/>
              <a:t>SyC</a:t>
            </a:r>
            <a:r>
              <a:rPr lang="en-GB" dirty="0" smtClean="0"/>
              <a:t> AAL First Meeting</a:t>
            </a:r>
            <a:endParaRPr lang="en-GB" dirty="0"/>
          </a:p>
        </p:txBody>
      </p:sp>
      <p:sp>
        <p:nvSpPr>
          <p:cNvPr id="3" name="Content Placeholder 2"/>
          <p:cNvSpPr>
            <a:spLocks noGrp="1"/>
          </p:cNvSpPr>
          <p:nvPr>
            <p:ph idx="1"/>
          </p:nvPr>
        </p:nvSpPr>
        <p:spPr>
          <a:xfrm>
            <a:off x="584200" y="1866900"/>
            <a:ext cx="10972800" cy="4876800"/>
          </a:xfrm>
        </p:spPr>
        <p:txBody>
          <a:bodyPr>
            <a:normAutofit/>
          </a:bodyPr>
          <a:lstStyle/>
          <a:p>
            <a:r>
              <a:rPr lang="en-GB" dirty="0" smtClean="0"/>
              <a:t>Frankfurt 3</a:t>
            </a:r>
            <a:r>
              <a:rPr lang="en-GB" baseline="30000" dirty="0" smtClean="0"/>
              <a:t>rd</a:t>
            </a:r>
            <a:r>
              <a:rPr lang="en-GB" dirty="0" smtClean="0"/>
              <a:t> - 4</a:t>
            </a:r>
            <a:r>
              <a:rPr lang="en-GB" baseline="30000" dirty="0" smtClean="0"/>
              <a:t>th</a:t>
            </a:r>
            <a:r>
              <a:rPr lang="en-GB" dirty="0" smtClean="0"/>
              <a:t> March 2015</a:t>
            </a:r>
          </a:p>
          <a:p>
            <a:r>
              <a:rPr lang="en-GB" dirty="0" smtClean="0"/>
              <a:t>Chairman: Ms Ulrike </a:t>
            </a:r>
            <a:r>
              <a:rPr lang="en-GB" dirty="0" err="1" smtClean="0"/>
              <a:t>Haltrich</a:t>
            </a:r>
            <a:r>
              <a:rPr lang="en-GB" dirty="0" smtClean="0"/>
              <a:t> (De)</a:t>
            </a:r>
          </a:p>
          <a:p>
            <a:r>
              <a:rPr lang="en-GB" dirty="0" smtClean="0"/>
              <a:t>Agenda includes:</a:t>
            </a:r>
          </a:p>
          <a:p>
            <a:pPr lvl="1"/>
            <a:r>
              <a:rPr lang="en-GB" dirty="0" smtClean="0"/>
              <a:t>Handing over of SEG AAL results and tasks</a:t>
            </a:r>
          </a:p>
          <a:p>
            <a:pPr lvl="1"/>
            <a:r>
              <a:rPr lang="en-GB" dirty="0" smtClean="0"/>
              <a:t> </a:t>
            </a:r>
            <a:r>
              <a:rPr lang="en-GB" dirty="0"/>
              <a:t>Scope of the </a:t>
            </a:r>
            <a:r>
              <a:rPr lang="en-GB" dirty="0" err="1"/>
              <a:t>SyC</a:t>
            </a:r>
            <a:r>
              <a:rPr lang="en-GB" dirty="0"/>
              <a:t> AAL </a:t>
            </a:r>
          </a:p>
          <a:p>
            <a:pPr lvl="2"/>
            <a:r>
              <a:rPr lang="en-GB" dirty="0"/>
              <a:t>7.1 Objective and strategy </a:t>
            </a:r>
          </a:p>
          <a:p>
            <a:pPr lvl="2"/>
            <a:r>
              <a:rPr lang="en-GB" dirty="0"/>
              <a:t>7.2 Structure/Resources/Program of the work </a:t>
            </a:r>
          </a:p>
          <a:p>
            <a:pPr lvl="2"/>
            <a:r>
              <a:rPr lang="en-GB" dirty="0"/>
              <a:t>7.3 Nomination of WG leaders and members 	</a:t>
            </a:r>
          </a:p>
          <a:p>
            <a:pPr lvl="1"/>
            <a:r>
              <a:rPr lang="en-GB" dirty="0" smtClean="0"/>
              <a:t>Teamwork sessions on topics such as definitions, use cases, interoperability</a:t>
            </a:r>
          </a:p>
          <a:p>
            <a:pPr lvl="1"/>
            <a:r>
              <a:rPr lang="en-GB" dirty="0" smtClean="0"/>
              <a:t>General business such as liaison statement approval, actions and recommendations, report to SMB</a:t>
            </a:r>
            <a:endParaRPr lang="en-GB" dirty="0"/>
          </a:p>
        </p:txBody>
      </p:sp>
      <p:pic>
        <p:nvPicPr>
          <p:cNvPr id="4"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2937" y="365125"/>
            <a:ext cx="1338285" cy="1338285"/>
          </a:xfrm>
          <a:prstGeom prst="rect">
            <a:avLst/>
          </a:prstGeom>
        </p:spPr>
      </p:pic>
    </p:spTree>
    <p:extLst>
      <p:ext uri="{BB962C8B-B14F-4D97-AF65-F5344CB8AC3E}">
        <p14:creationId xmlns:p14="http://schemas.microsoft.com/office/powerpoint/2010/main" val="8621572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larheit">
  <a:themeElements>
    <a:clrScheme name="Klarhei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Larissa Klassisch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larhei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240BEE36140C4099AA2AE462C59614" ma:contentTypeVersion="2" ma:contentTypeDescription="Create a new document." ma:contentTypeScope="" ma:versionID="e63c2246d32922dcb5ba18055bf4d5d1">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6DAB3C4-A484-45C5-9891-88341021C0DB}"/>
</file>

<file path=customXml/itemProps2.xml><?xml version="1.0" encoding="utf-8"?>
<ds:datastoreItem xmlns:ds="http://schemas.openxmlformats.org/officeDocument/2006/customXml" ds:itemID="{41F6FA44-BC2F-4A50-9620-DC5322418419}"/>
</file>

<file path=customXml/itemProps3.xml><?xml version="1.0" encoding="utf-8"?>
<ds:datastoreItem xmlns:ds="http://schemas.openxmlformats.org/officeDocument/2006/customXml" ds:itemID="{295085C7-3F86-40DA-BA92-C1507B50634D}"/>
</file>

<file path=docProps/app.xml><?xml version="1.0" encoding="utf-8"?>
<Properties xmlns="http://schemas.openxmlformats.org/officeDocument/2006/extended-properties" xmlns:vt="http://schemas.openxmlformats.org/officeDocument/2006/docPropsVTypes">
  <Template>Clarity</Template>
  <TotalTime>0</TotalTime>
  <Words>934</Words>
  <Application>Microsoft Office PowerPoint</Application>
  <PresentationFormat>Custom</PresentationFormat>
  <Paragraphs>113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Klarheit</vt:lpstr>
      <vt:lpstr>AAL Standardisation in IEC TC 100 Audio, ViDeo and Multimedia Systems and Equipment  </vt:lpstr>
      <vt:lpstr>   IEC TC 100 AAL workshop</vt:lpstr>
      <vt:lpstr>   IEC TC 100 AAL workshop</vt:lpstr>
      <vt:lpstr>   IEC TC 100 TA 16 Scope</vt:lpstr>
      <vt:lpstr>   IEC TC 100 TA 16 First meeting</vt:lpstr>
      <vt:lpstr>   IEC TC 100 TA 16 Second meeting</vt:lpstr>
      <vt:lpstr>    Digital Television Accessibility</vt:lpstr>
      <vt:lpstr>   AGS Study Session Wearable Technologies</vt:lpstr>
      <vt:lpstr>  SyC AAL First Meeting</vt:lpstr>
      <vt:lpstr>  SyC AAL Structure</vt:lpstr>
      <vt:lpstr>  SyC AAL Structure - 5 WGs</vt:lpstr>
      <vt:lpstr>  AAL – recent IEC articles</vt:lpstr>
      <vt:lpstr>  AAL – recent IEC articles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Grant</dc:creator>
  <cp:lastModifiedBy>Chevtchenko, Marina</cp:lastModifiedBy>
  <cp:revision>41</cp:revision>
  <dcterms:created xsi:type="dcterms:W3CDTF">2015-02-04T09:47:16Z</dcterms:created>
  <dcterms:modified xsi:type="dcterms:W3CDTF">2015-03-18T14:04:26Z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0x01010042240BEE36140C4099AA2AE462C59614</vt:lpwstr>
  </property>
</Properties>
</file>