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  <p:sldMasterId id="2147483726" r:id="rId2"/>
    <p:sldMasterId id="2147483707" r:id="rId3"/>
    <p:sldMasterId id="2147483688" r:id="rId4"/>
  </p:sldMasterIdLst>
  <p:notesMasterIdLst>
    <p:notesMasterId r:id="rId18"/>
  </p:notesMasterIdLst>
  <p:handoutMasterIdLst>
    <p:handoutMasterId r:id="rId19"/>
  </p:handoutMasterIdLst>
  <p:sldIdLst>
    <p:sldId id="368" r:id="rId5"/>
    <p:sldId id="372" r:id="rId6"/>
    <p:sldId id="373" r:id="rId7"/>
    <p:sldId id="376" r:id="rId8"/>
    <p:sldId id="375" r:id="rId9"/>
    <p:sldId id="374" r:id="rId10"/>
    <p:sldId id="377" r:id="rId11"/>
    <p:sldId id="378" r:id="rId12"/>
    <p:sldId id="380" r:id="rId13"/>
    <p:sldId id="379" r:id="rId14"/>
    <p:sldId id="381" r:id="rId15"/>
    <p:sldId id="382" r:id="rId16"/>
    <p:sldId id="364" r:id="rId17"/>
  </p:sldIdLst>
  <p:sldSz cx="12204700" cy="6859588"/>
  <p:notesSz cx="6794500" cy="9931400"/>
  <p:defaultTextStyle>
    <a:defPPr>
      <a:defRPr lang="ja-JP"/>
    </a:defPPr>
    <a:lvl1pPr marL="0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44662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89325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633987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178649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723312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267974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812637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357299" algn="l" defTabSz="1089325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8">
          <p15:clr>
            <a:srgbClr val="A4A3A4"/>
          </p15:clr>
        </p15:guide>
        <p15:guide id="2" orient="horz" pos="227">
          <p15:clr>
            <a:srgbClr val="A4A3A4"/>
          </p15:clr>
        </p15:guide>
        <p15:guide id="3" orient="horz" pos="568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682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pos="3844">
          <p15:clr>
            <a:srgbClr val="A4A3A4"/>
          </p15:clr>
        </p15:guide>
        <p15:guide id="8" pos="261">
          <p15:clr>
            <a:srgbClr val="A4A3A4"/>
          </p15:clr>
        </p15:guide>
        <p15:guide id="9" pos="442">
          <p15:clr>
            <a:srgbClr val="A4A3A4"/>
          </p15:clr>
        </p15:guide>
        <p15:guide id="10" pos="7234">
          <p15:clr>
            <a:srgbClr val="A4A3A4"/>
          </p15:clr>
        </p15:guide>
        <p15:guide id="11" pos="7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iri Kato" initials="D.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FFFFFF"/>
    <a:srgbClr val="646464"/>
    <a:srgbClr val="003366"/>
    <a:srgbClr val="717171"/>
    <a:srgbClr val="B2B2B2"/>
    <a:srgbClr val="B3B3B3"/>
    <a:srgbClr val="B1B1B1"/>
    <a:srgbClr val="B0B0B0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8458" autoAdjust="0"/>
  </p:normalViewPr>
  <p:slideViewPr>
    <p:cSldViewPr>
      <p:cViewPr varScale="1">
        <p:scale>
          <a:sx n="112" d="100"/>
          <a:sy n="112" d="100"/>
        </p:scale>
        <p:origin x="516" y="108"/>
      </p:cViewPr>
      <p:guideLst>
        <p:guide orient="horz" pos="4048"/>
        <p:guide orient="horz" pos="227"/>
        <p:guide orient="horz" pos="568"/>
        <p:guide orient="horz" pos="3929"/>
        <p:guide orient="horz" pos="682"/>
        <p:guide orient="horz" pos="2160"/>
        <p:guide pos="3844"/>
        <p:guide pos="261"/>
        <p:guide pos="442"/>
        <p:guide pos="7234"/>
        <p:guide pos="7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9954"/>
    </p:cViewPr>
  </p:sorterViewPr>
  <p:notesViewPr>
    <p:cSldViewPr showGuides="1">
      <p:cViewPr varScale="1">
        <p:scale>
          <a:sx n="49" d="100"/>
          <a:sy n="49" d="100"/>
        </p:scale>
        <p:origin x="-292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64389-FDA7-DD41-A374-B1DA747FDC5A}" type="datetimeFigureOut">
              <a:rPr kumimoji="1" lang="ja-JP" altLang="en-US" smtClean="0"/>
              <a:t>2015/3/18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3614E-5182-F847-8C8B-1C22E58109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043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ED1A7-AB37-4B52-BC42-F90D4DEB2F36}" type="datetimeFigureOut">
              <a:rPr kumimoji="1" lang="ja-JP" altLang="en-US" smtClean="0"/>
              <a:t>2015/3/18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262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6B5EF-E6B2-4482-B3E1-BC282756F2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841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B7693-39D7-431E-9C10-54C79B6C477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11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Titlepage"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717050" y="1989634"/>
            <a:ext cx="10766926" cy="576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2" y="302965"/>
            <a:ext cx="1438171" cy="361621"/>
          </a:xfrm>
          <a:prstGeom prst="rect">
            <a:avLst/>
          </a:prstGeom>
        </p:spPr>
      </p:pic>
      <p:sp>
        <p:nvSpPr>
          <p:cNvPr id="1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5734800"/>
            <a:ext cx="10763250" cy="21544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部署名</a:t>
            </a:r>
            <a:endParaRPr kumimoji="1" lang="ja-JP" altLang="en-US" dirty="0"/>
          </a:p>
        </p:txBody>
      </p:sp>
      <p:sp>
        <p:nvSpPr>
          <p:cNvPr id="21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6083400"/>
            <a:ext cx="10763250" cy="15388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ライツ表記</a:t>
            </a:r>
            <a:endParaRPr kumimoji="1" lang="ja-JP" altLang="en-US" dirty="0"/>
          </a:p>
        </p:txBody>
      </p:sp>
      <p:sp>
        <p:nvSpPr>
          <p:cNvPr id="28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2915965"/>
            <a:ext cx="10761662" cy="3077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544662" indent="0" algn="l">
              <a:buNone/>
              <a:defRPr/>
            </a:lvl2pPr>
          </a:lstStyle>
          <a:p>
            <a:pPr lvl="0"/>
            <a:r>
              <a:rPr kumimoji="1" lang="ja-JP" altLang="en-US" dirty="0" smtClean="0"/>
              <a:t>サブタイトルの書式設定</a:t>
            </a:r>
            <a:endParaRPr kumimoji="1" lang="ja-JP" altLang="en-US" dirty="0"/>
          </a:p>
        </p:txBody>
      </p:sp>
      <p:sp>
        <p:nvSpPr>
          <p:cNvPr id="9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tx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 information)</a:t>
            </a:r>
            <a:endParaRPr lang="en-US" altLang="ja-JP" sz="1000" b="0" dirty="0">
              <a:solidFill>
                <a:schemeClr val="tx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5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/White Middle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8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</a:t>
            </a:r>
            <a:r>
              <a:rPr lang="en-US" altLang="ja-JP" sz="1000" b="0" baseline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 information</a:t>
            </a:r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)</a:t>
            </a:r>
            <a:endParaRPr lang="en-US" altLang="ja-JP" sz="1000" b="0" dirty="0">
              <a:solidFill>
                <a:schemeClr val="bg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20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1000" dirty="0">
              <a:solidFill>
                <a:schemeClr val="bg1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</a:rPr>
              <a:t>yy.mm.dd</a:t>
            </a:r>
            <a:endParaRPr lang="en-US" altLang="ja-JP" sz="1000" dirty="0">
              <a:solidFill>
                <a:schemeClr val="bg1"/>
              </a:solidFill>
              <a:latin typeface="SST" pitchFamily="34" charset="0"/>
            </a:endParaRPr>
          </a:p>
        </p:txBody>
      </p:sp>
      <p:sp>
        <p:nvSpPr>
          <p:cNvPr id="24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baseline="0" smtClean="0">
                <a:latin typeface="SST" pitchFamily="34" charset="0"/>
              </a:rPr>
              <a:pPr/>
              <a:t>‹#›</a:t>
            </a:fld>
            <a:endParaRPr lang="ja-JP" altLang="en-US" sz="1000" baseline="0" dirty="0">
              <a:latin typeface="SST" pitchFamily="34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Black Middle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0" name="直線コネクタ 19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9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bg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</a:t>
            </a:r>
            <a:r>
              <a:rPr lang="en-US" altLang="ja-JP" sz="1000" b="0" baseline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 information</a:t>
            </a:r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)</a:t>
            </a:r>
            <a:endParaRPr lang="en-US" altLang="ja-JP" sz="1000" b="0" dirty="0">
              <a:solidFill>
                <a:schemeClr val="bg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18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1000" dirty="0">
              <a:solidFill>
                <a:schemeClr val="bg1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</a:rPr>
              <a:t>yy.mm.dd</a:t>
            </a:r>
            <a:endParaRPr lang="en-US" altLang="ja-JP" sz="1000" dirty="0">
              <a:solidFill>
                <a:schemeClr val="bg1"/>
              </a:solidFill>
              <a:latin typeface="SST" pitchFamily="34" charset="0"/>
            </a:endParaRPr>
          </a:p>
        </p:txBody>
      </p:sp>
      <p:sp>
        <p:nvSpPr>
          <p:cNvPr id="21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baseline="0" smtClean="0">
                <a:latin typeface="SST" pitchFamily="34" charset="0"/>
              </a:rPr>
              <a:pPr/>
              <a:t>‹#›</a:t>
            </a:fld>
            <a:endParaRPr lang="ja-JP" altLang="en-US" sz="1000" baseline="0" dirty="0">
              <a:latin typeface="SST" pitchFamily="34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4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/Black Middle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7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bg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tx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 information)</a:t>
            </a:r>
            <a:endParaRPr lang="en-US" altLang="ja-JP" sz="1000" b="0" dirty="0">
              <a:solidFill>
                <a:schemeClr val="tx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18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tx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1000" dirty="0">
              <a:solidFill>
                <a:schemeClr val="tx1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tx1"/>
                </a:solidFill>
                <a:latin typeface="SST" pitchFamily="34" charset="0"/>
              </a:rPr>
              <a:t>yy.mm.dd</a:t>
            </a:r>
            <a:endParaRPr lang="en-US" altLang="ja-JP" sz="1000" dirty="0">
              <a:solidFill>
                <a:schemeClr val="tx1"/>
              </a:solidFill>
              <a:latin typeface="SST" pitchFamily="34" charset="0"/>
            </a:endParaRPr>
          </a:p>
        </p:txBody>
      </p:sp>
      <p:sp>
        <p:nvSpPr>
          <p:cNvPr id="21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baseline="0" smtClean="0">
                <a:solidFill>
                  <a:schemeClr val="tx1"/>
                </a:solidFill>
                <a:latin typeface="SST" pitchFamily="34" charset="0"/>
              </a:rPr>
              <a:pPr/>
              <a:t>‹#›</a:t>
            </a:fld>
            <a:endParaRPr lang="ja-JP" altLang="en-US" sz="1000" baseline="0" dirty="0">
              <a:solidFill>
                <a:schemeClr val="tx1"/>
              </a:solidFill>
              <a:latin typeface="SST" pitchFamily="34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/Black Middle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0" name="直線コネクタ 19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4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bg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</a:t>
            </a:r>
            <a:r>
              <a:rPr lang="en-US" altLang="ja-JP" sz="1000" b="0" baseline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 information</a:t>
            </a:r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)</a:t>
            </a:r>
            <a:endParaRPr lang="en-US" altLang="ja-JP" sz="1000" b="0" dirty="0">
              <a:solidFill>
                <a:schemeClr val="bg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18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1000" dirty="0">
              <a:solidFill>
                <a:schemeClr val="bg1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</a:rPr>
              <a:t>yy.mm.dd</a:t>
            </a:r>
            <a:endParaRPr lang="en-US" altLang="ja-JP" sz="1000" dirty="0">
              <a:solidFill>
                <a:schemeClr val="bg1"/>
              </a:solidFill>
              <a:latin typeface="SST" pitchFamily="34" charset="0"/>
            </a:endParaRPr>
          </a:p>
        </p:txBody>
      </p:sp>
      <p:sp>
        <p:nvSpPr>
          <p:cNvPr id="21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baseline="0" smtClean="0">
                <a:latin typeface="SST" pitchFamily="34" charset="0"/>
              </a:rPr>
              <a:pPr/>
              <a:t>‹#›</a:t>
            </a:fld>
            <a:endParaRPr lang="ja-JP" altLang="en-US" sz="1000" baseline="0" dirty="0">
              <a:latin typeface="SST" pitchFamily="34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1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/Black Middle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sp>
        <p:nvSpPr>
          <p:cNvPr id="38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9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bg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cxnSp>
        <p:nvCxnSpPr>
          <p:cNvPr id="29" name="直線コネクタ 28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tx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 information)</a:t>
            </a:r>
            <a:endParaRPr lang="en-US" altLang="ja-JP" sz="1000" b="0" dirty="0">
              <a:solidFill>
                <a:schemeClr val="tx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18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tx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1000" dirty="0">
              <a:solidFill>
                <a:schemeClr val="tx1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tx1"/>
                </a:solidFill>
                <a:latin typeface="SST" pitchFamily="34" charset="0"/>
              </a:rPr>
              <a:t>yy.mm.dd</a:t>
            </a:r>
            <a:endParaRPr lang="en-US" altLang="ja-JP" sz="1000" dirty="0">
              <a:solidFill>
                <a:schemeClr val="tx1"/>
              </a:solidFill>
              <a:latin typeface="SST" pitchFamily="34" charset="0"/>
            </a:endParaRPr>
          </a:p>
        </p:txBody>
      </p:sp>
      <p:sp>
        <p:nvSpPr>
          <p:cNvPr id="20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baseline="0" smtClean="0">
                <a:solidFill>
                  <a:schemeClr val="tx1"/>
                </a:solidFill>
                <a:latin typeface="SST" pitchFamily="34" charset="0"/>
              </a:rPr>
              <a:pPr/>
              <a:t>‹#›</a:t>
            </a:fld>
            <a:endParaRPr lang="ja-JP" altLang="en-US" sz="1000" baseline="0" dirty="0">
              <a:solidFill>
                <a:schemeClr val="tx1"/>
              </a:solidFill>
              <a:latin typeface="SST" pitchFamily="34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4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 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 userDrawn="1"/>
        </p:nvSpPr>
        <p:spPr bwMode="gray">
          <a:xfrm>
            <a:off x="720725" y="5940000"/>
            <a:ext cx="10763249" cy="603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kern="1200" dirty="0" smtClean="0">
                <a:solidFill>
                  <a:srgbClr val="C8C8C8"/>
                </a:solidFill>
                <a:latin typeface="SST" pitchFamily="34" charset="0"/>
                <a:ea typeface="+mn-ea"/>
                <a:cs typeface="メイリオ"/>
              </a:rPr>
              <a:t>SONY is a registered trademark of Sony Corporation.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kern="1200" dirty="0" smtClean="0">
                <a:solidFill>
                  <a:srgbClr val="C8C8C8"/>
                </a:solidFill>
                <a:latin typeface="SST" pitchFamily="34" charset="0"/>
                <a:ea typeface="+mn-ea"/>
                <a:cs typeface="メイリオ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kern="1200" dirty="0" smtClean="0">
                <a:solidFill>
                  <a:srgbClr val="C8C8C8"/>
                </a:solidFill>
                <a:latin typeface="SST" pitchFamily="34" charset="0"/>
                <a:ea typeface="+mn-ea"/>
                <a:cs typeface="メイリオ"/>
              </a:rPr>
              <a:t>Other company names and product names are registered trademarks and/or trademarks of the respective companies.</a:t>
            </a: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8" y="2979592"/>
            <a:ext cx="3595262" cy="8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7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5734800"/>
            <a:ext cx="10763250" cy="21544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部署名</a:t>
            </a:r>
            <a:endParaRPr kumimoji="1" lang="ja-JP" altLang="en-US" dirty="0"/>
          </a:p>
        </p:txBody>
      </p:sp>
      <p:sp>
        <p:nvSpPr>
          <p:cNvPr id="26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6083400"/>
            <a:ext cx="10763250" cy="15388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ライツ表記</a:t>
            </a:r>
            <a:endParaRPr kumimoji="1" lang="ja-JP" altLang="en-US" dirty="0"/>
          </a:p>
        </p:txBody>
      </p:sp>
      <p:sp>
        <p:nvSpPr>
          <p:cNvPr id="27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4" y="1989634"/>
            <a:ext cx="10761662" cy="576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28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2915965"/>
            <a:ext cx="10761662" cy="3077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544662" indent="0" algn="l">
              <a:buNone/>
              <a:defRPr/>
            </a:lvl2pPr>
          </a:lstStyle>
          <a:p>
            <a:pPr lvl="0"/>
            <a:r>
              <a:rPr kumimoji="1" lang="ja-JP" altLang="en-US" dirty="0" smtClean="0"/>
              <a:t>サブタイトルの書式設定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2" y="302965"/>
            <a:ext cx="1438171" cy="36162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1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Middle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8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</a:t>
            </a:r>
            <a:r>
              <a:rPr lang="en-US" altLang="ja-JP" sz="1000" b="0" baseline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 information</a:t>
            </a:r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)</a:t>
            </a:r>
            <a:endParaRPr lang="en-US" altLang="ja-JP" sz="1000" b="0" dirty="0">
              <a:solidFill>
                <a:schemeClr val="bg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22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1000" dirty="0">
              <a:solidFill>
                <a:schemeClr val="bg1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</a:rPr>
              <a:t>yy.mm.dd</a:t>
            </a:r>
            <a:endParaRPr lang="en-US" altLang="ja-JP" sz="1000" dirty="0">
              <a:solidFill>
                <a:schemeClr val="bg1"/>
              </a:solidFill>
              <a:latin typeface="SST" pitchFamily="34" charset="0"/>
            </a:endParaRPr>
          </a:p>
        </p:txBody>
      </p:sp>
      <p:sp>
        <p:nvSpPr>
          <p:cNvPr id="25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baseline="0" smtClean="0">
                <a:latin typeface="SST" pitchFamily="34" charset="0"/>
              </a:rPr>
              <a:pPr/>
              <a:t>‹#›</a:t>
            </a:fld>
            <a:endParaRPr lang="ja-JP" altLang="en-US" sz="1000" baseline="0" dirty="0">
              <a:latin typeface="SST" pitchFamily="34" charset="0"/>
            </a:endParaRPr>
          </a:p>
        </p:txBody>
      </p:sp>
      <p:pic>
        <p:nvPicPr>
          <p:cNvPr id="23" name="図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Gray/White Middle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7" name="直線コネクタ 26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4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tx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 information)</a:t>
            </a:r>
            <a:endParaRPr lang="en-US" altLang="ja-JP" sz="1000" b="0" dirty="0">
              <a:solidFill>
                <a:schemeClr val="tx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19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tx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1000" dirty="0">
              <a:solidFill>
                <a:schemeClr val="tx1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tx1"/>
                </a:solidFill>
                <a:latin typeface="SST" pitchFamily="34" charset="0"/>
              </a:rPr>
              <a:t>yy.mm.dd</a:t>
            </a:r>
            <a:endParaRPr lang="en-US" altLang="ja-JP" sz="1000" dirty="0">
              <a:solidFill>
                <a:schemeClr val="tx1"/>
              </a:solidFill>
              <a:latin typeface="SST" pitchFamily="34" charset="0"/>
            </a:endParaRPr>
          </a:p>
        </p:txBody>
      </p:sp>
      <p:sp>
        <p:nvSpPr>
          <p:cNvPr id="21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baseline="0" smtClean="0">
                <a:solidFill>
                  <a:schemeClr val="tx1"/>
                </a:solidFill>
                <a:latin typeface="SST" pitchFamily="34" charset="0"/>
              </a:rPr>
              <a:pPr/>
              <a:t>‹#›</a:t>
            </a:fld>
            <a:endParaRPr lang="ja-JP" altLang="en-US" sz="1000" baseline="0" dirty="0">
              <a:solidFill>
                <a:schemeClr val="tx1"/>
              </a:solidFill>
              <a:latin typeface="SST" pitchFamily="34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/White Middle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4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HEE EU Weekly Report</a:t>
            </a:r>
            <a:endParaRPr lang="en-US" altLang="ja-JP" sz="1000" b="0" dirty="0">
              <a:solidFill>
                <a:schemeClr val="bg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20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Home</a:t>
            </a:r>
            <a:r>
              <a:rPr lang="en-US" altLang="ja-JP" sz="1000" baseline="0" dirty="0" smtClean="0">
                <a:solidFill>
                  <a:schemeClr val="bg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 Entertainment Engineering</a:t>
            </a:r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      Copyright</a:t>
            </a:r>
            <a:endParaRPr lang="en-US" altLang="ja-JP" sz="1000" dirty="0">
              <a:solidFill>
                <a:schemeClr val="bg1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baseline="0" smtClean="0">
                <a:latin typeface="SST" pitchFamily="34" charset="0"/>
              </a:rPr>
              <a:pPr/>
              <a:t>‹#›</a:t>
            </a:fld>
            <a:endParaRPr lang="ja-JP" altLang="en-US" sz="1000" baseline="0" dirty="0">
              <a:latin typeface="SST" pitchFamily="34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Gray/White Middle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7" name="直線コネクタ 26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4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tx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 information)</a:t>
            </a:r>
            <a:endParaRPr lang="en-US" altLang="ja-JP" sz="1000" b="0" dirty="0">
              <a:solidFill>
                <a:schemeClr val="tx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22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tx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1000" dirty="0">
              <a:solidFill>
                <a:schemeClr val="tx1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tx1"/>
                </a:solidFill>
                <a:latin typeface="SST" pitchFamily="34" charset="0"/>
              </a:rPr>
              <a:t>yy.mm.dd</a:t>
            </a:r>
            <a:endParaRPr lang="en-US" altLang="ja-JP" sz="1000" dirty="0">
              <a:solidFill>
                <a:schemeClr val="tx1"/>
              </a:solidFill>
              <a:latin typeface="SST" pitchFamily="34" charset="0"/>
            </a:endParaRPr>
          </a:p>
        </p:txBody>
      </p:sp>
      <p:sp>
        <p:nvSpPr>
          <p:cNvPr id="24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baseline="0" smtClean="0">
                <a:solidFill>
                  <a:schemeClr val="tx1"/>
                </a:solidFill>
                <a:latin typeface="SST" pitchFamily="34" charset="0"/>
              </a:rPr>
              <a:pPr/>
              <a:t>‹#›</a:t>
            </a:fld>
            <a:endParaRPr lang="ja-JP" altLang="en-US" sz="1000" baseline="0" dirty="0">
              <a:solidFill>
                <a:schemeClr val="tx1"/>
              </a:solidFill>
              <a:latin typeface="SST" pitchFamily="34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/White Middle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8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sp>
        <p:nvSpPr>
          <p:cNvPr id="12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endParaRPr lang="en-US" altLang="ja-JP" sz="1000" b="0" dirty="0">
              <a:solidFill>
                <a:schemeClr val="bg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15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Home</a:t>
            </a:r>
            <a:r>
              <a:rPr lang="en-US" altLang="ja-JP" sz="1000" baseline="0" dirty="0" smtClean="0">
                <a:solidFill>
                  <a:schemeClr val="bg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 Entertainment Engineering</a:t>
            </a:r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      Copyright</a:t>
            </a:r>
            <a:endParaRPr lang="en-US" altLang="ja-JP" sz="1000" dirty="0">
              <a:solidFill>
                <a:schemeClr val="bg1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baseline="0" smtClean="0">
                <a:latin typeface="SST" pitchFamily="34" charset="0"/>
              </a:rPr>
              <a:pPr/>
              <a:t>‹#›</a:t>
            </a:fld>
            <a:endParaRPr lang="ja-JP" altLang="en-US" sz="1000" baseline="0" dirty="0">
              <a:latin typeface="SS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/Black Middle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sp>
        <p:nvSpPr>
          <p:cNvPr id="38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9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bg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cxnSp>
        <p:nvCxnSpPr>
          <p:cNvPr id="29" name="直線コネクタ 28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tx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HEE EU Weekly Report</a:t>
            </a:r>
            <a:endParaRPr lang="en-US" altLang="ja-JP" sz="1000" b="0" dirty="0">
              <a:solidFill>
                <a:schemeClr val="tx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18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tx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Home Entertainment Engineering      Copyright</a:t>
            </a:r>
            <a:endParaRPr lang="en-US" altLang="ja-JP" sz="1000" dirty="0">
              <a:solidFill>
                <a:schemeClr val="tx1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baseline="0" smtClean="0">
                <a:solidFill>
                  <a:schemeClr val="tx1"/>
                </a:solidFill>
                <a:latin typeface="SST" pitchFamily="34" charset="0"/>
              </a:rPr>
              <a:pPr/>
              <a:t>‹#›</a:t>
            </a:fld>
            <a:endParaRPr lang="ja-JP" altLang="en-US" sz="1000" baseline="0" dirty="0">
              <a:solidFill>
                <a:schemeClr val="tx1"/>
              </a:solidFill>
              <a:latin typeface="SST" pitchFamily="34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5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 bwMode="gray">
          <a:xfrm>
            <a:off x="720725" y="5940000"/>
            <a:ext cx="10763249" cy="603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kern="1200" dirty="0" smtClean="0">
                <a:solidFill>
                  <a:srgbClr val="717171"/>
                </a:solidFill>
                <a:latin typeface="SST" pitchFamily="34" charset="0"/>
                <a:ea typeface="+mn-ea"/>
                <a:cs typeface="メイリオ"/>
              </a:rPr>
              <a:t>SONY is a registered trademark of Sony Corporation.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717171"/>
                </a:solidFill>
                <a:latin typeface="SST" pitchFamily="34" charset="0"/>
                <a:ea typeface="+mj-ea"/>
                <a:cs typeface="メイリオ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717171"/>
                </a:solidFill>
                <a:latin typeface="SST" pitchFamily="34" charset="0"/>
                <a:ea typeface="+mj-ea"/>
                <a:cs typeface="メイリオ"/>
              </a:rPr>
              <a:t>Other company names and product names are registered trademarks and/or trademarks of the respective companies.</a:t>
            </a: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50" y="2979000"/>
            <a:ext cx="36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6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/Black Middle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7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bg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tx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 information)</a:t>
            </a:r>
            <a:endParaRPr lang="en-US" altLang="ja-JP" sz="1000" b="0" dirty="0">
              <a:solidFill>
                <a:schemeClr val="tx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18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tx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1000" dirty="0">
              <a:solidFill>
                <a:schemeClr val="tx1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tx1"/>
                </a:solidFill>
                <a:latin typeface="SST" pitchFamily="34" charset="0"/>
              </a:rPr>
              <a:t>yy.mm.dd</a:t>
            </a:r>
            <a:endParaRPr lang="en-US" altLang="ja-JP" sz="1000" dirty="0">
              <a:solidFill>
                <a:schemeClr val="tx1"/>
              </a:solidFill>
              <a:latin typeface="SST" pitchFamily="34" charset="0"/>
            </a:endParaRPr>
          </a:p>
        </p:txBody>
      </p:sp>
      <p:sp>
        <p:nvSpPr>
          <p:cNvPr id="21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baseline="0" smtClean="0">
                <a:solidFill>
                  <a:schemeClr val="tx1"/>
                </a:solidFill>
                <a:latin typeface="SST" pitchFamily="34" charset="0"/>
              </a:rPr>
              <a:pPr/>
              <a:t>‹#›</a:t>
            </a:fld>
            <a:endParaRPr lang="ja-JP" altLang="en-US" sz="1000" baseline="0" dirty="0">
              <a:solidFill>
                <a:schemeClr val="tx1"/>
              </a:solidFill>
              <a:latin typeface="SST" pitchFamily="34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5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 bwMode="gray">
          <a:xfrm>
            <a:off x="720725" y="5940000"/>
            <a:ext cx="10763249" cy="603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kern="1200" dirty="0" smtClean="0">
                <a:solidFill>
                  <a:srgbClr val="717171"/>
                </a:solidFill>
                <a:latin typeface="SST" pitchFamily="34" charset="0"/>
                <a:ea typeface="+mn-ea"/>
                <a:cs typeface="メイリオ"/>
              </a:rPr>
              <a:t>SONY is a registered trademark of Sony Corporation.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kern="1200" dirty="0" smtClean="0">
                <a:solidFill>
                  <a:srgbClr val="717171"/>
                </a:solidFill>
                <a:latin typeface="SST" pitchFamily="34" charset="0"/>
                <a:ea typeface="+mn-ea"/>
                <a:cs typeface="メイリオ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kern="1200" dirty="0" smtClean="0">
                <a:solidFill>
                  <a:srgbClr val="717171"/>
                </a:solidFill>
                <a:latin typeface="SST" pitchFamily="34" charset="0"/>
                <a:ea typeface="+mn-ea"/>
                <a:cs typeface="メイリオ"/>
              </a:rPr>
              <a:t>Other company names and product names are registered trademarks and/or trademarks of the respective companies.</a:t>
            </a: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50" y="2979000"/>
            <a:ext cx="36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4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 Titlepage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4" y="1989634"/>
            <a:ext cx="10761662" cy="576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" y="302400"/>
            <a:ext cx="1438171" cy="361621"/>
          </a:xfrm>
          <a:prstGeom prst="rect">
            <a:avLst/>
          </a:prstGeom>
        </p:spPr>
      </p:pic>
      <p:sp>
        <p:nvSpPr>
          <p:cNvPr id="20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5734800"/>
            <a:ext cx="10763250" cy="21544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部署名</a:t>
            </a:r>
            <a:endParaRPr kumimoji="1" lang="ja-JP" altLang="en-US" dirty="0"/>
          </a:p>
        </p:txBody>
      </p:sp>
      <p:sp>
        <p:nvSpPr>
          <p:cNvPr id="21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6083400"/>
            <a:ext cx="10763250" cy="15388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ライツ表記</a:t>
            </a:r>
            <a:endParaRPr kumimoji="1" lang="ja-JP" altLang="en-US" dirty="0"/>
          </a:p>
        </p:txBody>
      </p:sp>
      <p:sp>
        <p:nvSpPr>
          <p:cNvPr id="26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2915965"/>
            <a:ext cx="10761662" cy="3077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544662" indent="0" algn="l">
              <a:buNone/>
              <a:defRPr/>
            </a:lvl2pPr>
          </a:lstStyle>
          <a:p>
            <a:pPr lvl="0"/>
            <a:r>
              <a:rPr kumimoji="1" lang="ja-JP" altLang="en-US" dirty="0" smtClean="0"/>
              <a:t>サブタイトルの書式設定</a:t>
            </a:r>
            <a:endParaRPr kumimoji="1" lang="ja-JP" altLang="en-US" dirty="0"/>
          </a:p>
        </p:txBody>
      </p:sp>
      <p:sp>
        <p:nvSpPr>
          <p:cNvPr id="9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</a:t>
            </a:r>
            <a:r>
              <a:rPr lang="en-US" altLang="ja-JP" sz="1000" b="0" baseline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 information</a:t>
            </a:r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)</a:t>
            </a:r>
            <a:endParaRPr lang="en-US" altLang="ja-JP" sz="1000" b="0" dirty="0">
              <a:solidFill>
                <a:schemeClr val="bg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1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/White Middle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4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tx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</a:t>
            </a:r>
            <a:r>
              <a:rPr lang="en-US" altLang="ja-JP" sz="1000" b="0" baseline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 information</a:t>
            </a:r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)</a:t>
            </a:r>
            <a:endParaRPr lang="en-US" altLang="ja-JP" sz="1000" b="0" dirty="0">
              <a:solidFill>
                <a:schemeClr val="bg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20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1000" dirty="0">
              <a:solidFill>
                <a:schemeClr val="bg1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</a:rPr>
              <a:t>yy.mm.dd</a:t>
            </a:r>
            <a:endParaRPr lang="en-US" altLang="ja-JP" sz="1000" dirty="0">
              <a:solidFill>
                <a:schemeClr val="bg1"/>
              </a:solidFill>
              <a:latin typeface="SST" pitchFamily="34" charset="0"/>
            </a:endParaRPr>
          </a:p>
        </p:txBody>
      </p:sp>
      <p:sp>
        <p:nvSpPr>
          <p:cNvPr id="22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baseline="0" smtClean="0">
                <a:latin typeface="SST" pitchFamily="34" charset="0"/>
              </a:rPr>
              <a:pPr/>
              <a:t>‹#›</a:t>
            </a:fld>
            <a:endParaRPr lang="ja-JP" altLang="en-US" sz="1000" baseline="0" dirty="0">
              <a:latin typeface="SST" pitchFamily="34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/Black Middle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6427588"/>
            <a:ext cx="12204000" cy="43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rgbClr val="FFFFFF"/>
              </a:solidFill>
            </a:endParaRPr>
          </a:p>
        </p:txBody>
      </p:sp>
      <p:cxnSp>
        <p:nvCxnSpPr>
          <p:cNvPr id="20" name="直線コネクタ 19"/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タイトル 1"/>
          <p:cNvSpPr>
            <a:spLocks noGrp="1"/>
          </p:cNvSpPr>
          <p:nvPr>
            <p:ph type="title"/>
          </p:nvPr>
        </p:nvSpPr>
        <p:spPr bwMode="gray">
          <a:xfrm>
            <a:off x="431799" y="360363"/>
            <a:ext cx="11339513" cy="5397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4" name="コンテンツ プレースホルダ 6"/>
          <p:cNvSpPr>
            <a:spLocks noGrp="1"/>
          </p:cNvSpPr>
          <p:nvPr>
            <p:ph sz="quarter" idx="13"/>
          </p:nvPr>
        </p:nvSpPr>
        <p:spPr bwMode="gray">
          <a:xfrm>
            <a:off x="720724" y="1081089"/>
            <a:ext cx="10763251" cy="51657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ea"/>
                <a:ea typeface="+mj-ea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j-ea"/>
                <a:ea typeface="+mj-ea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bg1"/>
                </a:solidFill>
                <a:latin typeface="+mj-ea"/>
                <a:ea typeface="+mj-ea"/>
              </a:defRPr>
            </a:lvl4pPr>
            <a:lvl5pPr>
              <a:defRPr sz="1000">
                <a:solidFill>
                  <a:schemeClr val="bg1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519600"/>
            <a:ext cx="1048514" cy="262129"/>
          </a:xfrm>
          <a:prstGeom prst="rect">
            <a:avLst/>
          </a:prstGeom>
        </p:spPr>
      </p:pic>
      <p:sp>
        <p:nvSpPr>
          <p:cNvPr id="14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</a:t>
            </a:r>
            <a:r>
              <a:rPr lang="en-US" altLang="ja-JP" sz="1000" b="0" baseline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 information</a:t>
            </a:r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)</a:t>
            </a:r>
            <a:endParaRPr lang="en-US" altLang="ja-JP" sz="1000" b="0" dirty="0">
              <a:solidFill>
                <a:schemeClr val="bg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sp>
        <p:nvSpPr>
          <p:cNvPr id="18" name="フッター プレースホルダー 3"/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  <a:ea typeface="メイリオ" pitchFamily="50" charset="-128"/>
                <a:cs typeface="メイリオ" pitchFamily="50" charset="-128"/>
              </a:rPr>
              <a:t>Department      Copyright</a:t>
            </a:r>
            <a:endParaRPr lang="en-US" altLang="ja-JP" sz="1000" dirty="0">
              <a:solidFill>
                <a:schemeClr val="bg1"/>
              </a:solidFill>
              <a:latin typeface="SST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日付プレースホルダー 2"/>
          <p:cNvSpPr txBox="1">
            <a:spLocks/>
          </p:cNvSpPr>
          <p:nvPr userDrawn="1"/>
        </p:nvSpPr>
        <p:spPr>
          <a:xfrm>
            <a:off x="2069902" y="6535588"/>
            <a:ext cx="776117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>
                <a:solidFill>
                  <a:schemeClr val="bg1"/>
                </a:solidFill>
                <a:latin typeface="SST" pitchFamily="34" charset="0"/>
              </a:rPr>
              <a:t>yy.mm.dd</a:t>
            </a:r>
            <a:endParaRPr lang="en-US" altLang="ja-JP" sz="1000" dirty="0">
              <a:solidFill>
                <a:schemeClr val="bg1"/>
              </a:solidFill>
              <a:latin typeface="SST" pitchFamily="34" charset="0"/>
            </a:endParaRPr>
          </a:p>
        </p:txBody>
      </p:sp>
      <p:sp>
        <p:nvSpPr>
          <p:cNvPr id="21" name="スライド番号プレースホルダー 4"/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baseline="0" smtClean="0">
                <a:latin typeface="SST" pitchFamily="34" charset="0"/>
              </a:rPr>
              <a:pPr/>
              <a:t>‹#›</a:t>
            </a:fld>
            <a:endParaRPr lang="ja-JP" altLang="en-US" sz="1000" baseline="0" dirty="0">
              <a:latin typeface="SST" pitchFamily="34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1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 Back Cover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 userDrawn="1"/>
        </p:nvSpPr>
        <p:spPr bwMode="gray">
          <a:xfrm>
            <a:off x="720725" y="5940000"/>
            <a:ext cx="10763249" cy="603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kern="1200" dirty="0" smtClean="0">
                <a:solidFill>
                  <a:srgbClr val="C8C8C8"/>
                </a:solidFill>
                <a:latin typeface="SST" pitchFamily="34" charset="0"/>
                <a:ea typeface="+mn-ea"/>
                <a:cs typeface="メイリオ"/>
              </a:rPr>
              <a:t>SONY is a registered trademark of Sony Corporation.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kern="1200" dirty="0" smtClean="0">
                <a:solidFill>
                  <a:srgbClr val="C8C8C8"/>
                </a:solidFill>
                <a:latin typeface="SST" pitchFamily="34" charset="0"/>
                <a:ea typeface="+mn-ea"/>
                <a:cs typeface="メイリオ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kern="1200" dirty="0" smtClean="0">
                <a:solidFill>
                  <a:srgbClr val="C8C8C8"/>
                </a:solidFill>
                <a:latin typeface="SST" pitchFamily="34" charset="0"/>
                <a:ea typeface="+mn-ea"/>
                <a:cs typeface="メイリオ"/>
              </a:rPr>
              <a:t>Other company names and product names are registered trademarks and/or trademarks of the respective companies.</a:t>
            </a: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8" y="2979592"/>
            <a:ext cx="3595262" cy="8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4" y="1989634"/>
            <a:ext cx="10761662" cy="576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" y="302400"/>
            <a:ext cx="1438171" cy="361621"/>
          </a:xfrm>
          <a:prstGeom prst="rect">
            <a:avLst/>
          </a:prstGeom>
        </p:spPr>
      </p:pic>
      <p:sp>
        <p:nvSpPr>
          <p:cNvPr id="14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5734800"/>
            <a:ext cx="10763250" cy="21544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部署名</a:t>
            </a:r>
            <a:endParaRPr kumimoji="1" lang="ja-JP" altLang="en-US" dirty="0"/>
          </a:p>
        </p:txBody>
      </p:sp>
      <p:sp>
        <p:nvSpPr>
          <p:cNvPr id="20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6083400"/>
            <a:ext cx="10763250" cy="15388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ライツ表記</a:t>
            </a:r>
            <a:endParaRPr kumimoji="1" lang="ja-JP" altLang="en-US" dirty="0"/>
          </a:p>
        </p:txBody>
      </p:sp>
      <p:sp>
        <p:nvSpPr>
          <p:cNvPr id="21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2915965"/>
            <a:ext cx="10761662" cy="3077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544662" indent="0" algn="l">
              <a:buNone/>
              <a:defRPr/>
            </a:lvl2pPr>
          </a:lstStyle>
          <a:p>
            <a:pPr lvl="0"/>
            <a:r>
              <a:rPr kumimoji="1" lang="ja-JP" altLang="en-US" dirty="0" smtClean="0"/>
              <a:t>サブタイトルの書式設定</a:t>
            </a:r>
            <a:endParaRPr kumimoji="1" lang="ja-JP" altLang="en-US" dirty="0"/>
          </a:p>
        </p:txBody>
      </p:sp>
      <p:sp>
        <p:nvSpPr>
          <p:cNvPr id="9" name="フッター プレースホルダー 3"/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/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(Supplementary</a:t>
            </a:r>
            <a:r>
              <a:rPr lang="en-US" altLang="ja-JP" sz="1000" b="0" baseline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 information</a:t>
            </a:r>
            <a:r>
              <a:rPr lang="en-US" altLang="ja-JP" sz="1000" b="0" dirty="0" smtClean="0">
                <a:solidFill>
                  <a:schemeClr val="bg1"/>
                </a:solidFill>
                <a:latin typeface="SST" pitchFamily="34" charset="0"/>
                <a:ea typeface="SST Japanese Pro Regular" pitchFamily="34" charset="-128"/>
                <a:cs typeface="メイリオ"/>
              </a:rPr>
              <a:t>)</a:t>
            </a:r>
            <a:endParaRPr lang="en-US" altLang="ja-JP" sz="1000" b="0" dirty="0">
              <a:solidFill>
                <a:schemeClr val="bg1"/>
              </a:solidFill>
              <a:latin typeface="SST" pitchFamily="34" charset="0"/>
              <a:ea typeface="SST Japanese Pro Regular" pitchFamily="34" charset="-128"/>
              <a:cs typeface="メイリオ"/>
            </a:endParaRP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426000"/>
            <a:ext cx="1295403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9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6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2" r:id="rId2"/>
    <p:sldLayoutId id="2147483756" r:id="rId3"/>
    <p:sldLayoutId id="2147483760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1089325" rtl="0" eaLnBrk="1" latinLnBrk="0" hangingPunct="1">
        <a:spcBef>
          <a:spcPct val="0"/>
        </a:spcBef>
        <a:buNone/>
        <a:defRPr kumimoji="1" sz="52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08497" indent="-408497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3800" kern="1200">
          <a:solidFill>
            <a:schemeClr val="tx1"/>
          </a:solidFill>
          <a:latin typeface="+mj-ea"/>
          <a:ea typeface="+mj-ea"/>
          <a:cs typeface="+mn-cs"/>
        </a:defRPr>
      </a:lvl1pPr>
      <a:lvl2pPr marL="885076" indent="-340414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3300" kern="1200">
          <a:solidFill>
            <a:schemeClr val="tx1"/>
          </a:solidFill>
          <a:latin typeface="+mj-ea"/>
          <a:ea typeface="+mj-ea"/>
          <a:cs typeface="+mn-cs"/>
        </a:defRPr>
      </a:lvl2pPr>
      <a:lvl3pPr marL="1361656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j-ea"/>
          <a:ea typeface="+mj-ea"/>
          <a:cs typeface="+mn-cs"/>
        </a:defRPr>
      </a:lvl3pPr>
      <a:lvl4pPr marL="1906318" indent="-272331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4pPr>
      <a:lvl5pPr marL="2450981" indent="-272331" algn="l" defTabSz="1089325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5pPr>
      <a:lvl6pPr marL="2995643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0305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4968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9630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66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325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98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864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31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7974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263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729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5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4" r:id="rId2"/>
    <p:sldLayoutId id="2147483738" r:id="rId3"/>
    <p:sldLayoutId id="2147483742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1089325" rtl="0" eaLnBrk="1" latinLnBrk="0" hangingPunct="1">
        <a:spcBef>
          <a:spcPct val="0"/>
        </a:spcBef>
        <a:buNone/>
        <a:defRPr kumimoji="1" sz="52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08497" indent="-408497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3800" kern="1200">
          <a:solidFill>
            <a:schemeClr val="tx1"/>
          </a:solidFill>
          <a:latin typeface="+mj-ea"/>
          <a:ea typeface="+mj-ea"/>
          <a:cs typeface="+mn-cs"/>
        </a:defRPr>
      </a:lvl1pPr>
      <a:lvl2pPr marL="885076" indent="-340414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3300" kern="1200">
          <a:solidFill>
            <a:schemeClr val="tx1"/>
          </a:solidFill>
          <a:latin typeface="+mj-ea"/>
          <a:ea typeface="+mj-ea"/>
          <a:cs typeface="+mn-cs"/>
        </a:defRPr>
      </a:lvl2pPr>
      <a:lvl3pPr marL="1361656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j-ea"/>
          <a:ea typeface="+mj-ea"/>
          <a:cs typeface="+mn-cs"/>
        </a:defRPr>
      </a:lvl3pPr>
      <a:lvl4pPr marL="1906318" indent="-272331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4pPr>
      <a:lvl5pPr marL="2450981" indent="-272331" algn="l" defTabSz="1089325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5pPr>
      <a:lvl6pPr marL="2995643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0305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4968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9630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66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325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98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864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31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7974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263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729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3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66" r:id="rId2"/>
    <p:sldLayoutId id="2147483767" r:id="rId3"/>
    <p:sldLayoutId id="2147483764" r:id="rId4"/>
    <p:sldLayoutId id="2147483765" r:id="rId5"/>
    <p:sldLayoutId id="2147483763" r:id="rId6"/>
    <p:sldLayoutId id="2147483724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1089325" rtl="0" eaLnBrk="1" latinLnBrk="0" hangingPunct="1">
        <a:spcBef>
          <a:spcPct val="0"/>
        </a:spcBef>
        <a:buNone/>
        <a:defRPr kumimoji="1" sz="52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08497" indent="-408497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3800" kern="1200">
          <a:solidFill>
            <a:schemeClr val="tx1"/>
          </a:solidFill>
          <a:latin typeface="+mj-ea"/>
          <a:ea typeface="+mj-ea"/>
          <a:cs typeface="+mn-cs"/>
        </a:defRPr>
      </a:lvl1pPr>
      <a:lvl2pPr marL="885076" indent="-340414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3300" kern="1200">
          <a:solidFill>
            <a:schemeClr val="tx1"/>
          </a:solidFill>
          <a:latin typeface="+mj-ea"/>
          <a:ea typeface="+mj-ea"/>
          <a:cs typeface="+mn-cs"/>
        </a:defRPr>
      </a:lvl2pPr>
      <a:lvl3pPr marL="1361656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j-ea"/>
          <a:ea typeface="+mj-ea"/>
          <a:cs typeface="+mn-cs"/>
        </a:defRPr>
      </a:lvl3pPr>
      <a:lvl4pPr marL="1906318" indent="-272331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4pPr>
      <a:lvl5pPr marL="2450981" indent="-272331" algn="l" defTabSz="1089325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5pPr>
      <a:lvl6pPr marL="2995643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0305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4968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9630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66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325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98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864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31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7974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263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729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74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68" r:id="rId2"/>
    <p:sldLayoutId id="2147483769" r:id="rId3"/>
    <p:sldLayoutId id="2147483770" r:id="rId4"/>
    <p:sldLayoutId id="2147483694" r:id="rId5"/>
    <p:sldLayoutId id="2147483698" r:id="rId6"/>
    <p:sldLayoutId id="214748370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1089325" rtl="0" eaLnBrk="1" latinLnBrk="0" hangingPunct="1">
        <a:spcBef>
          <a:spcPct val="0"/>
        </a:spcBef>
        <a:buNone/>
        <a:defRPr kumimoji="1" sz="52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08497" indent="-408497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3800" kern="1200">
          <a:solidFill>
            <a:schemeClr val="tx1"/>
          </a:solidFill>
          <a:latin typeface="+mj-ea"/>
          <a:ea typeface="+mj-ea"/>
          <a:cs typeface="+mn-cs"/>
        </a:defRPr>
      </a:lvl1pPr>
      <a:lvl2pPr marL="885076" indent="-340414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3300" kern="1200">
          <a:solidFill>
            <a:schemeClr val="tx1"/>
          </a:solidFill>
          <a:latin typeface="+mj-ea"/>
          <a:ea typeface="+mj-ea"/>
          <a:cs typeface="+mn-cs"/>
        </a:defRPr>
      </a:lvl2pPr>
      <a:lvl3pPr marL="1361656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j-ea"/>
          <a:ea typeface="+mj-ea"/>
          <a:cs typeface="+mn-cs"/>
        </a:defRPr>
      </a:lvl3pPr>
      <a:lvl4pPr marL="1906318" indent="-272331" algn="l" defTabSz="1089325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4pPr>
      <a:lvl5pPr marL="2450981" indent="-272331" algn="l" defTabSz="1089325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+mj-ea"/>
          <a:ea typeface="+mj-ea"/>
          <a:cs typeface="+mn-cs"/>
        </a:defRPr>
      </a:lvl5pPr>
      <a:lvl6pPr marL="2995643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0305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4968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9630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66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325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98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864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312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7974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2637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7299" algn="l" defTabSz="1089325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body" sz="quarter" idx="12"/>
          </p:nvPr>
        </p:nvSpPr>
        <p:spPr>
          <a:xfrm>
            <a:off x="720725" y="5734800"/>
            <a:ext cx="10763250" cy="991041"/>
          </a:xfrm>
        </p:spPr>
        <p:txBody>
          <a:bodyPr/>
          <a:lstStyle/>
          <a:p>
            <a:r>
              <a:rPr lang="es-ES" dirty="0" smtClean="0"/>
              <a:t>Sam Fabra</a:t>
            </a:r>
            <a:endParaRPr lang="en-GB" dirty="0" smtClean="0"/>
          </a:p>
          <a:p>
            <a:r>
              <a:rPr lang="en-GB" dirty="0" smtClean="0"/>
              <a:t>Home Entertainment Engineering</a:t>
            </a:r>
          </a:p>
          <a:p>
            <a:r>
              <a:rPr lang="en-GB" dirty="0" smtClean="0"/>
              <a:t>Technology &amp; Engineering Europe</a:t>
            </a:r>
          </a:p>
          <a:p>
            <a:r>
              <a:rPr lang="en-GB" dirty="0" smtClean="0"/>
              <a:t>Sony Europe Ltd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74241" y="2439988"/>
            <a:ext cx="10372725" cy="1470025"/>
          </a:xfrm>
          <a:prstGeom prst="rect">
            <a:avLst/>
          </a:prstGeom>
        </p:spPr>
        <p:txBody>
          <a:bodyPr/>
          <a:lstStyle/>
          <a:p>
            <a:r>
              <a:rPr lang="en-MY" sz="4800" dirty="0" smtClean="0"/>
              <a:t>Hbb4All – Connected TV Accessibility</a:t>
            </a:r>
            <a:br>
              <a:rPr lang="en-MY" sz="4800" dirty="0" smtClean="0"/>
            </a:br>
            <a:r>
              <a:rPr lang="en-MY" sz="2400" dirty="0" smtClean="0"/>
              <a:t>18/Mar/2015</a:t>
            </a:r>
            <a:endParaRPr lang="en-MY" sz="4800" dirty="0"/>
          </a:p>
        </p:txBody>
      </p:sp>
    </p:spTree>
    <p:extLst>
      <p:ext uri="{BB962C8B-B14F-4D97-AF65-F5344CB8AC3E}">
        <p14:creationId xmlns:p14="http://schemas.microsoft.com/office/powerpoint/2010/main" val="4787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Accessibility features in new Sony Android TV models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588076" y="177361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Switch Access provides shortcuts to execute some actions</a:t>
            </a:r>
            <a:endParaRPr lang="en-GB" sz="20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2" y="1197546"/>
            <a:ext cx="5953396" cy="334878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462390" y="314176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Text magnification feature helps the reading of menus</a:t>
            </a:r>
            <a:endParaRPr lang="en-GB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70" y="4365898"/>
            <a:ext cx="3168900" cy="1782506"/>
          </a:xfrm>
          <a:prstGeom prst="rect">
            <a:avLst/>
          </a:prstGeom>
        </p:spPr>
      </p:pic>
      <p:cxnSp>
        <p:nvCxnSpPr>
          <p:cNvPr id="11" name="10 Conector recto de flecha"/>
          <p:cNvCxnSpPr/>
          <p:nvPr/>
        </p:nvCxnSpPr>
        <p:spPr>
          <a:xfrm flipV="1">
            <a:off x="4734198" y="2259252"/>
            <a:ext cx="1863712" cy="9082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4806206" y="3495705"/>
            <a:ext cx="1656184" cy="14681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8334598" y="3794921"/>
            <a:ext cx="216024" cy="6429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7830542" y="3794921"/>
            <a:ext cx="420081" cy="121904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Accessibility features in new Sony Android TV models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97694" y="198963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Voice Search </a:t>
            </a:r>
            <a:r>
              <a:rPr lang="en-GB" sz="2000" dirty="0" smtClean="0"/>
              <a:t>feature also helps to improve accessibility</a:t>
            </a:r>
            <a:endParaRPr lang="en-GB" sz="2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54" y="981522"/>
            <a:ext cx="3024685" cy="5374010"/>
          </a:xfrm>
          <a:prstGeom prst="rect">
            <a:avLst/>
          </a:prstGeom>
        </p:spPr>
      </p:pic>
      <p:cxnSp>
        <p:nvCxnSpPr>
          <p:cNvPr id="13" name="12 Conector recto de flecha"/>
          <p:cNvCxnSpPr/>
          <p:nvPr/>
        </p:nvCxnSpPr>
        <p:spPr>
          <a:xfrm flipV="1">
            <a:off x="4374158" y="1435369"/>
            <a:ext cx="1651936" cy="77028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8334598" y="2716881"/>
            <a:ext cx="3525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Gesture Recognition </a:t>
            </a:r>
            <a:r>
              <a:rPr lang="en-GB" sz="2000" dirty="0" smtClean="0"/>
              <a:t>will be also supported in Sony Android TV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379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Thank You!</a:t>
            </a:r>
            <a:endParaRPr lang="en-GB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694" y="1989634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Feedback</a:t>
            </a:r>
            <a:r>
              <a:rPr lang="es-ES" sz="2800" b="1" dirty="0" smtClean="0"/>
              <a:t>, </a:t>
            </a:r>
            <a:r>
              <a:rPr lang="es-ES" sz="2800" b="1" dirty="0" err="1" smtClean="0"/>
              <a:t>questions</a:t>
            </a:r>
            <a:r>
              <a:rPr lang="es-ES" sz="2800" b="1" dirty="0" smtClean="0"/>
              <a:t> and </a:t>
            </a:r>
            <a:r>
              <a:rPr lang="es-ES" sz="2800" b="1" dirty="0" err="1" smtClean="0"/>
              <a:t>comments</a:t>
            </a:r>
            <a:r>
              <a:rPr lang="es-ES" sz="2800" b="1" dirty="0" smtClean="0"/>
              <a:t> are </a:t>
            </a:r>
            <a:r>
              <a:rPr lang="es-ES" sz="2800" b="1" dirty="0" err="1" smtClean="0"/>
              <a:t>welcomed</a:t>
            </a:r>
            <a:r>
              <a:rPr lang="es-ES" sz="2800" b="1" dirty="0" smtClean="0"/>
              <a:t>: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Contact: samuel.fabra@eu.sony.com</a:t>
            </a:r>
            <a:endParaRPr lang="en-GB" sz="20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82" y="20616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Rectángulo redondeado"/>
          <p:cNvSpPr/>
          <p:nvPr/>
        </p:nvSpPr>
        <p:spPr>
          <a:xfrm>
            <a:off x="7974558" y="1557586"/>
            <a:ext cx="1584176" cy="26044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 smtClean="0"/>
              <a:t>HbbTV</a:t>
            </a:r>
            <a:r>
              <a:rPr lang="en-GB" sz="2400" dirty="0" smtClean="0"/>
              <a:t> support in Sony </a:t>
            </a:r>
            <a:r>
              <a:rPr lang="en-GB" sz="2400" dirty="0" err="1" smtClean="0"/>
              <a:t>Bravia</a:t>
            </a:r>
            <a:endParaRPr lang="en-GB" sz="2400" dirty="0"/>
          </a:p>
        </p:txBody>
      </p:sp>
      <p:sp>
        <p:nvSpPr>
          <p:cNvPr id="4" name="3 Pentágono"/>
          <p:cNvSpPr/>
          <p:nvPr/>
        </p:nvSpPr>
        <p:spPr>
          <a:xfrm>
            <a:off x="1997894" y="1053530"/>
            <a:ext cx="1512168" cy="504056"/>
          </a:xfrm>
          <a:prstGeom prst="homePlate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2011</a:t>
            </a:r>
            <a:endParaRPr kumimoji="1" lang="en-GB" dirty="0"/>
          </a:p>
        </p:txBody>
      </p:sp>
      <p:sp>
        <p:nvSpPr>
          <p:cNvPr id="9" name="8 Pentágono"/>
          <p:cNvSpPr/>
          <p:nvPr/>
        </p:nvSpPr>
        <p:spPr>
          <a:xfrm>
            <a:off x="3510062" y="1053530"/>
            <a:ext cx="1512168" cy="504056"/>
          </a:xfrm>
          <a:prstGeom prst="homePlate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2012</a:t>
            </a:r>
            <a:endParaRPr kumimoji="1" lang="en-GB" dirty="0"/>
          </a:p>
        </p:txBody>
      </p:sp>
      <p:sp>
        <p:nvSpPr>
          <p:cNvPr id="10" name="9 Pentágono"/>
          <p:cNvSpPr/>
          <p:nvPr/>
        </p:nvSpPr>
        <p:spPr>
          <a:xfrm>
            <a:off x="5022230" y="1053530"/>
            <a:ext cx="1512168" cy="504056"/>
          </a:xfrm>
          <a:prstGeom prst="homePlate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2013</a:t>
            </a:r>
            <a:endParaRPr kumimoji="1" lang="en-GB" dirty="0"/>
          </a:p>
        </p:txBody>
      </p:sp>
      <p:sp>
        <p:nvSpPr>
          <p:cNvPr id="11" name="10 Pentágono"/>
          <p:cNvSpPr/>
          <p:nvPr/>
        </p:nvSpPr>
        <p:spPr>
          <a:xfrm>
            <a:off x="6534398" y="1053530"/>
            <a:ext cx="1512168" cy="504056"/>
          </a:xfrm>
          <a:prstGeom prst="homePlate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2014</a:t>
            </a:r>
            <a:endParaRPr kumimoji="1" lang="en-GB" dirty="0"/>
          </a:p>
        </p:txBody>
      </p:sp>
      <p:sp>
        <p:nvSpPr>
          <p:cNvPr id="12" name="11 Pentágono"/>
          <p:cNvSpPr/>
          <p:nvPr/>
        </p:nvSpPr>
        <p:spPr>
          <a:xfrm>
            <a:off x="8046566" y="1053530"/>
            <a:ext cx="1512168" cy="504056"/>
          </a:xfrm>
          <a:prstGeom prst="homePlate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2015</a:t>
            </a:r>
            <a:endParaRPr kumimoji="1" lang="en-GB" dirty="0"/>
          </a:p>
        </p:txBody>
      </p:sp>
      <p:sp>
        <p:nvSpPr>
          <p:cNvPr id="13" name="12 Pentágono"/>
          <p:cNvSpPr/>
          <p:nvPr/>
        </p:nvSpPr>
        <p:spPr>
          <a:xfrm>
            <a:off x="485726" y="1053530"/>
            <a:ext cx="1512168" cy="504056"/>
          </a:xfrm>
          <a:prstGeom prst="homePlate">
            <a:avLst/>
          </a:prstGeom>
          <a:solidFill>
            <a:srgbClr val="C8C8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2010</a:t>
            </a:r>
            <a:endParaRPr kumimoji="1" lang="en-GB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997894" y="1701602"/>
            <a:ext cx="144016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1.1.1</a:t>
            </a:r>
          </a:p>
          <a:p>
            <a:r>
              <a:rPr lang="en-GB" sz="1100" dirty="0" smtClean="0"/>
              <a:t>(enabled for France and Germany only)</a:t>
            </a:r>
            <a:endParaRPr lang="en-GB" sz="11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987162" y="2484112"/>
            <a:ext cx="14401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1.1.1</a:t>
            </a:r>
          </a:p>
          <a:p>
            <a:r>
              <a:rPr lang="en-GB" sz="1100" dirty="0" smtClean="0"/>
              <a:t>(enabled for France and Germany only)</a:t>
            </a:r>
            <a:endParaRPr lang="en-GB" sz="11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987162" y="3282843"/>
            <a:ext cx="144016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 Connected TV for the Low-End models</a:t>
            </a:r>
            <a:endParaRPr lang="en-GB" sz="11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85726" y="1693197"/>
            <a:ext cx="144016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High</a:t>
            </a:r>
          </a:p>
          <a:p>
            <a:r>
              <a:rPr lang="en-GB" sz="1400" dirty="0" smtClean="0"/>
              <a:t>End</a:t>
            </a:r>
          </a:p>
          <a:p>
            <a:r>
              <a:rPr lang="en-GB" sz="1400" dirty="0" smtClean="0"/>
              <a:t>Models</a:t>
            </a:r>
            <a:endParaRPr lang="en-GB" sz="1100" dirty="0"/>
          </a:p>
        </p:txBody>
      </p:sp>
      <p:pic>
        <p:nvPicPr>
          <p:cNvPr id="29" name="28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1" y="4149874"/>
            <a:ext cx="438248" cy="225425"/>
          </a:xfrm>
        </p:spPr>
      </p:pic>
      <p:pic>
        <p:nvPicPr>
          <p:cNvPr id="20" name="16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81870" y="4149874"/>
            <a:ext cx="567266" cy="267153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485726" y="2484112"/>
            <a:ext cx="144016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Mid</a:t>
            </a:r>
          </a:p>
          <a:p>
            <a:r>
              <a:rPr lang="es-ES" sz="1400" dirty="0" err="1" smtClean="0"/>
              <a:t>Range</a:t>
            </a:r>
            <a:endParaRPr lang="es-ES" sz="1400" dirty="0"/>
          </a:p>
          <a:p>
            <a:r>
              <a:rPr lang="es-ES" sz="1400" dirty="0" err="1" smtClean="0"/>
              <a:t>Models</a:t>
            </a:r>
            <a:endParaRPr lang="en-GB" sz="11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85726" y="3282843"/>
            <a:ext cx="144016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Low</a:t>
            </a:r>
          </a:p>
          <a:p>
            <a:r>
              <a:rPr lang="es-ES" sz="1400" dirty="0" err="1" smtClean="0"/>
              <a:t>End</a:t>
            </a:r>
            <a:endParaRPr lang="es-ES" sz="1400" dirty="0"/>
          </a:p>
          <a:p>
            <a:r>
              <a:rPr lang="es-ES" sz="1400" dirty="0" err="1" smtClean="0"/>
              <a:t>Models</a:t>
            </a:r>
            <a:endParaRPr lang="en-GB" sz="11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510062" y="1701602"/>
            <a:ext cx="144016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1.1.1</a:t>
            </a:r>
          </a:p>
          <a:p>
            <a:endParaRPr lang="es-ES" sz="1100" dirty="0" smtClean="0"/>
          </a:p>
          <a:p>
            <a:endParaRPr lang="en-GB" sz="11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499330" y="2484112"/>
            <a:ext cx="144016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1.1.1</a:t>
            </a:r>
          </a:p>
          <a:p>
            <a:endParaRPr lang="es-ES" sz="1400" b="1" dirty="0"/>
          </a:p>
          <a:p>
            <a:endParaRPr lang="en-GB" sz="1400" b="1" dirty="0" smtClean="0"/>
          </a:p>
        </p:txBody>
      </p:sp>
      <p:sp>
        <p:nvSpPr>
          <p:cNvPr id="25" name="24 CuadroTexto"/>
          <p:cNvSpPr txBox="1"/>
          <p:nvPr/>
        </p:nvSpPr>
        <p:spPr>
          <a:xfrm>
            <a:off x="3499330" y="3282843"/>
            <a:ext cx="144016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 Connected TV for the Low-End models</a:t>
            </a:r>
            <a:endParaRPr lang="en-GB" sz="11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022230" y="1701601"/>
            <a:ext cx="1440160" cy="661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1.5</a:t>
            </a:r>
          </a:p>
          <a:p>
            <a:r>
              <a:rPr lang="es-ES" sz="900" dirty="0" smtClean="0"/>
              <a:t>(</a:t>
            </a:r>
            <a:r>
              <a:rPr lang="es-ES" sz="900" dirty="0" err="1" smtClean="0"/>
              <a:t>for</a:t>
            </a:r>
            <a:r>
              <a:rPr lang="es-ES" sz="900" dirty="0" smtClean="0"/>
              <a:t> France and Spain)</a:t>
            </a:r>
          </a:p>
          <a:p>
            <a:r>
              <a:rPr lang="es-ES" sz="1400" b="1" dirty="0" err="1"/>
              <a:t>HbbTV</a:t>
            </a:r>
            <a:r>
              <a:rPr lang="es-ES" sz="1400" b="1" dirty="0"/>
              <a:t> 1.1.1</a:t>
            </a:r>
            <a:endParaRPr lang="en-GB" sz="14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011498" y="2484111"/>
            <a:ext cx="1440160" cy="661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1.5</a:t>
            </a:r>
          </a:p>
          <a:p>
            <a:r>
              <a:rPr lang="es-ES" sz="900" dirty="0"/>
              <a:t>(</a:t>
            </a:r>
            <a:r>
              <a:rPr lang="es-ES" sz="900" dirty="0" err="1"/>
              <a:t>for</a:t>
            </a:r>
            <a:r>
              <a:rPr lang="es-ES" sz="900" dirty="0"/>
              <a:t> France and Spain</a:t>
            </a:r>
            <a:r>
              <a:rPr lang="es-ES" sz="900" dirty="0" smtClean="0"/>
              <a:t>)</a:t>
            </a:r>
            <a:endParaRPr lang="es-ES" sz="1400" b="1" dirty="0" smtClean="0"/>
          </a:p>
          <a:p>
            <a:r>
              <a:rPr lang="es-ES" sz="1400" b="1" dirty="0" err="1" smtClean="0"/>
              <a:t>HbbTV</a:t>
            </a:r>
            <a:r>
              <a:rPr lang="es-ES" sz="1400" b="1" dirty="0" smtClean="0"/>
              <a:t> 1.1.1</a:t>
            </a:r>
            <a:endParaRPr lang="en-GB" sz="1400" b="1" dirty="0" smtClean="0"/>
          </a:p>
        </p:txBody>
      </p:sp>
      <p:sp>
        <p:nvSpPr>
          <p:cNvPr id="28" name="27 CuadroTexto"/>
          <p:cNvSpPr txBox="1"/>
          <p:nvPr/>
        </p:nvSpPr>
        <p:spPr>
          <a:xfrm>
            <a:off x="5011498" y="3282842"/>
            <a:ext cx="144016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 Connected TV for the Low-End models</a:t>
            </a:r>
            <a:endParaRPr lang="en-GB" sz="11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534398" y="1693907"/>
            <a:ext cx="1440160" cy="661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1.5</a:t>
            </a:r>
          </a:p>
          <a:p>
            <a:r>
              <a:rPr lang="es-ES" sz="900" dirty="0" smtClean="0"/>
              <a:t>(</a:t>
            </a:r>
            <a:r>
              <a:rPr lang="es-ES" sz="900" dirty="0" err="1" smtClean="0"/>
              <a:t>for</a:t>
            </a:r>
            <a:r>
              <a:rPr lang="es-ES" sz="900" dirty="0" smtClean="0"/>
              <a:t> France and Spain)</a:t>
            </a:r>
          </a:p>
          <a:p>
            <a:r>
              <a:rPr lang="es-ES" sz="1400" b="1" dirty="0" err="1"/>
              <a:t>HbbTV</a:t>
            </a:r>
            <a:r>
              <a:rPr lang="es-ES" sz="1400" b="1" dirty="0"/>
              <a:t> 1.1.1</a:t>
            </a:r>
            <a:endParaRPr lang="en-GB" sz="14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523666" y="2476417"/>
            <a:ext cx="1440160" cy="661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1.5</a:t>
            </a:r>
          </a:p>
          <a:p>
            <a:r>
              <a:rPr lang="es-ES" sz="900" dirty="0"/>
              <a:t>(</a:t>
            </a:r>
            <a:r>
              <a:rPr lang="es-ES" sz="900" dirty="0" err="1"/>
              <a:t>for</a:t>
            </a:r>
            <a:r>
              <a:rPr lang="es-ES" sz="900" dirty="0"/>
              <a:t> France and Spain</a:t>
            </a:r>
            <a:r>
              <a:rPr lang="es-ES" sz="900" dirty="0" smtClean="0"/>
              <a:t>)</a:t>
            </a:r>
            <a:endParaRPr lang="es-ES" sz="1400" b="1" dirty="0" smtClean="0"/>
          </a:p>
          <a:p>
            <a:r>
              <a:rPr lang="es-ES" sz="1400" b="1" dirty="0" err="1" smtClean="0"/>
              <a:t>HbbTV</a:t>
            </a:r>
            <a:r>
              <a:rPr lang="es-ES" sz="1400" b="1" dirty="0" smtClean="0"/>
              <a:t> 1.1.1</a:t>
            </a:r>
            <a:endParaRPr lang="en-GB" sz="1400" b="1" dirty="0" smtClean="0"/>
          </a:p>
        </p:txBody>
      </p:sp>
      <p:sp>
        <p:nvSpPr>
          <p:cNvPr id="32" name="31 CuadroTexto"/>
          <p:cNvSpPr txBox="1"/>
          <p:nvPr/>
        </p:nvSpPr>
        <p:spPr>
          <a:xfrm>
            <a:off x="6523666" y="3275148"/>
            <a:ext cx="144016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 Connected TV for the Low-End models</a:t>
            </a:r>
            <a:endParaRPr lang="en-GB" sz="11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8066310" y="1686213"/>
            <a:ext cx="144016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1.5</a:t>
            </a:r>
          </a:p>
          <a:p>
            <a:endParaRPr lang="es-ES" sz="900" dirty="0" smtClean="0"/>
          </a:p>
          <a:p>
            <a:endParaRPr lang="es-ES" sz="900" dirty="0" smtClean="0"/>
          </a:p>
        </p:txBody>
      </p:sp>
      <p:sp>
        <p:nvSpPr>
          <p:cNvPr id="34" name="33 CuadroTexto"/>
          <p:cNvSpPr txBox="1"/>
          <p:nvPr/>
        </p:nvSpPr>
        <p:spPr>
          <a:xfrm>
            <a:off x="8055578" y="2468723"/>
            <a:ext cx="144016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1.5</a:t>
            </a:r>
          </a:p>
          <a:p>
            <a:endParaRPr lang="es-ES" sz="1400" b="1" dirty="0"/>
          </a:p>
          <a:p>
            <a:endParaRPr lang="en-GB" sz="1400" b="1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8055578" y="3267454"/>
            <a:ext cx="1440160" cy="692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1.5</a:t>
            </a:r>
          </a:p>
          <a:p>
            <a:endParaRPr lang="es-ES" sz="1400" b="1" dirty="0"/>
          </a:p>
          <a:p>
            <a:endParaRPr lang="en-GB" sz="1100" b="1" dirty="0"/>
          </a:p>
        </p:txBody>
      </p:sp>
      <p:sp>
        <p:nvSpPr>
          <p:cNvPr id="36" name="35 Pentágono"/>
          <p:cNvSpPr/>
          <p:nvPr/>
        </p:nvSpPr>
        <p:spPr>
          <a:xfrm>
            <a:off x="9558734" y="1053530"/>
            <a:ext cx="1512168" cy="504056"/>
          </a:xfrm>
          <a:prstGeom prst="homePlate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2016</a:t>
            </a:r>
            <a:endParaRPr kumimoji="1" lang="en-GB" dirty="0"/>
          </a:p>
        </p:txBody>
      </p:sp>
      <p:sp>
        <p:nvSpPr>
          <p:cNvPr id="37" name="36 CuadroTexto"/>
          <p:cNvSpPr txBox="1"/>
          <p:nvPr/>
        </p:nvSpPr>
        <p:spPr>
          <a:xfrm>
            <a:off x="9658870" y="2253280"/>
            <a:ext cx="1440160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level support for 2016 not decided yet</a:t>
            </a:r>
          </a:p>
          <a:p>
            <a:endParaRPr lang="en-GB" sz="900" dirty="0" smtClean="0"/>
          </a:p>
          <a:p>
            <a:endParaRPr lang="en-GB" sz="900" dirty="0" smtClean="0"/>
          </a:p>
        </p:txBody>
      </p:sp>
      <p:sp>
        <p:nvSpPr>
          <p:cNvPr id="38" name="37 CuadroTexto"/>
          <p:cNvSpPr txBox="1"/>
          <p:nvPr/>
        </p:nvSpPr>
        <p:spPr>
          <a:xfrm>
            <a:off x="2011092" y="4509914"/>
            <a:ext cx="286712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HbbTV</a:t>
            </a:r>
            <a:r>
              <a:rPr lang="en-GB" sz="1200" dirty="0" smtClean="0"/>
              <a:t> specification and deployment was led by Germany and France – Sony launched </a:t>
            </a:r>
            <a:r>
              <a:rPr lang="en-GB" sz="1200" dirty="0" err="1" smtClean="0"/>
              <a:t>HbbTV</a:t>
            </a:r>
            <a:r>
              <a:rPr lang="en-GB" sz="1200" dirty="0" smtClean="0"/>
              <a:t> compatible receivers in 2011 for these countries services – in 2012, support of </a:t>
            </a:r>
            <a:r>
              <a:rPr lang="en-GB" sz="1200" dirty="0" err="1" smtClean="0"/>
              <a:t>HbbTV</a:t>
            </a:r>
            <a:r>
              <a:rPr lang="en-GB" sz="1200" dirty="0" smtClean="0"/>
              <a:t> was extended to more EU countries</a:t>
            </a:r>
            <a:endParaRPr lang="en-GB" sz="1200" dirty="0"/>
          </a:p>
        </p:txBody>
      </p:sp>
      <p:sp>
        <p:nvSpPr>
          <p:cNvPr id="41" name="40 Flecha abajo"/>
          <p:cNvSpPr/>
          <p:nvPr/>
        </p:nvSpPr>
        <p:spPr>
          <a:xfrm rot="10800000">
            <a:off x="2294725" y="4149874"/>
            <a:ext cx="351241" cy="360040"/>
          </a:xfrm>
          <a:prstGeom prst="downArrow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42" name="41 CuadroTexto"/>
          <p:cNvSpPr txBox="1"/>
          <p:nvPr/>
        </p:nvSpPr>
        <p:spPr>
          <a:xfrm>
            <a:off x="5011498" y="4522074"/>
            <a:ext cx="286712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HbbTV1.2.1 (aka 1.5) was led by France TNT2.0 contribution and Spain TDT </a:t>
            </a:r>
            <a:r>
              <a:rPr lang="en-GB" sz="1200" dirty="0" err="1" smtClean="0"/>
              <a:t>Híbrida</a:t>
            </a:r>
            <a:r>
              <a:rPr lang="en-GB" sz="1200" dirty="0" smtClean="0"/>
              <a:t> logo – new features: adaptive streaming with DASH, and DRM</a:t>
            </a:r>
            <a:endParaRPr lang="en-GB" sz="1200" dirty="0"/>
          </a:p>
        </p:txBody>
      </p:sp>
      <p:sp>
        <p:nvSpPr>
          <p:cNvPr id="43" name="42 Flecha abajo"/>
          <p:cNvSpPr/>
          <p:nvPr/>
        </p:nvSpPr>
        <p:spPr>
          <a:xfrm rot="10800000">
            <a:off x="4954588" y="4141963"/>
            <a:ext cx="351241" cy="360040"/>
          </a:xfrm>
          <a:prstGeom prst="downArrow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44" name="43 Flecha abajo"/>
          <p:cNvSpPr/>
          <p:nvPr/>
        </p:nvSpPr>
        <p:spPr>
          <a:xfrm rot="10800000">
            <a:off x="8055578" y="4162034"/>
            <a:ext cx="351241" cy="360040"/>
          </a:xfrm>
          <a:prstGeom prst="downArrow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46" name="45 CuadroTexto"/>
          <p:cNvSpPr txBox="1"/>
          <p:nvPr/>
        </p:nvSpPr>
        <p:spPr>
          <a:xfrm>
            <a:off x="8105336" y="4581922"/>
            <a:ext cx="332560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Connected TV also for the Low End models</a:t>
            </a:r>
          </a:p>
          <a:p>
            <a:endParaRPr lang="en-GB" sz="1200" dirty="0" smtClean="0"/>
          </a:p>
          <a:p>
            <a:r>
              <a:rPr lang="en-GB" sz="1200" dirty="0" err="1" smtClean="0"/>
              <a:t>HbbTV</a:t>
            </a:r>
            <a:r>
              <a:rPr lang="en-GB" sz="1200" dirty="0" smtClean="0"/>
              <a:t> (1.5) to all range of connected TVs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360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 smtClean="0"/>
              <a:t>HbbTV</a:t>
            </a:r>
            <a:r>
              <a:rPr lang="en-GB" sz="2400" dirty="0" smtClean="0"/>
              <a:t> 2.0 new features and accessibility</a:t>
            </a:r>
            <a:endParaRPr lang="en-GB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20724" y="1081089"/>
            <a:ext cx="10763251" cy="12685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New Features in </a:t>
            </a:r>
            <a:r>
              <a:rPr lang="en-GB" dirty="0" err="1" smtClean="0"/>
              <a:t>HbbTV</a:t>
            </a:r>
            <a:r>
              <a:rPr lang="en-GB" dirty="0" smtClean="0"/>
              <a:t> 2.0 (1/2)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HEVC video broadband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/>
              <a:t>Subtitles with ISOBMFF content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/>
              <a:t>Launching an application on a Companion Screen Device from an application on </a:t>
            </a:r>
            <a:r>
              <a:rPr lang="en-GB" b="1" dirty="0" err="1" smtClean="0"/>
              <a:t>Hbb</a:t>
            </a:r>
            <a:r>
              <a:rPr lang="en-GB" b="1" dirty="0" smtClean="0"/>
              <a:t> device (and </a:t>
            </a:r>
            <a:r>
              <a:rPr lang="en-GB" b="1" dirty="0" err="1" smtClean="0"/>
              <a:t>viceversa</a:t>
            </a:r>
            <a:r>
              <a:rPr lang="en-GB" b="1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/>
              <a:t>Communication between applications on a hybrid terminal and applications on a Companion Screen Device or a second hybrid terminal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Insertion of adverts into on-demand content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Delivering A/V content via the broadcast (not in real-time) for later 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/>
              <a:t>Synchronisation within a hybrid terminal between content delivered via broadband and other content delivered either via broadcast or broadband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0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 smtClean="0"/>
              <a:t>HbbTV</a:t>
            </a:r>
            <a:r>
              <a:rPr lang="en-GB" sz="2400" dirty="0" smtClean="0"/>
              <a:t> 2.0 new features and accessibility</a:t>
            </a:r>
            <a:endParaRPr lang="en-GB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20724" y="1081089"/>
            <a:ext cx="10763251" cy="12685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New Features in </a:t>
            </a:r>
            <a:r>
              <a:rPr lang="en-GB" dirty="0" err="1" smtClean="0"/>
              <a:t>HbbTV</a:t>
            </a:r>
            <a:r>
              <a:rPr lang="en-GB" dirty="0" smtClean="0"/>
              <a:t> 2.0 (2/2)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/>
              <a:t>Synchronisation between content presented on a hybrid terminal and applications or content presented on a Companion Screen Device or a second hybrid terminal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Caching of DSM-CC object carousels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Launching of an application resident on the CICAM</a:t>
            </a:r>
            <a:endParaRPr lang="en-GB" dirty="0"/>
          </a:p>
        </p:txBody>
      </p:sp>
      <p:sp>
        <p:nvSpPr>
          <p:cNvPr id="4" name="3 CuadroTexto"/>
          <p:cNvSpPr txBox="1"/>
          <p:nvPr/>
        </p:nvSpPr>
        <p:spPr>
          <a:xfrm>
            <a:off x="845766" y="4077866"/>
            <a:ext cx="950505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There are some new features in </a:t>
            </a:r>
            <a:r>
              <a:rPr lang="en-GB" b="1" dirty="0" err="1" smtClean="0">
                <a:solidFill>
                  <a:schemeClr val="bg1"/>
                </a:solidFill>
              </a:rPr>
              <a:t>HbbTV</a:t>
            </a:r>
            <a:r>
              <a:rPr lang="en-GB" b="1" dirty="0" smtClean="0">
                <a:solidFill>
                  <a:schemeClr val="bg1"/>
                </a:solidFill>
              </a:rPr>
              <a:t> v2.0 that can help to improve Accessibility features on hybrid TV receivers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 smtClean="0"/>
              <a:t>HbbTV</a:t>
            </a:r>
            <a:r>
              <a:rPr lang="en-GB" sz="2400" dirty="0" smtClean="0"/>
              <a:t> 2.0 Implementation Plan - Requirements Priority</a:t>
            </a:r>
            <a:endParaRPr lang="en-GB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20724" y="1081089"/>
            <a:ext cx="10763251" cy="12685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 smtClean="0"/>
              <a:t>HbbTV</a:t>
            </a:r>
            <a:r>
              <a:rPr lang="es-ES" dirty="0" smtClean="0"/>
              <a:t> 2.0 </a:t>
            </a:r>
            <a:r>
              <a:rPr lang="es-ES" dirty="0" err="1" smtClean="0"/>
              <a:t>specification</a:t>
            </a:r>
            <a:r>
              <a:rPr lang="es-ES" dirty="0" smtClean="0"/>
              <a:t> </a:t>
            </a:r>
            <a:r>
              <a:rPr lang="es-ES" dirty="0" err="1" smtClean="0"/>
              <a:t>roadmap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HbbTV</a:t>
            </a:r>
            <a:r>
              <a:rPr lang="en-GB" dirty="0" smtClean="0"/>
              <a:t> 2.0 spec published on Jan 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HbbTV</a:t>
            </a:r>
            <a:r>
              <a:rPr lang="en-GB" dirty="0" smtClean="0"/>
              <a:t> 2.0 Test Suite implementation to be ready by E/2015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First </a:t>
            </a:r>
            <a:r>
              <a:rPr lang="en-GB" dirty="0" err="1" smtClean="0"/>
              <a:t>HbbTV</a:t>
            </a:r>
            <a:r>
              <a:rPr lang="en-GB" dirty="0" smtClean="0"/>
              <a:t> 2.0 receivers expected on Spring 2016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Sony level of implementation of </a:t>
            </a:r>
            <a:r>
              <a:rPr lang="en-GB" dirty="0" err="1" smtClean="0"/>
              <a:t>HbbTV</a:t>
            </a:r>
            <a:r>
              <a:rPr lang="en-GB" dirty="0" smtClean="0"/>
              <a:t> 2.0 in 2016 still under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Challenges of manufacturers: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Big changes in OS and architecture are frequent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New Requirements Implementation need business justification (optional requirements are always difficult to be implemented; legal requirements have always the top priority)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Accessibility features in new Sony Android TV models</a:t>
            </a:r>
            <a:endParaRPr lang="en-GB" sz="2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7974558" y="1629594"/>
            <a:ext cx="1584176" cy="16378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5" name="4 Pentágono"/>
          <p:cNvSpPr/>
          <p:nvPr/>
        </p:nvSpPr>
        <p:spPr>
          <a:xfrm>
            <a:off x="1997894" y="1053530"/>
            <a:ext cx="1512168" cy="504056"/>
          </a:xfrm>
          <a:prstGeom prst="homePlate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2011</a:t>
            </a:r>
            <a:endParaRPr kumimoji="1" lang="en-GB" dirty="0"/>
          </a:p>
        </p:txBody>
      </p:sp>
      <p:sp>
        <p:nvSpPr>
          <p:cNvPr id="6" name="5 Pentágono"/>
          <p:cNvSpPr/>
          <p:nvPr/>
        </p:nvSpPr>
        <p:spPr>
          <a:xfrm>
            <a:off x="3510062" y="1053530"/>
            <a:ext cx="1512168" cy="504056"/>
          </a:xfrm>
          <a:prstGeom prst="homePlate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2012</a:t>
            </a:r>
            <a:endParaRPr kumimoji="1" lang="en-GB" dirty="0"/>
          </a:p>
        </p:txBody>
      </p:sp>
      <p:sp>
        <p:nvSpPr>
          <p:cNvPr id="7" name="6 Pentágono"/>
          <p:cNvSpPr/>
          <p:nvPr/>
        </p:nvSpPr>
        <p:spPr>
          <a:xfrm>
            <a:off x="5022230" y="1053530"/>
            <a:ext cx="1512168" cy="504056"/>
          </a:xfrm>
          <a:prstGeom prst="homePlate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2013</a:t>
            </a:r>
            <a:endParaRPr kumimoji="1" lang="en-GB" dirty="0"/>
          </a:p>
        </p:txBody>
      </p:sp>
      <p:sp>
        <p:nvSpPr>
          <p:cNvPr id="8" name="7 Pentágono"/>
          <p:cNvSpPr/>
          <p:nvPr/>
        </p:nvSpPr>
        <p:spPr>
          <a:xfrm>
            <a:off x="6534398" y="1053530"/>
            <a:ext cx="1512168" cy="504056"/>
          </a:xfrm>
          <a:prstGeom prst="homePlate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2014</a:t>
            </a:r>
            <a:endParaRPr kumimoji="1" lang="en-GB" dirty="0"/>
          </a:p>
        </p:txBody>
      </p:sp>
      <p:sp>
        <p:nvSpPr>
          <p:cNvPr id="9" name="8 Pentágono"/>
          <p:cNvSpPr/>
          <p:nvPr/>
        </p:nvSpPr>
        <p:spPr>
          <a:xfrm>
            <a:off x="8046566" y="1053530"/>
            <a:ext cx="1512168" cy="504056"/>
          </a:xfrm>
          <a:prstGeom prst="homePlate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2015</a:t>
            </a:r>
            <a:endParaRPr kumimoji="1" lang="en-GB" dirty="0"/>
          </a:p>
        </p:txBody>
      </p:sp>
      <p:sp>
        <p:nvSpPr>
          <p:cNvPr id="10" name="9 Pentágono"/>
          <p:cNvSpPr/>
          <p:nvPr/>
        </p:nvSpPr>
        <p:spPr>
          <a:xfrm>
            <a:off x="485726" y="1053530"/>
            <a:ext cx="1512168" cy="504056"/>
          </a:xfrm>
          <a:prstGeom prst="homePlate">
            <a:avLst/>
          </a:prstGeom>
          <a:solidFill>
            <a:srgbClr val="C8C8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2010</a:t>
            </a:r>
            <a:endParaRPr kumimoji="1" lang="en-GB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997894" y="1701602"/>
            <a:ext cx="144016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1.1.1</a:t>
            </a:r>
          </a:p>
          <a:p>
            <a:r>
              <a:rPr lang="en-GB" sz="1100" dirty="0" smtClean="0"/>
              <a:t>(enabled for France and Germany only)</a:t>
            </a:r>
            <a:endParaRPr lang="en-GB" sz="11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87162" y="2484112"/>
            <a:ext cx="14401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1.1.1</a:t>
            </a:r>
          </a:p>
          <a:p>
            <a:r>
              <a:rPr lang="en-GB" sz="1100" dirty="0" smtClean="0"/>
              <a:t>(enabled for France and Germany only)</a:t>
            </a:r>
            <a:endParaRPr lang="en-GB" sz="11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987162" y="3282843"/>
            <a:ext cx="144016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 Connected TV for the Low-End models</a:t>
            </a:r>
            <a:endParaRPr lang="en-GB" sz="11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85726" y="1693197"/>
            <a:ext cx="144016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High</a:t>
            </a:r>
          </a:p>
          <a:p>
            <a:r>
              <a:rPr lang="en-GB" sz="1400" dirty="0" smtClean="0"/>
              <a:t>End</a:t>
            </a:r>
          </a:p>
          <a:p>
            <a:r>
              <a:rPr lang="en-GB" sz="1400" dirty="0" smtClean="0"/>
              <a:t>Models</a:t>
            </a:r>
            <a:endParaRPr lang="en-GB" sz="11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85726" y="2484112"/>
            <a:ext cx="144016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Mid</a:t>
            </a:r>
          </a:p>
          <a:p>
            <a:r>
              <a:rPr lang="es-ES" sz="1400" dirty="0" err="1" smtClean="0"/>
              <a:t>Range</a:t>
            </a:r>
            <a:endParaRPr lang="es-ES" sz="1400" dirty="0"/>
          </a:p>
          <a:p>
            <a:r>
              <a:rPr lang="es-ES" sz="1400" dirty="0" err="1" smtClean="0"/>
              <a:t>Models</a:t>
            </a:r>
            <a:endParaRPr lang="en-GB" sz="11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85726" y="3282843"/>
            <a:ext cx="144016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Low</a:t>
            </a:r>
          </a:p>
          <a:p>
            <a:r>
              <a:rPr lang="es-ES" sz="1400" dirty="0" err="1" smtClean="0"/>
              <a:t>End</a:t>
            </a:r>
            <a:endParaRPr lang="es-ES" sz="1400" dirty="0"/>
          </a:p>
          <a:p>
            <a:r>
              <a:rPr lang="es-ES" sz="1400" dirty="0" err="1" smtClean="0"/>
              <a:t>Models</a:t>
            </a:r>
            <a:endParaRPr lang="en-GB" sz="11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510062" y="1701602"/>
            <a:ext cx="144016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1.1.1</a:t>
            </a:r>
          </a:p>
          <a:p>
            <a:endParaRPr lang="es-ES" sz="1100" dirty="0" smtClean="0"/>
          </a:p>
          <a:p>
            <a:endParaRPr lang="en-GB" sz="11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499330" y="2484112"/>
            <a:ext cx="144016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1.1.1</a:t>
            </a:r>
          </a:p>
          <a:p>
            <a:endParaRPr lang="es-ES" sz="1400" b="1" dirty="0"/>
          </a:p>
          <a:p>
            <a:endParaRPr lang="en-GB" sz="1400" b="1" dirty="0" smtClean="0"/>
          </a:p>
        </p:txBody>
      </p:sp>
      <p:sp>
        <p:nvSpPr>
          <p:cNvPr id="21" name="20 CuadroTexto"/>
          <p:cNvSpPr txBox="1"/>
          <p:nvPr/>
        </p:nvSpPr>
        <p:spPr>
          <a:xfrm>
            <a:off x="3499330" y="3282843"/>
            <a:ext cx="144016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 Connected TV for the Low-End models</a:t>
            </a:r>
            <a:endParaRPr lang="en-GB" sz="11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022230" y="1701601"/>
            <a:ext cx="1440160" cy="661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1.5</a:t>
            </a:r>
          </a:p>
          <a:p>
            <a:r>
              <a:rPr lang="es-ES" sz="900" dirty="0" smtClean="0"/>
              <a:t>(</a:t>
            </a:r>
            <a:r>
              <a:rPr lang="es-ES" sz="900" dirty="0" err="1" smtClean="0"/>
              <a:t>for</a:t>
            </a:r>
            <a:r>
              <a:rPr lang="es-ES" sz="900" dirty="0" smtClean="0"/>
              <a:t> France and Spain)</a:t>
            </a:r>
          </a:p>
          <a:p>
            <a:r>
              <a:rPr lang="es-ES" sz="1400" b="1" dirty="0" err="1"/>
              <a:t>HbbTV</a:t>
            </a:r>
            <a:r>
              <a:rPr lang="es-ES" sz="1400" b="1" dirty="0"/>
              <a:t> 1.1.1</a:t>
            </a:r>
            <a:endParaRPr lang="en-GB" sz="14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011498" y="2484111"/>
            <a:ext cx="1440160" cy="661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1.5</a:t>
            </a:r>
          </a:p>
          <a:p>
            <a:r>
              <a:rPr lang="es-ES" sz="900" dirty="0"/>
              <a:t>(</a:t>
            </a:r>
            <a:r>
              <a:rPr lang="es-ES" sz="900" dirty="0" err="1"/>
              <a:t>for</a:t>
            </a:r>
            <a:r>
              <a:rPr lang="es-ES" sz="900" dirty="0"/>
              <a:t> France and Spain</a:t>
            </a:r>
            <a:r>
              <a:rPr lang="es-ES" sz="900" dirty="0" smtClean="0"/>
              <a:t>)</a:t>
            </a:r>
            <a:endParaRPr lang="es-ES" sz="1400" b="1" dirty="0" smtClean="0"/>
          </a:p>
          <a:p>
            <a:r>
              <a:rPr lang="es-ES" sz="1400" b="1" dirty="0" err="1" smtClean="0"/>
              <a:t>HbbTV</a:t>
            </a:r>
            <a:r>
              <a:rPr lang="es-ES" sz="1400" b="1" dirty="0" smtClean="0"/>
              <a:t> 1.1.1</a:t>
            </a:r>
            <a:endParaRPr lang="en-GB" sz="1400" b="1" dirty="0" smtClean="0"/>
          </a:p>
        </p:txBody>
      </p:sp>
      <p:sp>
        <p:nvSpPr>
          <p:cNvPr id="24" name="23 CuadroTexto"/>
          <p:cNvSpPr txBox="1"/>
          <p:nvPr/>
        </p:nvSpPr>
        <p:spPr>
          <a:xfrm>
            <a:off x="5011498" y="3282842"/>
            <a:ext cx="144016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 Connected TV for the Low-End models</a:t>
            </a:r>
            <a:endParaRPr lang="en-GB" sz="11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534398" y="1693907"/>
            <a:ext cx="1440160" cy="661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1.5</a:t>
            </a:r>
          </a:p>
          <a:p>
            <a:r>
              <a:rPr lang="es-ES" sz="900" dirty="0" smtClean="0"/>
              <a:t>(</a:t>
            </a:r>
            <a:r>
              <a:rPr lang="es-ES" sz="900" dirty="0" err="1" smtClean="0"/>
              <a:t>for</a:t>
            </a:r>
            <a:r>
              <a:rPr lang="es-ES" sz="900" dirty="0" smtClean="0"/>
              <a:t> France and Spain)</a:t>
            </a:r>
          </a:p>
          <a:p>
            <a:r>
              <a:rPr lang="es-ES" sz="1400" b="1" dirty="0" err="1"/>
              <a:t>HbbTV</a:t>
            </a:r>
            <a:r>
              <a:rPr lang="es-ES" sz="1400" b="1" dirty="0"/>
              <a:t> 1.1.1</a:t>
            </a:r>
            <a:endParaRPr lang="en-GB" sz="14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523666" y="2476417"/>
            <a:ext cx="1440160" cy="661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1.5</a:t>
            </a:r>
          </a:p>
          <a:p>
            <a:r>
              <a:rPr lang="es-ES" sz="900" dirty="0"/>
              <a:t>(</a:t>
            </a:r>
            <a:r>
              <a:rPr lang="es-ES" sz="900" dirty="0" err="1"/>
              <a:t>for</a:t>
            </a:r>
            <a:r>
              <a:rPr lang="es-ES" sz="900" dirty="0"/>
              <a:t> France and Spain</a:t>
            </a:r>
            <a:r>
              <a:rPr lang="es-ES" sz="900" dirty="0" smtClean="0"/>
              <a:t>)</a:t>
            </a:r>
            <a:endParaRPr lang="es-ES" sz="1400" b="1" dirty="0" smtClean="0"/>
          </a:p>
          <a:p>
            <a:r>
              <a:rPr lang="es-ES" sz="1400" b="1" dirty="0" err="1" smtClean="0"/>
              <a:t>HbbTV</a:t>
            </a:r>
            <a:r>
              <a:rPr lang="es-ES" sz="1400" b="1" dirty="0" smtClean="0"/>
              <a:t> 1.1.1</a:t>
            </a:r>
            <a:endParaRPr lang="en-GB" sz="1400" b="1" dirty="0" smtClean="0"/>
          </a:p>
        </p:txBody>
      </p:sp>
      <p:sp>
        <p:nvSpPr>
          <p:cNvPr id="27" name="26 CuadroTexto"/>
          <p:cNvSpPr txBox="1"/>
          <p:nvPr/>
        </p:nvSpPr>
        <p:spPr>
          <a:xfrm>
            <a:off x="6523666" y="3275148"/>
            <a:ext cx="144016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 Connected TV for the Low-End models</a:t>
            </a:r>
            <a:endParaRPr lang="en-GB" sz="11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8066310" y="1686213"/>
            <a:ext cx="144016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1.5</a:t>
            </a:r>
          </a:p>
          <a:p>
            <a:endParaRPr lang="es-ES" sz="900" dirty="0" smtClean="0"/>
          </a:p>
          <a:p>
            <a:endParaRPr lang="es-ES" sz="900" dirty="0" smtClean="0"/>
          </a:p>
        </p:txBody>
      </p:sp>
      <p:sp>
        <p:nvSpPr>
          <p:cNvPr id="29" name="28 CuadroTexto"/>
          <p:cNvSpPr txBox="1"/>
          <p:nvPr/>
        </p:nvSpPr>
        <p:spPr>
          <a:xfrm>
            <a:off x="8055578" y="2468723"/>
            <a:ext cx="144016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1.5</a:t>
            </a:r>
          </a:p>
          <a:p>
            <a:endParaRPr lang="es-ES" sz="1400" b="1" dirty="0"/>
          </a:p>
          <a:p>
            <a:endParaRPr lang="en-GB" sz="1400" b="1" dirty="0" smtClean="0"/>
          </a:p>
        </p:txBody>
      </p:sp>
      <p:sp>
        <p:nvSpPr>
          <p:cNvPr id="30" name="29 CuadroTexto"/>
          <p:cNvSpPr txBox="1"/>
          <p:nvPr/>
        </p:nvSpPr>
        <p:spPr>
          <a:xfrm>
            <a:off x="8055578" y="3267454"/>
            <a:ext cx="1440160" cy="692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1.5</a:t>
            </a:r>
          </a:p>
          <a:p>
            <a:endParaRPr lang="es-ES" sz="1400" b="1" dirty="0"/>
          </a:p>
          <a:p>
            <a:endParaRPr lang="en-GB" sz="1100" b="1" dirty="0"/>
          </a:p>
        </p:txBody>
      </p:sp>
      <p:sp>
        <p:nvSpPr>
          <p:cNvPr id="31" name="30 Pentágono"/>
          <p:cNvSpPr/>
          <p:nvPr/>
        </p:nvSpPr>
        <p:spPr>
          <a:xfrm>
            <a:off x="9558734" y="1053530"/>
            <a:ext cx="1512168" cy="504056"/>
          </a:xfrm>
          <a:prstGeom prst="homePlate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2016</a:t>
            </a:r>
            <a:endParaRPr kumimoji="1" lang="en-GB" dirty="0"/>
          </a:p>
        </p:txBody>
      </p:sp>
      <p:sp>
        <p:nvSpPr>
          <p:cNvPr id="32" name="31 CuadroTexto"/>
          <p:cNvSpPr txBox="1"/>
          <p:nvPr/>
        </p:nvSpPr>
        <p:spPr>
          <a:xfrm>
            <a:off x="9658870" y="2253280"/>
            <a:ext cx="1440160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HbbTV</a:t>
            </a:r>
            <a:r>
              <a:rPr lang="en-GB" sz="1400" b="1" dirty="0" smtClean="0"/>
              <a:t> level support for 2016 not decided yet</a:t>
            </a:r>
          </a:p>
          <a:p>
            <a:endParaRPr lang="en-GB" sz="900" dirty="0" smtClean="0"/>
          </a:p>
          <a:p>
            <a:endParaRPr lang="en-GB" sz="900" dirty="0" smtClean="0"/>
          </a:p>
        </p:txBody>
      </p:sp>
      <p:sp>
        <p:nvSpPr>
          <p:cNvPr id="37" name="36 Flecha abajo"/>
          <p:cNvSpPr/>
          <p:nvPr/>
        </p:nvSpPr>
        <p:spPr>
          <a:xfrm rot="10800000">
            <a:off x="8138196" y="3959951"/>
            <a:ext cx="351241" cy="360040"/>
          </a:xfrm>
          <a:prstGeom prst="downArrow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38" name="37 CuadroTexto"/>
          <p:cNvSpPr txBox="1"/>
          <p:nvPr/>
        </p:nvSpPr>
        <p:spPr>
          <a:xfrm>
            <a:off x="7686526" y="4345544"/>
            <a:ext cx="3325606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Sony will launch Android TV BRAVIA products on the Mid and High End range in 2015 (Spring)</a:t>
            </a:r>
          </a:p>
          <a:p>
            <a:endParaRPr lang="en-GB" sz="1800" dirty="0"/>
          </a:p>
        </p:txBody>
      </p:sp>
      <p:pic>
        <p:nvPicPr>
          <p:cNvPr id="41" name="40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38" y="4025831"/>
            <a:ext cx="3917973" cy="2203860"/>
          </a:xfrm>
        </p:spPr>
      </p:pic>
    </p:spTree>
    <p:extLst>
      <p:ext uri="{BB962C8B-B14F-4D97-AF65-F5344CB8AC3E}">
        <p14:creationId xmlns:p14="http://schemas.microsoft.com/office/powerpoint/2010/main" val="32966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Accessibility features in new Sony Android TV models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6" y="1959488"/>
            <a:ext cx="4104456" cy="230875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878214" y="1959488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Android TV enables different Subtitle features</a:t>
            </a:r>
            <a:endParaRPr lang="en-GB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878214" y="364581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Android TV includes Text to Speech feature for menu navigation</a:t>
            </a:r>
            <a:endParaRPr lang="en-GB" sz="2000" dirty="0"/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3222030" y="2205658"/>
            <a:ext cx="1584176" cy="9082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endCxn id="10" idx="1"/>
          </p:cNvCxnSpPr>
          <p:nvPr/>
        </p:nvCxnSpPr>
        <p:spPr>
          <a:xfrm>
            <a:off x="3222030" y="3645818"/>
            <a:ext cx="1656184" cy="35394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8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Accessibility features in new Sony Android TV models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4" y="1917626"/>
            <a:ext cx="4741168" cy="266690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77" y="3622129"/>
            <a:ext cx="4089003" cy="230006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58" y="1029797"/>
            <a:ext cx="4577057" cy="257459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97694" y="477932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User can select the Subtitles text size and the style for better reading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905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Accessibility features in new Sony Android TV models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94238" y="256569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With Text to speech, user can listen the displayed information on the screen</a:t>
            </a:r>
            <a:endParaRPr lang="en-GB" sz="20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0" y="1413570"/>
            <a:ext cx="460851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 Gray Master">
  <a:themeElements>
    <a:clrScheme name="SONY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SONY">
      <a:majorFont>
        <a:latin typeface="SST"/>
        <a:ea typeface="SST Japanese Pro Regular"/>
        <a:cs typeface=""/>
      </a:majorFont>
      <a:minorFont>
        <a:latin typeface="SST"/>
        <a:ea typeface="SST Japanese Pr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2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ark Gray Master">
  <a:themeElements>
    <a:clrScheme name="SONY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SONY">
      <a:majorFont>
        <a:latin typeface="SST"/>
        <a:ea typeface="SST Japanese Pro Regular"/>
        <a:cs typeface=""/>
      </a:majorFont>
      <a:minorFont>
        <a:latin typeface="SST"/>
        <a:ea typeface="SST Japanese Pr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2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lack Master">
  <a:themeElements>
    <a:clrScheme name="SONY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SONY">
      <a:majorFont>
        <a:latin typeface="SST"/>
        <a:ea typeface="SST Japanese Pro Regular"/>
        <a:cs typeface=""/>
      </a:majorFont>
      <a:minorFont>
        <a:latin typeface="SST"/>
        <a:ea typeface="SST Japanese Pr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2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White Master">
  <a:themeElements>
    <a:clrScheme name="SONY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SONY">
      <a:majorFont>
        <a:latin typeface="SST"/>
        <a:ea typeface="SST Japanese Pro Regular"/>
        <a:cs typeface=""/>
      </a:majorFont>
      <a:minorFont>
        <a:latin typeface="SST"/>
        <a:ea typeface="SST Japanese Pr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2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BEE36140C4099AA2AE462C59614" ma:contentTypeVersion="2" ma:contentTypeDescription="Create a new document." ma:contentTypeScope="" ma:versionID="e63c2246d32922dcb5ba18055bf4d5d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76DC3C-15A5-4DD0-8AB1-BC371EB46ED7}"/>
</file>

<file path=customXml/itemProps2.xml><?xml version="1.0" encoding="utf-8"?>
<ds:datastoreItem xmlns:ds="http://schemas.openxmlformats.org/officeDocument/2006/customXml" ds:itemID="{F3E7C016-E88B-46EB-AB70-6098868C05E6}"/>
</file>

<file path=customXml/itemProps3.xml><?xml version="1.0" encoding="utf-8"?>
<ds:datastoreItem xmlns:ds="http://schemas.openxmlformats.org/officeDocument/2006/customXml" ds:itemID="{3E69C489-DAE9-4029-94BF-3DAF20862D42}"/>
</file>

<file path=docProps/app.xml><?xml version="1.0" encoding="utf-8"?>
<Properties xmlns="http://schemas.openxmlformats.org/officeDocument/2006/extended-properties" xmlns:vt="http://schemas.openxmlformats.org/officeDocument/2006/docPropsVTypes">
  <TotalTime>7016</TotalTime>
  <Words>755</Words>
  <Application>Microsoft Office PowerPoint</Application>
  <PresentationFormat>Custom</PresentationFormat>
  <Paragraphs>140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メイリオ</vt:lpstr>
      <vt:lpstr>ＭＳ Ｐゴシック</vt:lpstr>
      <vt:lpstr>SST</vt:lpstr>
      <vt:lpstr>SST Japanese Pro Regular</vt:lpstr>
      <vt:lpstr>Arial</vt:lpstr>
      <vt:lpstr>Calibri</vt:lpstr>
      <vt:lpstr>Light Gray Master</vt:lpstr>
      <vt:lpstr>Dark Gray Master</vt:lpstr>
      <vt:lpstr>Black Master</vt:lpstr>
      <vt:lpstr>White Master</vt:lpstr>
      <vt:lpstr>Hbb4All – Connected TV Accessibility 18/Mar/2015</vt:lpstr>
      <vt:lpstr>HbbTV support in Sony Bravia</vt:lpstr>
      <vt:lpstr>HbbTV 2.0 new features and accessibility</vt:lpstr>
      <vt:lpstr>HbbTV 2.0 new features and accessibility</vt:lpstr>
      <vt:lpstr>HbbTV 2.0 Implementation Plan - Requirements Priority</vt:lpstr>
      <vt:lpstr>Accessibility features in new Sony Android TV models</vt:lpstr>
      <vt:lpstr>Accessibility features in new Sony Android TV models</vt:lpstr>
      <vt:lpstr>Accessibility features in new Sony Android TV models</vt:lpstr>
      <vt:lpstr>Accessibility features in new Sony Android TV models</vt:lpstr>
      <vt:lpstr>Accessibility features in new Sony Android TV models</vt:lpstr>
      <vt:lpstr>Accessibility features in new Sony Android TV models</vt:lpstr>
      <vt:lpstr>Thank You!</vt:lpstr>
      <vt:lpstr>PowerPoint Presentation</vt:lpstr>
    </vt:vector>
  </TitlesOfParts>
  <Company>Sony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大理</dc:creator>
  <cp:lastModifiedBy>Chevtchenko, Marina</cp:lastModifiedBy>
  <cp:revision>865</cp:revision>
  <cp:lastPrinted>2013-12-10T02:42:04Z</cp:lastPrinted>
  <dcterms:created xsi:type="dcterms:W3CDTF">2013-05-24T02:48:34Z</dcterms:created>
  <dcterms:modified xsi:type="dcterms:W3CDTF">2015-03-18T19:14:59Z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0x01010042240BEE36140C4099AA2AE462C59614</vt:lpwstr>
  </property>
</Properties>
</file>