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74" r:id="rId17"/>
    <p:sldId id="284" r:id="rId18"/>
    <p:sldId id="283" r:id="rId19"/>
    <p:sldId id="288" r:id="rId20"/>
    <p:sldId id="290" r:id="rId21"/>
    <p:sldId id="291" r:id="rId22"/>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77249" autoAdjust="0"/>
  </p:normalViewPr>
  <p:slideViewPr>
    <p:cSldViewPr snapToGrid="0" snapToObjects="1" showGuides="1">
      <p:cViewPr>
        <p:scale>
          <a:sx n="60" d="100"/>
          <a:sy n="60" d="100"/>
        </p:scale>
        <p:origin x="-1301" y="-46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18/03/2015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18/03/2015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tu.int/en/ITU-D/Regional-Presence/Europe/Pages/Smart-Accessibility-on-Connected-TV.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tu.int/en/ITU-D/Statistics/Documents/publications/mis2013/MIS2013_Flyer.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2B3DFAE7-CD0E-49CA-BBC2-7C1A76D97217}" type="slidenum">
              <a:rPr lang="en-US" altLang="en-US" sz="1200" smtClean="0"/>
              <a:pPr/>
              <a:t>1</a:t>
            </a:fld>
            <a:endParaRPr lang="en-US" alt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200" b="1" dirty="0" smtClean="0">
                <a:hlinkClick r:id="rId3"/>
              </a:rPr>
              <a:t>https://www.itu.int/en/ITU-D/Regional-Presence/Europe/Pages/Smart-Accessibility-on-Connected-TV.aspx</a:t>
            </a:r>
            <a:r>
              <a:rPr lang="en-GB" altLang="en-US" sz="1200" b="1" dirty="0" smtClean="0"/>
              <a:t> </a:t>
            </a:r>
            <a:endParaRPr lang="en-US" altLang="en-US" dirty="0" smtClean="0">
              <a:cs typeface="Arial" pitchFamily="34" charset="0"/>
            </a:endParaRPr>
          </a:p>
        </p:txBody>
      </p:sp>
    </p:spTree>
    <p:extLst>
      <p:ext uri="{BB962C8B-B14F-4D97-AF65-F5344CB8AC3E}">
        <p14:creationId xmlns:p14="http://schemas.microsoft.com/office/powerpoint/2010/main" val="3601477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B459DEFE-E057-4C2C-A72B-4C92B0FA9E6D}" type="slidenum">
              <a:rPr lang="en-US" altLang="en-US" sz="1200" smtClean="0"/>
              <a:pPr/>
              <a:t>12</a:t>
            </a:fld>
            <a:endParaRPr lang="en-US" alt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421303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525463" y="4718050"/>
            <a:ext cx="5905500" cy="5070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1400" dirty="0" smtClean="0">
              <a:cs typeface="Arial" pitchFamily="34" charset="0"/>
            </a:endParaRPr>
          </a:p>
        </p:txBody>
      </p:sp>
    </p:spTree>
    <p:extLst>
      <p:ext uri="{BB962C8B-B14F-4D97-AF65-F5344CB8AC3E}">
        <p14:creationId xmlns:p14="http://schemas.microsoft.com/office/powerpoint/2010/main" val="219589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buClr>
                <a:prstClr val="black"/>
              </a:buClr>
              <a:defRPr/>
            </a:pPr>
            <a:fld id="{4C1E818D-5B02-4738-BBFF-C5D22C15781F}" type="slidenum">
              <a:rPr lang="en-US">
                <a:solidFill>
                  <a:prstClr val="white"/>
                </a:solidFill>
              </a:rPr>
              <a:pPr>
                <a:buClr>
                  <a:prstClr val="black"/>
                </a:buClr>
                <a:defRPr/>
              </a:pPr>
              <a:t>15</a:t>
            </a:fld>
            <a:endParaRPr lang="en-US" dirty="0">
              <a:solidFill>
                <a:prstClr val="white"/>
              </a:solidFill>
            </a:endParaRPr>
          </a:p>
        </p:txBody>
      </p:sp>
    </p:spTree>
    <p:extLst>
      <p:ext uri="{BB962C8B-B14F-4D97-AF65-F5344CB8AC3E}">
        <p14:creationId xmlns:p14="http://schemas.microsoft.com/office/powerpoint/2010/main" val="1223062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5ECFA5-82D6-4FAA-AC71-4FE3398F1523}" type="slidenum">
              <a:rPr lang="en-US" smtClean="0"/>
              <a:t>17</a:t>
            </a:fld>
            <a:endParaRPr lang="en-US"/>
          </a:p>
        </p:txBody>
      </p:sp>
    </p:spTree>
    <p:extLst>
      <p:ext uri="{BB962C8B-B14F-4D97-AF65-F5344CB8AC3E}">
        <p14:creationId xmlns:p14="http://schemas.microsoft.com/office/powerpoint/2010/main" val="81997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525463" y="4718050"/>
            <a:ext cx="5905500" cy="5070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1400" dirty="0" smtClean="0">
              <a:cs typeface="Arial" pitchFamily="34" charset="0"/>
            </a:endParaRPr>
          </a:p>
        </p:txBody>
      </p:sp>
    </p:spTree>
    <p:extLst>
      <p:ext uri="{BB962C8B-B14F-4D97-AF65-F5344CB8AC3E}">
        <p14:creationId xmlns:p14="http://schemas.microsoft.com/office/powerpoint/2010/main" val="191633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z="2400" b="0" i="0" kern="1200" dirty="0" smtClean="0">
                <a:solidFill>
                  <a:schemeClr val="tx1"/>
                </a:solidFill>
                <a:effectLst/>
                <a:latin typeface="+mn-lt"/>
                <a:ea typeface="+mn-ea"/>
                <a:cs typeface="+mn-cs"/>
              </a:rPr>
              <a:t>ITU was founded in Paris in 1865</a:t>
            </a:r>
            <a:r>
              <a:rPr lang="en-US" sz="2400" b="1" i="0" kern="1200" dirty="0" smtClean="0">
                <a:solidFill>
                  <a:schemeClr val="tx1"/>
                </a:solidFill>
                <a:effectLst/>
                <a:latin typeface="+mn-lt"/>
                <a:ea typeface="+mn-ea"/>
                <a:cs typeface="+mn-cs"/>
              </a:rPr>
              <a:t> </a:t>
            </a:r>
            <a:r>
              <a:rPr lang="en-US" sz="2400" b="0" i="0" kern="1200" dirty="0" smtClean="0">
                <a:solidFill>
                  <a:schemeClr val="tx1"/>
                </a:solidFill>
                <a:effectLst/>
                <a:latin typeface="+mn-lt"/>
                <a:ea typeface="+mn-ea"/>
                <a:cs typeface="+mn-cs"/>
              </a:rPr>
              <a:t>as the International Telegraph Union. </a:t>
            </a:r>
          </a:p>
          <a:p>
            <a:endParaRPr lang="en-US" sz="2400" b="0" i="0" kern="1200" dirty="0" smtClean="0">
              <a:solidFill>
                <a:schemeClr val="tx1"/>
              </a:solidFill>
              <a:effectLst/>
              <a:latin typeface="+mn-lt"/>
              <a:ea typeface="+mn-ea"/>
              <a:cs typeface="+mn-cs"/>
            </a:endParaRPr>
          </a:p>
          <a:p>
            <a:r>
              <a:rPr lang="en-US" sz="2400" b="0" i="0" kern="1200" dirty="0" smtClean="0">
                <a:solidFill>
                  <a:schemeClr val="tx1"/>
                </a:solidFill>
                <a:effectLst/>
                <a:latin typeface="+mn-lt"/>
                <a:ea typeface="+mn-ea"/>
                <a:cs typeface="+mn-cs"/>
              </a:rPr>
              <a:t>It took its present name in 1932, and in 1947 became a specialized agency of the United Nations. </a:t>
            </a:r>
          </a:p>
          <a:p>
            <a:endParaRPr lang="en-US" sz="2400" b="0" i="0" kern="1200" dirty="0" smtClean="0">
              <a:solidFill>
                <a:schemeClr val="tx1"/>
              </a:solidFill>
              <a:effectLst/>
              <a:latin typeface="+mn-lt"/>
              <a:ea typeface="+mn-ea"/>
              <a:cs typeface="+mn-cs"/>
            </a:endParaRPr>
          </a:p>
          <a:p>
            <a:r>
              <a:rPr lang="en-US" sz="2400" b="0" i="0" kern="1200" dirty="0" smtClean="0">
                <a:solidFill>
                  <a:schemeClr val="tx1"/>
                </a:solidFill>
                <a:effectLst/>
                <a:latin typeface="+mn-lt"/>
                <a:ea typeface="+mn-ea"/>
                <a:cs typeface="+mn-cs"/>
              </a:rPr>
              <a:t>Although its first area of expertise was the telegraph, the work of ITU now covers the whole ICT sector, from digital broadcasting to the Internet, and from mobile technologies to 3D TV</a:t>
            </a:r>
            <a:endParaRPr lang="en-US" sz="2400" dirty="0"/>
          </a:p>
        </p:txBody>
      </p:sp>
      <p:sp>
        <p:nvSpPr>
          <p:cNvPr id="40964" name="Slide Number Placeholder 3"/>
          <p:cNvSpPr>
            <a:spLocks noGrp="1"/>
          </p:cNvSpPr>
          <p:nvPr>
            <p:ph type="sldNum" sz="quarter" idx="5"/>
          </p:nvPr>
        </p:nvSpPr>
        <p:spPr>
          <a:noFill/>
        </p:spPr>
        <p:txBody>
          <a:bodyPr/>
          <a:lstStyle/>
          <a:p>
            <a:fld id="{1DCDBF22-2647-42DA-9446-64B535B80E03}" type="slidenum">
              <a:rPr lang="en-US" smtClean="0">
                <a:solidFill>
                  <a:prstClr val="black"/>
                </a:solidFill>
              </a:rPr>
              <a:pPr/>
              <a:t>3</a:t>
            </a:fld>
            <a:endParaRPr lang="en-US" smtClean="0">
              <a:solidFill>
                <a:prstClr val="black"/>
              </a:solidFill>
            </a:endParaRPr>
          </a:p>
        </p:txBody>
      </p:sp>
    </p:spTree>
    <p:extLst>
      <p:ext uri="{BB962C8B-B14F-4D97-AF65-F5344CB8AC3E}">
        <p14:creationId xmlns:p14="http://schemas.microsoft.com/office/powerpoint/2010/main" val="41287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a:defRPr/>
            </a:pPr>
            <a:r>
              <a:rPr lang="en-US" sz="1200" b="0" kern="1200" dirty="0" smtClean="0">
                <a:solidFill>
                  <a:schemeClr val="tx1"/>
                </a:solidFill>
                <a:latin typeface="+mn-lt"/>
                <a:ea typeface="+mn-ea"/>
                <a:cs typeface="+mn-cs"/>
              </a:rPr>
              <a:t>Headquarters in Geneva with Liaison Office in New York</a:t>
            </a:r>
          </a:p>
          <a:p>
            <a:pPr>
              <a:defRPr/>
            </a:pPr>
            <a:r>
              <a:rPr lang="en-US" sz="1200" b="0" kern="1200" dirty="0" smtClean="0">
                <a:solidFill>
                  <a:schemeClr val="tx1"/>
                </a:solidFill>
                <a:latin typeface="+mn-lt"/>
                <a:ea typeface="+mn-ea"/>
                <a:cs typeface="+mn-cs"/>
              </a:rPr>
              <a:t>Regional offices in Addis Ababa, Bangkok, Brasilia, Cairo</a:t>
            </a:r>
          </a:p>
          <a:p>
            <a:pPr>
              <a:defRPr/>
            </a:pPr>
            <a:r>
              <a:rPr lang="en-US" sz="1200" b="0" kern="1200" dirty="0" smtClean="0">
                <a:solidFill>
                  <a:schemeClr val="tx1"/>
                </a:solidFill>
                <a:latin typeface="+mn-lt"/>
                <a:ea typeface="+mn-ea"/>
                <a:cs typeface="+mn-cs"/>
              </a:rPr>
              <a:t>Area offices in Bridgetown, Dakar, Harare, Jakarta, Moscow, Santiago, Tegucigalpa, Yaoundé</a:t>
            </a:r>
          </a:p>
          <a:p>
            <a:pPr>
              <a:defRPr/>
            </a:pPr>
            <a:endParaRPr lang="en-US" sz="1200" b="0" kern="1200" dirty="0" smtClean="0">
              <a:solidFill>
                <a:schemeClr val="tx1"/>
              </a:solidFill>
              <a:latin typeface="+mn-lt"/>
              <a:ea typeface="+mn-ea"/>
              <a:cs typeface="+mn-cs"/>
            </a:endParaRPr>
          </a:p>
          <a:p>
            <a:pPr>
              <a:defRPr/>
            </a:pPr>
            <a:r>
              <a:rPr lang="en-US" sz="1200" b="0" kern="1200" dirty="0" smtClean="0">
                <a:solidFill>
                  <a:schemeClr val="tx1"/>
                </a:solidFill>
                <a:latin typeface="+mn-lt"/>
                <a:ea typeface="+mn-ea"/>
                <a:cs typeface="+mn-cs"/>
              </a:rPr>
              <a:t>As a UN specialized Agency, ITU works in 6 languages Arabic, Chinese, English, French, Russian, Spanish </a:t>
            </a:r>
          </a:p>
          <a:p>
            <a:pPr>
              <a:defRPr/>
            </a:pPr>
            <a:endParaRPr lang="en-US" sz="1200" b="0" kern="1200" dirty="0" smtClean="0">
              <a:solidFill>
                <a:schemeClr val="tx1"/>
              </a:solidFill>
              <a:latin typeface="+mn-lt"/>
              <a:ea typeface="+mn-ea"/>
              <a:cs typeface="+mn-cs"/>
            </a:endParaRPr>
          </a:p>
          <a:p>
            <a:pPr>
              <a:defRPr/>
            </a:pPr>
            <a:r>
              <a:rPr lang="en-US" sz="1200" b="0" kern="1200" dirty="0" smtClean="0">
                <a:solidFill>
                  <a:schemeClr val="tx1"/>
                </a:solidFill>
                <a:latin typeface="+mn-lt"/>
                <a:ea typeface="+mn-ea"/>
                <a:cs typeface="+mn-cs"/>
              </a:rPr>
              <a:t>ITU has 747  Staff from 106 Countries ! (numbers from HR on 23/10/2013)</a:t>
            </a:r>
          </a:p>
          <a:p>
            <a:endParaRPr lang="en-US" dirty="0" smtClean="0"/>
          </a:p>
        </p:txBody>
      </p:sp>
      <p:sp>
        <p:nvSpPr>
          <p:cNvPr id="40964" name="Slide Number Placeholder 3"/>
          <p:cNvSpPr>
            <a:spLocks noGrp="1"/>
          </p:cNvSpPr>
          <p:nvPr>
            <p:ph type="sldNum" sz="quarter" idx="5"/>
          </p:nvPr>
        </p:nvSpPr>
        <p:spPr>
          <a:noFill/>
        </p:spPr>
        <p:txBody>
          <a:bodyPr/>
          <a:lstStyle/>
          <a:p>
            <a:fld id="{1DCDBF22-2647-42DA-9446-64B535B80E03}" type="slidenum">
              <a:rPr lang="en-US" smtClean="0">
                <a:solidFill>
                  <a:prstClr val="black"/>
                </a:solidFill>
              </a:rPr>
              <a:pPr/>
              <a:t>4</a:t>
            </a:fld>
            <a:endParaRPr lang="en-US" smtClean="0">
              <a:solidFill>
                <a:prstClr val="black"/>
              </a:solidFill>
            </a:endParaRPr>
          </a:p>
        </p:txBody>
      </p:sp>
    </p:spTree>
    <p:extLst>
      <p:ext uri="{BB962C8B-B14F-4D97-AF65-F5344CB8AC3E}">
        <p14:creationId xmlns:p14="http://schemas.microsoft.com/office/powerpoint/2010/main" val="182974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3CBC8A-042B-453D-BD46-8D6C0E699849}" type="slidenum">
              <a:rPr lang="en-US" smtClean="0"/>
              <a:pPr/>
              <a:t>5</a:t>
            </a:fld>
            <a:endParaRPr lang="en-US"/>
          </a:p>
        </p:txBody>
      </p:sp>
    </p:spTree>
    <p:extLst>
      <p:ext uri="{BB962C8B-B14F-4D97-AF65-F5344CB8AC3E}">
        <p14:creationId xmlns:p14="http://schemas.microsoft.com/office/powerpoint/2010/main" val="208907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z="1200" b="0" i="0" kern="1200" baseline="0" dirty="0" smtClean="0">
                <a:solidFill>
                  <a:schemeClr val="tx1"/>
                </a:solidFill>
                <a:latin typeface="+mn-lt"/>
                <a:ea typeface="+mn-ea"/>
                <a:cs typeface="+mn-cs"/>
              </a:rPr>
              <a:t>ITU-T: p</a:t>
            </a:r>
            <a:r>
              <a:rPr lang="en-US" sz="1200" b="0" i="0" kern="1200" dirty="0" smtClean="0">
                <a:solidFill>
                  <a:schemeClr val="tx1"/>
                </a:solidFill>
                <a:latin typeface="+mn-lt"/>
                <a:ea typeface="+mn-ea"/>
                <a:cs typeface="+mn-cs"/>
              </a:rPr>
              <a:t>roduction of standards covering all fields of telecommunications on a worldwide basis, as well as defining tariff and accounting principles for international telecommunication services</a:t>
            </a:r>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ITU-R: </a:t>
            </a:r>
            <a:r>
              <a:rPr lang="en-US" sz="1200" b="0" i="0" kern="1200" dirty="0" smtClean="0">
                <a:solidFill>
                  <a:schemeClr val="tx1"/>
                </a:solidFill>
                <a:latin typeface="+mn-lt"/>
                <a:ea typeface="+mn-ea"/>
                <a:cs typeface="+mn-cs"/>
              </a:rPr>
              <a:t>management of the radio-frequency spectrum and satellite orbits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ITU-D: improve telecommunication infrastructure in the developing world, </a:t>
            </a:r>
            <a:r>
              <a:rPr lang="en-US" dirty="0" smtClean="0">
                <a:ea typeface="Calibri" pitchFamily="34" charset="0"/>
                <a:cs typeface="Calibri" pitchFamily="34" charset="0"/>
              </a:rPr>
              <a:t>Mobilizing resources and partners for project implementation, capacity building</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FF"/>
                </a:solidFill>
                <a:effectLst/>
                <a:uLnTx/>
                <a:uFillTx/>
                <a:latin typeface="Calibri" pitchFamily="34" charset="0"/>
                <a:ea typeface="+mn-ea"/>
                <a:cs typeface="Calibri" pitchFamily="34" charset="0"/>
              </a:rPr>
              <a:t>The</a:t>
            </a:r>
            <a:r>
              <a:rPr kumimoji="0" lang="en-US" sz="1200" b="0" i="0" u="none" strike="noStrike" kern="0" cap="none" spc="0" normalizeH="0" baseline="0" noProof="0" dirty="0" smtClean="0">
                <a:ln>
                  <a:noFill/>
                </a:ln>
                <a:solidFill>
                  <a:sysClr val="windowText" lastClr="000000">
                    <a:lumMod val="50000"/>
                  </a:sysClr>
                </a:solidFill>
                <a:effectLst/>
                <a:uLnTx/>
                <a:uFillTx/>
                <a:latin typeface="Calibri" pitchFamily="34" charset="0"/>
                <a:ea typeface="+mn-ea"/>
                <a:cs typeface="Calibri" pitchFamily="34" charset="0"/>
              </a:rPr>
              <a:t> General Secretariat </a:t>
            </a:r>
            <a:r>
              <a:rPr kumimoji="0" lang="en-US" sz="1200" b="0" i="0" u="none" strike="noStrike" kern="0" cap="none" spc="0" normalizeH="0" baseline="0" noProof="0" dirty="0" smtClean="0">
                <a:ln>
                  <a:noFill/>
                </a:ln>
                <a:solidFill>
                  <a:srgbClr val="0000FF"/>
                </a:solidFill>
                <a:effectLst/>
                <a:uLnTx/>
                <a:uFillTx/>
                <a:latin typeface="Calibri" pitchFamily="34" charset="0"/>
                <a:cs typeface="Calibri" pitchFamily="34" charset="0"/>
              </a:rPr>
              <a:t>provides </a:t>
            </a:r>
            <a:r>
              <a:rPr kumimoji="0" lang="en-US" sz="1200" b="0" i="0" u="none" strike="noStrike" kern="0" cap="none" spc="0" normalizeH="0" baseline="0" noProof="0" dirty="0" err="1" smtClean="0">
                <a:ln>
                  <a:noFill/>
                </a:ln>
                <a:solidFill>
                  <a:srgbClr val="0000FF"/>
                </a:solidFill>
                <a:effectLst/>
                <a:uLnTx/>
                <a:uFillTx/>
                <a:latin typeface="Calibri" pitchFamily="34" charset="0"/>
                <a:cs typeface="Calibri" pitchFamily="34" charset="0"/>
              </a:rPr>
              <a:t>intersectoral</a:t>
            </a:r>
            <a:r>
              <a:rPr kumimoji="0" lang="en-US" sz="1200" b="0" i="0" u="none" strike="noStrike" kern="0" cap="none" spc="0" normalizeH="0" baseline="0" noProof="0" dirty="0" smtClean="0">
                <a:ln>
                  <a:noFill/>
                </a:ln>
                <a:solidFill>
                  <a:srgbClr val="0000FF"/>
                </a:solidFill>
                <a:effectLst/>
                <a:uLnTx/>
                <a:uFillTx/>
                <a:latin typeface="Calibri" pitchFamily="34" charset="0"/>
                <a:cs typeface="Calibri" pitchFamily="34" charset="0"/>
              </a:rPr>
              <a:t> coordination for the whole organization</a:t>
            </a:r>
            <a:endParaRPr kumimoji="0" lang="en-US" sz="1200" b="0" i="0" u="none" strike="noStrike" kern="0" cap="none" spc="0" normalizeH="0" baseline="0" noProof="0" dirty="0" smtClean="0">
              <a:ln>
                <a:noFill/>
              </a:ln>
              <a:solidFill>
                <a:srgbClr val="0000FF"/>
              </a:solidFill>
              <a:effectLst/>
              <a:uLnTx/>
              <a:uFillTx/>
              <a:latin typeface="Calibri" pitchFamily="34" charset="0"/>
              <a:ea typeface="+mn-ea"/>
              <a:cs typeface="Calibri" pitchFamily="34" charset="0"/>
            </a:endParaRPr>
          </a:p>
          <a:p>
            <a:endParaRPr lang="en-US" dirty="0" smtClean="0"/>
          </a:p>
        </p:txBody>
      </p:sp>
      <p:sp>
        <p:nvSpPr>
          <p:cNvPr id="40964" name="Slide Number Placeholder 3"/>
          <p:cNvSpPr>
            <a:spLocks noGrp="1"/>
          </p:cNvSpPr>
          <p:nvPr>
            <p:ph type="sldNum" sz="quarter" idx="5"/>
          </p:nvPr>
        </p:nvSpPr>
        <p:spPr>
          <a:noFill/>
        </p:spPr>
        <p:txBody>
          <a:bodyPr/>
          <a:lstStyle/>
          <a:p>
            <a:fld id="{1DCDBF22-2647-42DA-9446-64B535B80E03}" type="slidenum">
              <a:rPr lang="en-US" smtClean="0">
                <a:solidFill>
                  <a:prstClr val="black"/>
                </a:solidFill>
              </a:rPr>
              <a:pPr/>
              <a:t>6</a:t>
            </a:fld>
            <a:endParaRPr lang="en-US" smtClean="0">
              <a:solidFill>
                <a:prstClr val="black"/>
              </a:solidFill>
            </a:endParaRPr>
          </a:p>
        </p:txBody>
      </p:sp>
    </p:spTree>
    <p:extLst>
      <p:ext uri="{BB962C8B-B14F-4D97-AF65-F5344CB8AC3E}">
        <p14:creationId xmlns:p14="http://schemas.microsoft.com/office/powerpoint/2010/main" val="306341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ITU-R</a:t>
            </a:r>
          </a:p>
          <a:p>
            <a:r>
              <a:rPr lang="en-US" dirty="0" smtClean="0"/>
              <a:t>- Develop global regulations for spectrum and satellite orbit resources</a:t>
            </a:r>
          </a:p>
          <a:p>
            <a:r>
              <a:rPr lang="en-US" dirty="0" smtClean="0"/>
              <a:t>- Establish harmonized, global standards for wireless systems</a:t>
            </a:r>
          </a:p>
          <a:p>
            <a:r>
              <a:rPr lang="en-US" dirty="0" smtClean="0"/>
              <a:t>- Assist membership develop advanced radio-com systems</a:t>
            </a:r>
          </a:p>
          <a:p>
            <a:endParaRPr lang="en-US" dirty="0" smtClean="0"/>
          </a:p>
          <a:p>
            <a:r>
              <a:rPr lang="en-US" dirty="0" smtClean="0"/>
              <a:t>ITU-R Study Groups deal with themes such as: spectrum management, </a:t>
            </a:r>
            <a:r>
              <a:rPr lang="en-US" dirty="0" err="1" smtClean="0"/>
              <a:t>radiowave</a:t>
            </a:r>
            <a:r>
              <a:rPr lang="en-US" dirty="0" smtClean="0"/>
              <a:t> propagation, satellite services, </a:t>
            </a:r>
            <a:r>
              <a:rPr lang="en-US" dirty="0" err="1" smtClean="0"/>
              <a:t>terrestial</a:t>
            </a:r>
            <a:r>
              <a:rPr lang="en-US" dirty="0" smtClean="0"/>
              <a:t> services, broadcasting, science services (systems for space operation, space research, Earth exploration and meteorology).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pPr/>
              <a:t>7</a:t>
            </a:fld>
            <a:endParaRPr lang="en-US"/>
          </a:p>
        </p:txBody>
      </p:sp>
    </p:spTree>
    <p:extLst>
      <p:ext uri="{BB962C8B-B14F-4D97-AF65-F5344CB8AC3E}">
        <p14:creationId xmlns:p14="http://schemas.microsoft.com/office/powerpoint/2010/main" val="182859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ITU-D: assists the development of ICTs</a:t>
            </a:r>
          </a:p>
          <a:p>
            <a:r>
              <a:rPr lang="en-US" dirty="0" smtClean="0"/>
              <a:t>- Neutral broker for multi-stakeholder partnerships, resource mobilization</a:t>
            </a:r>
          </a:p>
          <a:p>
            <a:r>
              <a:rPr lang="en-US" dirty="0" smtClean="0"/>
              <a:t>- Executing agency for project implementation</a:t>
            </a:r>
          </a:p>
          <a:p>
            <a:pPr marL="171450" indent="-171450">
              <a:buFontTx/>
              <a:buChar char="-"/>
            </a:pPr>
            <a:r>
              <a:rPr lang="en-US" dirty="0" smtClean="0"/>
              <a:t>Building capacity among members: technical assistance, advice on policy-regulatory frameworks for investment</a:t>
            </a:r>
          </a:p>
          <a:p>
            <a:pPr marL="171450" indent="-171450">
              <a:buFontTx/>
              <a:buChar char="-"/>
            </a:pPr>
            <a:r>
              <a:rPr lang="en-US" dirty="0" smtClean="0"/>
              <a:t>Statistics and policy/regulatory trends </a:t>
            </a:r>
          </a:p>
          <a:p>
            <a:endParaRPr lang="en-US" dirty="0" smtClean="0"/>
          </a:p>
          <a:p>
            <a:r>
              <a:rPr lang="en-US" dirty="0" smtClean="0"/>
              <a:t>Membership Benefits:</a:t>
            </a:r>
          </a:p>
          <a:p>
            <a:r>
              <a:rPr lang="en-US" dirty="0" smtClean="0"/>
              <a:t>- Support</a:t>
            </a:r>
            <a:r>
              <a:rPr lang="en-US" baseline="0" dirty="0" smtClean="0"/>
              <a:t> your CSR agenda. Build profile and relationships in new markets. </a:t>
            </a:r>
            <a:endParaRPr lang="en-US" dirty="0" smtClean="0"/>
          </a:p>
          <a:p>
            <a:endParaRPr lang="en-US" dirty="0" smtClean="0"/>
          </a:p>
          <a:p>
            <a:r>
              <a:rPr lang="en-US" dirty="0" smtClean="0"/>
              <a:t>ITU-D Study groups looking at issues such as policy and regulatory reforms needed to stimulate ICT investment. Public-private partnership models for infrastructure roll-out, such as infrastructure sharing. Tax incentives. Licensing. How to expand rural connectivity.</a:t>
            </a:r>
          </a:p>
          <a:p>
            <a:endParaRPr lang="en-US" dirty="0" smtClean="0"/>
          </a:p>
          <a:p>
            <a:r>
              <a:rPr lang="en-US" dirty="0" smtClean="0"/>
              <a:t>ITU-D</a:t>
            </a:r>
            <a:r>
              <a:rPr lang="en-US" baseline="0" dirty="0" smtClean="0"/>
              <a:t> publishes its very much acclaimed annual report “Measuring the Information Society”. </a:t>
            </a:r>
            <a:r>
              <a:rPr lang="en-US" dirty="0" smtClean="0">
                <a:effectLst/>
              </a:rPr>
              <a:t>The report, which has been published annually since 2009, features two benchmarking tools to measure the information society: the ICT Development Index (IDI) and the ICT Price Basket (IPB). The 2012 IDI captures the level of ICT developments in 157 economies worldwide and compares progress made during the last year. The 2012 IPB combines the consumer prices for (fixed and mobile) telephone and Internet broadband services for 161 economies into one measure and compares these across countries, and over time.</a:t>
            </a:r>
            <a:r>
              <a:rPr lang="en-US" baseline="0" dirty="0" smtClean="0">
                <a:effectLst/>
              </a:rPr>
              <a:t> </a:t>
            </a:r>
            <a:r>
              <a:rPr lang="en-US" dirty="0" smtClean="0">
                <a:effectLst/>
              </a:rPr>
              <a:t>The 5th edition of the ITU Measuring the Information Society (MIS) report was </a:t>
            </a:r>
            <a:r>
              <a:rPr lang="en-US" dirty="0" smtClean="0">
                <a:effectLst/>
                <a:hlinkClick r:id="rId3" action="ppaction://hlinkfile"/>
              </a:rPr>
              <a:t>launched on </a:t>
            </a:r>
            <a:r>
              <a:rPr lang="en-US" b="1" dirty="0" smtClean="0">
                <a:effectLst/>
                <a:hlinkClick r:id="rId3" action="ppaction://hlinkfile"/>
              </a:rPr>
              <a:t>7 October 2013</a:t>
            </a:r>
            <a:r>
              <a:rPr lang="en-US" dirty="0" smtClean="0">
                <a:effectLst/>
              </a:rPr>
              <a:t>, at ITU headquarters, Geneva, Switzerland</a:t>
            </a:r>
            <a:endParaRPr lang="en-US" sz="1200" b="0" i="0" u="none" strike="noStrike" kern="1200" baseline="0" dirty="0" smtClean="0">
              <a:solidFill>
                <a:schemeClr val="tx1"/>
              </a:solidFill>
              <a:latin typeface="Verdana" pitchFamily="34" charset="0"/>
              <a:ea typeface="+mn-ea"/>
              <a:cs typeface="Arial"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pPr/>
              <a:t>8</a:t>
            </a:fld>
            <a:endParaRPr lang="en-US"/>
          </a:p>
        </p:txBody>
      </p:sp>
    </p:spTree>
    <p:extLst>
      <p:ext uri="{BB962C8B-B14F-4D97-AF65-F5344CB8AC3E}">
        <p14:creationId xmlns:p14="http://schemas.microsoft.com/office/powerpoint/2010/main" val="344543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ITU-T</a:t>
            </a:r>
          </a:p>
          <a:p>
            <a:r>
              <a:rPr lang="en-US" dirty="0" smtClean="0"/>
              <a:t>- Develop interoperable, international standards (ITU-T Recommendations)</a:t>
            </a:r>
          </a:p>
          <a:p>
            <a:r>
              <a:rPr lang="en-US" dirty="0" smtClean="0"/>
              <a:t>- Bridge standardization gap</a:t>
            </a:r>
          </a:p>
          <a:p>
            <a:r>
              <a:rPr lang="en-US" dirty="0" smtClean="0"/>
              <a:t>- Cooperation among standardization bodies</a:t>
            </a:r>
          </a:p>
          <a:p>
            <a:endParaRPr lang="en-US" dirty="0" smtClean="0"/>
          </a:p>
          <a:p>
            <a:r>
              <a:rPr lang="en-US" dirty="0" smtClean="0"/>
              <a:t>ITU-T study groups look at issues such as: multimedia, security, environment and climate change, network and transport, broadband access, quality of service and experience,</a:t>
            </a:r>
            <a:r>
              <a:rPr lang="en-US" baseline="0" dirty="0" smtClean="0"/>
              <a:t> </a:t>
            </a:r>
            <a:r>
              <a:rPr lang="en-US" dirty="0" smtClean="0"/>
              <a:t>next generation networks,</a:t>
            </a:r>
            <a:r>
              <a:rPr lang="en-US" baseline="0" dirty="0" smtClean="0"/>
              <a:t> cloud </a:t>
            </a:r>
            <a:r>
              <a:rPr lang="en-US" baseline="0" dirty="0" err="1" smtClean="0"/>
              <a:t>compuring</a:t>
            </a:r>
            <a:r>
              <a:rPr lang="en-US" baseline="0" dirty="0" smtClean="0"/>
              <a:t>, intelligent transport systems, numbering and addressing, </a:t>
            </a:r>
            <a:r>
              <a:rPr lang="en-US" baseline="0" dirty="0" err="1" smtClean="0"/>
              <a:t>tarrif</a:t>
            </a:r>
            <a:r>
              <a:rPr lang="en-US" baseline="0" dirty="0" smtClean="0"/>
              <a:t>, security.</a:t>
            </a:r>
            <a:endParaRPr lang="en-US" dirty="0" smtClean="0"/>
          </a:p>
          <a:p>
            <a:endParaRPr lang="en-US" dirty="0" smtClean="0"/>
          </a:p>
          <a:p>
            <a:r>
              <a:rPr lang="en-US" dirty="0" smtClean="0"/>
              <a:t>Some examples:</a:t>
            </a:r>
          </a:p>
          <a:p>
            <a:r>
              <a:rPr lang="en-US" b="1" dirty="0" smtClean="0">
                <a:solidFill>
                  <a:srgbClr val="0E438A"/>
                </a:solidFill>
              </a:rPr>
              <a:t>Internet Access through ITU standards</a:t>
            </a:r>
          </a:p>
          <a:p>
            <a:pPr marL="342900" indent="-228600" eaLnBrk="0" hangingPunct="0">
              <a:lnSpc>
                <a:spcPct val="150000"/>
              </a:lnSpc>
              <a:spcBef>
                <a:spcPts val="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95% of all international traffic runs over </a:t>
            </a:r>
            <a:r>
              <a:rPr lang="en-US" altLang="zh-CN" sz="2200" kern="1200" dirty="0" err="1" smtClean="0">
                <a:solidFill>
                  <a:srgbClr val="0070C0"/>
                </a:solidFill>
                <a:latin typeface="Verdana" pitchFamily="34" charset="0"/>
                <a:ea typeface="+mn-ea"/>
                <a:cs typeface="Arial" charset="0"/>
              </a:rPr>
              <a:t>fibre</a:t>
            </a:r>
            <a:r>
              <a:rPr lang="en-US" altLang="zh-CN" sz="2200" kern="1200" dirty="0" smtClean="0">
                <a:solidFill>
                  <a:srgbClr val="0070C0"/>
                </a:solidFill>
                <a:latin typeface="Verdana" pitchFamily="34" charset="0"/>
                <a:ea typeface="+mn-ea"/>
                <a:cs typeface="Arial" charset="0"/>
              </a:rPr>
              <a:t> = ITU standards</a:t>
            </a:r>
          </a:p>
          <a:p>
            <a:pPr marL="342900" indent="-228600" eaLnBrk="0" hangingPunct="0">
              <a:lnSpc>
                <a:spcPct val="150000"/>
              </a:lnSpc>
              <a:spcBef>
                <a:spcPts val="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Access:</a:t>
            </a:r>
          </a:p>
          <a:p>
            <a:pPr marL="800100" lvl="1"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ADSL: ITU-T G.992</a:t>
            </a:r>
          </a:p>
          <a:p>
            <a:pPr marL="800100" lvl="1"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err="1" smtClean="0">
                <a:solidFill>
                  <a:srgbClr val="0070C0"/>
                </a:solidFill>
                <a:latin typeface="Verdana" pitchFamily="34" charset="0"/>
                <a:ea typeface="+mn-ea"/>
                <a:cs typeface="Arial" charset="0"/>
              </a:rPr>
              <a:t>Powerline</a:t>
            </a:r>
            <a:r>
              <a:rPr lang="en-US" altLang="zh-CN" sz="2200" kern="1200" dirty="0" smtClean="0">
                <a:solidFill>
                  <a:srgbClr val="0070C0"/>
                </a:solidFill>
                <a:latin typeface="Verdana" pitchFamily="34" charset="0"/>
                <a:ea typeface="+mn-ea"/>
                <a:cs typeface="Arial" charset="0"/>
              </a:rPr>
              <a:t> Transmission:</a:t>
            </a:r>
          </a:p>
          <a:p>
            <a:pPr marL="1028700" lvl="2" eaLnBrk="0" hangingPunct="0">
              <a:lnSpc>
                <a:spcPct val="150000"/>
              </a:lnSpc>
              <a:spcBef>
                <a:spcPct val="20000"/>
              </a:spcBef>
              <a:buClr>
                <a:srgbClr val="0E438A"/>
              </a:buClr>
              <a:buSzPct val="110000"/>
              <a:defRPr/>
            </a:pPr>
            <a:r>
              <a:rPr lang="en-US" altLang="zh-CN" sz="2200" kern="1200" dirty="0" smtClean="0">
                <a:solidFill>
                  <a:srgbClr val="0070C0"/>
                </a:solidFill>
                <a:latin typeface="Verdana" pitchFamily="34" charset="0"/>
                <a:ea typeface="+mn-ea"/>
                <a:cs typeface="Arial" charset="0"/>
              </a:rPr>
              <a:t> ITU-T G.9960 (G.hn) </a:t>
            </a:r>
          </a:p>
          <a:p>
            <a:pPr marL="800100" lvl="1"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FTTX (</a:t>
            </a:r>
            <a:r>
              <a:rPr lang="en-US" altLang="zh-CN" sz="2200" kern="1200" dirty="0" err="1" smtClean="0">
                <a:solidFill>
                  <a:srgbClr val="0070C0"/>
                </a:solidFill>
                <a:latin typeface="Verdana" pitchFamily="34" charset="0"/>
                <a:ea typeface="+mn-ea"/>
                <a:cs typeface="Arial" charset="0"/>
              </a:rPr>
              <a:t>Fibre</a:t>
            </a:r>
            <a:r>
              <a:rPr lang="en-US" altLang="zh-CN" sz="2200" kern="1200" dirty="0" smtClean="0">
                <a:solidFill>
                  <a:srgbClr val="0070C0"/>
                </a:solidFill>
                <a:latin typeface="Verdana" pitchFamily="34" charset="0"/>
                <a:ea typeface="+mn-ea"/>
                <a:cs typeface="Arial" charset="0"/>
              </a:rPr>
              <a:t> to the &lt;x&gt;): </a:t>
            </a:r>
          </a:p>
          <a:p>
            <a:pPr marL="1257300" lvl="3"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GPON (Gigabit Passive Optical Networks) ITU-T G.984</a:t>
            </a:r>
          </a:p>
          <a:p>
            <a:pPr marL="1257300" lvl="3"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Bendable fibers: ITU-T G.657</a:t>
            </a:r>
          </a:p>
          <a:p>
            <a:endParaRPr lang="en-US" dirty="0" smtClean="0"/>
          </a:p>
          <a:p>
            <a:r>
              <a:rPr lang="en-US" b="1" dirty="0" smtClean="0">
                <a:solidFill>
                  <a:srgbClr val="0E438A"/>
                </a:solidFill>
              </a:rPr>
              <a:t>Multimedia</a:t>
            </a:r>
          </a:p>
          <a:p>
            <a:pPr indent="-228600">
              <a:lnSpc>
                <a:spcPct val="150000"/>
              </a:lnSpc>
              <a:defRPr/>
            </a:pPr>
            <a:r>
              <a:rPr lang="en-US" altLang="ja-JP" sz="2200" kern="1200" dirty="0" smtClean="0">
                <a:solidFill>
                  <a:srgbClr val="0070C0"/>
                </a:solidFill>
                <a:cs typeface="Arial" pitchFamily="34" charset="0"/>
              </a:rPr>
              <a:t>Advanced video coding: </a:t>
            </a:r>
            <a:br>
              <a:rPr lang="en-US" altLang="ja-JP" sz="2200" kern="1200" dirty="0" smtClean="0">
                <a:solidFill>
                  <a:srgbClr val="0070C0"/>
                </a:solidFill>
                <a:cs typeface="Arial" pitchFamily="34" charset="0"/>
              </a:rPr>
            </a:br>
            <a:r>
              <a:rPr lang="en-US" altLang="ja-JP" sz="2200" kern="1200" dirty="0" smtClean="0">
                <a:solidFill>
                  <a:srgbClr val="0070C0"/>
                </a:solidFill>
                <a:cs typeface="Arial" pitchFamily="34" charset="0"/>
              </a:rPr>
              <a:t>ITU-T H.264</a:t>
            </a:r>
          </a:p>
          <a:p>
            <a:pPr marL="742950" lvl="2">
              <a:lnSpc>
                <a:spcPct val="150000"/>
              </a:lnSpc>
              <a:buClr>
                <a:srgbClr val="0E438A"/>
              </a:buClr>
              <a:buSzPct val="110000"/>
              <a:buFont typeface="Arial" pitchFamily="34" charset="0"/>
              <a:buChar char="•"/>
              <a:defRPr/>
            </a:pPr>
            <a:r>
              <a:rPr lang="en-US" altLang="ja-JP" sz="1800" kern="1200" dirty="0" smtClean="0">
                <a:solidFill>
                  <a:srgbClr val="0070C0"/>
                </a:solidFill>
                <a:ea typeface="+mn-ea"/>
                <a:cs typeface="Arial" pitchFamily="34" charset="0"/>
              </a:rPr>
              <a:t>Used to compress billions of clips </a:t>
            </a:r>
            <a:br>
              <a:rPr lang="en-US" altLang="ja-JP" sz="1800" kern="1200" dirty="0" smtClean="0">
                <a:solidFill>
                  <a:srgbClr val="0070C0"/>
                </a:solidFill>
                <a:ea typeface="+mn-ea"/>
                <a:cs typeface="Arial" pitchFamily="34" charset="0"/>
              </a:rPr>
            </a:br>
            <a:r>
              <a:rPr lang="en-US" altLang="ja-JP" sz="1800" kern="1200" dirty="0" smtClean="0">
                <a:solidFill>
                  <a:srgbClr val="0070C0"/>
                </a:solidFill>
                <a:ea typeface="+mn-ea"/>
                <a:cs typeface="Arial" pitchFamily="34" charset="0"/>
              </a:rPr>
              <a:t>on YouTube, high-definition content </a:t>
            </a:r>
            <a:br>
              <a:rPr lang="en-US" altLang="ja-JP" sz="1800" kern="1200" dirty="0" smtClean="0">
                <a:solidFill>
                  <a:srgbClr val="0070C0"/>
                </a:solidFill>
                <a:ea typeface="+mn-ea"/>
                <a:cs typeface="Arial" pitchFamily="34" charset="0"/>
              </a:rPr>
            </a:br>
            <a:r>
              <a:rPr lang="en-US" altLang="ja-JP" sz="1800" kern="1200" dirty="0" smtClean="0">
                <a:solidFill>
                  <a:srgbClr val="0070C0"/>
                </a:solidFill>
                <a:ea typeface="+mn-ea"/>
                <a:cs typeface="Arial" pitchFamily="34" charset="0"/>
              </a:rPr>
              <a:t>on Blu-ray Discs</a:t>
            </a:r>
          </a:p>
          <a:p>
            <a:pPr indent="-228600">
              <a:lnSpc>
                <a:spcPct val="150000"/>
              </a:lnSpc>
              <a:defRPr/>
            </a:pPr>
            <a:r>
              <a:rPr lang="en-US" altLang="ja-JP" sz="2200" kern="1200" dirty="0" smtClean="0">
                <a:solidFill>
                  <a:srgbClr val="0070C0"/>
                </a:solidFill>
                <a:cs typeface="Arial" pitchFamily="34" charset="0"/>
              </a:rPr>
              <a:t>New work H.265: </a:t>
            </a:r>
          </a:p>
          <a:p>
            <a:pPr marL="742950" lvl="2">
              <a:lnSpc>
                <a:spcPct val="150000"/>
              </a:lnSpc>
              <a:buClr>
                <a:srgbClr val="0E438A"/>
              </a:buClr>
              <a:buSzPct val="110000"/>
              <a:buFont typeface="Arial" pitchFamily="34" charset="0"/>
              <a:buChar char="•"/>
              <a:defRPr/>
            </a:pPr>
            <a:r>
              <a:rPr lang="en-US" altLang="ja-JP" sz="1800" kern="1200" dirty="0" smtClean="0">
                <a:solidFill>
                  <a:srgbClr val="0070C0"/>
                </a:solidFill>
                <a:ea typeface="+mn-ea"/>
                <a:cs typeface="Arial" pitchFamily="34" charset="0"/>
              </a:rPr>
              <a:t>Joint Collaborative Team (ITU-T, ISO/IEC) to reduce data rate by 50%</a:t>
            </a: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pPr/>
              <a:t>9</a:t>
            </a:fld>
            <a:endParaRPr lang="en-US"/>
          </a:p>
        </p:txBody>
      </p:sp>
    </p:spTree>
    <p:extLst>
      <p:ext uri="{BB962C8B-B14F-4D97-AF65-F5344CB8AC3E}">
        <p14:creationId xmlns:p14="http://schemas.microsoft.com/office/powerpoint/2010/main" val="392424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buClr>
                <a:prstClr val="black"/>
              </a:buClr>
              <a:defRPr/>
            </a:pPr>
            <a:fld id="{4C1E818D-5B02-4738-BBFF-C5D22C15781F}" type="slidenum">
              <a:rPr lang="en-US">
                <a:solidFill>
                  <a:prstClr val="white"/>
                </a:solidFill>
              </a:rPr>
              <a:pPr>
                <a:buClr>
                  <a:prstClr val="black"/>
                </a:buClr>
                <a:defRPr/>
              </a:pPr>
              <a:t>11</a:t>
            </a:fld>
            <a:endParaRPr lang="en-US" dirty="0">
              <a:solidFill>
                <a:prstClr val="white"/>
              </a:solidFill>
            </a:endParaRPr>
          </a:p>
        </p:txBody>
      </p:sp>
    </p:spTree>
    <p:extLst>
      <p:ext uri="{BB962C8B-B14F-4D97-AF65-F5344CB8AC3E}">
        <p14:creationId xmlns:p14="http://schemas.microsoft.com/office/powerpoint/2010/main" val="319658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66468"/>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mao.campos@itu.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tu.int/en/irg/av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tu.int/en/ITU-T/jca/ahf/Pages/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itu.int/en/ITU-T/accessibility/dcad/Pages/default.aspx" TargetMode="External"/><Relationship Id="rId4" Type="http://schemas.openxmlformats.org/officeDocument/2006/relationships/hyperlink" Target="http://www.itu.int/en/ITU-T/focusgroups/ava/Pages/default.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itu.int/challenges/iptv"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JFI9EvPQdCw"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www.youtube.com/watch?v=JFI9EvPQdCw"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png"/><Relationship Id="rId3" Type="http://schemas.openxmlformats.org/officeDocument/2006/relationships/image" Target="../media/image7.gif"/><Relationship Id="rId21" Type="http://schemas.openxmlformats.org/officeDocument/2006/relationships/image" Target="../media/image25.jpeg"/><Relationship Id="rId34" Type="http://schemas.openxmlformats.org/officeDocument/2006/relationships/image" Target="../media/image38.pn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20.jpeg"/><Relationship Id="rId20" Type="http://schemas.openxmlformats.org/officeDocument/2006/relationships/image" Target="../media/image24.jpeg"/><Relationship Id="rId29" Type="http://schemas.openxmlformats.org/officeDocument/2006/relationships/image" Target="../media/image33.gif"/><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jpeg"/><Relationship Id="rId24" Type="http://schemas.openxmlformats.org/officeDocument/2006/relationships/image" Target="../media/image28.jpeg"/><Relationship Id="rId32" Type="http://schemas.openxmlformats.org/officeDocument/2006/relationships/image" Target="../media/image36.gif"/><Relationship Id="rId5" Type="http://schemas.openxmlformats.org/officeDocument/2006/relationships/image" Target="../media/image9.png"/><Relationship Id="rId15" Type="http://schemas.openxmlformats.org/officeDocument/2006/relationships/image" Target="../media/image19.jpeg"/><Relationship Id="rId23" Type="http://schemas.openxmlformats.org/officeDocument/2006/relationships/image" Target="../media/image27.jpeg"/><Relationship Id="rId28" Type="http://schemas.openxmlformats.org/officeDocument/2006/relationships/image" Target="../media/image32.png"/><Relationship Id="rId10" Type="http://schemas.openxmlformats.org/officeDocument/2006/relationships/image" Target="../media/image14.jpeg"/><Relationship Id="rId19" Type="http://schemas.openxmlformats.org/officeDocument/2006/relationships/image" Target="../media/image23.jpe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 Id="rId22" Type="http://schemas.openxmlformats.org/officeDocument/2006/relationships/image" Target="../media/image26.jpe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ctrTitle"/>
          </p:nvPr>
        </p:nvSpPr>
        <p:spPr>
          <a:xfrm>
            <a:off x="0" y="1591056"/>
            <a:ext cx="9144000" cy="1938992"/>
          </a:xfrm>
        </p:spPr>
        <p:txBody>
          <a:bodyPr>
            <a:normAutofit fontScale="90000"/>
          </a:bodyPr>
          <a:lstStyle/>
          <a:p>
            <a:r>
              <a:rPr lang="en-US" sz="4000" dirty="0" smtClean="0"/>
              <a:t>Smart </a:t>
            </a:r>
            <a:r>
              <a:rPr lang="en-US" sz="4000" dirty="0"/>
              <a:t>Accessibility on Connected TV</a:t>
            </a:r>
            <a:r>
              <a:rPr lang="en-US" sz="4000" dirty="0" smtClean="0"/>
              <a:t/>
            </a:r>
            <a:br>
              <a:rPr lang="en-US" sz="4000" dirty="0" smtClean="0"/>
            </a:br>
            <a:r>
              <a:rPr lang="en-US" sz="4000" dirty="0" smtClean="0"/>
              <a:t> </a:t>
            </a:r>
            <a:br>
              <a:rPr lang="en-US" sz="4000" dirty="0" smtClean="0"/>
            </a:br>
            <a:r>
              <a:rPr lang="en-US" altLang="en-US" sz="4000" b="1" i="0" dirty="0" smtClean="0"/>
              <a:t>Accessibility standards for audiovisual media</a:t>
            </a:r>
          </a:p>
        </p:txBody>
      </p:sp>
      <p:sp>
        <p:nvSpPr>
          <p:cNvPr id="4099" name="Rectangle 11"/>
          <p:cNvSpPr>
            <a:spLocks noGrp="1" noChangeArrowheads="1"/>
          </p:cNvSpPr>
          <p:nvPr>
            <p:ph type="subTitle" idx="1"/>
          </p:nvPr>
        </p:nvSpPr>
        <p:spPr>
          <a:xfrm>
            <a:off x="-954" y="3743966"/>
            <a:ext cx="9144000" cy="2373053"/>
          </a:xfrm>
        </p:spPr>
        <p:txBody>
          <a:bodyPr>
            <a:normAutofit/>
          </a:bodyPr>
          <a:lstStyle/>
          <a:p>
            <a:r>
              <a:rPr lang="en-GB" altLang="en-US" sz="1800" b="1" dirty="0" smtClean="0"/>
              <a:t/>
            </a:r>
            <a:br>
              <a:rPr lang="en-GB" altLang="en-US" sz="1800" b="1" dirty="0" smtClean="0"/>
            </a:br>
            <a:r>
              <a:rPr lang="en-GB" altLang="en-US" sz="1800" b="1" dirty="0" smtClean="0"/>
              <a:t/>
            </a:r>
            <a:br>
              <a:rPr lang="en-GB" altLang="en-US" sz="1800" b="1" dirty="0" smtClean="0"/>
            </a:br>
            <a:r>
              <a:rPr lang="en-US" altLang="en-US" sz="1800" b="1" dirty="0" err="1" smtClean="0"/>
              <a:t>Simão</a:t>
            </a:r>
            <a:r>
              <a:rPr lang="en-US" altLang="en-US" sz="1800" b="1" dirty="0" smtClean="0"/>
              <a:t> </a:t>
            </a:r>
            <a:r>
              <a:rPr lang="en-US" altLang="en-US" sz="1800" b="1" dirty="0"/>
              <a:t>Campos*</a:t>
            </a:r>
            <a:endParaRPr lang="en-US" altLang="en-US" sz="1800" b="1" dirty="0" smtClean="0"/>
          </a:p>
          <a:p>
            <a:r>
              <a:rPr lang="en-US" altLang="en-US" sz="1800" b="1" dirty="0" smtClean="0"/>
              <a:t>Counsellor, ITU-T Study Group 16 "Multimedia" </a:t>
            </a:r>
            <a:br>
              <a:rPr lang="en-US" altLang="en-US" sz="1800" b="1" dirty="0" smtClean="0"/>
            </a:br>
            <a:r>
              <a:rPr lang="en-US" altLang="en-US" sz="1800" b="1" dirty="0" smtClean="0"/>
              <a:t>Telecommunication Standardization Bureau, ITU</a:t>
            </a:r>
          </a:p>
          <a:p>
            <a:r>
              <a:rPr lang="en-GB" sz="1400" dirty="0">
                <a:hlinkClick r:id="rId3"/>
              </a:rPr>
              <a:t>simao.campos@itu.int</a:t>
            </a:r>
            <a:r>
              <a:rPr lang="en-GB" sz="1400" dirty="0"/>
              <a:t> </a:t>
            </a:r>
            <a:endParaRPr lang="en-GB" sz="1400" dirty="0" smtClean="0"/>
          </a:p>
          <a:p>
            <a:r>
              <a:rPr lang="en-GB" altLang="en-US" sz="1400" b="1" dirty="0" smtClean="0"/>
              <a:t>----------------------------------------------------------------------------------------------------------------------------------------------------------------------</a:t>
            </a:r>
            <a:endParaRPr lang="en-GB" altLang="en-US" sz="1400" b="1" dirty="0"/>
          </a:p>
          <a:p>
            <a:r>
              <a:rPr lang="en-GB" altLang="en-US" sz="1400" b="1" dirty="0" smtClean="0"/>
              <a:t>*Short version presented by Christoph Dosch (Chairman ITU-R SG 6 (broadcasting service) on behalf </a:t>
            </a:r>
            <a:r>
              <a:rPr lang="en-GB" altLang="en-US" sz="1400" b="1" dirty="0"/>
              <a:t>of </a:t>
            </a:r>
            <a:r>
              <a:rPr lang="en-GB" altLang="en-US" sz="1400" b="1" dirty="0" err="1"/>
              <a:t>Simão</a:t>
            </a:r>
            <a:r>
              <a:rPr lang="en-GB" altLang="en-US" sz="1400" b="1" dirty="0"/>
              <a:t> Campos</a:t>
            </a:r>
            <a:endParaRPr lang="en-GB" altLang="en-US" sz="1400" b="1" dirty="0" smtClean="0"/>
          </a:p>
        </p:txBody>
      </p:sp>
      <p:sp>
        <p:nvSpPr>
          <p:cNvPr id="5125" name="Rectangle 13"/>
          <p:cNvSpPr>
            <a:spLocks noChangeArrowheads="1"/>
          </p:cNvSpPr>
          <p:nvPr/>
        </p:nvSpPr>
        <p:spPr bwMode="auto">
          <a:xfrm>
            <a:off x="0" y="404813"/>
            <a:ext cx="9144000" cy="1655762"/>
          </a:xfrm>
          <a:prstGeom prst="rect">
            <a:avLst/>
          </a:prstGeom>
          <a:noFill/>
          <a:ln w="9525">
            <a:noFill/>
            <a:miter lim="800000"/>
            <a:headEnd/>
            <a:tailEnd/>
          </a:ln>
        </p:spPr>
        <p:txBody>
          <a:bodyPr anchor="ctr"/>
          <a:lstStyle/>
          <a:p>
            <a:pPr algn="ctr">
              <a:defRPr/>
            </a:pPr>
            <a:endParaRPr lang="en-US" sz="2000" b="1" dirty="0">
              <a:solidFill>
                <a:schemeClr val="bg2"/>
              </a:solidFill>
              <a:latin typeface="+mj-lt"/>
              <a:ea typeface="+mj-ea"/>
              <a:cs typeface="+mj-cs"/>
            </a:endParaRPr>
          </a:p>
        </p:txBody>
      </p:sp>
      <p:sp>
        <p:nvSpPr>
          <p:cNvPr id="4101" name="AutoShape 18"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endParaRPr lang="en-GB" altLang="en-US">
              <a:solidFill>
                <a:schemeClr val="tx1"/>
              </a:solidFill>
            </a:endParaRPr>
          </a:p>
        </p:txBody>
      </p:sp>
      <p:sp>
        <p:nvSpPr>
          <p:cNvPr id="4102" name="AutoShape 20"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endParaRPr lang="en-GB" altLang="en-US">
              <a:solidFill>
                <a:schemeClr val="tx1"/>
              </a:solidFill>
            </a:endParaRPr>
          </a:p>
        </p:txBody>
      </p:sp>
      <p:sp>
        <p:nvSpPr>
          <p:cNvPr id="4103" name="AutoShape 22"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endParaRPr lang="en-GB" altLang="en-US">
              <a:solidFill>
                <a:schemeClr val="tx1"/>
              </a:solidFill>
            </a:endParaRPr>
          </a:p>
        </p:txBody>
      </p:sp>
      <p:sp>
        <p:nvSpPr>
          <p:cNvPr id="4104" name="AutoShape 24"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endParaRPr lang="en-GB" altLang="en-US">
              <a:solidFill>
                <a:schemeClr val="tx1"/>
              </a:solidFill>
            </a:endParaRPr>
          </a:p>
        </p:txBody>
      </p:sp>
      <p:sp>
        <p:nvSpPr>
          <p:cNvPr id="4105" name="Rectangle 26"/>
          <p:cNvSpPr>
            <a:spLocks noChangeArrowheads="1"/>
          </p:cNvSpPr>
          <p:nvPr/>
        </p:nvSpPr>
        <p:spPr bwMode="auto">
          <a:xfrm>
            <a:off x="0" y="2928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endParaRPr lang="en-GB" altLang="en-US">
              <a:solidFill>
                <a:schemeClr val="tx1"/>
              </a:solidFill>
            </a:endParaRPr>
          </a:p>
        </p:txBody>
      </p:sp>
    </p:spTree>
    <p:extLst>
      <p:ext uri="{BB962C8B-B14F-4D97-AF65-F5344CB8AC3E}">
        <p14:creationId xmlns:p14="http://schemas.microsoft.com/office/powerpoint/2010/main" val="2164984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500"/>
            <a:ext cx="8229600" cy="1143000"/>
          </a:xfrm>
        </p:spPr>
        <p:txBody>
          <a:bodyPr/>
          <a:lstStyle/>
          <a:p>
            <a:r>
              <a:rPr lang="en-US" dirty="0" smtClean="0"/>
              <a:t>Importance of standardization</a:t>
            </a:r>
            <a:endParaRPr lang="en-US" dirty="0"/>
          </a:p>
        </p:txBody>
      </p:sp>
    </p:spTree>
    <p:extLst>
      <p:ext uri="{BB962C8B-B14F-4D97-AF65-F5344CB8AC3E}">
        <p14:creationId xmlns:p14="http://schemas.microsoft.com/office/powerpoint/2010/main" val="3286699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hy is standardization important?"/>
          <p:cNvSpPr>
            <a:spLocks noGrp="1"/>
          </p:cNvSpPr>
          <p:nvPr>
            <p:ph type="title"/>
          </p:nvPr>
        </p:nvSpPr>
        <p:spPr/>
        <p:txBody>
          <a:bodyPr>
            <a:normAutofit fontScale="90000"/>
          </a:bodyPr>
          <a:lstStyle/>
          <a:p>
            <a:pPr lvl="0"/>
            <a:r>
              <a:rPr lang="en-US" dirty="0" smtClean="0"/>
              <a:t/>
            </a:r>
            <a:br>
              <a:rPr lang="en-US" dirty="0" smtClean="0"/>
            </a:br>
            <a:r>
              <a:rPr lang="en-US" dirty="0" smtClean="0"/>
              <a:t>Why is standardization important? </a:t>
            </a:r>
            <a:br>
              <a:rPr lang="en-US" dirty="0" smtClean="0"/>
            </a:br>
            <a:endParaRPr lang="en-US" dirty="0"/>
          </a:p>
        </p:txBody>
      </p:sp>
      <p:sp>
        <p:nvSpPr>
          <p:cNvPr id="6" name="Answer to the title question with a list of 3 main reasons5"/>
          <p:cNvSpPr>
            <a:spLocks noGrp="1"/>
          </p:cNvSpPr>
          <p:nvPr>
            <p:ph idx="1"/>
          </p:nvPr>
        </p:nvSpPr>
        <p:spPr>
          <a:xfrm>
            <a:off x="684213" y="1700808"/>
            <a:ext cx="7772400" cy="4392488"/>
          </a:xfrm>
        </p:spPr>
        <p:txBody>
          <a:bodyPr>
            <a:normAutofit fontScale="77500" lnSpcReduction="20000"/>
          </a:bodyPr>
          <a:lstStyle/>
          <a:p>
            <a:pPr marL="514350" lvl="0" indent="-514350">
              <a:buClrTx/>
              <a:buSzPct val="100000"/>
              <a:buFont typeface="+mj-lt"/>
              <a:buAutoNum type="arabicPeriod"/>
            </a:pPr>
            <a:r>
              <a:rPr lang="en-US" dirty="0" smtClean="0"/>
              <a:t>Technical compatibility (Interoperability)</a:t>
            </a:r>
          </a:p>
          <a:p>
            <a:pPr marL="514350" lvl="0" indent="-514350">
              <a:buClrTx/>
              <a:buSzPct val="100000"/>
              <a:buFont typeface="+mj-lt"/>
              <a:buAutoNum type="arabicPeriod"/>
            </a:pPr>
            <a:endParaRPr lang="en-US" dirty="0"/>
          </a:p>
          <a:p>
            <a:pPr marL="514350" lvl="0" indent="-514350">
              <a:buClrTx/>
              <a:buSzPct val="100000"/>
              <a:buFont typeface="+mj-lt"/>
              <a:buAutoNum type="arabicPeriod"/>
            </a:pPr>
            <a:r>
              <a:rPr lang="en-US" dirty="0"/>
              <a:t>Standards promote innovation, competition and international </a:t>
            </a:r>
            <a:r>
              <a:rPr lang="en-US" dirty="0" smtClean="0"/>
              <a:t>trade</a:t>
            </a:r>
          </a:p>
          <a:p>
            <a:pPr marL="514350" lvl="0" indent="-514350">
              <a:buClrTx/>
              <a:buSzPct val="100000"/>
              <a:buFont typeface="+mj-lt"/>
              <a:buAutoNum type="arabicPeriod"/>
            </a:pPr>
            <a:endParaRPr lang="en-US" dirty="0"/>
          </a:p>
          <a:p>
            <a:pPr marL="514350" lvl="0" indent="-514350">
              <a:buClrTx/>
              <a:buSzPct val="100000"/>
              <a:buFont typeface="+mj-lt"/>
              <a:buAutoNum type="arabicPeriod"/>
            </a:pPr>
            <a:r>
              <a:rPr lang="en-US" dirty="0" smtClean="0"/>
              <a:t>Allows end users to </a:t>
            </a:r>
            <a:r>
              <a:rPr lang="en-US" dirty="0"/>
              <a:t>enjoy wider choice </a:t>
            </a:r>
            <a:r>
              <a:rPr lang="en-US" dirty="0" smtClean="0"/>
              <a:t>range of services </a:t>
            </a:r>
            <a:r>
              <a:rPr lang="en-US" dirty="0"/>
              <a:t>and </a:t>
            </a:r>
            <a:r>
              <a:rPr lang="en-US" dirty="0" smtClean="0"/>
              <a:t>products, </a:t>
            </a:r>
            <a:r>
              <a:rPr lang="en-US" dirty="0"/>
              <a:t>richer functionality and lower </a:t>
            </a:r>
            <a:r>
              <a:rPr lang="en-US" dirty="0" smtClean="0"/>
              <a:t>costs with mainstreamed accessibility features</a:t>
            </a:r>
          </a:p>
          <a:p>
            <a:pPr marL="514350" lvl="0" indent="-514350">
              <a:buClrTx/>
              <a:buSzPct val="100000"/>
              <a:buFont typeface="+mj-lt"/>
              <a:buAutoNum type="arabicPeriod"/>
            </a:pPr>
            <a:endParaRPr lang="en-US" dirty="0"/>
          </a:p>
          <a:p>
            <a:pPr marL="514350" lvl="0" indent="-514350">
              <a:buClrTx/>
              <a:buSzPct val="100000"/>
              <a:buFont typeface="+mj-lt"/>
              <a:buAutoNum type="arabicPeriod"/>
            </a:pPr>
            <a:r>
              <a:rPr lang="en-US" dirty="0"/>
              <a:t>Facilitates transfer of technology between developed </a:t>
            </a:r>
            <a:r>
              <a:rPr lang="en-US" dirty="0" smtClean="0"/>
              <a:t>and developing </a:t>
            </a:r>
            <a:r>
              <a:rPr lang="en-US" dirty="0"/>
              <a:t>countries </a:t>
            </a:r>
            <a:r>
              <a:rPr lang="en-US" i="1" dirty="0"/>
              <a:t>and</a:t>
            </a:r>
            <a:r>
              <a:rPr lang="en-US" dirty="0"/>
              <a:t> reduces </a:t>
            </a:r>
            <a:r>
              <a:rPr lang="en-US" dirty="0" smtClean="0"/>
              <a:t>the digital divide</a:t>
            </a:r>
          </a:p>
        </p:txBody>
      </p:sp>
    </p:spTree>
    <p:extLst>
      <p:ext uri="{BB962C8B-B14F-4D97-AF65-F5344CB8AC3E}">
        <p14:creationId xmlns:p14="http://schemas.microsoft.com/office/powerpoint/2010/main" val="2997553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8779" y="753852"/>
            <a:ext cx="6189784" cy="5029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554" name="Picture 2" descr="Network effec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4504" y="1764443"/>
            <a:ext cx="2147004" cy="406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Open standards promote a </a:t>
            </a:r>
            <a:br>
              <a:rPr lang="en-US" dirty="0"/>
            </a:br>
            <a:r>
              <a:rPr lang="en-US" dirty="0" smtClean="0"/>
              <a:t>"network </a:t>
            </a:r>
            <a:r>
              <a:rPr lang="en-US" dirty="0"/>
              <a:t>externality </a:t>
            </a:r>
            <a:r>
              <a:rPr lang="en-US" dirty="0" smtClean="0"/>
              <a:t>effect"</a:t>
            </a:r>
            <a:endParaRPr lang="en-US" dirty="0"/>
          </a:p>
        </p:txBody>
      </p:sp>
    </p:spTree>
    <p:extLst>
      <p:ext uri="{BB962C8B-B14F-4D97-AF65-F5344CB8AC3E}">
        <p14:creationId xmlns:p14="http://schemas.microsoft.com/office/powerpoint/2010/main" val="2195540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40768"/>
            <a:ext cx="8229600" cy="5184576"/>
          </a:xfrm>
        </p:spPr>
        <p:txBody>
          <a:bodyPr>
            <a:normAutofit fontScale="55000" lnSpcReduction="20000"/>
          </a:bodyPr>
          <a:lstStyle/>
          <a:p>
            <a:r>
              <a:rPr lang="en-US" dirty="0" smtClean="0"/>
              <a:t>Large number of persons affected</a:t>
            </a:r>
          </a:p>
          <a:p>
            <a:pPr lvl="1"/>
            <a:r>
              <a:rPr lang="en-US" altLang="ko-KR" dirty="0" smtClean="0"/>
              <a:t>Disabilities touch 15% of world population; 80% live in low income countries</a:t>
            </a:r>
          </a:p>
          <a:p>
            <a:endParaRPr lang="en-US" dirty="0" smtClean="0"/>
          </a:p>
          <a:p>
            <a:r>
              <a:rPr lang="en-US" dirty="0" smtClean="0"/>
              <a:t>Increasing number of countries ratifying UN Convention on Rights of Persons with Disabilities</a:t>
            </a:r>
          </a:p>
          <a:p>
            <a:pPr lvl="1"/>
            <a:r>
              <a:rPr lang="en-US" dirty="0" smtClean="0"/>
              <a:t>Consequences in legislation &amp; regulation</a:t>
            </a:r>
          </a:p>
          <a:p>
            <a:pPr lvl="1"/>
            <a:endParaRPr lang="en-US" dirty="0" smtClean="0"/>
          </a:p>
          <a:p>
            <a:r>
              <a:rPr lang="en-US" dirty="0" smtClean="0"/>
              <a:t>It goes beyond persons with disabilities</a:t>
            </a:r>
          </a:p>
          <a:p>
            <a:pPr lvl="1"/>
            <a:r>
              <a:rPr lang="en-US" dirty="0" smtClean="0"/>
              <a:t>Children, functional illiterate, elderly, …</a:t>
            </a:r>
          </a:p>
          <a:p>
            <a:pPr lvl="1"/>
            <a:endParaRPr lang="en-US" dirty="0" smtClean="0"/>
          </a:p>
          <a:p>
            <a:r>
              <a:rPr lang="en-US" dirty="0" smtClean="0"/>
              <a:t>Mainstreaming is important:</a:t>
            </a:r>
          </a:p>
          <a:p>
            <a:pPr lvl="1"/>
            <a:r>
              <a:rPr lang="en-US" dirty="0" smtClean="0"/>
              <a:t>Human rights</a:t>
            </a:r>
          </a:p>
          <a:p>
            <a:pPr lvl="1"/>
            <a:r>
              <a:rPr lang="en-US" dirty="0" smtClean="0"/>
              <a:t>Societal efficiency</a:t>
            </a:r>
          </a:p>
          <a:p>
            <a:pPr lvl="1"/>
            <a:r>
              <a:rPr lang="en-US" dirty="0" smtClean="0"/>
              <a:t>Drives down cost, increases user base</a:t>
            </a:r>
          </a:p>
          <a:p>
            <a:pPr lvl="1"/>
            <a:endParaRPr lang="en-US" dirty="0" smtClean="0"/>
          </a:p>
          <a:p>
            <a:r>
              <a:rPr lang="en-US" dirty="0" smtClean="0"/>
              <a:t>An unanswered question:</a:t>
            </a:r>
            <a:br>
              <a:rPr lang="en-US" dirty="0" smtClean="0"/>
            </a:br>
            <a:r>
              <a:rPr lang="en-US" dirty="0" smtClean="0"/>
              <a:t>How to provide accessible ICT services in a cost effective manner?</a:t>
            </a:r>
          </a:p>
          <a:p>
            <a:pPr lvl="1"/>
            <a:r>
              <a:rPr lang="en-US" dirty="0" smtClean="0"/>
              <a:t>Standards!</a:t>
            </a:r>
          </a:p>
          <a:p>
            <a:pPr lvl="1"/>
            <a:r>
              <a:rPr lang="en-US" dirty="0" smtClean="0"/>
              <a:t>Universal design</a:t>
            </a:r>
            <a:endParaRPr lang="en-US" dirty="0"/>
          </a:p>
        </p:txBody>
      </p:sp>
      <p:sp>
        <p:nvSpPr>
          <p:cNvPr id="4" name="Title 3"/>
          <p:cNvSpPr>
            <a:spLocks noGrp="1"/>
          </p:cNvSpPr>
          <p:nvPr>
            <p:ph type="title"/>
          </p:nvPr>
        </p:nvSpPr>
        <p:spPr>
          <a:xfrm>
            <a:off x="22145" y="620688"/>
            <a:ext cx="9144000" cy="646331"/>
          </a:xfrm>
        </p:spPr>
        <p:txBody>
          <a:bodyPr>
            <a:normAutofit fontScale="90000"/>
          </a:bodyPr>
          <a:lstStyle/>
          <a:p>
            <a:r>
              <a:rPr lang="en-US" dirty="0" smtClean="0"/>
              <a:t>Why accessibility?</a:t>
            </a:r>
            <a:endParaRPr lang="en-US" dirty="0"/>
          </a:p>
        </p:txBody>
      </p:sp>
    </p:spTree>
    <p:extLst>
      <p:ext uri="{BB962C8B-B14F-4D97-AF65-F5344CB8AC3E}">
        <p14:creationId xmlns:p14="http://schemas.microsoft.com/office/powerpoint/2010/main" val="3745028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548680"/>
            <a:ext cx="9144000" cy="1080119"/>
          </a:xfrm>
        </p:spPr>
        <p:txBody>
          <a:bodyPr>
            <a:normAutofit fontScale="90000"/>
          </a:bodyPr>
          <a:lstStyle/>
          <a:p>
            <a:r>
              <a:rPr lang="en-US" altLang="en-US" dirty="0" smtClean="0"/>
              <a:t/>
            </a:r>
            <a:br>
              <a:rPr lang="en-US" altLang="en-US" dirty="0" smtClean="0"/>
            </a:br>
            <a:r>
              <a:rPr lang="en-US" altLang="en-US" dirty="0" smtClean="0"/>
              <a:t>Intersector Rapporteur Group on </a:t>
            </a:r>
            <a:br>
              <a:rPr lang="en-US" altLang="en-US" dirty="0" smtClean="0"/>
            </a:br>
            <a:r>
              <a:rPr lang="en-US" altLang="en-US" dirty="0" smtClean="0"/>
              <a:t>Audiovisual Media Accessibility (IRG-AVA)</a:t>
            </a:r>
            <a:br>
              <a:rPr lang="en-US" altLang="en-US" dirty="0" smtClean="0"/>
            </a:br>
            <a:endParaRPr lang="en-US" altLang="en-US" dirty="0"/>
          </a:p>
        </p:txBody>
      </p:sp>
      <p:sp>
        <p:nvSpPr>
          <p:cNvPr id="6147" name="Rectangle 3"/>
          <p:cNvSpPr>
            <a:spLocks noGrp="1" noChangeArrowheads="1"/>
          </p:cNvSpPr>
          <p:nvPr>
            <p:ph type="body" idx="1"/>
          </p:nvPr>
        </p:nvSpPr>
        <p:spPr>
          <a:xfrm>
            <a:off x="457200" y="1777389"/>
            <a:ext cx="8229600" cy="3831167"/>
          </a:xfrm>
        </p:spPr>
        <p:txBody>
          <a:bodyPr>
            <a:normAutofit fontScale="85000" lnSpcReduction="10000"/>
          </a:bodyPr>
          <a:lstStyle/>
          <a:p>
            <a:r>
              <a:rPr lang="en-US" dirty="0" smtClean="0"/>
              <a:t>Harmonized development of standards for audiovisual media accessibility across ITU-T and ITU-R</a:t>
            </a:r>
          </a:p>
          <a:p>
            <a:pPr lvl="1"/>
            <a:r>
              <a:rPr lang="en-US" dirty="0" smtClean="0"/>
              <a:t>Survey of possible work items</a:t>
            </a:r>
          </a:p>
          <a:p>
            <a:r>
              <a:rPr lang="en-US" dirty="0" smtClean="0"/>
              <a:t>ITU-R and ITU-T working together on making audiovisual media accessible</a:t>
            </a:r>
          </a:p>
          <a:p>
            <a:pPr lvl="1"/>
            <a:r>
              <a:rPr lang="en-US" dirty="0" smtClean="0"/>
              <a:t>ITU-R Study Groups 6 (Broadcasting service)</a:t>
            </a:r>
          </a:p>
          <a:p>
            <a:pPr lvl="1"/>
            <a:r>
              <a:rPr lang="en-US" dirty="0" smtClean="0"/>
              <a:t>ITU-T SG16 (Multimedia)</a:t>
            </a:r>
          </a:p>
          <a:p>
            <a:pPr lvl="1"/>
            <a:r>
              <a:rPr lang="en-US" dirty="0" smtClean="0"/>
              <a:t>ITU-T SG9 (Broadband cable and TV)</a:t>
            </a:r>
          </a:p>
          <a:p>
            <a:r>
              <a:rPr lang="en-US" dirty="0" smtClean="0"/>
              <a:t>Home page: </a:t>
            </a:r>
            <a:r>
              <a:rPr lang="en-US" dirty="0" smtClean="0">
                <a:hlinkClick r:id="rId3"/>
              </a:rPr>
              <a:t>http://itu.int/en/irg/ava</a:t>
            </a:r>
            <a:endParaRPr lang="en-US" dirty="0" smtClean="0"/>
          </a:p>
          <a:p>
            <a:endParaRPr lang="en-US" dirty="0" smtClean="0"/>
          </a:p>
        </p:txBody>
      </p:sp>
    </p:spTree>
    <p:extLst>
      <p:ext uri="{BB962C8B-B14F-4D97-AF65-F5344CB8AC3E}">
        <p14:creationId xmlns:p14="http://schemas.microsoft.com/office/powerpoint/2010/main" val="27873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SB's actions in promoting accessible ICT's - Part 2"/>
          <p:cNvSpPr>
            <a:spLocks noGrp="1"/>
          </p:cNvSpPr>
          <p:nvPr>
            <p:ph type="title"/>
          </p:nvPr>
        </p:nvSpPr>
        <p:spPr/>
        <p:txBody>
          <a:bodyPr/>
          <a:lstStyle/>
          <a:p>
            <a:pPr lvl="0"/>
            <a:r>
              <a:rPr lang="en-US" altLang="en-US" dirty="0" smtClean="0"/>
              <a:t>Other experts groups</a:t>
            </a:r>
            <a:endParaRPr lang="en-US" dirty="0"/>
          </a:p>
        </p:txBody>
      </p:sp>
      <p:sp>
        <p:nvSpPr>
          <p:cNvPr id="7" name="Part 2 - Other groups"/>
          <p:cNvSpPr>
            <a:spLocks noGrp="1"/>
          </p:cNvSpPr>
          <p:nvPr>
            <p:ph idx="1"/>
          </p:nvPr>
        </p:nvSpPr>
        <p:spPr>
          <a:xfrm>
            <a:off x="457200" y="1968500"/>
            <a:ext cx="8229600" cy="1626037"/>
          </a:xfrm>
        </p:spPr>
        <p:txBody>
          <a:bodyPr>
            <a:normAutofit fontScale="92500" lnSpcReduction="20000"/>
          </a:bodyPr>
          <a:lstStyle/>
          <a:p>
            <a:r>
              <a:rPr lang="en-US" sz="2400" dirty="0" smtClean="0">
                <a:hlinkClick r:id="rId3"/>
              </a:rPr>
              <a:t>Joint Coordination Activity on Accessibility and Human Factors (JCA-AHF)</a:t>
            </a:r>
            <a:endParaRPr lang="en-US" sz="2400" dirty="0" smtClean="0"/>
          </a:p>
          <a:p>
            <a:endParaRPr lang="en-US" altLang="en-US" sz="2400" dirty="0" smtClean="0">
              <a:hlinkClick r:id="rId4" action="ppaction://hlinkfile"/>
            </a:endParaRPr>
          </a:p>
          <a:p>
            <a:r>
              <a:rPr lang="en-US" sz="2400" dirty="0" smtClean="0">
                <a:hlinkClick r:id="rId5"/>
              </a:rPr>
              <a:t>Dynamic Coalition on Accessibility and Disability (DCAD) at the Internet Governance Forum (IGF)</a:t>
            </a:r>
            <a:endParaRPr lang="en-US" sz="2400" dirty="0" smtClean="0"/>
          </a:p>
        </p:txBody>
      </p:sp>
      <p:sp>
        <p:nvSpPr>
          <p:cNvPr id="2" name="Textfeld 1"/>
          <p:cNvSpPr txBox="1"/>
          <p:nvPr/>
        </p:nvSpPr>
        <p:spPr>
          <a:xfrm>
            <a:off x="977462" y="4291557"/>
            <a:ext cx="7047186" cy="1015663"/>
          </a:xfrm>
          <a:prstGeom prst="rect">
            <a:avLst/>
          </a:prstGeom>
          <a:noFill/>
          <a:ln>
            <a:solidFill>
              <a:srgbClr val="92D050"/>
            </a:solidFill>
          </a:ln>
        </p:spPr>
        <p:txBody>
          <a:bodyPr wrap="square" rtlCol="0">
            <a:spAutoFit/>
          </a:bodyPr>
          <a:lstStyle/>
          <a:p>
            <a:pPr marL="285750" indent="-285750">
              <a:buFont typeface="Arial" panose="020B0604020202020204" pitchFamily="34" charset="0"/>
              <a:buChar char="•"/>
            </a:pPr>
            <a:r>
              <a:rPr lang="en-US" altLang="en-US" sz="2000" dirty="0">
                <a:hlinkClick r:id="rId4" action="ppaction://hlinkfile"/>
              </a:rPr>
              <a:t>ITU-T Focus Group on Audiovisual Media Accessibility (FG AVA)</a:t>
            </a:r>
            <a:r>
              <a:rPr lang="en-US" altLang="en-US" sz="2000" dirty="0"/>
              <a:t> </a:t>
            </a:r>
            <a:br>
              <a:rPr lang="en-US" altLang="en-US" sz="2000" dirty="0"/>
            </a:br>
            <a:r>
              <a:rPr lang="en-US" altLang="en-US" sz="2000" dirty="0"/>
              <a:t>(concluded Oct. 2013; work transferred to ITU-T SG16</a:t>
            </a:r>
            <a:r>
              <a:rPr lang="en-US" altLang="en-US" sz="2000" dirty="0" smtClean="0"/>
              <a:t>) </a:t>
            </a:r>
            <a:endParaRPr lang="en-US" altLang="en-US" sz="2000" dirty="0"/>
          </a:p>
          <a:p>
            <a:endParaRPr lang="de-DE" sz="2000" dirty="0"/>
          </a:p>
        </p:txBody>
      </p:sp>
    </p:spTree>
    <p:extLst>
      <p:ext uri="{BB962C8B-B14F-4D97-AF65-F5344CB8AC3E}">
        <p14:creationId xmlns:p14="http://schemas.microsoft.com/office/powerpoint/2010/main" val="2251373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9144000" cy="994172"/>
          </a:xfrm>
        </p:spPr>
        <p:txBody>
          <a:bodyPr>
            <a:normAutofit/>
          </a:bodyPr>
          <a:lstStyle/>
          <a:p>
            <a:pPr algn="ctr"/>
            <a:r>
              <a:rPr lang="en-US" sz="4000" b="1" dirty="0" smtClean="0"/>
              <a:t>ITU and IPC IPTV Application Challenge</a:t>
            </a:r>
            <a:endParaRPr lang="en-US" sz="2800" dirty="0"/>
          </a:p>
        </p:txBody>
      </p:sp>
      <p:sp>
        <p:nvSpPr>
          <p:cNvPr id="3" name="Content Placeholder 2"/>
          <p:cNvSpPr>
            <a:spLocks noGrp="1"/>
          </p:cNvSpPr>
          <p:nvPr>
            <p:ph idx="1"/>
          </p:nvPr>
        </p:nvSpPr>
        <p:spPr>
          <a:xfrm>
            <a:off x="628650" y="2521240"/>
            <a:ext cx="7886700" cy="1915872"/>
          </a:xfrm>
        </p:spPr>
        <p:txBody>
          <a:bodyPr>
            <a:normAutofit fontScale="70000" lnSpcReduction="20000"/>
          </a:bodyPr>
          <a:lstStyle/>
          <a:p>
            <a:r>
              <a:rPr lang="en-GB" smtClean="0"/>
              <a:t>R</a:t>
            </a:r>
            <a:r>
              <a:rPr lang="en-GB" smtClean="0">
                <a:effectLst/>
              </a:rPr>
              <a:t>aising awareness of the importance of multimedia and multimodal audio-visual accessibility for everyone, especially persons with a variety of levels and types of disabilities.</a:t>
            </a:r>
          </a:p>
          <a:p>
            <a:r>
              <a:rPr lang="en-GB" smtClean="0"/>
              <a:t>P</a:t>
            </a:r>
            <a:r>
              <a:rPr lang="en-GB" smtClean="0">
                <a:effectLst/>
              </a:rPr>
              <a:t>romoting innovative accessibility ideas to be further developed for actual deployment in systems built to ITU-T’s IPTV specifications.</a:t>
            </a:r>
            <a:endParaRPr lang="en-GB" dirty="0" smtClean="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66" y="1485557"/>
            <a:ext cx="970307" cy="970307"/>
          </a:xfrm>
          <a:prstGeom prst="rect">
            <a:avLst/>
          </a:prstGeom>
        </p:spPr>
      </p:pic>
      <p:sp>
        <p:nvSpPr>
          <p:cNvPr id="6" name="Rectangle 5"/>
          <p:cNvSpPr/>
          <p:nvPr/>
        </p:nvSpPr>
        <p:spPr>
          <a:xfrm>
            <a:off x="308610" y="1542852"/>
            <a:ext cx="8835390" cy="830997"/>
          </a:xfrm>
          <a:prstGeom prst="rect">
            <a:avLst/>
          </a:prstGeom>
        </p:spPr>
        <p:txBody>
          <a:bodyPr wrap="square">
            <a:spAutoFit/>
          </a:bodyPr>
          <a:lstStyle/>
          <a:p>
            <a:pPr algn="ctr"/>
            <a:r>
              <a:rPr lang="en-US" sz="2400" dirty="0" smtClean="0">
                <a:solidFill>
                  <a:schemeClr val="tx2">
                    <a:lumMod val="75000"/>
                  </a:schemeClr>
                </a:solidFill>
                <a:latin typeface="Century Gothic" panose="020B0502020202020204" pitchFamily="34" charset="0"/>
              </a:rPr>
              <a:t>Better </a:t>
            </a:r>
            <a:r>
              <a:rPr lang="en-US" sz="2400" dirty="0">
                <a:solidFill>
                  <a:schemeClr val="tx2">
                    <a:lumMod val="75000"/>
                  </a:schemeClr>
                </a:solidFill>
                <a:latin typeface="Century Gothic" panose="020B0502020202020204" pitchFamily="34" charset="0"/>
              </a:rPr>
              <a:t>quality of life with international standards: </a:t>
            </a:r>
            <a:br>
              <a:rPr lang="en-US" sz="2400" dirty="0">
                <a:solidFill>
                  <a:schemeClr val="tx2">
                    <a:lumMod val="75000"/>
                  </a:schemeClr>
                </a:solidFill>
                <a:latin typeface="Century Gothic" panose="020B0502020202020204" pitchFamily="34" charset="0"/>
              </a:rPr>
            </a:br>
            <a:r>
              <a:rPr lang="en-US" sz="2400" dirty="0">
                <a:solidFill>
                  <a:schemeClr val="tx2">
                    <a:lumMod val="75000"/>
                  </a:schemeClr>
                </a:solidFill>
                <a:latin typeface="Century Gothic" panose="020B0502020202020204" pitchFamily="34" charset="0"/>
              </a:rPr>
              <a:t>an accessible world for all</a:t>
            </a:r>
          </a:p>
        </p:txBody>
      </p:sp>
      <p:sp>
        <p:nvSpPr>
          <p:cNvPr id="7" name="Rectangle 6"/>
          <p:cNvSpPr/>
          <p:nvPr/>
        </p:nvSpPr>
        <p:spPr>
          <a:xfrm>
            <a:off x="614580" y="4015081"/>
            <a:ext cx="7984304" cy="1754326"/>
          </a:xfrm>
          <a:prstGeom prst="rect">
            <a:avLst/>
          </a:prstGeom>
        </p:spPr>
        <p:txBody>
          <a:bodyPr wrap="square">
            <a:spAutoFit/>
          </a:bodyPr>
          <a:lstStyle/>
          <a:p>
            <a:pPr marL="285750" indent="-285750">
              <a:buFont typeface="Arial" panose="020B0604020202020204" pitchFamily="34" charset="0"/>
              <a:buChar char="•"/>
            </a:pPr>
            <a:r>
              <a:rPr lang="en-US" dirty="0"/>
              <a:t>Awarding ceremony and showcase at Rio Paralympics Games 2016.</a:t>
            </a:r>
          </a:p>
          <a:p>
            <a:pPr marL="285750" indent="-285750">
              <a:buFont typeface="Arial" panose="020B0604020202020204" pitchFamily="34" charset="0"/>
              <a:buChar char="•"/>
            </a:pPr>
            <a:r>
              <a:rPr lang="en-US" dirty="0"/>
              <a:t>A first prize of USD 5,000 for individuals and small-to-medium enterprises (profit or non-profit).</a:t>
            </a:r>
          </a:p>
          <a:p>
            <a:pPr marL="285750" indent="-285750">
              <a:buFont typeface="Arial" panose="020B0604020202020204" pitchFamily="34" charset="0"/>
              <a:buChar char="•"/>
            </a:pPr>
            <a:r>
              <a:rPr lang="en-US" dirty="0"/>
              <a:t>Selected participants will have an opportunity to receive technical support to develop ITU-T IPTV application.</a:t>
            </a:r>
          </a:p>
          <a:p>
            <a:pPr marL="285750" indent="-285750">
              <a:buFont typeface="Arial" panose="020B0604020202020204" pitchFamily="34" charset="0"/>
              <a:buChar char="•"/>
            </a:pPr>
            <a:r>
              <a:rPr lang="en-GB" dirty="0"/>
              <a:t>Call for Concept Papers at: </a:t>
            </a:r>
            <a:r>
              <a:rPr lang="en-GB" dirty="0">
                <a:hlinkClick r:id="rId3"/>
              </a:rPr>
              <a:t>http://</a:t>
            </a:r>
            <a:r>
              <a:rPr lang="en-GB" dirty="0" smtClean="0">
                <a:hlinkClick r:id="rId3"/>
              </a:rPr>
              <a:t>itu.int/challenges/iptv</a:t>
            </a:r>
            <a:endParaRPr lang="en-GB" dirty="0"/>
          </a:p>
        </p:txBody>
      </p:sp>
    </p:spTree>
    <p:extLst>
      <p:ext uri="{BB962C8B-B14F-4D97-AF65-F5344CB8AC3E}">
        <p14:creationId xmlns:p14="http://schemas.microsoft.com/office/powerpoint/2010/main" val="489726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298"/>
            <a:ext cx="9144000" cy="1143000"/>
          </a:xfrm>
        </p:spPr>
        <p:txBody>
          <a:bodyPr/>
          <a:lstStyle/>
          <a:p>
            <a:r>
              <a:rPr lang="en-US" dirty="0" smtClean="0"/>
              <a:t>Conclusion</a:t>
            </a:r>
            <a:endParaRPr lang="en-US" dirty="0"/>
          </a:p>
        </p:txBody>
      </p:sp>
      <p:sp>
        <p:nvSpPr>
          <p:cNvPr id="4" name="Content Placeholder 3"/>
          <p:cNvSpPr>
            <a:spLocks noGrp="1"/>
          </p:cNvSpPr>
          <p:nvPr>
            <p:ph idx="1"/>
          </p:nvPr>
        </p:nvSpPr>
        <p:spPr>
          <a:xfrm>
            <a:off x="457200" y="1019810"/>
            <a:ext cx="8229600" cy="3831167"/>
          </a:xfrm>
        </p:spPr>
        <p:txBody>
          <a:bodyPr>
            <a:normAutofit fontScale="92500" lnSpcReduction="20000"/>
          </a:bodyPr>
          <a:lstStyle/>
          <a:p>
            <a:r>
              <a:rPr lang="en-US" dirty="0" smtClean="0"/>
              <a:t>ITU has been a pioneer in ICT standards for accessibility</a:t>
            </a:r>
          </a:p>
          <a:p>
            <a:r>
              <a:rPr lang="en-US" dirty="0" smtClean="0"/>
              <a:t>International standards are necessary for affordable, inclusive, accessible services</a:t>
            </a:r>
          </a:p>
          <a:p>
            <a:r>
              <a:rPr lang="en-US" dirty="0" smtClean="0"/>
              <a:t>ITU 193 member countries have approved a number of key media accessibility standards </a:t>
            </a:r>
          </a:p>
          <a:p>
            <a:pPr lvl="1"/>
            <a:r>
              <a:rPr lang="en-US" dirty="0" smtClean="0"/>
              <a:t>And Study Groups are working on more</a:t>
            </a:r>
          </a:p>
          <a:p>
            <a:r>
              <a:rPr lang="en-US" dirty="0" smtClean="0"/>
              <a:t>ITU has embraced accessibility also at an institutional level</a:t>
            </a:r>
            <a:endParaRPr lang="en-US" dirty="0"/>
          </a:p>
        </p:txBody>
      </p:sp>
    </p:spTree>
    <p:extLst>
      <p:ext uri="{BB962C8B-B14F-4D97-AF65-F5344CB8AC3E}">
        <p14:creationId xmlns:p14="http://schemas.microsoft.com/office/powerpoint/2010/main" val="3933214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95536" y="692696"/>
            <a:ext cx="8352928" cy="5689600"/>
          </a:xfrm>
        </p:spPr>
        <p:txBody>
          <a:bodyPr>
            <a:normAutofit fontScale="90000"/>
          </a:bodyPr>
          <a:lstStyle/>
          <a:p>
            <a:r>
              <a:rPr lang="en-GB" dirty="0" smtClean="0"/>
              <a:t/>
            </a:r>
            <a:br>
              <a:rPr lang="en-GB" dirty="0" smtClean="0"/>
            </a:br>
            <a:r>
              <a:rPr lang="en-GB" dirty="0" smtClean="0"/>
              <a:t>We are </a:t>
            </a:r>
            <a:r>
              <a:rPr lang="en-GB" dirty="0"/>
              <a:t>connecting the </a:t>
            </a:r>
            <a:r>
              <a:rPr lang="en-GB" dirty="0" smtClean="0"/>
              <a:t>world by working on </a:t>
            </a:r>
            <a:r>
              <a:rPr lang="en-GB" dirty="0"/>
              <a:t>making </a:t>
            </a:r>
            <a:r>
              <a:rPr lang="en-GB" dirty="0" smtClean="0"/>
              <a:t> technology accessible </a:t>
            </a:r>
            <a:r>
              <a:rPr lang="en-GB" dirty="0"/>
              <a:t>to </a:t>
            </a:r>
            <a:r>
              <a:rPr lang="en-GB" dirty="0" smtClean="0"/>
              <a:t>all and by including </a:t>
            </a:r>
            <a:r>
              <a:rPr lang="en-GB" dirty="0"/>
              <a:t>persons with </a:t>
            </a:r>
            <a:r>
              <a:rPr lang="en-GB" dirty="0" smtClean="0"/>
              <a:t>disabilities. </a:t>
            </a:r>
            <a:r>
              <a:rPr lang="en-US" dirty="0"/>
              <a:t/>
            </a:r>
            <a:br>
              <a:rPr lang="en-US" dirty="0"/>
            </a:br>
            <a:r>
              <a:rPr lang="en-US" dirty="0" smtClean="0"/>
              <a:t/>
            </a:r>
            <a:br>
              <a:rPr lang="en-US" dirty="0" smtClean="0"/>
            </a:br>
            <a:r>
              <a:rPr lang="en-GB" dirty="0" smtClean="0"/>
              <a:t>Help </a:t>
            </a:r>
            <a:r>
              <a:rPr lang="en-GB" dirty="0"/>
              <a:t>us in this valuable work by joining us at the ITU</a:t>
            </a:r>
            <a:r>
              <a:rPr lang="en-GB" dirty="0" smtClean="0"/>
              <a:t>.</a:t>
            </a:r>
            <a:br>
              <a:rPr lang="en-GB" dirty="0" smtClean="0"/>
            </a:br>
            <a:r>
              <a:rPr lang="en-GB" dirty="0" smtClean="0"/>
              <a:t/>
            </a:r>
            <a:br>
              <a:rPr lang="en-GB" dirty="0" smtClean="0"/>
            </a:br>
            <a:r>
              <a:rPr lang="en-GB" dirty="0" smtClean="0"/>
              <a:t>Thank you!</a:t>
            </a:r>
            <a:endParaRPr lang="en-US" dirty="0"/>
          </a:p>
        </p:txBody>
      </p:sp>
    </p:spTree>
    <p:extLst>
      <p:ext uri="{BB962C8B-B14F-4D97-AF65-F5344CB8AC3E}">
        <p14:creationId xmlns:p14="http://schemas.microsoft.com/office/powerpoint/2010/main" val="2440831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Introduction to ITU</a:t>
            </a:r>
          </a:p>
          <a:p>
            <a:r>
              <a:rPr lang="en-US" dirty="0" smtClean="0"/>
              <a:t>Importance of standardization</a:t>
            </a:r>
          </a:p>
          <a:p>
            <a:r>
              <a:rPr lang="en-US" dirty="0" smtClean="0">
                <a:solidFill>
                  <a:schemeClr val="bg1">
                    <a:lumMod val="75000"/>
                  </a:schemeClr>
                </a:solidFill>
              </a:rPr>
              <a:t>ICTs and rights of persons with disabilities</a:t>
            </a:r>
          </a:p>
          <a:p>
            <a:r>
              <a:rPr lang="en-US" dirty="0" smtClean="0">
                <a:solidFill>
                  <a:schemeClr val="bg1">
                    <a:lumMod val="75000"/>
                  </a:schemeClr>
                </a:solidFill>
              </a:rPr>
              <a:t>Accessibility standards and ITU</a:t>
            </a:r>
          </a:p>
          <a:p>
            <a:endParaRPr lang="en-US" dirty="0">
              <a:solidFill>
                <a:schemeClr val="bg1">
                  <a:lumMod val="75000"/>
                </a:schemeClr>
              </a:solidFill>
            </a:endParaRPr>
          </a:p>
          <a:p>
            <a:pPr marL="0" indent="0">
              <a:buNone/>
            </a:pPr>
            <a:r>
              <a:rPr lang="en-US" b="1" dirty="0" smtClean="0">
                <a:solidFill>
                  <a:schemeClr val="bg1">
                    <a:lumMod val="75000"/>
                  </a:schemeClr>
                </a:solidFill>
              </a:rPr>
              <a:t>Extra slides</a:t>
            </a:r>
          </a:p>
          <a:p>
            <a:r>
              <a:rPr lang="en-US" sz="2600" dirty="0" smtClean="0">
                <a:solidFill>
                  <a:schemeClr val="bg1">
                    <a:lumMod val="75000"/>
                  </a:schemeClr>
                </a:solidFill>
              </a:rPr>
              <a:t>UN CRPD</a:t>
            </a:r>
          </a:p>
          <a:p>
            <a:r>
              <a:rPr lang="en-US" sz="2600" dirty="0">
                <a:solidFill>
                  <a:schemeClr val="bg1">
                    <a:lumMod val="75000"/>
                  </a:schemeClr>
                </a:solidFill>
              </a:rPr>
              <a:t>Examples of ITU </a:t>
            </a:r>
            <a:r>
              <a:rPr lang="en-US" sz="2600" dirty="0" smtClean="0">
                <a:solidFill>
                  <a:schemeClr val="bg1">
                    <a:lumMod val="75000"/>
                  </a:schemeClr>
                </a:solidFill>
              </a:rPr>
              <a:t>standards helping persons with disabilities</a:t>
            </a:r>
            <a:endParaRPr lang="en-US" sz="2600" dirty="0">
              <a:solidFill>
                <a:schemeClr val="bg1">
                  <a:lumMod val="75000"/>
                </a:schemeClr>
              </a:solidFill>
            </a:endParaRPr>
          </a:p>
        </p:txBody>
      </p:sp>
      <p:sp>
        <p:nvSpPr>
          <p:cNvPr id="3" name="Title 2"/>
          <p:cNvSpPr>
            <a:spLocks noGrp="1"/>
          </p:cNvSpPr>
          <p:nvPr>
            <p:ph type="title"/>
          </p:nvPr>
        </p:nvSpPr>
        <p:spPr/>
        <p:txBody>
          <a:bodyPr/>
          <a:lstStyle/>
          <a:p>
            <a:r>
              <a:rPr lang="en-US" dirty="0" smtClean="0"/>
              <a:t>Contents</a:t>
            </a:r>
            <a:endParaRPr lang="en-US" dirty="0"/>
          </a:p>
        </p:txBody>
      </p:sp>
    </p:spTree>
    <p:extLst>
      <p:ext uri="{BB962C8B-B14F-4D97-AF65-F5344CB8AC3E}">
        <p14:creationId xmlns:p14="http://schemas.microsoft.com/office/powerpoint/2010/main" val="3513521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latin typeface="Franklin Gothic Demi" panose="020B0703020102020204" pitchFamily="34" charset="0"/>
              </a:rPr>
              <a:t>About ITU</a:t>
            </a:r>
            <a:endParaRPr lang="en-US" sz="3600" dirty="0">
              <a:latin typeface="Franklin Gothic Demi" panose="020B0703020102020204" pitchFamily="34" charset="0"/>
            </a:endParaRPr>
          </a:p>
        </p:txBody>
      </p:sp>
      <p:sp>
        <p:nvSpPr>
          <p:cNvPr id="7" name="Subtitle 6"/>
          <p:cNvSpPr>
            <a:spLocks noGrp="1"/>
          </p:cNvSpPr>
          <p:nvPr>
            <p:ph type="subTitle" idx="4294967295"/>
          </p:nvPr>
        </p:nvSpPr>
        <p:spPr>
          <a:xfrm>
            <a:off x="467544" y="1595437"/>
            <a:ext cx="4572000" cy="3201715"/>
          </a:xfrm>
        </p:spPr>
        <p:txBody>
          <a:bodyPr/>
          <a:lstStyle/>
          <a:p>
            <a:pPr marL="285750" indent="-285750" algn="l">
              <a:buFont typeface="Wingdings" panose="05000000000000000000" pitchFamily="2" charset="2"/>
              <a:buChar char="ü"/>
            </a:pPr>
            <a:r>
              <a:rPr lang="en-US" sz="1600" dirty="0">
                <a:latin typeface="Century Gothic" panose="020B0502020202020204" pitchFamily="34" charset="0"/>
              </a:rPr>
              <a:t>The </a:t>
            </a:r>
            <a:r>
              <a:rPr lang="en-US" sz="1600" b="1" dirty="0">
                <a:latin typeface="Century Gothic" panose="020B0502020202020204" pitchFamily="34" charset="0"/>
              </a:rPr>
              <a:t>United Nations </a:t>
            </a:r>
            <a:r>
              <a:rPr lang="en-US" sz="1600" b="1" dirty="0" smtClean="0">
                <a:latin typeface="Century Gothic" panose="020B0502020202020204" pitchFamily="34" charset="0"/>
              </a:rPr>
              <a:t>Specialized </a:t>
            </a:r>
            <a:r>
              <a:rPr lang="en-US" sz="1600" b="1" dirty="0">
                <a:latin typeface="Century Gothic" panose="020B0502020202020204" pitchFamily="34" charset="0"/>
              </a:rPr>
              <a:t>A</a:t>
            </a:r>
            <a:r>
              <a:rPr lang="en-US" sz="1600" b="1" dirty="0" smtClean="0">
                <a:latin typeface="Century Gothic" panose="020B0502020202020204" pitchFamily="34" charset="0"/>
              </a:rPr>
              <a:t>gency </a:t>
            </a:r>
            <a:r>
              <a:rPr lang="en-US" sz="1600" dirty="0">
                <a:latin typeface="Century Gothic" panose="020B0502020202020204" pitchFamily="34" charset="0"/>
              </a:rPr>
              <a:t>for Information and Communication Technologies (ICTs)</a:t>
            </a:r>
          </a:p>
          <a:p>
            <a:pPr algn="l"/>
            <a:endParaRPr lang="en-US" sz="1600" dirty="0">
              <a:latin typeface="Century Gothic" panose="020B0502020202020204" pitchFamily="34" charset="0"/>
            </a:endParaRPr>
          </a:p>
          <a:p>
            <a:pPr marL="285750" indent="-285750" algn="l">
              <a:buFont typeface="Wingdings" panose="05000000000000000000" pitchFamily="2" charset="2"/>
              <a:buChar char="ü"/>
            </a:pPr>
            <a:r>
              <a:rPr lang="en-US" sz="1600" dirty="0">
                <a:latin typeface="Century Gothic" panose="020B0502020202020204" pitchFamily="34" charset="0"/>
              </a:rPr>
              <a:t>Founded in Paris in 1865 as the </a:t>
            </a:r>
            <a:r>
              <a:rPr lang="en-US" sz="1600" b="1" dirty="0">
                <a:latin typeface="Century Gothic" panose="020B0502020202020204" pitchFamily="34" charset="0"/>
              </a:rPr>
              <a:t>International Telegraph Union</a:t>
            </a:r>
          </a:p>
          <a:p>
            <a:pPr marL="0" indent="0" algn="l">
              <a:buNone/>
            </a:pPr>
            <a:endParaRPr lang="en-US" sz="1600" dirty="0">
              <a:latin typeface="Century Gothic" panose="020B0502020202020204" pitchFamily="34" charset="0"/>
            </a:endParaRPr>
          </a:p>
          <a:p>
            <a:pPr marL="285750" indent="-285750">
              <a:buFont typeface="Wingdings" panose="05000000000000000000" pitchFamily="2" charset="2"/>
              <a:buChar char="ü"/>
            </a:pPr>
            <a:r>
              <a:rPr lang="en-US" sz="1600" dirty="0">
                <a:latin typeface="Century Gothic" panose="020B0502020202020204" pitchFamily="34" charset="0"/>
              </a:rPr>
              <a:t>2015 </a:t>
            </a:r>
            <a:r>
              <a:rPr lang="en-US" sz="1600" dirty="0" smtClean="0">
                <a:latin typeface="Century Gothic" panose="020B0502020202020204" pitchFamily="34" charset="0"/>
              </a:rPr>
              <a:t>marks </a:t>
            </a:r>
            <a:r>
              <a:rPr lang="en-US" sz="1600" b="1" dirty="0">
                <a:latin typeface="Century Gothic" panose="020B0502020202020204" pitchFamily="34" charset="0"/>
              </a:rPr>
              <a:t>150 years of experience </a:t>
            </a:r>
            <a:r>
              <a:rPr lang="en-US" sz="1600" dirty="0">
                <a:latin typeface="Century Gothic" panose="020B0502020202020204" pitchFamily="34" charset="0"/>
              </a:rPr>
              <a:t>and </a:t>
            </a:r>
            <a:r>
              <a:rPr lang="en-US" sz="1600" dirty="0" smtClean="0">
                <a:latin typeface="Century Gothic" panose="020B0502020202020204" pitchFamily="34" charset="0"/>
              </a:rPr>
              <a:t>innovation</a:t>
            </a:r>
            <a:br>
              <a:rPr lang="en-US" sz="1600" dirty="0" smtClean="0">
                <a:latin typeface="Century Gothic" panose="020B0502020202020204" pitchFamily="34" charset="0"/>
              </a:rPr>
            </a:br>
            <a:r>
              <a:rPr lang="en-US" sz="1600" dirty="0"/>
              <a:t/>
            </a:r>
            <a:br>
              <a:rPr lang="en-US" sz="1600" dirty="0"/>
            </a:br>
            <a:r>
              <a:rPr lang="en-US" sz="1600" dirty="0"/>
              <a:t>Video: </a:t>
            </a:r>
            <a:r>
              <a:rPr lang="en-US" sz="1600" dirty="0">
                <a:hlinkClick r:id="rId3"/>
              </a:rPr>
              <a:t>http://</a:t>
            </a:r>
            <a:r>
              <a:rPr lang="en-US" sz="1600" dirty="0" smtClean="0">
                <a:hlinkClick r:id="rId3"/>
              </a:rPr>
              <a:t>youtu.be/JFI9EvPQdCw</a:t>
            </a:r>
            <a:endParaRPr lang="en-US" sz="1600" dirty="0">
              <a:latin typeface="Century Gothic" panose="020B0502020202020204" pitchFamily="34" charset="0"/>
            </a:endParaRPr>
          </a:p>
          <a:p>
            <a:endParaRPr lang="en-US" sz="1600" dirty="0">
              <a:latin typeface="Century Gothic" panose="020B0502020202020204" pitchFamily="34" charset="0"/>
            </a:endParaRPr>
          </a:p>
        </p:txBody>
      </p:sp>
      <p:pic>
        <p:nvPicPr>
          <p:cNvPr id="4" name="Picture 2" descr="http://farm3.static.flickr.com/2594/4190132034_b690c7545e.jpg"/>
          <p:cNvPicPr>
            <a:picLocks noChangeAspect="1" noChangeArrowheads="1"/>
          </p:cNvPicPr>
          <p:nvPr/>
        </p:nvPicPr>
        <p:blipFill>
          <a:blip r:embed="rId4" cstate="print"/>
          <a:srcRect/>
          <a:stretch>
            <a:fillRect/>
          </a:stretch>
        </p:blipFill>
        <p:spPr bwMode="auto">
          <a:xfrm>
            <a:off x="5594968" y="1478217"/>
            <a:ext cx="3091832" cy="4343400"/>
          </a:xfrm>
          <a:prstGeom prst="rect">
            <a:avLst/>
          </a:prstGeom>
          <a:noFill/>
        </p:spPr>
      </p:pic>
      <p:pic>
        <p:nvPicPr>
          <p:cNvPr id="1026" name="Picture 2" descr="ITU 150 yeas celebration logo - get involved. Linked to commemorative vide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4954" y="5138594"/>
            <a:ext cx="2646712" cy="136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80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ITU’s Global Presence</a:t>
            </a:r>
            <a:endParaRPr lang="en-US" dirty="0"/>
          </a:p>
        </p:txBody>
      </p:sp>
      <p:pic>
        <p:nvPicPr>
          <p:cNvPr id="4" name="Picture 4" descr="itu_map2"/>
          <p:cNvPicPr>
            <a:picLocks noChangeAspect="1" noChangeArrowheads="1"/>
          </p:cNvPicPr>
          <p:nvPr/>
        </p:nvPicPr>
        <p:blipFill>
          <a:blip r:embed="rId3" cstate="print"/>
          <a:srcRect/>
          <a:stretch>
            <a:fillRect/>
          </a:stretch>
        </p:blipFill>
        <p:spPr bwMode="auto">
          <a:xfrm>
            <a:off x="152169" y="1628800"/>
            <a:ext cx="8839661" cy="4231876"/>
          </a:xfrm>
          <a:prstGeom prst="rect">
            <a:avLst/>
          </a:prstGeom>
          <a:noFill/>
          <a:ln w="6350">
            <a:noFill/>
            <a:miter lim="800000"/>
            <a:headEnd/>
            <a:tailEnd/>
          </a:ln>
        </p:spPr>
      </p:pic>
    </p:spTree>
    <p:extLst>
      <p:ext uri="{BB962C8B-B14F-4D97-AF65-F5344CB8AC3E}">
        <p14:creationId xmlns:p14="http://schemas.microsoft.com/office/powerpoint/2010/main" val="3670067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http://www.designboom.com/weblog/images/ms_logo_icon_250x200.gif"/>
          <p:cNvPicPr>
            <a:picLocks noChangeAspect="1" noChangeArrowheads="1"/>
          </p:cNvPicPr>
          <p:nvPr/>
        </p:nvPicPr>
        <p:blipFill>
          <a:blip r:embed="rId3" cstate="print"/>
          <a:srcRect/>
          <a:stretch>
            <a:fillRect/>
          </a:stretch>
        </p:blipFill>
        <p:spPr bwMode="auto">
          <a:xfrm>
            <a:off x="304800" y="2257850"/>
            <a:ext cx="1924050" cy="1539240"/>
          </a:xfrm>
          <a:prstGeom prst="rect">
            <a:avLst/>
          </a:prstGeom>
          <a:noFill/>
        </p:spPr>
      </p:pic>
      <p:pic>
        <p:nvPicPr>
          <p:cNvPr id="14366" name="Picture 7"/>
          <p:cNvPicPr>
            <a:picLocks noChangeAspect="1" noChangeArrowheads="1"/>
          </p:cNvPicPr>
          <p:nvPr/>
        </p:nvPicPr>
        <p:blipFill>
          <a:blip r:embed="rId4" cstate="print"/>
          <a:srcRect/>
          <a:stretch>
            <a:fillRect/>
          </a:stretch>
        </p:blipFill>
        <p:spPr bwMode="auto">
          <a:xfrm>
            <a:off x="381000" y="4353350"/>
            <a:ext cx="1044912" cy="537228"/>
          </a:xfrm>
          <a:prstGeom prst="rect">
            <a:avLst/>
          </a:prstGeom>
          <a:noFill/>
          <a:ln w="9525">
            <a:noFill/>
            <a:miter lim="800000"/>
            <a:headEnd/>
            <a:tailEnd/>
          </a:ln>
        </p:spPr>
      </p:pic>
      <p:pic>
        <p:nvPicPr>
          <p:cNvPr id="14352" name="Picture 22"/>
          <p:cNvPicPr>
            <a:picLocks noChangeAspect="1" noChangeArrowheads="1"/>
          </p:cNvPicPr>
          <p:nvPr/>
        </p:nvPicPr>
        <p:blipFill>
          <a:blip r:embed="rId5" cstate="print"/>
          <a:srcRect t="31100" b="34880"/>
          <a:stretch>
            <a:fillRect/>
          </a:stretch>
        </p:blipFill>
        <p:spPr bwMode="auto">
          <a:xfrm>
            <a:off x="7193534" y="5308285"/>
            <a:ext cx="1472980" cy="500664"/>
          </a:xfrm>
          <a:prstGeom prst="rect">
            <a:avLst/>
          </a:prstGeom>
          <a:noFill/>
          <a:ln w="9525">
            <a:noFill/>
            <a:miter lim="800000"/>
            <a:headEnd/>
            <a:tailEnd/>
          </a:ln>
        </p:spPr>
      </p:pic>
      <p:pic>
        <p:nvPicPr>
          <p:cNvPr id="14349" name="Picture 26"/>
          <p:cNvPicPr>
            <a:picLocks noChangeAspect="1" noChangeArrowheads="1"/>
          </p:cNvPicPr>
          <p:nvPr/>
        </p:nvPicPr>
        <p:blipFill>
          <a:blip r:embed="rId6" cstate="print"/>
          <a:srcRect/>
          <a:stretch>
            <a:fillRect/>
          </a:stretch>
        </p:blipFill>
        <p:spPr bwMode="auto">
          <a:xfrm>
            <a:off x="1752600" y="5470483"/>
            <a:ext cx="1459405" cy="960437"/>
          </a:xfrm>
          <a:prstGeom prst="rect">
            <a:avLst/>
          </a:prstGeom>
          <a:noFill/>
          <a:ln w="9525">
            <a:noFill/>
            <a:miter lim="800000"/>
            <a:headEnd/>
            <a:tailEnd/>
          </a:ln>
        </p:spPr>
      </p:pic>
      <p:pic>
        <p:nvPicPr>
          <p:cNvPr id="14346" name="Picture 4"/>
          <p:cNvPicPr>
            <a:picLocks noChangeAspect="1" noChangeArrowheads="1"/>
          </p:cNvPicPr>
          <p:nvPr/>
        </p:nvPicPr>
        <p:blipFill>
          <a:blip r:embed="rId7" cstate="print"/>
          <a:srcRect/>
          <a:stretch>
            <a:fillRect/>
          </a:stretch>
        </p:blipFill>
        <p:spPr bwMode="auto">
          <a:xfrm>
            <a:off x="2514600" y="2791250"/>
            <a:ext cx="951495" cy="599061"/>
          </a:xfrm>
          <a:prstGeom prst="rect">
            <a:avLst/>
          </a:prstGeom>
          <a:noFill/>
          <a:ln w="9525">
            <a:noFill/>
            <a:miter lim="800000"/>
            <a:headEnd/>
            <a:tailEnd/>
          </a:ln>
        </p:spPr>
      </p:pic>
      <p:pic>
        <p:nvPicPr>
          <p:cNvPr id="8" name="Picture 7"/>
          <p:cNvPicPr>
            <a:picLocks noChangeAspect="1"/>
          </p:cNvPicPr>
          <p:nvPr/>
        </p:nvPicPr>
        <p:blipFill>
          <a:blip r:embed="rId8" cstate="print"/>
          <a:stretch>
            <a:fillRect/>
          </a:stretch>
        </p:blipFill>
        <p:spPr>
          <a:xfrm>
            <a:off x="3962400" y="2638850"/>
            <a:ext cx="796470" cy="869290"/>
          </a:xfrm>
          <a:prstGeom prst="rect">
            <a:avLst/>
          </a:prstGeom>
        </p:spPr>
      </p:pic>
      <p:pic>
        <p:nvPicPr>
          <p:cNvPr id="13314" name="Picture 2" descr="http://mybroadband.co.za/vb/attachment.php?attachmentid=40598&amp;d=1361774737"/>
          <p:cNvPicPr>
            <a:picLocks noChangeAspect="1" noChangeArrowheads="1"/>
          </p:cNvPicPr>
          <p:nvPr/>
        </p:nvPicPr>
        <p:blipFill>
          <a:blip r:embed="rId9" cstate="print"/>
          <a:srcRect/>
          <a:stretch>
            <a:fillRect/>
          </a:stretch>
        </p:blipFill>
        <p:spPr bwMode="auto">
          <a:xfrm>
            <a:off x="6805418" y="1572050"/>
            <a:ext cx="1416187" cy="855712"/>
          </a:xfrm>
          <a:prstGeom prst="rect">
            <a:avLst/>
          </a:prstGeom>
          <a:noFill/>
        </p:spPr>
      </p:pic>
      <p:sp>
        <p:nvSpPr>
          <p:cNvPr id="36" name="Title 6"/>
          <p:cNvSpPr txBox="1">
            <a:spLocks/>
          </p:cNvSpPr>
          <p:nvPr/>
        </p:nvSpPr>
        <p:spPr>
          <a:xfrm>
            <a:off x="381000" y="838200"/>
            <a:ext cx="8424936" cy="553998"/>
          </a:xfrm>
          <a:prstGeom prst="rect">
            <a:avLst/>
          </a:prstGeom>
        </p:spPr>
        <p:txBody>
          <a:bodyPr/>
          <a:lstStyle/>
          <a:p>
            <a:pPr lvl="0" algn="ctr" rtl="1" eaLnBrk="0" fontAlgn="base" hangingPunct="0">
              <a:spcBef>
                <a:spcPct val="0"/>
              </a:spcBef>
              <a:spcAft>
                <a:spcPct val="0"/>
              </a:spcAft>
              <a:defRPr/>
            </a:pPr>
            <a:endParaRPr kumimoji="0" lang="es-AR" sz="3600" b="1" i="0" u="none" strike="noStrike" kern="0" cap="none" spc="0" normalizeH="0" baseline="0" noProof="0" dirty="0">
              <a:ln>
                <a:noFill/>
              </a:ln>
              <a:solidFill>
                <a:schemeClr val="tx2"/>
              </a:solidFill>
              <a:effectLst/>
              <a:uLnTx/>
              <a:uFillTx/>
              <a:latin typeface="Aharoni" panose="02010803020104030203" pitchFamily="2" charset="-79"/>
              <a:ea typeface="+mj-ea"/>
              <a:cs typeface="Aharoni" panose="02010803020104030203" pitchFamily="2" charset="-79"/>
            </a:endParaRPr>
          </a:p>
        </p:txBody>
      </p:sp>
      <p:pic>
        <p:nvPicPr>
          <p:cNvPr id="74758" name="Picture 6" descr="http://bestofbothoffices.com/bobo/wp-content/uploads/2012/03/Sony-logo-wallpaper.jpg"/>
          <p:cNvPicPr>
            <a:picLocks noChangeAspect="1" noChangeArrowheads="1"/>
          </p:cNvPicPr>
          <p:nvPr/>
        </p:nvPicPr>
        <p:blipFill>
          <a:blip r:embed="rId10" cstate="print"/>
          <a:srcRect/>
          <a:stretch>
            <a:fillRect/>
          </a:stretch>
        </p:blipFill>
        <p:spPr bwMode="auto">
          <a:xfrm>
            <a:off x="7467600" y="4361992"/>
            <a:ext cx="1143000" cy="639058"/>
          </a:xfrm>
          <a:prstGeom prst="rect">
            <a:avLst/>
          </a:prstGeom>
          <a:noFill/>
        </p:spPr>
      </p:pic>
      <p:pic>
        <p:nvPicPr>
          <p:cNvPr id="74760" name="Picture 8" descr="http://www.ipglab.com/wp-content/uploads/2013/01/samsung-logo-1024x1024-940x529.jpg"/>
          <p:cNvPicPr>
            <a:picLocks noChangeAspect="1" noChangeArrowheads="1"/>
          </p:cNvPicPr>
          <p:nvPr/>
        </p:nvPicPr>
        <p:blipFill>
          <a:blip r:embed="rId11" cstate="print"/>
          <a:srcRect/>
          <a:stretch>
            <a:fillRect/>
          </a:stretch>
        </p:blipFill>
        <p:spPr bwMode="auto">
          <a:xfrm>
            <a:off x="2895600" y="1810216"/>
            <a:ext cx="1447800" cy="814773"/>
          </a:xfrm>
          <a:prstGeom prst="rect">
            <a:avLst/>
          </a:prstGeom>
          <a:noFill/>
        </p:spPr>
      </p:pic>
      <p:pic>
        <p:nvPicPr>
          <p:cNvPr id="74762" name="Picture 10" descr="http://www.digitaltrends.com/wp-content/uploads/2011/04/blackberry-logo.jpg"/>
          <p:cNvPicPr>
            <a:picLocks noChangeAspect="1" noChangeArrowheads="1"/>
          </p:cNvPicPr>
          <p:nvPr/>
        </p:nvPicPr>
        <p:blipFill>
          <a:blip r:embed="rId12" cstate="print"/>
          <a:srcRect/>
          <a:stretch>
            <a:fillRect/>
          </a:stretch>
        </p:blipFill>
        <p:spPr bwMode="auto">
          <a:xfrm>
            <a:off x="4819920" y="2077836"/>
            <a:ext cx="1870984" cy="412478"/>
          </a:xfrm>
          <a:prstGeom prst="rect">
            <a:avLst/>
          </a:prstGeom>
          <a:noFill/>
        </p:spPr>
      </p:pic>
      <p:pic>
        <p:nvPicPr>
          <p:cNvPr id="74766" name="Picture 14" descr="http://cf.juggle-images.com/matte/white/280x280/huawei-1-logo-primary.jpg"/>
          <p:cNvPicPr>
            <a:picLocks noChangeAspect="1" noChangeArrowheads="1"/>
          </p:cNvPicPr>
          <p:nvPr/>
        </p:nvPicPr>
        <p:blipFill>
          <a:blip r:embed="rId13" cstate="print"/>
          <a:srcRect/>
          <a:stretch>
            <a:fillRect/>
          </a:stretch>
        </p:blipFill>
        <p:spPr bwMode="auto">
          <a:xfrm>
            <a:off x="7391400" y="2562650"/>
            <a:ext cx="1066800" cy="1066800"/>
          </a:xfrm>
          <a:prstGeom prst="rect">
            <a:avLst/>
          </a:prstGeom>
          <a:noFill/>
        </p:spPr>
      </p:pic>
      <p:pic>
        <p:nvPicPr>
          <p:cNvPr id="74768" name="Picture 16" descr="http://www.mirada.tv/wp-content/uploads/2011/05/ericsson_logo.png"/>
          <p:cNvPicPr>
            <a:picLocks noChangeAspect="1" noChangeArrowheads="1"/>
          </p:cNvPicPr>
          <p:nvPr/>
        </p:nvPicPr>
        <p:blipFill>
          <a:blip r:embed="rId14" cstate="print"/>
          <a:srcRect/>
          <a:stretch>
            <a:fillRect/>
          </a:stretch>
        </p:blipFill>
        <p:spPr bwMode="auto">
          <a:xfrm>
            <a:off x="2057400" y="4391450"/>
            <a:ext cx="990600" cy="990600"/>
          </a:xfrm>
          <a:prstGeom prst="rect">
            <a:avLst/>
          </a:prstGeom>
          <a:noFill/>
        </p:spPr>
      </p:pic>
      <p:pic>
        <p:nvPicPr>
          <p:cNvPr id="74770" name="Picture 18" descr="http://www.haivision.com/about-us/img_aboutus/alcatelLucent_logo.jpg"/>
          <p:cNvPicPr>
            <a:picLocks noChangeAspect="1" noChangeArrowheads="1"/>
          </p:cNvPicPr>
          <p:nvPr/>
        </p:nvPicPr>
        <p:blipFill>
          <a:blip r:embed="rId15" cstate="print"/>
          <a:srcRect/>
          <a:stretch>
            <a:fillRect/>
          </a:stretch>
        </p:blipFill>
        <p:spPr bwMode="auto">
          <a:xfrm>
            <a:off x="580199" y="2109746"/>
            <a:ext cx="1858201" cy="428625"/>
          </a:xfrm>
          <a:prstGeom prst="rect">
            <a:avLst/>
          </a:prstGeom>
          <a:noFill/>
        </p:spPr>
      </p:pic>
      <p:pic>
        <p:nvPicPr>
          <p:cNvPr id="74772" name="Picture 20" descr="http://2.bp.blogspot.com/-UFyUpDrUrpc/T_xjBs6zgDI/AAAAAAAAAH0/cF36tqyusKQ/s1600/NOKIA.jpg"/>
          <p:cNvPicPr>
            <a:picLocks noChangeAspect="1" noChangeArrowheads="1"/>
          </p:cNvPicPr>
          <p:nvPr/>
        </p:nvPicPr>
        <p:blipFill>
          <a:blip r:embed="rId16" cstate="print"/>
          <a:srcRect/>
          <a:stretch>
            <a:fillRect/>
          </a:stretch>
        </p:blipFill>
        <p:spPr bwMode="auto">
          <a:xfrm>
            <a:off x="2219015" y="3623639"/>
            <a:ext cx="1447800" cy="285941"/>
          </a:xfrm>
          <a:prstGeom prst="rect">
            <a:avLst/>
          </a:prstGeom>
          <a:noFill/>
        </p:spPr>
      </p:pic>
      <p:pic>
        <p:nvPicPr>
          <p:cNvPr id="74774" name="Picture 22" descr="http://stillorganvillage.com/wp-content/uploads/2012/09/voda.jpg"/>
          <p:cNvPicPr>
            <a:picLocks noChangeAspect="1" noChangeArrowheads="1"/>
          </p:cNvPicPr>
          <p:nvPr/>
        </p:nvPicPr>
        <p:blipFill>
          <a:blip r:embed="rId17" cstate="print"/>
          <a:srcRect/>
          <a:stretch>
            <a:fillRect/>
          </a:stretch>
        </p:blipFill>
        <p:spPr bwMode="auto">
          <a:xfrm>
            <a:off x="443948" y="5287762"/>
            <a:ext cx="1097280" cy="685800"/>
          </a:xfrm>
          <a:prstGeom prst="rect">
            <a:avLst/>
          </a:prstGeom>
          <a:noFill/>
        </p:spPr>
      </p:pic>
      <p:pic>
        <p:nvPicPr>
          <p:cNvPr id="74776" name="Picture 24" descr="http://www.famouslogos.net/images/orange-logo.jpg"/>
          <p:cNvPicPr>
            <a:picLocks noChangeAspect="1" noChangeArrowheads="1"/>
          </p:cNvPicPr>
          <p:nvPr/>
        </p:nvPicPr>
        <p:blipFill rotWithShape="1">
          <a:blip r:embed="rId18" cstate="print"/>
          <a:srcRect l="22704" r="19117"/>
          <a:stretch/>
        </p:blipFill>
        <p:spPr bwMode="auto">
          <a:xfrm>
            <a:off x="4940422" y="2867449"/>
            <a:ext cx="871870" cy="899160"/>
          </a:xfrm>
          <a:prstGeom prst="rect">
            <a:avLst/>
          </a:prstGeom>
          <a:noFill/>
        </p:spPr>
      </p:pic>
      <p:pic>
        <p:nvPicPr>
          <p:cNvPr id="74778" name="Picture 26" descr="http://www.futureappliances.com/media/catalog/product/cache/1/thumbnail/700x700/f31b0cfd465b5145025020710a9577fb/l/g/lg_logo_1_1_2.jpg"/>
          <p:cNvPicPr>
            <a:picLocks noChangeAspect="1" noChangeArrowheads="1"/>
          </p:cNvPicPr>
          <p:nvPr/>
        </p:nvPicPr>
        <p:blipFill>
          <a:blip r:embed="rId19" cstate="print"/>
          <a:srcRect/>
          <a:stretch>
            <a:fillRect/>
          </a:stretch>
        </p:blipFill>
        <p:spPr bwMode="auto">
          <a:xfrm>
            <a:off x="4940422" y="5175596"/>
            <a:ext cx="1104900" cy="1104900"/>
          </a:xfrm>
          <a:prstGeom prst="rect">
            <a:avLst/>
          </a:prstGeom>
          <a:noFill/>
        </p:spPr>
      </p:pic>
      <p:pic>
        <p:nvPicPr>
          <p:cNvPr id="74780" name="Picture 28" descr="http://www.blogcdn.com/www.engadget.com/media/2010/12/10x1210ibn534moto.jpg"/>
          <p:cNvPicPr>
            <a:picLocks noChangeAspect="1" noChangeArrowheads="1"/>
          </p:cNvPicPr>
          <p:nvPr/>
        </p:nvPicPr>
        <p:blipFill>
          <a:blip r:embed="rId20" cstate="print"/>
          <a:srcRect/>
          <a:stretch>
            <a:fillRect/>
          </a:stretch>
        </p:blipFill>
        <p:spPr bwMode="auto">
          <a:xfrm>
            <a:off x="6772253" y="5879817"/>
            <a:ext cx="1001486" cy="701040"/>
          </a:xfrm>
          <a:prstGeom prst="rect">
            <a:avLst/>
          </a:prstGeom>
          <a:noFill/>
        </p:spPr>
      </p:pic>
      <p:pic>
        <p:nvPicPr>
          <p:cNvPr id="74782" name="Picture 30" descr="http://media.idownloadblog.com/wp-content/uploads/2011/10/china-mobile-logo.jpg"/>
          <p:cNvPicPr>
            <a:picLocks noChangeAspect="1" noChangeArrowheads="1"/>
          </p:cNvPicPr>
          <p:nvPr/>
        </p:nvPicPr>
        <p:blipFill>
          <a:blip r:embed="rId21" cstate="print"/>
          <a:srcRect/>
          <a:stretch>
            <a:fillRect/>
          </a:stretch>
        </p:blipFill>
        <p:spPr bwMode="auto">
          <a:xfrm>
            <a:off x="5570701" y="3836360"/>
            <a:ext cx="1143000" cy="841248"/>
          </a:xfrm>
          <a:prstGeom prst="rect">
            <a:avLst/>
          </a:prstGeom>
          <a:noFill/>
        </p:spPr>
      </p:pic>
      <p:pic>
        <p:nvPicPr>
          <p:cNvPr id="74786" name="Picture 34" descr="http://www.latestfresherjobs.com/wp-content/uploads/2013/09/hp-logo.jpg"/>
          <p:cNvPicPr>
            <a:picLocks noChangeAspect="1" noChangeArrowheads="1"/>
          </p:cNvPicPr>
          <p:nvPr/>
        </p:nvPicPr>
        <p:blipFill>
          <a:blip r:embed="rId22" cstate="print"/>
          <a:srcRect/>
          <a:stretch>
            <a:fillRect/>
          </a:stretch>
        </p:blipFill>
        <p:spPr bwMode="auto">
          <a:xfrm>
            <a:off x="3077570" y="5203520"/>
            <a:ext cx="1010165" cy="758906"/>
          </a:xfrm>
          <a:prstGeom prst="rect">
            <a:avLst/>
          </a:prstGeom>
          <a:noFill/>
        </p:spPr>
      </p:pic>
      <p:pic>
        <p:nvPicPr>
          <p:cNvPr id="74788" name="Picture 36" descr="http://www.fasttrackcomms.com.au/file/1588/file/toshiba-logo.jpg"/>
          <p:cNvPicPr>
            <a:picLocks noChangeAspect="1" noChangeArrowheads="1"/>
          </p:cNvPicPr>
          <p:nvPr/>
        </p:nvPicPr>
        <p:blipFill rotWithShape="1">
          <a:blip r:embed="rId23" cstate="print"/>
          <a:srcRect l="10638" t="16051" r="10638" b="16484"/>
          <a:stretch/>
        </p:blipFill>
        <p:spPr bwMode="auto">
          <a:xfrm>
            <a:off x="3684812" y="3992659"/>
            <a:ext cx="1409700" cy="369333"/>
          </a:xfrm>
          <a:prstGeom prst="rect">
            <a:avLst/>
          </a:prstGeom>
          <a:noFill/>
        </p:spPr>
      </p:pic>
      <p:pic>
        <p:nvPicPr>
          <p:cNvPr id="1028" name="Picture 4" descr="http://www.androidos.in/wp-content/uploads/2011/06/zte-logo-001.jp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21001" b="19579"/>
          <a:stretch/>
        </p:blipFill>
        <p:spPr bwMode="auto">
          <a:xfrm>
            <a:off x="3678369" y="4606586"/>
            <a:ext cx="1183462" cy="46880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252116" y="5908980"/>
            <a:ext cx="1247277" cy="41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1"/>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83535" y="1431740"/>
            <a:ext cx="585419" cy="52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4"/>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475503" y="2324059"/>
            <a:ext cx="1191011" cy="31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5"/>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383405" y="3529992"/>
            <a:ext cx="137520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A sample of ITU’s private sector members</a:t>
            </a:r>
            <a:endParaRPr lang="en-US" dirty="0"/>
          </a:p>
        </p:txBody>
      </p:sp>
      <p:pic>
        <p:nvPicPr>
          <p:cNvPr id="37" name="Picture 2" descr="ETRI"/>
          <p:cNvPicPr>
            <a:picLocks noChangeAspect="1" noChangeArrowheads="1"/>
          </p:cNvPicPr>
          <p:nvPr/>
        </p:nvPicPr>
        <p:blipFill rotWithShape="1">
          <a:blip r:embed="rId29">
            <a:extLst>
              <a:ext uri="{28A0092B-C50C-407E-A947-70E740481C1C}">
                <a14:useLocalDpi xmlns:a14="http://schemas.microsoft.com/office/drawing/2010/main" val="0"/>
              </a:ext>
            </a:extLst>
          </a:blip>
          <a:srcRect r="56296" b="-7748"/>
          <a:stretch/>
        </p:blipFill>
        <p:spPr bwMode="auto">
          <a:xfrm>
            <a:off x="1127154" y="1532993"/>
            <a:ext cx="1250892" cy="4111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p:cNvPicPr>
            <a:picLocks noChangeAspect="1" noChangeArrowheads="1"/>
          </p:cNvPicPr>
          <p:nvPr/>
        </p:nvPicPr>
        <p:blipFill>
          <a:blip r:embed="rId30" cstate="print"/>
          <a:srcRect/>
          <a:stretch>
            <a:fillRect/>
          </a:stretch>
        </p:blipFill>
        <p:spPr bwMode="auto">
          <a:xfrm>
            <a:off x="292395" y="3551423"/>
            <a:ext cx="1706710" cy="636588"/>
          </a:xfrm>
          <a:prstGeom prst="rect">
            <a:avLst/>
          </a:prstGeom>
          <a:noFill/>
          <a:ln w="9525">
            <a:noFill/>
            <a:miter lim="800000"/>
            <a:headEnd/>
            <a:tailEnd/>
          </a:ln>
        </p:spPr>
      </p:pic>
      <p:pic>
        <p:nvPicPr>
          <p:cNvPr id="39" name="Picture 20"/>
          <p:cNvPicPr>
            <a:picLocks noChangeAspect="1" noChangeArrowheads="1"/>
          </p:cNvPicPr>
          <p:nvPr/>
        </p:nvPicPr>
        <p:blipFill>
          <a:blip r:embed="rId31" cstate="print"/>
          <a:srcRect/>
          <a:stretch>
            <a:fillRect/>
          </a:stretch>
        </p:blipFill>
        <p:spPr bwMode="auto">
          <a:xfrm>
            <a:off x="6827481" y="1027881"/>
            <a:ext cx="1783119" cy="617609"/>
          </a:xfrm>
          <a:prstGeom prst="rect">
            <a:avLst/>
          </a:prstGeom>
          <a:noFill/>
          <a:ln w="9525">
            <a:noFill/>
            <a:miter lim="800000"/>
            <a:headEnd/>
            <a:tailEnd/>
          </a:ln>
        </p:spPr>
      </p:pic>
      <p:pic>
        <p:nvPicPr>
          <p:cNvPr id="40" name="Picture 6" descr="OKI"/>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133974" y="1704290"/>
            <a:ext cx="7334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41724" y="6043103"/>
            <a:ext cx="17049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5"/>
          <p:cNvPicPr>
            <a:picLocks noChangeAspect="1" noChangeArrowheads="1"/>
          </p:cNvPicPr>
          <p:nvPr/>
        </p:nvPicPr>
        <p:blipFill>
          <a:blip r:embed="rId34" cstate="print"/>
          <a:srcRect t="19760" b="23540"/>
          <a:stretch>
            <a:fillRect/>
          </a:stretch>
        </p:blipFill>
        <p:spPr bwMode="auto">
          <a:xfrm>
            <a:off x="5429250" y="4773229"/>
            <a:ext cx="1524215" cy="576720"/>
          </a:xfrm>
          <a:prstGeom prst="rect">
            <a:avLst/>
          </a:prstGeom>
          <a:noFill/>
          <a:ln w="9525">
            <a:noFill/>
            <a:miter lim="800000"/>
            <a:headEnd/>
            <a:tailEnd/>
          </a:ln>
        </p:spPr>
      </p:pic>
      <p:pic>
        <p:nvPicPr>
          <p:cNvPr id="43" name="Picture 3"/>
          <p:cNvPicPr>
            <a:picLocks noChangeAspect="1" noChangeArrowheads="1"/>
          </p:cNvPicPr>
          <p:nvPr/>
        </p:nvPicPr>
        <p:blipFill rotWithShape="1">
          <a:blip r:embed="rId35" cstate="print"/>
          <a:srcRect l="5675" t="7080" r="6662" b="7964"/>
          <a:stretch/>
        </p:blipFill>
        <p:spPr bwMode="auto">
          <a:xfrm>
            <a:off x="5812292" y="2562651"/>
            <a:ext cx="1502907" cy="914400"/>
          </a:xfrm>
          <a:prstGeom prst="rect">
            <a:avLst/>
          </a:prstGeom>
          <a:noFill/>
          <a:ln w="9525">
            <a:noFill/>
            <a:miter lim="800000"/>
            <a:headEnd/>
            <a:tailEnd/>
          </a:ln>
        </p:spPr>
      </p:pic>
    </p:spTree>
    <p:extLst>
      <p:ext uri="{BB962C8B-B14F-4D97-AF65-F5344CB8AC3E}">
        <p14:creationId xmlns:p14="http://schemas.microsoft.com/office/powerpoint/2010/main" val="3260672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651" y="2879727"/>
            <a:ext cx="3382749" cy="253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6800" y="5638800"/>
            <a:ext cx="6781800" cy="830997"/>
          </a:xfrm>
          <a:prstGeom prst="rect">
            <a:avLst/>
          </a:prstGeom>
          <a:noFill/>
        </p:spPr>
        <p:txBody>
          <a:bodyPr wrap="square" rtlCol="0">
            <a:spAutoFit/>
          </a:bodyPr>
          <a:lstStyle/>
          <a:p>
            <a:pPr algn="ctr">
              <a:defRPr/>
            </a:pPr>
            <a:r>
              <a:rPr lang="en-US" dirty="0">
                <a:solidFill>
                  <a:srgbClr val="5C5C5C"/>
                </a:solidFill>
                <a:latin typeface="Century Gothic" panose="020B0502020202020204" pitchFamily="34" charset="0"/>
              </a:rPr>
              <a:t>The </a:t>
            </a:r>
            <a:r>
              <a:rPr lang="en-US" b="1" dirty="0">
                <a:solidFill>
                  <a:srgbClr val="5C5C5C"/>
                </a:solidFill>
                <a:latin typeface="Century Gothic" panose="020B0502020202020204" pitchFamily="34" charset="0"/>
              </a:rPr>
              <a:t>General Secretariat </a:t>
            </a:r>
            <a:r>
              <a:rPr lang="en-US" dirty="0">
                <a:solidFill>
                  <a:srgbClr val="5C5C5C"/>
                </a:solidFill>
                <a:latin typeface="Century Gothic" panose="020B0502020202020204" pitchFamily="34" charset="0"/>
              </a:rPr>
              <a:t>provides </a:t>
            </a:r>
            <a:r>
              <a:rPr lang="en-US" dirty="0" smtClean="0">
                <a:solidFill>
                  <a:srgbClr val="5C5C5C"/>
                </a:solidFill>
                <a:latin typeface="Century Gothic" panose="020B0502020202020204" pitchFamily="34" charset="0"/>
              </a:rPr>
              <a:t/>
            </a:r>
            <a:br>
              <a:rPr lang="en-US" dirty="0" smtClean="0">
                <a:solidFill>
                  <a:srgbClr val="5C5C5C"/>
                </a:solidFill>
                <a:latin typeface="Century Gothic" panose="020B0502020202020204" pitchFamily="34" charset="0"/>
              </a:rPr>
            </a:br>
            <a:r>
              <a:rPr lang="en-US" dirty="0" err="1" smtClean="0">
                <a:solidFill>
                  <a:srgbClr val="5C5C5C"/>
                </a:solidFill>
                <a:latin typeface="Century Gothic" panose="020B0502020202020204" pitchFamily="34" charset="0"/>
              </a:rPr>
              <a:t>intersectoral</a:t>
            </a:r>
            <a:r>
              <a:rPr lang="en-US" dirty="0" smtClean="0">
                <a:solidFill>
                  <a:srgbClr val="5C5C5C"/>
                </a:solidFill>
                <a:latin typeface="Century Gothic" panose="020B0502020202020204" pitchFamily="34" charset="0"/>
              </a:rPr>
              <a:t> </a:t>
            </a:r>
            <a:r>
              <a:rPr lang="en-US" dirty="0">
                <a:solidFill>
                  <a:srgbClr val="5C5C5C"/>
                </a:solidFill>
                <a:latin typeface="Century Gothic" panose="020B0502020202020204" pitchFamily="34" charset="0"/>
              </a:rPr>
              <a:t>coordination </a:t>
            </a:r>
          </a:p>
          <a:p>
            <a:pPr algn="ctr">
              <a:defRPr/>
            </a:pPr>
            <a:r>
              <a:rPr lang="en-US" dirty="0">
                <a:solidFill>
                  <a:srgbClr val="5C5C5C"/>
                </a:solidFill>
                <a:latin typeface="Century Gothic" panose="020B0502020202020204" pitchFamily="34" charset="0"/>
              </a:rPr>
              <a:t>for the whole organization</a:t>
            </a:r>
          </a:p>
        </p:txBody>
      </p:sp>
      <p:sp>
        <p:nvSpPr>
          <p:cNvPr id="3" name="TextBox 2"/>
          <p:cNvSpPr txBox="1"/>
          <p:nvPr/>
        </p:nvSpPr>
        <p:spPr>
          <a:xfrm>
            <a:off x="152400" y="3110365"/>
            <a:ext cx="2514600" cy="1246495"/>
          </a:xfrm>
          <a:prstGeom prst="rect">
            <a:avLst/>
          </a:prstGeom>
          <a:noFill/>
        </p:spPr>
        <p:txBody>
          <a:bodyPr wrap="square" rtlCol="0">
            <a:spAutoFit/>
          </a:bodyPr>
          <a:lstStyle/>
          <a:p>
            <a:pPr lvl="0" algn="ctr">
              <a:defRPr/>
            </a:pPr>
            <a:r>
              <a:rPr lang="en-US" sz="1600" b="1" dirty="0">
                <a:solidFill>
                  <a:srgbClr val="5C5C5C"/>
                </a:solidFill>
                <a:latin typeface="Century Gothic" panose="020B0502020202020204" pitchFamily="34" charset="0"/>
              </a:rPr>
              <a:t>Standardization</a:t>
            </a:r>
            <a:r>
              <a:rPr lang="en-US" sz="1600" dirty="0">
                <a:solidFill>
                  <a:srgbClr val="5C5C5C"/>
                </a:solidFill>
                <a:latin typeface="Century Gothic" panose="020B0502020202020204" pitchFamily="34" charset="0"/>
              </a:rPr>
              <a:t> </a:t>
            </a:r>
          </a:p>
          <a:p>
            <a:pPr lvl="0" algn="ctr">
              <a:defRPr/>
            </a:pPr>
            <a:r>
              <a:rPr lang="en-US" sz="1600" dirty="0">
                <a:solidFill>
                  <a:srgbClr val="5C5C5C"/>
                </a:solidFill>
                <a:latin typeface="Century Gothic" panose="020B0502020202020204" pitchFamily="34" charset="0"/>
              </a:rPr>
              <a:t>ITU-T </a:t>
            </a:r>
            <a:endParaRPr lang="en-US" sz="1600" dirty="0" smtClean="0">
              <a:solidFill>
                <a:srgbClr val="5C5C5C"/>
              </a:solidFill>
              <a:latin typeface="Century Gothic" panose="020B0502020202020204" pitchFamily="34" charset="0"/>
            </a:endParaRPr>
          </a:p>
          <a:p>
            <a:pPr lvl="0" algn="ctr">
              <a:defRPr/>
            </a:pPr>
            <a:endParaRPr lang="en-US" sz="1100" dirty="0">
              <a:solidFill>
                <a:srgbClr val="5C5C5C"/>
              </a:solidFill>
              <a:latin typeface="Century Gothic" panose="020B0502020202020204" pitchFamily="34" charset="0"/>
            </a:endParaRPr>
          </a:p>
          <a:p>
            <a:pPr lvl="0" algn="ctr">
              <a:defRPr/>
            </a:pPr>
            <a:r>
              <a:rPr lang="en-US" sz="1600" dirty="0">
                <a:solidFill>
                  <a:srgbClr val="5C5C5C"/>
                </a:solidFill>
                <a:latin typeface="Century Gothic" panose="020B0502020202020204" pitchFamily="34" charset="0"/>
              </a:rPr>
              <a:t>Produces interoperable technical ICT </a:t>
            </a:r>
            <a:r>
              <a:rPr lang="en-US" sz="1600" dirty="0" smtClean="0">
                <a:solidFill>
                  <a:srgbClr val="5C5C5C"/>
                </a:solidFill>
                <a:latin typeface="Century Gothic" panose="020B0502020202020204" pitchFamily="34" charset="0"/>
              </a:rPr>
              <a:t>standards</a:t>
            </a:r>
            <a:endParaRPr lang="en-US" sz="1600" dirty="0">
              <a:solidFill>
                <a:srgbClr val="5C5C5C"/>
              </a:solidFill>
              <a:latin typeface="Century Gothic" panose="020B0502020202020204" pitchFamily="34" charset="0"/>
            </a:endParaRPr>
          </a:p>
        </p:txBody>
      </p:sp>
      <p:sp>
        <p:nvSpPr>
          <p:cNvPr id="9" name="TextBox 8"/>
          <p:cNvSpPr txBox="1"/>
          <p:nvPr/>
        </p:nvSpPr>
        <p:spPr>
          <a:xfrm>
            <a:off x="6477000" y="3118991"/>
            <a:ext cx="2362200" cy="1246495"/>
          </a:xfrm>
          <a:prstGeom prst="rect">
            <a:avLst/>
          </a:prstGeom>
          <a:noFill/>
        </p:spPr>
        <p:txBody>
          <a:bodyPr wrap="square" rtlCol="0">
            <a:spAutoFit/>
          </a:bodyPr>
          <a:lstStyle/>
          <a:p>
            <a:pPr lvl="0" algn="ctr">
              <a:defRPr/>
            </a:pPr>
            <a:r>
              <a:rPr lang="en-US" sz="1600" b="1" dirty="0">
                <a:solidFill>
                  <a:srgbClr val="5C5C5C"/>
                </a:solidFill>
                <a:latin typeface="Century Gothic" panose="020B0502020202020204" pitchFamily="34" charset="0"/>
              </a:rPr>
              <a:t>Development</a:t>
            </a:r>
            <a:r>
              <a:rPr lang="en-US" sz="1600" dirty="0">
                <a:solidFill>
                  <a:srgbClr val="5C5C5C"/>
                </a:solidFill>
                <a:latin typeface="Century Gothic" panose="020B0502020202020204" pitchFamily="34" charset="0"/>
              </a:rPr>
              <a:t> </a:t>
            </a:r>
          </a:p>
          <a:p>
            <a:pPr lvl="0" algn="ctr">
              <a:defRPr/>
            </a:pPr>
            <a:r>
              <a:rPr lang="en-US" sz="1600" dirty="0">
                <a:solidFill>
                  <a:srgbClr val="5C5C5C"/>
                </a:solidFill>
                <a:latin typeface="Century Gothic" panose="020B0502020202020204" pitchFamily="34" charset="0"/>
              </a:rPr>
              <a:t>ITU-D </a:t>
            </a:r>
          </a:p>
          <a:p>
            <a:pPr lvl="0" algn="ctr">
              <a:defRPr/>
            </a:pPr>
            <a:endParaRPr lang="en-US" sz="1100" dirty="0">
              <a:solidFill>
                <a:srgbClr val="5C5C5C"/>
              </a:solidFill>
              <a:latin typeface="Century Gothic" panose="020B0502020202020204" pitchFamily="34" charset="0"/>
            </a:endParaRPr>
          </a:p>
          <a:p>
            <a:pPr lvl="0" algn="ctr">
              <a:defRPr/>
            </a:pPr>
            <a:r>
              <a:rPr lang="en-US" sz="1600" dirty="0">
                <a:solidFill>
                  <a:srgbClr val="5C5C5C"/>
                </a:solidFill>
                <a:latin typeface="Century Gothic" panose="020B0502020202020204" pitchFamily="34" charset="0"/>
              </a:rPr>
              <a:t>Provides assistance to the un-connected </a:t>
            </a:r>
            <a:endParaRPr lang="en-US" sz="1600" dirty="0">
              <a:solidFill>
                <a:srgbClr val="1B5BA2"/>
              </a:solidFill>
              <a:latin typeface="Century Gothic" panose="020B0502020202020204" pitchFamily="34" charset="0"/>
            </a:endParaRPr>
          </a:p>
        </p:txBody>
      </p:sp>
      <p:sp>
        <p:nvSpPr>
          <p:cNvPr id="4" name="Rectangle 3"/>
          <p:cNvSpPr/>
          <p:nvPr/>
        </p:nvSpPr>
        <p:spPr>
          <a:xfrm>
            <a:off x="1447800" y="1600200"/>
            <a:ext cx="6286500" cy="1000274"/>
          </a:xfrm>
          <a:prstGeom prst="rect">
            <a:avLst/>
          </a:prstGeom>
        </p:spPr>
        <p:txBody>
          <a:bodyPr wrap="square">
            <a:spAutoFit/>
          </a:bodyPr>
          <a:lstStyle/>
          <a:p>
            <a:pPr lvl="0" algn="ctr">
              <a:defRPr/>
            </a:pPr>
            <a:r>
              <a:rPr lang="en-US" sz="1600" b="1" dirty="0" err="1">
                <a:solidFill>
                  <a:srgbClr val="5C5C5C"/>
                </a:solidFill>
                <a:latin typeface="Century Gothic" panose="020B0502020202020204" pitchFamily="34" charset="0"/>
              </a:rPr>
              <a:t>Radiocommunication</a:t>
            </a:r>
            <a:r>
              <a:rPr lang="en-US" sz="1600" dirty="0">
                <a:solidFill>
                  <a:srgbClr val="5C5C5C"/>
                </a:solidFill>
                <a:latin typeface="Century Gothic" panose="020B0502020202020204" pitchFamily="34" charset="0"/>
              </a:rPr>
              <a:t> </a:t>
            </a:r>
          </a:p>
          <a:p>
            <a:pPr lvl="0" algn="ctr">
              <a:defRPr/>
            </a:pPr>
            <a:r>
              <a:rPr lang="en-US" sz="1600" dirty="0">
                <a:solidFill>
                  <a:srgbClr val="5C5C5C"/>
                </a:solidFill>
                <a:latin typeface="Century Gothic" panose="020B0502020202020204" pitchFamily="34" charset="0"/>
              </a:rPr>
              <a:t>ITU-R </a:t>
            </a:r>
          </a:p>
          <a:p>
            <a:pPr lvl="0" algn="ctr">
              <a:defRPr/>
            </a:pPr>
            <a:endParaRPr lang="en-US" sz="1100" dirty="0">
              <a:solidFill>
                <a:srgbClr val="5C5C5C"/>
              </a:solidFill>
              <a:latin typeface="Century Gothic" panose="020B0502020202020204" pitchFamily="34" charset="0"/>
            </a:endParaRPr>
          </a:p>
          <a:p>
            <a:pPr lvl="0" algn="ctr">
              <a:defRPr/>
            </a:pPr>
            <a:r>
              <a:rPr lang="en-US" sz="1600" dirty="0">
                <a:solidFill>
                  <a:srgbClr val="5C5C5C"/>
                </a:solidFill>
                <a:latin typeface="Century Gothic" panose="020B0502020202020204" pitchFamily="34" charset="0"/>
              </a:rPr>
              <a:t>Coordinates global wireless communication</a:t>
            </a:r>
            <a:endParaRPr lang="en-US" sz="1600" dirty="0">
              <a:latin typeface="Century Gothic" panose="020B0502020202020204" pitchFamily="34" charset="0"/>
            </a:endParaRPr>
          </a:p>
        </p:txBody>
      </p:sp>
      <p:sp>
        <p:nvSpPr>
          <p:cNvPr id="6" name="Title 5"/>
          <p:cNvSpPr>
            <a:spLocks noGrp="1"/>
          </p:cNvSpPr>
          <p:nvPr>
            <p:ph type="title"/>
          </p:nvPr>
        </p:nvSpPr>
        <p:spPr/>
        <p:txBody>
          <a:bodyPr>
            <a:normAutofit/>
          </a:bodyPr>
          <a:lstStyle/>
          <a:p>
            <a:r>
              <a:rPr lang="en-US" dirty="0"/>
              <a:t>ITU’s </a:t>
            </a:r>
            <a:r>
              <a:rPr lang="en-US" dirty="0" smtClean="0"/>
              <a:t>Structure</a:t>
            </a:r>
            <a:endParaRPr lang="en-US" dirty="0"/>
          </a:p>
        </p:txBody>
      </p:sp>
    </p:spTree>
    <p:extLst>
      <p:ext uri="{BB962C8B-B14F-4D97-AF65-F5344CB8AC3E}">
        <p14:creationId xmlns:p14="http://schemas.microsoft.com/office/powerpoint/2010/main" val="1831310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upload.wikimedia.org/wikipedia/commons/4/45/United_States_Frequency_Allocations_Chart_2003_-_The_Radio_Spectrum.jpg"/>
          <p:cNvPicPr>
            <a:picLocks noChangeAspect="1" noChangeArrowheads="1"/>
          </p:cNvPicPr>
          <p:nvPr/>
        </p:nvPicPr>
        <p:blipFill>
          <a:blip r:embed="rId3" cstate="print"/>
          <a:srcRect/>
          <a:stretch>
            <a:fillRect/>
          </a:stretch>
        </p:blipFill>
        <p:spPr bwMode="auto">
          <a:xfrm>
            <a:off x="2954661" y="2667000"/>
            <a:ext cx="5832085" cy="3731840"/>
          </a:xfrm>
          <a:prstGeom prst="rect">
            <a:avLst/>
          </a:prstGeom>
          <a:noFill/>
        </p:spPr>
      </p:pic>
      <p:pic>
        <p:nvPicPr>
          <p:cNvPr id="11" name="Picture 10" descr="Satellite.jpg"/>
          <p:cNvPicPr>
            <a:picLocks noChangeAspect="1"/>
          </p:cNvPicPr>
          <p:nvPr/>
        </p:nvPicPr>
        <p:blipFill>
          <a:blip r:embed="rId4" cstate="print"/>
          <a:stretch>
            <a:fillRect/>
          </a:stretch>
        </p:blipFill>
        <p:spPr>
          <a:xfrm>
            <a:off x="381000" y="2819400"/>
            <a:ext cx="2362200" cy="3435927"/>
          </a:xfrm>
          <a:prstGeom prst="rect">
            <a:avLst/>
          </a:prstGeom>
        </p:spPr>
      </p:pic>
      <p:sp>
        <p:nvSpPr>
          <p:cNvPr id="3" name="TextBox 2"/>
          <p:cNvSpPr txBox="1"/>
          <p:nvPr/>
        </p:nvSpPr>
        <p:spPr>
          <a:xfrm>
            <a:off x="685800" y="1394187"/>
            <a:ext cx="7543800" cy="1477328"/>
          </a:xfrm>
          <a:prstGeom prst="rect">
            <a:avLst/>
          </a:prstGeom>
          <a:noFill/>
        </p:spPr>
        <p:txBody>
          <a:bodyPr wrap="square" rtlCol="0">
            <a:spAutoFit/>
          </a:bodyPr>
          <a:lstStyle/>
          <a:p>
            <a:pPr lvl="0" algn="ctr"/>
            <a:r>
              <a:rPr lang="en-US" b="1" dirty="0" smtClean="0">
                <a:solidFill>
                  <a:srgbClr val="5C5C5C"/>
                </a:solidFill>
                <a:latin typeface="Century Gothic" panose="020B0502020202020204" pitchFamily="34" charset="0"/>
              </a:rPr>
              <a:t>Manages the </a:t>
            </a:r>
            <a:r>
              <a:rPr lang="en-US" b="1" dirty="0">
                <a:solidFill>
                  <a:srgbClr val="5C5C5C"/>
                </a:solidFill>
                <a:latin typeface="Century Gothic" panose="020B0502020202020204" pitchFamily="34" charset="0"/>
              </a:rPr>
              <a:t>radio-frequency spectrum and satellite </a:t>
            </a:r>
            <a:r>
              <a:rPr lang="en-US" b="1" dirty="0" smtClean="0">
                <a:solidFill>
                  <a:srgbClr val="5C5C5C"/>
                </a:solidFill>
                <a:latin typeface="Century Gothic" panose="020B0502020202020204" pitchFamily="34" charset="0"/>
              </a:rPr>
              <a:t>orbits</a:t>
            </a:r>
          </a:p>
          <a:p>
            <a:pPr lvl="0" algn="ctr"/>
            <a:r>
              <a:rPr lang="en-US" dirty="0" smtClean="0">
                <a:solidFill>
                  <a:srgbClr val="5C5C5C"/>
                </a:solidFill>
                <a:latin typeface="Century Gothic" panose="020B0502020202020204" pitchFamily="34" charset="0"/>
              </a:rPr>
              <a:t/>
            </a:r>
            <a:br>
              <a:rPr lang="en-US" dirty="0" smtClean="0">
                <a:solidFill>
                  <a:srgbClr val="5C5C5C"/>
                </a:solidFill>
                <a:latin typeface="Century Gothic" panose="020B0502020202020204" pitchFamily="34" charset="0"/>
              </a:rPr>
            </a:br>
            <a:r>
              <a:rPr lang="en-US" dirty="0" smtClean="0">
                <a:solidFill>
                  <a:srgbClr val="5C5C5C"/>
                </a:solidFill>
                <a:latin typeface="Century Gothic" panose="020B0502020202020204" pitchFamily="34" charset="0"/>
              </a:rPr>
              <a:t>NOTE (CD): For the broadcasting service. ITU-R SG 6 deals with all aspects end-to-end incl. signal production and </a:t>
            </a:r>
            <a:r>
              <a:rPr lang="en-US" dirty="0" err="1" smtClean="0">
                <a:solidFill>
                  <a:srgbClr val="5C5C5C"/>
                </a:solidFill>
                <a:latin typeface="Century Gothic" panose="020B0502020202020204" pitchFamily="34" charset="0"/>
              </a:rPr>
              <a:t>aggregatipon</a:t>
            </a:r>
            <a:r>
              <a:rPr lang="en-US" dirty="0" smtClean="0">
                <a:solidFill>
                  <a:srgbClr val="5C5C5C"/>
                </a:solidFill>
                <a:latin typeface="Century Gothic" panose="020B0502020202020204" pitchFamily="34" charset="0"/>
              </a:rPr>
              <a:t>.</a:t>
            </a:r>
            <a:endParaRPr lang="en-US" dirty="0">
              <a:solidFill>
                <a:srgbClr val="5C5C5C"/>
              </a:solidFill>
              <a:latin typeface="Century Gothic" panose="020B0502020202020204" pitchFamily="34" charset="0"/>
            </a:endParaRPr>
          </a:p>
          <a:p>
            <a:pPr algn="ctr"/>
            <a:endParaRPr lang="en-US" dirty="0"/>
          </a:p>
        </p:txBody>
      </p:sp>
      <p:sp>
        <p:nvSpPr>
          <p:cNvPr id="2" name="Title 1"/>
          <p:cNvSpPr>
            <a:spLocks noGrp="1"/>
          </p:cNvSpPr>
          <p:nvPr>
            <p:ph type="title"/>
          </p:nvPr>
        </p:nvSpPr>
        <p:spPr/>
        <p:txBody>
          <a:bodyPr/>
          <a:lstStyle/>
          <a:p>
            <a:r>
              <a:rPr lang="en-US" dirty="0" smtClean="0"/>
              <a:t>ITU-R: Radiocommunication Sector</a:t>
            </a:r>
            <a:endParaRPr lang="en-US" dirty="0"/>
          </a:p>
        </p:txBody>
      </p:sp>
    </p:spTree>
    <p:extLst>
      <p:ext uri="{BB962C8B-B14F-4D97-AF65-F5344CB8AC3E}">
        <p14:creationId xmlns:p14="http://schemas.microsoft.com/office/powerpoint/2010/main" val="102372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030" y="5646420"/>
            <a:ext cx="8721090" cy="2628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2" descr="http://www.smartinsights.com/wp-content/uploads/2012/05/ITU-Mobile-statistics-2012.png"/>
          <p:cNvPicPr>
            <a:picLocks noChangeAspect="1" noChangeArrowheads="1"/>
          </p:cNvPicPr>
          <p:nvPr/>
        </p:nvPicPr>
        <p:blipFill>
          <a:blip r:embed="rId3" cstate="print"/>
          <a:srcRect/>
          <a:stretch>
            <a:fillRect/>
          </a:stretch>
        </p:blipFill>
        <p:spPr bwMode="auto">
          <a:xfrm>
            <a:off x="3425443" y="2354580"/>
            <a:ext cx="5271421" cy="3459505"/>
          </a:xfrm>
          <a:prstGeom prst="rect">
            <a:avLst/>
          </a:prstGeom>
          <a:noFill/>
        </p:spPr>
      </p:pic>
      <p:pic>
        <p:nvPicPr>
          <p:cNvPr id="1028" name="Picture 4" descr="http://static.guim.co.uk/sys-images/Education/Pix/pictures/2012/9/7/1347015979204/New-programmes-of-study-f-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044" y="4259580"/>
            <a:ext cx="2603998" cy="15623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044" y="2392564"/>
            <a:ext cx="2603998" cy="171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p:cNvSpPr>
            <a:spLocks noGrp="1"/>
          </p:cNvSpPr>
          <p:nvPr>
            <p:ph type="title"/>
          </p:nvPr>
        </p:nvSpPr>
        <p:spPr/>
        <p:txBody>
          <a:bodyPr/>
          <a:lstStyle/>
          <a:p>
            <a:r>
              <a:rPr lang="en-US" dirty="0" smtClean="0"/>
              <a:t>ITU-D: Development Sector</a:t>
            </a:r>
            <a:endParaRPr lang="en-US" dirty="0"/>
          </a:p>
        </p:txBody>
      </p:sp>
      <p:sp>
        <p:nvSpPr>
          <p:cNvPr id="11" name="TextBox 10"/>
          <p:cNvSpPr txBox="1"/>
          <p:nvPr/>
        </p:nvSpPr>
        <p:spPr>
          <a:xfrm>
            <a:off x="342900" y="1325638"/>
            <a:ext cx="8618220" cy="1200329"/>
          </a:xfrm>
          <a:prstGeom prst="rect">
            <a:avLst/>
          </a:prstGeom>
          <a:noFill/>
        </p:spPr>
        <p:txBody>
          <a:bodyPr wrap="square" rtlCol="0">
            <a:spAutoFit/>
          </a:bodyPr>
          <a:lstStyle/>
          <a:p>
            <a:pPr lvl="0" algn="ctr"/>
            <a:r>
              <a:rPr lang="en-US" dirty="0" smtClean="0">
                <a:solidFill>
                  <a:srgbClr val="5C5C5C"/>
                </a:solidFill>
                <a:latin typeface="Century Gothic" panose="020B0502020202020204" pitchFamily="34" charset="0"/>
              </a:rPr>
              <a:t>Fostering international </a:t>
            </a:r>
            <a:r>
              <a:rPr lang="en-US" dirty="0">
                <a:solidFill>
                  <a:srgbClr val="5C5C5C"/>
                </a:solidFill>
                <a:latin typeface="Century Gothic" panose="020B0502020202020204" pitchFamily="34" charset="0"/>
              </a:rPr>
              <a:t>cooperation and solidarity in the delivery of technical assistance and in the creation, development and improvement of telecommunication/ICT equipment and networks in developing </a:t>
            </a:r>
            <a:r>
              <a:rPr lang="en-US" dirty="0" smtClean="0">
                <a:solidFill>
                  <a:srgbClr val="5C5C5C"/>
                </a:solidFill>
                <a:latin typeface="Century Gothic" panose="020B0502020202020204" pitchFamily="34" charset="0"/>
              </a:rPr>
              <a:t>countries.</a:t>
            </a:r>
            <a:endParaRPr lang="en-US" dirty="0">
              <a:solidFill>
                <a:srgbClr val="5C5C5C"/>
              </a:solidFill>
              <a:latin typeface="Century Gothic" panose="020B0502020202020204" pitchFamily="34" charset="0"/>
            </a:endParaRPr>
          </a:p>
          <a:p>
            <a:pPr algn="ctr"/>
            <a:endParaRPr lang="en-US" dirty="0"/>
          </a:p>
        </p:txBody>
      </p:sp>
    </p:spTree>
    <p:extLst>
      <p:ext uri="{BB962C8B-B14F-4D97-AF65-F5344CB8AC3E}">
        <p14:creationId xmlns:p14="http://schemas.microsoft.com/office/powerpoint/2010/main" val="3029351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0030" y="5772150"/>
            <a:ext cx="8721090" cy="2628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2" descr="http://www.pocketinet.com/images/stories/fiber-optic-cable-stock.png"/>
          <p:cNvPicPr>
            <a:picLocks noChangeAspect="1" noChangeArrowheads="1"/>
          </p:cNvPicPr>
          <p:nvPr/>
        </p:nvPicPr>
        <p:blipFill>
          <a:blip r:embed="rId3" cstate="print"/>
          <a:srcRect/>
          <a:stretch>
            <a:fillRect/>
          </a:stretch>
        </p:blipFill>
        <p:spPr bwMode="auto">
          <a:xfrm>
            <a:off x="3048000" y="2629294"/>
            <a:ext cx="5486400" cy="3329546"/>
          </a:xfrm>
          <a:prstGeom prst="rect">
            <a:avLst/>
          </a:prstGeom>
          <a:noFill/>
        </p:spPr>
      </p:pic>
      <p:pic>
        <p:nvPicPr>
          <p:cNvPr id="5" name="Picture 4" descr="http://winteriscoming.net/wp-content/uploads/2011/04/emmy-statuette.jpg"/>
          <p:cNvPicPr>
            <a:picLocks noChangeAspect="1" noChangeArrowheads="1"/>
          </p:cNvPicPr>
          <p:nvPr/>
        </p:nvPicPr>
        <p:blipFill>
          <a:blip r:embed="rId4" cstate="print"/>
          <a:srcRect/>
          <a:stretch>
            <a:fillRect/>
          </a:stretch>
        </p:blipFill>
        <p:spPr bwMode="auto">
          <a:xfrm>
            <a:off x="758465" y="2335996"/>
            <a:ext cx="2060935" cy="3625719"/>
          </a:xfrm>
          <a:prstGeom prst="rect">
            <a:avLst/>
          </a:prstGeom>
          <a:noFill/>
        </p:spPr>
      </p:pic>
      <p:sp>
        <p:nvSpPr>
          <p:cNvPr id="6" name="TextBox 5"/>
          <p:cNvSpPr txBox="1"/>
          <p:nvPr/>
        </p:nvSpPr>
        <p:spPr>
          <a:xfrm>
            <a:off x="0" y="1408013"/>
            <a:ext cx="9144000" cy="1200329"/>
          </a:xfrm>
          <a:prstGeom prst="rect">
            <a:avLst/>
          </a:prstGeom>
          <a:noFill/>
        </p:spPr>
        <p:txBody>
          <a:bodyPr wrap="square" rtlCol="0">
            <a:spAutoFit/>
          </a:bodyPr>
          <a:lstStyle/>
          <a:p>
            <a:pPr algn="ctr"/>
            <a:r>
              <a:rPr lang="en-US" dirty="0" smtClean="0">
                <a:solidFill>
                  <a:srgbClr val="5C5C5C"/>
                </a:solidFill>
                <a:latin typeface="Century Gothic" panose="020B0502020202020204" pitchFamily="34" charset="0"/>
              </a:rPr>
              <a:t>Provides a </a:t>
            </a:r>
            <a:r>
              <a:rPr lang="en-US" b="1" dirty="0" smtClean="0">
                <a:solidFill>
                  <a:srgbClr val="5C5C5C"/>
                </a:solidFill>
                <a:latin typeface="Century Gothic" panose="020B0502020202020204" pitchFamily="34" charset="0"/>
              </a:rPr>
              <a:t>neutral platform </a:t>
            </a:r>
            <a:r>
              <a:rPr lang="en-US" dirty="0" smtClean="0">
                <a:solidFill>
                  <a:srgbClr val="5C5C5C"/>
                </a:solidFill>
                <a:latin typeface="Century Gothic" panose="020B0502020202020204" pitchFamily="34" charset="0"/>
              </a:rPr>
              <a:t>where governments </a:t>
            </a:r>
            <a:r>
              <a:rPr lang="en-US" i="1" dirty="0">
                <a:solidFill>
                  <a:srgbClr val="5C5C5C"/>
                </a:solidFill>
                <a:latin typeface="Century Gothic" panose="020B0502020202020204" pitchFamily="34" charset="0"/>
              </a:rPr>
              <a:t>and</a:t>
            </a:r>
            <a:r>
              <a:rPr lang="en-US" dirty="0">
                <a:solidFill>
                  <a:srgbClr val="5C5C5C"/>
                </a:solidFill>
                <a:latin typeface="Century Gothic" panose="020B0502020202020204" pitchFamily="34" charset="0"/>
              </a:rPr>
              <a:t> the private </a:t>
            </a:r>
            <a:r>
              <a:rPr lang="en-US" dirty="0" smtClean="0">
                <a:solidFill>
                  <a:srgbClr val="5C5C5C"/>
                </a:solidFill>
                <a:latin typeface="Century Gothic" panose="020B0502020202020204" pitchFamily="34" charset="0"/>
              </a:rPr>
              <a:t>sector develop international </a:t>
            </a:r>
            <a:r>
              <a:rPr lang="en-US" dirty="0">
                <a:solidFill>
                  <a:srgbClr val="5C5C5C"/>
                </a:solidFill>
                <a:latin typeface="Century Gothic" panose="020B0502020202020204" pitchFamily="34" charset="0"/>
              </a:rPr>
              <a:t>standards covering all fields of </a:t>
            </a:r>
            <a:r>
              <a:rPr lang="en-US" dirty="0" smtClean="0">
                <a:solidFill>
                  <a:srgbClr val="5C5C5C"/>
                </a:solidFill>
                <a:latin typeface="Century Gothic" panose="020B0502020202020204" pitchFamily="34" charset="0"/>
              </a:rPr>
              <a:t>telecommunications. </a:t>
            </a:r>
          </a:p>
          <a:p>
            <a:pPr algn="ctr"/>
            <a:r>
              <a:rPr lang="en-US" dirty="0" smtClean="0">
                <a:solidFill>
                  <a:srgbClr val="5C5C5C"/>
                </a:solidFill>
                <a:latin typeface="Century Gothic" panose="020B0502020202020204" pitchFamily="34" charset="0"/>
              </a:rPr>
              <a:t>Defines </a:t>
            </a:r>
            <a:r>
              <a:rPr lang="en-US" dirty="0">
                <a:solidFill>
                  <a:srgbClr val="5C5C5C"/>
                </a:solidFill>
                <a:latin typeface="Century Gothic" panose="020B0502020202020204" pitchFamily="34" charset="0"/>
              </a:rPr>
              <a:t>tariff and accounting principles for international </a:t>
            </a:r>
            <a:r>
              <a:rPr lang="en-US" dirty="0" smtClean="0">
                <a:solidFill>
                  <a:srgbClr val="5C5C5C"/>
                </a:solidFill>
                <a:latin typeface="Century Gothic" panose="020B0502020202020204" pitchFamily="34" charset="0"/>
              </a:rPr>
              <a:t>telecommunication services</a:t>
            </a:r>
            <a:r>
              <a:rPr lang="en-US" dirty="0">
                <a:solidFill>
                  <a:srgbClr val="5C5C5C"/>
                </a:solidFill>
                <a:latin typeface="Century Gothic" panose="020B0502020202020204" pitchFamily="34" charset="0"/>
              </a:rPr>
              <a:t>. </a:t>
            </a:r>
            <a:endParaRPr lang="en-US" dirty="0" smtClean="0">
              <a:solidFill>
                <a:srgbClr val="5C5C5C"/>
              </a:solidFill>
              <a:latin typeface="Century Gothic" panose="020B0502020202020204" pitchFamily="34" charset="0"/>
            </a:endParaRPr>
          </a:p>
        </p:txBody>
      </p:sp>
      <p:sp>
        <p:nvSpPr>
          <p:cNvPr id="2" name="Title 1"/>
          <p:cNvSpPr>
            <a:spLocks noGrp="1"/>
          </p:cNvSpPr>
          <p:nvPr>
            <p:ph type="title"/>
          </p:nvPr>
        </p:nvSpPr>
        <p:spPr/>
        <p:txBody>
          <a:bodyPr/>
          <a:lstStyle/>
          <a:p>
            <a:r>
              <a:rPr lang="en-US" dirty="0" smtClean="0"/>
              <a:t>ITU-T: Standardization Sector </a:t>
            </a:r>
            <a:endParaRPr lang="en-US" dirty="0"/>
          </a:p>
        </p:txBody>
      </p:sp>
    </p:spTree>
    <p:extLst>
      <p:ext uri="{BB962C8B-B14F-4D97-AF65-F5344CB8AC3E}">
        <p14:creationId xmlns:p14="http://schemas.microsoft.com/office/powerpoint/2010/main" val="198375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40BEE36140C4099AA2AE462C59614" ma:contentTypeVersion="2" ma:contentTypeDescription="Create a new document." ma:contentTypeScope="" ma:versionID="e63c2246d32922dcb5ba18055bf4d5d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6D5F72F-6BB2-4876-B490-6B86C5EDB67A}"/>
</file>

<file path=customXml/itemProps2.xml><?xml version="1.0" encoding="utf-8"?>
<ds:datastoreItem xmlns:ds="http://schemas.openxmlformats.org/officeDocument/2006/customXml" ds:itemID="{1E9E262F-B604-4211-B8E1-3578D6D74353}"/>
</file>

<file path=customXml/itemProps3.xml><?xml version="1.0" encoding="utf-8"?>
<ds:datastoreItem xmlns:ds="http://schemas.openxmlformats.org/officeDocument/2006/customXml" ds:itemID="{B4C5976A-7C20-434F-BF2B-D0A022B0BBC5}"/>
</file>

<file path=docProps/app.xml><?xml version="1.0" encoding="utf-8"?>
<Properties xmlns="http://schemas.openxmlformats.org/officeDocument/2006/extended-properties" xmlns:vt="http://schemas.openxmlformats.org/officeDocument/2006/docPropsVTypes">
  <TotalTime>0</TotalTime>
  <Words>1131</Words>
  <Application>Microsoft Office PowerPoint</Application>
  <PresentationFormat>On-screen Show (4:3)</PresentationFormat>
  <Paragraphs>174</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Smart Accessibility on Connected TV   Accessibility standards for audiovisual media</vt:lpstr>
      <vt:lpstr>Contents</vt:lpstr>
      <vt:lpstr>About ITU</vt:lpstr>
      <vt:lpstr>ITU’s Global Presence</vt:lpstr>
      <vt:lpstr>A sample of ITU’s private sector members</vt:lpstr>
      <vt:lpstr>ITU’s Structure</vt:lpstr>
      <vt:lpstr>ITU-R: Radiocommunication Sector</vt:lpstr>
      <vt:lpstr>ITU-D: Development Sector</vt:lpstr>
      <vt:lpstr>ITU-T: Standardization Sector </vt:lpstr>
      <vt:lpstr>Importance of standardization</vt:lpstr>
      <vt:lpstr> Why is standardization important?  </vt:lpstr>
      <vt:lpstr>Open standards promote a  "network externality effect"</vt:lpstr>
      <vt:lpstr>Why accessibility?</vt:lpstr>
      <vt:lpstr> Intersector Rapporteur Group on  Audiovisual Media Accessibility (IRG-AVA) </vt:lpstr>
      <vt:lpstr>Other experts groups</vt:lpstr>
      <vt:lpstr>ITU and IPC IPTV Application Challenge</vt:lpstr>
      <vt:lpstr>Conclusion</vt:lpstr>
      <vt:lpstr> We are connecting the world by working on making  technology accessible to all and by including persons with disabilities.   Help us in this valuable work by joining us at the ITU.  Thank you!</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dc:description>erh. per e-Mail von Pilar Orero am 17.03.2015</dc:description>
  <cp:lastModifiedBy>Chevtchenko, Marina</cp:lastModifiedBy>
  <cp:revision>135</cp:revision>
  <cp:lastPrinted>2015-01-19T16:17:40Z</cp:lastPrinted>
  <dcterms:created xsi:type="dcterms:W3CDTF">2014-09-01T15:38:30Z</dcterms:created>
  <dcterms:modified xsi:type="dcterms:W3CDTF">2015-03-18T14:03:40Z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0x01010042240BEE36140C4099AA2AE462C59614</vt:lpwstr>
  </property>
</Properties>
</file>