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756" r:id="rId1"/>
    <p:sldMasterId id="2147483768" r:id="rId2"/>
  </p:sldMasterIdLst>
  <p:notesMasterIdLst>
    <p:notesMasterId r:id="rId31"/>
  </p:notesMasterIdLst>
  <p:sldIdLst>
    <p:sldId id="256" r:id="rId3"/>
    <p:sldId id="257" r:id="rId4"/>
    <p:sldId id="258" r:id="rId5"/>
    <p:sldId id="285" r:id="rId6"/>
    <p:sldId id="261" r:id="rId7"/>
    <p:sldId id="262" r:id="rId8"/>
    <p:sldId id="284" r:id="rId9"/>
    <p:sldId id="263" r:id="rId10"/>
    <p:sldId id="264" r:id="rId11"/>
    <p:sldId id="265" r:id="rId12"/>
    <p:sldId id="266" r:id="rId13"/>
    <p:sldId id="267" r:id="rId14"/>
    <p:sldId id="268" r:id="rId15"/>
    <p:sldId id="269" r:id="rId16"/>
    <p:sldId id="270" r:id="rId17"/>
    <p:sldId id="286" r:id="rId18"/>
    <p:sldId id="287" r:id="rId19"/>
    <p:sldId id="271" r:id="rId20"/>
    <p:sldId id="281" r:id="rId21"/>
    <p:sldId id="282" r:id="rId22"/>
    <p:sldId id="283" r:id="rId23"/>
    <p:sldId id="288" r:id="rId24"/>
    <p:sldId id="272" r:id="rId25"/>
    <p:sldId id="290" r:id="rId26"/>
    <p:sldId id="273" r:id="rId27"/>
    <p:sldId id="289" r:id="rId28"/>
    <p:sldId id="274" r:id="rId29"/>
    <p:sldId id="276" r:id="rId30"/>
  </p:sldIdLst>
  <p:sldSz cx="9906000" cy="6858000" type="A4"/>
  <p:notesSz cx="6858000" cy="9144000"/>
  <p:embeddedFontLst>
    <p:embeddedFont>
      <p:font typeface="Arial Narrow" panose="020B0606020202030204" pitchFamily="34" charset="0"/>
      <p:regular r:id="rId32"/>
      <p:bold r:id="rId33"/>
      <p:italic r:id="rId34"/>
      <p:boldItalic r:id="rId35"/>
    </p:embeddedFont>
    <p:embeddedFont>
      <p:font typeface="Wingdings 2" panose="05020102010507070707" pitchFamily="18" charset="2"/>
      <p:regular r:id="rId36"/>
    </p:embeddedFont>
    <p:embeddedFont>
      <p:font typeface="Times" panose="02020603050405020304" pitchFamily="18" charset="0"/>
      <p:regular r:id="rId37"/>
      <p:bold r:id="rId38"/>
      <p:italic r:id="rId39"/>
      <p:boldItalic r:id="rId40"/>
    </p:embeddedFont>
    <p:embeddedFont>
      <p:font typeface="ＭＳ Ｐゴシック" panose="020B0600070205080204" pitchFamily="34" charset="-128"/>
      <p:regular r:id="rId41"/>
    </p:embeddedFont>
    <p:embeddedFont>
      <p:font typeface="Verdana" panose="020B060403050404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91" autoAdjust="0"/>
  </p:normalViewPr>
  <p:slideViewPr>
    <p:cSldViewPr>
      <p:cViewPr>
        <p:scale>
          <a:sx n="100" d="100"/>
          <a:sy n="100" d="100"/>
        </p:scale>
        <p:origin x="-58" y="120"/>
      </p:cViewPr>
      <p:guideLst>
        <p:guide orient="horz" pos="2160"/>
        <p:guide pos="3120"/>
      </p:guideLst>
    </p:cSldViewPr>
  </p:slideViewPr>
  <p:notesTextViewPr>
    <p:cViewPr>
      <p:scale>
        <a:sx n="1" d="1"/>
        <a:sy n="1" d="1"/>
      </p:scale>
      <p:origin x="0" y="0"/>
    </p:cViewPr>
  </p:notesTextViewPr>
  <p:notesViewPr>
    <p:cSldViewPr>
      <p:cViewPr varScale="1">
        <p:scale>
          <a:sx n="89" d="100"/>
          <a:sy n="89" d="100"/>
        </p:scale>
        <p:origin x="-312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E48B6-3520-4716-AD31-AC8CCEA43F2D}" type="datetimeFigureOut">
              <a:rPr lang="de-DE" smtClean="0"/>
              <a:t>18.03.2015</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B22F1-AA59-492D-9CE3-A7F1BFD4D245}" type="slidenum">
              <a:rPr lang="de-DE" smtClean="0"/>
              <a:t>‹#›</a:t>
            </a:fld>
            <a:endParaRPr lang="de-DE"/>
          </a:p>
        </p:txBody>
      </p:sp>
    </p:spTree>
    <p:extLst>
      <p:ext uri="{BB962C8B-B14F-4D97-AF65-F5344CB8AC3E}">
        <p14:creationId xmlns:p14="http://schemas.microsoft.com/office/powerpoint/2010/main" val="29800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RBB is the regional public broadcaster for the federal states of Berlin and Brandenburg. </a:t>
            </a:r>
          </a:p>
          <a:p>
            <a:r>
              <a:rPr lang="en-US" dirty="0" smtClean="0"/>
              <a:t>Two broadcast </a:t>
            </a:r>
            <a:r>
              <a:rPr lang="en-US" dirty="0" err="1" smtClean="0"/>
              <a:t>centres</a:t>
            </a:r>
            <a:r>
              <a:rPr lang="en-US" dirty="0" smtClean="0"/>
              <a:t>: capital Berlin and Potsdam-</a:t>
            </a:r>
            <a:r>
              <a:rPr lang="en-US" dirty="0" err="1" smtClean="0"/>
              <a:t>Babelsberg</a:t>
            </a:r>
            <a:r>
              <a:rPr lang="en-US" dirty="0" smtClean="0"/>
              <a:t> outside berlin.</a:t>
            </a:r>
          </a:p>
          <a:p>
            <a:r>
              <a:rPr lang="en-US" dirty="0" smtClean="0"/>
              <a:t>They provide services to almost 6 million inhabitants in a transmission area of 30,000 KM2. </a:t>
            </a:r>
          </a:p>
          <a:p>
            <a:r>
              <a:rPr lang="en-US" dirty="0" smtClean="0"/>
              <a:t>RBB employs approx. 1,500 staff and a large pool of free-lancers. </a:t>
            </a:r>
          </a:p>
          <a:p>
            <a:r>
              <a:rPr lang="en-US" dirty="0" smtClean="0"/>
              <a:t>We broadcast one TV channel and six radio stations. </a:t>
            </a:r>
          </a:p>
          <a:p>
            <a:r>
              <a:rPr lang="en-US" dirty="0" smtClean="0"/>
              <a:t>We also provide a range of interactive multimedia services including websites, video platforms, mobile and teletext services. </a:t>
            </a:r>
          </a:p>
          <a:p>
            <a:r>
              <a:rPr lang="en-US" dirty="0" smtClean="0"/>
              <a:t>We are  part of the ARD. This is the Association of Public Service Broadcasting Corporations in Germany. ARD is the largest broadcasting network in Europe. It consists of nine regional entities throughout Germany and </a:t>
            </a:r>
            <a:r>
              <a:rPr lang="en-US" dirty="0" err="1" smtClean="0"/>
              <a:t>rbb</a:t>
            </a:r>
            <a:r>
              <a:rPr lang="en-US" dirty="0" smtClean="0"/>
              <a:t> is one of them. Non commercial public broadcasting is the context.</a:t>
            </a:r>
          </a:p>
          <a:p>
            <a:endParaRPr lang="en-US" dirty="0" smtClean="0"/>
          </a:p>
          <a:p>
            <a:r>
              <a:rPr lang="en-US" dirty="0" smtClean="0"/>
              <a:t>So RBB  contributes to several nationwide TV and radio channels and services. </a:t>
            </a:r>
          </a:p>
          <a:p>
            <a:r>
              <a:rPr lang="en-US" dirty="0" smtClean="0"/>
              <a:t>We host and manage the ARD Play-Out-Center which is responsible for the playout of the ARD Digital </a:t>
            </a:r>
            <a:r>
              <a:rPr lang="en-US" dirty="0" err="1" smtClean="0"/>
              <a:t>programme</a:t>
            </a:r>
            <a:r>
              <a:rPr lang="en-US" dirty="0" smtClean="0"/>
              <a:t> bouquet and provision of interactive applications &amp; services which includes </a:t>
            </a:r>
            <a:r>
              <a:rPr lang="en-US" dirty="0" err="1" smtClean="0"/>
              <a:t>HbbTV</a:t>
            </a:r>
            <a:r>
              <a:rPr lang="en-US" dirty="0" smtClean="0"/>
              <a:t> applications like EPG for ARD- will come to that later.</a:t>
            </a:r>
          </a:p>
          <a:p>
            <a:endParaRPr lang="en-US" dirty="0" smtClean="0"/>
          </a:p>
          <a:p>
            <a:r>
              <a:rPr lang="en-US" dirty="0" smtClean="0"/>
              <a:t>currently one RBB application (</a:t>
            </a:r>
            <a:r>
              <a:rPr lang="en-US" dirty="0" err="1" smtClean="0"/>
              <a:t>RBBText</a:t>
            </a:r>
            <a:r>
              <a:rPr lang="en-US" dirty="0" smtClean="0"/>
              <a:t>) and four ARD applications are provided: </a:t>
            </a:r>
            <a:r>
              <a:rPr lang="en-US" dirty="0" err="1" smtClean="0"/>
              <a:t>ARDText</a:t>
            </a:r>
            <a:r>
              <a:rPr lang="en-US" dirty="0" smtClean="0"/>
              <a:t>, </a:t>
            </a:r>
            <a:r>
              <a:rPr lang="en-US" dirty="0" err="1" smtClean="0"/>
              <a:t>Mediathek</a:t>
            </a:r>
            <a:r>
              <a:rPr lang="en-US" dirty="0" smtClean="0"/>
              <a:t> (</a:t>
            </a:r>
            <a:r>
              <a:rPr lang="en-US" dirty="0" err="1" smtClean="0"/>
              <a:t>VoD</a:t>
            </a:r>
            <a:r>
              <a:rPr lang="en-US" dirty="0" smtClean="0"/>
              <a:t>), </a:t>
            </a:r>
            <a:r>
              <a:rPr lang="en-US" dirty="0" err="1" smtClean="0"/>
              <a:t>Tagesschau</a:t>
            </a:r>
            <a:r>
              <a:rPr lang="en-US" dirty="0" smtClean="0"/>
              <a:t> (app for German flagship news </a:t>
            </a:r>
            <a:r>
              <a:rPr lang="en-US" dirty="0" err="1" smtClean="0"/>
              <a:t>programme</a:t>
            </a:r>
            <a:r>
              <a:rPr lang="en-US" dirty="0" smtClean="0"/>
              <a:t>), ARD EPG.</a:t>
            </a:r>
          </a:p>
          <a:p>
            <a:endParaRPr lang="en-US" dirty="0" smtClean="0"/>
          </a:p>
          <a:p>
            <a:r>
              <a:rPr lang="en-US" dirty="0" smtClean="0"/>
              <a:t>-</a:t>
            </a:r>
          </a:p>
          <a:p>
            <a:r>
              <a:rPr lang="en-US" dirty="0" smtClean="0"/>
              <a:t>-</a:t>
            </a:r>
          </a:p>
          <a:p>
            <a:r>
              <a:rPr lang="en-US" dirty="0" smtClean="0"/>
              <a:t>- running a number of DVB multiplexes, also in HD; several </a:t>
            </a:r>
            <a:r>
              <a:rPr lang="en-US" dirty="0" err="1" smtClean="0"/>
              <a:t>HbbTV</a:t>
            </a:r>
            <a:r>
              <a:rPr lang="en-US" dirty="0" smtClean="0"/>
              <a:t> applications for ARD and </a:t>
            </a:r>
            <a:r>
              <a:rPr lang="en-US" dirty="0" err="1" smtClean="0"/>
              <a:t>rbb</a:t>
            </a:r>
            <a:r>
              <a:rPr lang="en-US" dirty="0" smtClean="0"/>
              <a:t> as well (teletext, </a:t>
            </a:r>
            <a:r>
              <a:rPr lang="en-US" dirty="0" err="1" smtClean="0"/>
              <a:t>VoD</a:t>
            </a:r>
            <a:r>
              <a:rPr lang="en-US" dirty="0" smtClean="0"/>
              <a:t>, UT)</a:t>
            </a:r>
          </a:p>
          <a:p>
            <a:endParaRPr lang="de-DE" dirty="0"/>
          </a:p>
        </p:txBody>
      </p:sp>
      <p:sp>
        <p:nvSpPr>
          <p:cNvPr id="4" name="Foliennummernplatzhalter 3"/>
          <p:cNvSpPr>
            <a:spLocks noGrp="1"/>
          </p:cNvSpPr>
          <p:nvPr>
            <p:ph type="sldNum" sz="quarter" idx="10"/>
          </p:nvPr>
        </p:nvSpPr>
        <p:spPr/>
        <p:txBody>
          <a:bodyPr/>
          <a:lstStyle/>
          <a:p>
            <a:fld id="{A9EB22F1-AA59-492D-9CE3-A7F1BFD4D245}" type="slidenum">
              <a:rPr lang="de-DE" smtClean="0"/>
              <a:t>2</a:t>
            </a:fld>
            <a:endParaRPr lang="de-DE"/>
          </a:p>
        </p:txBody>
      </p:sp>
    </p:spTree>
    <p:extLst>
      <p:ext uri="{BB962C8B-B14F-4D97-AF65-F5344CB8AC3E}">
        <p14:creationId xmlns:p14="http://schemas.microsoft.com/office/powerpoint/2010/main" val="740200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a:prstGeom prst="rect">
            <a:avLst/>
          </a:prstGeom>
        </p:spPr>
      </p:sp>
      <p:sp>
        <p:nvSpPr>
          <p:cNvPr id="4" name="Foliennummernplatzhalter 3"/>
          <p:cNvSpPr>
            <a:spLocks noGrp="1"/>
          </p:cNvSpPr>
          <p:nvPr>
            <p:ph type="sldNum" sz="quarter" idx="10"/>
          </p:nvPr>
        </p:nvSpPr>
        <p:spPr/>
        <p:txBody>
          <a:bodyPr/>
          <a:lstStyle/>
          <a:p>
            <a:fld id="{E083FB8C-AB32-4A8A-937B-41FC9D928D6C}" type="slidenum">
              <a:rPr lang="de-DE" smtClean="0"/>
              <a:t>26</a:t>
            </a:fld>
            <a:endParaRPr lang="de-DE"/>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69105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a:prstGeom prst="rect">
            <a:avLst/>
          </a:prstGeo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83FB8C-AB32-4A8A-937B-41FC9D928D6C}" type="slidenum">
              <a:rPr lang="de-DE" smtClean="0"/>
              <a:t>28</a:t>
            </a:fld>
            <a:endParaRPr lang="de-DE"/>
          </a:p>
        </p:txBody>
      </p:sp>
    </p:spTree>
    <p:extLst>
      <p:ext uri="{BB962C8B-B14F-4D97-AF65-F5344CB8AC3E}">
        <p14:creationId xmlns:p14="http://schemas.microsoft.com/office/powerpoint/2010/main" val="262335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Wer sind wir – die </a:t>
            </a:r>
            <a:r>
              <a:rPr lang="de-DE" dirty="0" err="1" smtClean="0"/>
              <a:t>rbb</a:t>
            </a:r>
            <a:r>
              <a:rPr lang="de-DE" dirty="0" smtClean="0"/>
              <a:t> Innovationsprojekte. Wir sind ein kleiner Bereich in der </a:t>
            </a:r>
            <a:r>
              <a:rPr lang="de-DE" dirty="0" err="1" smtClean="0"/>
              <a:t>rbb</a:t>
            </a:r>
            <a:r>
              <a:rPr lang="de-DE" dirty="0" smtClean="0"/>
              <a:t> Produktions- und Betriebsdirektion mit acht Mitarbeitern, je drei Projektingenieurinnen und -manager, zwei Assistentinnen.</a:t>
            </a:r>
          </a:p>
          <a:p>
            <a:r>
              <a:rPr lang="de-DE" dirty="0" smtClean="0"/>
              <a:t>Dies ist quasi eine Tradition, die in den späten 90er Jahren bei SFB und ORB begonnen und im </a:t>
            </a:r>
            <a:r>
              <a:rPr lang="de-DE" dirty="0" err="1" smtClean="0"/>
              <a:t>rbb</a:t>
            </a:r>
            <a:r>
              <a:rPr lang="de-DE" dirty="0" smtClean="0"/>
              <a:t> fortgeführt wurde. Inzwischen 29 europäische Forschungsprojekte, davon 23 im </a:t>
            </a:r>
            <a:r>
              <a:rPr lang="de-DE" dirty="0" err="1" smtClean="0"/>
              <a:t>rbb</a:t>
            </a:r>
            <a:r>
              <a:rPr lang="de-DE" dirty="0" smtClean="0"/>
              <a:t>, 7 im SFB, 5 im ORB, teils als Partner, teils auch als Federführer großer Konsortien, erfolgreich abgeschlossen.. </a:t>
            </a:r>
          </a:p>
          <a:p>
            <a:r>
              <a:rPr lang="de-DE" dirty="0" smtClean="0"/>
              <a:t>Wenn man es auf den Punkt bringen will: wir erarbeiten mit den Redaktionen des </a:t>
            </a:r>
            <a:r>
              <a:rPr lang="de-DE" dirty="0" err="1" smtClean="0"/>
              <a:t>rbb</a:t>
            </a:r>
            <a:r>
              <a:rPr lang="de-DE" dirty="0" smtClean="0"/>
              <a:t> Grundlagen für neue, zukunftsträchtige Programmangebote, prototypisch, bis zum Pilotbetrieb-Konzept, Design</a:t>
            </a:r>
          </a:p>
          <a:p>
            <a:r>
              <a:rPr lang="de-DE" dirty="0" smtClean="0"/>
              <a:t>Dies geschieht im wesentlichen im Rahmen von europäischen Forschungs- und </a:t>
            </a:r>
            <a:r>
              <a:rPr lang="de-DE" dirty="0" err="1" smtClean="0"/>
              <a:t>Ewl</a:t>
            </a:r>
            <a:r>
              <a:rPr lang="de-DE" dirty="0" smtClean="0"/>
              <a:t>. </a:t>
            </a:r>
            <a:r>
              <a:rPr lang="de-DE" dirty="0" err="1" smtClean="0"/>
              <a:t>projekten</a:t>
            </a:r>
            <a:r>
              <a:rPr lang="de-DE" dirty="0" smtClean="0"/>
              <a:t>. wir arbeiten sehr eng mit dem IRT zusammen und auch mit anderen Partnern, Fraunhofer, Siemens, deren Forschungsergebnisse wir hier nutzen können – neuester Forschungsstand.</a:t>
            </a:r>
          </a:p>
          <a:p>
            <a:r>
              <a:rPr lang="de-DE" dirty="0" smtClean="0"/>
              <a:t>Wir haben im Team eine große Expertise zu allen Fragen neuer Medien erarbeitet, so ist ein wertvoller Wissenspool zu zentralen Themen der Digitalisierung und neuen Technologien entstanden. Second Screen, barrierefreie Medien, Usability, </a:t>
            </a:r>
            <a:r>
              <a:rPr lang="de-DE" dirty="0" err="1" smtClean="0"/>
              <a:t>HbbTV</a:t>
            </a:r>
            <a:r>
              <a:rPr lang="de-DE" dirty="0" smtClean="0"/>
              <a:t>, der europäische Standard für Fernsehgeräte mit Internetanbindung, </a:t>
            </a:r>
            <a:r>
              <a:rPr lang="de-DE" dirty="0" err="1" smtClean="0"/>
              <a:t>Social</a:t>
            </a:r>
            <a:r>
              <a:rPr lang="de-DE" dirty="0" smtClean="0"/>
              <a:t> TV oder digitale Archive - nur einige der Themen, mit denen sich der Bereich </a:t>
            </a:r>
            <a:r>
              <a:rPr lang="de-DE" dirty="0" err="1" smtClean="0"/>
              <a:t>rbb</a:t>
            </a:r>
            <a:r>
              <a:rPr lang="de-DE" dirty="0" smtClean="0"/>
              <a:t> Innovationsprojekte aktuell beschäftigt.. Zugleich hat sich das Team eine profunde Expertise in Fragen des internationalen Projektmanagements und der Fördermittelakquise erarbeitet</a:t>
            </a:r>
          </a:p>
          <a:p>
            <a:r>
              <a:rPr lang="de-DE" dirty="0" smtClean="0"/>
              <a:t>Die Kooperation mit namhaften internationalen Partnern in europäischen Forschungs- und Entwicklungsprojekten stellt für den </a:t>
            </a:r>
            <a:r>
              <a:rPr lang="de-DE" dirty="0" err="1" smtClean="0"/>
              <a:t>rbb</a:t>
            </a:r>
            <a:r>
              <a:rPr lang="de-DE" dirty="0" smtClean="0"/>
              <a:t> eine ideale Plattform für den </a:t>
            </a:r>
            <a:r>
              <a:rPr lang="de-DE" dirty="0" err="1" smtClean="0"/>
              <a:t>Know</a:t>
            </a:r>
            <a:r>
              <a:rPr lang="de-DE" dirty="0" smtClean="0"/>
              <a:t> </a:t>
            </a:r>
            <a:r>
              <a:rPr lang="de-DE" dirty="0" err="1" smtClean="0"/>
              <a:t>How</a:t>
            </a:r>
            <a:r>
              <a:rPr lang="de-DE" dirty="0" smtClean="0"/>
              <a:t> Austausch dar, von dem alle Beteiligten profitieren und ermöglicht zugleich den Zugang zum neuesten Forschungsstand. Derzeit vier Projekte, nächstes Jahr vier weitere, eines hört auf</a:t>
            </a:r>
          </a:p>
          <a:p>
            <a:r>
              <a:rPr lang="de-DE" dirty="0" smtClean="0"/>
              <a:t>Eines unserer aktuellen Projekte HBB-NEXT: neun europäische Partner: </a:t>
            </a:r>
            <a:r>
              <a:rPr lang="de-DE" dirty="0" err="1" smtClean="0"/>
              <a:t>HbbTV</a:t>
            </a:r>
            <a:r>
              <a:rPr lang="de-DE" dirty="0" smtClean="0"/>
              <a:t> voranbringen. Im Projekt werden neue, attraktive Anwendungen  für Zuschauer entwickelt, die über die bekannten </a:t>
            </a:r>
            <a:r>
              <a:rPr lang="de-DE" dirty="0" err="1" smtClean="0"/>
              <a:t>HbbTV</a:t>
            </a:r>
            <a:r>
              <a:rPr lang="de-DE" dirty="0" smtClean="0"/>
              <a:t>-Dienste hinausgehen – auf der IBC werden wir jetzt sieben Anwendungen vorstellen – zwei </a:t>
            </a:r>
            <a:r>
              <a:rPr lang="de-DE" dirty="0" err="1" smtClean="0"/>
              <a:t>rbb</a:t>
            </a:r>
            <a:r>
              <a:rPr lang="de-DE" dirty="0" smtClean="0"/>
              <a:t> und IRT – heute vorstellen. Stichworte u.a. gezielte Programmempfehlungen auch für Gruppen (Familie, Freunde), oder auch die zeitsynchrone Nutzung aufeinander abgestimmter Inhalte auf dem TV oder auch mobilen Geräten wie Smartphone oder Tablet PC. Softwarekomponenten und -architekturen fließen in die Weiterentwicklung des </a:t>
            </a:r>
            <a:r>
              <a:rPr lang="de-DE" dirty="0" err="1" smtClean="0"/>
              <a:t>HbbTV</a:t>
            </a:r>
            <a:r>
              <a:rPr lang="de-DE" dirty="0" smtClean="0"/>
              <a:t> Standards ein. Das Team der </a:t>
            </a:r>
            <a:r>
              <a:rPr lang="de-DE" dirty="0" err="1" smtClean="0"/>
              <a:t>rbb</a:t>
            </a:r>
            <a:r>
              <a:rPr lang="de-DE" dirty="0" smtClean="0"/>
              <a:t> Innovationsprojekte achtet dabei auf die  Zuschauerperspektive – alle prototypischen Anwendungen werden im Rahmen des Projekts in wiederholten Nutzertests auf die Nutzerfreundlichkeit überprüft und wenn nötig überarbeitet. </a:t>
            </a:r>
          </a:p>
          <a:p>
            <a:r>
              <a:rPr lang="de-DE" dirty="0" smtClean="0"/>
              <a:t>ICT-Projekt (Information </a:t>
            </a:r>
            <a:r>
              <a:rPr lang="de-DE" dirty="0" err="1" smtClean="0"/>
              <a:t>and</a:t>
            </a:r>
            <a:r>
              <a:rPr lang="de-DE" dirty="0" smtClean="0"/>
              <a:t> Communication Technologies) im 7. Rahmenprogramm der EU</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A9EB22F1-AA59-492D-9CE3-A7F1BFD4D245}" type="slidenum">
              <a:rPr lang="de-DE" smtClean="0"/>
              <a:t>3</a:t>
            </a:fld>
            <a:endParaRPr lang="de-DE"/>
          </a:p>
        </p:txBody>
      </p:sp>
    </p:spTree>
    <p:extLst>
      <p:ext uri="{BB962C8B-B14F-4D97-AF65-F5344CB8AC3E}">
        <p14:creationId xmlns:p14="http://schemas.microsoft.com/office/powerpoint/2010/main" val="28144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a:prstGeom prst="rect">
            <a:avLst/>
          </a:prstGeom>
        </p:spPr>
      </p:sp>
      <p:sp>
        <p:nvSpPr>
          <p:cNvPr id="4" name="Foliennummernplatzhalter 3"/>
          <p:cNvSpPr>
            <a:spLocks noGrp="1"/>
          </p:cNvSpPr>
          <p:nvPr>
            <p:ph type="sldNum" sz="quarter" idx="10"/>
          </p:nvPr>
        </p:nvSpPr>
        <p:spPr/>
        <p:txBody>
          <a:bodyPr/>
          <a:lstStyle/>
          <a:p>
            <a:fld id="{E083FB8C-AB32-4A8A-937B-41FC9D928D6C}" type="slidenum">
              <a:rPr lang="de-DE" smtClean="0"/>
              <a:t>4</a:t>
            </a:fld>
            <a:endParaRPr lang="de-DE"/>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69105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877210">
              <a:defRPr sz="1700">
                <a:solidFill>
                  <a:schemeClr val="tx1"/>
                </a:solidFill>
                <a:latin typeface="Arial" charset="0"/>
              </a:defRPr>
            </a:lvl1pPr>
            <a:lvl2pPr marL="787973" indent="-303066" defTabSz="877210">
              <a:defRPr sz="1700">
                <a:solidFill>
                  <a:schemeClr val="tx1"/>
                </a:solidFill>
                <a:latin typeface="Arial" charset="0"/>
              </a:defRPr>
            </a:lvl2pPr>
            <a:lvl3pPr marL="1212266" indent="-242453" defTabSz="877210">
              <a:defRPr sz="1700">
                <a:solidFill>
                  <a:schemeClr val="tx1"/>
                </a:solidFill>
                <a:latin typeface="Arial" charset="0"/>
              </a:defRPr>
            </a:lvl3pPr>
            <a:lvl4pPr marL="1697172" indent="-242453" defTabSz="877210">
              <a:defRPr sz="1700">
                <a:solidFill>
                  <a:schemeClr val="tx1"/>
                </a:solidFill>
                <a:latin typeface="Arial" charset="0"/>
              </a:defRPr>
            </a:lvl4pPr>
            <a:lvl5pPr marL="2182078" indent="-242453" defTabSz="877210">
              <a:defRPr sz="1700">
                <a:solidFill>
                  <a:schemeClr val="tx1"/>
                </a:solidFill>
                <a:latin typeface="Arial" charset="0"/>
              </a:defRPr>
            </a:lvl5pPr>
            <a:lvl6pPr marL="2666985" indent="-242453" algn="ctr" defTabSz="877210" eaLnBrk="0" fontAlgn="base" hangingPunct="0">
              <a:spcBef>
                <a:spcPct val="0"/>
              </a:spcBef>
              <a:spcAft>
                <a:spcPct val="0"/>
              </a:spcAft>
              <a:defRPr sz="1700">
                <a:solidFill>
                  <a:schemeClr val="tx1"/>
                </a:solidFill>
                <a:latin typeface="Arial" charset="0"/>
              </a:defRPr>
            </a:lvl6pPr>
            <a:lvl7pPr marL="3151891" indent="-242453" algn="ctr" defTabSz="877210" eaLnBrk="0" fontAlgn="base" hangingPunct="0">
              <a:spcBef>
                <a:spcPct val="0"/>
              </a:spcBef>
              <a:spcAft>
                <a:spcPct val="0"/>
              </a:spcAft>
              <a:defRPr sz="1700">
                <a:solidFill>
                  <a:schemeClr val="tx1"/>
                </a:solidFill>
                <a:latin typeface="Arial" charset="0"/>
              </a:defRPr>
            </a:lvl7pPr>
            <a:lvl8pPr marL="3636797" indent="-242453" algn="ctr" defTabSz="877210" eaLnBrk="0" fontAlgn="base" hangingPunct="0">
              <a:spcBef>
                <a:spcPct val="0"/>
              </a:spcBef>
              <a:spcAft>
                <a:spcPct val="0"/>
              </a:spcAft>
              <a:defRPr sz="1700">
                <a:solidFill>
                  <a:schemeClr val="tx1"/>
                </a:solidFill>
                <a:latin typeface="Arial" charset="0"/>
              </a:defRPr>
            </a:lvl8pPr>
            <a:lvl9pPr marL="4121704" indent="-242453" algn="ctr" defTabSz="877210" eaLnBrk="0" fontAlgn="base" hangingPunct="0">
              <a:spcBef>
                <a:spcPct val="0"/>
              </a:spcBef>
              <a:spcAft>
                <a:spcPct val="0"/>
              </a:spcAft>
              <a:defRPr sz="1700">
                <a:solidFill>
                  <a:schemeClr val="tx1"/>
                </a:solidFill>
                <a:latin typeface="Arial" charset="0"/>
              </a:defRPr>
            </a:lvl9pPr>
          </a:lstStyle>
          <a:p>
            <a:fld id="{C3EAE9D8-AA71-4E45-B03B-79B383353530}" type="slidenum">
              <a:rPr lang="de-DE" altLang="de-DE" sz="1200">
                <a:solidFill>
                  <a:prstClr val="black"/>
                </a:solidFill>
                <a:latin typeface="Times" pitchFamily="18" charset="0"/>
              </a:rPr>
              <a:pPr/>
              <a:t>7</a:t>
            </a:fld>
            <a:endParaRPr lang="de-DE" altLang="de-DE" sz="1200">
              <a:solidFill>
                <a:prstClr val="black"/>
              </a:solidFill>
              <a:latin typeface="Times" pitchFamily="18" charset="0"/>
            </a:endParaRPr>
          </a:p>
        </p:txBody>
      </p:sp>
      <p:sp>
        <p:nvSpPr>
          <p:cNvPr id="14339" name="Rectangle 7"/>
          <p:cNvSpPr txBox="1">
            <a:spLocks noGrp="1" noChangeArrowheads="1"/>
          </p:cNvSpPr>
          <p:nvPr/>
        </p:nvSpPr>
        <p:spPr bwMode="auto">
          <a:xfrm>
            <a:off x="3886541" y="8687804"/>
            <a:ext cx="2971459" cy="4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90" tIns="38296" rIns="76590" bIns="38296" anchor="b"/>
          <a:lstStyle>
            <a:lvl1pPr algn="l" defTabSz="719138">
              <a:spcBef>
                <a:spcPct val="30000"/>
              </a:spcBef>
              <a:defRPr sz="1200">
                <a:solidFill>
                  <a:schemeClr val="tx1"/>
                </a:solidFill>
                <a:latin typeface="Times" pitchFamily="18" charset="0"/>
              </a:defRPr>
            </a:lvl1pPr>
            <a:lvl2pPr marL="561975" indent="-215900" algn="l" defTabSz="719138">
              <a:spcBef>
                <a:spcPct val="30000"/>
              </a:spcBef>
              <a:defRPr sz="1200">
                <a:solidFill>
                  <a:schemeClr val="tx1"/>
                </a:solidFill>
                <a:latin typeface="Times" pitchFamily="18" charset="0"/>
              </a:defRPr>
            </a:lvl2pPr>
            <a:lvl3pPr marL="866775" indent="-174625" algn="l" defTabSz="719138">
              <a:spcBef>
                <a:spcPct val="30000"/>
              </a:spcBef>
              <a:defRPr sz="1200">
                <a:solidFill>
                  <a:schemeClr val="tx1"/>
                </a:solidFill>
                <a:latin typeface="Times" pitchFamily="18" charset="0"/>
              </a:defRPr>
            </a:lvl3pPr>
            <a:lvl4pPr marL="1211263" indent="-171450" algn="l" defTabSz="719138">
              <a:spcBef>
                <a:spcPct val="30000"/>
              </a:spcBef>
              <a:defRPr sz="1200">
                <a:solidFill>
                  <a:schemeClr val="tx1"/>
                </a:solidFill>
                <a:latin typeface="Times" pitchFamily="18" charset="0"/>
              </a:defRPr>
            </a:lvl4pPr>
            <a:lvl5pPr marL="1558925" indent="-173038" algn="l" defTabSz="719138">
              <a:spcBef>
                <a:spcPct val="30000"/>
              </a:spcBef>
              <a:defRPr sz="1200">
                <a:solidFill>
                  <a:schemeClr val="tx1"/>
                </a:solidFill>
                <a:latin typeface="Times" pitchFamily="18" charset="0"/>
              </a:defRPr>
            </a:lvl5pPr>
            <a:lvl6pPr marL="2016125" indent="-173038" defTabSz="719138" eaLnBrk="0" fontAlgn="base" hangingPunct="0">
              <a:spcBef>
                <a:spcPct val="30000"/>
              </a:spcBef>
              <a:spcAft>
                <a:spcPct val="0"/>
              </a:spcAft>
              <a:defRPr sz="1200">
                <a:solidFill>
                  <a:schemeClr val="tx1"/>
                </a:solidFill>
                <a:latin typeface="Times" pitchFamily="18" charset="0"/>
              </a:defRPr>
            </a:lvl6pPr>
            <a:lvl7pPr marL="2473325" indent="-173038" defTabSz="719138" eaLnBrk="0" fontAlgn="base" hangingPunct="0">
              <a:spcBef>
                <a:spcPct val="30000"/>
              </a:spcBef>
              <a:spcAft>
                <a:spcPct val="0"/>
              </a:spcAft>
              <a:defRPr sz="1200">
                <a:solidFill>
                  <a:schemeClr val="tx1"/>
                </a:solidFill>
                <a:latin typeface="Times" pitchFamily="18" charset="0"/>
              </a:defRPr>
            </a:lvl7pPr>
            <a:lvl8pPr marL="2930525" indent="-173038" defTabSz="719138" eaLnBrk="0" fontAlgn="base" hangingPunct="0">
              <a:spcBef>
                <a:spcPct val="30000"/>
              </a:spcBef>
              <a:spcAft>
                <a:spcPct val="0"/>
              </a:spcAft>
              <a:defRPr sz="1200">
                <a:solidFill>
                  <a:schemeClr val="tx1"/>
                </a:solidFill>
                <a:latin typeface="Times" pitchFamily="18" charset="0"/>
              </a:defRPr>
            </a:lvl8pPr>
            <a:lvl9pPr marL="3387725" indent="-173038" defTabSz="719138"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858AE90C-BA27-4B6A-961D-CE57D8D76A5C}" type="slidenum">
              <a:rPr lang="de-DE" altLang="de-DE" sz="1100">
                <a:solidFill>
                  <a:prstClr val="black"/>
                </a:solidFill>
                <a:ea typeface="ＭＳ Ｐゴシック" pitchFamily="34" charset="-128"/>
              </a:rPr>
              <a:pPr algn="r">
                <a:spcBef>
                  <a:spcPct val="0"/>
                </a:spcBef>
              </a:pPr>
              <a:t>7</a:t>
            </a:fld>
            <a:endParaRPr lang="de-DE" altLang="de-DE" sz="1100">
              <a:solidFill>
                <a:prstClr val="black"/>
              </a:solidFill>
              <a:ea typeface="ＭＳ Ｐゴシック" pitchFamily="34" charset="-128"/>
            </a:endParaRPr>
          </a:p>
        </p:txBody>
      </p:sp>
      <p:sp>
        <p:nvSpPr>
          <p:cNvPr id="14340" name="Rectangle 2"/>
          <p:cNvSpPr>
            <a:spLocks noGrp="1" noRot="1" noChangeAspect="1" noChangeArrowheads="1" noTextEdit="1"/>
          </p:cNvSpPr>
          <p:nvPr>
            <p:ph type="sldImg"/>
          </p:nvPr>
        </p:nvSpPr>
        <p:spPr>
          <a:xfrm>
            <a:off x="952500" y="685800"/>
            <a:ext cx="4953000" cy="3429000"/>
          </a:xfrm>
          <a:prstGeom prst="rect">
            <a:avLst/>
          </a:prstGeom>
          <a:ln/>
        </p:spPr>
      </p:sp>
      <p:sp>
        <p:nvSpPr>
          <p:cNvPr id="14341" name="Rectangle 3"/>
          <p:cNvSpPr>
            <a:spLocks noGrp="1" noChangeArrowheads="1"/>
          </p:cNvSpPr>
          <p:nvPr>
            <p:ph type="body" idx="1"/>
          </p:nvPr>
        </p:nvSpPr>
        <p:spPr>
          <a:xfrm>
            <a:off x="911679" y="4343067"/>
            <a:ext cx="5034643" cy="4114132"/>
          </a:xfrm>
          <a:noFill/>
        </p:spPr>
        <p:txBody>
          <a:bodyPr lIns="76590" tIns="38296" rIns="76590" bIns="38296"/>
          <a:lstStyle/>
          <a:p>
            <a:pPr eaLnBrk="1" hangingPunct="1"/>
            <a:endParaRPr lang="fi-FI" alt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a:prstGeom prst="rect">
            <a:avLst/>
          </a:prstGeo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de-DE" sz="1200" dirty="0" smtClean="0"/>
          </a:p>
        </p:txBody>
      </p:sp>
      <p:sp>
        <p:nvSpPr>
          <p:cNvPr id="4" name="Foliennummernplatzhalter 3"/>
          <p:cNvSpPr>
            <a:spLocks noGrp="1"/>
          </p:cNvSpPr>
          <p:nvPr>
            <p:ph type="sldNum" sz="quarter" idx="10"/>
          </p:nvPr>
        </p:nvSpPr>
        <p:spPr/>
        <p:txBody>
          <a:bodyPr/>
          <a:lstStyle/>
          <a:p>
            <a:fld id="{D8BAEB15-6F32-430A-9DA1-ECDA59812FAC}" type="slidenum">
              <a:rPr lang="en-US" smtClean="0"/>
              <a:t>16</a:t>
            </a:fld>
            <a:endParaRPr lang="en-US"/>
          </a:p>
        </p:txBody>
      </p:sp>
    </p:spTree>
    <p:extLst>
      <p:ext uri="{BB962C8B-B14F-4D97-AF65-F5344CB8AC3E}">
        <p14:creationId xmlns:p14="http://schemas.microsoft.com/office/powerpoint/2010/main" val="199167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a:prstGeom prst="rect">
            <a:avLst/>
          </a:prstGeom>
        </p:spPr>
      </p:sp>
      <p:sp>
        <p:nvSpPr>
          <p:cNvPr id="4" name="Foliennummernplatzhalter 3"/>
          <p:cNvSpPr>
            <a:spLocks noGrp="1"/>
          </p:cNvSpPr>
          <p:nvPr>
            <p:ph type="sldNum" sz="quarter" idx="10"/>
          </p:nvPr>
        </p:nvSpPr>
        <p:spPr/>
        <p:txBody>
          <a:bodyPr/>
          <a:lstStyle/>
          <a:p>
            <a:fld id="{E083FB8C-AB32-4A8A-937B-41FC9D928D6C}" type="slidenum">
              <a:rPr lang="de-DE" smtClean="0"/>
              <a:t>17</a:t>
            </a:fld>
            <a:endParaRPr lang="de-DE"/>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69105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a:prstGeom prst="rect">
            <a:avLst/>
          </a:prstGeom>
        </p:spPr>
      </p:sp>
      <p:sp>
        <p:nvSpPr>
          <p:cNvPr id="4" name="Foliennummernplatzhalter 3"/>
          <p:cNvSpPr>
            <a:spLocks noGrp="1"/>
          </p:cNvSpPr>
          <p:nvPr>
            <p:ph type="sldNum" sz="quarter" idx="10"/>
          </p:nvPr>
        </p:nvSpPr>
        <p:spPr/>
        <p:txBody>
          <a:bodyPr/>
          <a:lstStyle/>
          <a:p>
            <a:fld id="{E083FB8C-AB32-4A8A-937B-41FC9D928D6C}" type="slidenum">
              <a:rPr lang="de-DE" smtClean="0"/>
              <a:t>22</a:t>
            </a:fld>
            <a:endParaRPr lang="de-DE"/>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69105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Wer sind wir – die </a:t>
            </a:r>
            <a:r>
              <a:rPr lang="de-DE" dirty="0" err="1" smtClean="0"/>
              <a:t>rbb</a:t>
            </a:r>
            <a:r>
              <a:rPr lang="de-DE" dirty="0" smtClean="0"/>
              <a:t> Innovationsprojekte. Wir sind ein kleiner Bereich in der </a:t>
            </a:r>
            <a:r>
              <a:rPr lang="de-DE" dirty="0" err="1" smtClean="0"/>
              <a:t>rbb</a:t>
            </a:r>
            <a:r>
              <a:rPr lang="de-DE" dirty="0" smtClean="0"/>
              <a:t> Produktions- und Betriebsdirektion mit acht Mitarbeitern, je drei Projektingenieurinnen und -manager, zwei Assistentinnen.</a:t>
            </a:r>
          </a:p>
          <a:p>
            <a:r>
              <a:rPr lang="de-DE" dirty="0" smtClean="0"/>
              <a:t>Dies ist quasi eine Tradition, die in den späten 90er Jahren bei SFB und ORB begonnen und im </a:t>
            </a:r>
            <a:r>
              <a:rPr lang="de-DE" dirty="0" err="1" smtClean="0"/>
              <a:t>rbb</a:t>
            </a:r>
            <a:r>
              <a:rPr lang="de-DE" dirty="0" smtClean="0"/>
              <a:t> fortgeführt wurde. Inzwischen 29 europäische Forschungsprojekte, davon 23 im </a:t>
            </a:r>
            <a:r>
              <a:rPr lang="de-DE" dirty="0" err="1" smtClean="0"/>
              <a:t>rbb</a:t>
            </a:r>
            <a:r>
              <a:rPr lang="de-DE" dirty="0" smtClean="0"/>
              <a:t>, 7 im SFB, 5 im ORB, teils als Partner, teils auch als Federführer großer Konsortien, erfolgreich abgeschlossen.. </a:t>
            </a:r>
          </a:p>
          <a:p>
            <a:r>
              <a:rPr lang="de-DE" dirty="0" smtClean="0"/>
              <a:t>Wenn man es auf den Punkt bringen will: wir erarbeiten mit den Redaktionen des </a:t>
            </a:r>
            <a:r>
              <a:rPr lang="de-DE" dirty="0" err="1" smtClean="0"/>
              <a:t>rbb</a:t>
            </a:r>
            <a:r>
              <a:rPr lang="de-DE" dirty="0" smtClean="0"/>
              <a:t> Grundlagen für neue, zukunftsträchtige Programmangebote, prototypisch, bis zum Pilotbetrieb-Konzept, Design</a:t>
            </a:r>
          </a:p>
          <a:p>
            <a:r>
              <a:rPr lang="de-DE" dirty="0" smtClean="0"/>
              <a:t>Dies geschieht im wesentlichen im Rahmen von europäischen Forschungs- und </a:t>
            </a:r>
            <a:r>
              <a:rPr lang="de-DE" dirty="0" err="1" smtClean="0"/>
              <a:t>Ewl</a:t>
            </a:r>
            <a:r>
              <a:rPr lang="de-DE" dirty="0" smtClean="0"/>
              <a:t>. </a:t>
            </a:r>
            <a:r>
              <a:rPr lang="de-DE" dirty="0" err="1" smtClean="0"/>
              <a:t>projekten</a:t>
            </a:r>
            <a:r>
              <a:rPr lang="de-DE" dirty="0" smtClean="0"/>
              <a:t>. wir arbeiten sehr eng mit dem IRT zusammen und auch mit anderen Partnern, Fraunhofer, Siemens, deren Forschungsergebnisse wir hier nutzen können – neuester Forschungsstand.</a:t>
            </a:r>
          </a:p>
          <a:p>
            <a:r>
              <a:rPr lang="de-DE" dirty="0" smtClean="0"/>
              <a:t>Wir haben im Team eine große Expertise zu allen Fragen neuer Medien erarbeitet, so ist ein wertvoller Wissenspool zu zentralen Themen der Digitalisierung und neuen Technologien entstanden. Second Screen, barrierefreie Medien, Usability, </a:t>
            </a:r>
            <a:r>
              <a:rPr lang="de-DE" dirty="0" err="1" smtClean="0"/>
              <a:t>HbbTV</a:t>
            </a:r>
            <a:r>
              <a:rPr lang="de-DE" dirty="0" smtClean="0"/>
              <a:t>, der europäische Standard für Fernsehgeräte mit Internetanbindung, </a:t>
            </a:r>
            <a:r>
              <a:rPr lang="de-DE" dirty="0" err="1" smtClean="0"/>
              <a:t>Social</a:t>
            </a:r>
            <a:r>
              <a:rPr lang="de-DE" dirty="0" smtClean="0"/>
              <a:t> TV oder digitale Archive - nur einige der Themen, mit denen sich der Bereich </a:t>
            </a:r>
            <a:r>
              <a:rPr lang="de-DE" dirty="0" err="1" smtClean="0"/>
              <a:t>rbb</a:t>
            </a:r>
            <a:r>
              <a:rPr lang="de-DE" dirty="0" smtClean="0"/>
              <a:t> Innovationsprojekte aktuell beschäftigt.. Zugleich hat sich das Team eine profunde Expertise in Fragen des internationalen Projektmanagements und der Fördermittelakquise erarbeitet</a:t>
            </a:r>
          </a:p>
          <a:p>
            <a:r>
              <a:rPr lang="de-DE" dirty="0" smtClean="0"/>
              <a:t>Die Kooperation mit namhaften internationalen Partnern in europäischen Forschungs- und Entwicklungsprojekten stellt für den </a:t>
            </a:r>
            <a:r>
              <a:rPr lang="de-DE" dirty="0" err="1" smtClean="0"/>
              <a:t>rbb</a:t>
            </a:r>
            <a:r>
              <a:rPr lang="de-DE" dirty="0" smtClean="0"/>
              <a:t> eine ideale Plattform für den </a:t>
            </a:r>
            <a:r>
              <a:rPr lang="de-DE" dirty="0" err="1" smtClean="0"/>
              <a:t>Know</a:t>
            </a:r>
            <a:r>
              <a:rPr lang="de-DE" dirty="0" smtClean="0"/>
              <a:t> </a:t>
            </a:r>
            <a:r>
              <a:rPr lang="de-DE" dirty="0" err="1" smtClean="0"/>
              <a:t>How</a:t>
            </a:r>
            <a:r>
              <a:rPr lang="de-DE" dirty="0" smtClean="0"/>
              <a:t> Austausch dar, von dem alle Beteiligten profitieren und ermöglicht zugleich den Zugang zum neuesten Forschungsstand. Derzeit vier Projekte, nächstes Jahr vier weitere, eines hört auf</a:t>
            </a:r>
          </a:p>
          <a:p>
            <a:r>
              <a:rPr lang="de-DE" dirty="0" smtClean="0"/>
              <a:t>Eines unserer aktuellen Projekte HBB-NEXT: neun europäische Partner: </a:t>
            </a:r>
            <a:r>
              <a:rPr lang="de-DE" dirty="0" err="1" smtClean="0"/>
              <a:t>HbbTV</a:t>
            </a:r>
            <a:r>
              <a:rPr lang="de-DE" dirty="0" smtClean="0"/>
              <a:t> voranbringen. Im Projekt werden neue, attraktive Anwendungen  für Zuschauer entwickelt, die über die bekannten </a:t>
            </a:r>
            <a:r>
              <a:rPr lang="de-DE" dirty="0" err="1" smtClean="0"/>
              <a:t>HbbTV</a:t>
            </a:r>
            <a:r>
              <a:rPr lang="de-DE" dirty="0" smtClean="0"/>
              <a:t>-Dienste hinausgehen – auf der IBC werden wir jetzt sieben Anwendungen vorstellen – zwei </a:t>
            </a:r>
            <a:r>
              <a:rPr lang="de-DE" dirty="0" err="1" smtClean="0"/>
              <a:t>rbb</a:t>
            </a:r>
            <a:r>
              <a:rPr lang="de-DE" dirty="0" smtClean="0"/>
              <a:t> und IRT – heute vorstellen. Stichworte u.a. gezielte Programmempfehlungen auch für Gruppen (Familie, Freunde), oder auch die zeitsynchrone Nutzung aufeinander abgestimmter Inhalte auf dem TV oder auch mobilen Geräten wie Smartphone oder Tablet PC. Softwarekomponenten und -architekturen fließen in die Weiterentwicklung des </a:t>
            </a:r>
            <a:r>
              <a:rPr lang="de-DE" dirty="0" err="1" smtClean="0"/>
              <a:t>HbbTV</a:t>
            </a:r>
            <a:r>
              <a:rPr lang="de-DE" dirty="0" smtClean="0"/>
              <a:t> Standards ein. Das Team der </a:t>
            </a:r>
            <a:r>
              <a:rPr lang="de-DE" dirty="0" err="1" smtClean="0"/>
              <a:t>rbb</a:t>
            </a:r>
            <a:r>
              <a:rPr lang="de-DE" dirty="0" smtClean="0"/>
              <a:t> Innovationsprojekte achtet dabei auf die  Zuschauerperspektive – alle prototypischen Anwendungen werden im Rahmen des Projekts in wiederholten Nutzertests auf die Nutzerfreundlichkeit überprüft und wenn nötig überarbeitet. </a:t>
            </a:r>
          </a:p>
          <a:p>
            <a:r>
              <a:rPr lang="de-DE" dirty="0" smtClean="0"/>
              <a:t>ICT-Projekt (Information </a:t>
            </a:r>
            <a:r>
              <a:rPr lang="de-DE" dirty="0" err="1" smtClean="0"/>
              <a:t>and</a:t>
            </a:r>
            <a:r>
              <a:rPr lang="de-DE" dirty="0" smtClean="0"/>
              <a:t> Communication Technologies) im 7. Rahmenprogramm der EU</a:t>
            </a:r>
          </a:p>
          <a:p>
            <a:endParaRPr lang="de-DE" dirty="0"/>
          </a:p>
        </p:txBody>
      </p:sp>
      <p:sp>
        <p:nvSpPr>
          <p:cNvPr id="4" name="Foliennummernplatzhalter 3"/>
          <p:cNvSpPr>
            <a:spLocks noGrp="1"/>
          </p:cNvSpPr>
          <p:nvPr>
            <p:ph type="sldNum" sz="quarter" idx="10"/>
          </p:nvPr>
        </p:nvSpPr>
        <p:spPr/>
        <p:txBody>
          <a:bodyPr/>
          <a:lstStyle/>
          <a:p>
            <a:fld id="{A9EB22F1-AA59-492D-9CE3-A7F1BFD4D245}" type="slidenum">
              <a:rPr lang="de-DE" smtClean="0"/>
              <a:t>23</a:t>
            </a:fld>
            <a:endParaRPr lang="de-DE"/>
          </a:p>
        </p:txBody>
      </p:sp>
    </p:spTree>
    <p:extLst>
      <p:ext uri="{BB962C8B-B14F-4D97-AF65-F5344CB8AC3E}">
        <p14:creationId xmlns:p14="http://schemas.microsoft.com/office/powerpoint/2010/main" val="201995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a:prstGeom prst="rect">
            <a:avLst/>
          </a:prstGeom>
        </p:spPr>
      </p:sp>
      <p:sp>
        <p:nvSpPr>
          <p:cNvPr id="4" name="Foliennummernplatzhalter 3"/>
          <p:cNvSpPr>
            <a:spLocks noGrp="1"/>
          </p:cNvSpPr>
          <p:nvPr>
            <p:ph type="sldNum" sz="quarter" idx="10"/>
          </p:nvPr>
        </p:nvSpPr>
        <p:spPr/>
        <p:txBody>
          <a:bodyPr/>
          <a:lstStyle/>
          <a:p>
            <a:fld id="{E083FB8C-AB32-4A8A-937B-41FC9D928D6C}" type="slidenum">
              <a:rPr lang="de-DE" smtClean="0"/>
              <a:t>24</a:t>
            </a:fld>
            <a:endParaRPr lang="de-DE"/>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691051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35" descr="querformat_fläche.jpg                                          0003F4E5OS X                           BBCD4D2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906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828000" y="2130425"/>
            <a:ext cx="8420100" cy="866527"/>
          </a:xfrm>
        </p:spPr>
        <p:txBody>
          <a:bodyPr anchor="t"/>
          <a:lstStyle>
            <a:lvl1pPr algn="l">
              <a:defRPr sz="2400">
                <a:solidFill>
                  <a:schemeClr val="bg1"/>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828000" y="3068960"/>
            <a:ext cx="6934200" cy="936104"/>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a:xfrm>
            <a:off x="828000" y="620688"/>
            <a:ext cx="1512168" cy="252000"/>
          </a:xfrm>
        </p:spPr>
        <p:txBody>
          <a:bodyPr/>
          <a:lstStyle>
            <a:lvl1pPr>
              <a:defRPr/>
            </a:lvl1pPr>
          </a:lstStyle>
          <a:p>
            <a:r>
              <a:rPr lang="de-DE" smtClean="0"/>
              <a:t>RBB approaches to accessibility on connected TV</a:t>
            </a:r>
            <a:endParaRPr lang="en-US" dirty="0"/>
          </a:p>
        </p:txBody>
      </p:sp>
      <p:sp>
        <p:nvSpPr>
          <p:cNvPr id="5" name="Fußzeilenplatzhalter 4"/>
          <p:cNvSpPr>
            <a:spLocks noGrp="1"/>
          </p:cNvSpPr>
          <p:nvPr>
            <p:ph type="ftr" sz="quarter" idx="11"/>
          </p:nvPr>
        </p:nvSpPr>
        <p:spPr>
          <a:xfrm>
            <a:off x="2360712" y="620688"/>
            <a:ext cx="2376264" cy="252000"/>
          </a:xfrm>
        </p:spPr>
        <p:txBody>
          <a:bodyPr/>
          <a:lstStyle>
            <a:lvl1pPr algn="l">
              <a:defRPr/>
            </a:lvl1pPr>
          </a:lstStyle>
          <a:p>
            <a:endParaRPr lang="en-US"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0E2B70CC-BC2B-46F0-A92D-88AB9B57BAB7}" type="slidenum">
              <a:rPr lang="en-US" smtClean="0"/>
              <a:pPr/>
              <a:t>‹#›</a:t>
            </a:fld>
            <a:endParaRPr lang="en-US"/>
          </a:p>
        </p:txBody>
      </p:sp>
    </p:spTree>
    <p:extLst>
      <p:ext uri="{BB962C8B-B14F-4D97-AF65-F5344CB8AC3E}">
        <p14:creationId xmlns:p14="http://schemas.microsoft.com/office/powerpoint/2010/main" val="256329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smtClean="0"/>
              <a:t>RBB approaches to accessibility on connected TV</a:t>
            </a:r>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2533676C-A852-4972-82C3-13D899F93D7C}" type="slidenum">
              <a:rPr lang="en-US" smtClean="0"/>
              <a:pPr/>
              <a:t>‹#›</a:t>
            </a:fld>
            <a:endParaRPr lang="en-US"/>
          </a:p>
        </p:txBody>
      </p:sp>
    </p:spTree>
    <p:extLst>
      <p:ext uri="{BB962C8B-B14F-4D97-AF65-F5344CB8AC3E}">
        <p14:creationId xmlns:p14="http://schemas.microsoft.com/office/powerpoint/2010/main" val="374929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58025" y="609600"/>
            <a:ext cx="2105025"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42950" y="609600"/>
            <a:ext cx="6162675"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smtClean="0"/>
              <a:t>RBB approaches to accessibility on connected TV</a:t>
            </a:r>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CC3CB041-C6D9-443E-8B9E-B2E99544EBB1}" type="slidenum">
              <a:rPr lang="en-US" smtClean="0"/>
              <a:pPr/>
              <a:t>‹#›</a:t>
            </a:fld>
            <a:endParaRPr lang="en-US"/>
          </a:p>
        </p:txBody>
      </p:sp>
    </p:spTree>
    <p:extLst>
      <p:ext uri="{BB962C8B-B14F-4D97-AF65-F5344CB8AC3E}">
        <p14:creationId xmlns:p14="http://schemas.microsoft.com/office/powerpoint/2010/main" val="1805081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7" name="Picture 35" descr="querformat_fläche.jpg                                          0003F4E5OS X                           BBCD4D2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906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828000" y="3068960"/>
            <a:ext cx="6934200" cy="936104"/>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a:xfrm>
            <a:off x="828003" y="620688"/>
            <a:ext cx="1512168" cy="252000"/>
          </a:xfrm>
        </p:spPr>
        <p:txBody>
          <a:bodyPr/>
          <a:lstStyle>
            <a:lvl1pPr>
              <a:defRPr/>
            </a:lvl1pPr>
          </a:lstStyle>
          <a:p>
            <a:r>
              <a:rPr lang="de-DE" smtClean="0"/>
              <a:t>RBB approaches to accessibility on connected TV</a:t>
            </a:r>
            <a:endParaRPr lang="en-US" dirty="0"/>
          </a:p>
        </p:txBody>
      </p:sp>
      <p:sp>
        <p:nvSpPr>
          <p:cNvPr id="5" name="Fußzeilenplatzhalter 4"/>
          <p:cNvSpPr>
            <a:spLocks noGrp="1"/>
          </p:cNvSpPr>
          <p:nvPr>
            <p:ph type="ftr" sz="quarter" idx="11"/>
          </p:nvPr>
        </p:nvSpPr>
        <p:spPr>
          <a:xfrm>
            <a:off x="2360712" y="620688"/>
            <a:ext cx="2376264" cy="252000"/>
          </a:xfrm>
        </p:spPr>
        <p:txBody>
          <a:bodyPr/>
          <a:lstStyle>
            <a:lvl1pPr algn="l">
              <a:defRPr/>
            </a:lvl1pPr>
          </a:lstStyle>
          <a:p>
            <a:endParaRPr lang="en-US"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0E2B70CC-BC2B-46F0-A92D-88AB9B57BAB7}" type="slidenum">
              <a:rPr lang="en-US" smtClean="0"/>
              <a:pPr/>
              <a:t>‹#›</a:t>
            </a:fld>
            <a:endParaRPr lang="en-US"/>
          </a:p>
        </p:txBody>
      </p:sp>
      <p:sp>
        <p:nvSpPr>
          <p:cNvPr id="13" name="Titel 12"/>
          <p:cNvSpPr>
            <a:spLocks noGrp="1"/>
          </p:cNvSpPr>
          <p:nvPr>
            <p:ph type="title"/>
          </p:nvPr>
        </p:nvSpPr>
        <p:spPr>
          <a:xfrm>
            <a:off x="827999" y="2060848"/>
            <a:ext cx="8386515" cy="936104"/>
          </a:xfrm>
        </p:spPr>
        <p:txBody>
          <a:bodyPr/>
          <a:lstStyle>
            <a:lvl1pPr>
              <a:defRPr>
                <a:solidFill>
                  <a:schemeClr val="bg1"/>
                </a:solidFill>
              </a:defRPr>
            </a:lvl1pPr>
          </a:lstStyle>
          <a:p>
            <a:r>
              <a:rPr lang="de-DE" smtClean="0"/>
              <a:t>Titelmasterformat durch Klicken bearbeiten</a:t>
            </a:r>
            <a:endParaRPr lang="de-DE"/>
          </a:p>
        </p:txBody>
      </p:sp>
    </p:spTree>
    <p:extLst>
      <p:ext uri="{BB962C8B-B14F-4D97-AF65-F5344CB8AC3E}">
        <p14:creationId xmlns:p14="http://schemas.microsoft.com/office/powerpoint/2010/main" val="256329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7" name="Espace réservé du titre 1"/>
          <p:cNvSpPr>
            <a:spLocks noGrp="1"/>
          </p:cNvSpPr>
          <p:nvPr>
            <p:ph type="title"/>
          </p:nvPr>
        </p:nvSpPr>
        <p:spPr>
          <a:xfrm>
            <a:off x="38454" y="-27384"/>
            <a:ext cx="7878875" cy="1008112"/>
          </a:xfrm>
          <a:prstGeom prst="rect">
            <a:avLst/>
          </a:prstGeom>
        </p:spPr>
        <p:txBody>
          <a:bodyPr vert="horz" lIns="91440" tIns="45720" rIns="91440" bIns="45720" rtlCol="0" anchor="ctr">
            <a:noAutofit/>
          </a:bodyPr>
          <a:lstStyle/>
          <a:p>
            <a:r>
              <a:rPr lang="fr-FR" smtClean="0"/>
              <a:t>Modifiez le style du titre</a:t>
            </a:r>
            <a:endParaRPr lang="fr-BE" dirty="0"/>
          </a:p>
        </p:txBody>
      </p:sp>
      <p:sp>
        <p:nvSpPr>
          <p:cNvPr id="12" name="Espace réservé du texte 2"/>
          <p:cNvSpPr>
            <a:spLocks noGrp="1"/>
          </p:cNvSpPr>
          <p:nvPr>
            <p:ph idx="1" hasCustomPrompt="1"/>
          </p:nvPr>
        </p:nvSpPr>
        <p:spPr>
          <a:xfrm>
            <a:off x="506506" y="1556794"/>
            <a:ext cx="8915400" cy="4525963"/>
          </a:xfrm>
          <a:prstGeom prst="rect">
            <a:avLst/>
          </a:prstGeom>
        </p:spPr>
        <p:txBody>
          <a:bodyPr vert="horz" lIns="91440" tIns="45720" rIns="91440" bIns="45720" rtlCol="0">
            <a:normAutofit/>
          </a:bodyPr>
          <a:lstStyle>
            <a:lvl1pPr>
              <a:defRPr/>
            </a:lvl1pPr>
          </a:lstStyle>
          <a:p>
            <a:pPr lvl="0"/>
            <a:r>
              <a:rPr lang="fr-FR" dirty="0" smtClean="0"/>
              <a:t>Modifiez les styles du texte du masque </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2" name="Espace réservé du numéro de diapositive 1"/>
          <p:cNvSpPr>
            <a:spLocks noGrp="1"/>
          </p:cNvSpPr>
          <p:nvPr>
            <p:ph type="sldNum" sz="quarter" idx="10"/>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5092596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0" y="6394450"/>
            <a:ext cx="99060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endParaRPr lang="de-DE" sz="1600" smtClean="0">
              <a:solidFill>
                <a:srgbClr val="000000"/>
              </a:solidFill>
              <a:latin typeface="Arial" charset="0"/>
            </a:endParaRPr>
          </a:p>
        </p:txBody>
      </p:sp>
      <p:sp>
        <p:nvSpPr>
          <p:cNvPr id="5" name="Text Box 12"/>
          <p:cNvSpPr txBox="1">
            <a:spLocks noChangeArrowheads="1"/>
          </p:cNvSpPr>
          <p:nvPr userDrawn="1"/>
        </p:nvSpPr>
        <p:spPr bwMode="auto">
          <a:xfrm>
            <a:off x="3236648" y="6453188"/>
            <a:ext cx="4213490" cy="215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defRPr/>
            </a:pPr>
            <a:r>
              <a:rPr lang="de-DE" altLang="de-DE" sz="1000" smtClean="0">
                <a:solidFill>
                  <a:srgbClr val="0F437A"/>
                </a:solidFill>
              </a:rPr>
              <a:t>HbbTV developments                                          26.08.2014</a:t>
            </a:r>
          </a:p>
        </p:txBody>
      </p:sp>
      <p:sp>
        <p:nvSpPr>
          <p:cNvPr id="6" name="Text Box 13"/>
          <p:cNvSpPr txBox="1">
            <a:spLocks noChangeArrowheads="1"/>
          </p:cNvSpPr>
          <p:nvPr userDrawn="1"/>
        </p:nvSpPr>
        <p:spPr bwMode="auto">
          <a:xfrm>
            <a:off x="8034867" y="6453188"/>
            <a:ext cx="1683677" cy="209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defRPr/>
            </a:pPr>
            <a:r>
              <a:rPr lang="en-US" altLang="de-DE" sz="1000" smtClean="0">
                <a:solidFill>
                  <a:srgbClr val="0F437A"/>
                </a:solidFill>
                <a:cs typeface="Arial" charset="0"/>
              </a:rPr>
              <a:t>© IRT – Ralf Neudel</a:t>
            </a:r>
          </a:p>
        </p:txBody>
      </p:sp>
      <p:pic>
        <p:nvPicPr>
          <p:cNvPr id="7" name="Picture 23" descr="logo_versalien_rgb_t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4337" y="6494463"/>
            <a:ext cx="433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4"/>
          <p:cNvSpPr txBox="1">
            <a:spLocks noChangeArrowheads="1"/>
          </p:cNvSpPr>
          <p:nvPr userDrawn="1"/>
        </p:nvSpPr>
        <p:spPr bwMode="auto">
          <a:xfrm>
            <a:off x="845948" y="6453188"/>
            <a:ext cx="1727053" cy="26379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defTabSz="998538">
              <a:defRPr sz="2400">
                <a:solidFill>
                  <a:schemeClr val="tx1"/>
                </a:solidFill>
                <a:latin typeface="Times" pitchFamily="18" charset="0"/>
              </a:defRPr>
            </a:lvl1pPr>
            <a:lvl2pPr algn="l" defTabSz="998538">
              <a:defRPr sz="2400">
                <a:solidFill>
                  <a:schemeClr val="tx1"/>
                </a:solidFill>
                <a:latin typeface="Times" pitchFamily="18" charset="0"/>
              </a:defRPr>
            </a:lvl2pPr>
            <a:lvl3pPr algn="l" defTabSz="998538">
              <a:defRPr sz="2400">
                <a:solidFill>
                  <a:schemeClr val="tx1"/>
                </a:solidFill>
                <a:latin typeface="Times" pitchFamily="18" charset="0"/>
              </a:defRPr>
            </a:lvl3pPr>
            <a:lvl4pPr algn="l" defTabSz="998538">
              <a:defRPr sz="2400">
                <a:solidFill>
                  <a:schemeClr val="tx1"/>
                </a:solidFill>
                <a:latin typeface="Times" pitchFamily="18" charset="0"/>
              </a:defRPr>
            </a:lvl4pPr>
            <a:lvl5pPr algn="l" defTabSz="998538">
              <a:defRPr sz="2400">
                <a:solidFill>
                  <a:schemeClr val="tx1"/>
                </a:solidFill>
                <a:latin typeface="Times" pitchFamily="18" charset="0"/>
              </a:defRPr>
            </a:lvl5pPr>
            <a:lvl6pPr defTabSz="998538" eaLnBrk="0" fontAlgn="base" hangingPunct="0">
              <a:spcBef>
                <a:spcPct val="0"/>
              </a:spcBef>
              <a:spcAft>
                <a:spcPct val="0"/>
              </a:spcAft>
              <a:defRPr sz="2400">
                <a:solidFill>
                  <a:schemeClr val="tx1"/>
                </a:solidFill>
                <a:latin typeface="Times" pitchFamily="18" charset="0"/>
              </a:defRPr>
            </a:lvl6pPr>
            <a:lvl7pPr defTabSz="998538" eaLnBrk="0" fontAlgn="base" hangingPunct="0">
              <a:spcBef>
                <a:spcPct val="0"/>
              </a:spcBef>
              <a:spcAft>
                <a:spcPct val="0"/>
              </a:spcAft>
              <a:defRPr sz="2400">
                <a:solidFill>
                  <a:schemeClr val="tx1"/>
                </a:solidFill>
                <a:latin typeface="Times" pitchFamily="18" charset="0"/>
              </a:defRPr>
            </a:lvl7pPr>
            <a:lvl8pPr defTabSz="998538" eaLnBrk="0" fontAlgn="base" hangingPunct="0">
              <a:spcBef>
                <a:spcPct val="0"/>
              </a:spcBef>
              <a:spcAft>
                <a:spcPct val="0"/>
              </a:spcAft>
              <a:defRPr sz="2400">
                <a:solidFill>
                  <a:schemeClr val="tx1"/>
                </a:solidFill>
                <a:latin typeface="Times" pitchFamily="18" charset="0"/>
              </a:defRPr>
            </a:lvl8pPr>
            <a:lvl9pPr defTabSz="998538" eaLnBrk="0" fontAlgn="base" hangingPunct="0">
              <a:spcBef>
                <a:spcPct val="0"/>
              </a:spcBef>
              <a:spcAft>
                <a:spcPct val="0"/>
              </a:spcAft>
              <a:defRPr sz="2400">
                <a:solidFill>
                  <a:schemeClr val="tx1"/>
                </a:solidFill>
                <a:latin typeface="Times" pitchFamily="18" charset="0"/>
              </a:defRPr>
            </a:lvl9pPr>
          </a:lstStyle>
          <a:p>
            <a:pPr algn="ctr">
              <a:defRPr/>
            </a:pPr>
            <a:r>
              <a:rPr lang="de-DE" altLang="de-DE" sz="1100" b="1" smtClean="0">
                <a:solidFill>
                  <a:srgbClr val="00519E"/>
                </a:solidFill>
                <a:latin typeface="Arial Narrow" pitchFamily="34" charset="0"/>
              </a:rPr>
              <a:t>Institut für Rundfunktechnik</a:t>
            </a:r>
          </a:p>
        </p:txBody>
      </p:sp>
      <p:sp>
        <p:nvSpPr>
          <p:cNvPr id="396290" name="Rectangle 2"/>
          <p:cNvSpPr>
            <a:spLocks noGrp="1" noChangeArrowheads="1"/>
          </p:cNvSpPr>
          <p:nvPr>
            <p:ph type="subTitle" idx="1"/>
          </p:nvPr>
        </p:nvSpPr>
        <p:spPr>
          <a:xfrm>
            <a:off x="1009518" y="4152900"/>
            <a:ext cx="7374467" cy="1525588"/>
          </a:xfrm>
          <a:extLst>
            <a:ext uri="{909E8E84-426E-40DD-AFC4-6F175D3DCCD1}">
              <a14:hiddenFill xmlns:a14="http://schemas.microsoft.com/office/drawing/2010/main">
                <a:solidFill>
                  <a:schemeClr val="accent2"/>
                </a:solidFill>
              </a14:hiddenFill>
            </a:ext>
          </a:extLst>
        </p:spPr>
        <p:txBody>
          <a:bodyPr/>
          <a:lstStyle>
            <a:lvl1pPr>
              <a:defRPr b="1"/>
            </a:lvl1pPr>
          </a:lstStyle>
          <a:p>
            <a:pPr lvl="0"/>
            <a:r>
              <a:rPr lang="de-DE" altLang="de-DE" noProof="0" smtClean="0"/>
              <a:t>Formatvorlage </a:t>
            </a:r>
          </a:p>
          <a:p>
            <a:pPr lvl="0"/>
            <a:r>
              <a:rPr lang="de-DE" altLang="de-DE" noProof="0" smtClean="0"/>
              <a:t>des </a:t>
            </a:r>
          </a:p>
          <a:p>
            <a:pPr lvl="0"/>
            <a:r>
              <a:rPr lang="de-DE" altLang="de-DE" noProof="0" smtClean="0"/>
              <a:t>Untertitelmasters </a:t>
            </a:r>
            <a:br>
              <a:rPr lang="de-DE" altLang="de-DE" noProof="0" smtClean="0"/>
            </a:br>
            <a:r>
              <a:rPr lang="de-DE" altLang="de-DE" noProof="0" smtClean="0"/>
              <a:t>durch Klicken bearbeiten</a:t>
            </a:r>
          </a:p>
        </p:txBody>
      </p:sp>
      <p:sp>
        <p:nvSpPr>
          <p:cNvPr id="396292" name="Rectangle 4"/>
          <p:cNvSpPr>
            <a:spLocks noGrp="1" noChangeArrowheads="1"/>
          </p:cNvSpPr>
          <p:nvPr>
            <p:ph type="ctrTitle"/>
          </p:nvPr>
        </p:nvSpPr>
        <p:spPr>
          <a:xfrm>
            <a:off x="995760" y="2613026"/>
            <a:ext cx="7450138" cy="931863"/>
          </a:xfrm>
        </p:spPr>
        <p:txBody>
          <a:bodyPr/>
          <a:lstStyle>
            <a:lvl1pPr>
              <a:lnSpc>
                <a:spcPct val="105000"/>
              </a:lnSpc>
              <a:defRPr sz="3200" b="0">
                <a:solidFill>
                  <a:schemeClr val="bg1"/>
                </a:solidFill>
              </a:defRPr>
            </a:lvl1pPr>
          </a:lstStyle>
          <a:p>
            <a:pPr lvl="0"/>
            <a:r>
              <a:rPr lang="de-DE" altLang="de-DE" noProof="0" smtClean="0"/>
              <a:t>Titelmasterformat durch Klicken bearbeiten</a:t>
            </a:r>
          </a:p>
        </p:txBody>
      </p:sp>
    </p:spTree>
    <p:extLst>
      <p:ext uri="{BB962C8B-B14F-4D97-AF65-F5344CB8AC3E}">
        <p14:creationId xmlns:p14="http://schemas.microsoft.com/office/powerpoint/2010/main" val="17630078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pPr>
              <a:defRPr/>
            </a:pPr>
            <a:r>
              <a:rPr lang="de-DE" altLang="de-DE">
                <a:solidFill>
                  <a:srgbClr val="0F437A"/>
                </a:solidFill>
              </a:rPr>
              <a:t>Seite </a:t>
            </a:r>
            <a:fld id="{A1810782-8086-47B6-85C5-DF42372B71D2}"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30998597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6"/>
          <p:cNvSpPr>
            <a:spLocks noGrp="1" noChangeArrowheads="1"/>
          </p:cNvSpPr>
          <p:nvPr>
            <p:ph type="sldNum" sz="quarter" idx="10"/>
          </p:nvPr>
        </p:nvSpPr>
        <p:spPr>
          <a:ln/>
        </p:spPr>
        <p:txBody>
          <a:bodyPr/>
          <a:lstStyle>
            <a:lvl1pPr>
              <a:defRPr/>
            </a:lvl1pPr>
          </a:lstStyle>
          <a:p>
            <a:pPr>
              <a:defRPr/>
            </a:pPr>
            <a:r>
              <a:rPr lang="de-DE" altLang="de-DE">
                <a:solidFill>
                  <a:srgbClr val="0F437A"/>
                </a:solidFill>
              </a:rPr>
              <a:t>page </a:t>
            </a:r>
            <a:fld id="{04B8825F-5BCF-460F-BA14-9EEF08990EBA}"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23859445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69252" y="2049464"/>
            <a:ext cx="4483496" cy="3965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217849" y="2049464"/>
            <a:ext cx="4483497" cy="3965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pPr>
              <a:defRPr/>
            </a:pPr>
            <a:r>
              <a:rPr lang="de-DE" altLang="de-DE">
                <a:solidFill>
                  <a:srgbClr val="0F437A"/>
                </a:solidFill>
              </a:rPr>
              <a:t>Seite </a:t>
            </a:r>
            <a:fld id="{FBA186DC-DE0B-437D-9A34-E1457DAB6FB2}"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28184488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pPr>
              <a:defRPr/>
            </a:pPr>
            <a:r>
              <a:rPr lang="de-DE" altLang="de-DE">
                <a:solidFill>
                  <a:srgbClr val="0F437A"/>
                </a:solidFill>
              </a:rPr>
              <a:t>Seite </a:t>
            </a:r>
            <a:fld id="{0F557B99-8F25-45E7-8AE9-17CC3762D3E5}"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7019739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pPr>
              <a:defRPr/>
            </a:pPr>
            <a:r>
              <a:rPr lang="de-DE" altLang="de-DE">
                <a:solidFill>
                  <a:srgbClr val="0F437A"/>
                </a:solidFill>
              </a:rPr>
              <a:t>Seite </a:t>
            </a:r>
            <a:fld id="{F034F79F-59A3-4889-AF88-30E3B5C3480C}"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25478343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828000" y="620688"/>
            <a:ext cx="3692952" cy="252000"/>
          </a:xfrm>
        </p:spPr>
        <p:txBody>
          <a:bodyPr/>
          <a:lstStyle>
            <a:lvl1pPr>
              <a:defRPr/>
            </a:lvl1p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
        <p:nvSpPr>
          <p:cNvPr id="5" name="Fußzeilenplatzhalter 4"/>
          <p:cNvSpPr>
            <a:spLocks noGrp="1"/>
          </p:cNvSpPr>
          <p:nvPr>
            <p:ph type="ftr" sz="quarter" idx="11"/>
          </p:nvPr>
        </p:nvSpPr>
        <p:spPr/>
        <p:txBody>
          <a:bodyPr/>
          <a:lstStyle>
            <a:lvl1pPr>
              <a:defRPr/>
            </a:lvl1pPr>
          </a:lstStyle>
          <a:p>
            <a:endParaRPr lang="en-US" dirty="0"/>
          </a:p>
        </p:txBody>
      </p:sp>
      <p:sp>
        <p:nvSpPr>
          <p:cNvPr id="6" name="Foliennummernplatzhalter 5"/>
          <p:cNvSpPr>
            <a:spLocks noGrp="1"/>
          </p:cNvSpPr>
          <p:nvPr>
            <p:ph type="sldNum" sz="quarter" idx="12"/>
          </p:nvPr>
        </p:nvSpPr>
        <p:spPr/>
        <p:txBody>
          <a:bodyPr/>
          <a:lstStyle>
            <a:lvl1pPr>
              <a:defRPr/>
            </a:lvl1pPr>
          </a:lstStyle>
          <a:p>
            <a:fld id="{8EF1B3BC-00D7-4907-900D-8E6742BE4045}" type="slidenum">
              <a:rPr lang="en-US" smtClean="0"/>
              <a:pPr/>
              <a:t>‹#›</a:t>
            </a:fld>
            <a:endParaRPr lang="en-US"/>
          </a:p>
        </p:txBody>
      </p:sp>
    </p:spTree>
    <p:extLst>
      <p:ext uri="{BB962C8B-B14F-4D97-AF65-F5344CB8AC3E}">
        <p14:creationId xmlns:p14="http://schemas.microsoft.com/office/powerpoint/2010/main" val="34308317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pPr>
              <a:defRPr/>
            </a:pPr>
            <a:r>
              <a:rPr lang="de-DE" altLang="de-DE">
                <a:solidFill>
                  <a:srgbClr val="0F437A"/>
                </a:solidFill>
              </a:rPr>
              <a:t>Seite </a:t>
            </a:r>
            <a:fld id="{B5F1FE4D-0AD9-48CE-861B-5B61FCA9EAFF}"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34472815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pPr>
              <a:defRPr/>
            </a:pPr>
            <a:r>
              <a:rPr lang="de-DE" altLang="de-DE">
                <a:solidFill>
                  <a:srgbClr val="0F437A"/>
                </a:solidFill>
              </a:rPr>
              <a:t>Seite </a:t>
            </a:r>
            <a:fld id="{14ADE685-0F28-4443-BAA4-74D428B3825E}"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39689237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pPr>
              <a:defRPr/>
            </a:pPr>
            <a:r>
              <a:rPr lang="de-DE" altLang="de-DE">
                <a:solidFill>
                  <a:srgbClr val="0F437A"/>
                </a:solidFill>
              </a:rPr>
              <a:t>Seite </a:t>
            </a:r>
            <a:fld id="{04C228EC-FF6C-4B81-865A-37EB4057F5EF}"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28792422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pPr>
              <a:defRPr/>
            </a:pPr>
            <a:r>
              <a:rPr lang="de-DE" altLang="de-DE">
                <a:solidFill>
                  <a:srgbClr val="0F437A"/>
                </a:solidFill>
              </a:rPr>
              <a:t>Seite </a:t>
            </a:r>
            <a:fld id="{D7F00C87-40A2-4A95-9140-AE7E6CD90233}"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16326146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419182" y="1323976"/>
            <a:ext cx="2282164" cy="46910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69251" y="1323976"/>
            <a:ext cx="6684830" cy="46910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pPr>
              <a:defRPr/>
            </a:pPr>
            <a:r>
              <a:rPr lang="de-DE" altLang="de-DE">
                <a:solidFill>
                  <a:srgbClr val="0F437A"/>
                </a:solidFill>
              </a:rPr>
              <a:t>Seite </a:t>
            </a:r>
            <a:fld id="{97B5C375-4DA0-4A66-985E-FF01036EF32E}" type="slidenum">
              <a:rPr lang="de-DE" altLang="de-DE">
                <a:solidFill>
                  <a:srgbClr val="0F437A"/>
                </a:solidFill>
              </a:rPr>
              <a:pPr>
                <a:defRPr/>
              </a:pPr>
              <a:t>‹#›</a:t>
            </a:fld>
            <a:endParaRPr lang="de-DE" altLang="de-DE">
              <a:solidFill>
                <a:srgbClr val="0F437A"/>
              </a:solidFill>
            </a:endParaRPr>
          </a:p>
        </p:txBody>
      </p:sp>
    </p:spTree>
    <p:extLst>
      <p:ext uri="{BB962C8B-B14F-4D97-AF65-F5344CB8AC3E}">
        <p14:creationId xmlns:p14="http://schemas.microsoft.com/office/powerpoint/2010/main" val="9320855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de-DE" smtClean="0"/>
              <a:t>RBB approaches to accessibility on connected TV</a:t>
            </a:r>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B7AA04FC-A77D-4B77-BCDD-5008CD15F16B}" type="slidenum">
              <a:rPr lang="en-US" smtClean="0"/>
              <a:pPr/>
              <a:t>‹#›</a:t>
            </a:fld>
            <a:endParaRPr lang="en-US"/>
          </a:p>
        </p:txBody>
      </p:sp>
    </p:spTree>
    <p:extLst>
      <p:ext uri="{BB962C8B-B14F-4D97-AF65-F5344CB8AC3E}">
        <p14:creationId xmlns:p14="http://schemas.microsoft.com/office/powerpoint/2010/main" val="119123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de-DE" smtClean="0"/>
              <a:t>RBB approaches to accessibility on connected TV</a:t>
            </a:r>
            <a:endParaRPr lang="en-US"/>
          </a:p>
        </p:txBody>
      </p:sp>
      <p:sp>
        <p:nvSpPr>
          <p:cNvPr id="6" name="Fußzeilenplatzhalter 5"/>
          <p:cNvSpPr>
            <a:spLocks noGrp="1"/>
          </p:cNvSpPr>
          <p:nvPr>
            <p:ph type="ftr" sz="quarter" idx="11"/>
          </p:nvPr>
        </p:nvSpPr>
        <p:spPr/>
        <p:txBody>
          <a:bodyPr/>
          <a:lstStyle>
            <a:lvl1pPr>
              <a:defRPr/>
            </a:lvl1pPr>
          </a:lstStyle>
          <a:p>
            <a:endParaRPr lang="en-US"/>
          </a:p>
        </p:txBody>
      </p:sp>
      <p:sp>
        <p:nvSpPr>
          <p:cNvPr id="7" name="Foliennummernplatzhalter 6"/>
          <p:cNvSpPr>
            <a:spLocks noGrp="1"/>
          </p:cNvSpPr>
          <p:nvPr>
            <p:ph type="sldNum" sz="quarter" idx="12"/>
          </p:nvPr>
        </p:nvSpPr>
        <p:spPr/>
        <p:txBody>
          <a:bodyPr/>
          <a:lstStyle>
            <a:lvl1pPr>
              <a:defRPr/>
            </a:lvl1pPr>
          </a:lstStyle>
          <a:p>
            <a:fld id="{8738704C-8A4D-4A44-A232-916AF986CDE4}" type="slidenum">
              <a:rPr lang="en-US" smtClean="0"/>
              <a:pPr/>
              <a:t>‹#›</a:t>
            </a:fld>
            <a:endParaRPr lang="en-US"/>
          </a:p>
        </p:txBody>
      </p:sp>
    </p:spTree>
    <p:extLst>
      <p:ext uri="{BB962C8B-B14F-4D97-AF65-F5344CB8AC3E}">
        <p14:creationId xmlns:p14="http://schemas.microsoft.com/office/powerpoint/2010/main" val="168465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de-DE" smtClean="0"/>
              <a:t>RBB approaches to accessibility on connected TV</a:t>
            </a:r>
            <a:endParaRPr lang="en-US"/>
          </a:p>
        </p:txBody>
      </p:sp>
      <p:sp>
        <p:nvSpPr>
          <p:cNvPr id="8" name="Fußzeilenplatzhalter 7"/>
          <p:cNvSpPr>
            <a:spLocks noGrp="1"/>
          </p:cNvSpPr>
          <p:nvPr>
            <p:ph type="ftr" sz="quarter" idx="11"/>
          </p:nvPr>
        </p:nvSpPr>
        <p:spPr/>
        <p:txBody>
          <a:bodyPr/>
          <a:lstStyle>
            <a:lvl1pPr>
              <a:defRPr/>
            </a:lvl1pPr>
          </a:lstStyle>
          <a:p>
            <a:endParaRPr lang="en-US"/>
          </a:p>
        </p:txBody>
      </p:sp>
      <p:sp>
        <p:nvSpPr>
          <p:cNvPr id="9" name="Foliennummernplatzhalter 8"/>
          <p:cNvSpPr>
            <a:spLocks noGrp="1"/>
          </p:cNvSpPr>
          <p:nvPr>
            <p:ph type="sldNum" sz="quarter" idx="12"/>
          </p:nvPr>
        </p:nvSpPr>
        <p:spPr/>
        <p:txBody>
          <a:bodyPr/>
          <a:lstStyle>
            <a:lvl1pPr>
              <a:defRPr/>
            </a:lvl1pPr>
          </a:lstStyle>
          <a:p>
            <a:fld id="{2FFEACAB-EB24-4BBD-A217-23CBCA7172AB}" type="slidenum">
              <a:rPr lang="en-US" smtClean="0"/>
              <a:pPr/>
              <a:t>‹#›</a:t>
            </a:fld>
            <a:endParaRPr lang="en-US"/>
          </a:p>
        </p:txBody>
      </p:sp>
    </p:spTree>
    <p:extLst>
      <p:ext uri="{BB962C8B-B14F-4D97-AF65-F5344CB8AC3E}">
        <p14:creationId xmlns:p14="http://schemas.microsoft.com/office/powerpoint/2010/main" val="121215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de-DE" smtClean="0"/>
              <a:t>RBB approaches to accessibility on connected TV</a:t>
            </a:r>
            <a:endParaRPr lang="en-US"/>
          </a:p>
        </p:txBody>
      </p:sp>
      <p:sp>
        <p:nvSpPr>
          <p:cNvPr id="4" name="Fußzeilenplatzhalter 3"/>
          <p:cNvSpPr>
            <a:spLocks noGrp="1"/>
          </p:cNvSpPr>
          <p:nvPr>
            <p:ph type="ftr" sz="quarter" idx="11"/>
          </p:nvPr>
        </p:nvSpPr>
        <p:spPr/>
        <p:txBody>
          <a:bodyPr/>
          <a:lstStyle>
            <a:lvl1pPr>
              <a:defRPr/>
            </a:lvl1pPr>
          </a:lstStyle>
          <a:p>
            <a:endParaRPr lang="en-US"/>
          </a:p>
        </p:txBody>
      </p:sp>
      <p:sp>
        <p:nvSpPr>
          <p:cNvPr id="5" name="Foliennummernplatzhalter 4"/>
          <p:cNvSpPr>
            <a:spLocks noGrp="1"/>
          </p:cNvSpPr>
          <p:nvPr>
            <p:ph type="sldNum" sz="quarter" idx="12"/>
          </p:nvPr>
        </p:nvSpPr>
        <p:spPr/>
        <p:txBody>
          <a:bodyPr/>
          <a:lstStyle>
            <a:lvl1pPr>
              <a:defRPr/>
            </a:lvl1pPr>
          </a:lstStyle>
          <a:p>
            <a:fld id="{5227B1FC-A666-4894-93CE-977BEB1C937C}" type="slidenum">
              <a:rPr lang="en-US" smtClean="0"/>
              <a:pPr/>
              <a:t>‹#›</a:t>
            </a:fld>
            <a:endParaRPr lang="en-US"/>
          </a:p>
        </p:txBody>
      </p:sp>
    </p:spTree>
    <p:extLst>
      <p:ext uri="{BB962C8B-B14F-4D97-AF65-F5344CB8AC3E}">
        <p14:creationId xmlns:p14="http://schemas.microsoft.com/office/powerpoint/2010/main" val="151664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smtClean="0"/>
              <a:t>RBB approaches to accessibility on connected TV</a:t>
            </a:r>
            <a:endParaRPr lang="en-US"/>
          </a:p>
        </p:txBody>
      </p:sp>
      <p:sp>
        <p:nvSpPr>
          <p:cNvPr id="3" name="Fußzeilenplatzhalter 2"/>
          <p:cNvSpPr>
            <a:spLocks noGrp="1"/>
          </p:cNvSpPr>
          <p:nvPr>
            <p:ph type="ftr" sz="quarter" idx="11"/>
          </p:nvPr>
        </p:nvSpPr>
        <p:spPr/>
        <p:txBody>
          <a:bodyPr/>
          <a:lstStyle>
            <a:lvl1pPr>
              <a:defRPr/>
            </a:lvl1pPr>
          </a:lstStyle>
          <a:p>
            <a:endParaRPr lang="en-US"/>
          </a:p>
        </p:txBody>
      </p:sp>
      <p:sp>
        <p:nvSpPr>
          <p:cNvPr id="4" name="Foliennummernplatzhalter 3"/>
          <p:cNvSpPr>
            <a:spLocks noGrp="1"/>
          </p:cNvSpPr>
          <p:nvPr>
            <p:ph type="sldNum" sz="quarter" idx="12"/>
          </p:nvPr>
        </p:nvSpPr>
        <p:spPr/>
        <p:txBody>
          <a:bodyPr/>
          <a:lstStyle>
            <a:lvl1pPr>
              <a:defRPr/>
            </a:lvl1pPr>
          </a:lstStyle>
          <a:p>
            <a:fld id="{C57C6717-1D45-40B4-9688-63AAD844D3C5}" type="slidenum">
              <a:rPr lang="en-US" smtClean="0"/>
              <a:pPr/>
              <a:t>‹#›</a:t>
            </a:fld>
            <a:endParaRPr lang="en-US"/>
          </a:p>
        </p:txBody>
      </p:sp>
    </p:spTree>
    <p:extLst>
      <p:ext uri="{BB962C8B-B14F-4D97-AF65-F5344CB8AC3E}">
        <p14:creationId xmlns:p14="http://schemas.microsoft.com/office/powerpoint/2010/main" val="272141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smtClean="0"/>
              <a:t>RBB approaches to accessibility on connected TV</a:t>
            </a:r>
            <a:endParaRPr lang="en-US"/>
          </a:p>
        </p:txBody>
      </p:sp>
      <p:sp>
        <p:nvSpPr>
          <p:cNvPr id="6" name="Fußzeilenplatzhalter 5"/>
          <p:cNvSpPr>
            <a:spLocks noGrp="1"/>
          </p:cNvSpPr>
          <p:nvPr>
            <p:ph type="ftr" sz="quarter" idx="11"/>
          </p:nvPr>
        </p:nvSpPr>
        <p:spPr/>
        <p:txBody>
          <a:bodyPr/>
          <a:lstStyle>
            <a:lvl1pPr>
              <a:defRPr/>
            </a:lvl1pPr>
          </a:lstStyle>
          <a:p>
            <a:endParaRPr lang="en-US"/>
          </a:p>
        </p:txBody>
      </p:sp>
      <p:sp>
        <p:nvSpPr>
          <p:cNvPr id="7" name="Foliennummernplatzhalter 6"/>
          <p:cNvSpPr>
            <a:spLocks noGrp="1"/>
          </p:cNvSpPr>
          <p:nvPr>
            <p:ph type="sldNum" sz="quarter" idx="12"/>
          </p:nvPr>
        </p:nvSpPr>
        <p:spPr/>
        <p:txBody>
          <a:bodyPr/>
          <a:lstStyle>
            <a:lvl1pPr>
              <a:defRPr/>
            </a:lvl1pPr>
          </a:lstStyle>
          <a:p>
            <a:fld id="{AA33E830-4A65-482C-9C2B-4F18F7875696}" type="slidenum">
              <a:rPr lang="en-US" smtClean="0"/>
              <a:pPr/>
              <a:t>‹#›</a:t>
            </a:fld>
            <a:endParaRPr lang="en-US"/>
          </a:p>
        </p:txBody>
      </p:sp>
    </p:spTree>
    <p:extLst>
      <p:ext uri="{BB962C8B-B14F-4D97-AF65-F5344CB8AC3E}">
        <p14:creationId xmlns:p14="http://schemas.microsoft.com/office/powerpoint/2010/main" val="208627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smtClean="0"/>
              <a:t>RBB approaches to accessibility on connected TV</a:t>
            </a:r>
            <a:endParaRPr lang="en-US"/>
          </a:p>
        </p:txBody>
      </p:sp>
      <p:sp>
        <p:nvSpPr>
          <p:cNvPr id="6" name="Fußzeilenplatzhalter 5"/>
          <p:cNvSpPr>
            <a:spLocks noGrp="1"/>
          </p:cNvSpPr>
          <p:nvPr>
            <p:ph type="ftr" sz="quarter" idx="11"/>
          </p:nvPr>
        </p:nvSpPr>
        <p:spPr/>
        <p:txBody>
          <a:bodyPr/>
          <a:lstStyle>
            <a:lvl1pPr>
              <a:defRPr/>
            </a:lvl1pPr>
          </a:lstStyle>
          <a:p>
            <a:endParaRPr lang="en-US"/>
          </a:p>
        </p:txBody>
      </p:sp>
      <p:sp>
        <p:nvSpPr>
          <p:cNvPr id="7" name="Foliennummernplatzhalter 6"/>
          <p:cNvSpPr>
            <a:spLocks noGrp="1"/>
          </p:cNvSpPr>
          <p:nvPr>
            <p:ph type="sldNum" sz="quarter" idx="12"/>
          </p:nvPr>
        </p:nvSpPr>
        <p:spPr/>
        <p:txBody>
          <a:bodyPr/>
          <a:lstStyle>
            <a:lvl1pPr>
              <a:defRPr/>
            </a:lvl1pPr>
          </a:lstStyle>
          <a:p>
            <a:fld id="{CC7842BF-FDA1-443B-A2AB-6760723707B7}" type="slidenum">
              <a:rPr lang="en-US" smtClean="0"/>
              <a:pPr/>
              <a:t>‹#›</a:t>
            </a:fld>
            <a:endParaRPr lang="en-US"/>
          </a:p>
        </p:txBody>
      </p:sp>
    </p:spTree>
    <p:extLst>
      <p:ext uri="{BB962C8B-B14F-4D97-AF65-F5344CB8AC3E}">
        <p14:creationId xmlns:p14="http://schemas.microsoft.com/office/powerpoint/2010/main" val="46988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querformat_linie.jpg                                           0003F4E5OS X                           BBCD4D2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906000" cy="23129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828000" y="2060848"/>
            <a:ext cx="838651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err="1" smtClean="0"/>
              <a:t>Mastertitelformat</a:t>
            </a:r>
            <a:r>
              <a:rPr lang="en-US" dirty="0" smtClean="0"/>
              <a:t> </a:t>
            </a:r>
            <a:r>
              <a:rPr lang="en-US" dirty="0" err="1" smtClean="0"/>
              <a:t>bearbeiten</a:t>
            </a:r>
            <a:endParaRPr lang="en-US" dirty="0" smtClean="0"/>
          </a:p>
        </p:txBody>
      </p:sp>
      <p:sp>
        <p:nvSpPr>
          <p:cNvPr id="1027" name="Rectangle 3"/>
          <p:cNvSpPr>
            <a:spLocks noGrp="1" noChangeArrowheads="1"/>
          </p:cNvSpPr>
          <p:nvPr>
            <p:ph type="body" idx="1"/>
          </p:nvPr>
        </p:nvSpPr>
        <p:spPr bwMode="auto">
          <a:xfrm>
            <a:off x="828000" y="2770584"/>
            <a:ext cx="8420100" cy="339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err="1" smtClean="0"/>
              <a:t>Mastertextformat</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en-US" dirty="0" smtClean="0"/>
          </a:p>
        </p:txBody>
      </p:sp>
      <p:sp>
        <p:nvSpPr>
          <p:cNvPr id="1028" name="Rectangle 4"/>
          <p:cNvSpPr>
            <a:spLocks noGrp="1" noChangeArrowheads="1"/>
          </p:cNvSpPr>
          <p:nvPr>
            <p:ph type="dt" sz="half" idx="2"/>
          </p:nvPr>
        </p:nvSpPr>
        <p:spPr bwMode="auto">
          <a:xfrm>
            <a:off x="828000" y="620688"/>
            <a:ext cx="151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RBB Interstate Light" pitchFamily="2" charset="0"/>
              </a:defRPr>
            </a:lvl1pPr>
          </a:lstStyle>
          <a:p>
            <a:r>
              <a:rPr lang="de-DE" smtClean="0"/>
              <a:t>RBB approaches to accessibility on connected TV</a:t>
            </a:r>
            <a:endParaRPr lang="en-US" dirty="0"/>
          </a:p>
        </p:txBody>
      </p:sp>
      <p:sp>
        <p:nvSpPr>
          <p:cNvPr id="1029" name="Rectangle 5"/>
          <p:cNvSpPr>
            <a:spLocks noGrp="1" noChangeArrowheads="1"/>
          </p:cNvSpPr>
          <p:nvPr>
            <p:ph type="ftr" sz="quarter" idx="3"/>
          </p:nvPr>
        </p:nvSpPr>
        <p:spPr bwMode="auto">
          <a:xfrm>
            <a:off x="2360712" y="620688"/>
            <a:ext cx="237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RBB Interstate Light" pitchFamily="2" charset="0"/>
              </a:defRPr>
            </a:lvl1pPr>
          </a:lstStyle>
          <a:p>
            <a:endParaRPr lang="en-US" dirty="0"/>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RBB Interstate Light" pitchFamily="2" charset="0"/>
              </a:defRPr>
            </a:lvl1pPr>
          </a:lstStyle>
          <a:p>
            <a:fld id="{8DD683FD-9682-48EF-B7FF-AEEDBC5626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649" r:id="rId12"/>
    <p:sldLayoutId id="2147483780" r:id="rId13"/>
  </p:sldLayoutIdLst>
  <p:timing>
    <p:tnLst>
      <p:par>
        <p:cTn id="1" dur="indefinite" restart="never" nodeType="tmRoot"/>
      </p:par>
    </p:tnLst>
  </p:timing>
  <p:hf sldNum="0" hdr="0" ftr="0"/>
  <p:txStyles>
    <p:titleStyle>
      <a:lvl1pPr algn="l" rtl="0" eaLnBrk="1" fontAlgn="base" hangingPunct="1">
        <a:spcBef>
          <a:spcPct val="0"/>
        </a:spcBef>
        <a:spcAft>
          <a:spcPct val="0"/>
        </a:spcAft>
        <a:defRPr sz="1800" b="1">
          <a:solidFill>
            <a:schemeClr val="tx2"/>
          </a:solidFill>
          <a:latin typeface="RBB Interstate Light" pitchFamily="2" charset="0"/>
          <a:ea typeface="+mj-ea"/>
          <a:cs typeface="+mj-cs"/>
        </a:defRPr>
      </a:lvl1pPr>
      <a:lvl2pPr algn="ctr" rtl="0" eaLnBrk="1" fontAlgn="base" hangingPunct="1">
        <a:spcBef>
          <a:spcPct val="0"/>
        </a:spcBef>
        <a:spcAft>
          <a:spcPct val="0"/>
        </a:spcAft>
        <a:defRPr sz="4400">
          <a:solidFill>
            <a:schemeClr val="tx2"/>
          </a:solidFill>
          <a:latin typeface="Times" charset="0"/>
        </a:defRPr>
      </a:lvl2pPr>
      <a:lvl3pPr algn="ctr" rtl="0" eaLnBrk="1" fontAlgn="base" hangingPunct="1">
        <a:spcBef>
          <a:spcPct val="0"/>
        </a:spcBef>
        <a:spcAft>
          <a:spcPct val="0"/>
        </a:spcAft>
        <a:defRPr sz="4400">
          <a:solidFill>
            <a:schemeClr val="tx2"/>
          </a:solidFill>
          <a:latin typeface="Times" charset="0"/>
        </a:defRPr>
      </a:lvl3pPr>
      <a:lvl4pPr algn="ctr" rtl="0" eaLnBrk="1" fontAlgn="base" hangingPunct="1">
        <a:spcBef>
          <a:spcPct val="0"/>
        </a:spcBef>
        <a:spcAft>
          <a:spcPct val="0"/>
        </a:spcAft>
        <a:defRPr sz="4400">
          <a:solidFill>
            <a:schemeClr val="tx2"/>
          </a:solidFill>
          <a:latin typeface="Times" charset="0"/>
        </a:defRPr>
      </a:lvl4pPr>
      <a:lvl5pPr algn="ctr" rtl="0" eaLnBrk="1" fontAlgn="base" hangingPunct="1">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342900" indent="-342900" algn="l" rtl="0" eaLnBrk="1" fontAlgn="base" hangingPunct="1">
        <a:spcBef>
          <a:spcPct val="20000"/>
        </a:spcBef>
        <a:spcAft>
          <a:spcPct val="0"/>
        </a:spcAft>
        <a:buChar char="•"/>
        <a:defRPr sz="1600">
          <a:solidFill>
            <a:schemeClr val="tx1"/>
          </a:solidFill>
          <a:latin typeface="RBB Interstate Light" pitchFamily="2" charset="0"/>
          <a:ea typeface="+mn-ea"/>
          <a:cs typeface="+mn-cs"/>
        </a:defRPr>
      </a:lvl1pPr>
      <a:lvl2pPr marL="742950" indent="-285750" algn="l" rtl="0" eaLnBrk="1" fontAlgn="base" hangingPunct="1">
        <a:spcBef>
          <a:spcPct val="20000"/>
        </a:spcBef>
        <a:spcAft>
          <a:spcPct val="0"/>
        </a:spcAft>
        <a:buFont typeface="Arial" pitchFamily="34" charset="0"/>
        <a:buChar char="•"/>
        <a:defRPr sz="1400">
          <a:solidFill>
            <a:schemeClr val="tx1"/>
          </a:solidFill>
          <a:latin typeface="RBB Interstate Light" pitchFamily="2" charset="0"/>
        </a:defRPr>
      </a:lvl2pPr>
      <a:lvl3pPr marL="1143000" indent="-228600" algn="l" rtl="0" eaLnBrk="1" fontAlgn="base" hangingPunct="1">
        <a:spcBef>
          <a:spcPct val="20000"/>
        </a:spcBef>
        <a:spcAft>
          <a:spcPct val="0"/>
        </a:spcAft>
        <a:buChar char="•"/>
        <a:defRPr sz="1300">
          <a:solidFill>
            <a:schemeClr val="tx1"/>
          </a:solidFill>
          <a:latin typeface="RBB Interstate Light" pitchFamily="2" charset="0"/>
        </a:defRPr>
      </a:lvl3pPr>
      <a:lvl4pPr marL="1600200" indent="-228600" algn="l" rtl="0" eaLnBrk="1" fontAlgn="base" hangingPunct="1">
        <a:spcBef>
          <a:spcPct val="20000"/>
        </a:spcBef>
        <a:spcAft>
          <a:spcPct val="0"/>
        </a:spcAft>
        <a:buFont typeface="Arial" pitchFamily="34" charset="0"/>
        <a:buChar char="•"/>
        <a:defRPr sz="1200">
          <a:solidFill>
            <a:schemeClr val="tx1"/>
          </a:solidFill>
          <a:latin typeface="RBB Interstate Light" pitchFamily="2" charset="0"/>
        </a:defRPr>
      </a:lvl4pPr>
      <a:lvl5pPr marL="2057400" indent="-228600" algn="l" rtl="0" eaLnBrk="1" fontAlgn="base" hangingPunct="1">
        <a:spcBef>
          <a:spcPct val="20000"/>
        </a:spcBef>
        <a:spcAft>
          <a:spcPct val="0"/>
        </a:spcAft>
        <a:buFont typeface="Arial" pitchFamily="34" charset="0"/>
        <a:buChar char="•"/>
        <a:defRPr sz="1100">
          <a:solidFill>
            <a:schemeClr val="tx1"/>
          </a:solidFill>
          <a:latin typeface="RBB Interstate Light" pitchFamily="2"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569252" y="2049464"/>
            <a:ext cx="9132094" cy="3965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a:t>
            </a:r>
            <a:br>
              <a:rPr lang="de-DE" altLang="de-DE" smtClean="0"/>
            </a:br>
            <a:r>
              <a:rPr lang="de-DE" altLang="de-DE" smtClean="0"/>
              <a:t>durch Klicken bearbeiten</a:t>
            </a:r>
          </a:p>
          <a:p>
            <a:pPr lvl="1"/>
            <a:r>
              <a:rPr lang="de-DE" altLang="de-DE" smtClean="0"/>
              <a:t>Zweite Ebene</a:t>
            </a:r>
          </a:p>
          <a:p>
            <a:pPr lvl="2"/>
            <a:r>
              <a:rPr lang="de-DE" altLang="de-DE" smtClean="0"/>
              <a:t>Dritte Ebene</a:t>
            </a:r>
          </a:p>
        </p:txBody>
      </p:sp>
      <p:sp>
        <p:nvSpPr>
          <p:cNvPr id="1027" name="Rectangle 10"/>
          <p:cNvSpPr>
            <a:spLocks noGrp="1" noChangeArrowheads="1"/>
          </p:cNvSpPr>
          <p:nvPr>
            <p:ph type="title"/>
          </p:nvPr>
        </p:nvSpPr>
        <p:spPr bwMode="auto">
          <a:xfrm>
            <a:off x="569252" y="1323975"/>
            <a:ext cx="912177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Titelmasterformat durch klicken bearbeiten</a:t>
            </a:r>
          </a:p>
        </p:txBody>
      </p:sp>
      <p:sp>
        <p:nvSpPr>
          <p:cNvPr id="246800" name="Rectangle 16"/>
          <p:cNvSpPr>
            <a:spLocks noGrp="1" noChangeArrowheads="1"/>
          </p:cNvSpPr>
          <p:nvPr>
            <p:ph type="sldNum" sz="quarter" idx="4"/>
          </p:nvPr>
        </p:nvSpPr>
        <p:spPr bwMode="auto">
          <a:xfrm>
            <a:off x="7469056" y="6397626"/>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anchor="t" anchorCtr="0" compatLnSpc="1">
            <a:prstTxWarp prst="textNoShape">
              <a:avLst/>
            </a:prstTxWarp>
          </a:bodyPr>
          <a:lstStyle>
            <a:lvl1pPr algn="r">
              <a:defRPr sz="900" b="1">
                <a:solidFill>
                  <a:schemeClr val="accent1"/>
                </a:solidFill>
                <a:latin typeface="Arial" pitchFamily="34" charset="0"/>
              </a:defRPr>
            </a:lvl1pPr>
          </a:lstStyle>
          <a:p>
            <a:pPr>
              <a:defRPr/>
            </a:pPr>
            <a:r>
              <a:rPr lang="de-DE" altLang="de-DE">
                <a:solidFill>
                  <a:srgbClr val="0F437A"/>
                </a:solidFill>
              </a:rPr>
              <a:t>page </a:t>
            </a:r>
            <a:fld id="{050129F3-B809-4114-AA48-BB9955AF62D4}" type="slidenum">
              <a:rPr lang="de-DE" altLang="de-DE">
                <a:solidFill>
                  <a:srgbClr val="0F437A"/>
                </a:solidFill>
              </a:rPr>
              <a:pPr>
                <a:defRPr/>
              </a:pPr>
              <a:t>‹#›</a:t>
            </a:fld>
            <a:endParaRPr lang="de-DE" altLang="de-DE">
              <a:solidFill>
                <a:srgbClr val="0F437A"/>
              </a:solidFill>
            </a:endParaRPr>
          </a:p>
        </p:txBody>
      </p:sp>
      <p:sp>
        <p:nvSpPr>
          <p:cNvPr id="1029" name="Line 22"/>
          <p:cNvSpPr>
            <a:spLocks noChangeShapeType="1"/>
          </p:cNvSpPr>
          <p:nvPr userDrawn="1"/>
        </p:nvSpPr>
        <p:spPr bwMode="auto">
          <a:xfrm>
            <a:off x="0" y="6394450"/>
            <a:ext cx="99060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endParaRPr lang="de-DE" sz="1600" smtClean="0">
              <a:solidFill>
                <a:srgbClr val="000000"/>
              </a:solidFill>
              <a:latin typeface="Arial" charset="0"/>
            </a:endParaRPr>
          </a:p>
        </p:txBody>
      </p:sp>
      <p:sp>
        <p:nvSpPr>
          <p:cNvPr id="1030" name="Text Box 43"/>
          <p:cNvSpPr txBox="1">
            <a:spLocks noChangeArrowheads="1"/>
          </p:cNvSpPr>
          <p:nvPr userDrawn="1"/>
        </p:nvSpPr>
        <p:spPr bwMode="auto">
          <a:xfrm>
            <a:off x="8096780" y="6573838"/>
            <a:ext cx="1683677" cy="209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defRPr/>
            </a:pPr>
            <a:r>
              <a:rPr lang="en-US" altLang="de-DE" sz="1000" smtClean="0">
                <a:solidFill>
                  <a:srgbClr val="0F437A"/>
                </a:solidFill>
                <a:cs typeface="Arial" charset="0"/>
              </a:rPr>
              <a:t>© IRT – Ralf Neudel</a:t>
            </a:r>
          </a:p>
        </p:txBody>
      </p:sp>
      <p:pic>
        <p:nvPicPr>
          <p:cNvPr id="1031" name="Picture 44" descr="logo_versalien_rgb_t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94337" y="6494463"/>
            <a:ext cx="433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29" name="Text Box 45"/>
          <p:cNvSpPr txBox="1">
            <a:spLocks noChangeArrowheads="1"/>
          </p:cNvSpPr>
          <p:nvPr userDrawn="1"/>
        </p:nvSpPr>
        <p:spPr bwMode="auto">
          <a:xfrm>
            <a:off x="882063" y="6453188"/>
            <a:ext cx="1727053" cy="26379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defTabSz="998538">
              <a:defRPr sz="2400">
                <a:solidFill>
                  <a:schemeClr val="tx1"/>
                </a:solidFill>
                <a:latin typeface="Times" pitchFamily="18" charset="0"/>
              </a:defRPr>
            </a:lvl1pPr>
            <a:lvl2pPr algn="l" defTabSz="998538">
              <a:defRPr sz="2400">
                <a:solidFill>
                  <a:schemeClr val="tx1"/>
                </a:solidFill>
                <a:latin typeface="Times" pitchFamily="18" charset="0"/>
              </a:defRPr>
            </a:lvl2pPr>
            <a:lvl3pPr algn="l" defTabSz="998538">
              <a:defRPr sz="2400">
                <a:solidFill>
                  <a:schemeClr val="tx1"/>
                </a:solidFill>
                <a:latin typeface="Times" pitchFamily="18" charset="0"/>
              </a:defRPr>
            </a:lvl3pPr>
            <a:lvl4pPr algn="l" defTabSz="998538">
              <a:defRPr sz="2400">
                <a:solidFill>
                  <a:schemeClr val="tx1"/>
                </a:solidFill>
                <a:latin typeface="Times" pitchFamily="18" charset="0"/>
              </a:defRPr>
            </a:lvl4pPr>
            <a:lvl5pPr algn="l" defTabSz="998538">
              <a:defRPr sz="2400">
                <a:solidFill>
                  <a:schemeClr val="tx1"/>
                </a:solidFill>
                <a:latin typeface="Times" pitchFamily="18" charset="0"/>
              </a:defRPr>
            </a:lvl5pPr>
            <a:lvl6pPr defTabSz="998538" eaLnBrk="0" fontAlgn="base" hangingPunct="0">
              <a:spcBef>
                <a:spcPct val="0"/>
              </a:spcBef>
              <a:spcAft>
                <a:spcPct val="0"/>
              </a:spcAft>
              <a:defRPr sz="2400">
                <a:solidFill>
                  <a:schemeClr val="tx1"/>
                </a:solidFill>
                <a:latin typeface="Times" pitchFamily="18" charset="0"/>
              </a:defRPr>
            </a:lvl6pPr>
            <a:lvl7pPr defTabSz="998538" eaLnBrk="0" fontAlgn="base" hangingPunct="0">
              <a:spcBef>
                <a:spcPct val="0"/>
              </a:spcBef>
              <a:spcAft>
                <a:spcPct val="0"/>
              </a:spcAft>
              <a:defRPr sz="2400">
                <a:solidFill>
                  <a:schemeClr val="tx1"/>
                </a:solidFill>
                <a:latin typeface="Times" pitchFamily="18" charset="0"/>
              </a:defRPr>
            </a:lvl7pPr>
            <a:lvl8pPr defTabSz="998538" eaLnBrk="0" fontAlgn="base" hangingPunct="0">
              <a:spcBef>
                <a:spcPct val="0"/>
              </a:spcBef>
              <a:spcAft>
                <a:spcPct val="0"/>
              </a:spcAft>
              <a:defRPr sz="2400">
                <a:solidFill>
                  <a:schemeClr val="tx1"/>
                </a:solidFill>
                <a:latin typeface="Times" pitchFamily="18" charset="0"/>
              </a:defRPr>
            </a:lvl8pPr>
            <a:lvl9pPr defTabSz="998538" eaLnBrk="0" fontAlgn="base" hangingPunct="0">
              <a:spcBef>
                <a:spcPct val="0"/>
              </a:spcBef>
              <a:spcAft>
                <a:spcPct val="0"/>
              </a:spcAft>
              <a:defRPr sz="2400">
                <a:solidFill>
                  <a:schemeClr val="tx1"/>
                </a:solidFill>
                <a:latin typeface="Times" pitchFamily="18" charset="0"/>
              </a:defRPr>
            </a:lvl9pPr>
          </a:lstStyle>
          <a:p>
            <a:pPr algn="ctr">
              <a:defRPr/>
            </a:pPr>
            <a:r>
              <a:rPr lang="de-DE" altLang="de-DE" sz="1100" b="1" smtClean="0">
                <a:solidFill>
                  <a:srgbClr val="00519E"/>
                </a:solidFill>
                <a:latin typeface="Arial Narrow" pitchFamily="34" charset="0"/>
              </a:rPr>
              <a:t>Institut für Rundfunktechnik</a:t>
            </a:r>
          </a:p>
        </p:txBody>
      </p:sp>
      <p:sp>
        <p:nvSpPr>
          <p:cNvPr id="1033" name="Text Box 12"/>
          <p:cNvSpPr txBox="1">
            <a:spLocks noChangeArrowheads="1"/>
          </p:cNvSpPr>
          <p:nvPr userDrawn="1"/>
        </p:nvSpPr>
        <p:spPr bwMode="auto">
          <a:xfrm>
            <a:off x="3236648" y="6453188"/>
            <a:ext cx="4213490" cy="215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defRPr/>
            </a:pPr>
            <a:r>
              <a:rPr lang="de-DE" altLang="de-DE" sz="1000" smtClean="0">
                <a:solidFill>
                  <a:srgbClr val="0F437A"/>
                </a:solidFill>
              </a:rPr>
              <a:t>HbbTV developments                                          26.08.2014</a:t>
            </a:r>
          </a:p>
        </p:txBody>
      </p:sp>
    </p:spTree>
    <p:extLst>
      <p:ext uri="{BB962C8B-B14F-4D97-AF65-F5344CB8AC3E}">
        <p14:creationId xmlns:p14="http://schemas.microsoft.com/office/powerpoint/2010/main" val="9793875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600" b="1">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Arial" pitchFamily="34" charset="0"/>
        </a:defRPr>
      </a:lvl2pPr>
      <a:lvl3pPr algn="l" rtl="0" eaLnBrk="0" fontAlgn="base" hangingPunct="0">
        <a:lnSpc>
          <a:spcPct val="90000"/>
        </a:lnSpc>
        <a:spcBef>
          <a:spcPct val="0"/>
        </a:spcBef>
        <a:spcAft>
          <a:spcPct val="0"/>
        </a:spcAft>
        <a:defRPr sz="2600" b="1">
          <a:solidFill>
            <a:schemeClr val="tx1"/>
          </a:solidFill>
          <a:latin typeface="Arial" pitchFamily="34" charset="0"/>
        </a:defRPr>
      </a:lvl3pPr>
      <a:lvl4pPr algn="l" rtl="0" eaLnBrk="0" fontAlgn="base" hangingPunct="0">
        <a:lnSpc>
          <a:spcPct val="90000"/>
        </a:lnSpc>
        <a:spcBef>
          <a:spcPct val="0"/>
        </a:spcBef>
        <a:spcAft>
          <a:spcPct val="0"/>
        </a:spcAft>
        <a:defRPr sz="2600" b="1">
          <a:solidFill>
            <a:schemeClr val="tx1"/>
          </a:solidFill>
          <a:latin typeface="Arial" pitchFamily="34" charset="0"/>
        </a:defRPr>
      </a:lvl4pPr>
      <a:lvl5pPr algn="l" rtl="0" eaLnBrk="0" fontAlgn="base" hangingPunct="0">
        <a:lnSpc>
          <a:spcPct val="90000"/>
        </a:lnSpc>
        <a:spcBef>
          <a:spcPct val="0"/>
        </a:spcBef>
        <a:spcAft>
          <a:spcPct val="0"/>
        </a:spcAft>
        <a:defRPr sz="2600" b="1">
          <a:solidFill>
            <a:schemeClr val="tx1"/>
          </a:solidFill>
          <a:latin typeface="Arial" pitchFamily="34" charset="0"/>
        </a:defRPr>
      </a:lvl5pPr>
      <a:lvl6pPr marL="457200" algn="l" rtl="0" fontAlgn="base">
        <a:lnSpc>
          <a:spcPct val="90000"/>
        </a:lnSpc>
        <a:spcBef>
          <a:spcPct val="0"/>
        </a:spcBef>
        <a:spcAft>
          <a:spcPct val="0"/>
        </a:spcAft>
        <a:defRPr sz="2600" b="1">
          <a:solidFill>
            <a:schemeClr val="tx1"/>
          </a:solidFill>
          <a:latin typeface="Arial" pitchFamily="34" charset="0"/>
        </a:defRPr>
      </a:lvl6pPr>
      <a:lvl7pPr marL="914400" algn="l" rtl="0" fontAlgn="base">
        <a:lnSpc>
          <a:spcPct val="90000"/>
        </a:lnSpc>
        <a:spcBef>
          <a:spcPct val="0"/>
        </a:spcBef>
        <a:spcAft>
          <a:spcPct val="0"/>
        </a:spcAft>
        <a:defRPr sz="2600" b="1">
          <a:solidFill>
            <a:schemeClr val="tx1"/>
          </a:solidFill>
          <a:latin typeface="Arial" pitchFamily="34" charset="0"/>
        </a:defRPr>
      </a:lvl7pPr>
      <a:lvl8pPr marL="1371600" algn="l" rtl="0" fontAlgn="base">
        <a:lnSpc>
          <a:spcPct val="90000"/>
        </a:lnSpc>
        <a:spcBef>
          <a:spcPct val="0"/>
        </a:spcBef>
        <a:spcAft>
          <a:spcPct val="0"/>
        </a:spcAft>
        <a:defRPr sz="2600" b="1">
          <a:solidFill>
            <a:schemeClr val="tx1"/>
          </a:solidFill>
          <a:latin typeface="Arial" pitchFamily="34" charset="0"/>
        </a:defRPr>
      </a:lvl8pPr>
      <a:lvl9pPr marL="1828800" algn="l" rtl="0" fontAlgn="base">
        <a:lnSpc>
          <a:spcPct val="90000"/>
        </a:lnSpc>
        <a:spcBef>
          <a:spcPct val="0"/>
        </a:spcBef>
        <a:spcAft>
          <a:spcPct val="0"/>
        </a:spcAft>
        <a:defRPr sz="2600" b="1">
          <a:solidFill>
            <a:schemeClr val="tx1"/>
          </a:solidFill>
          <a:latin typeface="Arial" pitchFamily="34" charset="0"/>
        </a:defRPr>
      </a:lvl9pPr>
    </p:titleStyle>
    <p:bodyStyle>
      <a:lvl1pPr algn="l" rtl="0" eaLnBrk="0" fontAlgn="base" hangingPunct="0">
        <a:lnSpc>
          <a:spcPct val="105000"/>
        </a:lnSpc>
        <a:spcBef>
          <a:spcPct val="0"/>
        </a:spcBef>
        <a:spcAft>
          <a:spcPct val="0"/>
        </a:spcAft>
        <a:buFont typeface="Wingdings" pitchFamily="2" charset="2"/>
        <a:defRPr sz="2000">
          <a:solidFill>
            <a:schemeClr val="tx1"/>
          </a:solidFill>
          <a:latin typeface="+mn-lt"/>
          <a:ea typeface="+mn-ea"/>
          <a:cs typeface="+mn-cs"/>
        </a:defRPr>
      </a:lvl1pPr>
      <a:lvl2pPr marL="355600" algn="l" rtl="0" eaLnBrk="0" fontAlgn="base" hangingPunct="0">
        <a:lnSpc>
          <a:spcPct val="95000"/>
        </a:lnSpc>
        <a:spcBef>
          <a:spcPct val="0"/>
        </a:spcBef>
        <a:spcAft>
          <a:spcPct val="0"/>
        </a:spcAft>
        <a:buFont typeface="Wingdings" pitchFamily="2" charset="2"/>
        <a:defRPr>
          <a:solidFill>
            <a:schemeClr val="tx1"/>
          </a:solidFill>
          <a:latin typeface="+mn-lt"/>
        </a:defRPr>
      </a:lvl2pPr>
      <a:lvl3pPr marL="825500" indent="-139700" algn="l" rtl="0" eaLnBrk="0" fontAlgn="base" hangingPunct="0">
        <a:lnSpc>
          <a:spcPct val="95000"/>
        </a:lnSpc>
        <a:spcBef>
          <a:spcPct val="0"/>
        </a:spcBef>
        <a:spcAft>
          <a:spcPct val="0"/>
        </a:spcAft>
        <a:buFont typeface="Wingdings" pitchFamily="2" charset="2"/>
        <a:buChar char=""/>
        <a:defRPr sz="1600">
          <a:solidFill>
            <a:schemeClr val="tx1"/>
          </a:solidFill>
          <a:latin typeface="+mn-lt"/>
        </a:defRPr>
      </a:lvl3pPr>
      <a:lvl4pPr marL="1641475" indent="-134938" algn="l" rtl="0" eaLnBrk="0" fontAlgn="base" hangingPunct="0">
        <a:spcBef>
          <a:spcPct val="20000"/>
        </a:spcBef>
        <a:spcAft>
          <a:spcPct val="0"/>
        </a:spcAft>
        <a:buFont typeface="Verdana" pitchFamily="34" charset="0"/>
        <a:buChar char="›"/>
        <a:defRPr sz="1400">
          <a:solidFill>
            <a:schemeClr val="tx1"/>
          </a:solidFill>
          <a:latin typeface="Verdana" pitchFamily="34" charset="0"/>
        </a:defRPr>
      </a:lvl4pPr>
      <a:lvl5pPr marL="2057400" indent="-228600" algn="l" rtl="0" eaLnBrk="0" fontAlgn="base" hangingPunct="0">
        <a:spcBef>
          <a:spcPct val="20000"/>
        </a:spcBef>
        <a:spcAft>
          <a:spcPct val="0"/>
        </a:spcAft>
        <a:buChar char="»"/>
        <a:defRPr sz="1400">
          <a:solidFill>
            <a:schemeClr val="tx1"/>
          </a:solidFill>
          <a:latin typeface="Verdana" pitchFamily="34" charset="0"/>
        </a:defRPr>
      </a:lvl5pPr>
      <a:lvl6pPr marL="2514600" indent="-228600" algn="l" rtl="0" fontAlgn="base">
        <a:spcBef>
          <a:spcPct val="20000"/>
        </a:spcBef>
        <a:spcAft>
          <a:spcPct val="0"/>
        </a:spcAft>
        <a:buChar char="»"/>
        <a:defRPr sz="1400">
          <a:solidFill>
            <a:schemeClr val="tx1"/>
          </a:solidFill>
          <a:latin typeface="Verdana" pitchFamily="34" charset="0"/>
        </a:defRPr>
      </a:lvl6pPr>
      <a:lvl7pPr marL="2971800" indent="-228600" algn="l" rtl="0" fontAlgn="base">
        <a:spcBef>
          <a:spcPct val="20000"/>
        </a:spcBef>
        <a:spcAft>
          <a:spcPct val="0"/>
        </a:spcAft>
        <a:buChar char="»"/>
        <a:defRPr sz="1400">
          <a:solidFill>
            <a:schemeClr val="tx1"/>
          </a:solidFill>
          <a:latin typeface="Verdana" pitchFamily="34" charset="0"/>
        </a:defRPr>
      </a:lvl7pPr>
      <a:lvl8pPr marL="3429000" indent="-228600" algn="l" rtl="0" fontAlgn="base">
        <a:spcBef>
          <a:spcPct val="20000"/>
        </a:spcBef>
        <a:spcAft>
          <a:spcPct val="0"/>
        </a:spcAft>
        <a:buChar char="»"/>
        <a:defRPr sz="1400">
          <a:solidFill>
            <a:schemeClr val="tx1"/>
          </a:solidFill>
          <a:latin typeface="Verdana" pitchFamily="34" charset="0"/>
        </a:defRPr>
      </a:lvl8pPr>
      <a:lvl9pPr marL="3886200" indent="-228600" algn="l" rtl="0" fontAlgn="base">
        <a:spcBef>
          <a:spcPct val="20000"/>
        </a:spcBef>
        <a:spcAft>
          <a:spcPct val="0"/>
        </a:spcAft>
        <a:buChar char="»"/>
        <a:defRPr sz="1400">
          <a:solidFill>
            <a:schemeClr val="tx1"/>
          </a:solidFill>
          <a:latin typeface="Verdan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nnette.wilson@rbb-online.d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rbb-online.de/innovationsprojek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8544" y="2132862"/>
            <a:ext cx="8420100" cy="866527"/>
          </a:xfrm>
        </p:spPr>
        <p:txBody>
          <a:bodyPr/>
          <a:lstStyle/>
          <a:p>
            <a:r>
              <a:rPr lang="en-US" dirty="0">
                <a:latin typeface="Arial" panose="020B0604020202020204" pitchFamily="34" charset="0"/>
                <a:cs typeface="Arial" panose="020B0604020202020204" pitchFamily="34" charset="0"/>
              </a:rPr>
              <a:t>RBB approaches to </a:t>
            </a:r>
            <a:r>
              <a:rPr lang="en-US" dirty="0" smtClean="0">
                <a:latin typeface="Arial" panose="020B0604020202020204" pitchFamily="34" charset="0"/>
                <a:cs typeface="Arial" panose="020B0604020202020204" pitchFamily="34" charset="0"/>
              </a:rPr>
              <a:t>accessibility on connected TV </a:t>
            </a:r>
            <a:endParaRPr lang="de-DE"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HBB4ALL Workshop 2015: Smart Accessibility on Connected </a:t>
            </a:r>
            <a:r>
              <a:rPr lang="en-US" dirty="0" smtClean="0">
                <a:latin typeface="Arial" panose="020B0604020202020204" pitchFamily="34" charset="0"/>
                <a:cs typeface="Arial" panose="020B0604020202020204" pitchFamily="34" charset="0"/>
              </a:rPr>
              <a:t>TV</a:t>
            </a:r>
          </a:p>
          <a:p>
            <a:r>
              <a:rPr lang="en-US" smtClean="0">
                <a:latin typeface="Arial" panose="020B0604020202020204" pitchFamily="34" charset="0"/>
                <a:cs typeface="Arial" panose="020B0604020202020204" pitchFamily="34" charset="0"/>
              </a:rPr>
              <a:t>18 March 2015</a:t>
            </a:r>
            <a:endParaRPr lang="en-US"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110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HbbTV</a:t>
            </a:r>
            <a:r>
              <a:rPr lang="en-US" dirty="0">
                <a:latin typeface="Arial" panose="020B0604020202020204" pitchFamily="34" charset="0"/>
                <a:cs typeface="Arial" panose="020B0604020202020204" pitchFamily="34" charset="0"/>
              </a:rPr>
              <a:t> Subtitles: On/Off and context sensitive help </a:t>
            </a:r>
            <a:r>
              <a:rPr lang="en-US" dirty="0" smtClean="0">
                <a:latin typeface="Arial" panose="020B0604020202020204" pitchFamily="34" charset="0"/>
                <a:cs typeface="Arial" panose="020B0604020202020204" pitchFamily="34" charset="0"/>
              </a:rPr>
              <a:t>(optional)</a:t>
            </a:r>
            <a:endParaRPr lang="de-DE" dirty="0">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3026" y="3099348"/>
            <a:ext cx="6151397" cy="273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5" descr="hbbnext6_transparent"/>
          <p:cNvPicPr>
            <a:picLocks noChangeAspect="1" noChangeArrowheads="1"/>
          </p:cNvPicPr>
          <p:nvPr/>
        </p:nvPicPr>
        <p:blipFill>
          <a:blip r:embed="rId3"/>
          <a:srcRect/>
          <a:stretch>
            <a:fillRect/>
          </a:stretch>
        </p:blipFill>
        <p:spPr bwMode="auto">
          <a:xfrm>
            <a:off x="7545388" y="115888"/>
            <a:ext cx="2144712" cy="685800"/>
          </a:xfrm>
          <a:prstGeom prst="rect">
            <a:avLst/>
          </a:prstGeom>
          <a:noFill/>
          <a:ln>
            <a:noFill/>
          </a:ln>
          <a:effectLst>
            <a:outerShdw algn="ctr" rotWithShape="0">
              <a:schemeClr val="tx1"/>
            </a:outerShdw>
          </a:effectLst>
          <a:extLst/>
        </p:spPr>
      </p:pic>
      <p:sp>
        <p:nvSpPr>
          <p:cNvPr id="6" name="Datumsplatzhalter 5"/>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3882919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latin typeface="Arial" panose="020B0604020202020204" pitchFamily="34" charset="0"/>
                <a:cs typeface="Arial" panose="020B0604020202020204" pitchFamily="34" charset="0"/>
              </a:rPr>
              <a:t>HbbTV</a:t>
            </a:r>
            <a:r>
              <a:rPr lang="en-GB" dirty="0" smtClean="0">
                <a:latin typeface="Arial" panose="020B0604020202020204" pitchFamily="34" charset="0"/>
                <a:cs typeface="Arial" panose="020B0604020202020204" pitchFamily="34" charset="0"/>
              </a:rPr>
              <a:t> Subtitles: Font Size</a:t>
            </a:r>
            <a:endParaRPr lang="en-GB" dirty="0">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1036" y="2770188"/>
            <a:ext cx="6035378"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5" descr="hbbnext6_transparent"/>
          <p:cNvPicPr>
            <a:picLocks noChangeAspect="1" noChangeArrowheads="1"/>
          </p:cNvPicPr>
          <p:nvPr/>
        </p:nvPicPr>
        <p:blipFill>
          <a:blip r:embed="rId3"/>
          <a:srcRect/>
          <a:stretch>
            <a:fillRect/>
          </a:stretch>
        </p:blipFill>
        <p:spPr bwMode="auto">
          <a:xfrm>
            <a:off x="7545388" y="115888"/>
            <a:ext cx="2144712" cy="685800"/>
          </a:xfrm>
          <a:prstGeom prst="rect">
            <a:avLst/>
          </a:prstGeom>
          <a:noFill/>
          <a:ln>
            <a:noFill/>
          </a:ln>
          <a:effectLst>
            <a:outerShdw algn="ctr" rotWithShape="0">
              <a:schemeClr val="tx1"/>
            </a:outerShdw>
          </a:effectLst>
          <a:extLst/>
        </p:spPr>
      </p:pic>
      <p:sp>
        <p:nvSpPr>
          <p:cNvPr id="6" name="Datumsplatzhalter 5"/>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3659690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latin typeface="Arial" panose="020B0604020202020204" pitchFamily="34" charset="0"/>
                <a:cs typeface="Arial" panose="020B0604020202020204" pitchFamily="34" charset="0"/>
              </a:rPr>
              <a:t>HbbTV</a:t>
            </a:r>
            <a:r>
              <a:rPr lang="en-GB" dirty="0" smtClean="0">
                <a:latin typeface="Arial" panose="020B0604020202020204" pitchFamily="34" charset="0"/>
                <a:cs typeface="Arial" panose="020B0604020202020204" pitchFamily="34" charset="0"/>
              </a:rPr>
              <a:t> Subtitles: Position</a:t>
            </a:r>
            <a:endParaRPr lang="en-GB"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1036" y="2770188"/>
            <a:ext cx="6035378"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5" descr="hbbnext6_transparent"/>
          <p:cNvPicPr>
            <a:picLocks noChangeAspect="1" noChangeArrowheads="1"/>
          </p:cNvPicPr>
          <p:nvPr/>
        </p:nvPicPr>
        <p:blipFill>
          <a:blip r:embed="rId3"/>
          <a:srcRect/>
          <a:stretch>
            <a:fillRect/>
          </a:stretch>
        </p:blipFill>
        <p:spPr bwMode="auto">
          <a:xfrm>
            <a:off x="7545388" y="115888"/>
            <a:ext cx="2144712" cy="685800"/>
          </a:xfrm>
          <a:prstGeom prst="rect">
            <a:avLst/>
          </a:prstGeom>
          <a:noFill/>
          <a:ln>
            <a:noFill/>
          </a:ln>
          <a:effectLst>
            <a:outerShdw algn="ctr" rotWithShape="0">
              <a:schemeClr val="tx1"/>
            </a:outerShdw>
          </a:effectLst>
          <a:extLst/>
        </p:spPr>
      </p:pic>
      <p:sp>
        <p:nvSpPr>
          <p:cNvPr id="6" name="Datumsplatzhalter 5"/>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1568543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latin typeface="Arial" panose="020B0604020202020204" pitchFamily="34" charset="0"/>
                <a:cs typeface="Arial" panose="020B0604020202020204" pitchFamily="34" charset="0"/>
              </a:rPr>
              <a:t>HbbTV</a:t>
            </a:r>
            <a:r>
              <a:rPr lang="en-GB" dirty="0" smtClean="0">
                <a:latin typeface="Arial" panose="020B0604020202020204" pitchFamily="34" charset="0"/>
                <a:cs typeface="Arial" panose="020B0604020202020204" pitchFamily="34" charset="0"/>
              </a:rPr>
              <a:t> Subtitles: Background</a:t>
            </a:r>
            <a:endParaRPr lang="en-GB" dirty="0">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675" y="2836217"/>
            <a:ext cx="8420100" cy="326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5" descr="hbbnext6_transparent"/>
          <p:cNvPicPr>
            <a:picLocks noChangeAspect="1" noChangeArrowheads="1"/>
          </p:cNvPicPr>
          <p:nvPr/>
        </p:nvPicPr>
        <p:blipFill>
          <a:blip r:embed="rId3"/>
          <a:srcRect/>
          <a:stretch>
            <a:fillRect/>
          </a:stretch>
        </p:blipFill>
        <p:spPr bwMode="auto">
          <a:xfrm>
            <a:off x="7545388" y="115888"/>
            <a:ext cx="2144712" cy="685800"/>
          </a:xfrm>
          <a:prstGeom prst="rect">
            <a:avLst/>
          </a:prstGeom>
          <a:noFill/>
          <a:ln>
            <a:noFill/>
          </a:ln>
          <a:effectLst>
            <a:outerShdw algn="ctr" rotWithShape="0">
              <a:schemeClr val="tx1"/>
            </a:outerShdw>
          </a:effectLst>
          <a:extLst/>
        </p:spPr>
      </p:pic>
      <p:sp>
        <p:nvSpPr>
          <p:cNvPr id="6" name="Datumsplatzhalter 5"/>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1376999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Customised Live </a:t>
            </a:r>
            <a:r>
              <a:rPr lang="en-GB" dirty="0" err="1" smtClean="0">
                <a:latin typeface="Arial" panose="020B0604020202020204" pitchFamily="34" charset="0"/>
                <a:cs typeface="Arial" panose="020B0604020202020204" pitchFamily="34" charset="0"/>
              </a:rPr>
              <a:t>HbbTV</a:t>
            </a:r>
            <a:r>
              <a:rPr lang="en-GB" dirty="0" smtClean="0">
                <a:latin typeface="Arial" panose="020B0604020202020204" pitchFamily="34" charset="0"/>
                <a:cs typeface="Arial" panose="020B0604020202020204" pitchFamily="34" charset="0"/>
              </a:rPr>
              <a:t> Subtitles (DVB): Outlook</a:t>
            </a:r>
            <a:endParaRPr lang="en-GB"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The ARD Playout </a:t>
            </a:r>
            <a:r>
              <a:rPr lang="en-GB" sz="1800" dirty="0" err="1" smtClean="0">
                <a:latin typeface="Arial" panose="020B0604020202020204" pitchFamily="34" charset="0"/>
                <a:cs typeface="Arial" panose="020B0604020202020204" pitchFamily="34" charset="0"/>
              </a:rPr>
              <a:t>Center</a:t>
            </a:r>
            <a:r>
              <a:rPr lang="en-GB" sz="1800" dirty="0" smtClean="0">
                <a:latin typeface="Arial" panose="020B0604020202020204" pitchFamily="34" charset="0"/>
                <a:cs typeface="Arial" panose="020B0604020202020204" pitchFamily="34" charset="0"/>
              </a:rPr>
              <a:t> with support from the Innovations Projects have prepared a technical concept for use of the </a:t>
            </a:r>
            <a:r>
              <a:rPr lang="en-GB" sz="1800" dirty="0" err="1" smtClean="0">
                <a:latin typeface="Arial" panose="020B0604020202020204" pitchFamily="34" charset="0"/>
                <a:cs typeface="Arial" panose="020B0604020202020204" pitchFamily="34" charset="0"/>
              </a:rPr>
              <a:t>HbbTV</a:t>
            </a:r>
            <a:r>
              <a:rPr lang="en-GB" sz="1800" dirty="0" smtClean="0">
                <a:latin typeface="Arial" panose="020B0604020202020204" pitchFamily="34" charset="0"/>
                <a:cs typeface="Arial" panose="020B0604020202020204" pitchFamily="34" charset="0"/>
              </a:rPr>
              <a:t> subtitle application by the ARD </a:t>
            </a:r>
          </a:p>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Currently being assessed</a:t>
            </a:r>
          </a:p>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Plan: Any member of ARD network can use the application to offer customised subtitles</a:t>
            </a:r>
          </a:p>
          <a:p>
            <a:endParaRPr lang="en-GB" dirty="0">
              <a:latin typeface="Arial" panose="020B0604020202020204" pitchFamily="34" charset="0"/>
              <a:cs typeface="Arial" panose="020B0604020202020204" pitchFamily="34" charset="0"/>
            </a:endParaRPr>
          </a:p>
        </p:txBody>
      </p:sp>
      <p:sp>
        <p:nvSpPr>
          <p:cNvPr id="4" name="AutoShape 2" descr="Bildergebnis für Hbb4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ildergebnis für Hbb4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2" name="Picture 6" descr="https://media.licdn.com/media/p/8/005/050/0b7/0bef0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9304" y="46039"/>
            <a:ext cx="2144688" cy="740348"/>
          </a:xfrm>
          <a:prstGeom prst="rect">
            <a:avLst/>
          </a:prstGeom>
          <a:noFill/>
          <a:extLst>
            <a:ext uri="{909E8E84-426E-40DD-AFC4-6F175D3DCCD1}">
              <a14:hiddenFill xmlns:a14="http://schemas.microsoft.com/office/drawing/2010/main">
                <a:solidFill>
                  <a:srgbClr val="FFFFFF"/>
                </a:solidFill>
              </a14:hiddenFill>
            </a:ext>
          </a:extLst>
        </p:spPr>
      </p:pic>
      <p:sp>
        <p:nvSpPr>
          <p:cNvPr id="8" name="Datumsplatzhalter 7"/>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190617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Customised Subtitles for </a:t>
            </a:r>
            <a:r>
              <a:rPr lang="en-GB" dirty="0" err="1" smtClean="0">
                <a:latin typeface="Arial" panose="020B0604020202020204" pitchFamily="34" charset="0"/>
                <a:cs typeface="Arial" panose="020B0604020202020204" pitchFamily="34" charset="0"/>
              </a:rPr>
              <a:t>HbbTV</a:t>
            </a:r>
            <a:r>
              <a:rPr lang="en-GB" dirty="0" smtClean="0">
                <a:latin typeface="Arial" panose="020B0604020202020204" pitchFamily="34" charset="0"/>
                <a:cs typeface="Arial" panose="020B0604020202020204" pitchFamily="34" charset="0"/>
              </a:rPr>
              <a:t> Catch Up TV Services</a:t>
            </a:r>
            <a:endParaRPr lang="en-GB"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In the project HBB4ALL a basic version of the application has been developed and is currently being tested internally</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Uses EBU-TT-Basis-DE subtitle files</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Starting in Summer 2015 larges scale tests using </a:t>
            </a:r>
            <a:r>
              <a:rPr lang="en-US" sz="1800" b="1" dirty="0" err="1" smtClean="0">
                <a:latin typeface="Arial" panose="020B0604020202020204" pitchFamily="34" charset="0"/>
                <a:cs typeface="Arial" panose="020B0604020202020204" pitchFamily="34" charset="0"/>
              </a:rPr>
              <a:t>rbb</a:t>
            </a:r>
            <a:r>
              <a:rPr lang="en-US" sz="1800" dirty="0" smtClean="0">
                <a:latin typeface="Arial" panose="020B0604020202020204" pitchFamily="34" charset="0"/>
                <a:cs typeface="Arial" panose="020B0604020202020204" pitchFamily="34" charset="0"/>
              </a:rPr>
              <a:t> catch up TV service</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Plan: ARD-wide roll–out</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ARD catch up service</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Other regional broadcasters catch up services (Client applications)</a:t>
            </a:r>
          </a:p>
          <a:p>
            <a:pPr>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ARD working group has issued a policy document for subtitles for live streams for online and </a:t>
            </a:r>
            <a:r>
              <a:rPr lang="en-US" sz="1800" dirty="0" err="1" smtClean="0">
                <a:latin typeface="Arial" panose="020B0604020202020204" pitchFamily="34" charset="0"/>
                <a:cs typeface="Arial" panose="020B0604020202020204" pitchFamily="34" charset="0"/>
              </a:rPr>
              <a:t>HbbTV</a:t>
            </a:r>
            <a:endParaRPr lang="en-US" sz="1800" dirty="0" smtClean="0">
              <a:latin typeface="Arial" panose="020B0604020202020204" pitchFamily="34" charset="0"/>
              <a:cs typeface="Arial" panose="020B0604020202020204" pitchFamily="34" charset="0"/>
            </a:endParaRPr>
          </a:p>
        </p:txBody>
      </p:sp>
      <p:pic>
        <p:nvPicPr>
          <p:cNvPr id="4" name="Picture 6" descr="https://media.licdn.com/media/p/8/005/050/0b7/0bef0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9304" y="46039"/>
            <a:ext cx="2144688" cy="740348"/>
          </a:xfrm>
          <a:prstGeom prst="rect">
            <a:avLst/>
          </a:prstGeom>
          <a:noFill/>
          <a:extLst>
            <a:ext uri="{909E8E84-426E-40DD-AFC4-6F175D3DCCD1}">
              <a14:hiddenFill xmlns:a14="http://schemas.microsoft.com/office/drawing/2010/main">
                <a:solidFill>
                  <a:srgbClr val="FFFFFF"/>
                </a:solidFill>
              </a14:hiddenFill>
            </a:ext>
          </a:extLst>
        </p:spPr>
      </p:pic>
      <p:sp>
        <p:nvSpPr>
          <p:cNvPr id="7" name="Datumsplatzhalter 6"/>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1470001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4448947" y="2863483"/>
            <a:ext cx="5400600" cy="3157811"/>
          </a:xfrm>
        </p:spPr>
        <p:txBody>
          <a:bodyPr>
            <a:noAutofit/>
          </a:bodyPr>
          <a:lstStyle/>
          <a:p>
            <a:pPr marL="288000" lvl="1">
              <a:buClr>
                <a:schemeClr val="tx1">
                  <a:lumMod val="65000"/>
                  <a:lumOff val="35000"/>
                </a:schemeClr>
              </a:buClr>
              <a:buSzPct val="100000"/>
              <a:buFont typeface="Wingdings 2" panose="05020102010507070707" pitchFamily="18" charset="2"/>
              <a:buChar char=""/>
            </a:pPr>
            <a:r>
              <a:rPr lang="en-US" sz="1800" dirty="0" err="1" smtClean="0">
                <a:latin typeface="Calibri" panose="020F0502020204030204" pitchFamily="34" charset="0"/>
              </a:rPr>
              <a:t>VoD</a:t>
            </a:r>
            <a:r>
              <a:rPr lang="en-US" sz="1800" dirty="0" smtClean="0">
                <a:latin typeface="Calibri" panose="020F0502020204030204" pitchFamily="34" charset="0"/>
              </a:rPr>
              <a:t>-Portals </a:t>
            </a:r>
            <a:r>
              <a:rPr lang="en-US" sz="1800" dirty="0">
                <a:latin typeface="Calibri" panose="020F0502020204030204" pitchFamily="34" charset="0"/>
              </a:rPr>
              <a:t>are very popular – difficult to explain why they do not carry subtitles</a:t>
            </a:r>
          </a:p>
          <a:p>
            <a:pPr marL="288000" lvl="1">
              <a:buClr>
                <a:schemeClr val="tx1">
                  <a:lumMod val="65000"/>
                  <a:lumOff val="35000"/>
                </a:schemeClr>
              </a:buClr>
              <a:buSzPct val="100000"/>
              <a:buFont typeface="Wingdings 2" panose="05020102010507070707" pitchFamily="18" charset="2"/>
              <a:buChar char=""/>
            </a:pPr>
            <a:r>
              <a:rPr lang="en-US" sz="1800" dirty="0">
                <a:latin typeface="Calibri" panose="020F0502020204030204" pitchFamily="34" charset="0"/>
              </a:rPr>
              <a:t>Challenge: </a:t>
            </a:r>
            <a:r>
              <a:rPr lang="en-US" sz="1800" dirty="0" err="1" smtClean="0">
                <a:latin typeface="Calibri" panose="020F0502020204030204" pitchFamily="34" charset="0"/>
              </a:rPr>
              <a:t>Synchronisation</a:t>
            </a:r>
            <a:r>
              <a:rPr lang="en-US" sz="1800" dirty="0" smtClean="0">
                <a:latin typeface="Calibri" panose="020F0502020204030204" pitchFamily="34" charset="0"/>
              </a:rPr>
              <a:t> of ST </a:t>
            </a:r>
            <a:endParaRPr lang="en-US" sz="1800" dirty="0">
              <a:latin typeface="Calibri" panose="020F0502020204030204" pitchFamily="34" charset="0"/>
            </a:endParaRPr>
          </a:p>
          <a:p>
            <a:pPr marL="288000" lvl="1">
              <a:buClr>
                <a:schemeClr val="tx1">
                  <a:lumMod val="65000"/>
                  <a:lumOff val="35000"/>
                </a:schemeClr>
              </a:buClr>
              <a:buSzPct val="100000"/>
              <a:buFont typeface="Wingdings 2" panose="05020102010507070707" pitchFamily="18" charset="2"/>
              <a:buChar char=""/>
            </a:pPr>
            <a:r>
              <a:rPr lang="en-US" sz="1800" dirty="0" smtClean="0">
                <a:latin typeface="Calibri" panose="020F0502020204030204" pitchFamily="34" charset="0"/>
              </a:rPr>
              <a:t>03/15: </a:t>
            </a:r>
            <a:r>
              <a:rPr lang="en-US" sz="1800" dirty="0" err="1" smtClean="0">
                <a:latin typeface="Calibri" panose="020F0502020204030204" pitchFamily="34" charset="0"/>
              </a:rPr>
              <a:t>HbbTV</a:t>
            </a:r>
            <a:r>
              <a:rPr lang="en-US" sz="1800" dirty="0">
                <a:latin typeface="Calibri" panose="020F0502020204030204" pitchFamily="34" charset="0"/>
              </a:rPr>
              <a:t> </a:t>
            </a:r>
            <a:r>
              <a:rPr lang="en-US" sz="1800" dirty="0" smtClean="0">
                <a:latin typeface="Calibri" panose="020F0502020204030204" pitchFamily="34" charset="0"/>
              </a:rPr>
              <a:t>ST-App </a:t>
            </a:r>
            <a:r>
              <a:rPr lang="en-US" sz="1800" dirty="0">
                <a:latin typeface="Calibri" panose="020F0502020204030204" pitchFamily="34" charset="0"/>
              </a:rPr>
              <a:t>for </a:t>
            </a:r>
            <a:r>
              <a:rPr lang="en-US" sz="1800" dirty="0" err="1">
                <a:latin typeface="Calibri" panose="020F0502020204030204" pitchFamily="34" charset="0"/>
              </a:rPr>
              <a:t>VoD</a:t>
            </a:r>
            <a:r>
              <a:rPr lang="en-US" sz="1800" dirty="0">
                <a:latin typeface="Calibri" panose="020F0502020204030204" pitchFamily="34" charset="0"/>
              </a:rPr>
              <a:t> – </a:t>
            </a:r>
            <a:r>
              <a:rPr lang="en-US" sz="1800" dirty="0" smtClean="0">
                <a:latin typeface="Calibri" panose="020F0502020204030204" pitchFamily="34" charset="0"/>
              </a:rPr>
              <a:t>non-</a:t>
            </a:r>
            <a:r>
              <a:rPr lang="en-US" sz="1800" dirty="0" err="1" smtClean="0">
                <a:latin typeface="Calibri" panose="020F0502020204030204" pitchFamily="34" charset="0"/>
              </a:rPr>
              <a:t>customised</a:t>
            </a:r>
            <a:endParaRPr lang="en-US" sz="1800" dirty="0">
              <a:latin typeface="Calibri" panose="020F0502020204030204" pitchFamily="34" charset="0"/>
            </a:endParaRPr>
          </a:p>
          <a:p>
            <a:pPr marL="288000" lvl="1">
              <a:buClr>
                <a:schemeClr val="tx1">
                  <a:lumMod val="65000"/>
                  <a:lumOff val="35000"/>
                </a:schemeClr>
              </a:buClr>
              <a:buSzPct val="100000"/>
              <a:buFont typeface="Wingdings 2" panose="05020102010507070707" pitchFamily="18" charset="2"/>
              <a:buChar char=""/>
            </a:pPr>
            <a:r>
              <a:rPr lang="en-US" sz="1800" dirty="0" smtClean="0">
                <a:latin typeface="Calibri" panose="020F0502020204030204" pitchFamily="34" charset="0"/>
              </a:rPr>
              <a:t>07/15: </a:t>
            </a:r>
            <a:r>
              <a:rPr lang="en-US" sz="1800" dirty="0" err="1">
                <a:latin typeface="Calibri" panose="020F0502020204030204" pitchFamily="34" charset="0"/>
              </a:rPr>
              <a:t>HbbTV</a:t>
            </a:r>
            <a:r>
              <a:rPr lang="en-US" sz="1800" dirty="0">
                <a:latin typeface="Calibri" panose="020F0502020204030204" pitchFamily="34" charset="0"/>
              </a:rPr>
              <a:t> </a:t>
            </a:r>
            <a:r>
              <a:rPr lang="en-US" sz="1800" dirty="0" smtClean="0">
                <a:latin typeface="Calibri" panose="020F0502020204030204" pitchFamily="34" charset="0"/>
              </a:rPr>
              <a:t>ST-App </a:t>
            </a:r>
            <a:r>
              <a:rPr lang="en-US" sz="1800" dirty="0">
                <a:latin typeface="Calibri" panose="020F0502020204030204" pitchFamily="34" charset="0"/>
              </a:rPr>
              <a:t>for </a:t>
            </a:r>
            <a:r>
              <a:rPr lang="en-US" sz="1800" dirty="0" err="1">
                <a:latin typeface="Calibri" panose="020F0502020204030204" pitchFamily="34" charset="0"/>
              </a:rPr>
              <a:t>VoD</a:t>
            </a:r>
            <a:r>
              <a:rPr lang="en-US" sz="1800" dirty="0">
                <a:latin typeface="Calibri" panose="020F0502020204030204" pitchFamily="34" charset="0"/>
              </a:rPr>
              <a:t> – </a:t>
            </a:r>
            <a:r>
              <a:rPr lang="en-US" sz="1800" dirty="0" err="1" smtClean="0">
                <a:latin typeface="Calibri" panose="020F0502020204030204" pitchFamily="34" charset="0"/>
              </a:rPr>
              <a:t>customisable</a:t>
            </a:r>
            <a:endParaRPr lang="en-US" sz="1800" dirty="0">
              <a:latin typeface="Calibri" panose="020F0502020204030204" pitchFamily="34" charset="0"/>
            </a:endParaRPr>
          </a:p>
          <a:p>
            <a:pPr marL="288000" lvl="1">
              <a:buClr>
                <a:schemeClr val="tx1">
                  <a:lumMod val="65000"/>
                  <a:lumOff val="35000"/>
                </a:schemeClr>
              </a:buClr>
              <a:buSzPct val="100000"/>
              <a:buFont typeface="Wingdings 2" panose="05020102010507070707" pitchFamily="18" charset="2"/>
              <a:buChar char=""/>
            </a:pPr>
            <a:r>
              <a:rPr lang="en-US" sz="1800" dirty="0" smtClean="0">
                <a:latin typeface="Calibri" panose="020F0502020204030204" pitchFamily="34" charset="0"/>
              </a:rPr>
              <a:t>08/5 - 01/16: Test. </a:t>
            </a:r>
            <a:r>
              <a:rPr lang="en-US" sz="1800" dirty="0">
                <a:latin typeface="Calibri" panose="020F0502020204030204" pitchFamily="34" charset="0"/>
              </a:rPr>
              <a:t>30 hearing impaired users</a:t>
            </a:r>
          </a:p>
          <a:p>
            <a:pPr marL="288000" lvl="1">
              <a:buClr>
                <a:schemeClr val="tx1">
                  <a:lumMod val="65000"/>
                  <a:lumOff val="35000"/>
                </a:schemeClr>
              </a:buClr>
              <a:buSzPct val="100000"/>
              <a:buFont typeface="Wingdings 2" panose="05020102010507070707" pitchFamily="18" charset="2"/>
              <a:buChar char=""/>
            </a:pPr>
            <a:r>
              <a:rPr lang="en-US" sz="1800" dirty="0">
                <a:latin typeface="Calibri" panose="020F0502020204030204" pitchFamily="34" charset="0"/>
              </a:rPr>
              <a:t>Cooperation between </a:t>
            </a:r>
            <a:r>
              <a:rPr lang="en-US" sz="1800" dirty="0" err="1">
                <a:latin typeface="Calibri" panose="020F0502020204030204" pitchFamily="34" charset="0"/>
              </a:rPr>
              <a:t>rbb</a:t>
            </a:r>
            <a:r>
              <a:rPr lang="en-US" sz="1800" dirty="0">
                <a:latin typeface="Calibri" panose="020F0502020204030204" pitchFamily="34" charset="0"/>
              </a:rPr>
              <a:t> and SWR in </a:t>
            </a:r>
            <a:r>
              <a:rPr lang="en-US" sz="1800" dirty="0" smtClean="0">
                <a:latin typeface="Calibri" panose="020F0502020204030204" pitchFamily="34" charset="0"/>
              </a:rPr>
              <a:t>ARD</a:t>
            </a:r>
            <a:endParaRPr lang="en-US" sz="1800" dirty="0">
              <a:latin typeface="Calibri" panose="020F0502020204030204" pitchFamily="34" charset="0"/>
            </a:endParaRPr>
          </a:p>
        </p:txBody>
      </p:sp>
      <p:sp>
        <p:nvSpPr>
          <p:cNvPr id="9" name="Titel 1"/>
          <p:cNvSpPr txBox="1">
            <a:spLocks/>
          </p:cNvSpPr>
          <p:nvPr/>
        </p:nvSpPr>
        <p:spPr bwMode="auto">
          <a:xfrm>
            <a:off x="827999" y="2060848"/>
            <a:ext cx="8386515"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1800" b="1">
                <a:solidFill>
                  <a:schemeClr val="tx2"/>
                </a:solidFill>
                <a:latin typeface="RBB Interstate Light" pitchFamily="2" charset="0"/>
                <a:ea typeface="+mj-ea"/>
                <a:cs typeface="+mj-cs"/>
              </a:defRPr>
            </a:lvl1pPr>
            <a:lvl2pPr algn="ctr" rtl="0" eaLnBrk="1" fontAlgn="base" hangingPunct="1">
              <a:spcBef>
                <a:spcPct val="0"/>
              </a:spcBef>
              <a:spcAft>
                <a:spcPct val="0"/>
              </a:spcAft>
              <a:defRPr sz="4400">
                <a:solidFill>
                  <a:schemeClr val="tx2"/>
                </a:solidFill>
                <a:latin typeface="Times" charset="0"/>
              </a:defRPr>
            </a:lvl2pPr>
            <a:lvl3pPr algn="ctr" rtl="0" eaLnBrk="1" fontAlgn="base" hangingPunct="1">
              <a:spcBef>
                <a:spcPct val="0"/>
              </a:spcBef>
              <a:spcAft>
                <a:spcPct val="0"/>
              </a:spcAft>
              <a:defRPr sz="4400">
                <a:solidFill>
                  <a:schemeClr val="tx2"/>
                </a:solidFill>
                <a:latin typeface="Times" charset="0"/>
              </a:defRPr>
            </a:lvl3pPr>
            <a:lvl4pPr algn="ctr" rtl="0" eaLnBrk="1" fontAlgn="base" hangingPunct="1">
              <a:spcBef>
                <a:spcPct val="0"/>
              </a:spcBef>
              <a:spcAft>
                <a:spcPct val="0"/>
              </a:spcAft>
              <a:defRPr sz="4400">
                <a:solidFill>
                  <a:schemeClr val="tx2"/>
                </a:solidFill>
                <a:latin typeface="Times" charset="0"/>
              </a:defRPr>
            </a:lvl4pPr>
            <a:lvl5pPr algn="ctr" rtl="0" eaLnBrk="1" fontAlgn="base" hangingPunct="1">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a:lstStyle>
          <a:p>
            <a:r>
              <a:rPr lang="en-US" sz="2000" dirty="0">
                <a:latin typeface="Calibri" panose="020F0502020204030204" pitchFamily="34" charset="0"/>
              </a:rPr>
              <a:t>“</a:t>
            </a:r>
            <a:r>
              <a:rPr lang="en-US" sz="2000" dirty="0" err="1">
                <a:latin typeface="Calibri" panose="020F0502020204030204" pitchFamily="34" charset="0"/>
              </a:rPr>
              <a:t>Customised</a:t>
            </a:r>
            <a:r>
              <a:rPr lang="en-US" sz="2000" dirty="0">
                <a:latin typeface="Calibri" panose="020F0502020204030204" pitchFamily="34" charset="0"/>
              </a:rPr>
              <a:t> </a:t>
            </a:r>
            <a:r>
              <a:rPr lang="en-US" sz="2000" dirty="0" err="1" smtClean="0">
                <a:latin typeface="Calibri" panose="020F0502020204030204" pitchFamily="34" charset="0"/>
              </a:rPr>
              <a:t>HbbTV</a:t>
            </a:r>
            <a:r>
              <a:rPr lang="en-US" sz="2000" dirty="0">
                <a:latin typeface="Calibri" panose="020F0502020204030204" pitchFamily="34" charset="0"/>
              </a:rPr>
              <a:t>-</a:t>
            </a:r>
            <a:r>
              <a:rPr lang="en-US" sz="2000" dirty="0" smtClean="0">
                <a:latin typeface="Calibri" panose="020F0502020204030204" pitchFamily="34" charset="0"/>
              </a:rPr>
              <a:t>Subtitles for </a:t>
            </a:r>
            <a:r>
              <a:rPr lang="en-US" sz="2000" dirty="0" err="1" smtClean="0">
                <a:latin typeface="Calibri" panose="020F0502020204030204" pitchFamily="34" charset="0"/>
              </a:rPr>
              <a:t>VoD</a:t>
            </a:r>
            <a:r>
              <a:rPr lang="en-US" sz="2000" dirty="0" smtClean="0">
                <a:latin typeface="Calibri" panose="020F0502020204030204" pitchFamily="34" charset="0"/>
              </a:rPr>
              <a:t>” @ </a:t>
            </a:r>
            <a:r>
              <a:rPr lang="en-US" sz="2000" dirty="0" err="1" smtClean="0">
                <a:latin typeface="Calibri" panose="020F0502020204030204" pitchFamily="34" charset="0"/>
              </a:rPr>
              <a:t>rbb</a:t>
            </a:r>
            <a:endParaRPr lang="de-DE" sz="2000" kern="0" dirty="0">
              <a:latin typeface="Calibri" panose="020F050202020403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2996952"/>
            <a:ext cx="4117994" cy="232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58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8544" y="2418463"/>
            <a:ext cx="8420100" cy="866527"/>
          </a:xfrm>
        </p:spPr>
        <p:txBody>
          <a:bodyPr/>
          <a:lstStyle/>
          <a:p>
            <a:r>
              <a:rPr lang="de-DE" sz="3600" dirty="0" err="1" smtClean="0">
                <a:latin typeface="Arial" panose="020B0604020202020204" pitchFamily="34" charset="0"/>
                <a:cs typeface="Arial" panose="020B0604020202020204" pitchFamily="34" charset="0"/>
              </a:rPr>
              <a:t>Signer</a:t>
            </a:r>
            <a:r>
              <a:rPr lang="de-DE" sz="3600" dirty="0" smtClean="0">
                <a:latin typeface="Arial" panose="020B0604020202020204" pitchFamily="34" charset="0"/>
                <a:cs typeface="Arial" panose="020B0604020202020204" pitchFamily="34" charset="0"/>
              </a:rPr>
              <a:t> „on </a:t>
            </a:r>
            <a:r>
              <a:rPr lang="de-DE" sz="3600" dirty="0" err="1" smtClean="0">
                <a:latin typeface="Arial" panose="020B0604020202020204" pitchFamily="34" charset="0"/>
                <a:cs typeface="Arial" panose="020B0604020202020204" pitchFamily="34" charset="0"/>
              </a:rPr>
              <a:t>demand</a:t>
            </a:r>
            <a:r>
              <a:rPr lang="de-DE" sz="3600" dirty="0" smtClean="0">
                <a:latin typeface="Arial" panose="020B0604020202020204" pitchFamily="34" charset="0"/>
                <a:cs typeface="Arial" panose="020B0604020202020204" pitchFamily="34" charset="0"/>
              </a:rPr>
              <a:t>“</a:t>
            </a:r>
            <a:endParaRPr lang="de-DE" sz="3600" dirty="0">
              <a:latin typeface="Arial" panose="020B0604020202020204" pitchFamily="34" charset="0"/>
              <a:cs typeface="Arial" panose="020B0604020202020204" pitchFamily="34" charset="0"/>
            </a:endParaRPr>
          </a:p>
        </p:txBody>
      </p:sp>
      <p:pic>
        <p:nvPicPr>
          <p:cNvPr id="3" name="Picture 5" descr="G:\PB-Direktion\Innovation\alte Struktur\barrierefreiheit\gebärdendolmetscher zukunft\gebärdensprache_logo\Gebaerdensprach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23" y="3458127"/>
            <a:ext cx="1876425"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umsplatzhalter 5"/>
          <p:cNvSpPr>
            <a:spLocks noGrp="1"/>
          </p:cNvSpPr>
          <p:nvPr>
            <p:ph type="dt" sz="half" idx="10"/>
          </p:nvPr>
        </p:nvSpPr>
        <p:spPr/>
        <p:txBody>
          <a:bodyPr/>
          <a:lstStyle/>
          <a:p>
            <a:r>
              <a:rPr lang="de-DE" smtClean="0"/>
              <a:t>RBB approaches to accessibility on connected TV</a:t>
            </a:r>
            <a:endParaRPr lang="en-US" dirty="0"/>
          </a:p>
        </p:txBody>
      </p:sp>
    </p:spTree>
    <p:extLst>
      <p:ext uri="{BB962C8B-B14F-4D97-AF65-F5344CB8AC3E}">
        <p14:creationId xmlns:p14="http://schemas.microsoft.com/office/powerpoint/2010/main" val="3768096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Signer</a:t>
            </a:r>
            <a:r>
              <a:rPr lang="de-DE" dirty="0">
                <a:latin typeface="Arial" panose="020B0604020202020204" pitchFamily="34" charset="0"/>
                <a:cs typeface="Arial" panose="020B0604020202020204" pitchFamily="34" charset="0"/>
              </a:rPr>
              <a:t> „on </a:t>
            </a:r>
            <a:r>
              <a:rPr lang="de-DE" dirty="0" err="1">
                <a:latin typeface="Arial" panose="020B0604020202020204" pitchFamily="34" charset="0"/>
                <a:cs typeface="Arial" panose="020B0604020202020204" pitchFamily="34" charset="0"/>
              </a:rPr>
              <a:t>demand</a:t>
            </a:r>
            <a:r>
              <a:rPr lang="de-DE" dirty="0">
                <a:latin typeface="Arial" panose="020B0604020202020204" pitchFamily="34" charset="0"/>
                <a:cs typeface="Arial" panose="020B0604020202020204" pitchFamily="34" charset="0"/>
              </a:rPr>
              <a:t>“: Motivation</a:t>
            </a:r>
          </a:p>
        </p:txBody>
      </p:sp>
      <p:sp>
        <p:nvSpPr>
          <p:cNvPr id="3" name="Inhaltsplatzhalter 2"/>
          <p:cNvSpPr>
            <a:spLocks noGrp="1"/>
          </p:cNvSpPr>
          <p:nvPr>
            <p:ph idx="1"/>
          </p:nvPr>
        </p:nvSpPr>
        <p:spPr/>
        <p:txBody>
          <a:bodyPr/>
          <a:lstStyle/>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Sign language service on TV are traditionally “open” - everyone sees them</a:t>
            </a:r>
          </a:p>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Via </a:t>
            </a:r>
            <a:r>
              <a:rPr lang="en-GB" sz="1800" dirty="0" err="1" smtClean="0">
                <a:latin typeface="Arial" panose="020B0604020202020204" pitchFamily="34" charset="0"/>
                <a:cs typeface="Arial" panose="020B0604020202020204" pitchFamily="34" charset="0"/>
              </a:rPr>
              <a:t>HbbTV</a:t>
            </a:r>
            <a:r>
              <a:rPr lang="en-GB" sz="1800" dirty="0" smtClean="0">
                <a:latin typeface="Arial" panose="020B0604020202020204" pitchFamily="34" charset="0"/>
                <a:cs typeface="Arial" panose="020B0604020202020204" pitchFamily="34" charset="0"/>
              </a:rPr>
              <a:t> we can offer a service for those who need it </a:t>
            </a:r>
          </a:p>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First lab test conducted in 2014</a:t>
            </a:r>
          </a:p>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Pilot planned for 2015 – exact extent of pilot still to be decided.</a:t>
            </a:r>
          </a:p>
          <a:p>
            <a:pPr>
              <a:buFont typeface="Wingdings" panose="05000000000000000000" pitchFamily="2" charset="2"/>
              <a:buChar char="§"/>
            </a:pPr>
            <a:endParaRPr lang="en-GB" sz="1800" dirty="0">
              <a:latin typeface="Arial" panose="020B0604020202020204" pitchFamily="34" charset="0"/>
              <a:cs typeface="Arial" panose="020B0604020202020204" pitchFamily="34" charset="0"/>
            </a:endParaRPr>
          </a:p>
        </p:txBody>
      </p:sp>
      <p:pic>
        <p:nvPicPr>
          <p:cNvPr id="4" name="Picture 5" descr="G:\PB-Direktion\Innovation\alte Struktur\barrierefreiheit\gebärdendolmetscher zukunft\gebärdensprache_logo\Gebaerdensprache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25" y="1082675"/>
            <a:ext cx="15811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E:\DTV4All\Signertests\Fotos\for Tom\P10006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4194175"/>
            <a:ext cx="47355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s://media.licdn.com/media/p/8/005/050/0b7/0bef0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304" y="46039"/>
            <a:ext cx="2144688" cy="740348"/>
          </a:xfrm>
          <a:prstGeom prst="rect">
            <a:avLst/>
          </a:prstGeom>
          <a:noFill/>
          <a:extLst>
            <a:ext uri="{909E8E84-426E-40DD-AFC4-6F175D3DCCD1}">
              <a14:hiddenFill xmlns:a14="http://schemas.microsoft.com/office/drawing/2010/main">
                <a:solidFill>
                  <a:srgbClr val="FFFFFF"/>
                </a:solidFill>
              </a14:hiddenFill>
            </a:ext>
          </a:extLst>
        </p:spPr>
      </p:pic>
      <p:sp>
        <p:nvSpPr>
          <p:cNvPr id="9" name="Datumsplatzhalter 8"/>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1136119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latin typeface="Arial" panose="020B0604020202020204" pitchFamily="34" charset="0"/>
                <a:cs typeface="Arial" panose="020B0604020202020204" pitchFamily="34" charset="0"/>
              </a:rPr>
              <a:t>Variant </a:t>
            </a:r>
            <a:r>
              <a:rPr lang="de-DE" altLang="de-DE" dirty="0">
                <a:latin typeface="Arial" panose="020B0604020202020204" pitchFamily="34" charset="0"/>
                <a:cs typeface="Arial" panose="020B0604020202020204" pitchFamily="34" charset="0"/>
              </a:rPr>
              <a:t>1: All-in-</a:t>
            </a:r>
            <a:r>
              <a:rPr lang="de-DE" altLang="de-DE" dirty="0" err="1">
                <a:latin typeface="Arial" panose="020B0604020202020204" pitchFamily="34" charset="0"/>
                <a:cs typeface="Arial" panose="020B0604020202020204" pitchFamily="34" charset="0"/>
              </a:rPr>
              <a:t>one</a:t>
            </a:r>
            <a:r>
              <a:rPr lang="de-DE" altLang="de-DE" dirty="0">
                <a:latin typeface="Arial" panose="020B0604020202020204" pitchFamily="34" charset="0"/>
                <a:cs typeface="Arial" panose="020B0604020202020204" pitchFamily="34" charset="0"/>
              </a:rPr>
              <a:t> Solution</a:t>
            </a:r>
            <a:endParaRPr lang="en-GB"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marL="342900" lvl="1" indent="-342900">
              <a:buFont typeface="Wingdings" panose="05000000000000000000" pitchFamily="2" charset="2"/>
              <a:buChar char="§"/>
              <a:defRPr/>
            </a:pPr>
            <a:r>
              <a:rPr lang="en-GB" altLang="de-DE" sz="1800" dirty="0" smtClean="0">
                <a:latin typeface="Arial" panose="020B0604020202020204" pitchFamily="34" charset="0"/>
                <a:cs typeface="Arial" panose="020B0604020202020204" pitchFamily="34" charset="0"/>
              </a:rPr>
              <a:t>„Pull“ via IP-channel </a:t>
            </a:r>
            <a:r>
              <a:rPr lang="en-GB" altLang="de-DE" sz="1800" dirty="0" err="1" smtClean="0">
                <a:latin typeface="Arial" panose="020B0604020202020204" pitchFamily="34" charset="0"/>
                <a:cs typeface="Arial" panose="020B0604020202020204" pitchFamily="34" charset="0"/>
              </a:rPr>
              <a:t>VoD</a:t>
            </a:r>
            <a:r>
              <a:rPr lang="en-GB" altLang="de-DE" sz="1800" dirty="0" smtClean="0">
                <a:latin typeface="Arial" panose="020B0604020202020204" pitchFamily="34" charset="0"/>
                <a:cs typeface="Arial" panose="020B0604020202020204" pitchFamily="34" charset="0"/>
              </a:rPr>
              <a:t> with the signer integrated</a:t>
            </a:r>
          </a:p>
          <a:p>
            <a:pPr marL="342900" lvl="1" indent="-342900">
              <a:buFont typeface="Wingdings" panose="05000000000000000000" pitchFamily="2" charset="2"/>
              <a:buChar char="§"/>
              <a:defRPr/>
            </a:pPr>
            <a:r>
              <a:rPr lang="en-GB" altLang="de-DE" sz="1800" dirty="0" smtClean="0">
                <a:latin typeface="Arial" panose="020B0604020202020204" pitchFamily="34" charset="0"/>
                <a:cs typeface="Arial" panose="020B0604020202020204" pitchFamily="34" charset="0"/>
              </a:rPr>
              <a:t>Replacing the TV picture rather than adding content</a:t>
            </a:r>
          </a:p>
          <a:p>
            <a:pPr marL="342900" lvl="1" indent="-342900">
              <a:buFont typeface="Wingdings" panose="05000000000000000000" pitchFamily="2" charset="2"/>
              <a:buChar char="§"/>
              <a:defRPr/>
            </a:pPr>
            <a:r>
              <a:rPr lang="en-GB" altLang="de-DE" sz="1800" dirty="0" smtClean="0">
                <a:latin typeface="Arial" panose="020B0604020202020204" pitchFamily="34" charset="0"/>
                <a:cs typeface="Arial" panose="020B0604020202020204" pitchFamily="34" charset="0"/>
              </a:rPr>
              <a:t>Here, main video is pre-mixed with sign language video</a:t>
            </a:r>
          </a:p>
          <a:p>
            <a:pPr marL="342900" lvl="1" indent="-342900">
              <a:buFont typeface="Wingdings" panose="05000000000000000000" pitchFamily="2" charset="2"/>
              <a:buChar char="§"/>
              <a:defRPr/>
            </a:pPr>
            <a:r>
              <a:rPr lang="en-GB" altLang="de-DE" sz="1800" dirty="0" smtClean="0">
                <a:latin typeface="Arial" panose="020B0604020202020204" pitchFamily="34" charset="0"/>
                <a:cs typeface="Arial" panose="020B0604020202020204" pitchFamily="34" charset="0"/>
              </a:rPr>
              <a:t>Only one video decoder in terminal required</a:t>
            </a:r>
          </a:p>
          <a:p>
            <a:pPr marL="342900" lvl="1" indent="-342900">
              <a:buFont typeface="Wingdings" panose="05000000000000000000" pitchFamily="2" charset="2"/>
              <a:buChar char="§"/>
              <a:defRPr/>
            </a:pPr>
            <a:r>
              <a:rPr lang="en-GB" altLang="de-DE" sz="1800" dirty="0" smtClean="0">
                <a:latin typeface="Arial" panose="020B0604020202020204" pitchFamily="34" charset="0"/>
                <a:cs typeface="Arial" panose="020B0604020202020204" pitchFamily="34" charset="0"/>
              </a:rPr>
              <a:t>Usability concept tested in July 2014</a:t>
            </a:r>
          </a:p>
          <a:p>
            <a:endParaRPr lang="en-GB" dirty="0">
              <a:latin typeface="Arial" panose="020B0604020202020204" pitchFamily="34" charset="0"/>
              <a:cs typeface="Arial" panose="020B0604020202020204" pitchFamily="34" charset="0"/>
            </a:endParaRPr>
          </a:p>
        </p:txBody>
      </p:sp>
      <p:pic>
        <p:nvPicPr>
          <p:cNvPr id="4" name="Picture 5" descr="G:\PB-Direktion\Innovation\alte Struktur\barrierefreiheit\gebärdendolmetscher zukunft\gebärdensprache_logo\Gebaerdensprach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3119" y="3458127"/>
            <a:ext cx="1876425"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s://media.licdn.com/media/p/8/005/050/0b7/0bef0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304" y="46039"/>
            <a:ext cx="2144688" cy="740348"/>
          </a:xfrm>
          <a:prstGeom prst="rect">
            <a:avLst/>
          </a:prstGeom>
          <a:noFill/>
          <a:extLst>
            <a:ext uri="{909E8E84-426E-40DD-AFC4-6F175D3DCCD1}">
              <a14:hiddenFill xmlns:a14="http://schemas.microsoft.com/office/drawing/2010/main">
                <a:solidFill>
                  <a:srgbClr val="FFFFFF"/>
                </a:solidFill>
              </a14:hiddenFill>
            </a:ext>
          </a:extLst>
        </p:spPr>
      </p:pic>
      <p:sp>
        <p:nvSpPr>
          <p:cNvPr id="8" name="Datumsplatzhalter 7"/>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1087472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rbb</a:t>
            </a:r>
            <a:r>
              <a:rPr lang="de-DE" dirty="0">
                <a:latin typeface="Arial" panose="020B0604020202020204" pitchFamily="34" charset="0"/>
                <a:cs typeface="Arial" panose="020B0604020202020204" pitchFamily="34" charset="0"/>
              </a:rPr>
              <a:t> Rundfunk </a:t>
            </a:r>
            <a:r>
              <a:rPr lang="de-DE" dirty="0" smtClean="0">
                <a:latin typeface="Arial" panose="020B0604020202020204" pitchFamily="34" charset="0"/>
                <a:cs typeface="Arial" panose="020B0604020202020204" pitchFamily="34" charset="0"/>
              </a:rPr>
              <a:t>Berlin-Brandenburg</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Public service broadcaster for Berlin and Brandenburg</a:t>
            </a:r>
          </a:p>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Local catchment area: 30,000 KM2 / Population: 6 million </a:t>
            </a:r>
          </a:p>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One TV station, seven radio channels, wide range of multimedia services, online, videotext , mobile apps, interactive TV, social media</a:t>
            </a:r>
          </a:p>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Member of ARD - Europe‘s largest broadcasting network</a:t>
            </a:r>
          </a:p>
          <a:p>
            <a:pPr>
              <a:buFont typeface="Wingdings" panose="05000000000000000000" pitchFamily="2" charset="2"/>
              <a:buChar char="§"/>
            </a:pPr>
            <a:r>
              <a:rPr lang="en-GB" sz="1800" dirty="0" smtClean="0">
                <a:latin typeface="Arial" panose="020B0604020202020204" pitchFamily="34" charset="0"/>
                <a:cs typeface="Arial" panose="020B0604020202020204" pitchFamily="34" charset="0"/>
              </a:rPr>
              <a:t>Host ARD Digital Play Out </a:t>
            </a:r>
            <a:r>
              <a:rPr lang="en-GB" sz="1800" dirty="0" err="1" smtClean="0">
                <a:latin typeface="Arial" panose="020B0604020202020204" pitchFamily="34" charset="0"/>
                <a:cs typeface="Arial" panose="020B0604020202020204" pitchFamily="34" charset="0"/>
              </a:rPr>
              <a:t>Center</a:t>
            </a:r>
            <a:r>
              <a:rPr lang="en-GB" sz="1800" dirty="0" smtClean="0">
                <a:latin typeface="Arial" panose="020B0604020202020204" pitchFamily="34" charset="0"/>
                <a:cs typeface="Arial" panose="020B0604020202020204" pitchFamily="34" charset="0"/>
              </a:rPr>
              <a:t> (interactive services) and </a:t>
            </a:r>
            <a:r>
              <a:rPr lang="en-GB" sz="1800" dirty="0" err="1" smtClean="0">
                <a:latin typeface="Arial" panose="020B0604020202020204" pitchFamily="34" charset="0"/>
                <a:cs typeface="Arial" panose="020B0604020202020204" pitchFamily="34" charset="0"/>
              </a:rPr>
              <a:t>ARDtext</a:t>
            </a:r>
            <a:r>
              <a:rPr lang="en-GB" sz="1800" dirty="0" smtClean="0">
                <a:latin typeface="Arial" panose="020B0604020202020204" pitchFamily="34" charset="0"/>
                <a:cs typeface="Arial" panose="020B0604020202020204" pitchFamily="34" charset="0"/>
              </a:rPr>
              <a:t> (subtitling)</a:t>
            </a:r>
          </a:p>
          <a:p>
            <a:endParaRPr lang="en-GB" dirty="0">
              <a:latin typeface="Arial" panose="020B0604020202020204" pitchFamily="34" charset="0"/>
              <a:cs typeface="Arial" panose="020B0604020202020204" pitchFamily="34" charset="0"/>
            </a:endParaRPr>
          </a:p>
        </p:txBody>
      </p:sp>
      <p:pic>
        <p:nvPicPr>
          <p:cNvPr id="4" name="Picture 4" descr="http://www.rbb-online.de/unternehmen/der_rbb/zahlenundfakten/index/_jcr_content/middleColumnList/teaserboxgroup_1/middleColumnList/teaserbox/teaserList/manualteaser_2/image.img.jpg/rendition=original/size=470x2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25400"/>
            <a:ext cx="29527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ile:Berlin-RBB-2007.jpg"/>
          <p:cNvPicPr>
            <a:picLocks noChangeAspect="1" noChangeArrowheads="1"/>
          </p:cNvPicPr>
          <p:nvPr/>
        </p:nvPicPr>
        <p:blipFill>
          <a:blip r:embed="rId4">
            <a:extLst>
              <a:ext uri="{28A0092B-C50C-407E-A947-70E740481C1C}">
                <a14:useLocalDpi xmlns:a14="http://schemas.microsoft.com/office/drawing/2010/main" val="0"/>
              </a:ext>
            </a:extLst>
          </a:blip>
          <a:srcRect l="8203"/>
          <a:stretch>
            <a:fillRect/>
          </a:stretch>
        </p:blipFill>
        <p:spPr bwMode="auto">
          <a:xfrm>
            <a:off x="6251575" y="-25400"/>
            <a:ext cx="203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wuv.de/var/wuv/storage/images/werben_verkaufen/nachrichten/medien/rbb_darf_auf_npd_wahlspot_verzichten/3973653-3-ger-DE/rbb_darf_auf_npd_wahlspot_verzichten_evo_580x326.jpg"/>
          <p:cNvPicPr>
            <a:picLocks noChangeAspect="1" noChangeArrowheads="1"/>
          </p:cNvPicPr>
          <p:nvPr/>
        </p:nvPicPr>
        <p:blipFill>
          <a:blip r:embed="rId5">
            <a:extLst>
              <a:ext uri="{28A0092B-C50C-407E-A947-70E740481C1C}">
                <a14:useLocalDpi xmlns:a14="http://schemas.microsoft.com/office/drawing/2010/main" val="0"/>
              </a:ext>
            </a:extLst>
          </a:blip>
          <a:srcRect r="22298"/>
          <a:stretch>
            <a:fillRect/>
          </a:stretch>
        </p:blipFill>
        <p:spPr bwMode="auto">
          <a:xfrm>
            <a:off x="7843838" y="-25400"/>
            <a:ext cx="20621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rbb-online.de/unternehmen/der_rbb/struktur/standorte/potsdam/_jcr_content/image.img.jpg/rendition=original/size=708x398.jpg"/>
          <p:cNvPicPr>
            <a:picLocks noChangeAspect="1" noChangeArrowheads="1"/>
          </p:cNvPicPr>
          <p:nvPr/>
        </p:nvPicPr>
        <p:blipFill>
          <a:blip r:embed="rId6" cstate="print">
            <a:extLst>
              <a:ext uri="{28A0092B-C50C-407E-A947-70E740481C1C}">
                <a14:useLocalDpi xmlns:a14="http://schemas.microsoft.com/office/drawing/2010/main" val="0"/>
              </a:ext>
            </a:extLst>
          </a:blip>
          <a:srcRect l="2362" r="3647"/>
          <a:stretch>
            <a:fillRect/>
          </a:stretch>
        </p:blipFill>
        <p:spPr bwMode="auto">
          <a:xfrm>
            <a:off x="7258050" y="1127125"/>
            <a:ext cx="26479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rbb-online.de/unternehmen/der_rbb/zahlenundfakten/index/_jcr_content/middleColumnList/teaserboxgroup_1/middleColumnList/teaserbox/teaserList/manualteaser_2/image.img.jpg/rendition=original/size=470x2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25400"/>
            <a:ext cx="29527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ile:Berlin-RBB-2007.jpg"/>
          <p:cNvPicPr>
            <a:picLocks noChangeAspect="1" noChangeArrowheads="1"/>
          </p:cNvPicPr>
          <p:nvPr/>
        </p:nvPicPr>
        <p:blipFill>
          <a:blip r:embed="rId4">
            <a:extLst>
              <a:ext uri="{28A0092B-C50C-407E-A947-70E740481C1C}">
                <a14:useLocalDpi xmlns:a14="http://schemas.microsoft.com/office/drawing/2010/main" val="0"/>
              </a:ext>
            </a:extLst>
          </a:blip>
          <a:srcRect l="8203"/>
          <a:stretch>
            <a:fillRect/>
          </a:stretch>
        </p:blipFill>
        <p:spPr bwMode="auto">
          <a:xfrm>
            <a:off x="6251575" y="-25400"/>
            <a:ext cx="203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wuv.de/var/wuv/storage/images/werben_verkaufen/nachrichten/medien/rbb_darf_auf_npd_wahlspot_verzichten/3973653-3-ger-DE/rbb_darf_auf_npd_wahlspot_verzichten_evo_580x326.jpg"/>
          <p:cNvPicPr>
            <a:picLocks noChangeAspect="1" noChangeArrowheads="1"/>
          </p:cNvPicPr>
          <p:nvPr/>
        </p:nvPicPr>
        <p:blipFill>
          <a:blip r:embed="rId5">
            <a:extLst>
              <a:ext uri="{28A0092B-C50C-407E-A947-70E740481C1C}">
                <a14:useLocalDpi xmlns:a14="http://schemas.microsoft.com/office/drawing/2010/main" val="0"/>
              </a:ext>
            </a:extLst>
          </a:blip>
          <a:srcRect r="22298"/>
          <a:stretch>
            <a:fillRect/>
          </a:stretch>
        </p:blipFill>
        <p:spPr bwMode="auto">
          <a:xfrm>
            <a:off x="7843838" y="-25400"/>
            <a:ext cx="20621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www.rbb-online.de/unternehmen/der_rbb/struktur/standorte/potsdam/_jcr_content/image.img.jpg/rendition=original/size=708x398.jpg"/>
          <p:cNvPicPr>
            <a:picLocks noChangeAspect="1" noChangeArrowheads="1"/>
          </p:cNvPicPr>
          <p:nvPr/>
        </p:nvPicPr>
        <p:blipFill>
          <a:blip r:embed="rId6" cstate="print">
            <a:extLst>
              <a:ext uri="{28A0092B-C50C-407E-A947-70E740481C1C}">
                <a14:useLocalDpi xmlns:a14="http://schemas.microsoft.com/office/drawing/2010/main" val="0"/>
              </a:ext>
            </a:extLst>
          </a:blip>
          <a:srcRect l="2362" r="3647"/>
          <a:stretch>
            <a:fillRect/>
          </a:stretch>
        </p:blipFill>
        <p:spPr bwMode="auto">
          <a:xfrm>
            <a:off x="7258050" y="1127125"/>
            <a:ext cx="26479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http://media3.film-tv-video.de/pics/B_1007_rbbStudio.jpg"/>
          <p:cNvPicPr>
            <a:picLocks noChangeAspect="1" noChangeArrowheads="1"/>
          </p:cNvPicPr>
          <p:nvPr/>
        </p:nvPicPr>
        <p:blipFill>
          <a:blip r:embed="rId7" cstate="print">
            <a:extLst>
              <a:ext uri="{28A0092B-C50C-407E-A947-70E740481C1C}">
                <a14:useLocalDpi xmlns:a14="http://schemas.microsoft.com/office/drawing/2010/main" val="0"/>
              </a:ext>
            </a:extLst>
          </a:blip>
          <a:srcRect b="4744"/>
          <a:stretch>
            <a:fillRect/>
          </a:stretch>
        </p:blipFill>
        <p:spPr bwMode="auto">
          <a:xfrm>
            <a:off x="3584575" y="5399088"/>
            <a:ext cx="22558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http://www.taz.de/uploads/images/624/1_20xbrandenburg_menschen_orte_geschichten_2010.20101001-12.jpg"/>
          <p:cNvPicPr>
            <a:picLocks noChangeAspect="1" noChangeArrowheads="1"/>
          </p:cNvPicPr>
          <p:nvPr/>
        </p:nvPicPr>
        <p:blipFill>
          <a:blip r:embed="rId8">
            <a:extLst>
              <a:ext uri="{28A0092B-C50C-407E-A947-70E740481C1C}">
                <a14:useLocalDpi xmlns:a14="http://schemas.microsoft.com/office/drawing/2010/main" val="0"/>
              </a:ext>
            </a:extLst>
          </a:blip>
          <a:srcRect l="20480"/>
          <a:stretch>
            <a:fillRect/>
          </a:stretch>
        </p:blipFill>
        <p:spPr bwMode="auto">
          <a:xfrm>
            <a:off x="5391150" y="5399088"/>
            <a:ext cx="237013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4" descr="http://www.fernsehfrauendatenbank.de/wordpress/wp-content/uploads/2013/01/01-24_18-25-01_rbb-Berlin-deu_zibb-02.mp4_snapshot_01.05_2013.01.25_17.06.11.jpg"/>
          <p:cNvPicPr>
            <a:picLocks noChangeAspect="1" noChangeArrowheads="1"/>
          </p:cNvPicPr>
          <p:nvPr/>
        </p:nvPicPr>
        <p:blipFill>
          <a:blip r:embed="rId9">
            <a:extLst>
              <a:ext uri="{28A0092B-C50C-407E-A947-70E740481C1C}">
                <a14:useLocalDpi xmlns:a14="http://schemas.microsoft.com/office/drawing/2010/main" val="0"/>
              </a:ext>
            </a:extLst>
          </a:blip>
          <a:srcRect l="8537" t="3464" r="31290"/>
          <a:stretch>
            <a:fillRect/>
          </a:stretch>
        </p:blipFill>
        <p:spPr bwMode="auto">
          <a:xfrm>
            <a:off x="7751763" y="4941888"/>
            <a:ext cx="21542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atumsplatzhalter 16"/>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2875837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latin typeface="Arial" panose="020B0604020202020204" pitchFamily="34" charset="0"/>
                <a:cs typeface="Arial" panose="020B0604020202020204" pitchFamily="34" charset="0"/>
              </a:rPr>
              <a:t>Variant </a:t>
            </a:r>
            <a:r>
              <a:rPr lang="de-DE" altLang="de-DE" dirty="0">
                <a:latin typeface="Arial" panose="020B0604020202020204" pitchFamily="34" charset="0"/>
                <a:cs typeface="Arial" panose="020B0604020202020204" pitchFamily="34" charset="0"/>
              </a:rPr>
              <a:t>1: All-in-</a:t>
            </a:r>
            <a:r>
              <a:rPr lang="de-DE" altLang="de-DE" dirty="0" err="1">
                <a:latin typeface="Arial" panose="020B0604020202020204" pitchFamily="34" charset="0"/>
                <a:cs typeface="Arial" panose="020B0604020202020204" pitchFamily="34" charset="0"/>
              </a:rPr>
              <a:t>one</a:t>
            </a:r>
            <a:r>
              <a:rPr lang="de-DE" altLang="de-DE" dirty="0">
                <a:latin typeface="Arial" panose="020B0604020202020204" pitchFamily="34" charset="0"/>
                <a:cs typeface="Arial" panose="020B0604020202020204" pitchFamily="34" charset="0"/>
              </a:rPr>
              <a:t> </a:t>
            </a:r>
            <a:r>
              <a:rPr lang="de-DE" altLang="de-DE" dirty="0" smtClean="0">
                <a:latin typeface="Arial" panose="020B0604020202020204" pitchFamily="34" charset="0"/>
                <a:cs typeface="Arial" panose="020B0604020202020204" pitchFamily="34" charset="0"/>
              </a:rPr>
              <a:t>Solution – Usability </a:t>
            </a:r>
            <a:r>
              <a:rPr lang="en-GB" altLang="de-DE" dirty="0" smtClean="0">
                <a:latin typeface="Arial" panose="020B0604020202020204" pitchFamily="34" charset="0"/>
                <a:cs typeface="Arial" panose="020B0604020202020204" pitchFamily="34" charset="0"/>
              </a:rPr>
              <a:t>Test </a:t>
            </a:r>
            <a:r>
              <a:rPr lang="en-GB" altLang="de-DE" dirty="0">
                <a:latin typeface="Arial" panose="020B0604020202020204" pitchFamily="34" charset="0"/>
                <a:cs typeface="Arial" panose="020B0604020202020204" pitchFamily="34" charset="0"/>
              </a:rPr>
              <a:t>July 2014</a:t>
            </a:r>
            <a:endParaRPr lang="en-GB"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28000" y="2770584"/>
            <a:ext cx="5781184" cy="3394720"/>
          </a:xfrm>
        </p:spPr>
        <p:txBody>
          <a:bodyPr/>
          <a:lstStyle/>
          <a:p>
            <a:pPr marL="342900" lvl="1" indent="-342900">
              <a:buFont typeface="Wingdings" panose="05000000000000000000" pitchFamily="2" charset="2"/>
              <a:buChar char="§"/>
              <a:defRPr/>
            </a:pPr>
            <a:r>
              <a:rPr lang="en-GB" altLang="de-DE" sz="1800" dirty="0">
                <a:latin typeface="Arial" panose="020B0604020202020204" pitchFamily="34" charset="0"/>
                <a:cs typeface="Arial" panose="020B0604020202020204" pitchFamily="34" charset="0"/>
              </a:rPr>
              <a:t>Nine deaf users; 1.5 hrs each; tasks and evaluation</a:t>
            </a:r>
          </a:p>
          <a:p>
            <a:pPr marL="342900" lvl="1" indent="-342900">
              <a:buFont typeface="Wingdings" panose="05000000000000000000" pitchFamily="2" charset="2"/>
              <a:buChar char="§"/>
              <a:defRPr/>
            </a:pPr>
            <a:r>
              <a:rPr lang="en-GB" altLang="de-DE" sz="1800" dirty="0">
                <a:latin typeface="Arial" panose="020B0604020202020204" pitchFamily="34" charset="0"/>
                <a:cs typeface="Arial" panose="020B0604020202020204" pitchFamily="34" charset="0"/>
              </a:rPr>
              <a:t>Service well received - 8 of 9 would recommend it to their friends</a:t>
            </a:r>
          </a:p>
          <a:p>
            <a:pPr marL="342900" lvl="1" indent="-342900">
              <a:buFont typeface="Wingdings" panose="05000000000000000000" pitchFamily="2" charset="2"/>
              <a:buChar char="§"/>
              <a:defRPr/>
            </a:pPr>
            <a:r>
              <a:rPr lang="en-GB" altLang="de-DE" sz="1800" dirty="0">
                <a:latin typeface="Arial" panose="020B0604020202020204" pitchFamily="34" charset="0"/>
                <a:cs typeface="Arial" panose="020B0604020202020204" pitchFamily="34" charset="0"/>
              </a:rPr>
              <a:t>Some minor difficulties: very precise text is needed, icons rather then text where possible</a:t>
            </a:r>
          </a:p>
          <a:p>
            <a:pPr marL="342900" lvl="1" indent="-342900">
              <a:buFont typeface="Wingdings" panose="05000000000000000000" pitchFamily="2" charset="2"/>
              <a:buChar char="§"/>
              <a:defRPr/>
            </a:pPr>
            <a:r>
              <a:rPr lang="en-GB" altLang="de-DE" sz="1800" dirty="0">
                <a:latin typeface="Arial" panose="020B0604020202020204" pitchFamily="34" charset="0"/>
                <a:cs typeface="Arial" panose="020B0604020202020204" pitchFamily="34" charset="0"/>
              </a:rPr>
              <a:t>Preferences:</a:t>
            </a:r>
          </a:p>
          <a:p>
            <a:pPr marL="742950" lvl="2" indent="-342900">
              <a:buFont typeface="Wingdings" panose="05000000000000000000" pitchFamily="2" charset="2"/>
              <a:buChar char="§"/>
              <a:defRPr/>
            </a:pPr>
            <a:r>
              <a:rPr lang="en-GB" altLang="de-DE" sz="1700" dirty="0" smtClean="0">
                <a:latin typeface="Arial" panose="020B0604020202020204" pitchFamily="34" charset="0"/>
                <a:cs typeface="Arial" panose="020B0604020202020204" pitchFamily="34" charset="0"/>
              </a:rPr>
              <a:t>Customisable </a:t>
            </a:r>
            <a:r>
              <a:rPr lang="en-GB" altLang="de-DE" sz="1700" dirty="0">
                <a:latin typeface="Arial" panose="020B0604020202020204" pitchFamily="34" charset="0"/>
                <a:cs typeface="Arial" panose="020B0604020202020204" pitchFamily="34" charset="0"/>
              </a:rPr>
              <a:t>signing </a:t>
            </a:r>
            <a:r>
              <a:rPr lang="en-GB" altLang="de-DE" sz="1700" dirty="0" smtClean="0">
                <a:latin typeface="Arial" panose="020B0604020202020204" pitchFamily="34" charset="0"/>
                <a:cs typeface="Arial" panose="020B0604020202020204" pitchFamily="34" charset="0"/>
              </a:rPr>
              <a:t>solution</a:t>
            </a:r>
            <a:endParaRPr lang="en-GB" altLang="de-DE" sz="1700" dirty="0">
              <a:latin typeface="Arial" panose="020B0604020202020204" pitchFamily="34" charset="0"/>
              <a:cs typeface="Arial" panose="020B0604020202020204" pitchFamily="34" charset="0"/>
            </a:endParaRPr>
          </a:p>
          <a:p>
            <a:pPr marL="742950" lvl="2" indent="-342900">
              <a:buFont typeface="Wingdings" panose="05000000000000000000" pitchFamily="2" charset="2"/>
              <a:buChar char="§"/>
              <a:defRPr/>
            </a:pPr>
            <a:r>
              <a:rPr lang="en-GB" altLang="de-DE" sz="1700" dirty="0">
                <a:latin typeface="Arial" panose="020B0604020202020204" pitchFamily="34" charset="0"/>
                <a:cs typeface="Arial" panose="020B0604020202020204" pitchFamily="34" charset="0"/>
              </a:rPr>
              <a:t>L</a:t>
            </a:r>
            <a:r>
              <a:rPr lang="en-GB" altLang="de-DE" sz="1700" dirty="0" smtClean="0">
                <a:latin typeface="Arial" panose="020B0604020202020204" pitchFamily="34" charset="0"/>
                <a:cs typeface="Arial" panose="020B0604020202020204" pitchFamily="34" charset="0"/>
              </a:rPr>
              <a:t>arger </a:t>
            </a:r>
            <a:r>
              <a:rPr lang="en-GB" altLang="de-DE" sz="1700" dirty="0">
                <a:latin typeface="Arial" panose="020B0604020202020204" pitchFamily="34" charset="0"/>
                <a:cs typeface="Arial" panose="020B0604020202020204" pitchFamily="34" charset="0"/>
              </a:rPr>
              <a:t>rather than smaller </a:t>
            </a:r>
            <a:r>
              <a:rPr lang="en-GB" altLang="de-DE" sz="1700" dirty="0" smtClean="0">
                <a:latin typeface="Arial" panose="020B0604020202020204" pitchFamily="34" charset="0"/>
                <a:cs typeface="Arial" panose="020B0604020202020204" pitchFamily="34" charset="0"/>
              </a:rPr>
              <a:t>signer </a:t>
            </a:r>
          </a:p>
          <a:p>
            <a:pPr marL="742950" lvl="2" indent="-342900">
              <a:buFont typeface="Wingdings" panose="05000000000000000000" pitchFamily="2" charset="2"/>
              <a:buChar char="§"/>
              <a:defRPr/>
            </a:pPr>
            <a:r>
              <a:rPr lang="en-GB" altLang="de-DE" sz="1700" dirty="0" smtClean="0">
                <a:latin typeface="Arial" panose="020B0604020202020204" pitchFamily="34" charset="0"/>
                <a:cs typeface="Arial" panose="020B0604020202020204" pitchFamily="34" charset="0"/>
              </a:rPr>
              <a:t>Signer </a:t>
            </a:r>
            <a:r>
              <a:rPr lang="en-GB" altLang="de-DE" sz="1700" dirty="0">
                <a:latin typeface="Arial" panose="020B0604020202020204" pitchFamily="34" charset="0"/>
                <a:cs typeface="Arial" panose="020B0604020202020204" pitchFamily="34" charset="0"/>
              </a:rPr>
              <a:t>on right hand side</a:t>
            </a:r>
          </a:p>
          <a:p>
            <a:pPr marL="742950" lvl="2" indent="-342900">
              <a:buFont typeface="Wingdings" panose="05000000000000000000" pitchFamily="2" charset="2"/>
              <a:buChar char="§"/>
              <a:defRPr/>
            </a:pPr>
            <a:r>
              <a:rPr lang="en-GB" altLang="de-DE" sz="1700" dirty="0">
                <a:latin typeface="Arial" panose="020B0604020202020204" pitchFamily="34" charset="0"/>
                <a:cs typeface="Arial" panose="020B0604020202020204" pitchFamily="34" charset="0"/>
              </a:rPr>
              <a:t>Signer in the foreground with a </a:t>
            </a:r>
            <a:r>
              <a:rPr lang="en-GB" altLang="de-DE" sz="1700" dirty="0" smtClean="0">
                <a:latin typeface="Arial" panose="020B0604020202020204" pitchFamily="34" charset="0"/>
                <a:cs typeface="Arial" panose="020B0604020202020204" pitchFamily="34" charset="0"/>
              </a:rPr>
              <a:t>scaled TV </a:t>
            </a:r>
            <a:r>
              <a:rPr lang="en-GB" altLang="de-DE" sz="1700" dirty="0">
                <a:latin typeface="Arial" panose="020B0604020202020204" pitchFamily="34" charset="0"/>
                <a:cs typeface="Arial" panose="020B0604020202020204" pitchFamily="34" charset="0"/>
              </a:rPr>
              <a:t>picture</a:t>
            </a:r>
          </a:p>
          <a:p>
            <a:endParaRPr lang="en-GB" dirty="0">
              <a:latin typeface="Arial" panose="020B0604020202020204" pitchFamily="34" charset="0"/>
              <a:cs typeface="Arial" panose="020B0604020202020204" pitchFamily="34" charset="0"/>
            </a:endParaRPr>
          </a:p>
        </p:txBody>
      </p:sp>
      <p:pic>
        <p:nvPicPr>
          <p:cNvPr id="5"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184" y="2492896"/>
            <a:ext cx="6240692" cy="4680520"/>
          </a:xfrm>
          <a:prstGeom prst="rect">
            <a:avLst/>
          </a:prstGeom>
        </p:spPr>
      </p:pic>
      <p:pic>
        <p:nvPicPr>
          <p:cNvPr id="6" name="Picture 6" descr="https://media.licdn.com/media/p/8/005/050/0b7/0bef0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304" y="46039"/>
            <a:ext cx="2144688" cy="740348"/>
          </a:xfrm>
          <a:prstGeom prst="rect">
            <a:avLst/>
          </a:prstGeom>
          <a:noFill/>
          <a:extLst>
            <a:ext uri="{909E8E84-426E-40DD-AFC4-6F175D3DCCD1}">
              <a14:hiddenFill xmlns:a14="http://schemas.microsoft.com/office/drawing/2010/main">
                <a:solidFill>
                  <a:srgbClr val="FFFFFF"/>
                </a:solidFill>
              </a14:hiddenFill>
            </a:ext>
          </a:extLst>
        </p:spPr>
      </p:pic>
      <p:sp>
        <p:nvSpPr>
          <p:cNvPr id="8" name="Datumsplatzhalter 7"/>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4276624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Variant 2: „</a:t>
            </a:r>
            <a:r>
              <a:rPr lang="de-DE" altLang="de-DE" dirty="0" err="1">
                <a:latin typeface="Arial" panose="020B0604020202020204" pitchFamily="34" charset="0"/>
                <a:cs typeface="Arial" panose="020B0604020202020204" pitchFamily="34" charset="0"/>
              </a:rPr>
              <a:t>Truly</a:t>
            </a:r>
            <a:r>
              <a:rPr lang="de-DE" altLang="de-DE" dirty="0">
                <a:latin typeface="Arial" panose="020B0604020202020204" pitchFamily="34" charset="0"/>
                <a:cs typeface="Arial" panose="020B0604020202020204" pitchFamily="34" charset="0"/>
              </a:rPr>
              <a:t> hybrid“ </a:t>
            </a:r>
            <a:r>
              <a:rPr lang="de-DE" altLang="de-DE" dirty="0" err="1">
                <a:latin typeface="Arial" panose="020B0604020202020204" pitchFamily="34" charset="0"/>
                <a:cs typeface="Arial" panose="020B0604020202020204" pitchFamily="34" charset="0"/>
              </a:rPr>
              <a:t>solution</a:t>
            </a:r>
            <a:endParaRPr lang="en-GB"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28000" y="2770584"/>
            <a:ext cx="7145119" cy="3394720"/>
          </a:xfrm>
        </p:spPr>
        <p:txBody>
          <a:bodyPr/>
          <a:lstStyle/>
          <a:p>
            <a:pPr>
              <a:spcBef>
                <a:spcPct val="0"/>
              </a:spcBef>
              <a:spcAft>
                <a:spcPts val="1100"/>
              </a:spcAft>
              <a:defRPr/>
            </a:pPr>
            <a:r>
              <a:rPr lang="en-GB" altLang="de-DE" sz="1800" dirty="0" smtClean="0">
                <a:latin typeface="Arial" panose="020B0604020202020204" pitchFamily="34" charset="0"/>
                <a:cs typeface="Arial" panose="020B0604020202020204" pitchFamily="34" charset="0"/>
              </a:rPr>
              <a:t>Signer via IP channel</a:t>
            </a:r>
          </a:p>
          <a:p>
            <a:pPr>
              <a:spcBef>
                <a:spcPct val="0"/>
              </a:spcBef>
              <a:spcAft>
                <a:spcPts val="1100"/>
              </a:spcAft>
              <a:defRPr/>
            </a:pPr>
            <a:r>
              <a:rPr lang="en-GB" altLang="de-DE" sz="1800" dirty="0" smtClean="0">
                <a:latin typeface="Arial" panose="020B0604020202020204" pitchFamily="34" charset="0"/>
                <a:cs typeface="Arial" panose="020B0604020202020204" pitchFamily="34" charset="0"/>
              </a:rPr>
              <a:t>TV content via broadcast channel / DVB stream</a:t>
            </a:r>
          </a:p>
          <a:p>
            <a:pPr>
              <a:spcBef>
                <a:spcPct val="0"/>
              </a:spcBef>
              <a:spcAft>
                <a:spcPts val="1100"/>
              </a:spcAft>
              <a:defRPr/>
            </a:pPr>
            <a:r>
              <a:rPr lang="en-GB" altLang="de-DE" sz="1800" dirty="0" smtClean="0">
                <a:latin typeface="Arial" panose="020B0604020202020204" pitchFamily="34" charset="0"/>
                <a:cs typeface="Arial" panose="020B0604020202020204" pitchFamily="34" charset="0"/>
              </a:rPr>
              <a:t>Both combined on screen</a:t>
            </a:r>
          </a:p>
          <a:p>
            <a:pPr marL="800100" lvl="1">
              <a:spcBef>
                <a:spcPct val="0"/>
              </a:spcBef>
              <a:spcAft>
                <a:spcPts val="1100"/>
              </a:spcAft>
              <a:defRPr/>
            </a:pPr>
            <a:r>
              <a:rPr lang="en-GB" altLang="de-DE" sz="1800" dirty="0" smtClean="0">
                <a:latin typeface="Arial" panose="020B0604020202020204" pitchFamily="34" charset="0"/>
                <a:cs typeface="Arial" panose="020B0604020202020204" pitchFamily="34" charset="0"/>
              </a:rPr>
              <a:t>Customisation of sign language window possible</a:t>
            </a:r>
          </a:p>
          <a:p>
            <a:pPr marL="800100" lvl="1">
              <a:spcBef>
                <a:spcPct val="0"/>
              </a:spcBef>
              <a:spcAft>
                <a:spcPts val="1100"/>
              </a:spcAft>
              <a:defRPr/>
            </a:pPr>
            <a:r>
              <a:rPr lang="en-GB" altLang="de-DE" sz="1800" dirty="0" smtClean="0">
                <a:latin typeface="Arial" panose="020B0604020202020204" pitchFamily="34" charset="0"/>
                <a:cs typeface="Arial" panose="020B0604020202020204" pitchFamily="34" charset="0"/>
              </a:rPr>
              <a:t>Requires multi-stream synchronisation and two video decoders in terminal (HbbTV2.0)</a:t>
            </a:r>
          </a:p>
          <a:p>
            <a:pPr marL="800100" lvl="1">
              <a:spcBef>
                <a:spcPct val="0"/>
              </a:spcBef>
              <a:spcAft>
                <a:spcPts val="1100"/>
              </a:spcAft>
              <a:defRPr/>
            </a:pPr>
            <a:r>
              <a:rPr lang="en-GB" altLang="de-DE" sz="1800" i="1" dirty="0" smtClean="0">
                <a:latin typeface="Arial" panose="020B0604020202020204" pitchFamily="34" charset="0"/>
                <a:cs typeface="Arial" panose="020B0604020202020204" pitchFamily="34" charset="0"/>
              </a:rPr>
              <a:t>But</a:t>
            </a:r>
            <a:r>
              <a:rPr lang="en-GB" altLang="de-DE" sz="1800" dirty="0" smtClean="0">
                <a:latin typeface="Arial" panose="020B0604020202020204" pitchFamily="34" charset="0"/>
                <a:cs typeface="Arial" panose="020B0604020202020204" pitchFamily="34" charset="0"/>
              </a:rPr>
              <a:t> HbbTV2.0 only recently published and two decoders not mandatory in HbbTV2.0.</a:t>
            </a:r>
            <a:endParaRPr lang="en-GB" altLang="de-DE" sz="1800" i="1" dirty="0" smtClean="0">
              <a:latin typeface="Arial" panose="020B0604020202020204" pitchFamily="34" charset="0"/>
              <a:cs typeface="Arial" panose="020B0604020202020204" pitchFamily="34" charset="0"/>
            </a:endParaRPr>
          </a:p>
          <a:p>
            <a:pPr marL="400050">
              <a:spcBef>
                <a:spcPct val="0"/>
              </a:spcBef>
              <a:spcAft>
                <a:spcPts val="1100"/>
              </a:spcAft>
              <a:defRPr/>
            </a:pPr>
            <a:r>
              <a:rPr lang="en-GB" altLang="de-DE" sz="1800" dirty="0" smtClean="0">
                <a:latin typeface="Arial" panose="020B0604020202020204" pitchFamily="34" charset="0"/>
                <a:cs typeface="Arial" panose="020B0604020202020204" pitchFamily="34" charset="0"/>
              </a:rPr>
              <a:t>Plan develop showcase (2016)</a:t>
            </a:r>
            <a:endParaRPr lang="en-GB" sz="1800" dirty="0">
              <a:latin typeface="Arial" panose="020B0604020202020204" pitchFamily="34" charset="0"/>
              <a:cs typeface="Arial" panose="020B0604020202020204" pitchFamily="34" charset="0"/>
            </a:endParaRPr>
          </a:p>
        </p:txBody>
      </p:sp>
      <p:pic>
        <p:nvPicPr>
          <p:cNvPr id="4" name="Picture 5" descr="G:\PB-Direktion\Innovation\alte Struktur\barrierefreiheit\gebärdendolmetscher zukunft\gebärdensprache_logo\Gebaerdensprach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3119" y="3458127"/>
            <a:ext cx="1876425"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s://media.licdn.com/media/p/8/005/050/0b7/0bef0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304" y="46039"/>
            <a:ext cx="2144688" cy="740348"/>
          </a:xfrm>
          <a:prstGeom prst="rect">
            <a:avLst/>
          </a:prstGeom>
          <a:noFill/>
          <a:extLst>
            <a:ext uri="{909E8E84-426E-40DD-AFC4-6F175D3DCCD1}">
              <a14:hiddenFill xmlns:a14="http://schemas.microsoft.com/office/drawing/2010/main">
                <a:solidFill>
                  <a:srgbClr val="FFFFFF"/>
                </a:solidFill>
              </a14:hiddenFill>
            </a:ext>
          </a:extLst>
        </p:spPr>
      </p:pic>
      <p:sp>
        <p:nvSpPr>
          <p:cNvPr id="8" name="Datumsplatzhalter 7"/>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20703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8544" y="2418463"/>
            <a:ext cx="8420100" cy="866527"/>
          </a:xfrm>
        </p:spPr>
        <p:txBody>
          <a:bodyPr/>
          <a:lstStyle/>
          <a:p>
            <a:r>
              <a:rPr lang="de-DE" sz="3600" dirty="0" err="1" smtClean="0">
                <a:latin typeface="Arial" panose="020B0604020202020204" pitchFamily="34" charset="0"/>
                <a:cs typeface="Arial" panose="020B0604020202020204" pitchFamily="34" charset="0"/>
              </a:rPr>
              <a:t>How</a:t>
            </a:r>
            <a:r>
              <a:rPr lang="de-DE" sz="3600" dirty="0" smtClean="0">
                <a:latin typeface="Arial" panose="020B0604020202020204" pitchFamily="34" charset="0"/>
                <a:cs typeface="Arial" panose="020B0604020202020204" pitchFamily="34" charset="0"/>
              </a:rPr>
              <a:t> </a:t>
            </a:r>
            <a:r>
              <a:rPr lang="de-DE" sz="3600" dirty="0" err="1" smtClean="0">
                <a:latin typeface="Arial" panose="020B0604020202020204" pitchFamily="34" charset="0"/>
                <a:cs typeface="Arial" panose="020B0604020202020204" pitchFamily="34" charset="0"/>
              </a:rPr>
              <a:t>can</a:t>
            </a:r>
            <a:r>
              <a:rPr lang="de-DE" sz="3600" dirty="0" smtClean="0">
                <a:latin typeface="Arial" panose="020B0604020202020204" pitchFamily="34" charset="0"/>
                <a:cs typeface="Arial" panose="020B0604020202020204" pitchFamily="34" charset="0"/>
              </a:rPr>
              <a:t> </a:t>
            </a:r>
            <a:r>
              <a:rPr lang="de-DE" sz="3600" dirty="0" err="1" smtClean="0">
                <a:latin typeface="Arial" panose="020B0604020202020204" pitchFamily="34" charset="0"/>
                <a:cs typeface="Arial" panose="020B0604020202020204" pitchFamily="34" charset="0"/>
              </a:rPr>
              <a:t>we</a:t>
            </a:r>
            <a:r>
              <a:rPr lang="de-DE" sz="3600" dirty="0" smtClean="0">
                <a:latin typeface="Arial" panose="020B0604020202020204" pitchFamily="34" charset="0"/>
                <a:cs typeface="Arial" panose="020B0604020202020204" pitchFamily="34" charset="0"/>
              </a:rPr>
              <a:t> </a:t>
            </a:r>
            <a:r>
              <a:rPr lang="de-DE" sz="3600" dirty="0" err="1" smtClean="0">
                <a:latin typeface="Arial" panose="020B0604020202020204" pitchFamily="34" charset="0"/>
                <a:cs typeface="Arial" panose="020B0604020202020204" pitchFamily="34" charset="0"/>
              </a:rPr>
              <a:t>improve</a:t>
            </a:r>
            <a:r>
              <a:rPr lang="de-DE" sz="3600" dirty="0" smtClean="0">
                <a:latin typeface="Arial" panose="020B0604020202020204" pitchFamily="34" charset="0"/>
                <a:cs typeface="Arial" panose="020B0604020202020204" pitchFamily="34" charset="0"/>
              </a:rPr>
              <a:t> </a:t>
            </a:r>
            <a:r>
              <a:rPr lang="de-DE" sz="3600" dirty="0" err="1" smtClean="0">
                <a:latin typeface="Arial" panose="020B0604020202020204" pitchFamily="34" charset="0"/>
                <a:cs typeface="Arial" panose="020B0604020202020204" pitchFamily="34" charset="0"/>
              </a:rPr>
              <a:t>audio</a:t>
            </a:r>
            <a:r>
              <a:rPr lang="de-DE" sz="3600" dirty="0" smtClean="0">
                <a:latin typeface="Arial" panose="020B0604020202020204" pitchFamily="34" charset="0"/>
                <a:cs typeface="Arial" panose="020B0604020202020204" pitchFamily="34" charset="0"/>
              </a:rPr>
              <a:t>?</a:t>
            </a:r>
            <a:endParaRPr lang="de-DE" sz="3600" dirty="0">
              <a:latin typeface="Arial" panose="020B0604020202020204" pitchFamily="34" charset="0"/>
              <a:cs typeface="Arial" panose="020B0604020202020204" pitchFamily="34" charset="0"/>
            </a:endParaRPr>
          </a:p>
        </p:txBody>
      </p:sp>
      <p:sp>
        <p:nvSpPr>
          <p:cNvPr id="5" name="Datumsplatzhalter 4"/>
          <p:cNvSpPr>
            <a:spLocks noGrp="1"/>
          </p:cNvSpPr>
          <p:nvPr>
            <p:ph type="dt" sz="half" idx="10"/>
          </p:nvPr>
        </p:nvSpPr>
        <p:spPr/>
        <p:txBody>
          <a:bodyPr/>
          <a:lstStyle/>
          <a:p>
            <a:r>
              <a:rPr lang="de-DE" smtClean="0"/>
              <a:t>RBB approaches to accessibility on connected TV</a:t>
            </a:r>
            <a:endParaRPr lang="en-US" dirty="0"/>
          </a:p>
        </p:txBody>
      </p:sp>
    </p:spTree>
    <p:extLst>
      <p:ext uri="{BB962C8B-B14F-4D97-AF65-F5344CB8AC3E}">
        <p14:creationId xmlns:p14="http://schemas.microsoft.com/office/powerpoint/2010/main" val="185221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Clean </a:t>
            </a:r>
            <a:r>
              <a:rPr lang="de-DE" dirty="0" smtClean="0">
                <a:latin typeface="Arial" panose="020B0604020202020204" pitchFamily="34" charset="0"/>
                <a:cs typeface="Arial" panose="020B0604020202020204" pitchFamily="34" charset="0"/>
              </a:rPr>
              <a:t>Audio</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Aims of offer TV </a:t>
            </a:r>
            <a:r>
              <a:rPr lang="en-US" dirty="0" err="1" smtClean="0">
                <a:latin typeface="Arial" panose="020B0604020202020204" pitchFamily="34" charset="0"/>
                <a:cs typeface="Arial" panose="020B0604020202020204" pitchFamily="34" charset="0"/>
              </a:rPr>
              <a:t>programmes</a:t>
            </a:r>
            <a:r>
              <a:rPr lang="en-US" dirty="0" smtClean="0">
                <a:latin typeface="Arial" panose="020B0604020202020204" pitchFamily="34" charset="0"/>
                <a:cs typeface="Arial" panose="020B0604020202020204" pitchFamily="34" charset="0"/>
              </a:rPr>
              <a:t> with “cleaner” audio for viewers with hearing impairments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Audio tracks of TV productions are automatically processed to reduce “background” noise, e.g. music, street sounds, etc.</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Process being developed by IRT</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Preliminary tests conducted in 24 July 2014</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Conducted at RBB</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12 testers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ab tests 23 March 2015 </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Tests in RBB studio in Berlin – optimal acoustic conditions</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24 Tester with varying degrees of hearing impairment</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Larger test planned for Summer 2015. </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Extent of test depended on outcomes of second lab test</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4" name="Picture 6" descr="https://media.licdn.com/media/p/8/005/050/0b7/0bef0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304" y="46039"/>
            <a:ext cx="2144688" cy="740348"/>
          </a:xfrm>
          <a:prstGeom prst="rect">
            <a:avLst/>
          </a:prstGeom>
          <a:noFill/>
          <a:extLst>
            <a:ext uri="{909E8E84-426E-40DD-AFC4-6F175D3DCCD1}">
              <a14:hiddenFill xmlns:a14="http://schemas.microsoft.com/office/drawing/2010/main">
                <a:solidFill>
                  <a:srgbClr val="FFFFFF"/>
                </a:solidFill>
              </a14:hiddenFill>
            </a:ext>
          </a:extLst>
        </p:spPr>
      </p:pic>
      <p:sp>
        <p:nvSpPr>
          <p:cNvPr id="7" name="Datumsplatzhalter 6"/>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2018887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8544" y="2418463"/>
            <a:ext cx="8420100" cy="866527"/>
          </a:xfrm>
        </p:spPr>
        <p:txBody>
          <a:bodyPr/>
          <a:lstStyle/>
          <a:p>
            <a:r>
              <a:rPr lang="en-GB" sz="3600" dirty="0" smtClean="0">
                <a:latin typeface="Arial" panose="020B0604020202020204" pitchFamily="34" charset="0"/>
                <a:cs typeface="Arial" panose="020B0604020202020204" pitchFamily="34" charset="0"/>
              </a:rPr>
              <a:t>Accessibility options in digital Teletext</a:t>
            </a:r>
            <a:endParaRPr lang="en-GB" sz="3600" dirty="0">
              <a:latin typeface="Arial" panose="020B0604020202020204" pitchFamily="34" charset="0"/>
              <a:cs typeface="Arial" panose="020B0604020202020204" pitchFamily="34" charset="0"/>
            </a:endParaRPr>
          </a:p>
        </p:txBody>
      </p:sp>
      <p:sp>
        <p:nvSpPr>
          <p:cNvPr id="5" name="Datumsplatzhalter 4"/>
          <p:cNvSpPr>
            <a:spLocks noGrp="1"/>
          </p:cNvSpPr>
          <p:nvPr>
            <p:ph type="dt" sz="half" idx="10"/>
          </p:nvPr>
        </p:nvSpPr>
        <p:spPr/>
        <p:txBody>
          <a:bodyPr/>
          <a:lstStyle/>
          <a:p>
            <a:r>
              <a:rPr lang="de-DE" smtClean="0"/>
              <a:t>RBB approaches to accessibility on connected TV</a:t>
            </a:r>
            <a:endParaRPr lang="en-US" dirty="0"/>
          </a:p>
        </p:txBody>
      </p:sp>
    </p:spTree>
    <p:extLst>
      <p:ext uri="{BB962C8B-B14F-4D97-AF65-F5344CB8AC3E}">
        <p14:creationId xmlns:p14="http://schemas.microsoft.com/office/powerpoint/2010/main" val="2687382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latin typeface="Arial" panose="020B0604020202020204" pitchFamily="34" charset="0"/>
                <a:cs typeface="Arial" panose="020B0604020202020204" pitchFamily="34" charset="0"/>
              </a:rPr>
              <a:t>ARDText</a:t>
            </a:r>
            <a:r>
              <a:rPr lang="en-GB" dirty="0" smtClean="0">
                <a:latin typeface="Arial" panose="020B0604020202020204" pitchFamily="34" charset="0"/>
                <a:cs typeface="Arial" panose="020B0604020202020204" pitchFamily="34" charset="0"/>
              </a:rPr>
              <a:t> Accessibility Options </a:t>
            </a:r>
            <a:endParaRPr lang="en-GB"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buFont typeface="Wingdings" panose="05000000000000000000" pitchFamily="2" charset="2"/>
              <a:buChar char="§"/>
            </a:pPr>
            <a:r>
              <a:rPr lang="en-GB" sz="1800" dirty="0" err="1" smtClean="0">
                <a:latin typeface="Arial" panose="020B0604020202020204" pitchFamily="34" charset="0"/>
                <a:cs typeface="Arial" panose="020B0604020202020204" pitchFamily="34" charset="0"/>
              </a:rPr>
              <a:t>ARDtext</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HbbTV</a:t>
            </a:r>
            <a:r>
              <a:rPr lang="en-GB" sz="1800" dirty="0" smtClean="0">
                <a:latin typeface="Arial" panose="020B0604020202020204" pitchFamily="34" charset="0"/>
                <a:cs typeface="Arial" panose="020B0604020202020204" pitchFamily="34" charset="0"/>
              </a:rPr>
              <a:t> edition allows user customise size of font, colour and contrast</a:t>
            </a:r>
          </a:p>
          <a:p>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2" y="3548441"/>
            <a:ext cx="6192688" cy="3292937"/>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328" y="3212976"/>
            <a:ext cx="6048672" cy="3214545"/>
          </a:xfrm>
          <a:prstGeom prst="rect">
            <a:avLst/>
          </a:prstGeom>
        </p:spPr>
      </p:pic>
      <p:sp>
        <p:nvSpPr>
          <p:cNvPr id="8" name="Datumsplatzhalter 7"/>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1252875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8544" y="2418463"/>
            <a:ext cx="8420100" cy="866527"/>
          </a:xfrm>
        </p:spPr>
        <p:txBody>
          <a:bodyPr/>
          <a:lstStyle/>
          <a:p>
            <a:r>
              <a:rPr lang="en-GB" sz="3600" dirty="0" smtClean="0">
                <a:latin typeface="Arial" panose="020B0604020202020204" pitchFamily="34" charset="0"/>
                <a:cs typeface="Arial" panose="020B0604020202020204" pitchFamily="34" charset="0"/>
              </a:rPr>
              <a:t>What‘s next for accessibility at </a:t>
            </a:r>
            <a:r>
              <a:rPr lang="en-GB" sz="3600" dirty="0" err="1" smtClean="0">
                <a:latin typeface="Arial" panose="020B0604020202020204" pitchFamily="34" charset="0"/>
                <a:cs typeface="Arial" panose="020B0604020202020204" pitchFamily="34" charset="0"/>
              </a:rPr>
              <a:t>rbb</a:t>
            </a:r>
            <a:r>
              <a:rPr lang="en-GB" sz="3600" dirty="0" smtClean="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p:txBody>
      </p:sp>
      <p:sp>
        <p:nvSpPr>
          <p:cNvPr id="5" name="Datumsplatzhalter 4"/>
          <p:cNvSpPr>
            <a:spLocks noGrp="1"/>
          </p:cNvSpPr>
          <p:nvPr>
            <p:ph type="dt" sz="half" idx="10"/>
          </p:nvPr>
        </p:nvSpPr>
        <p:spPr/>
        <p:txBody>
          <a:bodyPr/>
          <a:lstStyle/>
          <a:p>
            <a:r>
              <a:rPr lang="de-DE" smtClean="0"/>
              <a:t>RBB approaches to accessibility on connected TV</a:t>
            </a:r>
            <a:endParaRPr lang="en-US" dirty="0"/>
          </a:p>
        </p:txBody>
      </p:sp>
    </p:spTree>
    <p:extLst>
      <p:ext uri="{BB962C8B-B14F-4D97-AF65-F5344CB8AC3E}">
        <p14:creationId xmlns:p14="http://schemas.microsoft.com/office/powerpoint/2010/main" val="2687382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Outlook, Challenges, Solutions</a:t>
            </a:r>
            <a:endParaRPr lang="en-GB"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28000" y="2770584"/>
            <a:ext cx="4200183" cy="3394720"/>
          </a:xfrm>
        </p:spPr>
        <p:txBody>
          <a:bodyPr/>
          <a:lstStyle/>
          <a:p>
            <a:pPr>
              <a:buFont typeface="Wingdings" panose="05000000000000000000" pitchFamily="2" charset="2"/>
              <a:buChar char="§"/>
            </a:pPr>
            <a:r>
              <a:rPr lang="en-US" sz="1800" dirty="0">
                <a:latin typeface="Arial" panose="020B0604020202020204" pitchFamily="34" charset="0"/>
                <a:cs typeface="Arial" panose="020B0604020202020204" pitchFamily="34" charset="0"/>
              </a:rPr>
              <a:t>Increased accessibly for all TV services – on air and on demand</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Automation of production workflows for multiplatform accessibility services</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Test and develop services using HbbTV2.0 features</a:t>
            </a: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One central options function for all </a:t>
            </a:r>
            <a:r>
              <a:rPr lang="en-US" sz="1800" dirty="0" err="1">
                <a:latin typeface="Arial" panose="020B0604020202020204" pitchFamily="34" charset="0"/>
                <a:cs typeface="Arial" panose="020B0604020202020204" pitchFamily="34" charset="0"/>
              </a:rPr>
              <a:t>HbbTV</a:t>
            </a:r>
            <a:r>
              <a:rPr lang="en-US" sz="1800" dirty="0">
                <a:latin typeface="Arial" panose="020B0604020202020204" pitchFamily="34" charset="0"/>
                <a:cs typeface="Arial" panose="020B0604020202020204" pitchFamily="34" charset="0"/>
              </a:rPr>
              <a:t> accessibility services</a:t>
            </a:r>
          </a:p>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de-DE" sz="1800" dirty="0">
              <a:latin typeface="Arial" panose="020B0604020202020204" pitchFamily="34" charset="0"/>
              <a:cs typeface="Arial" panose="020B0604020202020204" pitchFamily="34" charset="0"/>
            </a:endParaRPr>
          </a:p>
        </p:txBody>
      </p:sp>
      <p:pic>
        <p:nvPicPr>
          <p:cNvPr id="4" name="Picture 7" descr="einstellungs_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207" y="2773198"/>
            <a:ext cx="4877817" cy="274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splatzhalter 6"/>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78011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8544" y="3140986"/>
            <a:ext cx="8420100" cy="2448254"/>
          </a:xfrm>
        </p:spPr>
        <p:txBody>
          <a:bodyPr/>
          <a:lstStyle/>
          <a:p>
            <a:pPr lvl="0" defTabSz="1006475">
              <a:spcBef>
                <a:spcPct val="20000"/>
              </a:spcBef>
            </a:pPr>
            <a:r>
              <a:rPr lang="de-DE" altLang="de-DE" sz="1600" b="0" dirty="0" smtClean="0">
                <a:latin typeface="Arial" panose="020B0604020202020204" pitchFamily="34" charset="0"/>
                <a:cs typeface="Arial" panose="020B0604020202020204" pitchFamily="34" charset="0"/>
              </a:rPr>
              <a:t>Annette </a:t>
            </a:r>
            <a:r>
              <a:rPr lang="de-DE" altLang="de-DE" sz="1600" b="0" dirty="0">
                <a:latin typeface="Arial" panose="020B0604020202020204" pitchFamily="34" charset="0"/>
                <a:cs typeface="Arial" panose="020B0604020202020204" pitchFamily="34" charset="0"/>
              </a:rPr>
              <a:t>W</a:t>
            </a:r>
            <a:r>
              <a:rPr lang="de-DE" altLang="de-DE" sz="1600" b="0" dirty="0" smtClean="0">
                <a:latin typeface="Arial" panose="020B0604020202020204" pitchFamily="34" charset="0"/>
                <a:cs typeface="Arial" panose="020B0604020202020204" pitchFamily="34" charset="0"/>
              </a:rPr>
              <a:t>ilson</a:t>
            </a:r>
            <a:r>
              <a:rPr lang="de-DE" altLang="de-DE" sz="1600" b="0" dirty="0">
                <a:latin typeface="Arial" panose="020B0604020202020204" pitchFamily="34" charset="0"/>
                <a:cs typeface="Arial" panose="020B0604020202020204" pitchFamily="34" charset="0"/>
              </a:rPr>
              <a:t/>
            </a:r>
            <a:br>
              <a:rPr lang="de-DE" altLang="de-DE" sz="1600" b="0" dirty="0">
                <a:latin typeface="Arial" panose="020B0604020202020204" pitchFamily="34" charset="0"/>
                <a:cs typeface="Arial" panose="020B0604020202020204" pitchFamily="34" charset="0"/>
              </a:rPr>
            </a:br>
            <a:r>
              <a:rPr lang="de-DE" altLang="de-DE" sz="1600" b="0" dirty="0">
                <a:latin typeface="Arial" panose="020B0604020202020204" pitchFamily="34" charset="0"/>
                <a:cs typeface="Arial" panose="020B0604020202020204" pitchFamily="34" charset="0"/>
              </a:rPr>
              <a:t>Produktions- &amp; Betriebsdirektion / Innovationsprojekte</a:t>
            </a:r>
            <a:br>
              <a:rPr lang="de-DE" altLang="de-DE" sz="1600" b="0" dirty="0">
                <a:latin typeface="Arial" panose="020B0604020202020204" pitchFamily="34" charset="0"/>
                <a:cs typeface="Arial" panose="020B0604020202020204" pitchFamily="34" charset="0"/>
              </a:rPr>
            </a:br>
            <a:r>
              <a:rPr lang="de-DE" altLang="de-DE" sz="1600" b="0" dirty="0">
                <a:latin typeface="Arial" panose="020B0604020202020204" pitchFamily="34" charset="0"/>
                <a:cs typeface="Arial" panose="020B0604020202020204" pitchFamily="34" charset="0"/>
              </a:rPr>
              <a:t>Tel. +49 331 97993 </a:t>
            </a:r>
            <a:r>
              <a:rPr lang="de-DE" altLang="de-DE" sz="1600" b="0" dirty="0" smtClean="0">
                <a:latin typeface="Arial" panose="020B0604020202020204" pitchFamily="34" charset="0"/>
                <a:cs typeface="Arial" panose="020B0604020202020204" pitchFamily="34" charset="0"/>
              </a:rPr>
              <a:t>50047      </a:t>
            </a:r>
            <a:r>
              <a:rPr lang="de-DE" altLang="de-DE" sz="1600" b="0" dirty="0">
                <a:latin typeface="Arial" panose="020B0604020202020204" pitchFamily="34" charset="0"/>
                <a:cs typeface="Arial" panose="020B0604020202020204" pitchFamily="34" charset="0"/>
              </a:rPr>
              <a:t/>
            </a:r>
            <a:br>
              <a:rPr lang="de-DE" altLang="de-DE" sz="1600" b="0" dirty="0">
                <a:latin typeface="Arial" panose="020B0604020202020204" pitchFamily="34" charset="0"/>
                <a:cs typeface="Arial" panose="020B0604020202020204" pitchFamily="34" charset="0"/>
              </a:rPr>
            </a:br>
            <a:r>
              <a:rPr lang="de-DE" altLang="de-DE" sz="1600" b="0" dirty="0">
                <a:latin typeface="Arial" panose="020B0604020202020204" pitchFamily="34" charset="0"/>
                <a:cs typeface="Arial" panose="020B0604020202020204" pitchFamily="34" charset="0"/>
              </a:rPr>
              <a:t>Fax. +49 331 97993 50049</a:t>
            </a:r>
            <a:br>
              <a:rPr lang="de-DE" altLang="de-DE" sz="1600" b="0" dirty="0">
                <a:latin typeface="Arial" panose="020B0604020202020204" pitchFamily="34" charset="0"/>
                <a:cs typeface="Arial" panose="020B0604020202020204" pitchFamily="34" charset="0"/>
              </a:rPr>
            </a:br>
            <a:r>
              <a:rPr lang="de-DE" altLang="de-DE" sz="1600" b="0" dirty="0" smtClean="0">
                <a:latin typeface="Arial" panose="020B0604020202020204" pitchFamily="34" charset="0"/>
                <a:cs typeface="Arial" panose="020B0604020202020204" pitchFamily="34" charset="0"/>
                <a:hlinkClick r:id="rId3"/>
              </a:rPr>
              <a:t>annette.wilson@rbb-online.de</a:t>
            </a:r>
            <a:r>
              <a:rPr lang="de-DE" altLang="de-DE" sz="1600" b="0" dirty="0">
                <a:latin typeface="Arial" panose="020B0604020202020204" pitchFamily="34" charset="0"/>
                <a:cs typeface="Arial" panose="020B0604020202020204" pitchFamily="34" charset="0"/>
              </a:rPr>
              <a:t/>
            </a:r>
            <a:br>
              <a:rPr lang="de-DE" altLang="de-DE" sz="1600" b="0" dirty="0">
                <a:latin typeface="Arial" panose="020B0604020202020204" pitchFamily="34" charset="0"/>
                <a:cs typeface="Arial" panose="020B0604020202020204" pitchFamily="34" charset="0"/>
              </a:rPr>
            </a:br>
            <a:r>
              <a:rPr lang="de-DE" altLang="de-DE" sz="1600" b="0" dirty="0" smtClean="0">
                <a:latin typeface="Arial" panose="020B0604020202020204" pitchFamily="34" charset="0"/>
                <a:cs typeface="Arial" panose="020B0604020202020204" pitchFamily="34" charset="0"/>
                <a:hlinkClick r:id="rId4"/>
              </a:rPr>
              <a:t>www.rbb-online.de/innovationsprojekte</a:t>
            </a:r>
            <a:endParaRPr lang="de-DE" altLang="de-DE" sz="3600" dirty="0">
              <a:latin typeface="Arial" panose="020B0604020202020204" pitchFamily="34" charset="0"/>
              <a:cs typeface="Arial" panose="020B0604020202020204" pitchFamily="34" charset="0"/>
            </a:endParaRPr>
          </a:p>
        </p:txBody>
      </p:sp>
      <p:sp>
        <p:nvSpPr>
          <p:cNvPr id="3" name="Rechteck 2"/>
          <p:cNvSpPr/>
          <p:nvPr/>
        </p:nvSpPr>
        <p:spPr>
          <a:xfrm>
            <a:off x="848544" y="2204864"/>
            <a:ext cx="3312368" cy="523220"/>
          </a:xfrm>
          <a:prstGeom prst="rect">
            <a:avLst/>
          </a:prstGeom>
        </p:spPr>
        <p:txBody>
          <a:bodyPr wrap="square">
            <a:spAutoFit/>
          </a:bodyPr>
          <a:lstStyle/>
          <a:p>
            <a:r>
              <a:rPr lang="de-DE" sz="2800" b="1" dirty="0" err="1" smtClean="0">
                <a:solidFill>
                  <a:schemeClr val="bg1"/>
                </a:solidFill>
                <a:latin typeface="Arial" panose="020B0604020202020204" pitchFamily="34" charset="0"/>
                <a:cs typeface="Arial" panose="020B0604020202020204" pitchFamily="34" charset="0"/>
              </a:rPr>
              <a:t>Thank</a:t>
            </a:r>
            <a:r>
              <a:rPr lang="de-DE" sz="2800" b="1" dirty="0" smtClean="0">
                <a:solidFill>
                  <a:schemeClr val="bg1"/>
                </a:solidFill>
                <a:latin typeface="Arial" panose="020B0604020202020204" pitchFamily="34" charset="0"/>
                <a:cs typeface="Arial" panose="020B0604020202020204" pitchFamily="34" charset="0"/>
              </a:rPr>
              <a:t> </a:t>
            </a:r>
            <a:r>
              <a:rPr lang="de-DE" sz="2800" b="1" dirty="0" err="1" smtClean="0">
                <a:solidFill>
                  <a:schemeClr val="bg1"/>
                </a:solidFill>
                <a:latin typeface="Arial" panose="020B0604020202020204" pitchFamily="34" charset="0"/>
                <a:cs typeface="Arial" panose="020B0604020202020204" pitchFamily="34" charset="0"/>
              </a:rPr>
              <a:t>you</a:t>
            </a:r>
            <a:endParaRPr lang="de-DE" sz="2800" b="1" dirty="0">
              <a:solidFill>
                <a:schemeClr val="bg1"/>
              </a:solidFill>
              <a:latin typeface="Arial" panose="020B0604020202020204" pitchFamily="34" charset="0"/>
              <a:cs typeface="Arial" panose="020B0604020202020204" pitchFamily="34" charset="0"/>
            </a:endParaRPr>
          </a:p>
        </p:txBody>
      </p:sp>
      <p:sp>
        <p:nvSpPr>
          <p:cNvPr id="6" name="Datumsplatzhalter 5"/>
          <p:cNvSpPr>
            <a:spLocks noGrp="1"/>
          </p:cNvSpPr>
          <p:nvPr>
            <p:ph type="dt" sz="half" idx="10"/>
          </p:nvPr>
        </p:nvSpPr>
        <p:spPr/>
        <p:txBody>
          <a:bodyPr/>
          <a:lstStyle/>
          <a:p>
            <a:r>
              <a:rPr lang="de-DE" smtClean="0"/>
              <a:t>RBB approaches to accessibility on connected TV</a:t>
            </a:r>
            <a:endParaRPr lang="en-US" dirty="0"/>
          </a:p>
        </p:txBody>
      </p:sp>
    </p:spTree>
    <p:extLst>
      <p:ext uri="{BB962C8B-B14F-4D97-AF65-F5344CB8AC3E}">
        <p14:creationId xmlns:p14="http://schemas.microsoft.com/office/powerpoint/2010/main" val="2946630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rbb</a:t>
            </a:r>
            <a:r>
              <a:rPr lang="en-US" dirty="0" smtClean="0">
                <a:latin typeface="Arial" panose="020B0604020202020204" pitchFamily="34" charset="0"/>
                <a:cs typeface="Arial" panose="020B0604020202020204" pitchFamily="34" charset="0"/>
              </a:rPr>
              <a:t> Innovation Projects Unit</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lvl="0">
              <a:buFont typeface="Wingdings" panose="05000000000000000000" pitchFamily="2" charset="2"/>
              <a:buChar char="§"/>
              <a:defRPr/>
            </a:pPr>
            <a:r>
              <a:rPr lang="en-GB" sz="1800" dirty="0" smtClean="0">
                <a:solidFill>
                  <a:srgbClr val="000000"/>
                </a:solidFill>
                <a:latin typeface="Arial" panose="020B0604020202020204" pitchFamily="34" charset="0"/>
                <a:cs typeface="Arial" panose="020B0604020202020204" pitchFamily="34" charset="0"/>
              </a:rPr>
              <a:t>Interdisciplinary team: project managers, project engineers, assistants</a:t>
            </a:r>
          </a:p>
          <a:p>
            <a:pPr lvl="0">
              <a:buFont typeface="Wingdings" panose="05000000000000000000" pitchFamily="2" charset="2"/>
              <a:buChar char="§"/>
              <a:defRPr/>
            </a:pPr>
            <a:r>
              <a:rPr lang="en-GB" sz="1800" dirty="0" smtClean="0">
                <a:solidFill>
                  <a:srgbClr val="000000"/>
                </a:solidFill>
                <a:latin typeface="Arial" panose="020B0604020202020204" pitchFamily="34" charset="0"/>
                <a:cs typeface="Arial" panose="020B0604020202020204" pitchFamily="34" charset="0"/>
              </a:rPr>
              <a:t>Develop and test new technology with </a:t>
            </a:r>
            <a:r>
              <a:rPr lang="en-GB" sz="1800" b="1" dirty="0" err="1" smtClean="0">
                <a:solidFill>
                  <a:srgbClr val="000000"/>
                </a:solidFill>
                <a:latin typeface="Arial" panose="020B0604020202020204" pitchFamily="34" charset="0"/>
                <a:cs typeface="Arial" panose="020B0604020202020204" pitchFamily="34" charset="0"/>
              </a:rPr>
              <a:t>rbb</a:t>
            </a:r>
            <a:r>
              <a:rPr lang="en-GB" sz="1800" dirty="0" smtClean="0">
                <a:solidFill>
                  <a:srgbClr val="000000"/>
                </a:solidFill>
                <a:latin typeface="Arial" panose="020B0604020202020204" pitchFamily="34" charset="0"/>
                <a:cs typeface="Arial" panose="020B0604020202020204" pitchFamily="34" charset="0"/>
              </a:rPr>
              <a:t>: </a:t>
            </a:r>
          </a:p>
          <a:p>
            <a:pPr lvl="1">
              <a:defRPr/>
            </a:pPr>
            <a:r>
              <a:rPr lang="en-GB" sz="1800" b="1" dirty="0" smtClean="0">
                <a:solidFill>
                  <a:srgbClr val="000000"/>
                </a:solidFill>
                <a:latin typeface="Arial" panose="020B0604020202020204" pitchFamily="34" charset="0"/>
                <a:cs typeface="Arial" panose="020B0604020202020204" pitchFamily="34" charset="0"/>
              </a:rPr>
              <a:t>Concept  </a:t>
            </a:r>
            <a:r>
              <a:rPr lang="en-GB" sz="1800" b="1"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GB" sz="1800" b="1" dirty="0" smtClean="0">
                <a:solidFill>
                  <a:srgbClr val="000000"/>
                </a:solidFill>
                <a:latin typeface="Arial" panose="020B0604020202020204" pitchFamily="34" charset="0"/>
                <a:cs typeface="Arial" panose="020B0604020202020204" pitchFamily="34" charset="0"/>
              </a:rPr>
              <a:t>Financing pilot operation </a:t>
            </a:r>
            <a:r>
              <a:rPr lang="en-GB" sz="1800" b="1" dirty="0" smtClean="0">
                <a:solidFill>
                  <a:srgbClr val="000000"/>
                </a:solidFill>
                <a:latin typeface="Arial" panose="020B0604020202020204" pitchFamily="34" charset="0"/>
                <a:cs typeface="Arial" panose="020B0604020202020204" pitchFamily="34" charset="0"/>
                <a:sym typeface="Wingdings" panose="05000000000000000000" pitchFamily="2" charset="2"/>
              </a:rPr>
              <a:t> Hand over</a:t>
            </a:r>
            <a:endParaRPr lang="en-GB" sz="1800" b="1" dirty="0" smtClean="0">
              <a:solidFill>
                <a:srgbClr val="000000"/>
              </a:solidFill>
              <a:latin typeface="Arial" panose="020B0604020202020204" pitchFamily="34" charset="0"/>
              <a:cs typeface="Arial" panose="020B0604020202020204" pitchFamily="34" charset="0"/>
            </a:endParaRPr>
          </a:p>
          <a:p>
            <a:pPr lvl="0">
              <a:buFont typeface="Wingdings" panose="05000000000000000000" pitchFamily="2" charset="2"/>
              <a:buChar char="§"/>
              <a:defRPr/>
            </a:pPr>
            <a:r>
              <a:rPr lang="en-GB" altLang="de-DE" sz="1800" dirty="0" smtClean="0">
                <a:solidFill>
                  <a:srgbClr val="000000"/>
                </a:solidFill>
                <a:latin typeface="Arial" panose="020B0604020202020204" pitchFamily="34" charset="0"/>
                <a:cs typeface="Arial" panose="020B0604020202020204" pitchFamily="34" charset="0"/>
              </a:rPr>
              <a:t>Accessibility, Second Screen, Usability, </a:t>
            </a:r>
            <a:r>
              <a:rPr lang="en-GB" altLang="de-DE" sz="1800" dirty="0" err="1" smtClean="0">
                <a:solidFill>
                  <a:srgbClr val="000000"/>
                </a:solidFill>
                <a:latin typeface="Arial" panose="020B0604020202020204" pitchFamily="34" charset="0"/>
                <a:cs typeface="Arial" panose="020B0604020202020204" pitchFamily="34" charset="0"/>
              </a:rPr>
              <a:t>HbbTV</a:t>
            </a:r>
            <a:r>
              <a:rPr lang="en-GB" altLang="de-DE" sz="1800" dirty="0" smtClean="0">
                <a:solidFill>
                  <a:srgbClr val="000000"/>
                </a:solidFill>
                <a:latin typeface="Arial" panose="020B0604020202020204" pitchFamily="34" charset="0"/>
                <a:cs typeface="Arial" panose="020B0604020202020204" pitchFamily="34" charset="0"/>
              </a:rPr>
              <a:t>, Social TV, Cultural Heritage</a:t>
            </a:r>
          </a:p>
          <a:p>
            <a:pPr lvl="0">
              <a:buFont typeface="Wingdings" panose="05000000000000000000" pitchFamily="2" charset="2"/>
              <a:buChar char="§"/>
              <a:defRPr/>
            </a:pPr>
            <a:r>
              <a:rPr lang="en-GB" sz="1800" dirty="0" smtClean="0">
                <a:solidFill>
                  <a:srgbClr val="000000"/>
                </a:solidFill>
                <a:latin typeface="Arial" panose="020B0604020202020204" pitchFamily="34" charset="0"/>
                <a:cs typeface="Arial" panose="020B0604020202020204" pitchFamily="34" charset="0"/>
              </a:rPr>
              <a:t>Basis: European research and development projects</a:t>
            </a:r>
          </a:p>
          <a:p>
            <a:pPr lvl="0">
              <a:buFont typeface="Wingdings" panose="05000000000000000000" pitchFamily="2" charset="2"/>
              <a:buChar char="§"/>
              <a:defRPr/>
            </a:pPr>
            <a:r>
              <a:rPr lang="en-GB" sz="1800" dirty="0" smtClean="0">
                <a:solidFill>
                  <a:srgbClr val="000000"/>
                </a:solidFill>
                <a:latin typeface="Arial" panose="020B0604020202020204" pitchFamily="34" charset="0"/>
                <a:cs typeface="Arial" panose="020B0604020202020204" pitchFamily="34" charset="0"/>
              </a:rPr>
              <a:t>29 European R&amp;D project successfully completed to date</a:t>
            </a:r>
          </a:p>
          <a:p>
            <a:pPr lvl="0">
              <a:buFont typeface="Wingdings" panose="05000000000000000000" pitchFamily="2" charset="2"/>
              <a:buChar char="§"/>
              <a:defRPr/>
            </a:pPr>
            <a:r>
              <a:rPr lang="en-GB" sz="1800" dirty="0" smtClean="0">
                <a:solidFill>
                  <a:srgbClr val="000000"/>
                </a:solidFill>
                <a:latin typeface="Arial" panose="020B0604020202020204" pitchFamily="34" charset="0"/>
                <a:cs typeface="Arial" panose="020B0604020202020204" pitchFamily="34" charset="0"/>
              </a:rPr>
              <a:t>Currently involved in six projects</a:t>
            </a:r>
          </a:p>
          <a:p>
            <a:endParaRPr lang="en-GB"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196" y="4408358"/>
            <a:ext cx="2866356" cy="24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3927181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8544" y="2132880"/>
            <a:ext cx="8420100" cy="866527"/>
          </a:xfrm>
        </p:spPr>
        <p:txBody>
          <a:bodyPr/>
          <a:lstStyle/>
          <a:p>
            <a:r>
              <a:rPr lang="en-GB" sz="3600" dirty="0" smtClean="0">
                <a:latin typeface="Arial" panose="020B0604020202020204" pitchFamily="34" charset="0"/>
                <a:cs typeface="Arial" panose="020B0604020202020204" pitchFamily="34" charset="0"/>
              </a:rPr>
              <a:t>Subtitles – from analogue to digital</a:t>
            </a:r>
            <a:endParaRPr lang="en-GB" sz="3600" dirty="0">
              <a:latin typeface="Arial" panose="020B0604020202020204" pitchFamily="34" charset="0"/>
              <a:cs typeface="Arial" panose="020B0604020202020204" pitchFamily="34" charset="0"/>
            </a:endParaRPr>
          </a:p>
        </p:txBody>
      </p:sp>
      <p:sp>
        <p:nvSpPr>
          <p:cNvPr id="6" name="Datumsplatzhalter 5"/>
          <p:cNvSpPr>
            <a:spLocks noGrp="1"/>
          </p:cNvSpPr>
          <p:nvPr>
            <p:ph type="dt" sz="half" idx="10"/>
          </p:nvPr>
        </p:nvSpPr>
        <p:spPr/>
        <p:txBody>
          <a:bodyPr/>
          <a:lstStyle/>
          <a:p>
            <a:r>
              <a:rPr lang="de-DE" smtClean="0"/>
              <a:t>RBB approaches to accessibility on connected TV</a:t>
            </a:r>
            <a:endParaRPr lang="en-US" dirty="0"/>
          </a:p>
        </p:txBody>
      </p:sp>
    </p:spTree>
    <p:extLst>
      <p:ext uri="{BB962C8B-B14F-4D97-AF65-F5344CB8AC3E}">
        <p14:creationId xmlns:p14="http://schemas.microsoft.com/office/powerpoint/2010/main" val="369744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From analogue to digital subtitles</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buFont typeface="Wingdings" panose="05000000000000000000" pitchFamily="2" charset="2"/>
              <a:buChar char="§"/>
            </a:pPr>
            <a:r>
              <a:rPr lang="en-GB" altLang="de-DE" sz="1800" dirty="0" smtClean="0">
                <a:latin typeface="Arial" panose="020B0604020202020204" pitchFamily="34" charset="0"/>
                <a:cs typeface="Arial" panose="020B0604020202020204" pitchFamily="34" charset="0"/>
              </a:rPr>
              <a:t>Results of PSP project DTV4ALL (2008 - 2011):</a:t>
            </a:r>
          </a:p>
          <a:p>
            <a:pPr marL="800100" lvl="1" indent="-342900">
              <a:buFont typeface="RBB Interstate Bold" charset="0"/>
              <a:buAutoNum type="arabicPeriod"/>
            </a:pPr>
            <a:r>
              <a:rPr lang="en-GB" altLang="de-DE" sz="1800" dirty="0" smtClean="0">
                <a:latin typeface="Arial" panose="020B0604020202020204" pitchFamily="34" charset="0"/>
                <a:cs typeface="Arial" panose="020B0604020202020204" pitchFamily="34" charset="0"/>
              </a:rPr>
              <a:t>Introduction of  DVB subtitles and best practice for on-screen display</a:t>
            </a:r>
          </a:p>
          <a:p>
            <a:pPr marL="800100" lvl="1" indent="-342900">
              <a:buFont typeface="RBB Interstate Bold" charset="0"/>
              <a:buAutoNum type="arabicPeriod"/>
            </a:pPr>
            <a:r>
              <a:rPr lang="en-GB" altLang="de-DE" sz="1800" dirty="0" smtClean="0">
                <a:latin typeface="Arial" panose="020B0604020202020204" pitchFamily="34" charset="0"/>
                <a:cs typeface="Arial" panose="020B0604020202020204" pitchFamily="34" charset="0"/>
              </a:rPr>
              <a:t>What users really wanted was to customise subtitles themselves</a:t>
            </a:r>
          </a:p>
          <a:p>
            <a:endParaRPr lang="de-DE" dirty="0">
              <a:latin typeface="Arial" panose="020B0604020202020204" pitchFamily="34" charset="0"/>
              <a:cs typeface="Arial" panose="020B0604020202020204" pitchFamily="34" charset="0"/>
            </a:endParaRPr>
          </a:p>
        </p:txBody>
      </p:sp>
      <p:pic>
        <p:nvPicPr>
          <p:cNvPr id="4" name="Picture 2" descr="G:\PB-Direktion\Innovation\Archiv\barrierefreiheit\Untertitel HbbTV\Screenshots für rbb und ARD\Vergleich\TXT-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4052888"/>
            <a:ext cx="4267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PB-Direktion\Innovation\Archiv\barrierefreiheit\Untertitel HbbTV\Screenshots für rbb und ARD\Vergleich\DVB-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4052888"/>
            <a:ext cx="4267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tv4al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3320" y="179675"/>
            <a:ext cx="1891705" cy="652540"/>
          </a:xfrm>
          <a:prstGeom prst="rect">
            <a:avLst/>
          </a:prstGeom>
          <a:noFill/>
          <a:extLst>
            <a:ext uri="{909E8E84-426E-40DD-AFC4-6F175D3DCCD1}">
              <a14:hiddenFill xmlns:a14="http://schemas.microsoft.com/office/drawing/2010/main">
                <a:solidFill>
                  <a:srgbClr val="FFFFFF"/>
                </a:solidFill>
              </a14:hiddenFill>
            </a:ext>
          </a:extLst>
        </p:spPr>
      </p:pic>
      <p:sp>
        <p:nvSpPr>
          <p:cNvPr id="8" name="Datumsplatzhalter 7"/>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1969523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Hybrid Broadcast Broadband TV (</a:t>
            </a:r>
            <a:r>
              <a:rPr lang="en-US" dirty="0" err="1">
                <a:latin typeface="Arial" panose="020B0604020202020204" pitchFamily="34" charset="0"/>
                <a:cs typeface="Arial" panose="020B0604020202020204" pitchFamily="34" charset="0"/>
              </a:rPr>
              <a:t>HbbTV</a:t>
            </a:r>
            <a:r>
              <a:rPr lang="en-US"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buFont typeface="Wingdings" panose="05000000000000000000" pitchFamily="2" charset="2"/>
              <a:buChar char="§"/>
            </a:pPr>
            <a:r>
              <a:rPr lang="en-US" sz="1800" dirty="0" err="1">
                <a:latin typeface="Arial" panose="020B0604020202020204" pitchFamily="34" charset="0"/>
                <a:cs typeface="Arial" panose="020B0604020202020204" pitchFamily="34" charset="0"/>
              </a:rPr>
              <a:t>HbbTV</a:t>
            </a:r>
            <a:r>
              <a:rPr lang="en-US" sz="1800" dirty="0">
                <a:latin typeface="Arial" panose="020B0604020202020204" pitchFamily="34" charset="0"/>
                <a:cs typeface="Arial" panose="020B0604020202020204" pitchFamily="34" charset="0"/>
              </a:rPr>
              <a:t> combines broadcast with IP</a:t>
            </a:r>
          </a:p>
          <a:p>
            <a:pPr>
              <a:buFont typeface="Wingdings" panose="05000000000000000000" pitchFamily="2" charset="2"/>
              <a:buChar char="§"/>
            </a:pPr>
            <a:r>
              <a:rPr lang="en-US" sz="1800" dirty="0" err="1" smtClean="0">
                <a:latin typeface="Arial" panose="020B0604020202020204" pitchFamily="34" charset="0"/>
                <a:cs typeface="Arial" panose="020B0604020202020204" pitchFamily="34" charset="0"/>
              </a:rPr>
              <a:t>HbbTV</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is a standard that makes it possible to offer interactive applications  on TV </a:t>
            </a:r>
            <a:r>
              <a:rPr lang="en-US" dirty="0" smtClean="0">
                <a:latin typeface="Arial" panose="020B0604020202020204" pitchFamily="34" charset="0"/>
                <a:cs typeface="Arial" panose="020B0604020202020204" pitchFamily="34" charset="0"/>
                <a:sym typeface="Wingdings" panose="05000000000000000000" pitchFamily="2" charset="2"/>
              </a:rPr>
              <a: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Red button </a:t>
            </a:r>
            <a:r>
              <a:rPr lang="en-US" dirty="0" smtClean="0">
                <a:latin typeface="Arial" panose="020B0604020202020204" pitchFamily="34" charset="0"/>
                <a:cs typeface="Arial" panose="020B0604020202020204" pitchFamily="34" charset="0"/>
              </a:rPr>
              <a:t>applications</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Open </a:t>
            </a:r>
            <a:r>
              <a:rPr lang="en-US" sz="1800" dirty="0">
                <a:latin typeface="Arial" panose="020B0604020202020204" pitchFamily="34" charset="0"/>
                <a:cs typeface="Arial" panose="020B0604020202020204" pitchFamily="34" charset="0"/>
              </a:rPr>
              <a:t>standard</a:t>
            </a: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Supported by most major TV manufacturers in Europe</a:t>
            </a:r>
          </a:p>
          <a:p>
            <a:pPr>
              <a:buFont typeface="Wingdings" panose="05000000000000000000" pitchFamily="2" charset="2"/>
              <a:buChar char="§"/>
            </a:pPr>
            <a:r>
              <a:rPr lang="en-US" sz="1800" dirty="0" err="1">
                <a:latin typeface="Arial" panose="020B0604020202020204" pitchFamily="34" charset="0"/>
                <a:cs typeface="Arial" panose="020B0604020202020204" pitchFamily="34" charset="0"/>
              </a:rPr>
              <a:t>HbbTV</a:t>
            </a:r>
            <a:r>
              <a:rPr lang="en-US" sz="1800" dirty="0">
                <a:latin typeface="Arial" panose="020B0604020202020204" pitchFamily="34" charset="0"/>
                <a:cs typeface="Arial" panose="020B0604020202020204" pitchFamily="34" charset="0"/>
              </a:rPr>
              <a:t> 2.0 recently </a:t>
            </a:r>
            <a:r>
              <a:rPr lang="en-US" sz="1800" dirty="0" smtClean="0">
                <a:latin typeface="Arial" panose="020B0604020202020204" pitchFamily="34" charset="0"/>
                <a:cs typeface="Arial" panose="020B0604020202020204" pitchFamily="34" charset="0"/>
              </a:rPr>
              <a:t>released</a:t>
            </a:r>
            <a:endParaRPr lang="en-US" sz="1800"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sp>
        <p:nvSpPr>
          <p:cNvPr id="6" name="Datumsplatzhalter 5"/>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1053393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4"/>
          <p:cNvSpPr>
            <a:spLocks noChangeAspect="1"/>
          </p:cNvSpPr>
          <p:nvPr/>
        </p:nvSpPr>
        <p:spPr bwMode="auto">
          <a:xfrm>
            <a:off x="3938324" y="1628778"/>
            <a:ext cx="2868613" cy="3482975"/>
          </a:xfrm>
          <a:custGeom>
            <a:avLst/>
            <a:gdLst>
              <a:gd name="T0" fmla="*/ 2147483647 w 1925"/>
              <a:gd name="T1" fmla="*/ 2147483647 h 2686"/>
              <a:gd name="T2" fmla="*/ 2147483647 w 1925"/>
              <a:gd name="T3" fmla="*/ 2147483647 h 2686"/>
              <a:gd name="T4" fmla="*/ 2147483647 w 1925"/>
              <a:gd name="T5" fmla="*/ 2147483647 h 2686"/>
              <a:gd name="T6" fmla="*/ 2147483647 w 1925"/>
              <a:gd name="T7" fmla="*/ 2147483647 h 2686"/>
              <a:gd name="T8" fmla="*/ 2147483647 w 1925"/>
              <a:gd name="T9" fmla="*/ 2147483647 h 2686"/>
              <a:gd name="T10" fmla="*/ 2147483647 w 1925"/>
              <a:gd name="T11" fmla="*/ 2147483647 h 2686"/>
              <a:gd name="T12" fmla="*/ 2147483647 w 1925"/>
              <a:gd name="T13" fmla="*/ 2147483647 h 2686"/>
              <a:gd name="T14" fmla="*/ 2147483647 w 1925"/>
              <a:gd name="T15" fmla="*/ 2147483647 h 2686"/>
              <a:gd name="T16" fmla="*/ 2147483647 w 1925"/>
              <a:gd name="T17" fmla="*/ 2147483647 h 2686"/>
              <a:gd name="T18" fmla="*/ 2147483647 w 1925"/>
              <a:gd name="T19" fmla="*/ 2147483647 h 2686"/>
              <a:gd name="T20" fmla="*/ 2147483647 w 1925"/>
              <a:gd name="T21" fmla="*/ 2147483647 h 2686"/>
              <a:gd name="T22" fmla="*/ 2147483647 w 1925"/>
              <a:gd name="T23" fmla="*/ 2147483647 h 2686"/>
              <a:gd name="T24" fmla="*/ 2147483647 w 1925"/>
              <a:gd name="T25" fmla="*/ 2147483647 h 2686"/>
              <a:gd name="T26" fmla="*/ 2147483647 w 1925"/>
              <a:gd name="T27" fmla="*/ 2147483647 h 2686"/>
              <a:gd name="T28" fmla="*/ 2147483647 w 1925"/>
              <a:gd name="T29" fmla="*/ 2147483647 h 2686"/>
              <a:gd name="T30" fmla="*/ 2147483647 w 1925"/>
              <a:gd name="T31" fmla="*/ 2147483647 h 2686"/>
              <a:gd name="T32" fmla="*/ 2147483647 w 1925"/>
              <a:gd name="T33" fmla="*/ 2147483647 h 2686"/>
              <a:gd name="T34" fmla="*/ 2147483647 w 1925"/>
              <a:gd name="T35" fmla="*/ 2147483647 h 2686"/>
              <a:gd name="T36" fmla="*/ 2147483647 w 1925"/>
              <a:gd name="T37" fmla="*/ 2147483647 h 2686"/>
              <a:gd name="T38" fmla="*/ 2147483647 w 1925"/>
              <a:gd name="T39" fmla="*/ 2147483647 h 2686"/>
              <a:gd name="T40" fmla="*/ 2147483647 w 1925"/>
              <a:gd name="T41" fmla="*/ 2147483647 h 2686"/>
              <a:gd name="T42" fmla="*/ 2147483647 w 1925"/>
              <a:gd name="T43" fmla="*/ 2147483647 h 2686"/>
              <a:gd name="T44" fmla="*/ 2147483647 w 1925"/>
              <a:gd name="T45" fmla="*/ 2147483647 h 2686"/>
              <a:gd name="T46" fmla="*/ 2147483647 w 1925"/>
              <a:gd name="T47" fmla="*/ 2147483647 h 2686"/>
              <a:gd name="T48" fmla="*/ 2147483647 w 1925"/>
              <a:gd name="T49" fmla="*/ 2147483647 h 2686"/>
              <a:gd name="T50" fmla="*/ 2147483647 w 1925"/>
              <a:gd name="T51" fmla="*/ 2147483647 h 2686"/>
              <a:gd name="T52" fmla="*/ 2147483647 w 1925"/>
              <a:gd name="T53" fmla="*/ 2147483647 h 2686"/>
              <a:gd name="T54" fmla="*/ 2147483647 w 1925"/>
              <a:gd name="T55" fmla="*/ 2147483647 h 2686"/>
              <a:gd name="T56" fmla="*/ 2147483647 w 1925"/>
              <a:gd name="T57" fmla="*/ 2147483647 h 2686"/>
              <a:gd name="T58" fmla="*/ 2147483647 w 1925"/>
              <a:gd name="T59" fmla="*/ 2147483647 h 2686"/>
              <a:gd name="T60" fmla="*/ 2147483647 w 1925"/>
              <a:gd name="T61" fmla="*/ 2147483647 h 2686"/>
              <a:gd name="T62" fmla="*/ 2147483647 w 1925"/>
              <a:gd name="T63" fmla="*/ 2147483647 h 2686"/>
              <a:gd name="T64" fmla="*/ 2147483647 w 1925"/>
              <a:gd name="T65" fmla="*/ 2147483647 h 2686"/>
              <a:gd name="T66" fmla="*/ 2147483647 w 1925"/>
              <a:gd name="T67" fmla="*/ 2147483647 h 2686"/>
              <a:gd name="T68" fmla="*/ 2147483647 w 1925"/>
              <a:gd name="T69" fmla="*/ 2147483647 h 2686"/>
              <a:gd name="T70" fmla="*/ 2147483647 w 1925"/>
              <a:gd name="T71" fmla="*/ 2147483647 h 2686"/>
              <a:gd name="T72" fmla="*/ 2147483647 w 1925"/>
              <a:gd name="T73" fmla="*/ 2147483647 h 2686"/>
              <a:gd name="T74" fmla="*/ 2147483647 w 1925"/>
              <a:gd name="T75" fmla="*/ 2147483647 h 2686"/>
              <a:gd name="T76" fmla="*/ 2147483647 w 1925"/>
              <a:gd name="T77" fmla="*/ 2147483647 h 2686"/>
              <a:gd name="T78" fmla="*/ 2147483647 w 1925"/>
              <a:gd name="T79" fmla="*/ 2147483647 h 2686"/>
              <a:gd name="T80" fmla="*/ 2147483647 w 1925"/>
              <a:gd name="T81" fmla="*/ 2147483647 h 2686"/>
              <a:gd name="T82" fmla="*/ 2147483647 w 1925"/>
              <a:gd name="T83" fmla="*/ 2147483647 h 2686"/>
              <a:gd name="T84" fmla="*/ 2147483647 w 1925"/>
              <a:gd name="T85" fmla="*/ 2147483647 h 2686"/>
              <a:gd name="T86" fmla="*/ 2147483647 w 1925"/>
              <a:gd name="T87" fmla="*/ 2147483647 h 2686"/>
              <a:gd name="T88" fmla="*/ 2147483647 w 1925"/>
              <a:gd name="T89" fmla="*/ 2147483647 h 2686"/>
              <a:gd name="T90" fmla="*/ 2147483647 w 1925"/>
              <a:gd name="T91" fmla="*/ 2147483647 h 2686"/>
              <a:gd name="T92" fmla="*/ 2147483647 w 1925"/>
              <a:gd name="T93" fmla="*/ 2147483647 h 2686"/>
              <a:gd name="T94" fmla="*/ 2147483647 w 1925"/>
              <a:gd name="T95" fmla="*/ 2147483647 h 2686"/>
              <a:gd name="T96" fmla="*/ 2147483647 w 1925"/>
              <a:gd name="T97" fmla="*/ 2147483647 h 2686"/>
              <a:gd name="T98" fmla="*/ 2147483647 w 1925"/>
              <a:gd name="T99" fmla="*/ 2147483647 h 2686"/>
              <a:gd name="T100" fmla="*/ 2147483647 w 1925"/>
              <a:gd name="T101" fmla="*/ 2147483647 h 2686"/>
              <a:gd name="T102" fmla="*/ 2147483647 w 1925"/>
              <a:gd name="T103" fmla="*/ 2147483647 h 2686"/>
              <a:gd name="T104" fmla="*/ 2147483647 w 1925"/>
              <a:gd name="T105" fmla="*/ 2147483647 h 2686"/>
              <a:gd name="T106" fmla="*/ 2147483647 w 1925"/>
              <a:gd name="T107" fmla="*/ 2147483647 h 2686"/>
              <a:gd name="T108" fmla="*/ 2147483647 w 1925"/>
              <a:gd name="T109" fmla="*/ 2147483647 h 2686"/>
              <a:gd name="T110" fmla="*/ 2147483647 w 1925"/>
              <a:gd name="T111" fmla="*/ 2147483647 h 2686"/>
              <a:gd name="T112" fmla="*/ 2147483647 w 1925"/>
              <a:gd name="T113" fmla="*/ 2147483647 h 26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5"/>
              <a:gd name="T172" fmla="*/ 0 h 2686"/>
              <a:gd name="T173" fmla="*/ 1925 w 1925"/>
              <a:gd name="T174" fmla="*/ 2686 h 26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5" h="2686">
                <a:moveTo>
                  <a:pt x="1280" y="64"/>
                </a:moveTo>
                <a:lnTo>
                  <a:pt x="1164" y="0"/>
                </a:lnTo>
                <a:lnTo>
                  <a:pt x="1128" y="108"/>
                </a:lnTo>
                <a:lnTo>
                  <a:pt x="1062" y="90"/>
                </a:lnTo>
                <a:lnTo>
                  <a:pt x="1089" y="117"/>
                </a:lnTo>
                <a:lnTo>
                  <a:pt x="1131" y="135"/>
                </a:lnTo>
                <a:lnTo>
                  <a:pt x="1086" y="165"/>
                </a:lnTo>
                <a:lnTo>
                  <a:pt x="1101" y="279"/>
                </a:lnTo>
                <a:lnTo>
                  <a:pt x="1068" y="314"/>
                </a:lnTo>
                <a:lnTo>
                  <a:pt x="1023" y="329"/>
                </a:lnTo>
                <a:lnTo>
                  <a:pt x="981" y="323"/>
                </a:lnTo>
                <a:lnTo>
                  <a:pt x="957" y="296"/>
                </a:lnTo>
                <a:lnTo>
                  <a:pt x="936" y="281"/>
                </a:lnTo>
                <a:lnTo>
                  <a:pt x="918" y="255"/>
                </a:lnTo>
                <a:lnTo>
                  <a:pt x="924" y="219"/>
                </a:lnTo>
                <a:lnTo>
                  <a:pt x="903" y="192"/>
                </a:lnTo>
                <a:lnTo>
                  <a:pt x="957" y="174"/>
                </a:lnTo>
                <a:lnTo>
                  <a:pt x="966" y="138"/>
                </a:lnTo>
                <a:lnTo>
                  <a:pt x="948" y="90"/>
                </a:lnTo>
                <a:lnTo>
                  <a:pt x="900" y="75"/>
                </a:lnTo>
                <a:lnTo>
                  <a:pt x="870" y="93"/>
                </a:lnTo>
                <a:lnTo>
                  <a:pt x="804" y="102"/>
                </a:lnTo>
                <a:lnTo>
                  <a:pt x="768" y="99"/>
                </a:lnTo>
                <a:lnTo>
                  <a:pt x="804" y="132"/>
                </a:lnTo>
                <a:lnTo>
                  <a:pt x="831" y="171"/>
                </a:lnTo>
                <a:lnTo>
                  <a:pt x="849" y="201"/>
                </a:lnTo>
                <a:lnTo>
                  <a:pt x="861" y="243"/>
                </a:lnTo>
                <a:lnTo>
                  <a:pt x="858" y="290"/>
                </a:lnTo>
                <a:lnTo>
                  <a:pt x="882" y="311"/>
                </a:lnTo>
                <a:lnTo>
                  <a:pt x="918" y="395"/>
                </a:lnTo>
                <a:lnTo>
                  <a:pt x="885" y="377"/>
                </a:lnTo>
                <a:lnTo>
                  <a:pt x="843" y="359"/>
                </a:lnTo>
                <a:lnTo>
                  <a:pt x="810" y="341"/>
                </a:lnTo>
                <a:lnTo>
                  <a:pt x="798" y="410"/>
                </a:lnTo>
                <a:lnTo>
                  <a:pt x="759" y="464"/>
                </a:lnTo>
                <a:lnTo>
                  <a:pt x="729" y="488"/>
                </a:lnTo>
                <a:lnTo>
                  <a:pt x="801" y="590"/>
                </a:lnTo>
                <a:lnTo>
                  <a:pt x="789" y="620"/>
                </a:lnTo>
                <a:lnTo>
                  <a:pt x="750" y="632"/>
                </a:lnTo>
                <a:lnTo>
                  <a:pt x="693" y="617"/>
                </a:lnTo>
                <a:lnTo>
                  <a:pt x="668" y="611"/>
                </a:lnTo>
                <a:lnTo>
                  <a:pt x="635" y="602"/>
                </a:lnTo>
                <a:lnTo>
                  <a:pt x="614" y="623"/>
                </a:lnTo>
                <a:lnTo>
                  <a:pt x="626" y="650"/>
                </a:lnTo>
                <a:lnTo>
                  <a:pt x="650" y="665"/>
                </a:lnTo>
                <a:lnTo>
                  <a:pt x="705" y="659"/>
                </a:lnTo>
                <a:lnTo>
                  <a:pt x="723" y="734"/>
                </a:lnTo>
                <a:lnTo>
                  <a:pt x="678" y="746"/>
                </a:lnTo>
                <a:lnTo>
                  <a:pt x="617" y="725"/>
                </a:lnTo>
                <a:lnTo>
                  <a:pt x="551" y="692"/>
                </a:lnTo>
                <a:lnTo>
                  <a:pt x="526" y="662"/>
                </a:lnTo>
                <a:lnTo>
                  <a:pt x="490" y="533"/>
                </a:lnTo>
                <a:lnTo>
                  <a:pt x="463" y="494"/>
                </a:lnTo>
                <a:lnTo>
                  <a:pt x="409" y="458"/>
                </a:lnTo>
                <a:lnTo>
                  <a:pt x="382" y="422"/>
                </a:lnTo>
                <a:lnTo>
                  <a:pt x="364" y="386"/>
                </a:lnTo>
                <a:lnTo>
                  <a:pt x="490" y="440"/>
                </a:lnTo>
                <a:lnTo>
                  <a:pt x="587" y="449"/>
                </a:lnTo>
                <a:lnTo>
                  <a:pt x="650" y="437"/>
                </a:lnTo>
                <a:lnTo>
                  <a:pt x="678" y="422"/>
                </a:lnTo>
                <a:lnTo>
                  <a:pt x="702" y="383"/>
                </a:lnTo>
                <a:lnTo>
                  <a:pt x="714" y="350"/>
                </a:lnTo>
                <a:lnTo>
                  <a:pt x="714" y="302"/>
                </a:lnTo>
                <a:lnTo>
                  <a:pt x="659" y="270"/>
                </a:lnTo>
                <a:lnTo>
                  <a:pt x="635" y="281"/>
                </a:lnTo>
                <a:lnTo>
                  <a:pt x="543" y="225"/>
                </a:lnTo>
                <a:lnTo>
                  <a:pt x="463" y="225"/>
                </a:lnTo>
                <a:lnTo>
                  <a:pt x="346" y="234"/>
                </a:lnTo>
                <a:lnTo>
                  <a:pt x="310" y="243"/>
                </a:lnTo>
                <a:lnTo>
                  <a:pt x="292" y="243"/>
                </a:lnTo>
                <a:lnTo>
                  <a:pt x="271" y="223"/>
                </a:lnTo>
                <a:lnTo>
                  <a:pt x="286" y="180"/>
                </a:lnTo>
                <a:lnTo>
                  <a:pt x="261" y="179"/>
                </a:lnTo>
                <a:lnTo>
                  <a:pt x="246" y="204"/>
                </a:lnTo>
                <a:lnTo>
                  <a:pt x="220" y="201"/>
                </a:lnTo>
                <a:lnTo>
                  <a:pt x="201" y="207"/>
                </a:lnTo>
                <a:lnTo>
                  <a:pt x="190" y="225"/>
                </a:lnTo>
                <a:lnTo>
                  <a:pt x="162" y="249"/>
                </a:lnTo>
                <a:lnTo>
                  <a:pt x="158" y="290"/>
                </a:lnTo>
                <a:lnTo>
                  <a:pt x="151" y="305"/>
                </a:lnTo>
                <a:lnTo>
                  <a:pt x="151" y="329"/>
                </a:lnTo>
                <a:lnTo>
                  <a:pt x="180" y="348"/>
                </a:lnTo>
                <a:lnTo>
                  <a:pt x="183" y="366"/>
                </a:lnTo>
                <a:lnTo>
                  <a:pt x="200" y="389"/>
                </a:lnTo>
                <a:lnTo>
                  <a:pt x="206" y="407"/>
                </a:lnTo>
                <a:lnTo>
                  <a:pt x="207" y="431"/>
                </a:lnTo>
                <a:lnTo>
                  <a:pt x="203" y="457"/>
                </a:lnTo>
                <a:lnTo>
                  <a:pt x="214" y="501"/>
                </a:lnTo>
                <a:lnTo>
                  <a:pt x="234" y="540"/>
                </a:lnTo>
                <a:lnTo>
                  <a:pt x="229" y="602"/>
                </a:lnTo>
                <a:lnTo>
                  <a:pt x="252" y="656"/>
                </a:lnTo>
                <a:lnTo>
                  <a:pt x="257" y="707"/>
                </a:lnTo>
                <a:lnTo>
                  <a:pt x="266" y="729"/>
                </a:lnTo>
                <a:lnTo>
                  <a:pt x="305" y="760"/>
                </a:lnTo>
                <a:lnTo>
                  <a:pt x="319" y="791"/>
                </a:lnTo>
                <a:lnTo>
                  <a:pt x="319" y="818"/>
                </a:lnTo>
                <a:lnTo>
                  <a:pt x="307" y="865"/>
                </a:lnTo>
                <a:lnTo>
                  <a:pt x="302" y="875"/>
                </a:lnTo>
                <a:lnTo>
                  <a:pt x="307" y="887"/>
                </a:lnTo>
                <a:lnTo>
                  <a:pt x="292" y="912"/>
                </a:lnTo>
                <a:lnTo>
                  <a:pt x="270" y="923"/>
                </a:lnTo>
                <a:lnTo>
                  <a:pt x="265" y="938"/>
                </a:lnTo>
                <a:lnTo>
                  <a:pt x="237" y="978"/>
                </a:lnTo>
                <a:lnTo>
                  <a:pt x="212" y="991"/>
                </a:lnTo>
                <a:lnTo>
                  <a:pt x="208" y="1017"/>
                </a:lnTo>
                <a:lnTo>
                  <a:pt x="224" y="1015"/>
                </a:lnTo>
                <a:lnTo>
                  <a:pt x="237" y="1000"/>
                </a:lnTo>
                <a:lnTo>
                  <a:pt x="247" y="1003"/>
                </a:lnTo>
                <a:lnTo>
                  <a:pt x="253" y="1018"/>
                </a:lnTo>
                <a:lnTo>
                  <a:pt x="236" y="1030"/>
                </a:lnTo>
                <a:lnTo>
                  <a:pt x="262" y="1056"/>
                </a:lnTo>
                <a:lnTo>
                  <a:pt x="277" y="1055"/>
                </a:lnTo>
                <a:lnTo>
                  <a:pt x="295" y="1066"/>
                </a:lnTo>
                <a:lnTo>
                  <a:pt x="319" y="1088"/>
                </a:lnTo>
                <a:lnTo>
                  <a:pt x="328" y="1114"/>
                </a:lnTo>
                <a:lnTo>
                  <a:pt x="296" y="1090"/>
                </a:lnTo>
                <a:lnTo>
                  <a:pt x="280" y="1078"/>
                </a:lnTo>
                <a:lnTo>
                  <a:pt x="261" y="1076"/>
                </a:lnTo>
                <a:lnTo>
                  <a:pt x="263" y="1088"/>
                </a:lnTo>
                <a:lnTo>
                  <a:pt x="247" y="1082"/>
                </a:lnTo>
                <a:lnTo>
                  <a:pt x="229" y="1082"/>
                </a:lnTo>
                <a:lnTo>
                  <a:pt x="232" y="1106"/>
                </a:lnTo>
                <a:lnTo>
                  <a:pt x="236" y="1120"/>
                </a:lnTo>
                <a:lnTo>
                  <a:pt x="229" y="1150"/>
                </a:lnTo>
                <a:lnTo>
                  <a:pt x="221" y="1159"/>
                </a:lnTo>
                <a:lnTo>
                  <a:pt x="193" y="1159"/>
                </a:lnTo>
                <a:lnTo>
                  <a:pt x="190" y="1177"/>
                </a:lnTo>
                <a:lnTo>
                  <a:pt x="205" y="1195"/>
                </a:lnTo>
                <a:lnTo>
                  <a:pt x="214" y="1226"/>
                </a:lnTo>
                <a:lnTo>
                  <a:pt x="234" y="1240"/>
                </a:lnTo>
                <a:lnTo>
                  <a:pt x="234" y="1256"/>
                </a:lnTo>
                <a:lnTo>
                  <a:pt x="226" y="1265"/>
                </a:lnTo>
                <a:lnTo>
                  <a:pt x="228" y="1276"/>
                </a:lnTo>
                <a:lnTo>
                  <a:pt x="236" y="1286"/>
                </a:lnTo>
                <a:lnTo>
                  <a:pt x="252" y="1324"/>
                </a:lnTo>
                <a:lnTo>
                  <a:pt x="267" y="1339"/>
                </a:lnTo>
                <a:lnTo>
                  <a:pt x="280" y="1345"/>
                </a:lnTo>
                <a:lnTo>
                  <a:pt x="285" y="1380"/>
                </a:lnTo>
                <a:lnTo>
                  <a:pt x="270" y="1399"/>
                </a:lnTo>
                <a:lnTo>
                  <a:pt x="249" y="1420"/>
                </a:lnTo>
                <a:lnTo>
                  <a:pt x="240" y="1436"/>
                </a:lnTo>
                <a:lnTo>
                  <a:pt x="229" y="1441"/>
                </a:lnTo>
                <a:lnTo>
                  <a:pt x="211" y="1440"/>
                </a:lnTo>
                <a:lnTo>
                  <a:pt x="204" y="1449"/>
                </a:lnTo>
                <a:lnTo>
                  <a:pt x="209" y="1456"/>
                </a:lnTo>
                <a:lnTo>
                  <a:pt x="212" y="1489"/>
                </a:lnTo>
                <a:lnTo>
                  <a:pt x="196" y="1491"/>
                </a:lnTo>
                <a:lnTo>
                  <a:pt x="181" y="1504"/>
                </a:lnTo>
                <a:lnTo>
                  <a:pt x="178" y="1525"/>
                </a:lnTo>
                <a:lnTo>
                  <a:pt x="172" y="1542"/>
                </a:lnTo>
                <a:lnTo>
                  <a:pt x="167" y="1593"/>
                </a:lnTo>
                <a:lnTo>
                  <a:pt x="147" y="1592"/>
                </a:lnTo>
                <a:lnTo>
                  <a:pt x="132" y="1597"/>
                </a:lnTo>
                <a:lnTo>
                  <a:pt x="119" y="1614"/>
                </a:lnTo>
                <a:lnTo>
                  <a:pt x="102" y="1625"/>
                </a:lnTo>
                <a:lnTo>
                  <a:pt x="84" y="1614"/>
                </a:lnTo>
                <a:lnTo>
                  <a:pt x="63" y="1618"/>
                </a:lnTo>
                <a:lnTo>
                  <a:pt x="61" y="1641"/>
                </a:lnTo>
                <a:lnTo>
                  <a:pt x="71" y="1668"/>
                </a:lnTo>
                <a:lnTo>
                  <a:pt x="77" y="1710"/>
                </a:lnTo>
                <a:lnTo>
                  <a:pt x="48" y="1749"/>
                </a:lnTo>
                <a:lnTo>
                  <a:pt x="61" y="1767"/>
                </a:lnTo>
                <a:lnTo>
                  <a:pt x="55" y="1794"/>
                </a:lnTo>
                <a:lnTo>
                  <a:pt x="57" y="1819"/>
                </a:lnTo>
                <a:lnTo>
                  <a:pt x="70" y="1830"/>
                </a:lnTo>
                <a:lnTo>
                  <a:pt x="89" y="1860"/>
                </a:lnTo>
                <a:lnTo>
                  <a:pt x="102" y="1902"/>
                </a:lnTo>
                <a:lnTo>
                  <a:pt x="100" y="1927"/>
                </a:lnTo>
                <a:lnTo>
                  <a:pt x="32" y="1990"/>
                </a:lnTo>
                <a:lnTo>
                  <a:pt x="46" y="2038"/>
                </a:lnTo>
                <a:lnTo>
                  <a:pt x="16" y="2069"/>
                </a:lnTo>
                <a:lnTo>
                  <a:pt x="0" y="2083"/>
                </a:lnTo>
                <a:lnTo>
                  <a:pt x="0" y="2103"/>
                </a:lnTo>
                <a:lnTo>
                  <a:pt x="22" y="2139"/>
                </a:lnTo>
                <a:lnTo>
                  <a:pt x="49" y="2140"/>
                </a:lnTo>
                <a:lnTo>
                  <a:pt x="60" y="2144"/>
                </a:lnTo>
                <a:lnTo>
                  <a:pt x="80" y="2132"/>
                </a:lnTo>
                <a:lnTo>
                  <a:pt x="100" y="2129"/>
                </a:lnTo>
                <a:lnTo>
                  <a:pt x="114" y="2137"/>
                </a:lnTo>
                <a:lnTo>
                  <a:pt x="134" y="2136"/>
                </a:lnTo>
                <a:lnTo>
                  <a:pt x="160" y="2126"/>
                </a:lnTo>
                <a:lnTo>
                  <a:pt x="175" y="2131"/>
                </a:lnTo>
                <a:lnTo>
                  <a:pt x="188" y="2142"/>
                </a:lnTo>
                <a:lnTo>
                  <a:pt x="207" y="2143"/>
                </a:lnTo>
                <a:lnTo>
                  <a:pt x="228" y="2127"/>
                </a:lnTo>
                <a:lnTo>
                  <a:pt x="260" y="2126"/>
                </a:lnTo>
                <a:lnTo>
                  <a:pt x="274" y="2111"/>
                </a:lnTo>
                <a:lnTo>
                  <a:pt x="294" y="2117"/>
                </a:lnTo>
                <a:lnTo>
                  <a:pt x="310" y="2151"/>
                </a:lnTo>
                <a:lnTo>
                  <a:pt x="331" y="2167"/>
                </a:lnTo>
                <a:lnTo>
                  <a:pt x="342" y="2195"/>
                </a:lnTo>
                <a:lnTo>
                  <a:pt x="361" y="2216"/>
                </a:lnTo>
                <a:lnTo>
                  <a:pt x="367" y="2234"/>
                </a:lnTo>
                <a:lnTo>
                  <a:pt x="365" y="2259"/>
                </a:lnTo>
                <a:lnTo>
                  <a:pt x="365" y="2278"/>
                </a:lnTo>
                <a:lnTo>
                  <a:pt x="380" y="2300"/>
                </a:lnTo>
                <a:lnTo>
                  <a:pt x="384" y="2336"/>
                </a:lnTo>
                <a:lnTo>
                  <a:pt x="397" y="2342"/>
                </a:lnTo>
                <a:lnTo>
                  <a:pt x="420" y="2345"/>
                </a:lnTo>
                <a:lnTo>
                  <a:pt x="451" y="2339"/>
                </a:lnTo>
                <a:lnTo>
                  <a:pt x="480" y="2345"/>
                </a:lnTo>
                <a:lnTo>
                  <a:pt x="500" y="2332"/>
                </a:lnTo>
                <a:lnTo>
                  <a:pt x="478" y="2315"/>
                </a:lnTo>
                <a:lnTo>
                  <a:pt x="470" y="2283"/>
                </a:lnTo>
                <a:lnTo>
                  <a:pt x="493" y="2312"/>
                </a:lnTo>
                <a:lnTo>
                  <a:pt x="501" y="2306"/>
                </a:lnTo>
                <a:lnTo>
                  <a:pt x="487" y="2288"/>
                </a:lnTo>
                <a:lnTo>
                  <a:pt x="505" y="2297"/>
                </a:lnTo>
                <a:lnTo>
                  <a:pt x="520" y="2287"/>
                </a:lnTo>
                <a:lnTo>
                  <a:pt x="528" y="2270"/>
                </a:lnTo>
                <a:lnTo>
                  <a:pt x="520" y="2258"/>
                </a:lnTo>
                <a:lnTo>
                  <a:pt x="501" y="2246"/>
                </a:lnTo>
                <a:lnTo>
                  <a:pt x="527" y="2248"/>
                </a:lnTo>
                <a:lnTo>
                  <a:pt x="526" y="2231"/>
                </a:lnTo>
                <a:lnTo>
                  <a:pt x="538" y="2224"/>
                </a:lnTo>
                <a:lnTo>
                  <a:pt x="553" y="2209"/>
                </a:lnTo>
                <a:lnTo>
                  <a:pt x="561" y="2207"/>
                </a:lnTo>
                <a:lnTo>
                  <a:pt x="575" y="2206"/>
                </a:lnTo>
                <a:lnTo>
                  <a:pt x="587" y="2222"/>
                </a:lnTo>
                <a:lnTo>
                  <a:pt x="561" y="2231"/>
                </a:lnTo>
                <a:lnTo>
                  <a:pt x="562" y="2241"/>
                </a:lnTo>
                <a:lnTo>
                  <a:pt x="588" y="2251"/>
                </a:lnTo>
                <a:lnTo>
                  <a:pt x="592" y="2243"/>
                </a:lnTo>
                <a:lnTo>
                  <a:pt x="606" y="2247"/>
                </a:lnTo>
                <a:lnTo>
                  <a:pt x="623" y="2242"/>
                </a:lnTo>
                <a:lnTo>
                  <a:pt x="643" y="2238"/>
                </a:lnTo>
                <a:lnTo>
                  <a:pt x="656" y="2234"/>
                </a:lnTo>
                <a:lnTo>
                  <a:pt x="661" y="2250"/>
                </a:lnTo>
                <a:lnTo>
                  <a:pt x="636" y="2267"/>
                </a:lnTo>
                <a:lnTo>
                  <a:pt x="629" y="2289"/>
                </a:lnTo>
                <a:lnTo>
                  <a:pt x="617" y="2305"/>
                </a:lnTo>
                <a:lnTo>
                  <a:pt x="614" y="2327"/>
                </a:lnTo>
                <a:lnTo>
                  <a:pt x="635" y="2334"/>
                </a:lnTo>
                <a:lnTo>
                  <a:pt x="647" y="2336"/>
                </a:lnTo>
                <a:lnTo>
                  <a:pt x="661" y="2336"/>
                </a:lnTo>
                <a:lnTo>
                  <a:pt x="671" y="2339"/>
                </a:lnTo>
                <a:lnTo>
                  <a:pt x="677" y="2356"/>
                </a:lnTo>
                <a:lnTo>
                  <a:pt x="683" y="2371"/>
                </a:lnTo>
                <a:lnTo>
                  <a:pt x="677" y="2404"/>
                </a:lnTo>
                <a:lnTo>
                  <a:pt x="703" y="2416"/>
                </a:lnTo>
                <a:lnTo>
                  <a:pt x="713" y="2407"/>
                </a:lnTo>
                <a:lnTo>
                  <a:pt x="724" y="2390"/>
                </a:lnTo>
                <a:lnTo>
                  <a:pt x="733" y="2369"/>
                </a:lnTo>
                <a:lnTo>
                  <a:pt x="750" y="2360"/>
                </a:lnTo>
                <a:lnTo>
                  <a:pt x="768" y="2347"/>
                </a:lnTo>
                <a:lnTo>
                  <a:pt x="778" y="2326"/>
                </a:lnTo>
                <a:lnTo>
                  <a:pt x="788" y="2330"/>
                </a:lnTo>
                <a:lnTo>
                  <a:pt x="798" y="2335"/>
                </a:lnTo>
                <a:lnTo>
                  <a:pt x="816" y="2339"/>
                </a:lnTo>
                <a:lnTo>
                  <a:pt x="839" y="2326"/>
                </a:lnTo>
                <a:lnTo>
                  <a:pt x="852" y="2297"/>
                </a:lnTo>
                <a:lnTo>
                  <a:pt x="830" y="2297"/>
                </a:lnTo>
                <a:lnTo>
                  <a:pt x="815" y="2305"/>
                </a:lnTo>
                <a:lnTo>
                  <a:pt x="807" y="2295"/>
                </a:lnTo>
                <a:lnTo>
                  <a:pt x="795" y="2306"/>
                </a:lnTo>
                <a:lnTo>
                  <a:pt x="776" y="2306"/>
                </a:lnTo>
                <a:lnTo>
                  <a:pt x="761" y="2299"/>
                </a:lnTo>
                <a:lnTo>
                  <a:pt x="756" y="2276"/>
                </a:lnTo>
                <a:lnTo>
                  <a:pt x="743" y="2260"/>
                </a:lnTo>
                <a:lnTo>
                  <a:pt x="733" y="2251"/>
                </a:lnTo>
                <a:lnTo>
                  <a:pt x="727" y="2247"/>
                </a:lnTo>
                <a:lnTo>
                  <a:pt x="716" y="2240"/>
                </a:lnTo>
                <a:lnTo>
                  <a:pt x="690" y="2237"/>
                </a:lnTo>
                <a:lnTo>
                  <a:pt x="670" y="2217"/>
                </a:lnTo>
                <a:lnTo>
                  <a:pt x="701" y="2214"/>
                </a:lnTo>
                <a:lnTo>
                  <a:pt x="728" y="2207"/>
                </a:lnTo>
                <a:lnTo>
                  <a:pt x="747" y="2186"/>
                </a:lnTo>
                <a:lnTo>
                  <a:pt x="818" y="2156"/>
                </a:lnTo>
                <a:lnTo>
                  <a:pt x="861" y="2126"/>
                </a:lnTo>
                <a:lnTo>
                  <a:pt x="927" y="2108"/>
                </a:lnTo>
                <a:lnTo>
                  <a:pt x="978" y="2091"/>
                </a:lnTo>
                <a:lnTo>
                  <a:pt x="1011" y="2093"/>
                </a:lnTo>
                <a:lnTo>
                  <a:pt x="969" y="2126"/>
                </a:lnTo>
                <a:lnTo>
                  <a:pt x="996" y="2141"/>
                </a:lnTo>
                <a:lnTo>
                  <a:pt x="942" y="2147"/>
                </a:lnTo>
                <a:lnTo>
                  <a:pt x="944" y="2169"/>
                </a:lnTo>
                <a:lnTo>
                  <a:pt x="983" y="2194"/>
                </a:lnTo>
                <a:lnTo>
                  <a:pt x="954" y="2196"/>
                </a:lnTo>
                <a:lnTo>
                  <a:pt x="933" y="2222"/>
                </a:lnTo>
                <a:lnTo>
                  <a:pt x="921" y="2247"/>
                </a:lnTo>
                <a:lnTo>
                  <a:pt x="918" y="2285"/>
                </a:lnTo>
                <a:lnTo>
                  <a:pt x="898" y="2309"/>
                </a:lnTo>
                <a:lnTo>
                  <a:pt x="886" y="2306"/>
                </a:lnTo>
                <a:lnTo>
                  <a:pt x="870" y="2301"/>
                </a:lnTo>
                <a:lnTo>
                  <a:pt x="879" y="2321"/>
                </a:lnTo>
                <a:lnTo>
                  <a:pt x="866" y="2332"/>
                </a:lnTo>
                <a:lnTo>
                  <a:pt x="905" y="2345"/>
                </a:lnTo>
                <a:lnTo>
                  <a:pt x="936" y="2372"/>
                </a:lnTo>
                <a:lnTo>
                  <a:pt x="993" y="2380"/>
                </a:lnTo>
                <a:lnTo>
                  <a:pt x="1068" y="2387"/>
                </a:lnTo>
                <a:lnTo>
                  <a:pt x="1116" y="2396"/>
                </a:lnTo>
                <a:lnTo>
                  <a:pt x="1173" y="2405"/>
                </a:lnTo>
                <a:lnTo>
                  <a:pt x="1236" y="2424"/>
                </a:lnTo>
                <a:lnTo>
                  <a:pt x="1267" y="2431"/>
                </a:lnTo>
                <a:lnTo>
                  <a:pt x="1291" y="2453"/>
                </a:lnTo>
                <a:lnTo>
                  <a:pt x="1300" y="2480"/>
                </a:lnTo>
                <a:lnTo>
                  <a:pt x="1303" y="2512"/>
                </a:lnTo>
                <a:lnTo>
                  <a:pt x="1359" y="2515"/>
                </a:lnTo>
                <a:lnTo>
                  <a:pt x="1381" y="2489"/>
                </a:lnTo>
                <a:lnTo>
                  <a:pt x="1398" y="2493"/>
                </a:lnTo>
                <a:lnTo>
                  <a:pt x="1402" y="2507"/>
                </a:lnTo>
                <a:lnTo>
                  <a:pt x="1447" y="2517"/>
                </a:lnTo>
                <a:lnTo>
                  <a:pt x="1470" y="2575"/>
                </a:lnTo>
                <a:lnTo>
                  <a:pt x="1553" y="2578"/>
                </a:lnTo>
                <a:lnTo>
                  <a:pt x="1580" y="2613"/>
                </a:lnTo>
                <a:lnTo>
                  <a:pt x="1603" y="2629"/>
                </a:lnTo>
                <a:lnTo>
                  <a:pt x="1630" y="2632"/>
                </a:lnTo>
                <a:lnTo>
                  <a:pt x="1663" y="2653"/>
                </a:lnTo>
                <a:lnTo>
                  <a:pt x="1700" y="2641"/>
                </a:lnTo>
                <a:lnTo>
                  <a:pt x="1715" y="2620"/>
                </a:lnTo>
                <a:lnTo>
                  <a:pt x="1733" y="2591"/>
                </a:lnTo>
                <a:lnTo>
                  <a:pt x="1766" y="2594"/>
                </a:lnTo>
                <a:lnTo>
                  <a:pt x="1781" y="2611"/>
                </a:lnTo>
                <a:lnTo>
                  <a:pt x="1769" y="2650"/>
                </a:lnTo>
                <a:lnTo>
                  <a:pt x="1832" y="2686"/>
                </a:lnTo>
                <a:lnTo>
                  <a:pt x="1832" y="2635"/>
                </a:lnTo>
                <a:lnTo>
                  <a:pt x="1832" y="2617"/>
                </a:lnTo>
                <a:lnTo>
                  <a:pt x="1844" y="2608"/>
                </a:lnTo>
                <a:lnTo>
                  <a:pt x="1862" y="2638"/>
                </a:lnTo>
                <a:lnTo>
                  <a:pt x="1850" y="2552"/>
                </a:lnTo>
                <a:lnTo>
                  <a:pt x="1868" y="2516"/>
                </a:lnTo>
                <a:lnTo>
                  <a:pt x="1886" y="2498"/>
                </a:lnTo>
                <a:lnTo>
                  <a:pt x="1910" y="2480"/>
                </a:lnTo>
                <a:lnTo>
                  <a:pt x="1859" y="2471"/>
                </a:lnTo>
                <a:lnTo>
                  <a:pt x="1832" y="2471"/>
                </a:lnTo>
                <a:lnTo>
                  <a:pt x="1742" y="2390"/>
                </a:lnTo>
                <a:lnTo>
                  <a:pt x="1700" y="2345"/>
                </a:lnTo>
                <a:lnTo>
                  <a:pt x="1681" y="2255"/>
                </a:lnTo>
                <a:lnTo>
                  <a:pt x="1672" y="2309"/>
                </a:lnTo>
                <a:lnTo>
                  <a:pt x="1660" y="2252"/>
                </a:lnTo>
                <a:lnTo>
                  <a:pt x="1606" y="2201"/>
                </a:lnTo>
                <a:lnTo>
                  <a:pt x="1579" y="2156"/>
                </a:lnTo>
                <a:lnTo>
                  <a:pt x="1588" y="2102"/>
                </a:lnTo>
                <a:lnTo>
                  <a:pt x="1606" y="2066"/>
                </a:lnTo>
                <a:lnTo>
                  <a:pt x="1624" y="2013"/>
                </a:lnTo>
                <a:lnTo>
                  <a:pt x="1651" y="1968"/>
                </a:lnTo>
                <a:lnTo>
                  <a:pt x="1651" y="1932"/>
                </a:lnTo>
                <a:lnTo>
                  <a:pt x="1715" y="1932"/>
                </a:lnTo>
                <a:lnTo>
                  <a:pt x="1650" y="1931"/>
                </a:lnTo>
                <a:lnTo>
                  <a:pt x="1646" y="1979"/>
                </a:lnTo>
                <a:lnTo>
                  <a:pt x="1614" y="2024"/>
                </a:lnTo>
                <a:lnTo>
                  <a:pt x="1606" y="2060"/>
                </a:lnTo>
                <a:lnTo>
                  <a:pt x="1588" y="2094"/>
                </a:lnTo>
                <a:lnTo>
                  <a:pt x="1582" y="2124"/>
                </a:lnTo>
                <a:lnTo>
                  <a:pt x="1580" y="2156"/>
                </a:lnTo>
                <a:lnTo>
                  <a:pt x="1608" y="2204"/>
                </a:lnTo>
                <a:lnTo>
                  <a:pt x="1638" y="2230"/>
                </a:lnTo>
                <a:lnTo>
                  <a:pt x="1654" y="2248"/>
                </a:lnTo>
                <a:lnTo>
                  <a:pt x="1668" y="2310"/>
                </a:lnTo>
                <a:lnTo>
                  <a:pt x="1682" y="2256"/>
                </a:lnTo>
                <a:lnTo>
                  <a:pt x="1668" y="2306"/>
                </a:lnTo>
                <a:lnTo>
                  <a:pt x="1660" y="2274"/>
                </a:lnTo>
                <a:lnTo>
                  <a:pt x="1656" y="2252"/>
                </a:lnTo>
                <a:lnTo>
                  <a:pt x="1640" y="2232"/>
                </a:lnTo>
                <a:lnTo>
                  <a:pt x="1624" y="2220"/>
                </a:lnTo>
                <a:lnTo>
                  <a:pt x="1606" y="2206"/>
                </a:lnTo>
                <a:lnTo>
                  <a:pt x="1598" y="2190"/>
                </a:lnTo>
                <a:lnTo>
                  <a:pt x="1588" y="2176"/>
                </a:lnTo>
                <a:lnTo>
                  <a:pt x="1582" y="2158"/>
                </a:lnTo>
                <a:lnTo>
                  <a:pt x="1582" y="2146"/>
                </a:lnTo>
                <a:lnTo>
                  <a:pt x="1584" y="2122"/>
                </a:lnTo>
                <a:lnTo>
                  <a:pt x="1598" y="2082"/>
                </a:lnTo>
                <a:lnTo>
                  <a:pt x="1610" y="2058"/>
                </a:lnTo>
                <a:lnTo>
                  <a:pt x="1612" y="2038"/>
                </a:lnTo>
                <a:lnTo>
                  <a:pt x="1620" y="2020"/>
                </a:lnTo>
                <a:lnTo>
                  <a:pt x="1632" y="2001"/>
                </a:lnTo>
                <a:lnTo>
                  <a:pt x="1642" y="1985"/>
                </a:lnTo>
                <a:lnTo>
                  <a:pt x="1650" y="1967"/>
                </a:lnTo>
                <a:lnTo>
                  <a:pt x="1650" y="1945"/>
                </a:lnTo>
                <a:lnTo>
                  <a:pt x="1654" y="1931"/>
                </a:lnTo>
                <a:lnTo>
                  <a:pt x="1686" y="1933"/>
                </a:lnTo>
                <a:lnTo>
                  <a:pt x="1715" y="1931"/>
                </a:lnTo>
                <a:lnTo>
                  <a:pt x="1739" y="1905"/>
                </a:lnTo>
                <a:lnTo>
                  <a:pt x="1755" y="1885"/>
                </a:lnTo>
                <a:lnTo>
                  <a:pt x="1775" y="1871"/>
                </a:lnTo>
                <a:lnTo>
                  <a:pt x="1743" y="1829"/>
                </a:lnTo>
                <a:lnTo>
                  <a:pt x="1709" y="1787"/>
                </a:lnTo>
                <a:lnTo>
                  <a:pt x="1709" y="1721"/>
                </a:lnTo>
                <a:lnTo>
                  <a:pt x="1775" y="1685"/>
                </a:lnTo>
                <a:lnTo>
                  <a:pt x="1853" y="1661"/>
                </a:lnTo>
                <a:lnTo>
                  <a:pt x="1919" y="1625"/>
                </a:lnTo>
                <a:lnTo>
                  <a:pt x="1925" y="1583"/>
                </a:lnTo>
                <a:lnTo>
                  <a:pt x="1853" y="1529"/>
                </a:lnTo>
                <a:lnTo>
                  <a:pt x="1781" y="1457"/>
                </a:lnTo>
                <a:lnTo>
                  <a:pt x="1727" y="1414"/>
                </a:lnTo>
                <a:lnTo>
                  <a:pt x="1733" y="1312"/>
                </a:lnTo>
                <a:lnTo>
                  <a:pt x="1630" y="1216"/>
                </a:lnTo>
                <a:lnTo>
                  <a:pt x="1528" y="1078"/>
                </a:lnTo>
                <a:lnTo>
                  <a:pt x="1450" y="934"/>
                </a:lnTo>
                <a:lnTo>
                  <a:pt x="1402" y="807"/>
                </a:lnTo>
                <a:lnTo>
                  <a:pt x="1342" y="663"/>
                </a:lnTo>
                <a:lnTo>
                  <a:pt x="1306" y="531"/>
                </a:lnTo>
                <a:lnTo>
                  <a:pt x="1318" y="411"/>
                </a:lnTo>
                <a:lnTo>
                  <a:pt x="1348" y="303"/>
                </a:lnTo>
                <a:lnTo>
                  <a:pt x="1360" y="176"/>
                </a:lnTo>
                <a:lnTo>
                  <a:pt x="1348" y="92"/>
                </a:lnTo>
                <a:lnTo>
                  <a:pt x="1280" y="64"/>
                </a:lnTo>
                <a:close/>
              </a:path>
            </a:pathLst>
          </a:custGeom>
          <a:solidFill>
            <a:srgbClr val="66FF66"/>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291" name="Freeform 5"/>
          <p:cNvSpPr>
            <a:spLocks noChangeAspect="1"/>
          </p:cNvSpPr>
          <p:nvPr/>
        </p:nvSpPr>
        <p:spPr bwMode="auto">
          <a:xfrm>
            <a:off x="715435" y="4630738"/>
            <a:ext cx="457465" cy="565150"/>
          </a:xfrm>
          <a:custGeom>
            <a:avLst/>
            <a:gdLst>
              <a:gd name="T0" fmla="*/ 2147483647 w 307"/>
              <a:gd name="T1" fmla="*/ 0 h 436"/>
              <a:gd name="T2" fmla="*/ 2147483647 w 307"/>
              <a:gd name="T3" fmla="*/ 2147483647 h 436"/>
              <a:gd name="T4" fmla="*/ 2147483647 w 307"/>
              <a:gd name="T5" fmla="*/ 2147483647 h 436"/>
              <a:gd name="T6" fmla="*/ 2147483647 w 307"/>
              <a:gd name="T7" fmla="*/ 2147483647 h 436"/>
              <a:gd name="T8" fmla="*/ 2147483647 w 307"/>
              <a:gd name="T9" fmla="*/ 2147483647 h 436"/>
              <a:gd name="T10" fmla="*/ 2147483647 w 307"/>
              <a:gd name="T11" fmla="*/ 2147483647 h 436"/>
              <a:gd name="T12" fmla="*/ 2147483647 w 307"/>
              <a:gd name="T13" fmla="*/ 2147483647 h 436"/>
              <a:gd name="T14" fmla="*/ 2147483647 w 307"/>
              <a:gd name="T15" fmla="*/ 2147483647 h 436"/>
              <a:gd name="T16" fmla="*/ 2147483647 w 307"/>
              <a:gd name="T17" fmla="*/ 2147483647 h 436"/>
              <a:gd name="T18" fmla="*/ 2147483647 w 307"/>
              <a:gd name="T19" fmla="*/ 2147483647 h 436"/>
              <a:gd name="T20" fmla="*/ 2147483647 w 307"/>
              <a:gd name="T21" fmla="*/ 2147483647 h 436"/>
              <a:gd name="T22" fmla="*/ 2147483647 w 307"/>
              <a:gd name="T23" fmla="*/ 2147483647 h 436"/>
              <a:gd name="T24" fmla="*/ 2147483647 w 307"/>
              <a:gd name="T25" fmla="*/ 2147483647 h 436"/>
              <a:gd name="T26" fmla="*/ 2147483647 w 307"/>
              <a:gd name="T27" fmla="*/ 2147483647 h 436"/>
              <a:gd name="T28" fmla="*/ 2147483647 w 307"/>
              <a:gd name="T29" fmla="*/ 2147483647 h 436"/>
              <a:gd name="T30" fmla="*/ 2147483647 w 307"/>
              <a:gd name="T31" fmla="*/ 2147483647 h 436"/>
              <a:gd name="T32" fmla="*/ 2147483647 w 307"/>
              <a:gd name="T33" fmla="*/ 2147483647 h 436"/>
              <a:gd name="T34" fmla="*/ 2147483647 w 307"/>
              <a:gd name="T35" fmla="*/ 2147483647 h 436"/>
              <a:gd name="T36" fmla="*/ 2147483647 w 307"/>
              <a:gd name="T37" fmla="*/ 2147483647 h 436"/>
              <a:gd name="T38" fmla="*/ 2147483647 w 307"/>
              <a:gd name="T39" fmla="*/ 2147483647 h 436"/>
              <a:gd name="T40" fmla="*/ 2147483647 w 307"/>
              <a:gd name="T41" fmla="*/ 2147483647 h 436"/>
              <a:gd name="T42" fmla="*/ 0 w 307"/>
              <a:gd name="T43" fmla="*/ 2147483647 h 436"/>
              <a:gd name="T44" fmla="*/ 2147483647 w 307"/>
              <a:gd name="T45" fmla="*/ 2147483647 h 436"/>
              <a:gd name="T46" fmla="*/ 2147483647 w 307"/>
              <a:gd name="T47" fmla="*/ 2147483647 h 436"/>
              <a:gd name="T48" fmla="*/ 2147483647 w 307"/>
              <a:gd name="T49" fmla="*/ 2147483647 h 436"/>
              <a:gd name="T50" fmla="*/ 2147483647 w 307"/>
              <a:gd name="T51" fmla="*/ 2147483647 h 436"/>
              <a:gd name="T52" fmla="*/ 2147483647 w 307"/>
              <a:gd name="T53" fmla="*/ 2147483647 h 436"/>
              <a:gd name="T54" fmla="*/ 2147483647 w 307"/>
              <a:gd name="T55" fmla="*/ 2147483647 h 436"/>
              <a:gd name="T56" fmla="*/ 2147483647 w 307"/>
              <a:gd name="T57" fmla="*/ 2147483647 h 436"/>
              <a:gd name="T58" fmla="*/ 2147483647 w 307"/>
              <a:gd name="T59" fmla="*/ 2147483647 h 436"/>
              <a:gd name="T60" fmla="*/ 2147483647 w 307"/>
              <a:gd name="T61" fmla="*/ 2147483647 h 436"/>
              <a:gd name="T62" fmla="*/ 2147483647 w 307"/>
              <a:gd name="T63" fmla="*/ 2147483647 h 436"/>
              <a:gd name="T64" fmla="*/ 2147483647 w 307"/>
              <a:gd name="T65" fmla="*/ 2147483647 h 436"/>
              <a:gd name="T66" fmla="*/ 2147483647 w 307"/>
              <a:gd name="T67" fmla="*/ 2147483647 h 436"/>
              <a:gd name="T68" fmla="*/ 2147483647 w 307"/>
              <a:gd name="T69" fmla="*/ 2147483647 h 4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436"/>
              <a:gd name="T107" fmla="*/ 307 w 307"/>
              <a:gd name="T108" fmla="*/ 436 h 4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436">
                <a:moveTo>
                  <a:pt x="155" y="4"/>
                </a:moveTo>
                <a:lnTo>
                  <a:pt x="177" y="0"/>
                </a:lnTo>
                <a:lnTo>
                  <a:pt x="192" y="17"/>
                </a:lnTo>
                <a:lnTo>
                  <a:pt x="194" y="37"/>
                </a:lnTo>
                <a:lnTo>
                  <a:pt x="200" y="41"/>
                </a:lnTo>
                <a:lnTo>
                  <a:pt x="211" y="38"/>
                </a:lnTo>
                <a:lnTo>
                  <a:pt x="246" y="52"/>
                </a:lnTo>
                <a:lnTo>
                  <a:pt x="256" y="45"/>
                </a:lnTo>
                <a:lnTo>
                  <a:pt x="271" y="44"/>
                </a:lnTo>
                <a:lnTo>
                  <a:pt x="280" y="56"/>
                </a:lnTo>
                <a:lnTo>
                  <a:pt x="288" y="76"/>
                </a:lnTo>
                <a:lnTo>
                  <a:pt x="299" y="89"/>
                </a:lnTo>
                <a:lnTo>
                  <a:pt x="307" y="96"/>
                </a:lnTo>
                <a:lnTo>
                  <a:pt x="304" y="103"/>
                </a:lnTo>
                <a:lnTo>
                  <a:pt x="278" y="110"/>
                </a:lnTo>
                <a:lnTo>
                  <a:pt x="248" y="126"/>
                </a:lnTo>
                <a:lnTo>
                  <a:pt x="249" y="153"/>
                </a:lnTo>
                <a:lnTo>
                  <a:pt x="232" y="167"/>
                </a:lnTo>
                <a:lnTo>
                  <a:pt x="218" y="179"/>
                </a:lnTo>
                <a:lnTo>
                  <a:pt x="216" y="205"/>
                </a:lnTo>
                <a:lnTo>
                  <a:pt x="216" y="222"/>
                </a:lnTo>
                <a:lnTo>
                  <a:pt x="205" y="234"/>
                </a:lnTo>
                <a:lnTo>
                  <a:pt x="196" y="222"/>
                </a:lnTo>
                <a:lnTo>
                  <a:pt x="180" y="227"/>
                </a:lnTo>
                <a:lnTo>
                  <a:pt x="178" y="235"/>
                </a:lnTo>
                <a:lnTo>
                  <a:pt x="175" y="257"/>
                </a:lnTo>
                <a:lnTo>
                  <a:pt x="181" y="265"/>
                </a:lnTo>
                <a:lnTo>
                  <a:pt x="178" y="287"/>
                </a:lnTo>
                <a:lnTo>
                  <a:pt x="168" y="297"/>
                </a:lnTo>
                <a:lnTo>
                  <a:pt x="155" y="314"/>
                </a:lnTo>
                <a:lnTo>
                  <a:pt x="149" y="328"/>
                </a:lnTo>
                <a:lnTo>
                  <a:pt x="152" y="354"/>
                </a:lnTo>
                <a:lnTo>
                  <a:pt x="163" y="369"/>
                </a:lnTo>
                <a:lnTo>
                  <a:pt x="156" y="378"/>
                </a:lnTo>
                <a:lnTo>
                  <a:pt x="127" y="387"/>
                </a:lnTo>
                <a:lnTo>
                  <a:pt x="116" y="398"/>
                </a:lnTo>
                <a:lnTo>
                  <a:pt x="115" y="410"/>
                </a:lnTo>
                <a:lnTo>
                  <a:pt x="115" y="432"/>
                </a:lnTo>
                <a:lnTo>
                  <a:pt x="82" y="432"/>
                </a:lnTo>
                <a:lnTo>
                  <a:pt x="59" y="436"/>
                </a:lnTo>
                <a:lnTo>
                  <a:pt x="33" y="406"/>
                </a:lnTo>
                <a:lnTo>
                  <a:pt x="19" y="406"/>
                </a:lnTo>
                <a:lnTo>
                  <a:pt x="7" y="406"/>
                </a:lnTo>
                <a:lnTo>
                  <a:pt x="0" y="395"/>
                </a:lnTo>
                <a:lnTo>
                  <a:pt x="7" y="384"/>
                </a:lnTo>
                <a:lnTo>
                  <a:pt x="22" y="362"/>
                </a:lnTo>
                <a:lnTo>
                  <a:pt x="30" y="340"/>
                </a:lnTo>
                <a:lnTo>
                  <a:pt x="48" y="314"/>
                </a:lnTo>
                <a:lnTo>
                  <a:pt x="52" y="299"/>
                </a:lnTo>
                <a:lnTo>
                  <a:pt x="44" y="288"/>
                </a:lnTo>
                <a:lnTo>
                  <a:pt x="33" y="278"/>
                </a:lnTo>
                <a:lnTo>
                  <a:pt x="30" y="272"/>
                </a:lnTo>
                <a:lnTo>
                  <a:pt x="44" y="267"/>
                </a:lnTo>
                <a:lnTo>
                  <a:pt x="52" y="252"/>
                </a:lnTo>
                <a:lnTo>
                  <a:pt x="37" y="248"/>
                </a:lnTo>
                <a:lnTo>
                  <a:pt x="22" y="256"/>
                </a:lnTo>
                <a:lnTo>
                  <a:pt x="22" y="237"/>
                </a:lnTo>
                <a:lnTo>
                  <a:pt x="30" y="226"/>
                </a:lnTo>
                <a:lnTo>
                  <a:pt x="37" y="215"/>
                </a:lnTo>
                <a:lnTo>
                  <a:pt x="41" y="200"/>
                </a:lnTo>
                <a:lnTo>
                  <a:pt x="44" y="189"/>
                </a:lnTo>
                <a:lnTo>
                  <a:pt x="52" y="186"/>
                </a:lnTo>
                <a:lnTo>
                  <a:pt x="63" y="193"/>
                </a:lnTo>
                <a:lnTo>
                  <a:pt x="82" y="167"/>
                </a:lnTo>
                <a:lnTo>
                  <a:pt x="93" y="149"/>
                </a:lnTo>
                <a:lnTo>
                  <a:pt x="122" y="115"/>
                </a:lnTo>
                <a:lnTo>
                  <a:pt x="122" y="101"/>
                </a:lnTo>
                <a:lnTo>
                  <a:pt x="137" y="78"/>
                </a:lnTo>
                <a:lnTo>
                  <a:pt x="141" y="52"/>
                </a:lnTo>
                <a:lnTo>
                  <a:pt x="148" y="38"/>
                </a:lnTo>
                <a:lnTo>
                  <a:pt x="155" y="4"/>
                </a:lnTo>
                <a:close/>
              </a:path>
            </a:pathLst>
          </a:custGeom>
          <a:solidFill>
            <a:srgbClr val="66FF66"/>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292" name="Freeform 6"/>
          <p:cNvSpPr>
            <a:spLocks noChangeAspect="1"/>
          </p:cNvSpPr>
          <p:nvPr/>
        </p:nvSpPr>
        <p:spPr bwMode="auto">
          <a:xfrm>
            <a:off x="885693" y="4452941"/>
            <a:ext cx="1210733" cy="930275"/>
          </a:xfrm>
          <a:custGeom>
            <a:avLst/>
            <a:gdLst>
              <a:gd name="T0" fmla="*/ 2147483647 w 811"/>
              <a:gd name="T1" fmla="*/ 2147483647 h 718"/>
              <a:gd name="T2" fmla="*/ 2147483647 w 811"/>
              <a:gd name="T3" fmla="*/ 2147483647 h 718"/>
              <a:gd name="T4" fmla="*/ 2147483647 w 811"/>
              <a:gd name="T5" fmla="*/ 2147483647 h 718"/>
              <a:gd name="T6" fmla="*/ 2147483647 w 811"/>
              <a:gd name="T7" fmla="*/ 2147483647 h 718"/>
              <a:gd name="T8" fmla="*/ 2147483647 w 811"/>
              <a:gd name="T9" fmla="*/ 2147483647 h 718"/>
              <a:gd name="T10" fmla="*/ 2147483647 w 811"/>
              <a:gd name="T11" fmla="*/ 2147483647 h 718"/>
              <a:gd name="T12" fmla="*/ 2147483647 w 811"/>
              <a:gd name="T13" fmla="*/ 2147483647 h 718"/>
              <a:gd name="T14" fmla="*/ 2147483647 w 811"/>
              <a:gd name="T15" fmla="*/ 2147483647 h 718"/>
              <a:gd name="T16" fmla="*/ 2147483647 w 811"/>
              <a:gd name="T17" fmla="*/ 2147483647 h 718"/>
              <a:gd name="T18" fmla="*/ 2147483647 w 811"/>
              <a:gd name="T19" fmla="*/ 2147483647 h 718"/>
              <a:gd name="T20" fmla="*/ 2147483647 w 811"/>
              <a:gd name="T21" fmla="*/ 2147483647 h 718"/>
              <a:gd name="T22" fmla="*/ 2147483647 w 811"/>
              <a:gd name="T23" fmla="*/ 2147483647 h 718"/>
              <a:gd name="T24" fmla="*/ 2147483647 w 811"/>
              <a:gd name="T25" fmla="*/ 2147483647 h 718"/>
              <a:gd name="T26" fmla="*/ 2147483647 w 811"/>
              <a:gd name="T27" fmla="*/ 2147483647 h 718"/>
              <a:gd name="T28" fmla="*/ 2147483647 w 811"/>
              <a:gd name="T29" fmla="*/ 2147483647 h 718"/>
              <a:gd name="T30" fmla="*/ 2147483647 w 811"/>
              <a:gd name="T31" fmla="*/ 2147483647 h 718"/>
              <a:gd name="T32" fmla="*/ 2147483647 w 811"/>
              <a:gd name="T33" fmla="*/ 2147483647 h 718"/>
              <a:gd name="T34" fmla="*/ 2147483647 w 811"/>
              <a:gd name="T35" fmla="*/ 2147483647 h 718"/>
              <a:gd name="T36" fmla="*/ 2147483647 w 811"/>
              <a:gd name="T37" fmla="*/ 2147483647 h 718"/>
              <a:gd name="T38" fmla="*/ 2147483647 w 811"/>
              <a:gd name="T39" fmla="*/ 2147483647 h 718"/>
              <a:gd name="T40" fmla="*/ 2147483647 w 811"/>
              <a:gd name="T41" fmla="*/ 2147483647 h 718"/>
              <a:gd name="T42" fmla="*/ 2147483647 w 811"/>
              <a:gd name="T43" fmla="*/ 2147483647 h 718"/>
              <a:gd name="T44" fmla="*/ 2147483647 w 811"/>
              <a:gd name="T45" fmla="*/ 2147483647 h 718"/>
              <a:gd name="T46" fmla="*/ 2147483647 w 811"/>
              <a:gd name="T47" fmla="*/ 2147483647 h 718"/>
              <a:gd name="T48" fmla="*/ 2147483647 w 811"/>
              <a:gd name="T49" fmla="*/ 2147483647 h 718"/>
              <a:gd name="T50" fmla="*/ 2147483647 w 811"/>
              <a:gd name="T51" fmla="*/ 2147483647 h 718"/>
              <a:gd name="T52" fmla="*/ 2147483647 w 811"/>
              <a:gd name="T53" fmla="*/ 2147483647 h 718"/>
              <a:gd name="T54" fmla="*/ 2147483647 w 811"/>
              <a:gd name="T55" fmla="*/ 2147483647 h 718"/>
              <a:gd name="T56" fmla="*/ 2147483647 w 811"/>
              <a:gd name="T57" fmla="*/ 2147483647 h 718"/>
              <a:gd name="T58" fmla="*/ 2147483647 w 811"/>
              <a:gd name="T59" fmla="*/ 2147483647 h 718"/>
              <a:gd name="T60" fmla="*/ 2147483647 w 811"/>
              <a:gd name="T61" fmla="*/ 2147483647 h 718"/>
              <a:gd name="T62" fmla="*/ 2147483647 w 811"/>
              <a:gd name="T63" fmla="*/ 2147483647 h 718"/>
              <a:gd name="T64" fmla="*/ 2147483647 w 811"/>
              <a:gd name="T65" fmla="*/ 2147483647 h 718"/>
              <a:gd name="T66" fmla="*/ 2147483647 w 811"/>
              <a:gd name="T67" fmla="*/ 2147483647 h 718"/>
              <a:gd name="T68" fmla="*/ 2147483647 w 811"/>
              <a:gd name="T69" fmla="*/ 2147483647 h 718"/>
              <a:gd name="T70" fmla="*/ 2147483647 w 811"/>
              <a:gd name="T71" fmla="*/ 2147483647 h 718"/>
              <a:gd name="T72" fmla="*/ 2147483647 w 811"/>
              <a:gd name="T73" fmla="*/ 2147483647 h 718"/>
              <a:gd name="T74" fmla="*/ 2147483647 w 811"/>
              <a:gd name="T75" fmla="*/ 2147483647 h 718"/>
              <a:gd name="T76" fmla="*/ 2147483647 w 811"/>
              <a:gd name="T77" fmla="*/ 2147483647 h 718"/>
              <a:gd name="T78" fmla="*/ 2147483647 w 811"/>
              <a:gd name="T79" fmla="*/ 2147483647 h 718"/>
              <a:gd name="T80" fmla="*/ 2147483647 w 811"/>
              <a:gd name="T81" fmla="*/ 2147483647 h 718"/>
              <a:gd name="T82" fmla="*/ 2147483647 w 811"/>
              <a:gd name="T83" fmla="*/ 2147483647 h 718"/>
              <a:gd name="T84" fmla="*/ 2147483647 w 811"/>
              <a:gd name="T85" fmla="*/ 2147483647 h 718"/>
              <a:gd name="T86" fmla="*/ 0 w 811"/>
              <a:gd name="T87" fmla="*/ 2147483647 h 718"/>
              <a:gd name="T88" fmla="*/ 2147483647 w 811"/>
              <a:gd name="T89" fmla="*/ 2147483647 h 718"/>
              <a:gd name="T90" fmla="*/ 2147483647 w 811"/>
              <a:gd name="T91" fmla="*/ 2147483647 h 718"/>
              <a:gd name="T92" fmla="*/ 2147483647 w 811"/>
              <a:gd name="T93" fmla="*/ 2147483647 h 718"/>
              <a:gd name="T94" fmla="*/ 2147483647 w 811"/>
              <a:gd name="T95" fmla="*/ 2147483647 h 718"/>
              <a:gd name="T96" fmla="*/ 2147483647 w 811"/>
              <a:gd name="T97" fmla="*/ 2147483647 h 718"/>
              <a:gd name="T98" fmla="*/ 2147483647 w 811"/>
              <a:gd name="T99" fmla="*/ 2147483647 h 718"/>
              <a:gd name="T100" fmla="*/ 2147483647 w 811"/>
              <a:gd name="T101" fmla="*/ 2147483647 h 718"/>
              <a:gd name="T102" fmla="*/ 2147483647 w 811"/>
              <a:gd name="T103" fmla="*/ 2147483647 h 718"/>
              <a:gd name="T104" fmla="*/ 2147483647 w 811"/>
              <a:gd name="T105" fmla="*/ 2147483647 h 718"/>
              <a:gd name="T106" fmla="*/ 2147483647 w 811"/>
              <a:gd name="T107" fmla="*/ 2147483647 h 718"/>
              <a:gd name="T108" fmla="*/ 2147483647 w 811"/>
              <a:gd name="T109" fmla="*/ 2147483647 h 718"/>
              <a:gd name="T110" fmla="*/ 2147483647 w 811"/>
              <a:gd name="T111" fmla="*/ 2147483647 h 718"/>
              <a:gd name="T112" fmla="*/ 2147483647 w 811"/>
              <a:gd name="T113" fmla="*/ 2147483647 h 718"/>
              <a:gd name="T114" fmla="*/ 2147483647 w 811"/>
              <a:gd name="T115" fmla="*/ 2147483647 h 718"/>
              <a:gd name="T116" fmla="*/ 2147483647 w 811"/>
              <a:gd name="T117" fmla="*/ 2147483647 h 718"/>
              <a:gd name="T118" fmla="*/ 2147483647 w 811"/>
              <a:gd name="T119" fmla="*/ 2147483647 h 718"/>
              <a:gd name="T120" fmla="*/ 2147483647 w 811"/>
              <a:gd name="T121" fmla="*/ 2147483647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1"/>
              <a:gd name="T184" fmla="*/ 0 h 718"/>
              <a:gd name="T185" fmla="*/ 811 w 811"/>
              <a:gd name="T186" fmla="*/ 718 h 7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1" h="718">
                <a:moveTo>
                  <a:pt x="41" y="141"/>
                </a:moveTo>
                <a:lnTo>
                  <a:pt x="37" y="130"/>
                </a:lnTo>
                <a:lnTo>
                  <a:pt x="41" y="115"/>
                </a:lnTo>
                <a:lnTo>
                  <a:pt x="63" y="78"/>
                </a:lnTo>
                <a:lnTo>
                  <a:pt x="52" y="70"/>
                </a:lnTo>
                <a:lnTo>
                  <a:pt x="56" y="59"/>
                </a:lnTo>
                <a:lnTo>
                  <a:pt x="44" y="56"/>
                </a:lnTo>
                <a:lnTo>
                  <a:pt x="44" y="41"/>
                </a:lnTo>
                <a:lnTo>
                  <a:pt x="52" y="30"/>
                </a:lnTo>
                <a:lnTo>
                  <a:pt x="89" y="19"/>
                </a:lnTo>
                <a:lnTo>
                  <a:pt x="119" y="22"/>
                </a:lnTo>
                <a:lnTo>
                  <a:pt x="122" y="11"/>
                </a:lnTo>
                <a:lnTo>
                  <a:pt x="145" y="0"/>
                </a:lnTo>
                <a:lnTo>
                  <a:pt x="157" y="4"/>
                </a:lnTo>
                <a:lnTo>
                  <a:pt x="182" y="37"/>
                </a:lnTo>
                <a:lnTo>
                  <a:pt x="223" y="56"/>
                </a:lnTo>
                <a:lnTo>
                  <a:pt x="260" y="56"/>
                </a:lnTo>
                <a:lnTo>
                  <a:pt x="270" y="59"/>
                </a:lnTo>
                <a:lnTo>
                  <a:pt x="369" y="115"/>
                </a:lnTo>
                <a:lnTo>
                  <a:pt x="399" y="119"/>
                </a:lnTo>
                <a:lnTo>
                  <a:pt x="421" y="141"/>
                </a:lnTo>
                <a:lnTo>
                  <a:pt x="454" y="133"/>
                </a:lnTo>
                <a:lnTo>
                  <a:pt x="473" y="145"/>
                </a:lnTo>
                <a:lnTo>
                  <a:pt x="492" y="163"/>
                </a:lnTo>
                <a:lnTo>
                  <a:pt x="514" y="163"/>
                </a:lnTo>
                <a:lnTo>
                  <a:pt x="529" y="167"/>
                </a:lnTo>
                <a:lnTo>
                  <a:pt x="536" y="174"/>
                </a:lnTo>
                <a:lnTo>
                  <a:pt x="529" y="185"/>
                </a:lnTo>
                <a:lnTo>
                  <a:pt x="529" y="200"/>
                </a:lnTo>
                <a:lnTo>
                  <a:pt x="588" y="241"/>
                </a:lnTo>
                <a:lnTo>
                  <a:pt x="621" y="267"/>
                </a:lnTo>
                <a:lnTo>
                  <a:pt x="636" y="263"/>
                </a:lnTo>
                <a:lnTo>
                  <a:pt x="654" y="259"/>
                </a:lnTo>
                <a:lnTo>
                  <a:pt x="711" y="285"/>
                </a:lnTo>
                <a:lnTo>
                  <a:pt x="718" y="304"/>
                </a:lnTo>
                <a:lnTo>
                  <a:pt x="726" y="311"/>
                </a:lnTo>
                <a:lnTo>
                  <a:pt x="744" y="315"/>
                </a:lnTo>
                <a:lnTo>
                  <a:pt x="755" y="322"/>
                </a:lnTo>
                <a:lnTo>
                  <a:pt x="770" y="322"/>
                </a:lnTo>
                <a:lnTo>
                  <a:pt x="785" y="322"/>
                </a:lnTo>
                <a:lnTo>
                  <a:pt x="800" y="326"/>
                </a:lnTo>
                <a:lnTo>
                  <a:pt x="804" y="322"/>
                </a:lnTo>
                <a:lnTo>
                  <a:pt x="811" y="337"/>
                </a:lnTo>
                <a:lnTo>
                  <a:pt x="811" y="356"/>
                </a:lnTo>
                <a:lnTo>
                  <a:pt x="800" y="367"/>
                </a:lnTo>
                <a:lnTo>
                  <a:pt x="741" y="411"/>
                </a:lnTo>
                <a:lnTo>
                  <a:pt x="715" y="411"/>
                </a:lnTo>
                <a:lnTo>
                  <a:pt x="640" y="429"/>
                </a:lnTo>
                <a:lnTo>
                  <a:pt x="614" y="433"/>
                </a:lnTo>
                <a:lnTo>
                  <a:pt x="614" y="455"/>
                </a:lnTo>
                <a:lnTo>
                  <a:pt x="599" y="455"/>
                </a:lnTo>
                <a:lnTo>
                  <a:pt x="584" y="466"/>
                </a:lnTo>
                <a:lnTo>
                  <a:pt x="569" y="485"/>
                </a:lnTo>
                <a:lnTo>
                  <a:pt x="554" y="499"/>
                </a:lnTo>
                <a:lnTo>
                  <a:pt x="536" y="503"/>
                </a:lnTo>
                <a:lnTo>
                  <a:pt x="521" y="522"/>
                </a:lnTo>
                <a:lnTo>
                  <a:pt x="521" y="548"/>
                </a:lnTo>
                <a:lnTo>
                  <a:pt x="532" y="562"/>
                </a:lnTo>
                <a:lnTo>
                  <a:pt x="536" y="573"/>
                </a:lnTo>
                <a:lnTo>
                  <a:pt x="536" y="592"/>
                </a:lnTo>
                <a:lnTo>
                  <a:pt x="532" y="599"/>
                </a:lnTo>
                <a:lnTo>
                  <a:pt x="517" y="603"/>
                </a:lnTo>
                <a:lnTo>
                  <a:pt x="495" y="622"/>
                </a:lnTo>
                <a:lnTo>
                  <a:pt x="466" y="648"/>
                </a:lnTo>
                <a:lnTo>
                  <a:pt x="454" y="659"/>
                </a:lnTo>
                <a:lnTo>
                  <a:pt x="447" y="666"/>
                </a:lnTo>
                <a:lnTo>
                  <a:pt x="447" y="677"/>
                </a:lnTo>
                <a:lnTo>
                  <a:pt x="414" y="677"/>
                </a:lnTo>
                <a:lnTo>
                  <a:pt x="395" y="681"/>
                </a:lnTo>
                <a:lnTo>
                  <a:pt x="380" y="685"/>
                </a:lnTo>
                <a:lnTo>
                  <a:pt x="373" y="692"/>
                </a:lnTo>
                <a:lnTo>
                  <a:pt x="362" y="707"/>
                </a:lnTo>
                <a:lnTo>
                  <a:pt x="343" y="714"/>
                </a:lnTo>
                <a:lnTo>
                  <a:pt x="332" y="714"/>
                </a:lnTo>
                <a:lnTo>
                  <a:pt x="310" y="711"/>
                </a:lnTo>
                <a:lnTo>
                  <a:pt x="273" y="707"/>
                </a:lnTo>
                <a:lnTo>
                  <a:pt x="208" y="681"/>
                </a:lnTo>
                <a:lnTo>
                  <a:pt x="182" y="677"/>
                </a:lnTo>
                <a:lnTo>
                  <a:pt x="157" y="685"/>
                </a:lnTo>
                <a:lnTo>
                  <a:pt x="137" y="696"/>
                </a:lnTo>
                <a:lnTo>
                  <a:pt x="115" y="699"/>
                </a:lnTo>
                <a:lnTo>
                  <a:pt x="96" y="711"/>
                </a:lnTo>
                <a:lnTo>
                  <a:pt x="85" y="718"/>
                </a:lnTo>
                <a:lnTo>
                  <a:pt x="44" y="674"/>
                </a:lnTo>
                <a:lnTo>
                  <a:pt x="44" y="611"/>
                </a:lnTo>
                <a:lnTo>
                  <a:pt x="26" y="588"/>
                </a:lnTo>
                <a:lnTo>
                  <a:pt x="4" y="570"/>
                </a:lnTo>
                <a:lnTo>
                  <a:pt x="0" y="559"/>
                </a:lnTo>
                <a:lnTo>
                  <a:pt x="0" y="536"/>
                </a:lnTo>
                <a:lnTo>
                  <a:pt x="11" y="525"/>
                </a:lnTo>
                <a:lnTo>
                  <a:pt x="41" y="514"/>
                </a:lnTo>
                <a:lnTo>
                  <a:pt x="48" y="507"/>
                </a:lnTo>
                <a:lnTo>
                  <a:pt x="37" y="492"/>
                </a:lnTo>
                <a:lnTo>
                  <a:pt x="33" y="466"/>
                </a:lnTo>
                <a:lnTo>
                  <a:pt x="44" y="444"/>
                </a:lnTo>
                <a:lnTo>
                  <a:pt x="67" y="422"/>
                </a:lnTo>
                <a:lnTo>
                  <a:pt x="67" y="404"/>
                </a:lnTo>
                <a:lnTo>
                  <a:pt x="59" y="389"/>
                </a:lnTo>
                <a:lnTo>
                  <a:pt x="67" y="363"/>
                </a:lnTo>
                <a:lnTo>
                  <a:pt x="70" y="360"/>
                </a:lnTo>
                <a:lnTo>
                  <a:pt x="81" y="360"/>
                </a:lnTo>
                <a:lnTo>
                  <a:pt x="89" y="371"/>
                </a:lnTo>
                <a:lnTo>
                  <a:pt x="100" y="356"/>
                </a:lnTo>
                <a:lnTo>
                  <a:pt x="104" y="315"/>
                </a:lnTo>
                <a:lnTo>
                  <a:pt x="133" y="289"/>
                </a:lnTo>
                <a:lnTo>
                  <a:pt x="133" y="274"/>
                </a:lnTo>
                <a:lnTo>
                  <a:pt x="133" y="263"/>
                </a:lnTo>
                <a:lnTo>
                  <a:pt x="164" y="245"/>
                </a:lnTo>
                <a:lnTo>
                  <a:pt x="186" y="241"/>
                </a:lnTo>
                <a:lnTo>
                  <a:pt x="194" y="233"/>
                </a:lnTo>
                <a:lnTo>
                  <a:pt x="175" y="215"/>
                </a:lnTo>
                <a:lnTo>
                  <a:pt x="160" y="185"/>
                </a:lnTo>
                <a:lnTo>
                  <a:pt x="153" y="178"/>
                </a:lnTo>
                <a:lnTo>
                  <a:pt x="130" y="189"/>
                </a:lnTo>
                <a:lnTo>
                  <a:pt x="115" y="182"/>
                </a:lnTo>
                <a:lnTo>
                  <a:pt x="93" y="174"/>
                </a:lnTo>
                <a:lnTo>
                  <a:pt x="85" y="178"/>
                </a:lnTo>
                <a:lnTo>
                  <a:pt x="78" y="170"/>
                </a:lnTo>
                <a:lnTo>
                  <a:pt x="78" y="156"/>
                </a:lnTo>
                <a:lnTo>
                  <a:pt x="67" y="141"/>
                </a:lnTo>
                <a:lnTo>
                  <a:pt x="59" y="137"/>
                </a:lnTo>
                <a:lnTo>
                  <a:pt x="41" y="141"/>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293" name="Freeform 7"/>
          <p:cNvSpPr>
            <a:spLocks noChangeAspect="1"/>
          </p:cNvSpPr>
          <p:nvPr/>
        </p:nvSpPr>
        <p:spPr bwMode="auto">
          <a:xfrm>
            <a:off x="1805783" y="5224466"/>
            <a:ext cx="46435" cy="28575"/>
          </a:xfrm>
          <a:custGeom>
            <a:avLst/>
            <a:gdLst>
              <a:gd name="T0" fmla="*/ 2147483647 w 31"/>
              <a:gd name="T1" fmla="*/ 0 h 22"/>
              <a:gd name="T2" fmla="*/ 2147483647 w 31"/>
              <a:gd name="T3" fmla="*/ 0 h 22"/>
              <a:gd name="T4" fmla="*/ 0 w 31"/>
              <a:gd name="T5" fmla="*/ 2147483647 h 22"/>
              <a:gd name="T6" fmla="*/ 2147483647 w 31"/>
              <a:gd name="T7" fmla="*/ 2147483647 h 22"/>
              <a:gd name="T8" fmla="*/ 2147483647 w 31"/>
              <a:gd name="T9" fmla="*/ 2147483647 h 22"/>
              <a:gd name="T10" fmla="*/ 2147483647 w 31"/>
              <a:gd name="T11" fmla="*/ 0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0"/>
                </a:moveTo>
                <a:lnTo>
                  <a:pt x="16" y="0"/>
                </a:lnTo>
                <a:lnTo>
                  <a:pt x="0" y="15"/>
                </a:lnTo>
                <a:lnTo>
                  <a:pt x="8" y="22"/>
                </a:lnTo>
                <a:lnTo>
                  <a:pt x="23" y="22"/>
                </a:lnTo>
                <a:lnTo>
                  <a:pt x="31" y="0"/>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294" name="Freeform 8"/>
          <p:cNvSpPr>
            <a:spLocks noChangeAspect="1"/>
          </p:cNvSpPr>
          <p:nvPr/>
        </p:nvSpPr>
        <p:spPr bwMode="auto">
          <a:xfrm>
            <a:off x="1941647" y="5151441"/>
            <a:ext cx="106627" cy="73025"/>
          </a:xfrm>
          <a:custGeom>
            <a:avLst/>
            <a:gdLst>
              <a:gd name="T0" fmla="*/ 2147483647 w 71"/>
              <a:gd name="T1" fmla="*/ 0 h 56"/>
              <a:gd name="T2" fmla="*/ 2147483647 w 71"/>
              <a:gd name="T3" fmla="*/ 2147483647 h 56"/>
              <a:gd name="T4" fmla="*/ 2147483647 w 71"/>
              <a:gd name="T5" fmla="*/ 2147483647 h 56"/>
              <a:gd name="T6" fmla="*/ 0 w 71"/>
              <a:gd name="T7" fmla="*/ 2147483647 h 56"/>
              <a:gd name="T8" fmla="*/ 2147483647 w 71"/>
              <a:gd name="T9" fmla="*/ 2147483647 h 56"/>
              <a:gd name="T10" fmla="*/ 2147483647 w 71"/>
              <a:gd name="T11" fmla="*/ 2147483647 h 56"/>
              <a:gd name="T12" fmla="*/ 2147483647 w 71"/>
              <a:gd name="T13" fmla="*/ 2147483647 h 56"/>
              <a:gd name="T14" fmla="*/ 2147483647 w 71"/>
              <a:gd name="T15" fmla="*/ 2147483647 h 56"/>
              <a:gd name="T16" fmla="*/ 2147483647 w 71"/>
              <a:gd name="T17" fmla="*/ 2147483647 h 56"/>
              <a:gd name="T18" fmla="*/ 2147483647 w 71"/>
              <a:gd name="T19" fmla="*/ 2147483647 h 56"/>
              <a:gd name="T20" fmla="*/ 2147483647 w 7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6"/>
              <a:gd name="T35" fmla="*/ 71 w 7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6">
                <a:moveTo>
                  <a:pt x="52" y="0"/>
                </a:moveTo>
                <a:lnTo>
                  <a:pt x="45" y="7"/>
                </a:lnTo>
                <a:lnTo>
                  <a:pt x="15" y="11"/>
                </a:lnTo>
                <a:lnTo>
                  <a:pt x="0" y="30"/>
                </a:lnTo>
                <a:lnTo>
                  <a:pt x="22" y="45"/>
                </a:lnTo>
                <a:lnTo>
                  <a:pt x="34" y="56"/>
                </a:lnTo>
                <a:lnTo>
                  <a:pt x="56" y="52"/>
                </a:lnTo>
                <a:lnTo>
                  <a:pt x="71" y="45"/>
                </a:lnTo>
                <a:lnTo>
                  <a:pt x="67" y="30"/>
                </a:lnTo>
                <a:lnTo>
                  <a:pt x="56" y="19"/>
                </a:lnTo>
                <a:lnTo>
                  <a:pt x="52" y="0"/>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295" name="Freeform 9"/>
          <p:cNvSpPr>
            <a:spLocks noChangeAspect="1"/>
          </p:cNvSpPr>
          <p:nvPr/>
        </p:nvSpPr>
        <p:spPr bwMode="auto">
          <a:xfrm>
            <a:off x="2108465" y="5157788"/>
            <a:ext cx="34396" cy="38100"/>
          </a:xfrm>
          <a:custGeom>
            <a:avLst/>
            <a:gdLst>
              <a:gd name="T0" fmla="*/ 2147483647 w 23"/>
              <a:gd name="T1" fmla="*/ 0 h 29"/>
              <a:gd name="T2" fmla="*/ 0 w 23"/>
              <a:gd name="T3" fmla="*/ 2147483647 h 29"/>
              <a:gd name="T4" fmla="*/ 2147483647 w 23"/>
              <a:gd name="T5" fmla="*/ 2147483647 h 29"/>
              <a:gd name="T6" fmla="*/ 2147483647 w 23"/>
              <a:gd name="T7" fmla="*/ 2147483647 h 29"/>
              <a:gd name="T8" fmla="*/ 2147483647 w 23"/>
              <a:gd name="T9" fmla="*/ 0 h 29"/>
              <a:gd name="T10" fmla="*/ 0 60000 65536"/>
              <a:gd name="T11" fmla="*/ 0 60000 65536"/>
              <a:gd name="T12" fmla="*/ 0 60000 65536"/>
              <a:gd name="T13" fmla="*/ 0 60000 65536"/>
              <a:gd name="T14" fmla="*/ 0 60000 65536"/>
              <a:gd name="T15" fmla="*/ 0 w 23"/>
              <a:gd name="T16" fmla="*/ 0 h 29"/>
              <a:gd name="T17" fmla="*/ 23 w 23"/>
              <a:gd name="T18" fmla="*/ 29 h 29"/>
            </a:gdLst>
            <a:ahLst/>
            <a:cxnLst>
              <a:cxn ang="T10">
                <a:pos x="T0" y="T1"/>
              </a:cxn>
              <a:cxn ang="T11">
                <a:pos x="T2" y="T3"/>
              </a:cxn>
              <a:cxn ang="T12">
                <a:pos x="T4" y="T5"/>
              </a:cxn>
              <a:cxn ang="T13">
                <a:pos x="T6" y="T7"/>
              </a:cxn>
              <a:cxn ang="T14">
                <a:pos x="T8" y="T9"/>
              </a:cxn>
            </a:cxnLst>
            <a:rect l="T15" t="T16" r="T17" b="T18"/>
            <a:pathLst>
              <a:path w="23" h="29">
                <a:moveTo>
                  <a:pt x="15" y="0"/>
                </a:moveTo>
                <a:lnTo>
                  <a:pt x="0" y="7"/>
                </a:lnTo>
                <a:lnTo>
                  <a:pt x="12" y="18"/>
                </a:lnTo>
                <a:lnTo>
                  <a:pt x="23" y="29"/>
                </a:lnTo>
                <a:lnTo>
                  <a:pt x="15" y="0"/>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296" name="Freeform 10"/>
          <p:cNvSpPr>
            <a:spLocks noChangeAspect="1"/>
          </p:cNvSpPr>
          <p:nvPr/>
        </p:nvSpPr>
        <p:spPr bwMode="auto">
          <a:xfrm>
            <a:off x="2543572" y="5119691"/>
            <a:ext cx="177138" cy="249237"/>
          </a:xfrm>
          <a:custGeom>
            <a:avLst/>
            <a:gdLst>
              <a:gd name="T0" fmla="*/ 2147483647 w 119"/>
              <a:gd name="T1" fmla="*/ 0 h 193"/>
              <a:gd name="T2" fmla="*/ 2147483647 w 119"/>
              <a:gd name="T3" fmla="*/ 2147483647 h 193"/>
              <a:gd name="T4" fmla="*/ 2147483647 w 119"/>
              <a:gd name="T5" fmla="*/ 2147483647 h 193"/>
              <a:gd name="T6" fmla="*/ 2147483647 w 119"/>
              <a:gd name="T7" fmla="*/ 2147483647 h 193"/>
              <a:gd name="T8" fmla="*/ 0 w 119"/>
              <a:gd name="T9" fmla="*/ 2147483647 h 193"/>
              <a:gd name="T10" fmla="*/ 2147483647 w 119"/>
              <a:gd name="T11" fmla="*/ 2147483647 h 193"/>
              <a:gd name="T12" fmla="*/ 2147483647 w 119"/>
              <a:gd name="T13" fmla="*/ 2147483647 h 193"/>
              <a:gd name="T14" fmla="*/ 2147483647 w 119"/>
              <a:gd name="T15" fmla="*/ 2147483647 h 193"/>
              <a:gd name="T16" fmla="*/ 2147483647 w 119"/>
              <a:gd name="T17" fmla="*/ 2147483647 h 193"/>
              <a:gd name="T18" fmla="*/ 2147483647 w 119"/>
              <a:gd name="T19" fmla="*/ 2147483647 h 193"/>
              <a:gd name="T20" fmla="*/ 2147483647 w 119"/>
              <a:gd name="T21" fmla="*/ 2147483647 h 193"/>
              <a:gd name="T22" fmla="*/ 2147483647 w 119"/>
              <a:gd name="T23" fmla="*/ 2147483647 h 193"/>
              <a:gd name="T24" fmla="*/ 2147483647 w 119"/>
              <a:gd name="T25" fmla="*/ 2147483647 h 193"/>
              <a:gd name="T26" fmla="*/ 2147483647 w 119"/>
              <a:gd name="T27" fmla="*/ 2147483647 h 193"/>
              <a:gd name="T28" fmla="*/ 2147483647 w 119"/>
              <a:gd name="T29" fmla="*/ 2147483647 h 193"/>
              <a:gd name="T30" fmla="*/ 2147483647 w 119"/>
              <a:gd name="T31" fmla="*/ 2147483647 h 193"/>
              <a:gd name="T32" fmla="*/ 2147483647 w 119"/>
              <a:gd name="T33" fmla="*/ 2147483647 h 193"/>
              <a:gd name="T34" fmla="*/ 2147483647 w 119"/>
              <a:gd name="T35" fmla="*/ 2147483647 h 193"/>
              <a:gd name="T36" fmla="*/ 2147483647 w 119"/>
              <a:gd name="T37" fmla="*/ 2147483647 h 193"/>
              <a:gd name="T38" fmla="*/ 2147483647 w 119"/>
              <a:gd name="T39" fmla="*/ 2147483647 h 193"/>
              <a:gd name="T40" fmla="*/ 2147483647 w 119"/>
              <a:gd name="T41" fmla="*/ 2147483647 h 193"/>
              <a:gd name="T42" fmla="*/ 2147483647 w 119"/>
              <a:gd name="T43" fmla="*/ 2147483647 h 193"/>
              <a:gd name="T44" fmla="*/ 2147483647 w 119"/>
              <a:gd name="T45" fmla="*/ 2147483647 h 193"/>
              <a:gd name="T46" fmla="*/ 2147483647 w 119"/>
              <a:gd name="T47" fmla="*/ 2147483647 h 193"/>
              <a:gd name="T48" fmla="*/ 2147483647 w 119"/>
              <a:gd name="T49" fmla="*/ 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93"/>
              <a:gd name="T77" fmla="*/ 119 w 119"/>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93">
                <a:moveTo>
                  <a:pt x="71" y="0"/>
                </a:moveTo>
                <a:lnTo>
                  <a:pt x="52" y="11"/>
                </a:lnTo>
                <a:lnTo>
                  <a:pt x="37" y="22"/>
                </a:lnTo>
                <a:lnTo>
                  <a:pt x="22" y="26"/>
                </a:lnTo>
                <a:lnTo>
                  <a:pt x="0" y="22"/>
                </a:lnTo>
                <a:lnTo>
                  <a:pt x="4" y="45"/>
                </a:lnTo>
                <a:lnTo>
                  <a:pt x="15" y="59"/>
                </a:lnTo>
                <a:lnTo>
                  <a:pt x="11" y="97"/>
                </a:lnTo>
                <a:lnTo>
                  <a:pt x="11" y="115"/>
                </a:lnTo>
                <a:lnTo>
                  <a:pt x="15" y="130"/>
                </a:lnTo>
                <a:lnTo>
                  <a:pt x="4" y="160"/>
                </a:lnTo>
                <a:lnTo>
                  <a:pt x="7" y="182"/>
                </a:lnTo>
                <a:lnTo>
                  <a:pt x="22" y="193"/>
                </a:lnTo>
                <a:lnTo>
                  <a:pt x="44" y="178"/>
                </a:lnTo>
                <a:lnTo>
                  <a:pt x="52" y="174"/>
                </a:lnTo>
                <a:lnTo>
                  <a:pt x="75" y="178"/>
                </a:lnTo>
                <a:lnTo>
                  <a:pt x="90" y="163"/>
                </a:lnTo>
                <a:lnTo>
                  <a:pt x="90" y="148"/>
                </a:lnTo>
                <a:lnTo>
                  <a:pt x="108" y="119"/>
                </a:lnTo>
                <a:lnTo>
                  <a:pt x="115" y="100"/>
                </a:lnTo>
                <a:lnTo>
                  <a:pt x="108" y="82"/>
                </a:lnTo>
                <a:lnTo>
                  <a:pt x="119" y="59"/>
                </a:lnTo>
                <a:lnTo>
                  <a:pt x="112" y="26"/>
                </a:lnTo>
                <a:lnTo>
                  <a:pt x="108" y="7"/>
                </a:lnTo>
                <a:lnTo>
                  <a:pt x="71" y="0"/>
                </a:lnTo>
                <a:close/>
              </a:path>
            </a:pathLst>
          </a:custGeom>
          <a:pattFill prst="wdUpDiag">
            <a:fgClr>
              <a:srgbClr val="33CC33"/>
            </a:fgClr>
            <a:bgClr>
              <a:srgbClr val="FF0000"/>
            </a:bgClr>
          </a:patt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297" name="Freeform 11"/>
          <p:cNvSpPr>
            <a:spLocks noChangeAspect="1"/>
          </p:cNvSpPr>
          <p:nvPr/>
        </p:nvSpPr>
        <p:spPr bwMode="auto">
          <a:xfrm>
            <a:off x="2954602" y="5508628"/>
            <a:ext cx="321602" cy="176213"/>
          </a:xfrm>
          <a:custGeom>
            <a:avLst/>
            <a:gdLst>
              <a:gd name="T0" fmla="*/ 2147483647 w 216"/>
              <a:gd name="T1" fmla="*/ 0 h 136"/>
              <a:gd name="T2" fmla="*/ 2147483647 w 216"/>
              <a:gd name="T3" fmla="*/ 2147483647 h 136"/>
              <a:gd name="T4" fmla="*/ 2147483647 w 216"/>
              <a:gd name="T5" fmla="*/ 2147483647 h 136"/>
              <a:gd name="T6" fmla="*/ 2147483647 w 216"/>
              <a:gd name="T7" fmla="*/ 2147483647 h 136"/>
              <a:gd name="T8" fmla="*/ 2147483647 w 216"/>
              <a:gd name="T9" fmla="*/ 2147483647 h 136"/>
              <a:gd name="T10" fmla="*/ 2147483647 w 216"/>
              <a:gd name="T11" fmla="*/ 2147483647 h 136"/>
              <a:gd name="T12" fmla="*/ 2147483647 w 216"/>
              <a:gd name="T13" fmla="*/ 2147483647 h 136"/>
              <a:gd name="T14" fmla="*/ 2147483647 w 216"/>
              <a:gd name="T15" fmla="*/ 2147483647 h 136"/>
              <a:gd name="T16" fmla="*/ 2147483647 w 216"/>
              <a:gd name="T17" fmla="*/ 2147483647 h 136"/>
              <a:gd name="T18" fmla="*/ 2147483647 w 216"/>
              <a:gd name="T19" fmla="*/ 2147483647 h 136"/>
              <a:gd name="T20" fmla="*/ 2147483647 w 216"/>
              <a:gd name="T21" fmla="*/ 2147483647 h 136"/>
              <a:gd name="T22" fmla="*/ 2147483647 w 216"/>
              <a:gd name="T23" fmla="*/ 2147483647 h 136"/>
              <a:gd name="T24" fmla="*/ 2147483647 w 216"/>
              <a:gd name="T25" fmla="*/ 2147483647 h 136"/>
              <a:gd name="T26" fmla="*/ 2147483647 w 216"/>
              <a:gd name="T27" fmla="*/ 2147483647 h 136"/>
              <a:gd name="T28" fmla="*/ 2147483647 w 216"/>
              <a:gd name="T29" fmla="*/ 2147483647 h 136"/>
              <a:gd name="T30" fmla="*/ 2147483647 w 216"/>
              <a:gd name="T31" fmla="*/ 2147483647 h 136"/>
              <a:gd name="T32" fmla="*/ 2147483647 w 216"/>
              <a:gd name="T33" fmla="*/ 2147483647 h 136"/>
              <a:gd name="T34" fmla="*/ 2147483647 w 216"/>
              <a:gd name="T35" fmla="*/ 2147483647 h 136"/>
              <a:gd name="T36" fmla="*/ 2147483647 w 216"/>
              <a:gd name="T37" fmla="*/ 2147483647 h 136"/>
              <a:gd name="T38" fmla="*/ 0 w 216"/>
              <a:gd name="T39" fmla="*/ 2147483647 h 136"/>
              <a:gd name="T40" fmla="*/ 0 w 216"/>
              <a:gd name="T41" fmla="*/ 2147483647 h 136"/>
              <a:gd name="T42" fmla="*/ 2147483647 w 216"/>
              <a:gd name="T43" fmla="*/ 2147483647 h 136"/>
              <a:gd name="T44" fmla="*/ 2147483647 w 216"/>
              <a:gd name="T45" fmla="*/ 2147483647 h 136"/>
              <a:gd name="T46" fmla="*/ 2147483647 w 216"/>
              <a:gd name="T47" fmla="*/ 2147483647 h 136"/>
              <a:gd name="T48" fmla="*/ 2147483647 w 216"/>
              <a:gd name="T49" fmla="*/ 2147483647 h 136"/>
              <a:gd name="T50" fmla="*/ 2147483647 w 216"/>
              <a:gd name="T51" fmla="*/ 2147483647 h 136"/>
              <a:gd name="T52" fmla="*/ 2147483647 w 216"/>
              <a:gd name="T53" fmla="*/ 2147483647 h 136"/>
              <a:gd name="T54" fmla="*/ 2147483647 w 216"/>
              <a:gd name="T55" fmla="*/ 2147483647 h 136"/>
              <a:gd name="T56" fmla="*/ 2147483647 w 216"/>
              <a:gd name="T57" fmla="*/ 0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136"/>
              <a:gd name="T89" fmla="*/ 216 w 216"/>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136">
                <a:moveTo>
                  <a:pt x="205" y="0"/>
                </a:moveTo>
                <a:lnTo>
                  <a:pt x="216" y="11"/>
                </a:lnTo>
                <a:lnTo>
                  <a:pt x="209" y="22"/>
                </a:lnTo>
                <a:lnTo>
                  <a:pt x="201" y="40"/>
                </a:lnTo>
                <a:lnTo>
                  <a:pt x="190" y="51"/>
                </a:lnTo>
                <a:lnTo>
                  <a:pt x="194" y="85"/>
                </a:lnTo>
                <a:lnTo>
                  <a:pt x="201" y="110"/>
                </a:lnTo>
                <a:lnTo>
                  <a:pt x="182" y="121"/>
                </a:lnTo>
                <a:lnTo>
                  <a:pt x="179" y="132"/>
                </a:lnTo>
                <a:lnTo>
                  <a:pt x="164" y="136"/>
                </a:lnTo>
                <a:lnTo>
                  <a:pt x="142" y="114"/>
                </a:lnTo>
                <a:lnTo>
                  <a:pt x="127" y="114"/>
                </a:lnTo>
                <a:lnTo>
                  <a:pt x="115" y="96"/>
                </a:lnTo>
                <a:lnTo>
                  <a:pt x="93" y="85"/>
                </a:lnTo>
                <a:lnTo>
                  <a:pt x="78" y="81"/>
                </a:lnTo>
                <a:lnTo>
                  <a:pt x="63" y="74"/>
                </a:lnTo>
                <a:lnTo>
                  <a:pt x="48" y="62"/>
                </a:lnTo>
                <a:lnTo>
                  <a:pt x="22" y="44"/>
                </a:lnTo>
                <a:lnTo>
                  <a:pt x="11" y="40"/>
                </a:lnTo>
                <a:lnTo>
                  <a:pt x="0" y="29"/>
                </a:lnTo>
                <a:lnTo>
                  <a:pt x="0" y="15"/>
                </a:lnTo>
                <a:lnTo>
                  <a:pt x="4" y="4"/>
                </a:lnTo>
                <a:lnTo>
                  <a:pt x="26" y="7"/>
                </a:lnTo>
                <a:lnTo>
                  <a:pt x="60" y="7"/>
                </a:lnTo>
                <a:lnTo>
                  <a:pt x="67" y="18"/>
                </a:lnTo>
                <a:lnTo>
                  <a:pt x="104" y="18"/>
                </a:lnTo>
                <a:lnTo>
                  <a:pt x="130" y="18"/>
                </a:lnTo>
                <a:lnTo>
                  <a:pt x="164" y="11"/>
                </a:lnTo>
                <a:lnTo>
                  <a:pt x="205" y="0"/>
                </a:lnTo>
                <a:close/>
              </a:path>
            </a:pathLst>
          </a:custGeom>
          <a:pattFill prst="wdUpDiag">
            <a:fgClr>
              <a:srgbClr val="33CC33"/>
            </a:fgClr>
            <a:bgClr>
              <a:srgbClr val="FF0000"/>
            </a:bgClr>
          </a:patt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298" name="Freeform 12"/>
          <p:cNvSpPr>
            <a:spLocks noChangeAspect="1"/>
          </p:cNvSpPr>
          <p:nvPr/>
        </p:nvSpPr>
        <p:spPr bwMode="auto">
          <a:xfrm>
            <a:off x="2505737" y="4481516"/>
            <a:ext cx="1098946" cy="1076325"/>
          </a:xfrm>
          <a:custGeom>
            <a:avLst/>
            <a:gdLst>
              <a:gd name="T0" fmla="*/ 2147483647 w 737"/>
              <a:gd name="T1" fmla="*/ 2147483647 h 830"/>
              <a:gd name="T2" fmla="*/ 2147483647 w 737"/>
              <a:gd name="T3" fmla="*/ 2147483647 h 830"/>
              <a:gd name="T4" fmla="*/ 2147483647 w 737"/>
              <a:gd name="T5" fmla="*/ 2147483647 h 830"/>
              <a:gd name="T6" fmla="*/ 2147483647 w 737"/>
              <a:gd name="T7" fmla="*/ 2147483647 h 830"/>
              <a:gd name="T8" fmla="*/ 2147483647 w 737"/>
              <a:gd name="T9" fmla="*/ 2147483647 h 830"/>
              <a:gd name="T10" fmla="*/ 2147483647 w 737"/>
              <a:gd name="T11" fmla="*/ 2147483647 h 830"/>
              <a:gd name="T12" fmla="*/ 2147483647 w 737"/>
              <a:gd name="T13" fmla="*/ 2147483647 h 830"/>
              <a:gd name="T14" fmla="*/ 2147483647 w 737"/>
              <a:gd name="T15" fmla="*/ 2147483647 h 830"/>
              <a:gd name="T16" fmla="*/ 2147483647 w 737"/>
              <a:gd name="T17" fmla="*/ 2147483647 h 830"/>
              <a:gd name="T18" fmla="*/ 2147483647 w 737"/>
              <a:gd name="T19" fmla="*/ 2147483647 h 830"/>
              <a:gd name="T20" fmla="*/ 2147483647 w 737"/>
              <a:gd name="T21" fmla="*/ 2147483647 h 830"/>
              <a:gd name="T22" fmla="*/ 2147483647 w 737"/>
              <a:gd name="T23" fmla="*/ 2147483647 h 830"/>
              <a:gd name="T24" fmla="*/ 2147483647 w 737"/>
              <a:gd name="T25" fmla="*/ 2147483647 h 830"/>
              <a:gd name="T26" fmla="*/ 2147483647 w 737"/>
              <a:gd name="T27" fmla="*/ 2147483647 h 830"/>
              <a:gd name="T28" fmla="*/ 2147483647 w 737"/>
              <a:gd name="T29" fmla="*/ 2147483647 h 830"/>
              <a:gd name="T30" fmla="*/ 2147483647 w 737"/>
              <a:gd name="T31" fmla="*/ 2147483647 h 830"/>
              <a:gd name="T32" fmla="*/ 2147483647 w 737"/>
              <a:gd name="T33" fmla="*/ 2147483647 h 830"/>
              <a:gd name="T34" fmla="*/ 2147483647 w 737"/>
              <a:gd name="T35" fmla="*/ 2147483647 h 830"/>
              <a:gd name="T36" fmla="*/ 2147483647 w 737"/>
              <a:gd name="T37" fmla="*/ 2147483647 h 830"/>
              <a:gd name="T38" fmla="*/ 2147483647 w 737"/>
              <a:gd name="T39" fmla="*/ 2147483647 h 830"/>
              <a:gd name="T40" fmla="*/ 2147483647 w 737"/>
              <a:gd name="T41" fmla="*/ 2147483647 h 830"/>
              <a:gd name="T42" fmla="*/ 2147483647 w 737"/>
              <a:gd name="T43" fmla="*/ 2147483647 h 830"/>
              <a:gd name="T44" fmla="*/ 2147483647 w 737"/>
              <a:gd name="T45" fmla="*/ 2147483647 h 830"/>
              <a:gd name="T46" fmla="*/ 2147483647 w 737"/>
              <a:gd name="T47" fmla="*/ 2147483647 h 830"/>
              <a:gd name="T48" fmla="*/ 2147483647 w 737"/>
              <a:gd name="T49" fmla="*/ 2147483647 h 830"/>
              <a:gd name="T50" fmla="*/ 2147483647 w 737"/>
              <a:gd name="T51" fmla="*/ 2147483647 h 830"/>
              <a:gd name="T52" fmla="*/ 2147483647 w 737"/>
              <a:gd name="T53" fmla="*/ 2147483647 h 830"/>
              <a:gd name="T54" fmla="*/ 2147483647 w 737"/>
              <a:gd name="T55" fmla="*/ 2147483647 h 830"/>
              <a:gd name="T56" fmla="*/ 2147483647 w 737"/>
              <a:gd name="T57" fmla="*/ 2147483647 h 830"/>
              <a:gd name="T58" fmla="*/ 2147483647 w 737"/>
              <a:gd name="T59" fmla="*/ 2147483647 h 830"/>
              <a:gd name="T60" fmla="*/ 2147483647 w 737"/>
              <a:gd name="T61" fmla="*/ 2147483647 h 830"/>
              <a:gd name="T62" fmla="*/ 0 w 737"/>
              <a:gd name="T63" fmla="*/ 2147483647 h 830"/>
              <a:gd name="T64" fmla="*/ 2147483647 w 737"/>
              <a:gd name="T65" fmla="*/ 2147483647 h 830"/>
              <a:gd name="T66" fmla="*/ 2147483647 w 737"/>
              <a:gd name="T67" fmla="*/ 2147483647 h 830"/>
              <a:gd name="T68" fmla="*/ 2147483647 w 737"/>
              <a:gd name="T69" fmla="*/ 2147483647 h 830"/>
              <a:gd name="T70" fmla="*/ 2147483647 w 737"/>
              <a:gd name="T71" fmla="*/ 2147483647 h 830"/>
              <a:gd name="T72" fmla="*/ 2147483647 w 737"/>
              <a:gd name="T73" fmla="*/ 2147483647 h 830"/>
              <a:gd name="T74" fmla="*/ 2147483647 w 737"/>
              <a:gd name="T75" fmla="*/ 2147483647 h 830"/>
              <a:gd name="T76" fmla="*/ 2147483647 w 737"/>
              <a:gd name="T77" fmla="*/ 2147483647 h 830"/>
              <a:gd name="T78" fmla="*/ 2147483647 w 737"/>
              <a:gd name="T79" fmla="*/ 2147483647 h 830"/>
              <a:gd name="T80" fmla="*/ 2147483647 w 737"/>
              <a:gd name="T81" fmla="*/ 2147483647 h 830"/>
              <a:gd name="T82" fmla="*/ 2147483647 w 737"/>
              <a:gd name="T83" fmla="*/ 2147483647 h 830"/>
              <a:gd name="T84" fmla="*/ 2147483647 w 737"/>
              <a:gd name="T85" fmla="*/ 2147483647 h 830"/>
              <a:gd name="T86" fmla="*/ 2147483647 w 737"/>
              <a:gd name="T87" fmla="*/ 2147483647 h 830"/>
              <a:gd name="T88" fmla="*/ 2147483647 w 737"/>
              <a:gd name="T89" fmla="*/ 2147483647 h 830"/>
              <a:gd name="T90" fmla="*/ 2147483647 w 737"/>
              <a:gd name="T91" fmla="*/ 2147483647 h 8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7"/>
              <a:gd name="T139" fmla="*/ 0 h 830"/>
              <a:gd name="T140" fmla="*/ 737 w 737"/>
              <a:gd name="T141" fmla="*/ 830 h 8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7" h="830">
                <a:moveTo>
                  <a:pt x="534" y="819"/>
                </a:moveTo>
                <a:lnTo>
                  <a:pt x="545" y="830"/>
                </a:lnTo>
                <a:lnTo>
                  <a:pt x="564" y="819"/>
                </a:lnTo>
                <a:lnTo>
                  <a:pt x="586" y="789"/>
                </a:lnTo>
                <a:lnTo>
                  <a:pt x="597" y="745"/>
                </a:lnTo>
                <a:lnTo>
                  <a:pt x="609" y="741"/>
                </a:lnTo>
                <a:lnTo>
                  <a:pt x="617" y="748"/>
                </a:lnTo>
                <a:lnTo>
                  <a:pt x="632" y="734"/>
                </a:lnTo>
                <a:lnTo>
                  <a:pt x="628" y="715"/>
                </a:lnTo>
                <a:lnTo>
                  <a:pt x="635" y="700"/>
                </a:lnTo>
                <a:lnTo>
                  <a:pt x="632" y="693"/>
                </a:lnTo>
                <a:lnTo>
                  <a:pt x="613" y="678"/>
                </a:lnTo>
                <a:lnTo>
                  <a:pt x="606" y="678"/>
                </a:lnTo>
                <a:lnTo>
                  <a:pt x="609" y="670"/>
                </a:lnTo>
                <a:lnTo>
                  <a:pt x="594" y="674"/>
                </a:lnTo>
                <a:lnTo>
                  <a:pt x="586" y="667"/>
                </a:lnTo>
                <a:lnTo>
                  <a:pt x="586" y="659"/>
                </a:lnTo>
                <a:lnTo>
                  <a:pt x="609" y="645"/>
                </a:lnTo>
                <a:lnTo>
                  <a:pt x="620" y="630"/>
                </a:lnTo>
                <a:lnTo>
                  <a:pt x="620" y="607"/>
                </a:lnTo>
                <a:lnTo>
                  <a:pt x="632" y="604"/>
                </a:lnTo>
                <a:lnTo>
                  <a:pt x="669" y="622"/>
                </a:lnTo>
                <a:lnTo>
                  <a:pt x="683" y="626"/>
                </a:lnTo>
                <a:lnTo>
                  <a:pt x="702" y="652"/>
                </a:lnTo>
                <a:lnTo>
                  <a:pt x="709" y="667"/>
                </a:lnTo>
                <a:lnTo>
                  <a:pt x="720" y="667"/>
                </a:lnTo>
                <a:lnTo>
                  <a:pt x="731" y="652"/>
                </a:lnTo>
                <a:lnTo>
                  <a:pt x="737" y="637"/>
                </a:lnTo>
                <a:lnTo>
                  <a:pt x="724" y="611"/>
                </a:lnTo>
                <a:lnTo>
                  <a:pt x="709" y="596"/>
                </a:lnTo>
                <a:lnTo>
                  <a:pt x="695" y="596"/>
                </a:lnTo>
                <a:lnTo>
                  <a:pt x="695" y="593"/>
                </a:lnTo>
                <a:lnTo>
                  <a:pt x="687" y="593"/>
                </a:lnTo>
                <a:lnTo>
                  <a:pt x="650" y="555"/>
                </a:lnTo>
                <a:lnTo>
                  <a:pt x="632" y="559"/>
                </a:lnTo>
                <a:lnTo>
                  <a:pt x="609" y="530"/>
                </a:lnTo>
                <a:lnTo>
                  <a:pt x="594" y="526"/>
                </a:lnTo>
                <a:lnTo>
                  <a:pt x="571" y="504"/>
                </a:lnTo>
                <a:lnTo>
                  <a:pt x="560" y="496"/>
                </a:lnTo>
                <a:lnTo>
                  <a:pt x="568" y="489"/>
                </a:lnTo>
                <a:lnTo>
                  <a:pt x="579" y="485"/>
                </a:lnTo>
                <a:lnTo>
                  <a:pt x="564" y="474"/>
                </a:lnTo>
                <a:lnTo>
                  <a:pt x="545" y="481"/>
                </a:lnTo>
                <a:lnTo>
                  <a:pt x="531" y="474"/>
                </a:lnTo>
                <a:lnTo>
                  <a:pt x="490" y="440"/>
                </a:lnTo>
                <a:lnTo>
                  <a:pt x="486" y="426"/>
                </a:lnTo>
                <a:lnTo>
                  <a:pt x="471" y="422"/>
                </a:lnTo>
                <a:lnTo>
                  <a:pt x="457" y="411"/>
                </a:lnTo>
                <a:lnTo>
                  <a:pt x="419" y="330"/>
                </a:lnTo>
                <a:lnTo>
                  <a:pt x="408" y="319"/>
                </a:lnTo>
                <a:lnTo>
                  <a:pt x="379" y="293"/>
                </a:lnTo>
                <a:lnTo>
                  <a:pt x="345" y="241"/>
                </a:lnTo>
                <a:lnTo>
                  <a:pt x="345" y="211"/>
                </a:lnTo>
                <a:lnTo>
                  <a:pt x="364" y="200"/>
                </a:lnTo>
                <a:lnTo>
                  <a:pt x="364" y="185"/>
                </a:lnTo>
                <a:lnTo>
                  <a:pt x="349" y="171"/>
                </a:lnTo>
                <a:lnTo>
                  <a:pt x="342" y="163"/>
                </a:lnTo>
                <a:lnTo>
                  <a:pt x="345" y="152"/>
                </a:lnTo>
                <a:lnTo>
                  <a:pt x="360" y="145"/>
                </a:lnTo>
                <a:lnTo>
                  <a:pt x="405" y="134"/>
                </a:lnTo>
                <a:lnTo>
                  <a:pt x="423" y="122"/>
                </a:lnTo>
                <a:lnTo>
                  <a:pt x="438" y="108"/>
                </a:lnTo>
                <a:lnTo>
                  <a:pt x="434" y="70"/>
                </a:lnTo>
                <a:lnTo>
                  <a:pt x="438" y="56"/>
                </a:lnTo>
                <a:lnTo>
                  <a:pt x="416" y="52"/>
                </a:lnTo>
                <a:lnTo>
                  <a:pt x="368" y="41"/>
                </a:lnTo>
                <a:lnTo>
                  <a:pt x="360" y="30"/>
                </a:lnTo>
                <a:lnTo>
                  <a:pt x="357" y="26"/>
                </a:lnTo>
                <a:lnTo>
                  <a:pt x="357" y="15"/>
                </a:lnTo>
                <a:lnTo>
                  <a:pt x="353" y="4"/>
                </a:lnTo>
                <a:lnTo>
                  <a:pt x="327" y="0"/>
                </a:lnTo>
                <a:lnTo>
                  <a:pt x="264" y="4"/>
                </a:lnTo>
                <a:lnTo>
                  <a:pt x="257" y="19"/>
                </a:lnTo>
                <a:lnTo>
                  <a:pt x="234" y="22"/>
                </a:lnTo>
                <a:lnTo>
                  <a:pt x="220" y="52"/>
                </a:lnTo>
                <a:lnTo>
                  <a:pt x="220" y="63"/>
                </a:lnTo>
                <a:lnTo>
                  <a:pt x="205" y="52"/>
                </a:lnTo>
                <a:lnTo>
                  <a:pt x="182" y="48"/>
                </a:lnTo>
                <a:lnTo>
                  <a:pt x="168" y="56"/>
                </a:lnTo>
                <a:lnTo>
                  <a:pt x="157" y="78"/>
                </a:lnTo>
                <a:lnTo>
                  <a:pt x="134" y="63"/>
                </a:lnTo>
                <a:lnTo>
                  <a:pt x="138" y="41"/>
                </a:lnTo>
                <a:lnTo>
                  <a:pt x="131" y="26"/>
                </a:lnTo>
                <a:lnTo>
                  <a:pt x="116" y="30"/>
                </a:lnTo>
                <a:lnTo>
                  <a:pt x="112" y="48"/>
                </a:lnTo>
                <a:lnTo>
                  <a:pt x="101" y="59"/>
                </a:lnTo>
                <a:lnTo>
                  <a:pt x="90" y="59"/>
                </a:lnTo>
                <a:lnTo>
                  <a:pt x="37" y="52"/>
                </a:lnTo>
                <a:lnTo>
                  <a:pt x="19" y="67"/>
                </a:lnTo>
                <a:lnTo>
                  <a:pt x="22" y="85"/>
                </a:lnTo>
                <a:lnTo>
                  <a:pt x="26" y="100"/>
                </a:lnTo>
                <a:lnTo>
                  <a:pt x="0" y="122"/>
                </a:lnTo>
                <a:lnTo>
                  <a:pt x="7" y="137"/>
                </a:lnTo>
                <a:lnTo>
                  <a:pt x="15" y="145"/>
                </a:lnTo>
                <a:lnTo>
                  <a:pt x="0" y="163"/>
                </a:lnTo>
                <a:lnTo>
                  <a:pt x="0" y="189"/>
                </a:lnTo>
                <a:lnTo>
                  <a:pt x="7" y="200"/>
                </a:lnTo>
                <a:lnTo>
                  <a:pt x="22" y="200"/>
                </a:lnTo>
                <a:lnTo>
                  <a:pt x="30" y="208"/>
                </a:lnTo>
                <a:lnTo>
                  <a:pt x="37" y="226"/>
                </a:lnTo>
                <a:lnTo>
                  <a:pt x="37" y="245"/>
                </a:lnTo>
                <a:lnTo>
                  <a:pt x="52" y="249"/>
                </a:lnTo>
                <a:lnTo>
                  <a:pt x="63" y="245"/>
                </a:lnTo>
                <a:lnTo>
                  <a:pt x="105" y="204"/>
                </a:lnTo>
                <a:lnTo>
                  <a:pt x="123" y="211"/>
                </a:lnTo>
                <a:lnTo>
                  <a:pt x="160" y="230"/>
                </a:lnTo>
                <a:lnTo>
                  <a:pt x="186" y="249"/>
                </a:lnTo>
                <a:lnTo>
                  <a:pt x="190" y="271"/>
                </a:lnTo>
                <a:lnTo>
                  <a:pt x="205" y="286"/>
                </a:lnTo>
                <a:lnTo>
                  <a:pt x="212" y="312"/>
                </a:lnTo>
                <a:lnTo>
                  <a:pt x="220" y="352"/>
                </a:lnTo>
                <a:lnTo>
                  <a:pt x="231" y="371"/>
                </a:lnTo>
                <a:lnTo>
                  <a:pt x="245" y="387"/>
                </a:lnTo>
                <a:lnTo>
                  <a:pt x="271" y="397"/>
                </a:lnTo>
                <a:lnTo>
                  <a:pt x="294" y="433"/>
                </a:lnTo>
                <a:lnTo>
                  <a:pt x="316" y="463"/>
                </a:lnTo>
                <a:lnTo>
                  <a:pt x="338" y="478"/>
                </a:lnTo>
                <a:lnTo>
                  <a:pt x="379" y="526"/>
                </a:lnTo>
                <a:lnTo>
                  <a:pt x="408" y="526"/>
                </a:lnTo>
                <a:lnTo>
                  <a:pt x="442" y="555"/>
                </a:lnTo>
                <a:lnTo>
                  <a:pt x="442" y="585"/>
                </a:lnTo>
                <a:lnTo>
                  <a:pt x="453" y="593"/>
                </a:lnTo>
                <a:lnTo>
                  <a:pt x="475" y="578"/>
                </a:lnTo>
                <a:lnTo>
                  <a:pt x="479" y="593"/>
                </a:lnTo>
                <a:lnTo>
                  <a:pt x="479" y="611"/>
                </a:lnTo>
                <a:lnTo>
                  <a:pt x="501" y="630"/>
                </a:lnTo>
                <a:lnTo>
                  <a:pt x="508" y="641"/>
                </a:lnTo>
                <a:lnTo>
                  <a:pt x="538" y="633"/>
                </a:lnTo>
                <a:lnTo>
                  <a:pt x="542" y="645"/>
                </a:lnTo>
                <a:lnTo>
                  <a:pt x="538" y="670"/>
                </a:lnTo>
                <a:lnTo>
                  <a:pt x="553" y="693"/>
                </a:lnTo>
                <a:lnTo>
                  <a:pt x="557" y="711"/>
                </a:lnTo>
                <a:lnTo>
                  <a:pt x="564" y="730"/>
                </a:lnTo>
                <a:lnTo>
                  <a:pt x="560" y="745"/>
                </a:lnTo>
                <a:lnTo>
                  <a:pt x="545" y="760"/>
                </a:lnTo>
                <a:lnTo>
                  <a:pt x="542" y="778"/>
                </a:lnTo>
                <a:lnTo>
                  <a:pt x="531" y="800"/>
                </a:lnTo>
                <a:lnTo>
                  <a:pt x="534" y="819"/>
                </a:lnTo>
                <a:close/>
              </a:path>
            </a:pathLst>
          </a:custGeom>
          <a:pattFill prst="wdUpDiag">
            <a:fgClr>
              <a:srgbClr val="33CC33"/>
            </a:fgClr>
            <a:bgClr>
              <a:srgbClr val="FF0000"/>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lIns="86393" tIns="43196" rIns="86393" bIns="43196" anchor="ctr"/>
          <a:lstStyle/>
          <a:p>
            <a:pPr algn="ctr"/>
            <a:endParaRPr lang="de-DE" sz="1600" smtClean="0">
              <a:solidFill>
                <a:srgbClr val="000000"/>
              </a:solidFill>
              <a:latin typeface="Arial" charset="0"/>
            </a:endParaRPr>
          </a:p>
        </p:txBody>
      </p:sp>
      <p:sp>
        <p:nvSpPr>
          <p:cNvPr id="12299" name="Freeform 13"/>
          <p:cNvSpPr>
            <a:spLocks noChangeAspect="1"/>
          </p:cNvSpPr>
          <p:nvPr/>
        </p:nvSpPr>
        <p:spPr bwMode="auto">
          <a:xfrm>
            <a:off x="2452425" y="4329116"/>
            <a:ext cx="443706" cy="250825"/>
          </a:xfrm>
          <a:custGeom>
            <a:avLst/>
            <a:gdLst>
              <a:gd name="T0" fmla="*/ 2147483647 w 298"/>
              <a:gd name="T1" fmla="*/ 2147483647 h 194"/>
              <a:gd name="T2" fmla="*/ 2147483647 w 298"/>
              <a:gd name="T3" fmla="*/ 2147483647 h 194"/>
              <a:gd name="T4" fmla="*/ 2147483647 w 298"/>
              <a:gd name="T5" fmla="*/ 2147483647 h 194"/>
              <a:gd name="T6" fmla="*/ 2147483647 w 298"/>
              <a:gd name="T7" fmla="*/ 2147483647 h 194"/>
              <a:gd name="T8" fmla="*/ 2147483647 w 298"/>
              <a:gd name="T9" fmla="*/ 0 h 194"/>
              <a:gd name="T10" fmla="*/ 2147483647 w 298"/>
              <a:gd name="T11" fmla="*/ 2147483647 h 194"/>
              <a:gd name="T12" fmla="*/ 2147483647 w 298"/>
              <a:gd name="T13" fmla="*/ 2147483647 h 194"/>
              <a:gd name="T14" fmla="*/ 2147483647 w 298"/>
              <a:gd name="T15" fmla="*/ 2147483647 h 194"/>
              <a:gd name="T16" fmla="*/ 2147483647 w 298"/>
              <a:gd name="T17" fmla="*/ 2147483647 h 194"/>
              <a:gd name="T18" fmla="*/ 2147483647 w 298"/>
              <a:gd name="T19" fmla="*/ 2147483647 h 194"/>
              <a:gd name="T20" fmla="*/ 2147483647 w 298"/>
              <a:gd name="T21" fmla="*/ 2147483647 h 194"/>
              <a:gd name="T22" fmla="*/ 2147483647 w 298"/>
              <a:gd name="T23" fmla="*/ 2147483647 h 194"/>
              <a:gd name="T24" fmla="*/ 2147483647 w 298"/>
              <a:gd name="T25" fmla="*/ 2147483647 h 194"/>
              <a:gd name="T26" fmla="*/ 2147483647 w 298"/>
              <a:gd name="T27" fmla="*/ 2147483647 h 194"/>
              <a:gd name="T28" fmla="*/ 2147483647 w 298"/>
              <a:gd name="T29" fmla="*/ 2147483647 h 194"/>
              <a:gd name="T30" fmla="*/ 2147483647 w 298"/>
              <a:gd name="T31" fmla="*/ 2147483647 h 194"/>
              <a:gd name="T32" fmla="*/ 0 w 298"/>
              <a:gd name="T33" fmla="*/ 2147483647 h 194"/>
              <a:gd name="T34" fmla="*/ 2147483647 w 298"/>
              <a:gd name="T35" fmla="*/ 2147483647 h 194"/>
              <a:gd name="T36" fmla="*/ 2147483647 w 298"/>
              <a:gd name="T37" fmla="*/ 2147483647 h 194"/>
              <a:gd name="T38" fmla="*/ 2147483647 w 298"/>
              <a:gd name="T39" fmla="*/ 2147483647 h 194"/>
              <a:gd name="T40" fmla="*/ 2147483647 w 298"/>
              <a:gd name="T41" fmla="*/ 2147483647 h 194"/>
              <a:gd name="T42" fmla="*/ 2147483647 w 298"/>
              <a:gd name="T43" fmla="*/ 2147483647 h 194"/>
              <a:gd name="T44" fmla="*/ 2147483647 w 298"/>
              <a:gd name="T45" fmla="*/ 2147483647 h 194"/>
              <a:gd name="T46" fmla="*/ 2147483647 w 298"/>
              <a:gd name="T47" fmla="*/ 2147483647 h 194"/>
              <a:gd name="T48" fmla="*/ 2147483647 w 298"/>
              <a:gd name="T49" fmla="*/ 2147483647 h 194"/>
              <a:gd name="T50" fmla="*/ 2147483647 w 298"/>
              <a:gd name="T51" fmla="*/ 2147483647 h 194"/>
              <a:gd name="T52" fmla="*/ 2147483647 w 298"/>
              <a:gd name="T53" fmla="*/ 2147483647 h 194"/>
              <a:gd name="T54" fmla="*/ 2147483647 w 298"/>
              <a:gd name="T55" fmla="*/ 2147483647 h 194"/>
              <a:gd name="T56" fmla="*/ 2147483647 w 298"/>
              <a:gd name="T57" fmla="*/ 2147483647 h 194"/>
              <a:gd name="T58" fmla="*/ 2147483647 w 298"/>
              <a:gd name="T59" fmla="*/ 2147483647 h 194"/>
              <a:gd name="T60" fmla="*/ 2147483647 w 298"/>
              <a:gd name="T61" fmla="*/ 2147483647 h 194"/>
              <a:gd name="T62" fmla="*/ 2147483647 w 298"/>
              <a:gd name="T63" fmla="*/ 2147483647 h 194"/>
              <a:gd name="T64" fmla="*/ 2147483647 w 298"/>
              <a:gd name="T65" fmla="*/ 2147483647 h 194"/>
              <a:gd name="T66" fmla="*/ 2147483647 w 298"/>
              <a:gd name="T67" fmla="*/ 2147483647 h 194"/>
              <a:gd name="T68" fmla="*/ 2147483647 w 298"/>
              <a:gd name="T69" fmla="*/ 2147483647 h 194"/>
              <a:gd name="T70" fmla="*/ 2147483647 w 298"/>
              <a:gd name="T71" fmla="*/ 2147483647 h 194"/>
              <a:gd name="T72" fmla="*/ 2147483647 w 298"/>
              <a:gd name="T73" fmla="*/ 2147483647 h 194"/>
              <a:gd name="T74" fmla="*/ 2147483647 w 298"/>
              <a:gd name="T75" fmla="*/ 2147483647 h 194"/>
              <a:gd name="T76" fmla="*/ 2147483647 w 298"/>
              <a:gd name="T77" fmla="*/ 2147483647 h 194"/>
              <a:gd name="T78" fmla="*/ 2147483647 w 298"/>
              <a:gd name="T79" fmla="*/ 2147483647 h 194"/>
              <a:gd name="T80" fmla="*/ 2147483647 w 298"/>
              <a:gd name="T81" fmla="*/ 2147483647 h 194"/>
              <a:gd name="T82" fmla="*/ 2147483647 w 298"/>
              <a:gd name="T83" fmla="*/ 2147483647 h 194"/>
              <a:gd name="T84" fmla="*/ 2147483647 w 298"/>
              <a:gd name="T85" fmla="*/ 2147483647 h 194"/>
              <a:gd name="T86" fmla="*/ 2147483647 w 298"/>
              <a:gd name="T87" fmla="*/ 2147483647 h 194"/>
              <a:gd name="T88" fmla="*/ 2147483647 w 298"/>
              <a:gd name="T89" fmla="*/ 2147483647 h 194"/>
              <a:gd name="T90" fmla="*/ 2147483647 w 298"/>
              <a:gd name="T91" fmla="*/ 2147483647 h 194"/>
              <a:gd name="T92" fmla="*/ 2147483647 w 298"/>
              <a:gd name="T93" fmla="*/ 2147483647 h 194"/>
              <a:gd name="T94" fmla="*/ 2147483647 w 298"/>
              <a:gd name="T95" fmla="*/ 2147483647 h 194"/>
              <a:gd name="T96" fmla="*/ 2147483647 w 298"/>
              <a:gd name="T97" fmla="*/ 2147483647 h 194"/>
              <a:gd name="T98" fmla="*/ 2147483647 w 298"/>
              <a:gd name="T99" fmla="*/ 2147483647 h 194"/>
              <a:gd name="T100" fmla="*/ 2147483647 w 298"/>
              <a:gd name="T101" fmla="*/ 2147483647 h 194"/>
              <a:gd name="T102" fmla="*/ 2147483647 w 298"/>
              <a:gd name="T103" fmla="*/ 2147483647 h 194"/>
              <a:gd name="T104" fmla="*/ 2147483647 w 298"/>
              <a:gd name="T105" fmla="*/ 2147483647 h 194"/>
              <a:gd name="T106" fmla="*/ 2147483647 w 298"/>
              <a:gd name="T107" fmla="*/ 2147483647 h 194"/>
              <a:gd name="T108" fmla="*/ 2147483647 w 298"/>
              <a:gd name="T109" fmla="*/ 2147483647 h 194"/>
              <a:gd name="T110" fmla="*/ 2147483647 w 298"/>
              <a:gd name="T111" fmla="*/ 2147483647 h 194"/>
              <a:gd name="T112" fmla="*/ 2147483647 w 298"/>
              <a:gd name="T113" fmla="*/ 2147483647 h 194"/>
              <a:gd name="T114" fmla="*/ 2147483647 w 298"/>
              <a:gd name="T115" fmla="*/ 2147483647 h 194"/>
              <a:gd name="T116" fmla="*/ 2147483647 w 298"/>
              <a:gd name="T117" fmla="*/ 2147483647 h 194"/>
              <a:gd name="T118" fmla="*/ 2147483647 w 298"/>
              <a:gd name="T119" fmla="*/ 2147483647 h 1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8"/>
              <a:gd name="T181" fmla="*/ 0 h 194"/>
              <a:gd name="T182" fmla="*/ 298 w 298"/>
              <a:gd name="T183" fmla="*/ 194 h 1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8" h="194">
                <a:moveTo>
                  <a:pt x="157" y="37"/>
                </a:moveTo>
                <a:lnTo>
                  <a:pt x="142" y="24"/>
                </a:lnTo>
                <a:lnTo>
                  <a:pt x="144" y="19"/>
                </a:lnTo>
                <a:lnTo>
                  <a:pt x="135" y="11"/>
                </a:lnTo>
                <a:lnTo>
                  <a:pt x="127" y="0"/>
                </a:lnTo>
                <a:lnTo>
                  <a:pt x="117" y="11"/>
                </a:lnTo>
                <a:lnTo>
                  <a:pt x="111" y="7"/>
                </a:lnTo>
                <a:lnTo>
                  <a:pt x="100" y="17"/>
                </a:lnTo>
                <a:lnTo>
                  <a:pt x="100" y="22"/>
                </a:lnTo>
                <a:lnTo>
                  <a:pt x="87" y="28"/>
                </a:lnTo>
                <a:lnTo>
                  <a:pt x="54" y="54"/>
                </a:lnTo>
                <a:lnTo>
                  <a:pt x="45" y="65"/>
                </a:lnTo>
                <a:lnTo>
                  <a:pt x="45" y="78"/>
                </a:lnTo>
                <a:lnTo>
                  <a:pt x="33" y="82"/>
                </a:lnTo>
                <a:lnTo>
                  <a:pt x="9" y="108"/>
                </a:lnTo>
                <a:lnTo>
                  <a:pt x="9" y="117"/>
                </a:lnTo>
                <a:lnTo>
                  <a:pt x="0" y="128"/>
                </a:lnTo>
                <a:lnTo>
                  <a:pt x="4" y="141"/>
                </a:lnTo>
                <a:lnTo>
                  <a:pt x="15" y="134"/>
                </a:lnTo>
                <a:lnTo>
                  <a:pt x="26" y="122"/>
                </a:lnTo>
                <a:lnTo>
                  <a:pt x="43" y="119"/>
                </a:lnTo>
                <a:lnTo>
                  <a:pt x="54" y="122"/>
                </a:lnTo>
                <a:lnTo>
                  <a:pt x="58" y="141"/>
                </a:lnTo>
                <a:lnTo>
                  <a:pt x="56" y="154"/>
                </a:lnTo>
                <a:lnTo>
                  <a:pt x="63" y="163"/>
                </a:lnTo>
                <a:lnTo>
                  <a:pt x="72" y="169"/>
                </a:lnTo>
                <a:lnTo>
                  <a:pt x="91" y="171"/>
                </a:lnTo>
                <a:lnTo>
                  <a:pt x="133" y="176"/>
                </a:lnTo>
                <a:lnTo>
                  <a:pt x="142" y="171"/>
                </a:lnTo>
                <a:lnTo>
                  <a:pt x="148" y="163"/>
                </a:lnTo>
                <a:lnTo>
                  <a:pt x="152" y="146"/>
                </a:lnTo>
                <a:lnTo>
                  <a:pt x="167" y="145"/>
                </a:lnTo>
                <a:lnTo>
                  <a:pt x="172" y="156"/>
                </a:lnTo>
                <a:lnTo>
                  <a:pt x="172" y="181"/>
                </a:lnTo>
                <a:lnTo>
                  <a:pt x="191" y="194"/>
                </a:lnTo>
                <a:lnTo>
                  <a:pt x="205" y="172"/>
                </a:lnTo>
                <a:lnTo>
                  <a:pt x="220" y="165"/>
                </a:lnTo>
                <a:lnTo>
                  <a:pt x="237" y="167"/>
                </a:lnTo>
                <a:lnTo>
                  <a:pt x="250" y="174"/>
                </a:lnTo>
                <a:lnTo>
                  <a:pt x="255" y="180"/>
                </a:lnTo>
                <a:lnTo>
                  <a:pt x="259" y="161"/>
                </a:lnTo>
                <a:lnTo>
                  <a:pt x="269" y="139"/>
                </a:lnTo>
                <a:lnTo>
                  <a:pt x="291" y="135"/>
                </a:lnTo>
                <a:lnTo>
                  <a:pt x="298" y="121"/>
                </a:lnTo>
                <a:lnTo>
                  <a:pt x="291" y="109"/>
                </a:lnTo>
                <a:lnTo>
                  <a:pt x="281" y="104"/>
                </a:lnTo>
                <a:lnTo>
                  <a:pt x="253" y="99"/>
                </a:lnTo>
                <a:lnTo>
                  <a:pt x="252" y="85"/>
                </a:lnTo>
                <a:lnTo>
                  <a:pt x="252" y="70"/>
                </a:lnTo>
                <a:lnTo>
                  <a:pt x="252" y="59"/>
                </a:lnTo>
                <a:lnTo>
                  <a:pt x="235" y="50"/>
                </a:lnTo>
                <a:lnTo>
                  <a:pt x="226" y="54"/>
                </a:lnTo>
                <a:lnTo>
                  <a:pt x="211" y="43"/>
                </a:lnTo>
                <a:lnTo>
                  <a:pt x="209" y="35"/>
                </a:lnTo>
                <a:lnTo>
                  <a:pt x="203" y="26"/>
                </a:lnTo>
                <a:lnTo>
                  <a:pt x="203" y="22"/>
                </a:lnTo>
                <a:lnTo>
                  <a:pt x="187" y="17"/>
                </a:lnTo>
                <a:lnTo>
                  <a:pt x="181" y="24"/>
                </a:lnTo>
                <a:lnTo>
                  <a:pt x="170" y="32"/>
                </a:lnTo>
                <a:lnTo>
                  <a:pt x="157" y="37"/>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0" name="Freeform 14"/>
          <p:cNvSpPr>
            <a:spLocks noChangeAspect="1"/>
          </p:cNvSpPr>
          <p:nvPr/>
        </p:nvSpPr>
        <p:spPr bwMode="auto">
          <a:xfrm>
            <a:off x="2806702" y="4300541"/>
            <a:ext cx="677598" cy="268287"/>
          </a:xfrm>
          <a:custGeom>
            <a:avLst/>
            <a:gdLst>
              <a:gd name="T0" fmla="*/ 2147483647 w 453"/>
              <a:gd name="T1" fmla="*/ 2147483647 h 206"/>
              <a:gd name="T2" fmla="*/ 2147483647 w 453"/>
              <a:gd name="T3" fmla="*/ 2147483647 h 206"/>
              <a:gd name="T4" fmla="*/ 2147483647 w 453"/>
              <a:gd name="T5" fmla="*/ 2147483647 h 206"/>
              <a:gd name="T6" fmla="*/ 2147483647 w 453"/>
              <a:gd name="T7" fmla="*/ 2147483647 h 206"/>
              <a:gd name="T8" fmla="*/ 2147483647 w 453"/>
              <a:gd name="T9" fmla="*/ 2147483647 h 206"/>
              <a:gd name="T10" fmla="*/ 2147483647 w 453"/>
              <a:gd name="T11" fmla="*/ 2147483647 h 206"/>
              <a:gd name="T12" fmla="*/ 2147483647 w 453"/>
              <a:gd name="T13" fmla="*/ 2147483647 h 206"/>
              <a:gd name="T14" fmla="*/ 2147483647 w 453"/>
              <a:gd name="T15" fmla="*/ 2147483647 h 206"/>
              <a:gd name="T16" fmla="*/ 2147483647 w 453"/>
              <a:gd name="T17" fmla="*/ 2147483647 h 206"/>
              <a:gd name="T18" fmla="*/ 2147483647 w 453"/>
              <a:gd name="T19" fmla="*/ 2147483647 h 206"/>
              <a:gd name="T20" fmla="*/ 2147483647 w 453"/>
              <a:gd name="T21" fmla="*/ 2147483647 h 206"/>
              <a:gd name="T22" fmla="*/ 2147483647 w 453"/>
              <a:gd name="T23" fmla="*/ 2147483647 h 206"/>
              <a:gd name="T24" fmla="*/ 2147483647 w 453"/>
              <a:gd name="T25" fmla="*/ 2147483647 h 206"/>
              <a:gd name="T26" fmla="*/ 2147483647 w 453"/>
              <a:gd name="T27" fmla="*/ 2147483647 h 206"/>
              <a:gd name="T28" fmla="*/ 2147483647 w 453"/>
              <a:gd name="T29" fmla="*/ 2147483647 h 206"/>
              <a:gd name="T30" fmla="*/ 2147483647 w 453"/>
              <a:gd name="T31" fmla="*/ 2147483647 h 206"/>
              <a:gd name="T32" fmla="*/ 2147483647 w 453"/>
              <a:gd name="T33" fmla="*/ 2147483647 h 206"/>
              <a:gd name="T34" fmla="*/ 2147483647 w 453"/>
              <a:gd name="T35" fmla="*/ 2147483647 h 206"/>
              <a:gd name="T36" fmla="*/ 2147483647 w 453"/>
              <a:gd name="T37" fmla="*/ 2147483647 h 206"/>
              <a:gd name="T38" fmla="*/ 2147483647 w 453"/>
              <a:gd name="T39" fmla="*/ 2147483647 h 206"/>
              <a:gd name="T40" fmla="*/ 2147483647 w 453"/>
              <a:gd name="T41" fmla="*/ 2147483647 h 206"/>
              <a:gd name="T42" fmla="*/ 2147483647 w 453"/>
              <a:gd name="T43" fmla="*/ 2147483647 h 206"/>
              <a:gd name="T44" fmla="*/ 2147483647 w 453"/>
              <a:gd name="T45" fmla="*/ 2147483647 h 206"/>
              <a:gd name="T46" fmla="*/ 2147483647 w 453"/>
              <a:gd name="T47" fmla="*/ 2147483647 h 206"/>
              <a:gd name="T48" fmla="*/ 2147483647 w 453"/>
              <a:gd name="T49" fmla="*/ 2147483647 h 206"/>
              <a:gd name="T50" fmla="*/ 2147483647 w 453"/>
              <a:gd name="T51" fmla="*/ 2147483647 h 206"/>
              <a:gd name="T52" fmla="*/ 2147483647 w 453"/>
              <a:gd name="T53" fmla="*/ 2147483647 h 206"/>
              <a:gd name="T54" fmla="*/ 2147483647 w 453"/>
              <a:gd name="T55" fmla="*/ 2147483647 h 206"/>
              <a:gd name="T56" fmla="*/ 2147483647 w 453"/>
              <a:gd name="T57" fmla="*/ 2147483647 h 206"/>
              <a:gd name="T58" fmla="*/ 2147483647 w 453"/>
              <a:gd name="T59" fmla="*/ 2147483647 h 206"/>
              <a:gd name="T60" fmla="*/ 2147483647 w 453"/>
              <a:gd name="T61" fmla="*/ 2147483647 h 206"/>
              <a:gd name="T62" fmla="*/ 0 w 453"/>
              <a:gd name="T63" fmla="*/ 2147483647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206"/>
              <a:gd name="T98" fmla="*/ 453 w 453"/>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206">
                <a:moveTo>
                  <a:pt x="0" y="74"/>
                </a:moveTo>
                <a:lnTo>
                  <a:pt x="19" y="72"/>
                </a:lnTo>
                <a:lnTo>
                  <a:pt x="26" y="70"/>
                </a:lnTo>
                <a:lnTo>
                  <a:pt x="36" y="82"/>
                </a:lnTo>
                <a:lnTo>
                  <a:pt x="48" y="78"/>
                </a:lnTo>
                <a:lnTo>
                  <a:pt x="63" y="80"/>
                </a:lnTo>
                <a:lnTo>
                  <a:pt x="72" y="87"/>
                </a:lnTo>
                <a:lnTo>
                  <a:pt x="88" y="78"/>
                </a:lnTo>
                <a:lnTo>
                  <a:pt x="109" y="79"/>
                </a:lnTo>
                <a:lnTo>
                  <a:pt x="118" y="88"/>
                </a:lnTo>
                <a:lnTo>
                  <a:pt x="131" y="91"/>
                </a:lnTo>
                <a:lnTo>
                  <a:pt x="138" y="85"/>
                </a:lnTo>
                <a:lnTo>
                  <a:pt x="161" y="81"/>
                </a:lnTo>
                <a:lnTo>
                  <a:pt x="172" y="81"/>
                </a:lnTo>
                <a:lnTo>
                  <a:pt x="189" y="87"/>
                </a:lnTo>
                <a:lnTo>
                  <a:pt x="209" y="100"/>
                </a:lnTo>
                <a:lnTo>
                  <a:pt x="224" y="94"/>
                </a:lnTo>
                <a:lnTo>
                  <a:pt x="227" y="81"/>
                </a:lnTo>
                <a:lnTo>
                  <a:pt x="217" y="64"/>
                </a:lnTo>
                <a:lnTo>
                  <a:pt x="212" y="40"/>
                </a:lnTo>
                <a:lnTo>
                  <a:pt x="263" y="5"/>
                </a:lnTo>
                <a:lnTo>
                  <a:pt x="274" y="5"/>
                </a:lnTo>
                <a:lnTo>
                  <a:pt x="276" y="17"/>
                </a:lnTo>
                <a:lnTo>
                  <a:pt x="291" y="20"/>
                </a:lnTo>
                <a:lnTo>
                  <a:pt x="323" y="16"/>
                </a:lnTo>
                <a:lnTo>
                  <a:pt x="336" y="2"/>
                </a:lnTo>
                <a:lnTo>
                  <a:pt x="376" y="0"/>
                </a:lnTo>
                <a:lnTo>
                  <a:pt x="385" y="17"/>
                </a:lnTo>
                <a:lnTo>
                  <a:pt x="402" y="17"/>
                </a:lnTo>
                <a:lnTo>
                  <a:pt x="417" y="8"/>
                </a:lnTo>
                <a:lnTo>
                  <a:pt x="442" y="24"/>
                </a:lnTo>
                <a:lnTo>
                  <a:pt x="442" y="52"/>
                </a:lnTo>
                <a:lnTo>
                  <a:pt x="453" y="64"/>
                </a:lnTo>
                <a:lnTo>
                  <a:pt x="450" y="82"/>
                </a:lnTo>
                <a:lnTo>
                  <a:pt x="442" y="100"/>
                </a:lnTo>
                <a:lnTo>
                  <a:pt x="429" y="100"/>
                </a:lnTo>
                <a:lnTo>
                  <a:pt x="424" y="105"/>
                </a:lnTo>
                <a:lnTo>
                  <a:pt x="432" y="120"/>
                </a:lnTo>
                <a:lnTo>
                  <a:pt x="432" y="135"/>
                </a:lnTo>
                <a:lnTo>
                  <a:pt x="424" y="148"/>
                </a:lnTo>
                <a:lnTo>
                  <a:pt x="402" y="159"/>
                </a:lnTo>
                <a:lnTo>
                  <a:pt x="401" y="172"/>
                </a:lnTo>
                <a:lnTo>
                  <a:pt x="401" y="185"/>
                </a:lnTo>
                <a:lnTo>
                  <a:pt x="380" y="189"/>
                </a:lnTo>
                <a:lnTo>
                  <a:pt x="346" y="187"/>
                </a:lnTo>
                <a:lnTo>
                  <a:pt x="330" y="192"/>
                </a:lnTo>
                <a:lnTo>
                  <a:pt x="301" y="192"/>
                </a:lnTo>
                <a:lnTo>
                  <a:pt x="289" y="206"/>
                </a:lnTo>
                <a:lnTo>
                  <a:pt x="243" y="191"/>
                </a:lnTo>
                <a:lnTo>
                  <a:pt x="220" y="192"/>
                </a:lnTo>
                <a:lnTo>
                  <a:pt x="162" y="179"/>
                </a:lnTo>
                <a:lnTo>
                  <a:pt x="154" y="165"/>
                </a:lnTo>
                <a:lnTo>
                  <a:pt x="154" y="150"/>
                </a:lnTo>
                <a:lnTo>
                  <a:pt x="150" y="141"/>
                </a:lnTo>
                <a:lnTo>
                  <a:pt x="143" y="137"/>
                </a:lnTo>
                <a:lnTo>
                  <a:pt x="107" y="139"/>
                </a:lnTo>
                <a:lnTo>
                  <a:pt x="57" y="144"/>
                </a:lnTo>
                <a:lnTo>
                  <a:pt x="52" y="132"/>
                </a:lnTo>
                <a:lnTo>
                  <a:pt x="43" y="128"/>
                </a:lnTo>
                <a:lnTo>
                  <a:pt x="28" y="123"/>
                </a:lnTo>
                <a:lnTo>
                  <a:pt x="13" y="119"/>
                </a:lnTo>
                <a:lnTo>
                  <a:pt x="13" y="105"/>
                </a:lnTo>
                <a:lnTo>
                  <a:pt x="13" y="85"/>
                </a:lnTo>
                <a:lnTo>
                  <a:pt x="0" y="74"/>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1" name="Freeform 15"/>
          <p:cNvSpPr>
            <a:spLocks noChangeAspect="1"/>
          </p:cNvSpPr>
          <p:nvPr/>
        </p:nvSpPr>
        <p:spPr bwMode="auto">
          <a:xfrm>
            <a:off x="3401749" y="4333875"/>
            <a:ext cx="627725" cy="330200"/>
          </a:xfrm>
          <a:custGeom>
            <a:avLst/>
            <a:gdLst>
              <a:gd name="T0" fmla="*/ 2147483647 w 420"/>
              <a:gd name="T1" fmla="*/ 2147483647 h 254"/>
              <a:gd name="T2" fmla="*/ 2147483647 w 420"/>
              <a:gd name="T3" fmla="*/ 2147483647 h 254"/>
              <a:gd name="T4" fmla="*/ 2147483647 w 420"/>
              <a:gd name="T5" fmla="*/ 2147483647 h 254"/>
              <a:gd name="T6" fmla="*/ 2147483647 w 420"/>
              <a:gd name="T7" fmla="*/ 2147483647 h 254"/>
              <a:gd name="T8" fmla="*/ 2147483647 w 420"/>
              <a:gd name="T9" fmla="*/ 2147483647 h 254"/>
              <a:gd name="T10" fmla="*/ 2147483647 w 420"/>
              <a:gd name="T11" fmla="*/ 2147483647 h 254"/>
              <a:gd name="T12" fmla="*/ 2147483647 w 420"/>
              <a:gd name="T13" fmla="*/ 2147483647 h 254"/>
              <a:gd name="T14" fmla="*/ 2147483647 w 420"/>
              <a:gd name="T15" fmla="*/ 2147483647 h 254"/>
              <a:gd name="T16" fmla="*/ 2147483647 w 420"/>
              <a:gd name="T17" fmla="*/ 2147483647 h 254"/>
              <a:gd name="T18" fmla="*/ 2147483647 w 420"/>
              <a:gd name="T19" fmla="*/ 2147483647 h 254"/>
              <a:gd name="T20" fmla="*/ 2147483647 w 420"/>
              <a:gd name="T21" fmla="*/ 2147483647 h 254"/>
              <a:gd name="T22" fmla="*/ 2147483647 w 420"/>
              <a:gd name="T23" fmla="*/ 2147483647 h 254"/>
              <a:gd name="T24" fmla="*/ 2147483647 w 420"/>
              <a:gd name="T25" fmla="*/ 2147483647 h 254"/>
              <a:gd name="T26" fmla="*/ 2147483647 w 420"/>
              <a:gd name="T27" fmla="*/ 2147483647 h 254"/>
              <a:gd name="T28" fmla="*/ 2147483647 w 420"/>
              <a:gd name="T29" fmla="*/ 2147483647 h 254"/>
              <a:gd name="T30" fmla="*/ 2147483647 w 420"/>
              <a:gd name="T31" fmla="*/ 2147483647 h 254"/>
              <a:gd name="T32" fmla="*/ 2147483647 w 420"/>
              <a:gd name="T33" fmla="*/ 2147483647 h 254"/>
              <a:gd name="T34" fmla="*/ 2147483647 w 420"/>
              <a:gd name="T35" fmla="*/ 2147483647 h 254"/>
              <a:gd name="T36" fmla="*/ 2147483647 w 420"/>
              <a:gd name="T37" fmla="*/ 2147483647 h 254"/>
              <a:gd name="T38" fmla="*/ 2147483647 w 420"/>
              <a:gd name="T39" fmla="*/ 2147483647 h 254"/>
              <a:gd name="T40" fmla="*/ 2147483647 w 420"/>
              <a:gd name="T41" fmla="*/ 2147483647 h 254"/>
              <a:gd name="T42" fmla="*/ 2147483647 w 420"/>
              <a:gd name="T43" fmla="*/ 2147483647 h 254"/>
              <a:gd name="T44" fmla="*/ 2147483647 w 420"/>
              <a:gd name="T45" fmla="*/ 2147483647 h 254"/>
              <a:gd name="T46" fmla="*/ 2147483647 w 420"/>
              <a:gd name="T47" fmla="*/ 2147483647 h 254"/>
              <a:gd name="T48" fmla="*/ 2147483647 w 420"/>
              <a:gd name="T49" fmla="*/ 2147483647 h 254"/>
              <a:gd name="T50" fmla="*/ 2147483647 w 420"/>
              <a:gd name="T51" fmla="*/ 2147483647 h 254"/>
              <a:gd name="T52" fmla="*/ 2147483647 w 420"/>
              <a:gd name="T53" fmla="*/ 2147483647 h 254"/>
              <a:gd name="T54" fmla="*/ 2147483647 w 420"/>
              <a:gd name="T55" fmla="*/ 2147483647 h 254"/>
              <a:gd name="T56" fmla="*/ 2147483647 w 420"/>
              <a:gd name="T57" fmla="*/ 2147483647 h 254"/>
              <a:gd name="T58" fmla="*/ 2147483647 w 420"/>
              <a:gd name="T59" fmla="*/ 2147483647 h 254"/>
              <a:gd name="T60" fmla="*/ 2147483647 w 420"/>
              <a:gd name="T61" fmla="*/ 2147483647 h 254"/>
              <a:gd name="T62" fmla="*/ 2147483647 w 420"/>
              <a:gd name="T63" fmla="*/ 2147483647 h 254"/>
              <a:gd name="T64" fmla="*/ 2147483647 w 420"/>
              <a:gd name="T65" fmla="*/ 0 h 254"/>
              <a:gd name="T66" fmla="*/ 2147483647 w 420"/>
              <a:gd name="T67" fmla="*/ 2147483647 h 254"/>
              <a:gd name="T68" fmla="*/ 2147483647 w 420"/>
              <a:gd name="T69" fmla="*/ 2147483647 h 254"/>
              <a:gd name="T70" fmla="*/ 2147483647 w 420"/>
              <a:gd name="T71" fmla="*/ 2147483647 h 254"/>
              <a:gd name="T72" fmla="*/ 2147483647 w 420"/>
              <a:gd name="T73" fmla="*/ 2147483647 h 254"/>
              <a:gd name="T74" fmla="*/ 2147483647 w 420"/>
              <a:gd name="T75" fmla="*/ 2147483647 h 254"/>
              <a:gd name="T76" fmla="*/ 2147483647 w 420"/>
              <a:gd name="T77" fmla="*/ 2147483647 h 254"/>
              <a:gd name="T78" fmla="*/ 2147483647 w 420"/>
              <a:gd name="T79" fmla="*/ 2147483647 h 254"/>
              <a:gd name="T80" fmla="*/ 2147483647 w 420"/>
              <a:gd name="T81" fmla="*/ 2147483647 h 254"/>
              <a:gd name="T82" fmla="*/ 2147483647 w 420"/>
              <a:gd name="T83" fmla="*/ 2147483647 h 254"/>
              <a:gd name="T84" fmla="*/ 2147483647 w 420"/>
              <a:gd name="T85" fmla="*/ 2147483647 h 254"/>
              <a:gd name="T86" fmla="*/ 2147483647 w 420"/>
              <a:gd name="T87" fmla="*/ 2147483647 h 254"/>
              <a:gd name="T88" fmla="*/ 2147483647 w 420"/>
              <a:gd name="T89" fmla="*/ 2147483647 h 254"/>
              <a:gd name="T90" fmla="*/ 2147483647 w 420"/>
              <a:gd name="T91" fmla="*/ 2147483647 h 254"/>
              <a:gd name="T92" fmla="*/ 2147483647 w 420"/>
              <a:gd name="T93" fmla="*/ 2147483647 h 254"/>
              <a:gd name="T94" fmla="*/ 2147483647 w 420"/>
              <a:gd name="T95" fmla="*/ 2147483647 h 254"/>
              <a:gd name="T96" fmla="*/ 2147483647 w 420"/>
              <a:gd name="T97" fmla="*/ 2147483647 h 254"/>
              <a:gd name="T98" fmla="*/ 2147483647 w 420"/>
              <a:gd name="T99" fmla="*/ 2147483647 h 254"/>
              <a:gd name="T100" fmla="*/ 2147483647 w 420"/>
              <a:gd name="T101" fmla="*/ 2147483647 h 254"/>
              <a:gd name="T102" fmla="*/ 2147483647 w 420"/>
              <a:gd name="T103" fmla="*/ 2147483647 h 254"/>
              <a:gd name="T104" fmla="*/ 2147483647 w 420"/>
              <a:gd name="T105" fmla="*/ 2147483647 h 254"/>
              <a:gd name="T106" fmla="*/ 2147483647 w 420"/>
              <a:gd name="T107" fmla="*/ 2147483647 h 254"/>
              <a:gd name="T108" fmla="*/ 2147483647 w 420"/>
              <a:gd name="T109" fmla="*/ 2147483647 h 254"/>
              <a:gd name="T110" fmla="*/ 2147483647 w 420"/>
              <a:gd name="T111" fmla="*/ 2147483647 h 254"/>
              <a:gd name="T112" fmla="*/ 2147483647 w 420"/>
              <a:gd name="T113" fmla="*/ 2147483647 h 254"/>
              <a:gd name="T114" fmla="*/ 2147483647 w 420"/>
              <a:gd name="T115" fmla="*/ 2147483647 h 254"/>
              <a:gd name="T116" fmla="*/ 2147483647 w 420"/>
              <a:gd name="T117" fmla="*/ 2147483647 h 254"/>
              <a:gd name="T118" fmla="*/ 2147483647 w 420"/>
              <a:gd name="T119" fmla="*/ 2147483647 h 254"/>
              <a:gd name="T120" fmla="*/ 0 w 420"/>
              <a:gd name="T121" fmla="*/ 2147483647 h 254"/>
              <a:gd name="T122" fmla="*/ 2147483647 w 420"/>
              <a:gd name="T123" fmla="*/ 2147483647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0"/>
              <a:gd name="T187" fmla="*/ 0 h 254"/>
              <a:gd name="T188" fmla="*/ 420 w 420"/>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0" h="254">
                <a:moveTo>
                  <a:pt x="2" y="161"/>
                </a:moveTo>
                <a:lnTo>
                  <a:pt x="15" y="172"/>
                </a:lnTo>
                <a:lnTo>
                  <a:pt x="13" y="178"/>
                </a:lnTo>
                <a:lnTo>
                  <a:pt x="17" y="189"/>
                </a:lnTo>
                <a:lnTo>
                  <a:pt x="28" y="189"/>
                </a:lnTo>
                <a:lnTo>
                  <a:pt x="70" y="230"/>
                </a:lnTo>
                <a:lnTo>
                  <a:pt x="83" y="232"/>
                </a:lnTo>
                <a:lnTo>
                  <a:pt x="117" y="254"/>
                </a:lnTo>
                <a:lnTo>
                  <a:pt x="133" y="241"/>
                </a:lnTo>
                <a:lnTo>
                  <a:pt x="157" y="243"/>
                </a:lnTo>
                <a:lnTo>
                  <a:pt x="165" y="248"/>
                </a:lnTo>
                <a:lnTo>
                  <a:pt x="183" y="241"/>
                </a:lnTo>
                <a:lnTo>
                  <a:pt x="220" y="226"/>
                </a:lnTo>
                <a:lnTo>
                  <a:pt x="263" y="219"/>
                </a:lnTo>
                <a:lnTo>
                  <a:pt x="281" y="222"/>
                </a:lnTo>
                <a:lnTo>
                  <a:pt x="287" y="232"/>
                </a:lnTo>
                <a:lnTo>
                  <a:pt x="302" y="215"/>
                </a:lnTo>
                <a:lnTo>
                  <a:pt x="322" y="208"/>
                </a:lnTo>
                <a:lnTo>
                  <a:pt x="341" y="205"/>
                </a:lnTo>
                <a:lnTo>
                  <a:pt x="374" y="172"/>
                </a:lnTo>
                <a:lnTo>
                  <a:pt x="383" y="152"/>
                </a:lnTo>
                <a:lnTo>
                  <a:pt x="387" y="113"/>
                </a:lnTo>
                <a:lnTo>
                  <a:pt x="391" y="81"/>
                </a:lnTo>
                <a:lnTo>
                  <a:pt x="404" y="80"/>
                </a:lnTo>
                <a:lnTo>
                  <a:pt x="414" y="68"/>
                </a:lnTo>
                <a:lnTo>
                  <a:pt x="420" y="59"/>
                </a:lnTo>
                <a:lnTo>
                  <a:pt x="407" y="50"/>
                </a:lnTo>
                <a:lnTo>
                  <a:pt x="400" y="54"/>
                </a:lnTo>
                <a:lnTo>
                  <a:pt x="381" y="50"/>
                </a:lnTo>
                <a:lnTo>
                  <a:pt x="370" y="35"/>
                </a:lnTo>
                <a:lnTo>
                  <a:pt x="359" y="15"/>
                </a:lnTo>
                <a:lnTo>
                  <a:pt x="346" y="15"/>
                </a:lnTo>
                <a:lnTo>
                  <a:pt x="326" y="0"/>
                </a:lnTo>
                <a:lnTo>
                  <a:pt x="315" y="2"/>
                </a:lnTo>
                <a:lnTo>
                  <a:pt x="274" y="7"/>
                </a:lnTo>
                <a:lnTo>
                  <a:pt x="266" y="19"/>
                </a:lnTo>
                <a:lnTo>
                  <a:pt x="255" y="33"/>
                </a:lnTo>
                <a:lnTo>
                  <a:pt x="240" y="41"/>
                </a:lnTo>
                <a:lnTo>
                  <a:pt x="226" y="44"/>
                </a:lnTo>
                <a:lnTo>
                  <a:pt x="216" y="41"/>
                </a:lnTo>
                <a:lnTo>
                  <a:pt x="207" y="35"/>
                </a:lnTo>
                <a:lnTo>
                  <a:pt x="200" y="33"/>
                </a:lnTo>
                <a:lnTo>
                  <a:pt x="187" y="39"/>
                </a:lnTo>
                <a:lnTo>
                  <a:pt x="170" y="48"/>
                </a:lnTo>
                <a:lnTo>
                  <a:pt x="135" y="63"/>
                </a:lnTo>
                <a:lnTo>
                  <a:pt x="120" y="65"/>
                </a:lnTo>
                <a:lnTo>
                  <a:pt x="83" y="63"/>
                </a:lnTo>
                <a:lnTo>
                  <a:pt x="78" y="61"/>
                </a:lnTo>
                <a:lnTo>
                  <a:pt x="68" y="46"/>
                </a:lnTo>
                <a:lnTo>
                  <a:pt x="56" y="39"/>
                </a:lnTo>
                <a:lnTo>
                  <a:pt x="52" y="44"/>
                </a:lnTo>
                <a:lnTo>
                  <a:pt x="50" y="59"/>
                </a:lnTo>
                <a:lnTo>
                  <a:pt x="43" y="74"/>
                </a:lnTo>
                <a:lnTo>
                  <a:pt x="30" y="74"/>
                </a:lnTo>
                <a:lnTo>
                  <a:pt x="26" y="78"/>
                </a:lnTo>
                <a:lnTo>
                  <a:pt x="33" y="93"/>
                </a:lnTo>
                <a:lnTo>
                  <a:pt x="31" y="108"/>
                </a:lnTo>
                <a:lnTo>
                  <a:pt x="22" y="122"/>
                </a:lnTo>
                <a:lnTo>
                  <a:pt x="15" y="128"/>
                </a:lnTo>
                <a:lnTo>
                  <a:pt x="4" y="133"/>
                </a:lnTo>
                <a:lnTo>
                  <a:pt x="0" y="145"/>
                </a:lnTo>
                <a:lnTo>
                  <a:pt x="2" y="161"/>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2" name="Freeform 16"/>
          <p:cNvSpPr>
            <a:spLocks noChangeAspect="1"/>
          </p:cNvSpPr>
          <p:nvPr/>
        </p:nvSpPr>
        <p:spPr bwMode="auto">
          <a:xfrm>
            <a:off x="3131743" y="4541841"/>
            <a:ext cx="297523" cy="149225"/>
          </a:xfrm>
          <a:custGeom>
            <a:avLst/>
            <a:gdLst>
              <a:gd name="T0" fmla="*/ 2147483647 w 199"/>
              <a:gd name="T1" fmla="*/ 2147483647 h 115"/>
              <a:gd name="T2" fmla="*/ 2147483647 w 199"/>
              <a:gd name="T3" fmla="*/ 2147483647 h 115"/>
              <a:gd name="T4" fmla="*/ 2147483647 w 199"/>
              <a:gd name="T5" fmla="*/ 2147483647 h 115"/>
              <a:gd name="T6" fmla="*/ 2147483647 w 199"/>
              <a:gd name="T7" fmla="*/ 2147483647 h 115"/>
              <a:gd name="T8" fmla="*/ 2147483647 w 199"/>
              <a:gd name="T9" fmla="*/ 2147483647 h 115"/>
              <a:gd name="T10" fmla="*/ 0 w 199"/>
              <a:gd name="T11" fmla="*/ 2147483647 h 115"/>
              <a:gd name="T12" fmla="*/ 2147483647 w 199"/>
              <a:gd name="T13" fmla="*/ 2147483647 h 115"/>
              <a:gd name="T14" fmla="*/ 2147483647 w 199"/>
              <a:gd name="T15" fmla="*/ 2147483647 h 115"/>
              <a:gd name="T16" fmla="*/ 2147483647 w 199"/>
              <a:gd name="T17" fmla="*/ 2147483647 h 115"/>
              <a:gd name="T18" fmla="*/ 2147483647 w 199"/>
              <a:gd name="T19" fmla="*/ 2147483647 h 115"/>
              <a:gd name="T20" fmla="*/ 2147483647 w 199"/>
              <a:gd name="T21" fmla="*/ 2147483647 h 115"/>
              <a:gd name="T22" fmla="*/ 2147483647 w 199"/>
              <a:gd name="T23" fmla="*/ 2147483647 h 115"/>
              <a:gd name="T24" fmla="*/ 2147483647 w 199"/>
              <a:gd name="T25" fmla="*/ 2147483647 h 115"/>
              <a:gd name="T26" fmla="*/ 2147483647 w 199"/>
              <a:gd name="T27" fmla="*/ 2147483647 h 115"/>
              <a:gd name="T28" fmla="*/ 2147483647 w 199"/>
              <a:gd name="T29" fmla="*/ 2147483647 h 115"/>
              <a:gd name="T30" fmla="*/ 2147483647 w 199"/>
              <a:gd name="T31" fmla="*/ 2147483647 h 115"/>
              <a:gd name="T32" fmla="*/ 2147483647 w 199"/>
              <a:gd name="T33" fmla="*/ 0 h 115"/>
              <a:gd name="T34" fmla="*/ 2147483647 w 199"/>
              <a:gd name="T35" fmla="*/ 2147483647 h 115"/>
              <a:gd name="T36" fmla="*/ 2147483647 w 199"/>
              <a:gd name="T37" fmla="*/ 2147483647 h 115"/>
              <a:gd name="T38" fmla="*/ 2147483647 w 199"/>
              <a:gd name="T39" fmla="*/ 2147483647 h 115"/>
              <a:gd name="T40" fmla="*/ 2147483647 w 199"/>
              <a:gd name="T41" fmla="*/ 2147483647 h 115"/>
              <a:gd name="T42" fmla="*/ 2147483647 w 199"/>
              <a:gd name="T43" fmla="*/ 2147483647 h 115"/>
              <a:gd name="T44" fmla="*/ 2147483647 w 199"/>
              <a:gd name="T45" fmla="*/ 2147483647 h 115"/>
              <a:gd name="T46" fmla="*/ 2147483647 w 199"/>
              <a:gd name="T47" fmla="*/ 2147483647 h 115"/>
              <a:gd name="T48" fmla="*/ 2147483647 w 199"/>
              <a:gd name="T49" fmla="*/ 2147483647 h 115"/>
              <a:gd name="T50" fmla="*/ 2147483647 w 199"/>
              <a:gd name="T51" fmla="*/ 2147483647 h 115"/>
              <a:gd name="T52" fmla="*/ 2147483647 w 199"/>
              <a:gd name="T53" fmla="*/ 2147483647 h 115"/>
              <a:gd name="T54" fmla="*/ 2147483647 w 199"/>
              <a:gd name="T55" fmla="*/ 2147483647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9"/>
              <a:gd name="T85" fmla="*/ 0 h 115"/>
              <a:gd name="T86" fmla="*/ 199 w 199"/>
              <a:gd name="T87" fmla="*/ 115 h 1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9" h="115">
                <a:moveTo>
                  <a:pt x="17" y="63"/>
                </a:moveTo>
                <a:lnTo>
                  <a:pt x="37" y="83"/>
                </a:lnTo>
                <a:lnTo>
                  <a:pt x="31" y="93"/>
                </a:lnTo>
                <a:lnTo>
                  <a:pt x="22" y="100"/>
                </a:lnTo>
                <a:lnTo>
                  <a:pt x="11" y="102"/>
                </a:lnTo>
                <a:lnTo>
                  <a:pt x="0" y="104"/>
                </a:lnTo>
                <a:lnTo>
                  <a:pt x="20" y="113"/>
                </a:lnTo>
                <a:lnTo>
                  <a:pt x="28" y="115"/>
                </a:lnTo>
                <a:lnTo>
                  <a:pt x="53" y="100"/>
                </a:lnTo>
                <a:lnTo>
                  <a:pt x="108" y="114"/>
                </a:lnTo>
                <a:lnTo>
                  <a:pt x="144" y="74"/>
                </a:lnTo>
                <a:lnTo>
                  <a:pt x="151" y="57"/>
                </a:lnTo>
                <a:lnTo>
                  <a:pt x="158" y="52"/>
                </a:lnTo>
                <a:lnTo>
                  <a:pt x="178" y="54"/>
                </a:lnTo>
                <a:lnTo>
                  <a:pt x="199" y="30"/>
                </a:lnTo>
                <a:lnTo>
                  <a:pt x="197" y="15"/>
                </a:lnTo>
                <a:lnTo>
                  <a:pt x="183" y="0"/>
                </a:lnTo>
                <a:lnTo>
                  <a:pt x="173" y="2"/>
                </a:lnTo>
                <a:lnTo>
                  <a:pt x="163" y="5"/>
                </a:lnTo>
                <a:lnTo>
                  <a:pt x="145" y="1"/>
                </a:lnTo>
                <a:lnTo>
                  <a:pt x="127" y="2"/>
                </a:lnTo>
                <a:lnTo>
                  <a:pt x="109" y="7"/>
                </a:lnTo>
                <a:lnTo>
                  <a:pt x="84" y="5"/>
                </a:lnTo>
                <a:lnTo>
                  <a:pt x="73" y="20"/>
                </a:lnTo>
                <a:lnTo>
                  <a:pt x="31" y="7"/>
                </a:lnTo>
                <a:lnTo>
                  <a:pt x="15" y="7"/>
                </a:lnTo>
                <a:lnTo>
                  <a:pt x="15" y="32"/>
                </a:lnTo>
                <a:lnTo>
                  <a:pt x="17" y="63"/>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3" name="Freeform 17"/>
          <p:cNvSpPr>
            <a:spLocks noChangeAspect="1"/>
          </p:cNvSpPr>
          <p:nvPr/>
        </p:nvSpPr>
        <p:spPr bwMode="auto">
          <a:xfrm>
            <a:off x="4000237" y="4814891"/>
            <a:ext cx="572691" cy="363537"/>
          </a:xfrm>
          <a:custGeom>
            <a:avLst/>
            <a:gdLst>
              <a:gd name="T0" fmla="*/ 2147483647 w 384"/>
              <a:gd name="T1" fmla="*/ 2147483647 h 281"/>
              <a:gd name="T2" fmla="*/ 2147483647 w 384"/>
              <a:gd name="T3" fmla="*/ 2147483647 h 281"/>
              <a:gd name="T4" fmla="*/ 2147483647 w 384"/>
              <a:gd name="T5" fmla="*/ 2147483647 h 281"/>
              <a:gd name="T6" fmla="*/ 2147483647 w 384"/>
              <a:gd name="T7" fmla="*/ 2147483647 h 281"/>
              <a:gd name="T8" fmla="*/ 2147483647 w 384"/>
              <a:gd name="T9" fmla="*/ 2147483647 h 281"/>
              <a:gd name="T10" fmla="*/ 2147483647 w 384"/>
              <a:gd name="T11" fmla="*/ 2147483647 h 281"/>
              <a:gd name="T12" fmla="*/ 2147483647 w 384"/>
              <a:gd name="T13" fmla="*/ 2147483647 h 281"/>
              <a:gd name="T14" fmla="*/ 2147483647 w 384"/>
              <a:gd name="T15" fmla="*/ 2147483647 h 281"/>
              <a:gd name="T16" fmla="*/ 2147483647 w 384"/>
              <a:gd name="T17" fmla="*/ 2147483647 h 281"/>
              <a:gd name="T18" fmla="*/ 2147483647 w 384"/>
              <a:gd name="T19" fmla="*/ 2147483647 h 281"/>
              <a:gd name="T20" fmla="*/ 2147483647 w 384"/>
              <a:gd name="T21" fmla="*/ 2147483647 h 281"/>
              <a:gd name="T22" fmla="*/ 2147483647 w 384"/>
              <a:gd name="T23" fmla="*/ 2147483647 h 281"/>
              <a:gd name="T24" fmla="*/ 2147483647 w 384"/>
              <a:gd name="T25" fmla="*/ 2147483647 h 281"/>
              <a:gd name="T26" fmla="*/ 2147483647 w 384"/>
              <a:gd name="T27" fmla="*/ 2147483647 h 281"/>
              <a:gd name="T28" fmla="*/ 2147483647 w 384"/>
              <a:gd name="T29" fmla="*/ 2147483647 h 281"/>
              <a:gd name="T30" fmla="*/ 2147483647 w 384"/>
              <a:gd name="T31" fmla="*/ 2147483647 h 281"/>
              <a:gd name="T32" fmla="*/ 2147483647 w 384"/>
              <a:gd name="T33" fmla="*/ 2147483647 h 281"/>
              <a:gd name="T34" fmla="*/ 2147483647 w 384"/>
              <a:gd name="T35" fmla="*/ 2147483647 h 281"/>
              <a:gd name="T36" fmla="*/ 2147483647 w 384"/>
              <a:gd name="T37" fmla="*/ 2147483647 h 281"/>
              <a:gd name="T38" fmla="*/ 2147483647 w 384"/>
              <a:gd name="T39" fmla="*/ 2147483647 h 281"/>
              <a:gd name="T40" fmla="*/ 2147483647 w 384"/>
              <a:gd name="T41" fmla="*/ 2147483647 h 281"/>
              <a:gd name="T42" fmla="*/ 2147483647 w 384"/>
              <a:gd name="T43" fmla="*/ 2147483647 h 281"/>
              <a:gd name="T44" fmla="*/ 2147483647 w 384"/>
              <a:gd name="T45" fmla="*/ 2147483647 h 281"/>
              <a:gd name="T46" fmla="*/ 2147483647 w 384"/>
              <a:gd name="T47" fmla="*/ 2147483647 h 281"/>
              <a:gd name="T48" fmla="*/ 2147483647 w 384"/>
              <a:gd name="T49" fmla="*/ 2147483647 h 281"/>
              <a:gd name="T50" fmla="*/ 2147483647 w 384"/>
              <a:gd name="T51" fmla="*/ 2147483647 h 281"/>
              <a:gd name="T52" fmla="*/ 2147483647 w 384"/>
              <a:gd name="T53" fmla="*/ 2147483647 h 281"/>
              <a:gd name="T54" fmla="*/ 2147483647 w 384"/>
              <a:gd name="T55" fmla="*/ 2147483647 h 281"/>
              <a:gd name="T56" fmla="*/ 2147483647 w 384"/>
              <a:gd name="T57" fmla="*/ 2147483647 h 281"/>
              <a:gd name="T58" fmla="*/ 2147483647 w 384"/>
              <a:gd name="T59" fmla="*/ 2147483647 h 281"/>
              <a:gd name="T60" fmla="*/ 2147483647 w 384"/>
              <a:gd name="T61" fmla="*/ 2147483647 h 281"/>
              <a:gd name="T62" fmla="*/ 2147483647 w 384"/>
              <a:gd name="T63" fmla="*/ 2147483647 h 281"/>
              <a:gd name="T64" fmla="*/ 2147483647 w 384"/>
              <a:gd name="T65" fmla="*/ 2147483647 h 281"/>
              <a:gd name="T66" fmla="*/ 2147483647 w 384"/>
              <a:gd name="T67" fmla="*/ 2147483647 h 281"/>
              <a:gd name="T68" fmla="*/ 2147483647 w 384"/>
              <a:gd name="T69" fmla="*/ 2147483647 h 281"/>
              <a:gd name="T70" fmla="*/ 2147483647 w 384"/>
              <a:gd name="T71" fmla="*/ 2147483647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4"/>
              <a:gd name="T109" fmla="*/ 0 h 281"/>
              <a:gd name="T110" fmla="*/ 384 w 384"/>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4" h="281">
                <a:moveTo>
                  <a:pt x="9" y="33"/>
                </a:moveTo>
                <a:lnTo>
                  <a:pt x="7" y="39"/>
                </a:lnTo>
                <a:lnTo>
                  <a:pt x="0" y="46"/>
                </a:lnTo>
                <a:lnTo>
                  <a:pt x="2" y="59"/>
                </a:lnTo>
                <a:lnTo>
                  <a:pt x="13" y="80"/>
                </a:lnTo>
                <a:lnTo>
                  <a:pt x="28" y="82"/>
                </a:lnTo>
                <a:lnTo>
                  <a:pt x="31" y="91"/>
                </a:lnTo>
                <a:lnTo>
                  <a:pt x="30" y="115"/>
                </a:lnTo>
                <a:lnTo>
                  <a:pt x="24" y="122"/>
                </a:lnTo>
                <a:lnTo>
                  <a:pt x="6" y="135"/>
                </a:lnTo>
                <a:lnTo>
                  <a:pt x="4" y="141"/>
                </a:lnTo>
                <a:lnTo>
                  <a:pt x="9" y="159"/>
                </a:lnTo>
                <a:lnTo>
                  <a:pt x="11" y="173"/>
                </a:lnTo>
                <a:lnTo>
                  <a:pt x="6" y="186"/>
                </a:lnTo>
                <a:lnTo>
                  <a:pt x="0" y="196"/>
                </a:lnTo>
                <a:lnTo>
                  <a:pt x="9" y="209"/>
                </a:lnTo>
                <a:lnTo>
                  <a:pt x="17" y="207"/>
                </a:lnTo>
                <a:lnTo>
                  <a:pt x="30" y="222"/>
                </a:lnTo>
                <a:lnTo>
                  <a:pt x="31" y="236"/>
                </a:lnTo>
                <a:lnTo>
                  <a:pt x="31" y="255"/>
                </a:lnTo>
                <a:lnTo>
                  <a:pt x="30" y="264"/>
                </a:lnTo>
                <a:lnTo>
                  <a:pt x="44" y="281"/>
                </a:lnTo>
                <a:lnTo>
                  <a:pt x="74" y="275"/>
                </a:lnTo>
                <a:lnTo>
                  <a:pt x="109" y="264"/>
                </a:lnTo>
                <a:lnTo>
                  <a:pt x="136" y="248"/>
                </a:lnTo>
                <a:lnTo>
                  <a:pt x="149" y="236"/>
                </a:lnTo>
                <a:lnTo>
                  <a:pt x="166" y="259"/>
                </a:lnTo>
                <a:lnTo>
                  <a:pt x="179" y="253"/>
                </a:lnTo>
                <a:lnTo>
                  <a:pt x="197" y="259"/>
                </a:lnTo>
                <a:lnTo>
                  <a:pt x="208" y="262"/>
                </a:lnTo>
                <a:lnTo>
                  <a:pt x="230" y="253"/>
                </a:lnTo>
                <a:lnTo>
                  <a:pt x="243" y="249"/>
                </a:lnTo>
                <a:lnTo>
                  <a:pt x="243" y="238"/>
                </a:lnTo>
                <a:lnTo>
                  <a:pt x="245" y="220"/>
                </a:lnTo>
                <a:lnTo>
                  <a:pt x="256" y="214"/>
                </a:lnTo>
                <a:lnTo>
                  <a:pt x="271" y="220"/>
                </a:lnTo>
                <a:lnTo>
                  <a:pt x="273" y="227"/>
                </a:lnTo>
                <a:lnTo>
                  <a:pt x="284" y="212"/>
                </a:lnTo>
                <a:lnTo>
                  <a:pt x="312" y="199"/>
                </a:lnTo>
                <a:lnTo>
                  <a:pt x="336" y="196"/>
                </a:lnTo>
                <a:lnTo>
                  <a:pt x="358" y="196"/>
                </a:lnTo>
                <a:lnTo>
                  <a:pt x="354" y="175"/>
                </a:lnTo>
                <a:lnTo>
                  <a:pt x="351" y="164"/>
                </a:lnTo>
                <a:lnTo>
                  <a:pt x="328" y="147"/>
                </a:lnTo>
                <a:lnTo>
                  <a:pt x="327" y="142"/>
                </a:lnTo>
                <a:lnTo>
                  <a:pt x="340" y="124"/>
                </a:lnTo>
                <a:lnTo>
                  <a:pt x="353" y="121"/>
                </a:lnTo>
                <a:lnTo>
                  <a:pt x="349" y="111"/>
                </a:lnTo>
                <a:lnTo>
                  <a:pt x="356" y="93"/>
                </a:lnTo>
                <a:lnTo>
                  <a:pt x="356" y="82"/>
                </a:lnTo>
                <a:lnTo>
                  <a:pt x="360" y="61"/>
                </a:lnTo>
                <a:lnTo>
                  <a:pt x="364" y="52"/>
                </a:lnTo>
                <a:lnTo>
                  <a:pt x="377" y="54"/>
                </a:lnTo>
                <a:lnTo>
                  <a:pt x="384" y="39"/>
                </a:lnTo>
                <a:lnTo>
                  <a:pt x="377" y="26"/>
                </a:lnTo>
                <a:lnTo>
                  <a:pt x="373" y="9"/>
                </a:lnTo>
                <a:lnTo>
                  <a:pt x="364" y="11"/>
                </a:lnTo>
                <a:lnTo>
                  <a:pt x="321" y="2"/>
                </a:lnTo>
                <a:lnTo>
                  <a:pt x="293" y="0"/>
                </a:lnTo>
                <a:lnTo>
                  <a:pt x="266" y="6"/>
                </a:lnTo>
                <a:lnTo>
                  <a:pt x="242" y="17"/>
                </a:lnTo>
                <a:lnTo>
                  <a:pt x="214" y="32"/>
                </a:lnTo>
                <a:lnTo>
                  <a:pt x="193" y="48"/>
                </a:lnTo>
                <a:lnTo>
                  <a:pt x="173" y="50"/>
                </a:lnTo>
                <a:lnTo>
                  <a:pt x="145" y="45"/>
                </a:lnTo>
                <a:lnTo>
                  <a:pt x="119" y="54"/>
                </a:lnTo>
                <a:lnTo>
                  <a:pt x="102" y="58"/>
                </a:lnTo>
                <a:lnTo>
                  <a:pt x="83" y="52"/>
                </a:lnTo>
                <a:lnTo>
                  <a:pt x="56" y="41"/>
                </a:lnTo>
                <a:lnTo>
                  <a:pt x="41" y="37"/>
                </a:lnTo>
                <a:lnTo>
                  <a:pt x="20" y="33"/>
                </a:lnTo>
                <a:lnTo>
                  <a:pt x="9" y="33"/>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4" name="Freeform 18"/>
          <p:cNvSpPr>
            <a:spLocks noChangeAspect="1"/>
          </p:cNvSpPr>
          <p:nvPr/>
        </p:nvSpPr>
        <p:spPr bwMode="auto">
          <a:xfrm>
            <a:off x="3670035" y="5038728"/>
            <a:ext cx="221854" cy="322263"/>
          </a:xfrm>
          <a:custGeom>
            <a:avLst/>
            <a:gdLst>
              <a:gd name="T0" fmla="*/ 2147483647 w 148"/>
              <a:gd name="T1" fmla="*/ 2147483647 h 248"/>
              <a:gd name="T2" fmla="*/ 2147483647 w 148"/>
              <a:gd name="T3" fmla="*/ 2147483647 h 248"/>
              <a:gd name="T4" fmla="*/ 2147483647 w 148"/>
              <a:gd name="T5" fmla="*/ 2147483647 h 248"/>
              <a:gd name="T6" fmla="*/ 2147483647 w 148"/>
              <a:gd name="T7" fmla="*/ 2147483647 h 248"/>
              <a:gd name="T8" fmla="*/ 2147483647 w 148"/>
              <a:gd name="T9" fmla="*/ 2147483647 h 248"/>
              <a:gd name="T10" fmla="*/ 2147483647 w 148"/>
              <a:gd name="T11" fmla="*/ 2147483647 h 248"/>
              <a:gd name="T12" fmla="*/ 2147483647 w 148"/>
              <a:gd name="T13" fmla="*/ 2147483647 h 248"/>
              <a:gd name="T14" fmla="*/ 2147483647 w 148"/>
              <a:gd name="T15" fmla="*/ 2147483647 h 248"/>
              <a:gd name="T16" fmla="*/ 2147483647 w 148"/>
              <a:gd name="T17" fmla="*/ 2147483647 h 248"/>
              <a:gd name="T18" fmla="*/ 0 w 148"/>
              <a:gd name="T19" fmla="*/ 2147483647 h 248"/>
              <a:gd name="T20" fmla="*/ 2147483647 w 148"/>
              <a:gd name="T21" fmla="*/ 2147483647 h 248"/>
              <a:gd name="T22" fmla="*/ 2147483647 w 148"/>
              <a:gd name="T23" fmla="*/ 2147483647 h 248"/>
              <a:gd name="T24" fmla="*/ 2147483647 w 148"/>
              <a:gd name="T25" fmla="*/ 2147483647 h 248"/>
              <a:gd name="T26" fmla="*/ 2147483647 w 148"/>
              <a:gd name="T27" fmla="*/ 2147483647 h 248"/>
              <a:gd name="T28" fmla="*/ 2147483647 w 148"/>
              <a:gd name="T29" fmla="*/ 2147483647 h 248"/>
              <a:gd name="T30" fmla="*/ 2147483647 w 148"/>
              <a:gd name="T31" fmla="*/ 2147483647 h 248"/>
              <a:gd name="T32" fmla="*/ 2147483647 w 148"/>
              <a:gd name="T33" fmla="*/ 2147483647 h 248"/>
              <a:gd name="T34" fmla="*/ 2147483647 w 148"/>
              <a:gd name="T35" fmla="*/ 2147483647 h 248"/>
              <a:gd name="T36" fmla="*/ 2147483647 w 148"/>
              <a:gd name="T37" fmla="*/ 2147483647 h 248"/>
              <a:gd name="T38" fmla="*/ 2147483647 w 148"/>
              <a:gd name="T39" fmla="*/ 2147483647 h 248"/>
              <a:gd name="T40" fmla="*/ 2147483647 w 148"/>
              <a:gd name="T41" fmla="*/ 2147483647 h 248"/>
              <a:gd name="T42" fmla="*/ 2147483647 w 148"/>
              <a:gd name="T43" fmla="*/ 2147483647 h 248"/>
              <a:gd name="T44" fmla="*/ 2147483647 w 148"/>
              <a:gd name="T45" fmla="*/ 2147483647 h 248"/>
              <a:gd name="T46" fmla="*/ 2147483647 w 148"/>
              <a:gd name="T47" fmla="*/ 2147483647 h 248"/>
              <a:gd name="T48" fmla="*/ 2147483647 w 148"/>
              <a:gd name="T49" fmla="*/ 2147483647 h 248"/>
              <a:gd name="T50" fmla="*/ 2147483647 w 148"/>
              <a:gd name="T51" fmla="*/ 2147483647 h 248"/>
              <a:gd name="T52" fmla="*/ 2147483647 w 148"/>
              <a:gd name="T53" fmla="*/ 2147483647 h 248"/>
              <a:gd name="T54" fmla="*/ 2147483647 w 148"/>
              <a:gd name="T55" fmla="*/ 2147483647 h 248"/>
              <a:gd name="T56" fmla="*/ 2147483647 w 148"/>
              <a:gd name="T57" fmla="*/ 2147483647 h 248"/>
              <a:gd name="T58" fmla="*/ 2147483647 w 148"/>
              <a:gd name="T59" fmla="*/ 2147483647 h 248"/>
              <a:gd name="T60" fmla="*/ 2147483647 w 148"/>
              <a:gd name="T61" fmla="*/ 2147483647 h 248"/>
              <a:gd name="T62" fmla="*/ 2147483647 w 148"/>
              <a:gd name="T63" fmla="*/ 2147483647 h 248"/>
              <a:gd name="T64" fmla="*/ 2147483647 w 148"/>
              <a:gd name="T65" fmla="*/ 2147483647 h 248"/>
              <a:gd name="T66" fmla="*/ 2147483647 w 148"/>
              <a:gd name="T67" fmla="*/ 2147483647 h 248"/>
              <a:gd name="T68" fmla="*/ 2147483647 w 148"/>
              <a:gd name="T69" fmla="*/ 2147483647 h 248"/>
              <a:gd name="T70" fmla="*/ 2147483647 w 148"/>
              <a:gd name="T71" fmla="*/ 2147483647 h 248"/>
              <a:gd name="T72" fmla="*/ 2147483647 w 148"/>
              <a:gd name="T73" fmla="*/ 2147483647 h 248"/>
              <a:gd name="T74" fmla="*/ 2147483647 w 148"/>
              <a:gd name="T75" fmla="*/ 2147483647 h 248"/>
              <a:gd name="T76" fmla="*/ 2147483647 w 148"/>
              <a:gd name="T77" fmla="*/ 2147483647 h 248"/>
              <a:gd name="T78" fmla="*/ 2147483647 w 148"/>
              <a:gd name="T79" fmla="*/ 2147483647 h 248"/>
              <a:gd name="T80" fmla="*/ 2147483647 w 148"/>
              <a:gd name="T81" fmla="*/ 2147483647 h 248"/>
              <a:gd name="T82" fmla="*/ 2147483647 w 148"/>
              <a:gd name="T83" fmla="*/ 2147483647 h 248"/>
              <a:gd name="T84" fmla="*/ 2147483647 w 148"/>
              <a:gd name="T85" fmla="*/ 2147483647 h 248"/>
              <a:gd name="T86" fmla="*/ 2147483647 w 148"/>
              <a:gd name="T87" fmla="*/ 0 h 248"/>
              <a:gd name="T88" fmla="*/ 2147483647 w 148"/>
              <a:gd name="T89" fmla="*/ 2147483647 h 248"/>
              <a:gd name="T90" fmla="*/ 2147483647 w 148"/>
              <a:gd name="T91" fmla="*/ 2147483647 h 248"/>
              <a:gd name="T92" fmla="*/ 2147483647 w 148"/>
              <a:gd name="T93" fmla="*/ 2147483647 h 248"/>
              <a:gd name="T94" fmla="*/ 2147483647 w 148"/>
              <a:gd name="T95" fmla="*/ 0 h 248"/>
              <a:gd name="T96" fmla="*/ 2147483647 w 148"/>
              <a:gd name="T97" fmla="*/ 2147483647 h 248"/>
              <a:gd name="T98" fmla="*/ 2147483647 w 148"/>
              <a:gd name="T99" fmla="*/ 2147483647 h 248"/>
              <a:gd name="T100" fmla="*/ 2147483647 w 148"/>
              <a:gd name="T101" fmla="*/ 2147483647 h 248"/>
              <a:gd name="T102" fmla="*/ 2147483647 w 148"/>
              <a:gd name="T103" fmla="*/ 2147483647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8"/>
              <a:gd name="T157" fmla="*/ 0 h 248"/>
              <a:gd name="T158" fmla="*/ 148 w 148"/>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8" h="248">
                <a:moveTo>
                  <a:pt x="11" y="56"/>
                </a:moveTo>
                <a:lnTo>
                  <a:pt x="20" y="63"/>
                </a:lnTo>
                <a:lnTo>
                  <a:pt x="20" y="74"/>
                </a:lnTo>
                <a:lnTo>
                  <a:pt x="19" y="81"/>
                </a:lnTo>
                <a:lnTo>
                  <a:pt x="13" y="91"/>
                </a:lnTo>
                <a:lnTo>
                  <a:pt x="13" y="115"/>
                </a:lnTo>
                <a:lnTo>
                  <a:pt x="17" y="124"/>
                </a:lnTo>
                <a:lnTo>
                  <a:pt x="4" y="144"/>
                </a:lnTo>
                <a:lnTo>
                  <a:pt x="7" y="148"/>
                </a:lnTo>
                <a:lnTo>
                  <a:pt x="0" y="159"/>
                </a:lnTo>
                <a:lnTo>
                  <a:pt x="6" y="170"/>
                </a:lnTo>
                <a:lnTo>
                  <a:pt x="7" y="178"/>
                </a:lnTo>
                <a:lnTo>
                  <a:pt x="11" y="168"/>
                </a:lnTo>
                <a:lnTo>
                  <a:pt x="22" y="181"/>
                </a:lnTo>
                <a:lnTo>
                  <a:pt x="20" y="194"/>
                </a:lnTo>
                <a:lnTo>
                  <a:pt x="15" y="200"/>
                </a:lnTo>
                <a:lnTo>
                  <a:pt x="22" y="211"/>
                </a:lnTo>
                <a:lnTo>
                  <a:pt x="31" y="215"/>
                </a:lnTo>
                <a:lnTo>
                  <a:pt x="46" y="224"/>
                </a:lnTo>
                <a:lnTo>
                  <a:pt x="59" y="235"/>
                </a:lnTo>
                <a:lnTo>
                  <a:pt x="61" y="242"/>
                </a:lnTo>
                <a:lnTo>
                  <a:pt x="76" y="248"/>
                </a:lnTo>
                <a:lnTo>
                  <a:pt x="89" y="242"/>
                </a:lnTo>
                <a:lnTo>
                  <a:pt x="105" y="233"/>
                </a:lnTo>
                <a:lnTo>
                  <a:pt x="113" y="217"/>
                </a:lnTo>
                <a:lnTo>
                  <a:pt x="120" y="207"/>
                </a:lnTo>
                <a:lnTo>
                  <a:pt x="133" y="183"/>
                </a:lnTo>
                <a:lnTo>
                  <a:pt x="137" y="165"/>
                </a:lnTo>
                <a:lnTo>
                  <a:pt x="139" y="148"/>
                </a:lnTo>
                <a:lnTo>
                  <a:pt x="148" y="137"/>
                </a:lnTo>
                <a:lnTo>
                  <a:pt x="133" y="133"/>
                </a:lnTo>
                <a:lnTo>
                  <a:pt x="128" y="126"/>
                </a:lnTo>
                <a:lnTo>
                  <a:pt x="120" y="128"/>
                </a:lnTo>
                <a:lnTo>
                  <a:pt x="107" y="122"/>
                </a:lnTo>
                <a:lnTo>
                  <a:pt x="104" y="105"/>
                </a:lnTo>
                <a:lnTo>
                  <a:pt x="100" y="93"/>
                </a:lnTo>
                <a:lnTo>
                  <a:pt x="107" y="80"/>
                </a:lnTo>
                <a:lnTo>
                  <a:pt x="107" y="41"/>
                </a:lnTo>
                <a:lnTo>
                  <a:pt x="107" y="28"/>
                </a:lnTo>
                <a:lnTo>
                  <a:pt x="100" y="20"/>
                </a:lnTo>
                <a:lnTo>
                  <a:pt x="87" y="19"/>
                </a:lnTo>
                <a:lnTo>
                  <a:pt x="78" y="15"/>
                </a:lnTo>
                <a:lnTo>
                  <a:pt x="70" y="2"/>
                </a:lnTo>
                <a:lnTo>
                  <a:pt x="61" y="0"/>
                </a:lnTo>
                <a:lnTo>
                  <a:pt x="57" y="6"/>
                </a:lnTo>
                <a:lnTo>
                  <a:pt x="56" y="2"/>
                </a:lnTo>
                <a:lnTo>
                  <a:pt x="41" y="4"/>
                </a:lnTo>
                <a:lnTo>
                  <a:pt x="33" y="0"/>
                </a:lnTo>
                <a:lnTo>
                  <a:pt x="22" y="7"/>
                </a:lnTo>
                <a:lnTo>
                  <a:pt x="20" y="30"/>
                </a:lnTo>
                <a:lnTo>
                  <a:pt x="17" y="44"/>
                </a:lnTo>
                <a:lnTo>
                  <a:pt x="11" y="56"/>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5" name="Freeform 19"/>
          <p:cNvSpPr>
            <a:spLocks noChangeAspect="1"/>
          </p:cNvSpPr>
          <p:nvPr/>
        </p:nvSpPr>
        <p:spPr bwMode="auto">
          <a:xfrm>
            <a:off x="3833418" y="4365625"/>
            <a:ext cx="820340" cy="522288"/>
          </a:xfrm>
          <a:custGeom>
            <a:avLst/>
            <a:gdLst>
              <a:gd name="T0" fmla="*/ 2147483647 w 550"/>
              <a:gd name="T1" fmla="*/ 2147483647 h 402"/>
              <a:gd name="T2" fmla="*/ 2147483647 w 550"/>
              <a:gd name="T3" fmla="*/ 2147483647 h 402"/>
              <a:gd name="T4" fmla="*/ 2147483647 w 550"/>
              <a:gd name="T5" fmla="*/ 2147483647 h 402"/>
              <a:gd name="T6" fmla="*/ 2147483647 w 550"/>
              <a:gd name="T7" fmla="*/ 2147483647 h 402"/>
              <a:gd name="T8" fmla="*/ 2147483647 w 550"/>
              <a:gd name="T9" fmla="*/ 2147483647 h 402"/>
              <a:gd name="T10" fmla="*/ 0 w 550"/>
              <a:gd name="T11" fmla="*/ 2147483647 h 402"/>
              <a:gd name="T12" fmla="*/ 2147483647 w 550"/>
              <a:gd name="T13" fmla="*/ 2147483647 h 402"/>
              <a:gd name="T14" fmla="*/ 2147483647 w 550"/>
              <a:gd name="T15" fmla="*/ 2147483647 h 402"/>
              <a:gd name="T16" fmla="*/ 2147483647 w 550"/>
              <a:gd name="T17" fmla="*/ 2147483647 h 402"/>
              <a:gd name="T18" fmla="*/ 2147483647 w 550"/>
              <a:gd name="T19" fmla="*/ 2147483647 h 402"/>
              <a:gd name="T20" fmla="*/ 2147483647 w 550"/>
              <a:gd name="T21" fmla="*/ 2147483647 h 402"/>
              <a:gd name="T22" fmla="*/ 2147483647 w 550"/>
              <a:gd name="T23" fmla="*/ 2147483647 h 402"/>
              <a:gd name="T24" fmla="*/ 2147483647 w 550"/>
              <a:gd name="T25" fmla="*/ 2147483647 h 402"/>
              <a:gd name="T26" fmla="*/ 2147483647 w 550"/>
              <a:gd name="T27" fmla="*/ 2147483647 h 402"/>
              <a:gd name="T28" fmla="*/ 2147483647 w 550"/>
              <a:gd name="T29" fmla="*/ 2147483647 h 402"/>
              <a:gd name="T30" fmla="*/ 2147483647 w 550"/>
              <a:gd name="T31" fmla="*/ 2147483647 h 402"/>
              <a:gd name="T32" fmla="*/ 2147483647 w 550"/>
              <a:gd name="T33" fmla="*/ 2147483647 h 402"/>
              <a:gd name="T34" fmla="*/ 2147483647 w 550"/>
              <a:gd name="T35" fmla="*/ 2147483647 h 402"/>
              <a:gd name="T36" fmla="*/ 2147483647 w 550"/>
              <a:gd name="T37" fmla="*/ 2147483647 h 402"/>
              <a:gd name="T38" fmla="*/ 2147483647 w 550"/>
              <a:gd name="T39" fmla="*/ 2147483647 h 402"/>
              <a:gd name="T40" fmla="*/ 2147483647 w 550"/>
              <a:gd name="T41" fmla="*/ 2147483647 h 402"/>
              <a:gd name="T42" fmla="*/ 2147483647 w 550"/>
              <a:gd name="T43" fmla="*/ 2147483647 h 402"/>
              <a:gd name="T44" fmla="*/ 2147483647 w 550"/>
              <a:gd name="T45" fmla="*/ 2147483647 h 402"/>
              <a:gd name="T46" fmla="*/ 2147483647 w 550"/>
              <a:gd name="T47" fmla="*/ 2147483647 h 402"/>
              <a:gd name="T48" fmla="*/ 2147483647 w 550"/>
              <a:gd name="T49" fmla="*/ 2147483647 h 402"/>
              <a:gd name="T50" fmla="*/ 2147483647 w 550"/>
              <a:gd name="T51" fmla="*/ 2147483647 h 402"/>
              <a:gd name="T52" fmla="*/ 2147483647 w 550"/>
              <a:gd name="T53" fmla="*/ 2147483647 h 402"/>
              <a:gd name="T54" fmla="*/ 2147483647 w 550"/>
              <a:gd name="T55" fmla="*/ 2147483647 h 402"/>
              <a:gd name="T56" fmla="*/ 2147483647 w 550"/>
              <a:gd name="T57" fmla="*/ 2147483647 h 402"/>
              <a:gd name="T58" fmla="*/ 2147483647 w 550"/>
              <a:gd name="T59" fmla="*/ 2147483647 h 402"/>
              <a:gd name="T60" fmla="*/ 2147483647 w 550"/>
              <a:gd name="T61" fmla="*/ 2147483647 h 402"/>
              <a:gd name="T62" fmla="*/ 2147483647 w 550"/>
              <a:gd name="T63" fmla="*/ 2147483647 h 402"/>
              <a:gd name="T64" fmla="*/ 2147483647 w 550"/>
              <a:gd name="T65" fmla="*/ 2147483647 h 402"/>
              <a:gd name="T66" fmla="*/ 2147483647 w 550"/>
              <a:gd name="T67" fmla="*/ 2147483647 h 402"/>
              <a:gd name="T68" fmla="*/ 2147483647 w 550"/>
              <a:gd name="T69" fmla="*/ 2147483647 h 402"/>
              <a:gd name="T70" fmla="*/ 2147483647 w 550"/>
              <a:gd name="T71" fmla="*/ 2147483647 h 402"/>
              <a:gd name="T72" fmla="*/ 2147483647 w 550"/>
              <a:gd name="T73" fmla="*/ 2147483647 h 402"/>
              <a:gd name="T74" fmla="*/ 2147483647 w 550"/>
              <a:gd name="T75" fmla="*/ 2147483647 h 402"/>
              <a:gd name="T76" fmla="*/ 2147483647 w 550"/>
              <a:gd name="T77" fmla="*/ 2147483647 h 402"/>
              <a:gd name="T78" fmla="*/ 2147483647 w 550"/>
              <a:gd name="T79" fmla="*/ 2147483647 h 402"/>
              <a:gd name="T80" fmla="*/ 2147483647 w 550"/>
              <a:gd name="T81" fmla="*/ 2147483647 h 402"/>
              <a:gd name="T82" fmla="*/ 2147483647 w 550"/>
              <a:gd name="T83" fmla="*/ 0 h 402"/>
              <a:gd name="T84" fmla="*/ 2147483647 w 550"/>
              <a:gd name="T85" fmla="*/ 2147483647 h 402"/>
              <a:gd name="T86" fmla="*/ 2147483647 w 550"/>
              <a:gd name="T87" fmla="*/ 2147483647 h 402"/>
              <a:gd name="T88" fmla="*/ 2147483647 w 550"/>
              <a:gd name="T89" fmla="*/ 2147483647 h 402"/>
              <a:gd name="T90" fmla="*/ 2147483647 w 550"/>
              <a:gd name="T91" fmla="*/ 2147483647 h 402"/>
              <a:gd name="T92" fmla="*/ 2147483647 w 550"/>
              <a:gd name="T93" fmla="*/ 2147483647 h 402"/>
              <a:gd name="T94" fmla="*/ 2147483647 w 550"/>
              <a:gd name="T95" fmla="*/ 2147483647 h 402"/>
              <a:gd name="T96" fmla="*/ 2147483647 w 550"/>
              <a:gd name="T97" fmla="*/ 2147483647 h 402"/>
              <a:gd name="T98" fmla="*/ 2147483647 w 550"/>
              <a:gd name="T99" fmla="*/ 2147483647 h 402"/>
              <a:gd name="T100" fmla="*/ 2147483647 w 550"/>
              <a:gd name="T101" fmla="*/ 2147483647 h 402"/>
              <a:gd name="T102" fmla="*/ 2147483647 w 550"/>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0"/>
              <a:gd name="T157" fmla="*/ 0 h 402"/>
              <a:gd name="T158" fmla="*/ 550 w 550"/>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0" h="402">
                <a:moveTo>
                  <a:pt x="132" y="35"/>
                </a:moveTo>
                <a:lnTo>
                  <a:pt x="122" y="46"/>
                </a:lnTo>
                <a:lnTo>
                  <a:pt x="115" y="54"/>
                </a:lnTo>
                <a:lnTo>
                  <a:pt x="102" y="57"/>
                </a:lnTo>
                <a:lnTo>
                  <a:pt x="96" y="119"/>
                </a:lnTo>
                <a:lnTo>
                  <a:pt x="95" y="130"/>
                </a:lnTo>
                <a:lnTo>
                  <a:pt x="80" y="154"/>
                </a:lnTo>
                <a:lnTo>
                  <a:pt x="62" y="169"/>
                </a:lnTo>
                <a:lnTo>
                  <a:pt x="50" y="182"/>
                </a:lnTo>
                <a:lnTo>
                  <a:pt x="19" y="189"/>
                </a:lnTo>
                <a:lnTo>
                  <a:pt x="3" y="203"/>
                </a:lnTo>
                <a:lnTo>
                  <a:pt x="0" y="215"/>
                </a:lnTo>
                <a:lnTo>
                  <a:pt x="11" y="224"/>
                </a:lnTo>
                <a:lnTo>
                  <a:pt x="17" y="237"/>
                </a:lnTo>
                <a:lnTo>
                  <a:pt x="15" y="246"/>
                </a:lnTo>
                <a:lnTo>
                  <a:pt x="17" y="258"/>
                </a:lnTo>
                <a:lnTo>
                  <a:pt x="26" y="263"/>
                </a:lnTo>
                <a:lnTo>
                  <a:pt x="41" y="263"/>
                </a:lnTo>
                <a:lnTo>
                  <a:pt x="46" y="274"/>
                </a:lnTo>
                <a:lnTo>
                  <a:pt x="52" y="295"/>
                </a:lnTo>
                <a:lnTo>
                  <a:pt x="54" y="311"/>
                </a:lnTo>
                <a:lnTo>
                  <a:pt x="59" y="324"/>
                </a:lnTo>
                <a:lnTo>
                  <a:pt x="69" y="328"/>
                </a:lnTo>
                <a:lnTo>
                  <a:pt x="76" y="324"/>
                </a:lnTo>
                <a:lnTo>
                  <a:pt x="89" y="315"/>
                </a:lnTo>
                <a:lnTo>
                  <a:pt x="104" y="326"/>
                </a:lnTo>
                <a:lnTo>
                  <a:pt x="102" y="337"/>
                </a:lnTo>
                <a:lnTo>
                  <a:pt x="104" y="343"/>
                </a:lnTo>
                <a:lnTo>
                  <a:pt x="111" y="346"/>
                </a:lnTo>
                <a:lnTo>
                  <a:pt x="122" y="358"/>
                </a:lnTo>
                <a:lnTo>
                  <a:pt x="119" y="371"/>
                </a:lnTo>
                <a:lnTo>
                  <a:pt x="122" y="378"/>
                </a:lnTo>
                <a:lnTo>
                  <a:pt x="139" y="378"/>
                </a:lnTo>
                <a:lnTo>
                  <a:pt x="160" y="387"/>
                </a:lnTo>
                <a:lnTo>
                  <a:pt x="198" y="402"/>
                </a:lnTo>
                <a:lnTo>
                  <a:pt x="213" y="402"/>
                </a:lnTo>
                <a:lnTo>
                  <a:pt x="235" y="398"/>
                </a:lnTo>
                <a:lnTo>
                  <a:pt x="253" y="391"/>
                </a:lnTo>
                <a:lnTo>
                  <a:pt x="283" y="396"/>
                </a:lnTo>
                <a:lnTo>
                  <a:pt x="298" y="395"/>
                </a:lnTo>
                <a:lnTo>
                  <a:pt x="305" y="393"/>
                </a:lnTo>
                <a:lnTo>
                  <a:pt x="324" y="380"/>
                </a:lnTo>
                <a:lnTo>
                  <a:pt x="366" y="356"/>
                </a:lnTo>
                <a:lnTo>
                  <a:pt x="398" y="346"/>
                </a:lnTo>
                <a:lnTo>
                  <a:pt x="415" y="345"/>
                </a:lnTo>
                <a:lnTo>
                  <a:pt x="441" y="350"/>
                </a:lnTo>
                <a:lnTo>
                  <a:pt x="463" y="352"/>
                </a:lnTo>
                <a:lnTo>
                  <a:pt x="474" y="356"/>
                </a:lnTo>
                <a:lnTo>
                  <a:pt x="491" y="354"/>
                </a:lnTo>
                <a:lnTo>
                  <a:pt x="494" y="339"/>
                </a:lnTo>
                <a:lnTo>
                  <a:pt x="494" y="311"/>
                </a:lnTo>
                <a:lnTo>
                  <a:pt x="496" y="282"/>
                </a:lnTo>
                <a:lnTo>
                  <a:pt x="505" y="267"/>
                </a:lnTo>
                <a:lnTo>
                  <a:pt x="515" y="263"/>
                </a:lnTo>
                <a:lnTo>
                  <a:pt x="524" y="269"/>
                </a:lnTo>
                <a:lnTo>
                  <a:pt x="533" y="263"/>
                </a:lnTo>
                <a:lnTo>
                  <a:pt x="539" y="256"/>
                </a:lnTo>
                <a:lnTo>
                  <a:pt x="537" y="248"/>
                </a:lnTo>
                <a:lnTo>
                  <a:pt x="548" y="245"/>
                </a:lnTo>
                <a:lnTo>
                  <a:pt x="550" y="235"/>
                </a:lnTo>
                <a:lnTo>
                  <a:pt x="539" y="230"/>
                </a:lnTo>
                <a:lnTo>
                  <a:pt x="522" y="226"/>
                </a:lnTo>
                <a:lnTo>
                  <a:pt x="509" y="230"/>
                </a:lnTo>
                <a:lnTo>
                  <a:pt x="489" y="233"/>
                </a:lnTo>
                <a:lnTo>
                  <a:pt x="470" y="233"/>
                </a:lnTo>
                <a:lnTo>
                  <a:pt x="457" y="226"/>
                </a:lnTo>
                <a:lnTo>
                  <a:pt x="452" y="215"/>
                </a:lnTo>
                <a:lnTo>
                  <a:pt x="452" y="200"/>
                </a:lnTo>
                <a:lnTo>
                  <a:pt x="450" y="185"/>
                </a:lnTo>
                <a:lnTo>
                  <a:pt x="441" y="174"/>
                </a:lnTo>
                <a:lnTo>
                  <a:pt x="435" y="163"/>
                </a:lnTo>
                <a:lnTo>
                  <a:pt x="435" y="148"/>
                </a:lnTo>
                <a:lnTo>
                  <a:pt x="437" y="133"/>
                </a:lnTo>
                <a:lnTo>
                  <a:pt x="437" y="124"/>
                </a:lnTo>
                <a:lnTo>
                  <a:pt x="428" y="102"/>
                </a:lnTo>
                <a:lnTo>
                  <a:pt x="413" y="87"/>
                </a:lnTo>
                <a:lnTo>
                  <a:pt x="407" y="72"/>
                </a:lnTo>
                <a:lnTo>
                  <a:pt x="405" y="61"/>
                </a:lnTo>
                <a:lnTo>
                  <a:pt x="402" y="56"/>
                </a:lnTo>
                <a:lnTo>
                  <a:pt x="381" y="41"/>
                </a:lnTo>
                <a:lnTo>
                  <a:pt x="374" y="28"/>
                </a:lnTo>
                <a:lnTo>
                  <a:pt x="365" y="9"/>
                </a:lnTo>
                <a:lnTo>
                  <a:pt x="357" y="2"/>
                </a:lnTo>
                <a:lnTo>
                  <a:pt x="348" y="0"/>
                </a:lnTo>
                <a:lnTo>
                  <a:pt x="339" y="4"/>
                </a:lnTo>
                <a:lnTo>
                  <a:pt x="329" y="13"/>
                </a:lnTo>
                <a:lnTo>
                  <a:pt x="324" y="15"/>
                </a:lnTo>
                <a:lnTo>
                  <a:pt x="307" y="15"/>
                </a:lnTo>
                <a:lnTo>
                  <a:pt x="296" y="17"/>
                </a:lnTo>
                <a:lnTo>
                  <a:pt x="288" y="26"/>
                </a:lnTo>
                <a:lnTo>
                  <a:pt x="274" y="31"/>
                </a:lnTo>
                <a:lnTo>
                  <a:pt x="259" y="30"/>
                </a:lnTo>
                <a:lnTo>
                  <a:pt x="251" y="22"/>
                </a:lnTo>
                <a:lnTo>
                  <a:pt x="235" y="13"/>
                </a:lnTo>
                <a:lnTo>
                  <a:pt x="221" y="17"/>
                </a:lnTo>
                <a:lnTo>
                  <a:pt x="204" y="24"/>
                </a:lnTo>
                <a:lnTo>
                  <a:pt x="191" y="26"/>
                </a:lnTo>
                <a:lnTo>
                  <a:pt x="180" y="22"/>
                </a:lnTo>
                <a:lnTo>
                  <a:pt x="167" y="15"/>
                </a:lnTo>
                <a:lnTo>
                  <a:pt x="150" y="20"/>
                </a:lnTo>
                <a:lnTo>
                  <a:pt x="139" y="26"/>
                </a:lnTo>
                <a:lnTo>
                  <a:pt x="135" y="28"/>
                </a:lnTo>
                <a:lnTo>
                  <a:pt x="132" y="30"/>
                </a:lnTo>
                <a:lnTo>
                  <a:pt x="128" y="31"/>
                </a:lnTo>
                <a:lnTo>
                  <a:pt x="132" y="35"/>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6" name="Freeform 20"/>
          <p:cNvSpPr>
            <a:spLocks noChangeAspect="1"/>
          </p:cNvSpPr>
          <p:nvPr/>
        </p:nvSpPr>
        <p:spPr bwMode="auto">
          <a:xfrm>
            <a:off x="2302802" y="3867150"/>
            <a:ext cx="313002" cy="241300"/>
          </a:xfrm>
          <a:custGeom>
            <a:avLst/>
            <a:gdLst>
              <a:gd name="T0" fmla="*/ 0 w 210"/>
              <a:gd name="T1" fmla="*/ 2147483647 h 185"/>
              <a:gd name="T2" fmla="*/ 2147483647 w 210"/>
              <a:gd name="T3" fmla="*/ 2147483647 h 185"/>
              <a:gd name="T4" fmla="*/ 2147483647 w 210"/>
              <a:gd name="T5" fmla="*/ 2147483647 h 185"/>
              <a:gd name="T6" fmla="*/ 2147483647 w 210"/>
              <a:gd name="T7" fmla="*/ 0 h 185"/>
              <a:gd name="T8" fmla="*/ 2147483647 w 210"/>
              <a:gd name="T9" fmla="*/ 2147483647 h 185"/>
              <a:gd name="T10" fmla="*/ 2147483647 w 210"/>
              <a:gd name="T11" fmla="*/ 2147483647 h 185"/>
              <a:gd name="T12" fmla="*/ 2147483647 w 210"/>
              <a:gd name="T13" fmla="*/ 2147483647 h 185"/>
              <a:gd name="T14" fmla="*/ 2147483647 w 210"/>
              <a:gd name="T15" fmla="*/ 2147483647 h 185"/>
              <a:gd name="T16" fmla="*/ 2147483647 w 210"/>
              <a:gd name="T17" fmla="*/ 2147483647 h 185"/>
              <a:gd name="T18" fmla="*/ 2147483647 w 210"/>
              <a:gd name="T19" fmla="*/ 2147483647 h 185"/>
              <a:gd name="T20" fmla="*/ 2147483647 w 210"/>
              <a:gd name="T21" fmla="*/ 2147483647 h 185"/>
              <a:gd name="T22" fmla="*/ 2147483647 w 210"/>
              <a:gd name="T23" fmla="*/ 2147483647 h 185"/>
              <a:gd name="T24" fmla="*/ 2147483647 w 210"/>
              <a:gd name="T25" fmla="*/ 2147483647 h 185"/>
              <a:gd name="T26" fmla="*/ 2147483647 w 210"/>
              <a:gd name="T27" fmla="*/ 2147483647 h 185"/>
              <a:gd name="T28" fmla="*/ 2147483647 w 210"/>
              <a:gd name="T29" fmla="*/ 2147483647 h 185"/>
              <a:gd name="T30" fmla="*/ 2147483647 w 210"/>
              <a:gd name="T31" fmla="*/ 2147483647 h 185"/>
              <a:gd name="T32" fmla="*/ 2147483647 w 210"/>
              <a:gd name="T33" fmla="*/ 2147483647 h 185"/>
              <a:gd name="T34" fmla="*/ 2147483647 w 210"/>
              <a:gd name="T35" fmla="*/ 2147483647 h 185"/>
              <a:gd name="T36" fmla="*/ 2147483647 w 210"/>
              <a:gd name="T37" fmla="*/ 2147483647 h 185"/>
              <a:gd name="T38" fmla="*/ 2147483647 w 210"/>
              <a:gd name="T39" fmla="*/ 2147483647 h 185"/>
              <a:gd name="T40" fmla="*/ 2147483647 w 210"/>
              <a:gd name="T41" fmla="*/ 2147483647 h 185"/>
              <a:gd name="T42" fmla="*/ 2147483647 w 210"/>
              <a:gd name="T43" fmla="*/ 2147483647 h 185"/>
              <a:gd name="T44" fmla="*/ 2147483647 w 210"/>
              <a:gd name="T45" fmla="*/ 2147483647 h 185"/>
              <a:gd name="T46" fmla="*/ 2147483647 w 210"/>
              <a:gd name="T47" fmla="*/ 2147483647 h 185"/>
              <a:gd name="T48" fmla="*/ 2147483647 w 210"/>
              <a:gd name="T49" fmla="*/ 2147483647 h 185"/>
              <a:gd name="T50" fmla="*/ 2147483647 w 210"/>
              <a:gd name="T51" fmla="*/ 2147483647 h 185"/>
              <a:gd name="T52" fmla="*/ 2147483647 w 210"/>
              <a:gd name="T53" fmla="*/ 2147483647 h 185"/>
              <a:gd name="T54" fmla="*/ 2147483647 w 210"/>
              <a:gd name="T55" fmla="*/ 2147483647 h 185"/>
              <a:gd name="T56" fmla="*/ 2147483647 w 210"/>
              <a:gd name="T57" fmla="*/ 2147483647 h 185"/>
              <a:gd name="T58" fmla="*/ 2147483647 w 210"/>
              <a:gd name="T59" fmla="*/ 2147483647 h 185"/>
              <a:gd name="T60" fmla="*/ 2147483647 w 210"/>
              <a:gd name="T61" fmla="*/ 2147483647 h 185"/>
              <a:gd name="T62" fmla="*/ 2147483647 w 210"/>
              <a:gd name="T63" fmla="*/ 2147483647 h 185"/>
              <a:gd name="T64" fmla="*/ 2147483647 w 210"/>
              <a:gd name="T65" fmla="*/ 2147483647 h 185"/>
              <a:gd name="T66" fmla="*/ 2147483647 w 210"/>
              <a:gd name="T67" fmla="*/ 2147483647 h 185"/>
              <a:gd name="T68" fmla="*/ 2147483647 w 210"/>
              <a:gd name="T69" fmla="*/ 2147483647 h 185"/>
              <a:gd name="T70" fmla="*/ 2147483647 w 210"/>
              <a:gd name="T71" fmla="*/ 2147483647 h 185"/>
              <a:gd name="T72" fmla="*/ 2147483647 w 210"/>
              <a:gd name="T73" fmla="*/ 2147483647 h 185"/>
              <a:gd name="T74" fmla="*/ 2147483647 w 210"/>
              <a:gd name="T75" fmla="*/ 2147483647 h 185"/>
              <a:gd name="T76" fmla="*/ 2147483647 w 210"/>
              <a:gd name="T77" fmla="*/ 2147483647 h 185"/>
              <a:gd name="T78" fmla="*/ 0 w 210"/>
              <a:gd name="T79" fmla="*/ 2147483647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0"/>
              <a:gd name="T121" fmla="*/ 0 h 185"/>
              <a:gd name="T122" fmla="*/ 210 w 210"/>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0" h="185">
                <a:moveTo>
                  <a:pt x="0" y="33"/>
                </a:moveTo>
                <a:lnTo>
                  <a:pt x="5" y="26"/>
                </a:lnTo>
                <a:lnTo>
                  <a:pt x="3" y="17"/>
                </a:lnTo>
                <a:lnTo>
                  <a:pt x="35" y="0"/>
                </a:lnTo>
                <a:lnTo>
                  <a:pt x="38" y="6"/>
                </a:lnTo>
                <a:lnTo>
                  <a:pt x="61" y="2"/>
                </a:lnTo>
                <a:lnTo>
                  <a:pt x="79" y="3"/>
                </a:lnTo>
                <a:lnTo>
                  <a:pt x="72" y="12"/>
                </a:lnTo>
                <a:lnTo>
                  <a:pt x="76" y="24"/>
                </a:lnTo>
                <a:lnTo>
                  <a:pt x="91" y="29"/>
                </a:lnTo>
                <a:lnTo>
                  <a:pt x="106" y="28"/>
                </a:lnTo>
                <a:lnTo>
                  <a:pt x="118" y="19"/>
                </a:lnTo>
                <a:lnTo>
                  <a:pt x="138" y="17"/>
                </a:lnTo>
                <a:lnTo>
                  <a:pt x="144" y="25"/>
                </a:lnTo>
                <a:lnTo>
                  <a:pt x="156" y="32"/>
                </a:lnTo>
                <a:lnTo>
                  <a:pt x="173" y="33"/>
                </a:lnTo>
                <a:lnTo>
                  <a:pt x="170" y="47"/>
                </a:lnTo>
                <a:lnTo>
                  <a:pt x="171" y="75"/>
                </a:lnTo>
                <a:lnTo>
                  <a:pt x="174" y="92"/>
                </a:lnTo>
                <a:lnTo>
                  <a:pt x="193" y="90"/>
                </a:lnTo>
                <a:lnTo>
                  <a:pt x="199" y="102"/>
                </a:lnTo>
                <a:lnTo>
                  <a:pt x="200" y="112"/>
                </a:lnTo>
                <a:lnTo>
                  <a:pt x="210" y="126"/>
                </a:lnTo>
                <a:lnTo>
                  <a:pt x="198" y="136"/>
                </a:lnTo>
                <a:lnTo>
                  <a:pt x="187" y="144"/>
                </a:lnTo>
                <a:lnTo>
                  <a:pt x="175" y="144"/>
                </a:lnTo>
                <a:lnTo>
                  <a:pt x="161" y="148"/>
                </a:lnTo>
                <a:lnTo>
                  <a:pt x="161" y="163"/>
                </a:lnTo>
                <a:lnTo>
                  <a:pt x="155" y="173"/>
                </a:lnTo>
                <a:lnTo>
                  <a:pt x="140" y="185"/>
                </a:lnTo>
                <a:lnTo>
                  <a:pt x="115" y="166"/>
                </a:lnTo>
                <a:lnTo>
                  <a:pt x="108" y="149"/>
                </a:lnTo>
                <a:lnTo>
                  <a:pt x="85" y="144"/>
                </a:lnTo>
                <a:lnTo>
                  <a:pt x="77" y="122"/>
                </a:lnTo>
                <a:lnTo>
                  <a:pt x="61" y="109"/>
                </a:lnTo>
                <a:lnTo>
                  <a:pt x="55" y="93"/>
                </a:lnTo>
                <a:lnTo>
                  <a:pt x="42" y="77"/>
                </a:lnTo>
                <a:lnTo>
                  <a:pt x="33" y="61"/>
                </a:lnTo>
                <a:lnTo>
                  <a:pt x="16" y="49"/>
                </a:lnTo>
                <a:lnTo>
                  <a:pt x="0" y="33"/>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7" name="Freeform 21"/>
          <p:cNvSpPr>
            <a:spLocks noChangeAspect="1"/>
          </p:cNvSpPr>
          <p:nvPr/>
        </p:nvSpPr>
        <p:spPr bwMode="auto">
          <a:xfrm>
            <a:off x="2516058" y="4054477"/>
            <a:ext cx="84269" cy="92075"/>
          </a:xfrm>
          <a:custGeom>
            <a:avLst/>
            <a:gdLst>
              <a:gd name="T0" fmla="*/ 2147483647 w 57"/>
              <a:gd name="T1" fmla="*/ 2147483647 h 71"/>
              <a:gd name="T2" fmla="*/ 2147483647 w 57"/>
              <a:gd name="T3" fmla="*/ 2147483647 h 71"/>
              <a:gd name="T4" fmla="*/ 2147483647 w 57"/>
              <a:gd name="T5" fmla="*/ 2147483647 h 71"/>
              <a:gd name="T6" fmla="*/ 2147483647 w 57"/>
              <a:gd name="T7" fmla="*/ 2147483647 h 71"/>
              <a:gd name="T8" fmla="*/ 2147483647 w 57"/>
              <a:gd name="T9" fmla="*/ 2147483647 h 71"/>
              <a:gd name="T10" fmla="*/ 2147483647 w 57"/>
              <a:gd name="T11" fmla="*/ 2147483647 h 71"/>
              <a:gd name="T12" fmla="*/ 2147483647 w 57"/>
              <a:gd name="T13" fmla="*/ 0 h 71"/>
              <a:gd name="T14" fmla="*/ 2147483647 w 57"/>
              <a:gd name="T15" fmla="*/ 0 h 71"/>
              <a:gd name="T16" fmla="*/ 2147483647 w 57"/>
              <a:gd name="T17" fmla="*/ 2147483647 h 71"/>
              <a:gd name="T18" fmla="*/ 2147483647 w 57"/>
              <a:gd name="T19" fmla="*/ 2147483647 h 71"/>
              <a:gd name="T20" fmla="*/ 2147483647 w 57"/>
              <a:gd name="T21" fmla="*/ 2147483647 h 71"/>
              <a:gd name="T22" fmla="*/ 0 w 57"/>
              <a:gd name="T23" fmla="*/ 2147483647 h 71"/>
              <a:gd name="T24" fmla="*/ 2147483647 w 57"/>
              <a:gd name="T25" fmla="*/ 2147483647 h 71"/>
              <a:gd name="T26" fmla="*/ 2147483647 w 57"/>
              <a:gd name="T27" fmla="*/ 2147483647 h 71"/>
              <a:gd name="T28" fmla="*/ 2147483647 w 57"/>
              <a:gd name="T29" fmla="*/ 2147483647 h 71"/>
              <a:gd name="T30" fmla="*/ 2147483647 w 57"/>
              <a:gd name="T31" fmla="*/ 2147483647 h 71"/>
              <a:gd name="T32" fmla="*/ 2147483647 w 57"/>
              <a:gd name="T33" fmla="*/ 2147483647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1"/>
              <a:gd name="T53" fmla="*/ 57 w 57"/>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1">
                <a:moveTo>
                  <a:pt x="41" y="71"/>
                </a:moveTo>
                <a:lnTo>
                  <a:pt x="44" y="48"/>
                </a:lnTo>
                <a:lnTo>
                  <a:pt x="57" y="39"/>
                </a:lnTo>
                <a:lnTo>
                  <a:pt x="57" y="28"/>
                </a:lnTo>
                <a:lnTo>
                  <a:pt x="50" y="20"/>
                </a:lnTo>
                <a:lnTo>
                  <a:pt x="43" y="9"/>
                </a:lnTo>
                <a:lnTo>
                  <a:pt x="39" y="0"/>
                </a:lnTo>
                <a:lnTo>
                  <a:pt x="26" y="0"/>
                </a:lnTo>
                <a:lnTo>
                  <a:pt x="17" y="4"/>
                </a:lnTo>
                <a:lnTo>
                  <a:pt x="17" y="19"/>
                </a:lnTo>
                <a:lnTo>
                  <a:pt x="9" y="32"/>
                </a:lnTo>
                <a:lnTo>
                  <a:pt x="0" y="36"/>
                </a:lnTo>
                <a:lnTo>
                  <a:pt x="4" y="47"/>
                </a:lnTo>
                <a:lnTo>
                  <a:pt x="16" y="50"/>
                </a:lnTo>
                <a:lnTo>
                  <a:pt x="28" y="53"/>
                </a:lnTo>
                <a:lnTo>
                  <a:pt x="35" y="60"/>
                </a:lnTo>
                <a:lnTo>
                  <a:pt x="41" y="71"/>
                </a:lnTo>
                <a:close/>
              </a:path>
            </a:pathLst>
          </a:custGeom>
          <a:solidFill>
            <a:srgbClr val="66FF66"/>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8" name="Freeform 22"/>
          <p:cNvSpPr>
            <a:spLocks noChangeAspect="1"/>
          </p:cNvSpPr>
          <p:nvPr/>
        </p:nvSpPr>
        <p:spPr bwMode="auto">
          <a:xfrm>
            <a:off x="2411148" y="3692525"/>
            <a:ext cx="321602" cy="293688"/>
          </a:xfrm>
          <a:custGeom>
            <a:avLst/>
            <a:gdLst>
              <a:gd name="T0" fmla="*/ 2147483647 w 215"/>
              <a:gd name="T1" fmla="*/ 2147483647 h 227"/>
              <a:gd name="T2" fmla="*/ 2147483647 w 215"/>
              <a:gd name="T3" fmla="*/ 2147483647 h 227"/>
              <a:gd name="T4" fmla="*/ 2147483647 w 215"/>
              <a:gd name="T5" fmla="*/ 2147483647 h 227"/>
              <a:gd name="T6" fmla="*/ 2147483647 w 215"/>
              <a:gd name="T7" fmla="*/ 2147483647 h 227"/>
              <a:gd name="T8" fmla="*/ 2147483647 w 215"/>
              <a:gd name="T9" fmla="*/ 2147483647 h 227"/>
              <a:gd name="T10" fmla="*/ 2147483647 w 215"/>
              <a:gd name="T11" fmla="*/ 2147483647 h 227"/>
              <a:gd name="T12" fmla="*/ 2147483647 w 215"/>
              <a:gd name="T13" fmla="*/ 2147483647 h 227"/>
              <a:gd name="T14" fmla="*/ 2147483647 w 215"/>
              <a:gd name="T15" fmla="*/ 2147483647 h 227"/>
              <a:gd name="T16" fmla="*/ 2147483647 w 215"/>
              <a:gd name="T17" fmla="*/ 2147483647 h 227"/>
              <a:gd name="T18" fmla="*/ 2147483647 w 215"/>
              <a:gd name="T19" fmla="*/ 2147483647 h 227"/>
              <a:gd name="T20" fmla="*/ 2147483647 w 215"/>
              <a:gd name="T21" fmla="*/ 2147483647 h 227"/>
              <a:gd name="T22" fmla="*/ 2147483647 w 215"/>
              <a:gd name="T23" fmla="*/ 2147483647 h 227"/>
              <a:gd name="T24" fmla="*/ 2147483647 w 215"/>
              <a:gd name="T25" fmla="*/ 2147483647 h 227"/>
              <a:gd name="T26" fmla="*/ 0 w 215"/>
              <a:gd name="T27" fmla="*/ 2147483647 h 227"/>
              <a:gd name="T28" fmla="*/ 2147483647 w 215"/>
              <a:gd name="T29" fmla="*/ 2147483647 h 227"/>
              <a:gd name="T30" fmla="*/ 2147483647 w 215"/>
              <a:gd name="T31" fmla="*/ 2147483647 h 227"/>
              <a:gd name="T32" fmla="*/ 2147483647 w 215"/>
              <a:gd name="T33" fmla="*/ 2147483647 h 227"/>
              <a:gd name="T34" fmla="*/ 2147483647 w 215"/>
              <a:gd name="T35" fmla="*/ 2147483647 h 227"/>
              <a:gd name="T36" fmla="*/ 2147483647 w 215"/>
              <a:gd name="T37" fmla="*/ 2147483647 h 227"/>
              <a:gd name="T38" fmla="*/ 2147483647 w 215"/>
              <a:gd name="T39" fmla="*/ 2147483647 h 227"/>
              <a:gd name="T40" fmla="*/ 2147483647 w 215"/>
              <a:gd name="T41" fmla="*/ 2147483647 h 227"/>
              <a:gd name="T42" fmla="*/ 2147483647 w 215"/>
              <a:gd name="T43" fmla="*/ 2147483647 h 227"/>
              <a:gd name="T44" fmla="*/ 2147483647 w 215"/>
              <a:gd name="T45" fmla="*/ 2147483647 h 227"/>
              <a:gd name="T46" fmla="*/ 2147483647 w 215"/>
              <a:gd name="T47" fmla="*/ 2147483647 h 227"/>
              <a:gd name="T48" fmla="*/ 2147483647 w 215"/>
              <a:gd name="T49" fmla="*/ 2147483647 h 227"/>
              <a:gd name="T50" fmla="*/ 2147483647 w 215"/>
              <a:gd name="T51" fmla="*/ 2147483647 h 227"/>
              <a:gd name="T52" fmla="*/ 2147483647 w 215"/>
              <a:gd name="T53" fmla="*/ 2147483647 h 227"/>
              <a:gd name="T54" fmla="*/ 2147483647 w 215"/>
              <a:gd name="T55" fmla="*/ 2147483647 h 227"/>
              <a:gd name="T56" fmla="*/ 2147483647 w 215"/>
              <a:gd name="T57" fmla="*/ 2147483647 h 227"/>
              <a:gd name="T58" fmla="*/ 2147483647 w 215"/>
              <a:gd name="T59" fmla="*/ 2147483647 h 227"/>
              <a:gd name="T60" fmla="*/ 2147483647 w 215"/>
              <a:gd name="T61" fmla="*/ 2147483647 h 227"/>
              <a:gd name="T62" fmla="*/ 2147483647 w 215"/>
              <a:gd name="T63" fmla="*/ 2147483647 h 227"/>
              <a:gd name="T64" fmla="*/ 2147483647 w 215"/>
              <a:gd name="T65" fmla="*/ 2147483647 h 227"/>
              <a:gd name="T66" fmla="*/ 2147483647 w 215"/>
              <a:gd name="T67" fmla="*/ 2147483647 h 227"/>
              <a:gd name="T68" fmla="*/ 2147483647 w 215"/>
              <a:gd name="T69" fmla="*/ 2147483647 h 227"/>
              <a:gd name="T70" fmla="*/ 2147483647 w 215"/>
              <a:gd name="T71" fmla="*/ 2147483647 h 227"/>
              <a:gd name="T72" fmla="*/ 2147483647 w 215"/>
              <a:gd name="T73" fmla="*/ 2147483647 h 227"/>
              <a:gd name="T74" fmla="*/ 2147483647 w 215"/>
              <a:gd name="T75" fmla="*/ 2147483647 h 227"/>
              <a:gd name="T76" fmla="*/ 2147483647 w 215"/>
              <a:gd name="T77" fmla="*/ 2147483647 h 227"/>
              <a:gd name="T78" fmla="*/ 2147483647 w 215"/>
              <a:gd name="T79" fmla="*/ 0 h 227"/>
              <a:gd name="T80" fmla="*/ 2147483647 w 215"/>
              <a:gd name="T81" fmla="*/ 0 h 227"/>
              <a:gd name="T82" fmla="*/ 2147483647 w 215"/>
              <a:gd name="T83" fmla="*/ 2147483647 h 227"/>
              <a:gd name="T84" fmla="*/ 2147483647 w 215"/>
              <a:gd name="T85" fmla="*/ 2147483647 h 227"/>
              <a:gd name="T86" fmla="*/ 2147483647 w 215"/>
              <a:gd name="T87" fmla="*/ 2147483647 h 227"/>
              <a:gd name="T88" fmla="*/ 2147483647 w 215"/>
              <a:gd name="T89" fmla="*/ 2147483647 h 227"/>
              <a:gd name="T90" fmla="*/ 2147483647 w 215"/>
              <a:gd name="T91" fmla="*/ 2147483647 h 227"/>
              <a:gd name="T92" fmla="*/ 2147483647 w 215"/>
              <a:gd name="T93" fmla="*/ 2147483647 h 227"/>
              <a:gd name="T94" fmla="*/ 2147483647 w 215"/>
              <a:gd name="T95" fmla="*/ 2147483647 h 227"/>
              <a:gd name="T96" fmla="*/ 2147483647 w 215"/>
              <a:gd name="T97" fmla="*/ 2147483647 h 227"/>
              <a:gd name="T98" fmla="*/ 2147483647 w 215"/>
              <a:gd name="T99" fmla="*/ 2147483647 h 227"/>
              <a:gd name="T100" fmla="*/ 2147483647 w 215"/>
              <a:gd name="T101" fmla="*/ 2147483647 h 227"/>
              <a:gd name="T102" fmla="*/ 2147483647 w 215"/>
              <a:gd name="T103" fmla="*/ 2147483647 h 227"/>
              <a:gd name="T104" fmla="*/ 2147483647 w 215"/>
              <a:gd name="T105" fmla="*/ 2147483647 h 227"/>
              <a:gd name="T106" fmla="*/ 2147483647 w 215"/>
              <a:gd name="T107" fmla="*/ 2147483647 h 227"/>
              <a:gd name="T108" fmla="*/ 2147483647 w 215"/>
              <a:gd name="T109" fmla="*/ 2147483647 h 227"/>
              <a:gd name="T110" fmla="*/ 2147483647 w 215"/>
              <a:gd name="T111" fmla="*/ 2147483647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5"/>
              <a:gd name="T169" fmla="*/ 0 h 227"/>
              <a:gd name="T170" fmla="*/ 215 w 215"/>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5" h="227">
                <a:moveTo>
                  <a:pt x="89" y="6"/>
                </a:moveTo>
                <a:lnTo>
                  <a:pt x="67" y="33"/>
                </a:lnTo>
                <a:lnTo>
                  <a:pt x="67" y="41"/>
                </a:lnTo>
                <a:lnTo>
                  <a:pt x="54" y="54"/>
                </a:lnTo>
                <a:lnTo>
                  <a:pt x="56" y="57"/>
                </a:lnTo>
                <a:lnTo>
                  <a:pt x="52" y="66"/>
                </a:lnTo>
                <a:lnTo>
                  <a:pt x="39" y="79"/>
                </a:lnTo>
                <a:lnTo>
                  <a:pt x="26" y="94"/>
                </a:lnTo>
                <a:lnTo>
                  <a:pt x="21" y="102"/>
                </a:lnTo>
                <a:lnTo>
                  <a:pt x="26" y="109"/>
                </a:lnTo>
                <a:lnTo>
                  <a:pt x="22" y="120"/>
                </a:lnTo>
                <a:lnTo>
                  <a:pt x="15" y="129"/>
                </a:lnTo>
                <a:lnTo>
                  <a:pt x="9" y="133"/>
                </a:lnTo>
                <a:lnTo>
                  <a:pt x="0" y="144"/>
                </a:lnTo>
                <a:lnTo>
                  <a:pt x="1" y="155"/>
                </a:lnTo>
                <a:lnTo>
                  <a:pt x="11" y="161"/>
                </a:lnTo>
                <a:lnTo>
                  <a:pt x="35" y="161"/>
                </a:lnTo>
                <a:lnTo>
                  <a:pt x="49" y="153"/>
                </a:lnTo>
                <a:lnTo>
                  <a:pt x="63" y="151"/>
                </a:lnTo>
                <a:lnTo>
                  <a:pt x="74" y="161"/>
                </a:lnTo>
                <a:lnTo>
                  <a:pt x="85" y="166"/>
                </a:lnTo>
                <a:lnTo>
                  <a:pt x="100" y="168"/>
                </a:lnTo>
                <a:lnTo>
                  <a:pt x="96" y="185"/>
                </a:lnTo>
                <a:lnTo>
                  <a:pt x="101" y="227"/>
                </a:lnTo>
                <a:lnTo>
                  <a:pt x="114" y="226"/>
                </a:lnTo>
                <a:lnTo>
                  <a:pt x="122" y="225"/>
                </a:lnTo>
                <a:lnTo>
                  <a:pt x="125" y="213"/>
                </a:lnTo>
                <a:lnTo>
                  <a:pt x="127" y="188"/>
                </a:lnTo>
                <a:lnTo>
                  <a:pt x="137" y="175"/>
                </a:lnTo>
                <a:lnTo>
                  <a:pt x="137" y="153"/>
                </a:lnTo>
                <a:lnTo>
                  <a:pt x="145" y="140"/>
                </a:lnTo>
                <a:lnTo>
                  <a:pt x="162" y="133"/>
                </a:lnTo>
                <a:lnTo>
                  <a:pt x="193" y="98"/>
                </a:lnTo>
                <a:lnTo>
                  <a:pt x="197" y="83"/>
                </a:lnTo>
                <a:lnTo>
                  <a:pt x="192" y="59"/>
                </a:lnTo>
                <a:lnTo>
                  <a:pt x="212" y="43"/>
                </a:lnTo>
                <a:lnTo>
                  <a:pt x="215" y="16"/>
                </a:lnTo>
                <a:lnTo>
                  <a:pt x="201" y="4"/>
                </a:lnTo>
                <a:lnTo>
                  <a:pt x="192" y="2"/>
                </a:lnTo>
                <a:lnTo>
                  <a:pt x="175" y="0"/>
                </a:lnTo>
                <a:lnTo>
                  <a:pt x="137" y="0"/>
                </a:lnTo>
                <a:lnTo>
                  <a:pt x="126" y="9"/>
                </a:lnTo>
                <a:lnTo>
                  <a:pt x="117" y="20"/>
                </a:lnTo>
                <a:lnTo>
                  <a:pt x="119" y="30"/>
                </a:lnTo>
                <a:lnTo>
                  <a:pt x="132" y="39"/>
                </a:lnTo>
                <a:lnTo>
                  <a:pt x="141" y="50"/>
                </a:lnTo>
                <a:lnTo>
                  <a:pt x="141" y="65"/>
                </a:lnTo>
                <a:lnTo>
                  <a:pt x="126" y="76"/>
                </a:lnTo>
                <a:lnTo>
                  <a:pt x="111" y="79"/>
                </a:lnTo>
                <a:lnTo>
                  <a:pt x="100" y="81"/>
                </a:lnTo>
                <a:lnTo>
                  <a:pt x="95" y="72"/>
                </a:lnTo>
                <a:lnTo>
                  <a:pt x="91" y="59"/>
                </a:lnTo>
                <a:lnTo>
                  <a:pt x="98" y="48"/>
                </a:lnTo>
                <a:lnTo>
                  <a:pt x="96" y="35"/>
                </a:lnTo>
                <a:lnTo>
                  <a:pt x="95" y="22"/>
                </a:lnTo>
                <a:lnTo>
                  <a:pt x="89" y="6"/>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09" name="Freeform 23" descr="Diagonal weit nach oben"/>
          <p:cNvSpPr>
            <a:spLocks noChangeAspect="1"/>
          </p:cNvSpPr>
          <p:nvPr/>
        </p:nvSpPr>
        <p:spPr bwMode="auto">
          <a:xfrm>
            <a:off x="1324241" y="3230566"/>
            <a:ext cx="450585" cy="358775"/>
          </a:xfrm>
          <a:custGeom>
            <a:avLst/>
            <a:gdLst>
              <a:gd name="T0" fmla="*/ 2147483647 w 303"/>
              <a:gd name="T1" fmla="*/ 2147483647 h 277"/>
              <a:gd name="T2" fmla="*/ 2147483647 w 303"/>
              <a:gd name="T3" fmla="*/ 2147483647 h 277"/>
              <a:gd name="T4" fmla="*/ 2147483647 w 303"/>
              <a:gd name="T5" fmla="*/ 2147483647 h 277"/>
              <a:gd name="T6" fmla="*/ 2147483647 w 303"/>
              <a:gd name="T7" fmla="*/ 2147483647 h 277"/>
              <a:gd name="T8" fmla="*/ 2147483647 w 303"/>
              <a:gd name="T9" fmla="*/ 2147483647 h 277"/>
              <a:gd name="T10" fmla="*/ 2147483647 w 303"/>
              <a:gd name="T11" fmla="*/ 2147483647 h 277"/>
              <a:gd name="T12" fmla="*/ 2147483647 w 303"/>
              <a:gd name="T13" fmla="*/ 2147483647 h 277"/>
              <a:gd name="T14" fmla="*/ 2147483647 w 303"/>
              <a:gd name="T15" fmla="*/ 2147483647 h 277"/>
              <a:gd name="T16" fmla="*/ 2147483647 w 303"/>
              <a:gd name="T17" fmla="*/ 2147483647 h 277"/>
              <a:gd name="T18" fmla="*/ 2147483647 w 303"/>
              <a:gd name="T19" fmla="*/ 2147483647 h 277"/>
              <a:gd name="T20" fmla="*/ 2147483647 w 303"/>
              <a:gd name="T21" fmla="*/ 2147483647 h 277"/>
              <a:gd name="T22" fmla="*/ 2147483647 w 303"/>
              <a:gd name="T23" fmla="*/ 2147483647 h 277"/>
              <a:gd name="T24" fmla="*/ 2147483647 w 303"/>
              <a:gd name="T25" fmla="*/ 2147483647 h 277"/>
              <a:gd name="T26" fmla="*/ 2147483647 w 303"/>
              <a:gd name="T27" fmla="*/ 2147483647 h 277"/>
              <a:gd name="T28" fmla="*/ 2147483647 w 303"/>
              <a:gd name="T29" fmla="*/ 2147483647 h 277"/>
              <a:gd name="T30" fmla="*/ 2147483647 w 303"/>
              <a:gd name="T31" fmla="*/ 2147483647 h 277"/>
              <a:gd name="T32" fmla="*/ 2147483647 w 303"/>
              <a:gd name="T33" fmla="*/ 2147483647 h 277"/>
              <a:gd name="T34" fmla="*/ 2147483647 w 303"/>
              <a:gd name="T35" fmla="*/ 2147483647 h 277"/>
              <a:gd name="T36" fmla="*/ 2147483647 w 303"/>
              <a:gd name="T37" fmla="*/ 2147483647 h 277"/>
              <a:gd name="T38" fmla="*/ 2147483647 w 303"/>
              <a:gd name="T39" fmla="*/ 2147483647 h 277"/>
              <a:gd name="T40" fmla="*/ 2147483647 w 303"/>
              <a:gd name="T41" fmla="*/ 2147483647 h 277"/>
              <a:gd name="T42" fmla="*/ 2147483647 w 303"/>
              <a:gd name="T43" fmla="*/ 2147483647 h 277"/>
              <a:gd name="T44" fmla="*/ 2147483647 w 303"/>
              <a:gd name="T45" fmla="*/ 2147483647 h 277"/>
              <a:gd name="T46" fmla="*/ 2147483647 w 303"/>
              <a:gd name="T47" fmla="*/ 2147483647 h 277"/>
              <a:gd name="T48" fmla="*/ 2147483647 w 303"/>
              <a:gd name="T49" fmla="*/ 0 h 277"/>
              <a:gd name="T50" fmla="*/ 2147483647 w 303"/>
              <a:gd name="T51" fmla="*/ 2147483647 h 277"/>
              <a:gd name="T52" fmla="*/ 2147483647 w 303"/>
              <a:gd name="T53" fmla="*/ 2147483647 h 277"/>
              <a:gd name="T54" fmla="*/ 2147483647 w 303"/>
              <a:gd name="T55" fmla="*/ 2147483647 h 277"/>
              <a:gd name="T56" fmla="*/ 2147483647 w 303"/>
              <a:gd name="T57" fmla="*/ 2147483647 h 277"/>
              <a:gd name="T58" fmla="*/ 2147483647 w 303"/>
              <a:gd name="T59" fmla="*/ 2147483647 h 277"/>
              <a:gd name="T60" fmla="*/ 2147483647 w 303"/>
              <a:gd name="T61" fmla="*/ 2147483647 h 277"/>
              <a:gd name="T62" fmla="*/ 2147483647 w 303"/>
              <a:gd name="T63" fmla="*/ 2147483647 h 277"/>
              <a:gd name="T64" fmla="*/ 2147483647 w 303"/>
              <a:gd name="T65" fmla="*/ 2147483647 h 277"/>
              <a:gd name="T66" fmla="*/ 2147483647 w 303"/>
              <a:gd name="T67" fmla="*/ 2147483647 h 277"/>
              <a:gd name="T68" fmla="*/ 2147483647 w 303"/>
              <a:gd name="T69" fmla="*/ 2147483647 h 277"/>
              <a:gd name="T70" fmla="*/ 2147483647 w 303"/>
              <a:gd name="T71" fmla="*/ 2147483647 h 2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3"/>
              <a:gd name="T109" fmla="*/ 0 h 277"/>
              <a:gd name="T110" fmla="*/ 303 w 303"/>
              <a:gd name="T111" fmla="*/ 277 h 2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3" h="277">
                <a:moveTo>
                  <a:pt x="112" y="104"/>
                </a:moveTo>
                <a:lnTo>
                  <a:pt x="108" y="115"/>
                </a:lnTo>
                <a:lnTo>
                  <a:pt x="112" y="130"/>
                </a:lnTo>
                <a:lnTo>
                  <a:pt x="106" y="139"/>
                </a:lnTo>
                <a:lnTo>
                  <a:pt x="97" y="133"/>
                </a:lnTo>
                <a:lnTo>
                  <a:pt x="86" y="135"/>
                </a:lnTo>
                <a:lnTo>
                  <a:pt x="86" y="146"/>
                </a:lnTo>
                <a:lnTo>
                  <a:pt x="63" y="167"/>
                </a:lnTo>
                <a:lnTo>
                  <a:pt x="50" y="172"/>
                </a:lnTo>
                <a:lnTo>
                  <a:pt x="33" y="191"/>
                </a:lnTo>
                <a:lnTo>
                  <a:pt x="22" y="196"/>
                </a:lnTo>
                <a:lnTo>
                  <a:pt x="13" y="195"/>
                </a:lnTo>
                <a:lnTo>
                  <a:pt x="9" y="198"/>
                </a:lnTo>
                <a:lnTo>
                  <a:pt x="6" y="201"/>
                </a:lnTo>
                <a:lnTo>
                  <a:pt x="11" y="208"/>
                </a:lnTo>
                <a:lnTo>
                  <a:pt x="11" y="221"/>
                </a:lnTo>
                <a:lnTo>
                  <a:pt x="0" y="233"/>
                </a:lnTo>
                <a:lnTo>
                  <a:pt x="4" y="245"/>
                </a:lnTo>
                <a:lnTo>
                  <a:pt x="17" y="245"/>
                </a:lnTo>
                <a:lnTo>
                  <a:pt x="22" y="236"/>
                </a:lnTo>
                <a:lnTo>
                  <a:pt x="30" y="244"/>
                </a:lnTo>
                <a:lnTo>
                  <a:pt x="20" y="251"/>
                </a:lnTo>
                <a:lnTo>
                  <a:pt x="24" y="262"/>
                </a:lnTo>
                <a:lnTo>
                  <a:pt x="30" y="264"/>
                </a:lnTo>
                <a:lnTo>
                  <a:pt x="54" y="268"/>
                </a:lnTo>
                <a:lnTo>
                  <a:pt x="58" y="270"/>
                </a:lnTo>
                <a:lnTo>
                  <a:pt x="80" y="277"/>
                </a:lnTo>
                <a:lnTo>
                  <a:pt x="89" y="273"/>
                </a:lnTo>
                <a:lnTo>
                  <a:pt x="108" y="262"/>
                </a:lnTo>
                <a:lnTo>
                  <a:pt x="136" y="268"/>
                </a:lnTo>
                <a:lnTo>
                  <a:pt x="186" y="268"/>
                </a:lnTo>
                <a:lnTo>
                  <a:pt x="214" y="262"/>
                </a:lnTo>
                <a:lnTo>
                  <a:pt x="227" y="242"/>
                </a:lnTo>
                <a:lnTo>
                  <a:pt x="244" y="233"/>
                </a:lnTo>
                <a:lnTo>
                  <a:pt x="249" y="221"/>
                </a:lnTo>
                <a:lnTo>
                  <a:pt x="255" y="205"/>
                </a:lnTo>
                <a:lnTo>
                  <a:pt x="268" y="195"/>
                </a:lnTo>
                <a:lnTo>
                  <a:pt x="279" y="167"/>
                </a:lnTo>
                <a:lnTo>
                  <a:pt x="277" y="135"/>
                </a:lnTo>
                <a:lnTo>
                  <a:pt x="303" y="120"/>
                </a:lnTo>
                <a:lnTo>
                  <a:pt x="288" y="107"/>
                </a:lnTo>
                <a:lnTo>
                  <a:pt x="283" y="85"/>
                </a:lnTo>
                <a:lnTo>
                  <a:pt x="273" y="76"/>
                </a:lnTo>
                <a:lnTo>
                  <a:pt x="262" y="76"/>
                </a:lnTo>
                <a:lnTo>
                  <a:pt x="251" y="70"/>
                </a:lnTo>
                <a:lnTo>
                  <a:pt x="231" y="46"/>
                </a:lnTo>
                <a:lnTo>
                  <a:pt x="240" y="41"/>
                </a:lnTo>
                <a:lnTo>
                  <a:pt x="275" y="9"/>
                </a:lnTo>
                <a:lnTo>
                  <a:pt x="271" y="0"/>
                </a:lnTo>
                <a:lnTo>
                  <a:pt x="260" y="2"/>
                </a:lnTo>
                <a:lnTo>
                  <a:pt x="223" y="4"/>
                </a:lnTo>
                <a:lnTo>
                  <a:pt x="210" y="13"/>
                </a:lnTo>
                <a:lnTo>
                  <a:pt x="201" y="19"/>
                </a:lnTo>
                <a:lnTo>
                  <a:pt x="188" y="17"/>
                </a:lnTo>
                <a:lnTo>
                  <a:pt x="180" y="22"/>
                </a:lnTo>
                <a:lnTo>
                  <a:pt x="186" y="32"/>
                </a:lnTo>
                <a:lnTo>
                  <a:pt x="204" y="44"/>
                </a:lnTo>
                <a:lnTo>
                  <a:pt x="191" y="46"/>
                </a:lnTo>
                <a:lnTo>
                  <a:pt x="158" y="50"/>
                </a:lnTo>
                <a:lnTo>
                  <a:pt x="136" y="41"/>
                </a:lnTo>
                <a:lnTo>
                  <a:pt x="113" y="32"/>
                </a:lnTo>
                <a:lnTo>
                  <a:pt x="106" y="37"/>
                </a:lnTo>
                <a:lnTo>
                  <a:pt x="100" y="54"/>
                </a:lnTo>
                <a:lnTo>
                  <a:pt x="102" y="63"/>
                </a:lnTo>
                <a:lnTo>
                  <a:pt x="99" y="67"/>
                </a:lnTo>
                <a:lnTo>
                  <a:pt x="86" y="72"/>
                </a:lnTo>
                <a:lnTo>
                  <a:pt x="87" y="89"/>
                </a:lnTo>
                <a:lnTo>
                  <a:pt x="86" y="93"/>
                </a:lnTo>
                <a:lnTo>
                  <a:pt x="72" y="111"/>
                </a:lnTo>
                <a:lnTo>
                  <a:pt x="84" y="128"/>
                </a:lnTo>
                <a:lnTo>
                  <a:pt x="89" y="126"/>
                </a:lnTo>
                <a:lnTo>
                  <a:pt x="112" y="104"/>
                </a:lnTo>
                <a:close/>
              </a:path>
            </a:pathLst>
          </a:custGeom>
          <a:pattFill prst="wdUpDiag">
            <a:fgClr>
              <a:srgbClr val="66FF66"/>
            </a:fgClr>
            <a:bgClr>
              <a:srgbClr val="FF3300"/>
            </a:bgClr>
          </a:patt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10" name="Freeform 24"/>
          <p:cNvSpPr>
            <a:spLocks noChangeAspect="1"/>
          </p:cNvSpPr>
          <p:nvPr/>
        </p:nvSpPr>
        <p:spPr bwMode="auto">
          <a:xfrm>
            <a:off x="2860016" y="3327402"/>
            <a:ext cx="214973" cy="231775"/>
          </a:xfrm>
          <a:custGeom>
            <a:avLst/>
            <a:gdLst>
              <a:gd name="T0" fmla="*/ 2147483647 w 145"/>
              <a:gd name="T1" fmla="*/ 2147483647 h 179"/>
              <a:gd name="T2" fmla="*/ 2147483647 w 145"/>
              <a:gd name="T3" fmla="*/ 2147483647 h 179"/>
              <a:gd name="T4" fmla="*/ 2147483647 w 145"/>
              <a:gd name="T5" fmla="*/ 2147483647 h 179"/>
              <a:gd name="T6" fmla="*/ 2147483647 w 145"/>
              <a:gd name="T7" fmla="*/ 2147483647 h 179"/>
              <a:gd name="T8" fmla="*/ 2147483647 w 145"/>
              <a:gd name="T9" fmla="*/ 2147483647 h 179"/>
              <a:gd name="T10" fmla="*/ 2147483647 w 145"/>
              <a:gd name="T11" fmla="*/ 2147483647 h 179"/>
              <a:gd name="T12" fmla="*/ 2147483647 w 145"/>
              <a:gd name="T13" fmla="*/ 2147483647 h 179"/>
              <a:gd name="T14" fmla="*/ 2147483647 w 145"/>
              <a:gd name="T15" fmla="*/ 2147483647 h 179"/>
              <a:gd name="T16" fmla="*/ 2147483647 w 145"/>
              <a:gd name="T17" fmla="*/ 2147483647 h 179"/>
              <a:gd name="T18" fmla="*/ 2147483647 w 145"/>
              <a:gd name="T19" fmla="*/ 2147483647 h 179"/>
              <a:gd name="T20" fmla="*/ 2147483647 w 145"/>
              <a:gd name="T21" fmla="*/ 2147483647 h 179"/>
              <a:gd name="T22" fmla="*/ 2147483647 w 145"/>
              <a:gd name="T23" fmla="*/ 2147483647 h 179"/>
              <a:gd name="T24" fmla="*/ 2147483647 w 145"/>
              <a:gd name="T25" fmla="*/ 2147483647 h 179"/>
              <a:gd name="T26" fmla="*/ 2147483647 w 145"/>
              <a:gd name="T27" fmla="*/ 2147483647 h 179"/>
              <a:gd name="T28" fmla="*/ 2147483647 w 145"/>
              <a:gd name="T29" fmla="*/ 2147483647 h 179"/>
              <a:gd name="T30" fmla="*/ 2147483647 w 145"/>
              <a:gd name="T31" fmla="*/ 2147483647 h 179"/>
              <a:gd name="T32" fmla="*/ 2147483647 w 145"/>
              <a:gd name="T33" fmla="*/ 2147483647 h 179"/>
              <a:gd name="T34" fmla="*/ 2147483647 w 145"/>
              <a:gd name="T35" fmla="*/ 2147483647 h 179"/>
              <a:gd name="T36" fmla="*/ 2147483647 w 145"/>
              <a:gd name="T37" fmla="*/ 2147483647 h 179"/>
              <a:gd name="T38" fmla="*/ 2147483647 w 145"/>
              <a:gd name="T39" fmla="*/ 2147483647 h 179"/>
              <a:gd name="T40" fmla="*/ 2147483647 w 145"/>
              <a:gd name="T41" fmla="*/ 2147483647 h 179"/>
              <a:gd name="T42" fmla="*/ 2147483647 w 145"/>
              <a:gd name="T43" fmla="*/ 2147483647 h 179"/>
              <a:gd name="T44" fmla="*/ 2147483647 w 145"/>
              <a:gd name="T45" fmla="*/ 2147483647 h 179"/>
              <a:gd name="T46" fmla="*/ 2147483647 w 145"/>
              <a:gd name="T47" fmla="*/ 2147483647 h 179"/>
              <a:gd name="T48" fmla="*/ 2147483647 w 145"/>
              <a:gd name="T49" fmla="*/ 0 h 179"/>
              <a:gd name="T50" fmla="*/ 2147483647 w 145"/>
              <a:gd name="T51" fmla="*/ 2147483647 h 179"/>
              <a:gd name="T52" fmla="*/ 2147483647 w 145"/>
              <a:gd name="T53" fmla="*/ 2147483647 h 179"/>
              <a:gd name="T54" fmla="*/ 2147483647 w 145"/>
              <a:gd name="T55" fmla="*/ 2147483647 h 179"/>
              <a:gd name="T56" fmla="*/ 2147483647 w 145"/>
              <a:gd name="T57" fmla="*/ 2147483647 h 179"/>
              <a:gd name="T58" fmla="*/ 2147483647 w 145"/>
              <a:gd name="T59" fmla="*/ 2147483647 h 179"/>
              <a:gd name="T60" fmla="*/ 2147483647 w 145"/>
              <a:gd name="T61" fmla="*/ 2147483647 h 179"/>
              <a:gd name="T62" fmla="*/ 2147483647 w 145"/>
              <a:gd name="T63" fmla="*/ 2147483647 h 179"/>
              <a:gd name="T64" fmla="*/ 2147483647 w 145"/>
              <a:gd name="T65" fmla="*/ 2147483647 h 179"/>
              <a:gd name="T66" fmla="*/ 2147483647 w 145"/>
              <a:gd name="T67" fmla="*/ 2147483647 h 179"/>
              <a:gd name="T68" fmla="*/ 2147483647 w 145"/>
              <a:gd name="T69" fmla="*/ 2147483647 h 179"/>
              <a:gd name="T70" fmla="*/ 2147483647 w 145"/>
              <a:gd name="T71" fmla="*/ 2147483647 h 179"/>
              <a:gd name="T72" fmla="*/ 2147483647 w 145"/>
              <a:gd name="T73" fmla="*/ 2147483647 h 179"/>
              <a:gd name="T74" fmla="*/ 2147483647 w 145"/>
              <a:gd name="T75" fmla="*/ 2147483647 h 179"/>
              <a:gd name="T76" fmla="*/ 2147483647 w 145"/>
              <a:gd name="T77" fmla="*/ 2147483647 h 179"/>
              <a:gd name="T78" fmla="*/ 2147483647 w 145"/>
              <a:gd name="T79" fmla="*/ 2147483647 h 179"/>
              <a:gd name="T80" fmla="*/ 2147483647 w 145"/>
              <a:gd name="T81" fmla="*/ 2147483647 h 179"/>
              <a:gd name="T82" fmla="*/ 2147483647 w 145"/>
              <a:gd name="T83" fmla="*/ 2147483647 h 179"/>
              <a:gd name="T84" fmla="*/ 2147483647 w 145"/>
              <a:gd name="T85" fmla="*/ 2147483647 h 179"/>
              <a:gd name="T86" fmla="*/ 2147483647 w 145"/>
              <a:gd name="T87" fmla="*/ 2147483647 h 179"/>
              <a:gd name="T88" fmla="*/ 2147483647 w 145"/>
              <a:gd name="T89" fmla="*/ 2147483647 h 179"/>
              <a:gd name="T90" fmla="*/ 2147483647 w 145"/>
              <a:gd name="T91" fmla="*/ 2147483647 h 179"/>
              <a:gd name="T92" fmla="*/ 2147483647 w 145"/>
              <a:gd name="T93" fmla="*/ 2147483647 h 179"/>
              <a:gd name="T94" fmla="*/ 0 w 145"/>
              <a:gd name="T95" fmla="*/ 2147483647 h 179"/>
              <a:gd name="T96" fmla="*/ 2147483647 w 145"/>
              <a:gd name="T97" fmla="*/ 2147483647 h 179"/>
              <a:gd name="T98" fmla="*/ 2147483647 w 145"/>
              <a:gd name="T99" fmla="*/ 2147483647 h 179"/>
              <a:gd name="T100" fmla="*/ 2147483647 w 145"/>
              <a:gd name="T101" fmla="*/ 2147483647 h 179"/>
              <a:gd name="T102" fmla="*/ 2147483647 w 145"/>
              <a:gd name="T103" fmla="*/ 2147483647 h 179"/>
              <a:gd name="T104" fmla="*/ 2147483647 w 145"/>
              <a:gd name="T105" fmla="*/ 2147483647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179"/>
              <a:gd name="T161" fmla="*/ 145 w 145"/>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179">
                <a:moveTo>
                  <a:pt x="11" y="153"/>
                </a:moveTo>
                <a:lnTo>
                  <a:pt x="19" y="166"/>
                </a:lnTo>
                <a:lnTo>
                  <a:pt x="35" y="166"/>
                </a:lnTo>
                <a:lnTo>
                  <a:pt x="50" y="170"/>
                </a:lnTo>
                <a:lnTo>
                  <a:pt x="61" y="179"/>
                </a:lnTo>
                <a:lnTo>
                  <a:pt x="73" y="179"/>
                </a:lnTo>
                <a:lnTo>
                  <a:pt x="65" y="168"/>
                </a:lnTo>
                <a:lnTo>
                  <a:pt x="71" y="153"/>
                </a:lnTo>
                <a:lnTo>
                  <a:pt x="78" y="136"/>
                </a:lnTo>
                <a:lnTo>
                  <a:pt x="82" y="117"/>
                </a:lnTo>
                <a:lnTo>
                  <a:pt x="99" y="106"/>
                </a:lnTo>
                <a:lnTo>
                  <a:pt x="113" y="98"/>
                </a:lnTo>
                <a:lnTo>
                  <a:pt x="112" y="87"/>
                </a:lnTo>
                <a:lnTo>
                  <a:pt x="112" y="69"/>
                </a:lnTo>
                <a:lnTo>
                  <a:pt x="115" y="61"/>
                </a:lnTo>
                <a:lnTo>
                  <a:pt x="128" y="59"/>
                </a:lnTo>
                <a:lnTo>
                  <a:pt x="134" y="63"/>
                </a:lnTo>
                <a:lnTo>
                  <a:pt x="145" y="50"/>
                </a:lnTo>
                <a:lnTo>
                  <a:pt x="141" y="39"/>
                </a:lnTo>
                <a:lnTo>
                  <a:pt x="134" y="37"/>
                </a:lnTo>
                <a:lnTo>
                  <a:pt x="121" y="37"/>
                </a:lnTo>
                <a:lnTo>
                  <a:pt x="115" y="37"/>
                </a:lnTo>
                <a:lnTo>
                  <a:pt x="112" y="20"/>
                </a:lnTo>
                <a:lnTo>
                  <a:pt x="113" y="4"/>
                </a:lnTo>
                <a:lnTo>
                  <a:pt x="104" y="0"/>
                </a:lnTo>
                <a:lnTo>
                  <a:pt x="100" y="6"/>
                </a:lnTo>
                <a:lnTo>
                  <a:pt x="78" y="2"/>
                </a:lnTo>
                <a:lnTo>
                  <a:pt x="73" y="7"/>
                </a:lnTo>
                <a:lnTo>
                  <a:pt x="78" y="22"/>
                </a:lnTo>
                <a:lnTo>
                  <a:pt x="76" y="37"/>
                </a:lnTo>
                <a:lnTo>
                  <a:pt x="67" y="26"/>
                </a:lnTo>
                <a:lnTo>
                  <a:pt x="63" y="17"/>
                </a:lnTo>
                <a:lnTo>
                  <a:pt x="50" y="19"/>
                </a:lnTo>
                <a:lnTo>
                  <a:pt x="45" y="28"/>
                </a:lnTo>
                <a:lnTo>
                  <a:pt x="41" y="32"/>
                </a:lnTo>
                <a:lnTo>
                  <a:pt x="41" y="45"/>
                </a:lnTo>
                <a:lnTo>
                  <a:pt x="39" y="43"/>
                </a:lnTo>
                <a:lnTo>
                  <a:pt x="28" y="26"/>
                </a:lnTo>
                <a:lnTo>
                  <a:pt x="22" y="20"/>
                </a:lnTo>
                <a:lnTo>
                  <a:pt x="15" y="24"/>
                </a:lnTo>
                <a:lnTo>
                  <a:pt x="17" y="33"/>
                </a:lnTo>
                <a:lnTo>
                  <a:pt x="17" y="39"/>
                </a:lnTo>
                <a:lnTo>
                  <a:pt x="7" y="43"/>
                </a:lnTo>
                <a:lnTo>
                  <a:pt x="7" y="56"/>
                </a:lnTo>
                <a:lnTo>
                  <a:pt x="15" y="69"/>
                </a:lnTo>
                <a:lnTo>
                  <a:pt x="15" y="78"/>
                </a:lnTo>
                <a:lnTo>
                  <a:pt x="11" y="87"/>
                </a:lnTo>
                <a:lnTo>
                  <a:pt x="0" y="96"/>
                </a:lnTo>
                <a:lnTo>
                  <a:pt x="2" y="106"/>
                </a:lnTo>
                <a:lnTo>
                  <a:pt x="13" y="115"/>
                </a:lnTo>
                <a:lnTo>
                  <a:pt x="17" y="124"/>
                </a:lnTo>
                <a:lnTo>
                  <a:pt x="15" y="142"/>
                </a:lnTo>
                <a:lnTo>
                  <a:pt x="11" y="153"/>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11" name="Freeform 25"/>
          <p:cNvSpPr>
            <a:spLocks noChangeAspect="1"/>
          </p:cNvSpPr>
          <p:nvPr/>
        </p:nvSpPr>
        <p:spPr bwMode="auto">
          <a:xfrm>
            <a:off x="2904729" y="3255963"/>
            <a:ext cx="163380" cy="87312"/>
          </a:xfrm>
          <a:custGeom>
            <a:avLst/>
            <a:gdLst>
              <a:gd name="T0" fmla="*/ 0 w 109"/>
              <a:gd name="T1" fmla="*/ 2147483647 h 68"/>
              <a:gd name="T2" fmla="*/ 2147483647 w 109"/>
              <a:gd name="T3" fmla="*/ 2147483647 h 68"/>
              <a:gd name="T4" fmla="*/ 2147483647 w 109"/>
              <a:gd name="T5" fmla="*/ 2147483647 h 68"/>
              <a:gd name="T6" fmla="*/ 2147483647 w 109"/>
              <a:gd name="T7" fmla="*/ 2147483647 h 68"/>
              <a:gd name="T8" fmla="*/ 2147483647 w 109"/>
              <a:gd name="T9" fmla="*/ 2147483647 h 68"/>
              <a:gd name="T10" fmla="*/ 2147483647 w 109"/>
              <a:gd name="T11" fmla="*/ 2147483647 h 68"/>
              <a:gd name="T12" fmla="*/ 2147483647 w 109"/>
              <a:gd name="T13" fmla="*/ 2147483647 h 68"/>
              <a:gd name="T14" fmla="*/ 2147483647 w 109"/>
              <a:gd name="T15" fmla="*/ 2147483647 h 68"/>
              <a:gd name="T16" fmla="*/ 2147483647 w 109"/>
              <a:gd name="T17" fmla="*/ 0 h 68"/>
              <a:gd name="T18" fmla="*/ 2147483647 w 109"/>
              <a:gd name="T19" fmla="*/ 2147483647 h 68"/>
              <a:gd name="T20" fmla="*/ 2147483647 w 109"/>
              <a:gd name="T21" fmla="*/ 2147483647 h 68"/>
              <a:gd name="T22" fmla="*/ 2147483647 w 109"/>
              <a:gd name="T23" fmla="*/ 2147483647 h 68"/>
              <a:gd name="T24" fmla="*/ 2147483647 w 109"/>
              <a:gd name="T25" fmla="*/ 2147483647 h 68"/>
              <a:gd name="T26" fmla="*/ 2147483647 w 109"/>
              <a:gd name="T27" fmla="*/ 2147483647 h 68"/>
              <a:gd name="T28" fmla="*/ 0 w 109"/>
              <a:gd name="T29" fmla="*/ 2147483647 h 68"/>
              <a:gd name="T30" fmla="*/ 0 w 109"/>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68"/>
              <a:gd name="T50" fmla="*/ 109 w 109"/>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68">
                <a:moveTo>
                  <a:pt x="0" y="66"/>
                </a:moveTo>
                <a:lnTo>
                  <a:pt x="9" y="68"/>
                </a:lnTo>
                <a:lnTo>
                  <a:pt x="20" y="60"/>
                </a:lnTo>
                <a:lnTo>
                  <a:pt x="31" y="47"/>
                </a:lnTo>
                <a:lnTo>
                  <a:pt x="61" y="47"/>
                </a:lnTo>
                <a:lnTo>
                  <a:pt x="87" y="42"/>
                </a:lnTo>
                <a:lnTo>
                  <a:pt x="102" y="30"/>
                </a:lnTo>
                <a:lnTo>
                  <a:pt x="107" y="15"/>
                </a:lnTo>
                <a:lnTo>
                  <a:pt x="109" y="0"/>
                </a:lnTo>
                <a:lnTo>
                  <a:pt x="89" y="9"/>
                </a:lnTo>
                <a:lnTo>
                  <a:pt x="52" y="26"/>
                </a:lnTo>
                <a:lnTo>
                  <a:pt x="42" y="28"/>
                </a:lnTo>
                <a:lnTo>
                  <a:pt x="31" y="36"/>
                </a:lnTo>
                <a:lnTo>
                  <a:pt x="9" y="40"/>
                </a:lnTo>
                <a:lnTo>
                  <a:pt x="0" y="45"/>
                </a:lnTo>
                <a:lnTo>
                  <a:pt x="0" y="66"/>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12" name="Freeform 26"/>
          <p:cNvSpPr>
            <a:spLocks noChangeAspect="1"/>
          </p:cNvSpPr>
          <p:nvPr/>
        </p:nvSpPr>
        <p:spPr bwMode="auto">
          <a:xfrm>
            <a:off x="2987280" y="3471863"/>
            <a:ext cx="72231" cy="74612"/>
          </a:xfrm>
          <a:custGeom>
            <a:avLst/>
            <a:gdLst>
              <a:gd name="T0" fmla="*/ 2147483647 w 47"/>
              <a:gd name="T1" fmla="*/ 0 h 57"/>
              <a:gd name="T2" fmla="*/ 2147483647 w 47"/>
              <a:gd name="T3" fmla="*/ 2147483647 h 57"/>
              <a:gd name="T4" fmla="*/ 2147483647 w 47"/>
              <a:gd name="T5" fmla="*/ 2147483647 h 57"/>
              <a:gd name="T6" fmla="*/ 2147483647 w 47"/>
              <a:gd name="T7" fmla="*/ 2147483647 h 57"/>
              <a:gd name="T8" fmla="*/ 2147483647 w 47"/>
              <a:gd name="T9" fmla="*/ 2147483647 h 57"/>
              <a:gd name="T10" fmla="*/ 2147483647 w 47"/>
              <a:gd name="T11" fmla="*/ 2147483647 h 57"/>
              <a:gd name="T12" fmla="*/ 2147483647 w 47"/>
              <a:gd name="T13" fmla="*/ 2147483647 h 57"/>
              <a:gd name="T14" fmla="*/ 2147483647 w 47"/>
              <a:gd name="T15" fmla="*/ 2147483647 h 57"/>
              <a:gd name="T16" fmla="*/ 0 w 47"/>
              <a:gd name="T17" fmla="*/ 2147483647 h 57"/>
              <a:gd name="T18" fmla="*/ 2147483647 w 47"/>
              <a:gd name="T19" fmla="*/ 2147483647 h 57"/>
              <a:gd name="T20" fmla="*/ 2147483647 w 47"/>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7"/>
              <a:gd name="T35" fmla="*/ 47 w 4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7">
                <a:moveTo>
                  <a:pt x="15" y="0"/>
                </a:moveTo>
                <a:lnTo>
                  <a:pt x="45" y="20"/>
                </a:lnTo>
                <a:lnTo>
                  <a:pt x="47" y="29"/>
                </a:lnTo>
                <a:lnTo>
                  <a:pt x="36" y="40"/>
                </a:lnTo>
                <a:lnTo>
                  <a:pt x="26" y="48"/>
                </a:lnTo>
                <a:lnTo>
                  <a:pt x="28" y="57"/>
                </a:lnTo>
                <a:lnTo>
                  <a:pt x="15" y="55"/>
                </a:lnTo>
                <a:lnTo>
                  <a:pt x="2" y="40"/>
                </a:lnTo>
                <a:lnTo>
                  <a:pt x="0" y="29"/>
                </a:lnTo>
                <a:lnTo>
                  <a:pt x="6" y="17"/>
                </a:lnTo>
                <a:lnTo>
                  <a:pt x="15" y="0"/>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13" name="Freeform 27"/>
          <p:cNvSpPr>
            <a:spLocks noChangeAspect="1"/>
          </p:cNvSpPr>
          <p:nvPr/>
        </p:nvSpPr>
        <p:spPr bwMode="auto">
          <a:xfrm>
            <a:off x="3074987" y="3452813"/>
            <a:ext cx="103188" cy="106362"/>
          </a:xfrm>
          <a:custGeom>
            <a:avLst/>
            <a:gdLst>
              <a:gd name="T0" fmla="*/ 2147483647 w 69"/>
              <a:gd name="T1" fmla="*/ 0 h 83"/>
              <a:gd name="T2" fmla="*/ 2147483647 w 69"/>
              <a:gd name="T3" fmla="*/ 2147483647 h 83"/>
              <a:gd name="T4" fmla="*/ 2147483647 w 69"/>
              <a:gd name="T5" fmla="*/ 2147483647 h 83"/>
              <a:gd name="T6" fmla="*/ 2147483647 w 69"/>
              <a:gd name="T7" fmla="*/ 2147483647 h 83"/>
              <a:gd name="T8" fmla="*/ 2147483647 w 69"/>
              <a:gd name="T9" fmla="*/ 2147483647 h 83"/>
              <a:gd name="T10" fmla="*/ 2147483647 w 69"/>
              <a:gd name="T11" fmla="*/ 2147483647 h 83"/>
              <a:gd name="T12" fmla="*/ 2147483647 w 69"/>
              <a:gd name="T13" fmla="*/ 2147483647 h 83"/>
              <a:gd name="T14" fmla="*/ 2147483647 w 69"/>
              <a:gd name="T15" fmla="*/ 2147483647 h 83"/>
              <a:gd name="T16" fmla="*/ 2147483647 w 69"/>
              <a:gd name="T17" fmla="*/ 2147483647 h 83"/>
              <a:gd name="T18" fmla="*/ 2147483647 w 69"/>
              <a:gd name="T19" fmla="*/ 2147483647 h 83"/>
              <a:gd name="T20" fmla="*/ 2147483647 w 69"/>
              <a:gd name="T21" fmla="*/ 2147483647 h 83"/>
              <a:gd name="T22" fmla="*/ 0 w 69"/>
              <a:gd name="T23" fmla="*/ 2147483647 h 83"/>
              <a:gd name="T24" fmla="*/ 2147483647 w 69"/>
              <a:gd name="T25" fmla="*/ 2147483647 h 83"/>
              <a:gd name="T26" fmla="*/ 2147483647 w 69"/>
              <a:gd name="T27" fmla="*/ 2147483647 h 83"/>
              <a:gd name="T28" fmla="*/ 2147483647 w 69"/>
              <a:gd name="T29" fmla="*/ 2147483647 h 83"/>
              <a:gd name="T30" fmla="*/ 2147483647 w 69"/>
              <a:gd name="T31" fmla="*/ 2147483647 h 83"/>
              <a:gd name="T32" fmla="*/ 2147483647 w 69"/>
              <a:gd name="T33" fmla="*/ 2147483647 h 83"/>
              <a:gd name="T34" fmla="*/ 2147483647 w 69"/>
              <a:gd name="T35" fmla="*/ 2147483647 h 83"/>
              <a:gd name="T36" fmla="*/ 2147483647 w 69"/>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83"/>
              <a:gd name="T59" fmla="*/ 69 w 69"/>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83">
                <a:moveTo>
                  <a:pt x="65" y="0"/>
                </a:moveTo>
                <a:lnTo>
                  <a:pt x="69" y="4"/>
                </a:lnTo>
                <a:lnTo>
                  <a:pt x="65" y="9"/>
                </a:lnTo>
                <a:lnTo>
                  <a:pt x="69" y="18"/>
                </a:lnTo>
                <a:lnTo>
                  <a:pt x="64" y="29"/>
                </a:lnTo>
                <a:lnTo>
                  <a:pt x="54" y="37"/>
                </a:lnTo>
                <a:lnTo>
                  <a:pt x="58" y="46"/>
                </a:lnTo>
                <a:lnTo>
                  <a:pt x="54" y="54"/>
                </a:lnTo>
                <a:lnTo>
                  <a:pt x="58" y="63"/>
                </a:lnTo>
                <a:lnTo>
                  <a:pt x="45" y="83"/>
                </a:lnTo>
                <a:lnTo>
                  <a:pt x="16" y="63"/>
                </a:lnTo>
                <a:lnTo>
                  <a:pt x="0" y="52"/>
                </a:lnTo>
                <a:lnTo>
                  <a:pt x="9" y="46"/>
                </a:lnTo>
                <a:lnTo>
                  <a:pt x="9" y="33"/>
                </a:lnTo>
                <a:lnTo>
                  <a:pt x="27" y="22"/>
                </a:lnTo>
                <a:lnTo>
                  <a:pt x="36" y="26"/>
                </a:lnTo>
                <a:lnTo>
                  <a:pt x="45" y="22"/>
                </a:lnTo>
                <a:lnTo>
                  <a:pt x="60" y="11"/>
                </a:lnTo>
                <a:lnTo>
                  <a:pt x="65" y="0"/>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14" name="Freeform 28"/>
          <p:cNvSpPr>
            <a:spLocks noChangeAspect="1"/>
          </p:cNvSpPr>
          <p:nvPr/>
        </p:nvSpPr>
        <p:spPr bwMode="auto">
          <a:xfrm>
            <a:off x="3062951" y="3563938"/>
            <a:ext cx="41275" cy="44450"/>
          </a:xfrm>
          <a:custGeom>
            <a:avLst/>
            <a:gdLst>
              <a:gd name="T0" fmla="*/ 0 w 28"/>
              <a:gd name="T1" fmla="*/ 0 h 35"/>
              <a:gd name="T2" fmla="*/ 2147483647 w 28"/>
              <a:gd name="T3" fmla="*/ 2147483647 h 35"/>
              <a:gd name="T4" fmla="*/ 2147483647 w 28"/>
              <a:gd name="T5" fmla="*/ 2147483647 h 35"/>
              <a:gd name="T6" fmla="*/ 2147483647 w 28"/>
              <a:gd name="T7" fmla="*/ 2147483647 h 35"/>
              <a:gd name="T8" fmla="*/ 2147483647 w 28"/>
              <a:gd name="T9" fmla="*/ 2147483647 h 35"/>
              <a:gd name="T10" fmla="*/ 2147483647 w 28"/>
              <a:gd name="T11" fmla="*/ 2147483647 h 35"/>
              <a:gd name="T12" fmla="*/ 2147483647 w 28"/>
              <a:gd name="T13" fmla="*/ 2147483647 h 35"/>
              <a:gd name="T14" fmla="*/ 0 w 2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5"/>
              <a:gd name="T26" fmla="*/ 28 w 2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5">
                <a:moveTo>
                  <a:pt x="0" y="0"/>
                </a:moveTo>
                <a:lnTo>
                  <a:pt x="19" y="6"/>
                </a:lnTo>
                <a:lnTo>
                  <a:pt x="26" y="15"/>
                </a:lnTo>
                <a:lnTo>
                  <a:pt x="28" y="28"/>
                </a:lnTo>
                <a:lnTo>
                  <a:pt x="19" y="35"/>
                </a:lnTo>
                <a:lnTo>
                  <a:pt x="5" y="29"/>
                </a:lnTo>
                <a:lnTo>
                  <a:pt x="2" y="20"/>
                </a:lnTo>
                <a:lnTo>
                  <a:pt x="0" y="0"/>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15" name="Freeform 29"/>
          <p:cNvSpPr>
            <a:spLocks noChangeAspect="1"/>
          </p:cNvSpPr>
          <p:nvPr/>
        </p:nvSpPr>
        <p:spPr bwMode="auto">
          <a:xfrm>
            <a:off x="3348437" y="3551238"/>
            <a:ext cx="24077" cy="38100"/>
          </a:xfrm>
          <a:custGeom>
            <a:avLst/>
            <a:gdLst>
              <a:gd name="T0" fmla="*/ 2147483647 w 16"/>
              <a:gd name="T1" fmla="*/ 0 h 29"/>
              <a:gd name="T2" fmla="*/ 0 w 16"/>
              <a:gd name="T3" fmla="*/ 2147483647 h 29"/>
              <a:gd name="T4" fmla="*/ 0 w 16"/>
              <a:gd name="T5" fmla="*/ 2147483647 h 29"/>
              <a:gd name="T6" fmla="*/ 2147483647 w 16"/>
              <a:gd name="T7" fmla="*/ 2147483647 h 29"/>
              <a:gd name="T8" fmla="*/ 2147483647 w 16"/>
              <a:gd name="T9" fmla="*/ 2147483647 h 29"/>
              <a:gd name="T10" fmla="*/ 2147483647 w 16"/>
              <a:gd name="T11" fmla="*/ 0 h 29"/>
              <a:gd name="T12" fmla="*/ 0 60000 65536"/>
              <a:gd name="T13" fmla="*/ 0 60000 65536"/>
              <a:gd name="T14" fmla="*/ 0 60000 65536"/>
              <a:gd name="T15" fmla="*/ 0 60000 65536"/>
              <a:gd name="T16" fmla="*/ 0 60000 65536"/>
              <a:gd name="T17" fmla="*/ 0 60000 65536"/>
              <a:gd name="T18" fmla="*/ 0 w 16"/>
              <a:gd name="T19" fmla="*/ 0 h 29"/>
              <a:gd name="T20" fmla="*/ 16 w 1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6" h="29">
                <a:moveTo>
                  <a:pt x="5" y="0"/>
                </a:moveTo>
                <a:lnTo>
                  <a:pt x="0" y="5"/>
                </a:lnTo>
                <a:lnTo>
                  <a:pt x="0" y="20"/>
                </a:lnTo>
                <a:lnTo>
                  <a:pt x="11" y="29"/>
                </a:lnTo>
                <a:lnTo>
                  <a:pt x="16" y="16"/>
                </a:lnTo>
                <a:lnTo>
                  <a:pt x="5" y="0"/>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16" name="Freeform 30"/>
          <p:cNvSpPr>
            <a:spLocks noChangeAspect="1"/>
          </p:cNvSpPr>
          <p:nvPr/>
        </p:nvSpPr>
        <p:spPr bwMode="auto">
          <a:xfrm>
            <a:off x="3221172" y="3625850"/>
            <a:ext cx="36115" cy="26988"/>
          </a:xfrm>
          <a:custGeom>
            <a:avLst/>
            <a:gdLst>
              <a:gd name="T0" fmla="*/ 2147483647 w 24"/>
              <a:gd name="T1" fmla="*/ 0 h 22"/>
              <a:gd name="T2" fmla="*/ 0 w 24"/>
              <a:gd name="T3" fmla="*/ 2147483647 h 22"/>
              <a:gd name="T4" fmla="*/ 2147483647 w 24"/>
              <a:gd name="T5" fmla="*/ 2147483647 h 22"/>
              <a:gd name="T6" fmla="*/ 2147483647 w 24"/>
              <a:gd name="T7" fmla="*/ 2147483647 h 22"/>
              <a:gd name="T8" fmla="*/ 2147483647 w 24"/>
              <a:gd name="T9" fmla="*/ 2147483647 h 22"/>
              <a:gd name="T10" fmla="*/ 2147483647 w 24"/>
              <a:gd name="T11" fmla="*/ 0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2" y="0"/>
                </a:moveTo>
                <a:lnTo>
                  <a:pt x="0" y="4"/>
                </a:lnTo>
                <a:lnTo>
                  <a:pt x="2" y="15"/>
                </a:lnTo>
                <a:lnTo>
                  <a:pt x="15" y="22"/>
                </a:lnTo>
                <a:lnTo>
                  <a:pt x="24" y="13"/>
                </a:lnTo>
                <a:lnTo>
                  <a:pt x="2" y="0"/>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17" name="Freeform 31"/>
          <p:cNvSpPr>
            <a:spLocks noChangeAspect="1"/>
          </p:cNvSpPr>
          <p:nvPr/>
        </p:nvSpPr>
        <p:spPr bwMode="auto">
          <a:xfrm>
            <a:off x="2572808" y="3540128"/>
            <a:ext cx="765308" cy="887413"/>
          </a:xfrm>
          <a:custGeom>
            <a:avLst/>
            <a:gdLst>
              <a:gd name="T0" fmla="*/ 2147483647 w 512"/>
              <a:gd name="T1" fmla="*/ 2147483647 h 684"/>
              <a:gd name="T2" fmla="*/ 2147483647 w 512"/>
              <a:gd name="T3" fmla="*/ 2147483647 h 684"/>
              <a:gd name="T4" fmla="*/ 2147483647 w 512"/>
              <a:gd name="T5" fmla="*/ 2147483647 h 684"/>
              <a:gd name="T6" fmla="*/ 2147483647 w 512"/>
              <a:gd name="T7" fmla="*/ 2147483647 h 684"/>
              <a:gd name="T8" fmla="*/ 2147483647 w 512"/>
              <a:gd name="T9" fmla="*/ 2147483647 h 684"/>
              <a:gd name="T10" fmla="*/ 2147483647 w 512"/>
              <a:gd name="T11" fmla="*/ 2147483647 h 684"/>
              <a:gd name="T12" fmla="*/ 2147483647 w 512"/>
              <a:gd name="T13" fmla="*/ 2147483647 h 684"/>
              <a:gd name="T14" fmla="*/ 2147483647 w 512"/>
              <a:gd name="T15" fmla="*/ 2147483647 h 684"/>
              <a:gd name="T16" fmla="*/ 2147483647 w 512"/>
              <a:gd name="T17" fmla="*/ 2147483647 h 684"/>
              <a:gd name="T18" fmla="*/ 2147483647 w 512"/>
              <a:gd name="T19" fmla="*/ 2147483647 h 684"/>
              <a:gd name="T20" fmla="*/ 2147483647 w 512"/>
              <a:gd name="T21" fmla="*/ 2147483647 h 684"/>
              <a:gd name="T22" fmla="*/ 2147483647 w 512"/>
              <a:gd name="T23" fmla="*/ 2147483647 h 684"/>
              <a:gd name="T24" fmla="*/ 2147483647 w 512"/>
              <a:gd name="T25" fmla="*/ 2147483647 h 684"/>
              <a:gd name="T26" fmla="*/ 2147483647 w 512"/>
              <a:gd name="T27" fmla="*/ 2147483647 h 684"/>
              <a:gd name="T28" fmla="*/ 2147483647 w 512"/>
              <a:gd name="T29" fmla="*/ 2147483647 h 684"/>
              <a:gd name="T30" fmla="*/ 2147483647 w 512"/>
              <a:gd name="T31" fmla="*/ 2147483647 h 684"/>
              <a:gd name="T32" fmla="*/ 2147483647 w 512"/>
              <a:gd name="T33" fmla="*/ 2147483647 h 684"/>
              <a:gd name="T34" fmla="*/ 0 w 512"/>
              <a:gd name="T35" fmla="*/ 2147483647 h 684"/>
              <a:gd name="T36" fmla="*/ 2147483647 w 512"/>
              <a:gd name="T37" fmla="*/ 2147483647 h 684"/>
              <a:gd name="T38" fmla="*/ 2147483647 w 512"/>
              <a:gd name="T39" fmla="*/ 2147483647 h 684"/>
              <a:gd name="T40" fmla="*/ 2147483647 w 512"/>
              <a:gd name="T41" fmla="*/ 2147483647 h 684"/>
              <a:gd name="T42" fmla="*/ 2147483647 w 512"/>
              <a:gd name="T43" fmla="*/ 2147483647 h 684"/>
              <a:gd name="T44" fmla="*/ 2147483647 w 512"/>
              <a:gd name="T45" fmla="*/ 2147483647 h 684"/>
              <a:gd name="T46" fmla="*/ 2147483647 w 512"/>
              <a:gd name="T47" fmla="*/ 2147483647 h 684"/>
              <a:gd name="T48" fmla="*/ 2147483647 w 512"/>
              <a:gd name="T49" fmla="*/ 2147483647 h 684"/>
              <a:gd name="T50" fmla="*/ 2147483647 w 512"/>
              <a:gd name="T51" fmla="*/ 2147483647 h 684"/>
              <a:gd name="T52" fmla="*/ 2147483647 w 512"/>
              <a:gd name="T53" fmla="*/ 2147483647 h 684"/>
              <a:gd name="T54" fmla="*/ 2147483647 w 512"/>
              <a:gd name="T55" fmla="*/ 2147483647 h 684"/>
              <a:gd name="T56" fmla="*/ 2147483647 w 512"/>
              <a:gd name="T57" fmla="*/ 2147483647 h 684"/>
              <a:gd name="T58" fmla="*/ 2147483647 w 512"/>
              <a:gd name="T59" fmla="*/ 2147483647 h 684"/>
              <a:gd name="T60" fmla="*/ 2147483647 w 512"/>
              <a:gd name="T61" fmla="*/ 2147483647 h 684"/>
              <a:gd name="T62" fmla="*/ 2147483647 w 512"/>
              <a:gd name="T63" fmla="*/ 2147483647 h 684"/>
              <a:gd name="T64" fmla="*/ 2147483647 w 512"/>
              <a:gd name="T65" fmla="*/ 2147483647 h 684"/>
              <a:gd name="T66" fmla="*/ 2147483647 w 512"/>
              <a:gd name="T67" fmla="*/ 2147483647 h 684"/>
              <a:gd name="T68" fmla="*/ 2147483647 w 512"/>
              <a:gd name="T69" fmla="*/ 2147483647 h 684"/>
              <a:gd name="T70" fmla="*/ 2147483647 w 512"/>
              <a:gd name="T71" fmla="*/ 2147483647 h 684"/>
              <a:gd name="T72" fmla="*/ 2147483647 w 512"/>
              <a:gd name="T73" fmla="*/ 2147483647 h 684"/>
              <a:gd name="T74" fmla="*/ 2147483647 w 512"/>
              <a:gd name="T75" fmla="*/ 2147483647 h 684"/>
              <a:gd name="T76" fmla="*/ 2147483647 w 512"/>
              <a:gd name="T77" fmla="*/ 2147483647 h 684"/>
              <a:gd name="T78" fmla="*/ 2147483647 w 512"/>
              <a:gd name="T79" fmla="*/ 2147483647 h 684"/>
              <a:gd name="T80" fmla="*/ 2147483647 w 512"/>
              <a:gd name="T81" fmla="*/ 2147483647 h 684"/>
              <a:gd name="T82" fmla="*/ 2147483647 w 512"/>
              <a:gd name="T83" fmla="*/ 2147483647 h 684"/>
              <a:gd name="T84" fmla="*/ 2147483647 w 512"/>
              <a:gd name="T85" fmla="*/ 2147483647 h 684"/>
              <a:gd name="T86" fmla="*/ 2147483647 w 512"/>
              <a:gd name="T87" fmla="*/ 2147483647 h 684"/>
              <a:gd name="T88" fmla="*/ 2147483647 w 512"/>
              <a:gd name="T89" fmla="*/ 2147483647 h 684"/>
              <a:gd name="T90" fmla="*/ 2147483647 w 512"/>
              <a:gd name="T91" fmla="*/ 2147483647 h 684"/>
              <a:gd name="T92" fmla="*/ 2147483647 w 512"/>
              <a:gd name="T93" fmla="*/ 2147483647 h 684"/>
              <a:gd name="T94" fmla="*/ 2147483647 w 512"/>
              <a:gd name="T95" fmla="*/ 2147483647 h 684"/>
              <a:gd name="T96" fmla="*/ 2147483647 w 512"/>
              <a:gd name="T97" fmla="*/ 2147483647 h 684"/>
              <a:gd name="T98" fmla="*/ 2147483647 w 512"/>
              <a:gd name="T99" fmla="*/ 2147483647 h 684"/>
              <a:gd name="T100" fmla="*/ 2147483647 w 512"/>
              <a:gd name="T101" fmla="*/ 2147483647 h 684"/>
              <a:gd name="T102" fmla="*/ 2147483647 w 512"/>
              <a:gd name="T103" fmla="*/ 2147483647 h 684"/>
              <a:gd name="T104" fmla="*/ 2147483647 w 512"/>
              <a:gd name="T105" fmla="*/ 2147483647 h 6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684"/>
              <a:gd name="T161" fmla="*/ 512 w 512"/>
              <a:gd name="T162" fmla="*/ 684 h 6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684">
                <a:moveTo>
                  <a:pt x="212" y="0"/>
                </a:moveTo>
                <a:lnTo>
                  <a:pt x="201" y="7"/>
                </a:lnTo>
                <a:lnTo>
                  <a:pt x="201" y="15"/>
                </a:lnTo>
                <a:lnTo>
                  <a:pt x="203" y="22"/>
                </a:lnTo>
                <a:lnTo>
                  <a:pt x="205" y="33"/>
                </a:lnTo>
                <a:lnTo>
                  <a:pt x="207" y="48"/>
                </a:lnTo>
                <a:lnTo>
                  <a:pt x="201" y="54"/>
                </a:lnTo>
                <a:lnTo>
                  <a:pt x="201" y="63"/>
                </a:lnTo>
                <a:lnTo>
                  <a:pt x="203" y="72"/>
                </a:lnTo>
                <a:lnTo>
                  <a:pt x="218" y="85"/>
                </a:lnTo>
                <a:lnTo>
                  <a:pt x="227" y="87"/>
                </a:lnTo>
                <a:lnTo>
                  <a:pt x="231" y="107"/>
                </a:lnTo>
                <a:lnTo>
                  <a:pt x="210" y="102"/>
                </a:lnTo>
                <a:lnTo>
                  <a:pt x="199" y="91"/>
                </a:lnTo>
                <a:lnTo>
                  <a:pt x="190" y="96"/>
                </a:lnTo>
                <a:lnTo>
                  <a:pt x="173" y="117"/>
                </a:lnTo>
                <a:lnTo>
                  <a:pt x="166" y="124"/>
                </a:lnTo>
                <a:lnTo>
                  <a:pt x="158" y="122"/>
                </a:lnTo>
                <a:lnTo>
                  <a:pt x="157" y="113"/>
                </a:lnTo>
                <a:lnTo>
                  <a:pt x="151" y="106"/>
                </a:lnTo>
                <a:lnTo>
                  <a:pt x="136" y="100"/>
                </a:lnTo>
                <a:lnTo>
                  <a:pt x="114" y="100"/>
                </a:lnTo>
                <a:lnTo>
                  <a:pt x="107" y="109"/>
                </a:lnTo>
                <a:lnTo>
                  <a:pt x="95" y="122"/>
                </a:lnTo>
                <a:lnTo>
                  <a:pt x="105" y="131"/>
                </a:lnTo>
                <a:lnTo>
                  <a:pt x="105" y="148"/>
                </a:lnTo>
                <a:lnTo>
                  <a:pt x="103" y="157"/>
                </a:lnTo>
                <a:lnTo>
                  <a:pt x="99" y="165"/>
                </a:lnTo>
                <a:lnTo>
                  <a:pt x="86" y="174"/>
                </a:lnTo>
                <a:lnTo>
                  <a:pt x="82" y="176"/>
                </a:lnTo>
                <a:lnTo>
                  <a:pt x="84" y="189"/>
                </a:lnTo>
                <a:lnTo>
                  <a:pt x="90" y="198"/>
                </a:lnTo>
                <a:lnTo>
                  <a:pt x="86" y="209"/>
                </a:lnTo>
                <a:lnTo>
                  <a:pt x="77" y="222"/>
                </a:lnTo>
                <a:lnTo>
                  <a:pt x="66" y="235"/>
                </a:lnTo>
                <a:lnTo>
                  <a:pt x="58" y="244"/>
                </a:lnTo>
                <a:lnTo>
                  <a:pt x="45" y="254"/>
                </a:lnTo>
                <a:lnTo>
                  <a:pt x="35" y="257"/>
                </a:lnTo>
                <a:lnTo>
                  <a:pt x="28" y="272"/>
                </a:lnTo>
                <a:lnTo>
                  <a:pt x="26" y="294"/>
                </a:lnTo>
                <a:lnTo>
                  <a:pt x="19" y="307"/>
                </a:lnTo>
                <a:lnTo>
                  <a:pt x="19" y="326"/>
                </a:lnTo>
                <a:lnTo>
                  <a:pt x="11" y="335"/>
                </a:lnTo>
                <a:lnTo>
                  <a:pt x="9" y="341"/>
                </a:lnTo>
                <a:lnTo>
                  <a:pt x="15" y="350"/>
                </a:lnTo>
                <a:lnTo>
                  <a:pt x="19" y="365"/>
                </a:lnTo>
                <a:lnTo>
                  <a:pt x="28" y="378"/>
                </a:lnTo>
                <a:lnTo>
                  <a:pt x="2" y="400"/>
                </a:lnTo>
                <a:lnTo>
                  <a:pt x="7" y="413"/>
                </a:lnTo>
                <a:lnTo>
                  <a:pt x="17" y="422"/>
                </a:lnTo>
                <a:lnTo>
                  <a:pt x="19" y="424"/>
                </a:lnTo>
                <a:lnTo>
                  <a:pt x="19" y="433"/>
                </a:lnTo>
                <a:lnTo>
                  <a:pt x="6" y="442"/>
                </a:lnTo>
                <a:lnTo>
                  <a:pt x="0" y="455"/>
                </a:lnTo>
                <a:lnTo>
                  <a:pt x="6" y="472"/>
                </a:lnTo>
                <a:lnTo>
                  <a:pt x="13" y="483"/>
                </a:lnTo>
                <a:lnTo>
                  <a:pt x="28" y="489"/>
                </a:lnTo>
                <a:lnTo>
                  <a:pt x="47" y="492"/>
                </a:lnTo>
                <a:lnTo>
                  <a:pt x="66" y="494"/>
                </a:lnTo>
                <a:lnTo>
                  <a:pt x="81" y="496"/>
                </a:lnTo>
                <a:lnTo>
                  <a:pt x="92" y="504"/>
                </a:lnTo>
                <a:lnTo>
                  <a:pt x="103" y="513"/>
                </a:lnTo>
                <a:lnTo>
                  <a:pt x="90" y="520"/>
                </a:lnTo>
                <a:lnTo>
                  <a:pt x="79" y="531"/>
                </a:lnTo>
                <a:lnTo>
                  <a:pt x="68" y="541"/>
                </a:lnTo>
                <a:lnTo>
                  <a:pt x="66" y="553"/>
                </a:lnTo>
                <a:lnTo>
                  <a:pt x="60" y="580"/>
                </a:lnTo>
                <a:lnTo>
                  <a:pt x="51" y="597"/>
                </a:lnTo>
                <a:lnTo>
                  <a:pt x="45" y="608"/>
                </a:lnTo>
                <a:lnTo>
                  <a:pt x="60" y="628"/>
                </a:lnTo>
                <a:lnTo>
                  <a:pt x="64" y="634"/>
                </a:lnTo>
                <a:lnTo>
                  <a:pt x="73" y="641"/>
                </a:lnTo>
                <a:lnTo>
                  <a:pt x="82" y="640"/>
                </a:lnTo>
                <a:lnTo>
                  <a:pt x="94" y="634"/>
                </a:lnTo>
                <a:lnTo>
                  <a:pt x="99" y="628"/>
                </a:lnTo>
                <a:lnTo>
                  <a:pt x="101" y="625"/>
                </a:lnTo>
                <a:lnTo>
                  <a:pt x="118" y="628"/>
                </a:lnTo>
                <a:lnTo>
                  <a:pt x="125" y="638"/>
                </a:lnTo>
                <a:lnTo>
                  <a:pt x="131" y="649"/>
                </a:lnTo>
                <a:lnTo>
                  <a:pt x="138" y="658"/>
                </a:lnTo>
                <a:lnTo>
                  <a:pt x="149" y="660"/>
                </a:lnTo>
                <a:lnTo>
                  <a:pt x="171" y="658"/>
                </a:lnTo>
                <a:lnTo>
                  <a:pt x="182" y="656"/>
                </a:lnTo>
                <a:lnTo>
                  <a:pt x="197" y="667"/>
                </a:lnTo>
                <a:lnTo>
                  <a:pt x="208" y="662"/>
                </a:lnTo>
                <a:lnTo>
                  <a:pt x="219" y="665"/>
                </a:lnTo>
                <a:lnTo>
                  <a:pt x="229" y="673"/>
                </a:lnTo>
                <a:lnTo>
                  <a:pt x="247" y="665"/>
                </a:lnTo>
                <a:lnTo>
                  <a:pt x="264" y="665"/>
                </a:lnTo>
                <a:lnTo>
                  <a:pt x="277" y="673"/>
                </a:lnTo>
                <a:lnTo>
                  <a:pt x="286" y="677"/>
                </a:lnTo>
                <a:lnTo>
                  <a:pt x="297" y="669"/>
                </a:lnTo>
                <a:lnTo>
                  <a:pt x="308" y="669"/>
                </a:lnTo>
                <a:lnTo>
                  <a:pt x="327" y="665"/>
                </a:lnTo>
                <a:lnTo>
                  <a:pt x="340" y="673"/>
                </a:lnTo>
                <a:lnTo>
                  <a:pt x="342" y="669"/>
                </a:lnTo>
                <a:lnTo>
                  <a:pt x="356" y="678"/>
                </a:lnTo>
                <a:lnTo>
                  <a:pt x="368" y="684"/>
                </a:lnTo>
                <a:lnTo>
                  <a:pt x="382" y="678"/>
                </a:lnTo>
                <a:lnTo>
                  <a:pt x="384" y="669"/>
                </a:lnTo>
                <a:lnTo>
                  <a:pt x="375" y="656"/>
                </a:lnTo>
                <a:lnTo>
                  <a:pt x="373" y="649"/>
                </a:lnTo>
                <a:lnTo>
                  <a:pt x="368" y="627"/>
                </a:lnTo>
                <a:lnTo>
                  <a:pt x="419" y="593"/>
                </a:lnTo>
                <a:lnTo>
                  <a:pt x="432" y="593"/>
                </a:lnTo>
                <a:lnTo>
                  <a:pt x="434" y="588"/>
                </a:lnTo>
                <a:lnTo>
                  <a:pt x="416" y="581"/>
                </a:lnTo>
                <a:lnTo>
                  <a:pt x="403" y="567"/>
                </a:lnTo>
                <a:lnTo>
                  <a:pt x="370" y="538"/>
                </a:lnTo>
                <a:lnTo>
                  <a:pt x="366" y="515"/>
                </a:lnTo>
                <a:lnTo>
                  <a:pt x="347" y="511"/>
                </a:lnTo>
                <a:lnTo>
                  <a:pt x="345" y="489"/>
                </a:lnTo>
                <a:lnTo>
                  <a:pt x="341" y="470"/>
                </a:lnTo>
                <a:lnTo>
                  <a:pt x="333" y="461"/>
                </a:lnTo>
                <a:lnTo>
                  <a:pt x="338" y="452"/>
                </a:lnTo>
                <a:lnTo>
                  <a:pt x="342" y="448"/>
                </a:lnTo>
                <a:lnTo>
                  <a:pt x="352" y="449"/>
                </a:lnTo>
                <a:lnTo>
                  <a:pt x="383" y="440"/>
                </a:lnTo>
                <a:lnTo>
                  <a:pt x="449" y="406"/>
                </a:lnTo>
                <a:lnTo>
                  <a:pt x="463" y="400"/>
                </a:lnTo>
                <a:lnTo>
                  <a:pt x="477" y="391"/>
                </a:lnTo>
                <a:lnTo>
                  <a:pt x="488" y="403"/>
                </a:lnTo>
                <a:lnTo>
                  <a:pt x="503" y="397"/>
                </a:lnTo>
                <a:lnTo>
                  <a:pt x="507" y="382"/>
                </a:lnTo>
                <a:lnTo>
                  <a:pt x="506" y="373"/>
                </a:lnTo>
                <a:lnTo>
                  <a:pt x="512" y="363"/>
                </a:lnTo>
                <a:lnTo>
                  <a:pt x="504" y="351"/>
                </a:lnTo>
                <a:lnTo>
                  <a:pt x="495" y="330"/>
                </a:lnTo>
                <a:lnTo>
                  <a:pt x="501" y="300"/>
                </a:lnTo>
                <a:lnTo>
                  <a:pt x="491" y="285"/>
                </a:lnTo>
                <a:lnTo>
                  <a:pt x="487" y="270"/>
                </a:lnTo>
                <a:lnTo>
                  <a:pt x="492" y="256"/>
                </a:lnTo>
                <a:lnTo>
                  <a:pt x="489" y="244"/>
                </a:lnTo>
                <a:lnTo>
                  <a:pt x="468" y="221"/>
                </a:lnTo>
                <a:lnTo>
                  <a:pt x="479" y="207"/>
                </a:lnTo>
                <a:lnTo>
                  <a:pt x="479" y="183"/>
                </a:lnTo>
                <a:lnTo>
                  <a:pt x="481" y="155"/>
                </a:lnTo>
                <a:lnTo>
                  <a:pt x="458" y="130"/>
                </a:lnTo>
                <a:lnTo>
                  <a:pt x="447" y="115"/>
                </a:lnTo>
                <a:lnTo>
                  <a:pt x="434" y="102"/>
                </a:lnTo>
                <a:lnTo>
                  <a:pt x="414" y="85"/>
                </a:lnTo>
                <a:lnTo>
                  <a:pt x="401" y="76"/>
                </a:lnTo>
                <a:lnTo>
                  <a:pt x="392" y="74"/>
                </a:lnTo>
                <a:lnTo>
                  <a:pt x="379" y="83"/>
                </a:lnTo>
                <a:lnTo>
                  <a:pt x="369" y="89"/>
                </a:lnTo>
                <a:lnTo>
                  <a:pt x="340" y="111"/>
                </a:lnTo>
                <a:lnTo>
                  <a:pt x="319" y="106"/>
                </a:lnTo>
                <a:lnTo>
                  <a:pt x="310" y="106"/>
                </a:lnTo>
                <a:lnTo>
                  <a:pt x="310" y="98"/>
                </a:lnTo>
                <a:lnTo>
                  <a:pt x="314" y="87"/>
                </a:lnTo>
                <a:lnTo>
                  <a:pt x="319" y="78"/>
                </a:lnTo>
                <a:lnTo>
                  <a:pt x="292" y="61"/>
                </a:lnTo>
                <a:lnTo>
                  <a:pt x="284" y="59"/>
                </a:lnTo>
                <a:lnTo>
                  <a:pt x="271" y="48"/>
                </a:lnTo>
                <a:lnTo>
                  <a:pt x="266" y="28"/>
                </a:lnTo>
                <a:lnTo>
                  <a:pt x="260" y="15"/>
                </a:lnTo>
                <a:lnTo>
                  <a:pt x="251" y="17"/>
                </a:lnTo>
                <a:lnTo>
                  <a:pt x="240" y="4"/>
                </a:lnTo>
                <a:lnTo>
                  <a:pt x="225" y="2"/>
                </a:lnTo>
                <a:lnTo>
                  <a:pt x="212" y="0"/>
                </a:lnTo>
                <a:close/>
              </a:path>
            </a:pathLst>
          </a:custGeom>
          <a:solidFill>
            <a:srgbClr val="33CC33"/>
          </a:solidFill>
          <a:ln w="9525" cmpd="sng">
            <a:solidFill>
              <a:schemeClr val="bg1"/>
            </a:solidFill>
            <a:round/>
            <a:headEnd/>
            <a:tailEnd/>
          </a:ln>
        </p:spPr>
        <p:txBody>
          <a:bodyPr/>
          <a:lstStyle/>
          <a:p>
            <a:pPr algn="ctr"/>
            <a:endParaRPr lang="de-DE" sz="1600" smtClean="0">
              <a:solidFill>
                <a:srgbClr val="000000"/>
              </a:solidFill>
              <a:latin typeface="Arial" charset="0"/>
            </a:endParaRPr>
          </a:p>
        </p:txBody>
      </p:sp>
      <p:sp>
        <p:nvSpPr>
          <p:cNvPr id="12318" name="Freeform 32"/>
          <p:cNvSpPr>
            <a:spLocks noChangeAspect="1"/>
          </p:cNvSpPr>
          <p:nvPr/>
        </p:nvSpPr>
        <p:spPr bwMode="auto">
          <a:xfrm>
            <a:off x="3271046" y="3613150"/>
            <a:ext cx="822060" cy="669925"/>
          </a:xfrm>
          <a:custGeom>
            <a:avLst/>
            <a:gdLst>
              <a:gd name="T0" fmla="*/ 2147483647 w 551"/>
              <a:gd name="T1" fmla="*/ 2147483647 h 518"/>
              <a:gd name="T2" fmla="*/ 0 w 551"/>
              <a:gd name="T3" fmla="*/ 2147483647 h 518"/>
              <a:gd name="T4" fmla="*/ 2147483647 w 551"/>
              <a:gd name="T5" fmla="*/ 2147483647 h 518"/>
              <a:gd name="T6" fmla="*/ 2147483647 w 551"/>
              <a:gd name="T7" fmla="*/ 2147483647 h 518"/>
              <a:gd name="T8" fmla="*/ 2147483647 w 551"/>
              <a:gd name="T9" fmla="*/ 2147483647 h 518"/>
              <a:gd name="T10" fmla="*/ 2147483647 w 551"/>
              <a:gd name="T11" fmla="*/ 2147483647 h 518"/>
              <a:gd name="T12" fmla="*/ 2147483647 w 551"/>
              <a:gd name="T13" fmla="*/ 2147483647 h 518"/>
              <a:gd name="T14" fmla="*/ 2147483647 w 551"/>
              <a:gd name="T15" fmla="*/ 2147483647 h 518"/>
              <a:gd name="T16" fmla="*/ 2147483647 w 551"/>
              <a:gd name="T17" fmla="*/ 2147483647 h 518"/>
              <a:gd name="T18" fmla="*/ 2147483647 w 551"/>
              <a:gd name="T19" fmla="*/ 2147483647 h 518"/>
              <a:gd name="T20" fmla="*/ 2147483647 w 551"/>
              <a:gd name="T21" fmla="*/ 2147483647 h 518"/>
              <a:gd name="T22" fmla="*/ 2147483647 w 551"/>
              <a:gd name="T23" fmla="*/ 2147483647 h 518"/>
              <a:gd name="T24" fmla="*/ 2147483647 w 551"/>
              <a:gd name="T25" fmla="*/ 2147483647 h 518"/>
              <a:gd name="T26" fmla="*/ 2147483647 w 551"/>
              <a:gd name="T27" fmla="*/ 2147483647 h 518"/>
              <a:gd name="T28" fmla="*/ 2147483647 w 551"/>
              <a:gd name="T29" fmla="*/ 2147483647 h 518"/>
              <a:gd name="T30" fmla="*/ 2147483647 w 551"/>
              <a:gd name="T31" fmla="*/ 2147483647 h 518"/>
              <a:gd name="T32" fmla="*/ 2147483647 w 551"/>
              <a:gd name="T33" fmla="*/ 2147483647 h 518"/>
              <a:gd name="T34" fmla="*/ 2147483647 w 551"/>
              <a:gd name="T35" fmla="*/ 2147483647 h 518"/>
              <a:gd name="T36" fmla="*/ 2147483647 w 551"/>
              <a:gd name="T37" fmla="*/ 2147483647 h 518"/>
              <a:gd name="T38" fmla="*/ 2147483647 w 551"/>
              <a:gd name="T39" fmla="*/ 2147483647 h 518"/>
              <a:gd name="T40" fmla="*/ 2147483647 w 551"/>
              <a:gd name="T41" fmla="*/ 2147483647 h 518"/>
              <a:gd name="T42" fmla="*/ 2147483647 w 551"/>
              <a:gd name="T43" fmla="*/ 2147483647 h 518"/>
              <a:gd name="T44" fmla="*/ 2147483647 w 551"/>
              <a:gd name="T45" fmla="*/ 2147483647 h 518"/>
              <a:gd name="T46" fmla="*/ 2147483647 w 551"/>
              <a:gd name="T47" fmla="*/ 2147483647 h 518"/>
              <a:gd name="T48" fmla="*/ 2147483647 w 551"/>
              <a:gd name="T49" fmla="*/ 2147483647 h 518"/>
              <a:gd name="T50" fmla="*/ 2147483647 w 551"/>
              <a:gd name="T51" fmla="*/ 2147483647 h 518"/>
              <a:gd name="T52" fmla="*/ 2147483647 w 551"/>
              <a:gd name="T53" fmla="*/ 2147483647 h 518"/>
              <a:gd name="T54" fmla="*/ 2147483647 w 551"/>
              <a:gd name="T55" fmla="*/ 2147483647 h 518"/>
              <a:gd name="T56" fmla="*/ 2147483647 w 551"/>
              <a:gd name="T57" fmla="*/ 2147483647 h 518"/>
              <a:gd name="T58" fmla="*/ 2147483647 w 551"/>
              <a:gd name="T59" fmla="*/ 2147483647 h 518"/>
              <a:gd name="T60" fmla="*/ 2147483647 w 551"/>
              <a:gd name="T61" fmla="*/ 2147483647 h 518"/>
              <a:gd name="T62" fmla="*/ 2147483647 w 551"/>
              <a:gd name="T63" fmla="*/ 2147483647 h 518"/>
              <a:gd name="T64" fmla="*/ 2147483647 w 551"/>
              <a:gd name="T65" fmla="*/ 2147483647 h 518"/>
              <a:gd name="T66" fmla="*/ 2147483647 w 551"/>
              <a:gd name="T67" fmla="*/ 2147483647 h 518"/>
              <a:gd name="T68" fmla="*/ 2147483647 w 551"/>
              <a:gd name="T69" fmla="*/ 2147483647 h 518"/>
              <a:gd name="T70" fmla="*/ 2147483647 w 551"/>
              <a:gd name="T71" fmla="*/ 2147483647 h 518"/>
              <a:gd name="T72" fmla="*/ 2147483647 w 551"/>
              <a:gd name="T73" fmla="*/ 2147483647 h 518"/>
              <a:gd name="T74" fmla="*/ 2147483647 w 551"/>
              <a:gd name="T75" fmla="*/ 2147483647 h 518"/>
              <a:gd name="T76" fmla="*/ 2147483647 w 551"/>
              <a:gd name="T77" fmla="*/ 2147483647 h 518"/>
              <a:gd name="T78" fmla="*/ 2147483647 w 551"/>
              <a:gd name="T79" fmla="*/ 2147483647 h 518"/>
              <a:gd name="T80" fmla="*/ 2147483647 w 551"/>
              <a:gd name="T81" fmla="*/ 2147483647 h 518"/>
              <a:gd name="T82" fmla="*/ 2147483647 w 551"/>
              <a:gd name="T83" fmla="*/ 2147483647 h 518"/>
              <a:gd name="T84" fmla="*/ 2147483647 w 551"/>
              <a:gd name="T85" fmla="*/ 2147483647 h 518"/>
              <a:gd name="T86" fmla="*/ 2147483647 w 551"/>
              <a:gd name="T87" fmla="*/ 2147483647 h 518"/>
              <a:gd name="T88" fmla="*/ 2147483647 w 551"/>
              <a:gd name="T89" fmla="*/ 2147483647 h 518"/>
              <a:gd name="T90" fmla="*/ 2147483647 w 551"/>
              <a:gd name="T91" fmla="*/ 2147483647 h 518"/>
              <a:gd name="T92" fmla="*/ 2147483647 w 551"/>
              <a:gd name="T93" fmla="*/ 2147483647 h 518"/>
              <a:gd name="T94" fmla="*/ 2147483647 w 551"/>
              <a:gd name="T95" fmla="*/ 2147483647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1"/>
              <a:gd name="T145" fmla="*/ 0 h 518"/>
              <a:gd name="T146" fmla="*/ 551 w 551"/>
              <a:gd name="T147" fmla="*/ 518 h 5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18">
                <a:moveTo>
                  <a:pt x="13" y="98"/>
                </a:moveTo>
                <a:lnTo>
                  <a:pt x="11" y="130"/>
                </a:lnTo>
                <a:lnTo>
                  <a:pt x="11" y="150"/>
                </a:lnTo>
                <a:lnTo>
                  <a:pt x="0" y="165"/>
                </a:lnTo>
                <a:lnTo>
                  <a:pt x="22" y="191"/>
                </a:lnTo>
                <a:lnTo>
                  <a:pt x="24" y="198"/>
                </a:lnTo>
                <a:lnTo>
                  <a:pt x="19" y="215"/>
                </a:lnTo>
                <a:lnTo>
                  <a:pt x="20" y="226"/>
                </a:lnTo>
                <a:lnTo>
                  <a:pt x="31" y="241"/>
                </a:lnTo>
                <a:lnTo>
                  <a:pt x="30" y="250"/>
                </a:lnTo>
                <a:lnTo>
                  <a:pt x="28" y="278"/>
                </a:lnTo>
                <a:lnTo>
                  <a:pt x="37" y="297"/>
                </a:lnTo>
                <a:lnTo>
                  <a:pt x="44" y="308"/>
                </a:lnTo>
                <a:lnTo>
                  <a:pt x="39" y="315"/>
                </a:lnTo>
                <a:lnTo>
                  <a:pt x="39" y="326"/>
                </a:lnTo>
                <a:lnTo>
                  <a:pt x="33" y="332"/>
                </a:lnTo>
                <a:lnTo>
                  <a:pt x="33" y="339"/>
                </a:lnTo>
                <a:lnTo>
                  <a:pt x="48" y="341"/>
                </a:lnTo>
                <a:lnTo>
                  <a:pt x="59" y="345"/>
                </a:lnTo>
                <a:lnTo>
                  <a:pt x="63" y="352"/>
                </a:lnTo>
                <a:lnTo>
                  <a:pt x="63" y="365"/>
                </a:lnTo>
                <a:lnTo>
                  <a:pt x="78" y="380"/>
                </a:lnTo>
                <a:lnTo>
                  <a:pt x="92" y="386"/>
                </a:lnTo>
                <a:lnTo>
                  <a:pt x="95" y="399"/>
                </a:lnTo>
                <a:lnTo>
                  <a:pt x="112" y="421"/>
                </a:lnTo>
                <a:lnTo>
                  <a:pt x="127" y="408"/>
                </a:lnTo>
                <a:lnTo>
                  <a:pt x="140" y="404"/>
                </a:lnTo>
                <a:lnTo>
                  <a:pt x="149" y="406"/>
                </a:lnTo>
                <a:lnTo>
                  <a:pt x="175" y="434"/>
                </a:lnTo>
                <a:lnTo>
                  <a:pt x="181" y="436"/>
                </a:lnTo>
                <a:lnTo>
                  <a:pt x="212" y="450"/>
                </a:lnTo>
                <a:lnTo>
                  <a:pt x="219" y="452"/>
                </a:lnTo>
                <a:lnTo>
                  <a:pt x="232" y="449"/>
                </a:lnTo>
                <a:lnTo>
                  <a:pt x="247" y="447"/>
                </a:lnTo>
                <a:lnTo>
                  <a:pt x="260" y="452"/>
                </a:lnTo>
                <a:lnTo>
                  <a:pt x="277" y="467"/>
                </a:lnTo>
                <a:lnTo>
                  <a:pt x="284" y="475"/>
                </a:lnTo>
                <a:lnTo>
                  <a:pt x="292" y="469"/>
                </a:lnTo>
                <a:lnTo>
                  <a:pt x="301" y="467"/>
                </a:lnTo>
                <a:lnTo>
                  <a:pt x="314" y="478"/>
                </a:lnTo>
                <a:lnTo>
                  <a:pt x="329" y="490"/>
                </a:lnTo>
                <a:lnTo>
                  <a:pt x="340" y="498"/>
                </a:lnTo>
                <a:lnTo>
                  <a:pt x="355" y="503"/>
                </a:lnTo>
                <a:lnTo>
                  <a:pt x="362" y="501"/>
                </a:lnTo>
                <a:lnTo>
                  <a:pt x="369" y="494"/>
                </a:lnTo>
                <a:lnTo>
                  <a:pt x="379" y="490"/>
                </a:lnTo>
                <a:lnTo>
                  <a:pt x="397" y="496"/>
                </a:lnTo>
                <a:lnTo>
                  <a:pt x="482" y="518"/>
                </a:lnTo>
                <a:lnTo>
                  <a:pt x="495" y="507"/>
                </a:lnTo>
                <a:lnTo>
                  <a:pt x="486" y="490"/>
                </a:lnTo>
                <a:lnTo>
                  <a:pt x="477" y="462"/>
                </a:lnTo>
                <a:lnTo>
                  <a:pt x="536" y="408"/>
                </a:lnTo>
                <a:lnTo>
                  <a:pt x="547" y="395"/>
                </a:lnTo>
                <a:lnTo>
                  <a:pt x="551" y="374"/>
                </a:lnTo>
                <a:lnTo>
                  <a:pt x="542" y="347"/>
                </a:lnTo>
                <a:lnTo>
                  <a:pt x="532" y="324"/>
                </a:lnTo>
                <a:lnTo>
                  <a:pt x="516" y="298"/>
                </a:lnTo>
                <a:lnTo>
                  <a:pt x="505" y="287"/>
                </a:lnTo>
                <a:lnTo>
                  <a:pt x="503" y="271"/>
                </a:lnTo>
                <a:lnTo>
                  <a:pt x="505" y="254"/>
                </a:lnTo>
                <a:lnTo>
                  <a:pt x="510" y="237"/>
                </a:lnTo>
                <a:lnTo>
                  <a:pt x="503" y="226"/>
                </a:lnTo>
                <a:lnTo>
                  <a:pt x="494" y="219"/>
                </a:lnTo>
                <a:lnTo>
                  <a:pt x="503" y="208"/>
                </a:lnTo>
                <a:lnTo>
                  <a:pt x="518" y="187"/>
                </a:lnTo>
                <a:lnTo>
                  <a:pt x="523" y="182"/>
                </a:lnTo>
                <a:lnTo>
                  <a:pt x="520" y="146"/>
                </a:lnTo>
                <a:lnTo>
                  <a:pt x="514" y="128"/>
                </a:lnTo>
                <a:lnTo>
                  <a:pt x="508" y="109"/>
                </a:lnTo>
                <a:lnTo>
                  <a:pt x="508" y="91"/>
                </a:lnTo>
                <a:lnTo>
                  <a:pt x="497" y="74"/>
                </a:lnTo>
                <a:lnTo>
                  <a:pt x="482" y="59"/>
                </a:lnTo>
                <a:lnTo>
                  <a:pt x="466" y="57"/>
                </a:lnTo>
                <a:lnTo>
                  <a:pt x="418" y="56"/>
                </a:lnTo>
                <a:lnTo>
                  <a:pt x="392" y="54"/>
                </a:lnTo>
                <a:lnTo>
                  <a:pt x="344" y="50"/>
                </a:lnTo>
                <a:lnTo>
                  <a:pt x="325" y="41"/>
                </a:lnTo>
                <a:lnTo>
                  <a:pt x="305" y="39"/>
                </a:lnTo>
                <a:lnTo>
                  <a:pt x="294" y="43"/>
                </a:lnTo>
                <a:lnTo>
                  <a:pt x="281" y="52"/>
                </a:lnTo>
                <a:lnTo>
                  <a:pt x="269" y="48"/>
                </a:lnTo>
                <a:lnTo>
                  <a:pt x="258" y="37"/>
                </a:lnTo>
                <a:lnTo>
                  <a:pt x="245" y="37"/>
                </a:lnTo>
                <a:lnTo>
                  <a:pt x="240" y="32"/>
                </a:lnTo>
                <a:lnTo>
                  <a:pt x="236" y="15"/>
                </a:lnTo>
                <a:lnTo>
                  <a:pt x="219" y="2"/>
                </a:lnTo>
                <a:lnTo>
                  <a:pt x="207" y="0"/>
                </a:lnTo>
                <a:lnTo>
                  <a:pt x="184" y="6"/>
                </a:lnTo>
                <a:lnTo>
                  <a:pt x="166" y="11"/>
                </a:lnTo>
                <a:lnTo>
                  <a:pt x="151" y="20"/>
                </a:lnTo>
                <a:lnTo>
                  <a:pt x="125" y="35"/>
                </a:lnTo>
                <a:lnTo>
                  <a:pt x="99" y="43"/>
                </a:lnTo>
                <a:lnTo>
                  <a:pt x="76" y="52"/>
                </a:lnTo>
                <a:lnTo>
                  <a:pt x="52" y="63"/>
                </a:lnTo>
                <a:lnTo>
                  <a:pt x="39" y="78"/>
                </a:lnTo>
                <a:lnTo>
                  <a:pt x="24" y="91"/>
                </a:lnTo>
                <a:lnTo>
                  <a:pt x="13" y="98"/>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19" name="Freeform 33"/>
          <p:cNvSpPr>
            <a:spLocks noChangeAspect="1"/>
          </p:cNvSpPr>
          <p:nvPr/>
        </p:nvSpPr>
        <p:spPr bwMode="auto">
          <a:xfrm>
            <a:off x="3823099" y="3443288"/>
            <a:ext cx="429948" cy="292100"/>
          </a:xfrm>
          <a:custGeom>
            <a:avLst/>
            <a:gdLst>
              <a:gd name="T0" fmla="*/ 2147483647 w 288"/>
              <a:gd name="T1" fmla="*/ 2147483647 h 225"/>
              <a:gd name="T2" fmla="*/ 0 w 288"/>
              <a:gd name="T3" fmla="*/ 2147483647 h 225"/>
              <a:gd name="T4" fmla="*/ 2147483647 w 288"/>
              <a:gd name="T5" fmla="*/ 2147483647 h 225"/>
              <a:gd name="T6" fmla="*/ 2147483647 w 288"/>
              <a:gd name="T7" fmla="*/ 2147483647 h 225"/>
              <a:gd name="T8" fmla="*/ 2147483647 w 288"/>
              <a:gd name="T9" fmla="*/ 2147483647 h 225"/>
              <a:gd name="T10" fmla="*/ 2147483647 w 288"/>
              <a:gd name="T11" fmla="*/ 2147483647 h 225"/>
              <a:gd name="T12" fmla="*/ 2147483647 w 288"/>
              <a:gd name="T13" fmla="*/ 2147483647 h 225"/>
              <a:gd name="T14" fmla="*/ 2147483647 w 288"/>
              <a:gd name="T15" fmla="*/ 2147483647 h 225"/>
              <a:gd name="T16" fmla="*/ 2147483647 w 288"/>
              <a:gd name="T17" fmla="*/ 2147483647 h 225"/>
              <a:gd name="T18" fmla="*/ 2147483647 w 288"/>
              <a:gd name="T19" fmla="*/ 2147483647 h 225"/>
              <a:gd name="T20" fmla="*/ 2147483647 w 288"/>
              <a:gd name="T21" fmla="*/ 2147483647 h 225"/>
              <a:gd name="T22" fmla="*/ 2147483647 w 288"/>
              <a:gd name="T23" fmla="*/ 2147483647 h 225"/>
              <a:gd name="T24" fmla="*/ 2147483647 w 288"/>
              <a:gd name="T25" fmla="*/ 2147483647 h 225"/>
              <a:gd name="T26" fmla="*/ 2147483647 w 288"/>
              <a:gd name="T27" fmla="*/ 2147483647 h 225"/>
              <a:gd name="T28" fmla="*/ 2147483647 w 288"/>
              <a:gd name="T29" fmla="*/ 2147483647 h 225"/>
              <a:gd name="T30" fmla="*/ 2147483647 w 288"/>
              <a:gd name="T31" fmla="*/ 2147483647 h 225"/>
              <a:gd name="T32" fmla="*/ 2147483647 w 288"/>
              <a:gd name="T33" fmla="*/ 2147483647 h 225"/>
              <a:gd name="T34" fmla="*/ 2147483647 w 288"/>
              <a:gd name="T35" fmla="*/ 2147483647 h 225"/>
              <a:gd name="T36" fmla="*/ 2147483647 w 288"/>
              <a:gd name="T37" fmla="*/ 2147483647 h 225"/>
              <a:gd name="T38" fmla="*/ 2147483647 w 288"/>
              <a:gd name="T39" fmla="*/ 2147483647 h 225"/>
              <a:gd name="T40" fmla="*/ 2147483647 w 288"/>
              <a:gd name="T41" fmla="*/ 2147483647 h 225"/>
              <a:gd name="T42" fmla="*/ 2147483647 w 288"/>
              <a:gd name="T43" fmla="*/ 2147483647 h 225"/>
              <a:gd name="T44" fmla="*/ 2147483647 w 288"/>
              <a:gd name="T45" fmla="*/ 2147483647 h 225"/>
              <a:gd name="T46" fmla="*/ 2147483647 w 288"/>
              <a:gd name="T47" fmla="*/ 2147483647 h 225"/>
              <a:gd name="T48" fmla="*/ 2147483647 w 288"/>
              <a:gd name="T49" fmla="*/ 2147483647 h 225"/>
              <a:gd name="T50" fmla="*/ 2147483647 w 288"/>
              <a:gd name="T51" fmla="*/ 2147483647 h 225"/>
              <a:gd name="T52" fmla="*/ 2147483647 w 288"/>
              <a:gd name="T53" fmla="*/ 2147483647 h 225"/>
              <a:gd name="T54" fmla="*/ 2147483647 w 288"/>
              <a:gd name="T55" fmla="*/ 2147483647 h 225"/>
              <a:gd name="T56" fmla="*/ 2147483647 w 288"/>
              <a:gd name="T57" fmla="*/ 2147483647 h 225"/>
              <a:gd name="T58" fmla="*/ 2147483647 w 288"/>
              <a:gd name="T59" fmla="*/ 2147483647 h 225"/>
              <a:gd name="T60" fmla="*/ 2147483647 w 288"/>
              <a:gd name="T61" fmla="*/ 2147483647 h 225"/>
              <a:gd name="T62" fmla="*/ 2147483647 w 288"/>
              <a:gd name="T63" fmla="*/ 2147483647 h 225"/>
              <a:gd name="T64" fmla="*/ 2147483647 w 288"/>
              <a:gd name="T65" fmla="*/ 2147483647 h 225"/>
              <a:gd name="T66" fmla="*/ 2147483647 w 288"/>
              <a:gd name="T67" fmla="*/ 2147483647 h 225"/>
              <a:gd name="T68" fmla="*/ 2147483647 w 288"/>
              <a:gd name="T69" fmla="*/ 2147483647 h 225"/>
              <a:gd name="T70" fmla="*/ 2147483647 w 288"/>
              <a:gd name="T71" fmla="*/ 2147483647 h 225"/>
              <a:gd name="T72" fmla="*/ 2147483647 w 288"/>
              <a:gd name="T73" fmla="*/ 2147483647 h 225"/>
              <a:gd name="T74" fmla="*/ 2147483647 w 288"/>
              <a:gd name="T75" fmla="*/ 2147483647 h 225"/>
              <a:gd name="T76" fmla="*/ 2147483647 w 288"/>
              <a:gd name="T77" fmla="*/ 0 h 225"/>
              <a:gd name="T78" fmla="*/ 2147483647 w 288"/>
              <a:gd name="T79" fmla="*/ 0 h 225"/>
              <a:gd name="T80" fmla="*/ 2147483647 w 288"/>
              <a:gd name="T81" fmla="*/ 2147483647 h 225"/>
              <a:gd name="T82" fmla="*/ 2147483647 w 288"/>
              <a:gd name="T83" fmla="*/ 2147483647 h 225"/>
              <a:gd name="T84" fmla="*/ 2147483647 w 288"/>
              <a:gd name="T85" fmla="*/ 2147483647 h 225"/>
              <a:gd name="T86" fmla="*/ 2147483647 w 288"/>
              <a:gd name="T87" fmla="*/ 2147483647 h 225"/>
              <a:gd name="T88" fmla="*/ 2147483647 w 288"/>
              <a:gd name="T89" fmla="*/ 2147483647 h 225"/>
              <a:gd name="T90" fmla="*/ 2147483647 w 288"/>
              <a:gd name="T91" fmla="*/ 2147483647 h 225"/>
              <a:gd name="T92" fmla="*/ 2147483647 w 288"/>
              <a:gd name="T93" fmla="*/ 2147483647 h 225"/>
              <a:gd name="T94" fmla="*/ 2147483647 w 288"/>
              <a:gd name="T95" fmla="*/ 2147483647 h 225"/>
              <a:gd name="T96" fmla="*/ 2147483647 w 288"/>
              <a:gd name="T97" fmla="*/ 0 h 225"/>
              <a:gd name="T98" fmla="*/ 2147483647 w 288"/>
              <a:gd name="T99" fmla="*/ 2147483647 h 225"/>
              <a:gd name="T100" fmla="*/ 2147483647 w 288"/>
              <a:gd name="T101" fmla="*/ 2147483647 h 225"/>
              <a:gd name="T102" fmla="*/ 2147483647 w 288"/>
              <a:gd name="T103" fmla="*/ 2147483647 h 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8"/>
              <a:gd name="T157" fmla="*/ 0 h 225"/>
              <a:gd name="T158" fmla="*/ 288 w 288"/>
              <a:gd name="T159" fmla="*/ 225 h 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8" h="225">
                <a:moveTo>
                  <a:pt x="2" y="24"/>
                </a:moveTo>
                <a:lnTo>
                  <a:pt x="0" y="31"/>
                </a:lnTo>
                <a:lnTo>
                  <a:pt x="4" y="58"/>
                </a:lnTo>
                <a:lnTo>
                  <a:pt x="17" y="97"/>
                </a:lnTo>
                <a:lnTo>
                  <a:pt x="28" y="108"/>
                </a:lnTo>
                <a:lnTo>
                  <a:pt x="54" y="118"/>
                </a:lnTo>
                <a:lnTo>
                  <a:pt x="65" y="121"/>
                </a:lnTo>
                <a:lnTo>
                  <a:pt x="67" y="134"/>
                </a:lnTo>
                <a:lnTo>
                  <a:pt x="67" y="156"/>
                </a:lnTo>
                <a:lnTo>
                  <a:pt x="93" y="182"/>
                </a:lnTo>
                <a:lnTo>
                  <a:pt x="109" y="190"/>
                </a:lnTo>
                <a:lnTo>
                  <a:pt x="117" y="194"/>
                </a:lnTo>
                <a:lnTo>
                  <a:pt x="139" y="221"/>
                </a:lnTo>
                <a:lnTo>
                  <a:pt x="146" y="216"/>
                </a:lnTo>
                <a:lnTo>
                  <a:pt x="161" y="214"/>
                </a:lnTo>
                <a:lnTo>
                  <a:pt x="178" y="225"/>
                </a:lnTo>
                <a:lnTo>
                  <a:pt x="191" y="218"/>
                </a:lnTo>
                <a:lnTo>
                  <a:pt x="209" y="197"/>
                </a:lnTo>
                <a:lnTo>
                  <a:pt x="222" y="190"/>
                </a:lnTo>
                <a:lnTo>
                  <a:pt x="236" y="195"/>
                </a:lnTo>
                <a:lnTo>
                  <a:pt x="244" y="192"/>
                </a:lnTo>
                <a:lnTo>
                  <a:pt x="245" y="184"/>
                </a:lnTo>
                <a:lnTo>
                  <a:pt x="247" y="142"/>
                </a:lnTo>
                <a:lnTo>
                  <a:pt x="255" y="129"/>
                </a:lnTo>
                <a:lnTo>
                  <a:pt x="255" y="110"/>
                </a:lnTo>
                <a:lnTo>
                  <a:pt x="258" y="103"/>
                </a:lnTo>
                <a:lnTo>
                  <a:pt x="273" y="92"/>
                </a:lnTo>
                <a:lnTo>
                  <a:pt x="288" y="90"/>
                </a:lnTo>
                <a:lnTo>
                  <a:pt x="288" y="69"/>
                </a:lnTo>
                <a:lnTo>
                  <a:pt x="284" y="53"/>
                </a:lnTo>
                <a:lnTo>
                  <a:pt x="273" y="47"/>
                </a:lnTo>
                <a:lnTo>
                  <a:pt x="268" y="49"/>
                </a:lnTo>
                <a:lnTo>
                  <a:pt x="249" y="31"/>
                </a:lnTo>
                <a:lnTo>
                  <a:pt x="238" y="19"/>
                </a:lnTo>
                <a:lnTo>
                  <a:pt x="224" y="19"/>
                </a:lnTo>
                <a:lnTo>
                  <a:pt x="198" y="19"/>
                </a:lnTo>
                <a:lnTo>
                  <a:pt x="193" y="15"/>
                </a:lnTo>
                <a:lnTo>
                  <a:pt x="187" y="2"/>
                </a:lnTo>
                <a:lnTo>
                  <a:pt x="180" y="0"/>
                </a:lnTo>
                <a:lnTo>
                  <a:pt x="157" y="0"/>
                </a:lnTo>
                <a:lnTo>
                  <a:pt x="148" y="11"/>
                </a:lnTo>
                <a:lnTo>
                  <a:pt x="139" y="9"/>
                </a:lnTo>
                <a:lnTo>
                  <a:pt x="124" y="6"/>
                </a:lnTo>
                <a:lnTo>
                  <a:pt x="117" y="4"/>
                </a:lnTo>
                <a:lnTo>
                  <a:pt x="106" y="7"/>
                </a:lnTo>
                <a:lnTo>
                  <a:pt x="98" y="13"/>
                </a:lnTo>
                <a:lnTo>
                  <a:pt x="83" y="7"/>
                </a:lnTo>
                <a:lnTo>
                  <a:pt x="52" y="2"/>
                </a:lnTo>
                <a:lnTo>
                  <a:pt x="44" y="0"/>
                </a:lnTo>
                <a:lnTo>
                  <a:pt x="35" y="7"/>
                </a:lnTo>
                <a:lnTo>
                  <a:pt x="20" y="17"/>
                </a:lnTo>
                <a:lnTo>
                  <a:pt x="2" y="24"/>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0" name="Freeform 34"/>
          <p:cNvSpPr>
            <a:spLocks noChangeAspect="1"/>
          </p:cNvSpPr>
          <p:nvPr/>
        </p:nvSpPr>
        <p:spPr bwMode="auto">
          <a:xfrm>
            <a:off x="3874691" y="3132141"/>
            <a:ext cx="67071" cy="47625"/>
          </a:xfrm>
          <a:custGeom>
            <a:avLst/>
            <a:gdLst>
              <a:gd name="T0" fmla="*/ 2147483647 w 44"/>
              <a:gd name="T1" fmla="*/ 0 h 37"/>
              <a:gd name="T2" fmla="*/ 2147483647 w 44"/>
              <a:gd name="T3" fmla="*/ 2147483647 h 37"/>
              <a:gd name="T4" fmla="*/ 0 w 44"/>
              <a:gd name="T5" fmla="*/ 2147483647 h 37"/>
              <a:gd name="T6" fmla="*/ 2147483647 w 44"/>
              <a:gd name="T7" fmla="*/ 2147483647 h 37"/>
              <a:gd name="T8" fmla="*/ 2147483647 w 44"/>
              <a:gd name="T9" fmla="*/ 2147483647 h 37"/>
              <a:gd name="T10" fmla="*/ 2147483647 w 44"/>
              <a:gd name="T11" fmla="*/ 2147483647 h 37"/>
              <a:gd name="T12" fmla="*/ 2147483647 w 44"/>
              <a:gd name="T13" fmla="*/ 2147483647 h 37"/>
              <a:gd name="T14" fmla="*/ 2147483647 w 44"/>
              <a:gd name="T15" fmla="*/ 2147483647 h 37"/>
              <a:gd name="T16" fmla="*/ 2147483647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26" y="0"/>
                </a:moveTo>
                <a:lnTo>
                  <a:pt x="6" y="13"/>
                </a:lnTo>
                <a:lnTo>
                  <a:pt x="0" y="20"/>
                </a:lnTo>
                <a:lnTo>
                  <a:pt x="13" y="24"/>
                </a:lnTo>
                <a:lnTo>
                  <a:pt x="24" y="37"/>
                </a:lnTo>
                <a:lnTo>
                  <a:pt x="33" y="28"/>
                </a:lnTo>
                <a:lnTo>
                  <a:pt x="44" y="20"/>
                </a:lnTo>
                <a:lnTo>
                  <a:pt x="35" y="11"/>
                </a:lnTo>
                <a:lnTo>
                  <a:pt x="26"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1" name="Freeform 35"/>
          <p:cNvSpPr>
            <a:spLocks noChangeAspect="1"/>
          </p:cNvSpPr>
          <p:nvPr/>
        </p:nvSpPr>
        <p:spPr bwMode="auto">
          <a:xfrm>
            <a:off x="3855773" y="3187703"/>
            <a:ext cx="96308" cy="85725"/>
          </a:xfrm>
          <a:custGeom>
            <a:avLst/>
            <a:gdLst>
              <a:gd name="T0" fmla="*/ 2147483647 w 65"/>
              <a:gd name="T1" fmla="*/ 0 h 67"/>
              <a:gd name="T2" fmla="*/ 2147483647 w 65"/>
              <a:gd name="T3" fmla="*/ 2147483647 h 67"/>
              <a:gd name="T4" fmla="*/ 2147483647 w 65"/>
              <a:gd name="T5" fmla="*/ 0 h 67"/>
              <a:gd name="T6" fmla="*/ 2147483647 w 65"/>
              <a:gd name="T7" fmla="*/ 2147483647 h 67"/>
              <a:gd name="T8" fmla="*/ 2147483647 w 65"/>
              <a:gd name="T9" fmla="*/ 2147483647 h 67"/>
              <a:gd name="T10" fmla="*/ 0 w 65"/>
              <a:gd name="T11" fmla="*/ 2147483647 h 67"/>
              <a:gd name="T12" fmla="*/ 2147483647 w 65"/>
              <a:gd name="T13" fmla="*/ 2147483647 h 67"/>
              <a:gd name="T14" fmla="*/ 2147483647 w 65"/>
              <a:gd name="T15" fmla="*/ 2147483647 h 67"/>
              <a:gd name="T16" fmla="*/ 2147483647 w 65"/>
              <a:gd name="T17" fmla="*/ 2147483647 h 67"/>
              <a:gd name="T18" fmla="*/ 2147483647 w 65"/>
              <a:gd name="T19" fmla="*/ 2147483647 h 67"/>
              <a:gd name="T20" fmla="*/ 2147483647 w 65"/>
              <a:gd name="T21" fmla="*/ 2147483647 h 67"/>
              <a:gd name="T22" fmla="*/ 2147483647 w 65"/>
              <a:gd name="T23" fmla="*/ 2147483647 h 67"/>
              <a:gd name="T24" fmla="*/ 2147483647 w 65"/>
              <a:gd name="T25" fmla="*/ 2147483647 h 67"/>
              <a:gd name="T26" fmla="*/ 2147483647 w 65"/>
              <a:gd name="T27" fmla="*/ 0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67"/>
              <a:gd name="T44" fmla="*/ 65 w 65"/>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67">
                <a:moveTo>
                  <a:pt x="54" y="0"/>
                </a:moveTo>
                <a:lnTo>
                  <a:pt x="32" y="4"/>
                </a:lnTo>
                <a:lnTo>
                  <a:pt x="24" y="0"/>
                </a:lnTo>
                <a:lnTo>
                  <a:pt x="11" y="17"/>
                </a:lnTo>
                <a:lnTo>
                  <a:pt x="6" y="13"/>
                </a:lnTo>
                <a:lnTo>
                  <a:pt x="0" y="24"/>
                </a:lnTo>
                <a:lnTo>
                  <a:pt x="7" y="30"/>
                </a:lnTo>
                <a:lnTo>
                  <a:pt x="7" y="58"/>
                </a:lnTo>
                <a:lnTo>
                  <a:pt x="13" y="67"/>
                </a:lnTo>
                <a:lnTo>
                  <a:pt x="46" y="30"/>
                </a:lnTo>
                <a:lnTo>
                  <a:pt x="59" y="30"/>
                </a:lnTo>
                <a:lnTo>
                  <a:pt x="65" y="20"/>
                </a:lnTo>
                <a:lnTo>
                  <a:pt x="63" y="15"/>
                </a:lnTo>
                <a:lnTo>
                  <a:pt x="54"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2" name="Freeform 36"/>
          <p:cNvSpPr>
            <a:spLocks noChangeAspect="1"/>
          </p:cNvSpPr>
          <p:nvPr/>
        </p:nvSpPr>
        <p:spPr bwMode="auto">
          <a:xfrm>
            <a:off x="3967562" y="3049588"/>
            <a:ext cx="319881" cy="247650"/>
          </a:xfrm>
          <a:custGeom>
            <a:avLst/>
            <a:gdLst>
              <a:gd name="T0" fmla="*/ 2147483647 w 215"/>
              <a:gd name="T1" fmla="*/ 2147483647 h 191"/>
              <a:gd name="T2" fmla="*/ 2147483647 w 215"/>
              <a:gd name="T3" fmla="*/ 2147483647 h 191"/>
              <a:gd name="T4" fmla="*/ 2147483647 w 215"/>
              <a:gd name="T5" fmla="*/ 2147483647 h 191"/>
              <a:gd name="T6" fmla="*/ 2147483647 w 215"/>
              <a:gd name="T7" fmla="*/ 2147483647 h 191"/>
              <a:gd name="T8" fmla="*/ 2147483647 w 215"/>
              <a:gd name="T9" fmla="*/ 2147483647 h 191"/>
              <a:gd name="T10" fmla="*/ 2147483647 w 215"/>
              <a:gd name="T11" fmla="*/ 2147483647 h 191"/>
              <a:gd name="T12" fmla="*/ 2147483647 w 215"/>
              <a:gd name="T13" fmla="*/ 2147483647 h 191"/>
              <a:gd name="T14" fmla="*/ 2147483647 w 215"/>
              <a:gd name="T15" fmla="*/ 2147483647 h 191"/>
              <a:gd name="T16" fmla="*/ 2147483647 w 215"/>
              <a:gd name="T17" fmla="*/ 2147483647 h 191"/>
              <a:gd name="T18" fmla="*/ 2147483647 w 215"/>
              <a:gd name="T19" fmla="*/ 2147483647 h 191"/>
              <a:gd name="T20" fmla="*/ 2147483647 w 215"/>
              <a:gd name="T21" fmla="*/ 2147483647 h 191"/>
              <a:gd name="T22" fmla="*/ 2147483647 w 215"/>
              <a:gd name="T23" fmla="*/ 2147483647 h 191"/>
              <a:gd name="T24" fmla="*/ 2147483647 w 215"/>
              <a:gd name="T25" fmla="*/ 2147483647 h 191"/>
              <a:gd name="T26" fmla="*/ 2147483647 w 215"/>
              <a:gd name="T27" fmla="*/ 2147483647 h 191"/>
              <a:gd name="T28" fmla="*/ 2147483647 w 215"/>
              <a:gd name="T29" fmla="*/ 2147483647 h 191"/>
              <a:gd name="T30" fmla="*/ 2147483647 w 215"/>
              <a:gd name="T31" fmla="*/ 2147483647 h 191"/>
              <a:gd name="T32" fmla="*/ 2147483647 w 215"/>
              <a:gd name="T33" fmla="*/ 2147483647 h 191"/>
              <a:gd name="T34" fmla="*/ 2147483647 w 215"/>
              <a:gd name="T35" fmla="*/ 2147483647 h 191"/>
              <a:gd name="T36" fmla="*/ 2147483647 w 215"/>
              <a:gd name="T37" fmla="*/ 2147483647 h 191"/>
              <a:gd name="T38" fmla="*/ 2147483647 w 215"/>
              <a:gd name="T39" fmla="*/ 2147483647 h 191"/>
              <a:gd name="T40" fmla="*/ 2147483647 w 215"/>
              <a:gd name="T41" fmla="*/ 0 h 191"/>
              <a:gd name="T42" fmla="*/ 2147483647 w 215"/>
              <a:gd name="T43" fmla="*/ 2147483647 h 191"/>
              <a:gd name="T44" fmla="*/ 2147483647 w 215"/>
              <a:gd name="T45" fmla="*/ 2147483647 h 191"/>
              <a:gd name="T46" fmla="*/ 2147483647 w 215"/>
              <a:gd name="T47" fmla="*/ 2147483647 h 191"/>
              <a:gd name="T48" fmla="*/ 2147483647 w 215"/>
              <a:gd name="T49" fmla="*/ 2147483647 h 191"/>
              <a:gd name="T50" fmla="*/ 2147483647 w 215"/>
              <a:gd name="T51" fmla="*/ 2147483647 h 191"/>
              <a:gd name="T52" fmla="*/ 2147483647 w 215"/>
              <a:gd name="T53" fmla="*/ 2147483647 h 191"/>
              <a:gd name="T54" fmla="*/ 0 w 215"/>
              <a:gd name="T55" fmla="*/ 2147483647 h 191"/>
              <a:gd name="T56" fmla="*/ 2147483647 w 215"/>
              <a:gd name="T57" fmla="*/ 2147483647 h 191"/>
              <a:gd name="T58" fmla="*/ 2147483647 w 215"/>
              <a:gd name="T59" fmla="*/ 2147483647 h 191"/>
              <a:gd name="T60" fmla="*/ 2147483647 w 215"/>
              <a:gd name="T61" fmla="*/ 2147483647 h 191"/>
              <a:gd name="T62" fmla="*/ 2147483647 w 215"/>
              <a:gd name="T63" fmla="*/ 2147483647 h 191"/>
              <a:gd name="T64" fmla="*/ 2147483647 w 215"/>
              <a:gd name="T65" fmla="*/ 2147483647 h 191"/>
              <a:gd name="T66" fmla="*/ 2147483647 w 215"/>
              <a:gd name="T67" fmla="*/ 2147483647 h 191"/>
              <a:gd name="T68" fmla="*/ 2147483647 w 215"/>
              <a:gd name="T69" fmla="*/ 2147483647 h 191"/>
              <a:gd name="T70" fmla="*/ 2147483647 w 215"/>
              <a:gd name="T71" fmla="*/ 2147483647 h 191"/>
              <a:gd name="T72" fmla="*/ 2147483647 w 215"/>
              <a:gd name="T73" fmla="*/ 2147483647 h 191"/>
              <a:gd name="T74" fmla="*/ 2147483647 w 215"/>
              <a:gd name="T75" fmla="*/ 2147483647 h 191"/>
              <a:gd name="T76" fmla="*/ 2147483647 w 215"/>
              <a:gd name="T77" fmla="*/ 2147483647 h 191"/>
              <a:gd name="T78" fmla="*/ 2147483647 w 215"/>
              <a:gd name="T79" fmla="*/ 2147483647 h 191"/>
              <a:gd name="T80" fmla="*/ 2147483647 w 215"/>
              <a:gd name="T81" fmla="*/ 2147483647 h 191"/>
              <a:gd name="T82" fmla="*/ 2147483647 w 215"/>
              <a:gd name="T83" fmla="*/ 2147483647 h 191"/>
              <a:gd name="T84" fmla="*/ 2147483647 w 215"/>
              <a:gd name="T85" fmla="*/ 2147483647 h 191"/>
              <a:gd name="T86" fmla="*/ 2147483647 w 215"/>
              <a:gd name="T87" fmla="*/ 2147483647 h 191"/>
              <a:gd name="T88" fmla="*/ 2147483647 w 215"/>
              <a:gd name="T89" fmla="*/ 2147483647 h 191"/>
              <a:gd name="T90" fmla="*/ 2147483647 w 215"/>
              <a:gd name="T91" fmla="*/ 2147483647 h 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191"/>
              <a:gd name="T140" fmla="*/ 215 w 215"/>
              <a:gd name="T141" fmla="*/ 191 h 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191">
                <a:moveTo>
                  <a:pt x="208" y="180"/>
                </a:moveTo>
                <a:lnTo>
                  <a:pt x="206" y="169"/>
                </a:lnTo>
                <a:lnTo>
                  <a:pt x="213" y="159"/>
                </a:lnTo>
                <a:lnTo>
                  <a:pt x="213" y="145"/>
                </a:lnTo>
                <a:lnTo>
                  <a:pt x="198" y="134"/>
                </a:lnTo>
                <a:lnTo>
                  <a:pt x="193" y="128"/>
                </a:lnTo>
                <a:lnTo>
                  <a:pt x="189" y="109"/>
                </a:lnTo>
                <a:lnTo>
                  <a:pt x="180" y="93"/>
                </a:lnTo>
                <a:lnTo>
                  <a:pt x="170" y="80"/>
                </a:lnTo>
                <a:lnTo>
                  <a:pt x="170" y="69"/>
                </a:lnTo>
                <a:lnTo>
                  <a:pt x="176" y="61"/>
                </a:lnTo>
                <a:lnTo>
                  <a:pt x="200" y="63"/>
                </a:lnTo>
                <a:lnTo>
                  <a:pt x="209" y="52"/>
                </a:lnTo>
                <a:lnTo>
                  <a:pt x="215" y="24"/>
                </a:lnTo>
                <a:lnTo>
                  <a:pt x="213" y="15"/>
                </a:lnTo>
                <a:lnTo>
                  <a:pt x="202" y="13"/>
                </a:lnTo>
                <a:lnTo>
                  <a:pt x="182" y="15"/>
                </a:lnTo>
                <a:lnTo>
                  <a:pt x="154" y="15"/>
                </a:lnTo>
                <a:lnTo>
                  <a:pt x="132" y="6"/>
                </a:lnTo>
                <a:lnTo>
                  <a:pt x="117" y="2"/>
                </a:lnTo>
                <a:lnTo>
                  <a:pt x="104" y="0"/>
                </a:lnTo>
                <a:lnTo>
                  <a:pt x="91" y="17"/>
                </a:lnTo>
                <a:lnTo>
                  <a:pt x="76" y="28"/>
                </a:lnTo>
                <a:lnTo>
                  <a:pt x="54" y="26"/>
                </a:lnTo>
                <a:lnTo>
                  <a:pt x="41" y="35"/>
                </a:lnTo>
                <a:lnTo>
                  <a:pt x="20" y="56"/>
                </a:lnTo>
                <a:lnTo>
                  <a:pt x="4" y="69"/>
                </a:lnTo>
                <a:lnTo>
                  <a:pt x="0" y="78"/>
                </a:lnTo>
                <a:lnTo>
                  <a:pt x="9" y="95"/>
                </a:lnTo>
                <a:lnTo>
                  <a:pt x="19" y="117"/>
                </a:lnTo>
                <a:lnTo>
                  <a:pt x="30" y="130"/>
                </a:lnTo>
                <a:lnTo>
                  <a:pt x="41" y="126"/>
                </a:lnTo>
                <a:lnTo>
                  <a:pt x="60" y="119"/>
                </a:lnTo>
                <a:lnTo>
                  <a:pt x="58" y="137"/>
                </a:lnTo>
                <a:lnTo>
                  <a:pt x="52" y="159"/>
                </a:lnTo>
                <a:lnTo>
                  <a:pt x="54" y="163"/>
                </a:lnTo>
                <a:lnTo>
                  <a:pt x="63" y="163"/>
                </a:lnTo>
                <a:lnTo>
                  <a:pt x="76" y="159"/>
                </a:lnTo>
                <a:lnTo>
                  <a:pt x="104" y="162"/>
                </a:lnTo>
                <a:lnTo>
                  <a:pt x="112" y="172"/>
                </a:lnTo>
                <a:lnTo>
                  <a:pt x="128" y="178"/>
                </a:lnTo>
                <a:lnTo>
                  <a:pt x="142" y="191"/>
                </a:lnTo>
                <a:lnTo>
                  <a:pt x="151" y="189"/>
                </a:lnTo>
                <a:lnTo>
                  <a:pt x="168" y="180"/>
                </a:lnTo>
                <a:lnTo>
                  <a:pt x="185" y="178"/>
                </a:lnTo>
                <a:lnTo>
                  <a:pt x="208" y="18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3" name="Freeform 37"/>
          <p:cNvSpPr>
            <a:spLocks noChangeAspect="1"/>
          </p:cNvSpPr>
          <p:nvPr/>
        </p:nvSpPr>
        <p:spPr bwMode="auto">
          <a:xfrm>
            <a:off x="3723351" y="2974975"/>
            <a:ext cx="41275" cy="33338"/>
          </a:xfrm>
          <a:custGeom>
            <a:avLst/>
            <a:gdLst>
              <a:gd name="T0" fmla="*/ 2147483647 w 28"/>
              <a:gd name="T1" fmla="*/ 0 h 26"/>
              <a:gd name="T2" fmla="*/ 2147483647 w 28"/>
              <a:gd name="T3" fmla="*/ 2147483647 h 26"/>
              <a:gd name="T4" fmla="*/ 0 w 28"/>
              <a:gd name="T5" fmla="*/ 2147483647 h 26"/>
              <a:gd name="T6" fmla="*/ 2147483647 w 28"/>
              <a:gd name="T7" fmla="*/ 2147483647 h 26"/>
              <a:gd name="T8" fmla="*/ 2147483647 w 28"/>
              <a:gd name="T9" fmla="*/ 2147483647 h 26"/>
              <a:gd name="T10" fmla="*/ 2147483647 w 28"/>
              <a:gd name="T11" fmla="*/ 2147483647 h 26"/>
              <a:gd name="T12" fmla="*/ 2147483647 w 28"/>
              <a:gd name="T13" fmla="*/ 0 h 26"/>
              <a:gd name="T14" fmla="*/ 0 60000 65536"/>
              <a:gd name="T15" fmla="*/ 0 60000 65536"/>
              <a:gd name="T16" fmla="*/ 0 60000 65536"/>
              <a:gd name="T17" fmla="*/ 0 60000 65536"/>
              <a:gd name="T18" fmla="*/ 0 60000 65536"/>
              <a:gd name="T19" fmla="*/ 0 60000 65536"/>
              <a:gd name="T20" fmla="*/ 0 60000 65536"/>
              <a:gd name="T21" fmla="*/ 0 w 28"/>
              <a:gd name="T22" fmla="*/ 0 h 26"/>
              <a:gd name="T23" fmla="*/ 28 w 2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6">
                <a:moveTo>
                  <a:pt x="24" y="0"/>
                </a:moveTo>
                <a:lnTo>
                  <a:pt x="13" y="6"/>
                </a:lnTo>
                <a:lnTo>
                  <a:pt x="0" y="17"/>
                </a:lnTo>
                <a:lnTo>
                  <a:pt x="2" y="26"/>
                </a:lnTo>
                <a:lnTo>
                  <a:pt x="9" y="26"/>
                </a:lnTo>
                <a:lnTo>
                  <a:pt x="28" y="13"/>
                </a:lnTo>
                <a:lnTo>
                  <a:pt x="24"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4" name="Freeform 38"/>
          <p:cNvSpPr>
            <a:spLocks noChangeAspect="1"/>
          </p:cNvSpPr>
          <p:nvPr/>
        </p:nvSpPr>
        <p:spPr bwMode="auto">
          <a:xfrm>
            <a:off x="3764624" y="1876425"/>
            <a:ext cx="653521" cy="1169988"/>
          </a:xfrm>
          <a:custGeom>
            <a:avLst/>
            <a:gdLst>
              <a:gd name="T0" fmla="*/ 2147483647 w 438"/>
              <a:gd name="T1" fmla="*/ 2147483647 h 903"/>
              <a:gd name="T2" fmla="*/ 2147483647 w 438"/>
              <a:gd name="T3" fmla="*/ 2147483647 h 903"/>
              <a:gd name="T4" fmla="*/ 2147483647 w 438"/>
              <a:gd name="T5" fmla="*/ 2147483647 h 903"/>
              <a:gd name="T6" fmla="*/ 2147483647 w 438"/>
              <a:gd name="T7" fmla="*/ 2147483647 h 903"/>
              <a:gd name="T8" fmla="*/ 2147483647 w 438"/>
              <a:gd name="T9" fmla="*/ 2147483647 h 903"/>
              <a:gd name="T10" fmla="*/ 2147483647 w 438"/>
              <a:gd name="T11" fmla="*/ 2147483647 h 903"/>
              <a:gd name="T12" fmla="*/ 2147483647 w 438"/>
              <a:gd name="T13" fmla="*/ 2147483647 h 903"/>
              <a:gd name="T14" fmla="*/ 2147483647 w 438"/>
              <a:gd name="T15" fmla="*/ 2147483647 h 903"/>
              <a:gd name="T16" fmla="*/ 2147483647 w 438"/>
              <a:gd name="T17" fmla="*/ 2147483647 h 903"/>
              <a:gd name="T18" fmla="*/ 2147483647 w 438"/>
              <a:gd name="T19" fmla="*/ 2147483647 h 903"/>
              <a:gd name="T20" fmla="*/ 2147483647 w 438"/>
              <a:gd name="T21" fmla="*/ 2147483647 h 903"/>
              <a:gd name="T22" fmla="*/ 2147483647 w 438"/>
              <a:gd name="T23" fmla="*/ 2147483647 h 903"/>
              <a:gd name="T24" fmla="*/ 2147483647 w 438"/>
              <a:gd name="T25" fmla="*/ 2147483647 h 903"/>
              <a:gd name="T26" fmla="*/ 2147483647 w 438"/>
              <a:gd name="T27" fmla="*/ 2147483647 h 903"/>
              <a:gd name="T28" fmla="*/ 2147483647 w 438"/>
              <a:gd name="T29" fmla="*/ 2147483647 h 903"/>
              <a:gd name="T30" fmla="*/ 2147483647 w 438"/>
              <a:gd name="T31" fmla="*/ 2147483647 h 903"/>
              <a:gd name="T32" fmla="*/ 2147483647 w 438"/>
              <a:gd name="T33" fmla="*/ 2147483647 h 903"/>
              <a:gd name="T34" fmla="*/ 2147483647 w 438"/>
              <a:gd name="T35" fmla="*/ 2147483647 h 903"/>
              <a:gd name="T36" fmla="*/ 2147483647 w 438"/>
              <a:gd name="T37" fmla="*/ 2147483647 h 903"/>
              <a:gd name="T38" fmla="*/ 2147483647 w 438"/>
              <a:gd name="T39" fmla="*/ 2147483647 h 903"/>
              <a:gd name="T40" fmla="*/ 2147483647 w 438"/>
              <a:gd name="T41" fmla="*/ 2147483647 h 903"/>
              <a:gd name="T42" fmla="*/ 2147483647 w 438"/>
              <a:gd name="T43" fmla="*/ 2147483647 h 903"/>
              <a:gd name="T44" fmla="*/ 2147483647 w 438"/>
              <a:gd name="T45" fmla="*/ 2147483647 h 903"/>
              <a:gd name="T46" fmla="*/ 2147483647 w 438"/>
              <a:gd name="T47" fmla="*/ 2147483647 h 903"/>
              <a:gd name="T48" fmla="*/ 2147483647 w 438"/>
              <a:gd name="T49" fmla="*/ 2147483647 h 903"/>
              <a:gd name="T50" fmla="*/ 2147483647 w 438"/>
              <a:gd name="T51" fmla="*/ 2147483647 h 903"/>
              <a:gd name="T52" fmla="*/ 2147483647 w 438"/>
              <a:gd name="T53" fmla="*/ 2147483647 h 903"/>
              <a:gd name="T54" fmla="*/ 2147483647 w 438"/>
              <a:gd name="T55" fmla="*/ 2147483647 h 903"/>
              <a:gd name="T56" fmla="*/ 2147483647 w 438"/>
              <a:gd name="T57" fmla="*/ 2147483647 h 903"/>
              <a:gd name="T58" fmla="*/ 2147483647 w 438"/>
              <a:gd name="T59" fmla="*/ 2147483647 h 903"/>
              <a:gd name="T60" fmla="*/ 2147483647 w 438"/>
              <a:gd name="T61" fmla="*/ 2147483647 h 903"/>
              <a:gd name="T62" fmla="*/ 2147483647 w 438"/>
              <a:gd name="T63" fmla="*/ 2147483647 h 903"/>
              <a:gd name="T64" fmla="*/ 2147483647 w 438"/>
              <a:gd name="T65" fmla="*/ 2147483647 h 903"/>
              <a:gd name="T66" fmla="*/ 2147483647 w 438"/>
              <a:gd name="T67" fmla="*/ 2147483647 h 903"/>
              <a:gd name="T68" fmla="*/ 2147483647 w 438"/>
              <a:gd name="T69" fmla="*/ 2147483647 h 903"/>
              <a:gd name="T70" fmla="*/ 2147483647 w 438"/>
              <a:gd name="T71" fmla="*/ 2147483647 h 903"/>
              <a:gd name="T72" fmla="*/ 2147483647 w 438"/>
              <a:gd name="T73" fmla="*/ 2147483647 h 903"/>
              <a:gd name="T74" fmla="*/ 2147483647 w 438"/>
              <a:gd name="T75" fmla="*/ 2147483647 h 903"/>
              <a:gd name="T76" fmla="*/ 2147483647 w 438"/>
              <a:gd name="T77" fmla="*/ 2147483647 h 903"/>
              <a:gd name="T78" fmla="*/ 2147483647 w 438"/>
              <a:gd name="T79" fmla="*/ 2147483647 h 903"/>
              <a:gd name="T80" fmla="*/ 2147483647 w 438"/>
              <a:gd name="T81" fmla="*/ 2147483647 h 903"/>
              <a:gd name="T82" fmla="*/ 2147483647 w 438"/>
              <a:gd name="T83" fmla="*/ 2147483647 h 903"/>
              <a:gd name="T84" fmla="*/ 2147483647 w 438"/>
              <a:gd name="T85" fmla="*/ 2147483647 h 903"/>
              <a:gd name="T86" fmla="*/ 2147483647 w 438"/>
              <a:gd name="T87" fmla="*/ 2147483647 h 903"/>
              <a:gd name="T88" fmla="*/ 2147483647 w 438"/>
              <a:gd name="T89" fmla="*/ 2147483647 h 903"/>
              <a:gd name="T90" fmla="*/ 2147483647 w 438"/>
              <a:gd name="T91" fmla="*/ 2147483647 h 903"/>
              <a:gd name="T92" fmla="*/ 2147483647 w 438"/>
              <a:gd name="T93" fmla="*/ 2147483647 h 903"/>
              <a:gd name="T94" fmla="*/ 2147483647 w 438"/>
              <a:gd name="T95" fmla="*/ 2147483647 h 903"/>
              <a:gd name="T96" fmla="*/ 2147483647 w 438"/>
              <a:gd name="T97" fmla="*/ 2147483647 h 903"/>
              <a:gd name="T98" fmla="*/ 2147483647 w 438"/>
              <a:gd name="T99" fmla="*/ 2147483647 h 903"/>
              <a:gd name="T100" fmla="*/ 2147483647 w 438"/>
              <a:gd name="T101" fmla="*/ 2147483647 h 903"/>
              <a:gd name="T102" fmla="*/ 2147483647 w 438"/>
              <a:gd name="T103" fmla="*/ 2147483647 h 903"/>
              <a:gd name="T104" fmla="*/ 2147483647 w 438"/>
              <a:gd name="T105" fmla="*/ 2147483647 h 903"/>
              <a:gd name="T106" fmla="*/ 2147483647 w 438"/>
              <a:gd name="T107" fmla="*/ 2147483647 h 9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8"/>
              <a:gd name="T163" fmla="*/ 0 h 903"/>
              <a:gd name="T164" fmla="*/ 438 w 438"/>
              <a:gd name="T165" fmla="*/ 903 h 9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8" h="903">
                <a:moveTo>
                  <a:pt x="122" y="903"/>
                </a:moveTo>
                <a:lnTo>
                  <a:pt x="119" y="873"/>
                </a:lnTo>
                <a:lnTo>
                  <a:pt x="104" y="858"/>
                </a:lnTo>
                <a:lnTo>
                  <a:pt x="93" y="851"/>
                </a:lnTo>
                <a:lnTo>
                  <a:pt x="74" y="844"/>
                </a:lnTo>
                <a:lnTo>
                  <a:pt x="59" y="844"/>
                </a:lnTo>
                <a:lnTo>
                  <a:pt x="52" y="829"/>
                </a:lnTo>
                <a:lnTo>
                  <a:pt x="59" y="773"/>
                </a:lnTo>
                <a:lnTo>
                  <a:pt x="56" y="740"/>
                </a:lnTo>
                <a:lnTo>
                  <a:pt x="44" y="725"/>
                </a:lnTo>
                <a:lnTo>
                  <a:pt x="37" y="718"/>
                </a:lnTo>
                <a:lnTo>
                  <a:pt x="41" y="688"/>
                </a:lnTo>
                <a:lnTo>
                  <a:pt x="37" y="669"/>
                </a:lnTo>
                <a:lnTo>
                  <a:pt x="30" y="655"/>
                </a:lnTo>
                <a:lnTo>
                  <a:pt x="41" y="622"/>
                </a:lnTo>
                <a:lnTo>
                  <a:pt x="52" y="622"/>
                </a:lnTo>
                <a:lnTo>
                  <a:pt x="59" y="615"/>
                </a:lnTo>
                <a:lnTo>
                  <a:pt x="63" y="592"/>
                </a:lnTo>
                <a:lnTo>
                  <a:pt x="85" y="574"/>
                </a:lnTo>
                <a:lnTo>
                  <a:pt x="107" y="555"/>
                </a:lnTo>
                <a:lnTo>
                  <a:pt x="111" y="533"/>
                </a:lnTo>
                <a:lnTo>
                  <a:pt x="137" y="511"/>
                </a:lnTo>
                <a:lnTo>
                  <a:pt x="163" y="485"/>
                </a:lnTo>
                <a:lnTo>
                  <a:pt x="159" y="474"/>
                </a:lnTo>
                <a:lnTo>
                  <a:pt x="159" y="459"/>
                </a:lnTo>
                <a:lnTo>
                  <a:pt x="178" y="448"/>
                </a:lnTo>
                <a:lnTo>
                  <a:pt x="185" y="444"/>
                </a:lnTo>
                <a:lnTo>
                  <a:pt x="181" y="422"/>
                </a:lnTo>
                <a:lnTo>
                  <a:pt x="181" y="400"/>
                </a:lnTo>
                <a:lnTo>
                  <a:pt x="174" y="396"/>
                </a:lnTo>
                <a:lnTo>
                  <a:pt x="163" y="400"/>
                </a:lnTo>
                <a:lnTo>
                  <a:pt x="152" y="385"/>
                </a:lnTo>
                <a:lnTo>
                  <a:pt x="141" y="344"/>
                </a:lnTo>
                <a:lnTo>
                  <a:pt x="119" y="314"/>
                </a:lnTo>
                <a:lnTo>
                  <a:pt x="126" y="273"/>
                </a:lnTo>
                <a:lnTo>
                  <a:pt x="122" y="255"/>
                </a:lnTo>
                <a:lnTo>
                  <a:pt x="96" y="229"/>
                </a:lnTo>
                <a:lnTo>
                  <a:pt x="107" y="196"/>
                </a:lnTo>
                <a:lnTo>
                  <a:pt x="100" y="177"/>
                </a:lnTo>
                <a:lnTo>
                  <a:pt x="81" y="158"/>
                </a:lnTo>
                <a:lnTo>
                  <a:pt x="70" y="170"/>
                </a:lnTo>
                <a:lnTo>
                  <a:pt x="30" y="129"/>
                </a:lnTo>
                <a:lnTo>
                  <a:pt x="19" y="114"/>
                </a:lnTo>
                <a:lnTo>
                  <a:pt x="11" y="99"/>
                </a:lnTo>
                <a:lnTo>
                  <a:pt x="0" y="92"/>
                </a:lnTo>
                <a:lnTo>
                  <a:pt x="15" y="78"/>
                </a:lnTo>
                <a:lnTo>
                  <a:pt x="37" y="78"/>
                </a:lnTo>
                <a:lnTo>
                  <a:pt x="48" y="95"/>
                </a:lnTo>
                <a:lnTo>
                  <a:pt x="78" y="129"/>
                </a:lnTo>
                <a:lnTo>
                  <a:pt x="107" y="110"/>
                </a:lnTo>
                <a:lnTo>
                  <a:pt x="126" y="114"/>
                </a:lnTo>
                <a:lnTo>
                  <a:pt x="130" y="125"/>
                </a:lnTo>
                <a:lnTo>
                  <a:pt x="152" y="129"/>
                </a:lnTo>
                <a:lnTo>
                  <a:pt x="159" y="99"/>
                </a:lnTo>
                <a:lnTo>
                  <a:pt x="170" y="89"/>
                </a:lnTo>
                <a:lnTo>
                  <a:pt x="178" y="78"/>
                </a:lnTo>
                <a:lnTo>
                  <a:pt x="178" y="67"/>
                </a:lnTo>
                <a:lnTo>
                  <a:pt x="174" y="37"/>
                </a:lnTo>
                <a:lnTo>
                  <a:pt x="193" y="19"/>
                </a:lnTo>
                <a:lnTo>
                  <a:pt x="204" y="19"/>
                </a:lnTo>
                <a:lnTo>
                  <a:pt x="222" y="0"/>
                </a:lnTo>
                <a:lnTo>
                  <a:pt x="244" y="26"/>
                </a:lnTo>
                <a:lnTo>
                  <a:pt x="252" y="37"/>
                </a:lnTo>
                <a:lnTo>
                  <a:pt x="244" y="59"/>
                </a:lnTo>
                <a:lnTo>
                  <a:pt x="226" y="74"/>
                </a:lnTo>
                <a:lnTo>
                  <a:pt x="211" y="92"/>
                </a:lnTo>
                <a:lnTo>
                  <a:pt x="215" y="110"/>
                </a:lnTo>
                <a:lnTo>
                  <a:pt x="248" y="85"/>
                </a:lnTo>
                <a:lnTo>
                  <a:pt x="248" y="63"/>
                </a:lnTo>
                <a:lnTo>
                  <a:pt x="252" y="30"/>
                </a:lnTo>
                <a:lnTo>
                  <a:pt x="263" y="22"/>
                </a:lnTo>
                <a:lnTo>
                  <a:pt x="275" y="63"/>
                </a:lnTo>
                <a:lnTo>
                  <a:pt x="275" y="99"/>
                </a:lnTo>
                <a:lnTo>
                  <a:pt x="267" y="114"/>
                </a:lnTo>
                <a:lnTo>
                  <a:pt x="267" y="136"/>
                </a:lnTo>
                <a:lnTo>
                  <a:pt x="297" y="158"/>
                </a:lnTo>
                <a:lnTo>
                  <a:pt x="297" y="173"/>
                </a:lnTo>
                <a:lnTo>
                  <a:pt x="316" y="199"/>
                </a:lnTo>
                <a:lnTo>
                  <a:pt x="323" y="218"/>
                </a:lnTo>
                <a:lnTo>
                  <a:pt x="319" y="262"/>
                </a:lnTo>
                <a:lnTo>
                  <a:pt x="331" y="311"/>
                </a:lnTo>
                <a:lnTo>
                  <a:pt x="349" y="351"/>
                </a:lnTo>
                <a:lnTo>
                  <a:pt x="345" y="411"/>
                </a:lnTo>
                <a:lnTo>
                  <a:pt x="360" y="448"/>
                </a:lnTo>
                <a:lnTo>
                  <a:pt x="368" y="463"/>
                </a:lnTo>
                <a:lnTo>
                  <a:pt x="375" y="518"/>
                </a:lnTo>
                <a:lnTo>
                  <a:pt x="382" y="541"/>
                </a:lnTo>
                <a:lnTo>
                  <a:pt x="419" y="566"/>
                </a:lnTo>
                <a:lnTo>
                  <a:pt x="438" y="589"/>
                </a:lnTo>
                <a:lnTo>
                  <a:pt x="438" y="604"/>
                </a:lnTo>
                <a:lnTo>
                  <a:pt x="423" y="673"/>
                </a:lnTo>
                <a:lnTo>
                  <a:pt x="416" y="680"/>
                </a:lnTo>
                <a:lnTo>
                  <a:pt x="423" y="695"/>
                </a:lnTo>
                <a:lnTo>
                  <a:pt x="405" y="721"/>
                </a:lnTo>
                <a:lnTo>
                  <a:pt x="382" y="732"/>
                </a:lnTo>
                <a:lnTo>
                  <a:pt x="382" y="744"/>
                </a:lnTo>
                <a:lnTo>
                  <a:pt x="349" y="788"/>
                </a:lnTo>
                <a:lnTo>
                  <a:pt x="327" y="799"/>
                </a:lnTo>
                <a:lnTo>
                  <a:pt x="323" y="825"/>
                </a:lnTo>
                <a:lnTo>
                  <a:pt x="301" y="825"/>
                </a:lnTo>
                <a:lnTo>
                  <a:pt x="290" y="833"/>
                </a:lnTo>
                <a:lnTo>
                  <a:pt x="267" y="840"/>
                </a:lnTo>
                <a:lnTo>
                  <a:pt x="237" y="836"/>
                </a:lnTo>
                <a:lnTo>
                  <a:pt x="215" y="855"/>
                </a:lnTo>
                <a:lnTo>
                  <a:pt x="189" y="870"/>
                </a:lnTo>
                <a:lnTo>
                  <a:pt x="163" y="877"/>
                </a:lnTo>
                <a:lnTo>
                  <a:pt x="144" y="892"/>
                </a:lnTo>
                <a:lnTo>
                  <a:pt x="122" y="903"/>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5" name="Freeform 39"/>
          <p:cNvSpPr>
            <a:spLocks noChangeAspect="1"/>
          </p:cNvSpPr>
          <p:nvPr/>
        </p:nvSpPr>
        <p:spPr bwMode="auto">
          <a:xfrm>
            <a:off x="4192854" y="2292353"/>
            <a:ext cx="24077" cy="28575"/>
          </a:xfrm>
          <a:custGeom>
            <a:avLst/>
            <a:gdLst>
              <a:gd name="T0" fmla="*/ 2147483647 w 16"/>
              <a:gd name="T1" fmla="*/ 2147483647 h 22"/>
              <a:gd name="T2" fmla="*/ 0 w 16"/>
              <a:gd name="T3" fmla="*/ 0 h 22"/>
              <a:gd name="T4" fmla="*/ 2147483647 w 16"/>
              <a:gd name="T5" fmla="*/ 2147483647 h 22"/>
              <a:gd name="T6" fmla="*/ 2147483647 w 16"/>
              <a:gd name="T7" fmla="*/ 2147483647 h 22"/>
              <a:gd name="T8" fmla="*/ 2147483647 w 16"/>
              <a:gd name="T9" fmla="*/ 2147483647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10" y="2"/>
                </a:moveTo>
                <a:lnTo>
                  <a:pt x="0" y="0"/>
                </a:lnTo>
                <a:lnTo>
                  <a:pt x="8" y="22"/>
                </a:lnTo>
                <a:lnTo>
                  <a:pt x="16" y="17"/>
                </a:lnTo>
                <a:lnTo>
                  <a:pt x="10" y="2"/>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6" name="Freeform 40"/>
          <p:cNvSpPr>
            <a:spLocks noChangeAspect="1"/>
          </p:cNvSpPr>
          <p:nvPr/>
        </p:nvSpPr>
        <p:spPr bwMode="auto">
          <a:xfrm>
            <a:off x="4237569" y="2398716"/>
            <a:ext cx="25797" cy="60325"/>
          </a:xfrm>
          <a:custGeom>
            <a:avLst/>
            <a:gdLst>
              <a:gd name="T0" fmla="*/ 2147483647 w 16"/>
              <a:gd name="T1" fmla="*/ 0 h 45"/>
              <a:gd name="T2" fmla="*/ 0 w 16"/>
              <a:gd name="T3" fmla="*/ 2147483647 h 45"/>
              <a:gd name="T4" fmla="*/ 0 w 16"/>
              <a:gd name="T5" fmla="*/ 2147483647 h 45"/>
              <a:gd name="T6" fmla="*/ 2147483647 w 16"/>
              <a:gd name="T7" fmla="*/ 2147483647 h 45"/>
              <a:gd name="T8" fmla="*/ 2147483647 w 16"/>
              <a:gd name="T9" fmla="*/ 2147483647 h 45"/>
              <a:gd name="T10" fmla="*/ 2147483647 w 16"/>
              <a:gd name="T11" fmla="*/ 2147483647 h 45"/>
              <a:gd name="T12" fmla="*/ 2147483647 w 16"/>
              <a:gd name="T13" fmla="*/ 0 h 45"/>
              <a:gd name="T14" fmla="*/ 0 60000 65536"/>
              <a:gd name="T15" fmla="*/ 0 60000 65536"/>
              <a:gd name="T16" fmla="*/ 0 60000 65536"/>
              <a:gd name="T17" fmla="*/ 0 60000 65536"/>
              <a:gd name="T18" fmla="*/ 0 60000 65536"/>
              <a:gd name="T19" fmla="*/ 0 60000 65536"/>
              <a:gd name="T20" fmla="*/ 0 60000 65536"/>
              <a:gd name="T21" fmla="*/ 0 w 16"/>
              <a:gd name="T22" fmla="*/ 0 h 45"/>
              <a:gd name="T23" fmla="*/ 16 w 1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45">
                <a:moveTo>
                  <a:pt x="16" y="0"/>
                </a:moveTo>
                <a:lnTo>
                  <a:pt x="0" y="9"/>
                </a:lnTo>
                <a:lnTo>
                  <a:pt x="0" y="45"/>
                </a:lnTo>
                <a:lnTo>
                  <a:pt x="8" y="28"/>
                </a:lnTo>
                <a:lnTo>
                  <a:pt x="11" y="9"/>
                </a:lnTo>
                <a:lnTo>
                  <a:pt x="5" y="8"/>
                </a:lnTo>
                <a:lnTo>
                  <a:pt x="16"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7" name="Freeform 41"/>
          <p:cNvSpPr>
            <a:spLocks noChangeAspect="1"/>
          </p:cNvSpPr>
          <p:nvPr/>
        </p:nvSpPr>
        <p:spPr bwMode="auto">
          <a:xfrm>
            <a:off x="4275402" y="2484441"/>
            <a:ext cx="29237" cy="33337"/>
          </a:xfrm>
          <a:custGeom>
            <a:avLst/>
            <a:gdLst>
              <a:gd name="T0" fmla="*/ 2147483647 w 19"/>
              <a:gd name="T1" fmla="*/ 0 h 26"/>
              <a:gd name="T2" fmla="*/ 0 w 19"/>
              <a:gd name="T3" fmla="*/ 2147483647 h 26"/>
              <a:gd name="T4" fmla="*/ 2147483647 w 19"/>
              <a:gd name="T5" fmla="*/ 2147483647 h 26"/>
              <a:gd name="T6" fmla="*/ 2147483647 w 19"/>
              <a:gd name="T7" fmla="*/ 2147483647 h 26"/>
              <a:gd name="T8" fmla="*/ 2147483647 w 19"/>
              <a:gd name="T9" fmla="*/ 2147483647 h 26"/>
              <a:gd name="T10" fmla="*/ 2147483647 w 19"/>
              <a:gd name="T11" fmla="*/ 0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4" y="0"/>
                </a:moveTo>
                <a:lnTo>
                  <a:pt x="0" y="7"/>
                </a:lnTo>
                <a:lnTo>
                  <a:pt x="6" y="26"/>
                </a:lnTo>
                <a:lnTo>
                  <a:pt x="17" y="20"/>
                </a:lnTo>
                <a:lnTo>
                  <a:pt x="19" y="11"/>
                </a:lnTo>
                <a:lnTo>
                  <a:pt x="4"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8" name="Freeform 51"/>
          <p:cNvSpPr>
            <a:spLocks noChangeAspect="1"/>
          </p:cNvSpPr>
          <p:nvPr/>
        </p:nvSpPr>
        <p:spPr bwMode="auto">
          <a:xfrm>
            <a:off x="3073268" y="4046538"/>
            <a:ext cx="598488" cy="285750"/>
          </a:xfrm>
          <a:custGeom>
            <a:avLst/>
            <a:gdLst>
              <a:gd name="T0" fmla="*/ 2147483647 w 403"/>
              <a:gd name="T1" fmla="*/ 2147483647 h 220"/>
              <a:gd name="T2" fmla="*/ 2147483647 w 403"/>
              <a:gd name="T3" fmla="*/ 2147483647 h 220"/>
              <a:gd name="T4" fmla="*/ 2147483647 w 403"/>
              <a:gd name="T5" fmla="*/ 2147483647 h 220"/>
              <a:gd name="T6" fmla="*/ 2147483647 w 403"/>
              <a:gd name="T7" fmla="*/ 2147483647 h 220"/>
              <a:gd name="T8" fmla="*/ 2147483647 w 403"/>
              <a:gd name="T9" fmla="*/ 2147483647 h 220"/>
              <a:gd name="T10" fmla="*/ 2147483647 w 403"/>
              <a:gd name="T11" fmla="*/ 2147483647 h 220"/>
              <a:gd name="T12" fmla="*/ 2147483647 w 403"/>
              <a:gd name="T13" fmla="*/ 2147483647 h 220"/>
              <a:gd name="T14" fmla="*/ 2147483647 w 403"/>
              <a:gd name="T15" fmla="*/ 2147483647 h 220"/>
              <a:gd name="T16" fmla="*/ 0 w 403"/>
              <a:gd name="T17" fmla="*/ 2147483647 h 220"/>
              <a:gd name="T18" fmla="*/ 2147483647 w 403"/>
              <a:gd name="T19" fmla="*/ 2147483647 h 220"/>
              <a:gd name="T20" fmla="*/ 2147483647 w 403"/>
              <a:gd name="T21" fmla="*/ 2147483647 h 220"/>
              <a:gd name="T22" fmla="*/ 2147483647 w 403"/>
              <a:gd name="T23" fmla="*/ 2147483647 h 220"/>
              <a:gd name="T24" fmla="*/ 2147483647 w 403"/>
              <a:gd name="T25" fmla="*/ 2147483647 h 220"/>
              <a:gd name="T26" fmla="*/ 2147483647 w 403"/>
              <a:gd name="T27" fmla="*/ 0 h 220"/>
              <a:gd name="T28" fmla="*/ 2147483647 w 403"/>
              <a:gd name="T29" fmla="*/ 2147483647 h 220"/>
              <a:gd name="T30" fmla="*/ 2147483647 w 403"/>
              <a:gd name="T31" fmla="*/ 2147483647 h 220"/>
              <a:gd name="T32" fmla="*/ 2147483647 w 403"/>
              <a:gd name="T33" fmla="*/ 2147483647 h 220"/>
              <a:gd name="T34" fmla="*/ 2147483647 w 403"/>
              <a:gd name="T35" fmla="*/ 2147483647 h 220"/>
              <a:gd name="T36" fmla="*/ 2147483647 w 403"/>
              <a:gd name="T37" fmla="*/ 2147483647 h 220"/>
              <a:gd name="T38" fmla="*/ 2147483647 w 403"/>
              <a:gd name="T39" fmla="*/ 2147483647 h 220"/>
              <a:gd name="T40" fmla="*/ 2147483647 w 403"/>
              <a:gd name="T41" fmla="*/ 2147483647 h 220"/>
              <a:gd name="T42" fmla="*/ 2147483647 w 403"/>
              <a:gd name="T43" fmla="*/ 2147483647 h 220"/>
              <a:gd name="T44" fmla="*/ 2147483647 w 403"/>
              <a:gd name="T45" fmla="*/ 2147483647 h 220"/>
              <a:gd name="T46" fmla="*/ 2147483647 w 403"/>
              <a:gd name="T47" fmla="*/ 2147483647 h 220"/>
              <a:gd name="T48" fmla="*/ 2147483647 w 403"/>
              <a:gd name="T49" fmla="*/ 2147483647 h 220"/>
              <a:gd name="T50" fmla="*/ 2147483647 w 403"/>
              <a:gd name="T51" fmla="*/ 2147483647 h 220"/>
              <a:gd name="T52" fmla="*/ 2147483647 w 403"/>
              <a:gd name="T53" fmla="*/ 2147483647 h 220"/>
              <a:gd name="T54" fmla="*/ 2147483647 w 403"/>
              <a:gd name="T55" fmla="*/ 2147483647 h 220"/>
              <a:gd name="T56" fmla="*/ 2147483647 w 403"/>
              <a:gd name="T57" fmla="*/ 2147483647 h 220"/>
              <a:gd name="T58" fmla="*/ 2147483647 w 403"/>
              <a:gd name="T59" fmla="*/ 2147483647 h 220"/>
              <a:gd name="T60" fmla="*/ 2147483647 w 403"/>
              <a:gd name="T61" fmla="*/ 2147483647 h 220"/>
              <a:gd name="T62" fmla="*/ 2147483647 w 403"/>
              <a:gd name="T63" fmla="*/ 2147483647 h 220"/>
              <a:gd name="T64" fmla="*/ 2147483647 w 403"/>
              <a:gd name="T65" fmla="*/ 2147483647 h 220"/>
              <a:gd name="T66" fmla="*/ 2147483647 w 403"/>
              <a:gd name="T67" fmla="*/ 2147483647 h 220"/>
              <a:gd name="T68" fmla="*/ 2147483647 w 403"/>
              <a:gd name="T69" fmla="*/ 2147483647 h 220"/>
              <a:gd name="T70" fmla="*/ 2147483647 w 403"/>
              <a:gd name="T71" fmla="*/ 2147483647 h 220"/>
              <a:gd name="T72" fmla="*/ 2147483647 w 403"/>
              <a:gd name="T73" fmla="*/ 2147483647 h 220"/>
              <a:gd name="T74" fmla="*/ 2147483647 w 403"/>
              <a:gd name="T75" fmla="*/ 2147483647 h 220"/>
              <a:gd name="T76" fmla="*/ 2147483647 w 403"/>
              <a:gd name="T77" fmla="*/ 2147483647 h 220"/>
              <a:gd name="T78" fmla="*/ 2147483647 w 403"/>
              <a:gd name="T79" fmla="*/ 2147483647 h 220"/>
              <a:gd name="T80" fmla="*/ 2147483647 w 403"/>
              <a:gd name="T81" fmla="*/ 2147483647 h 220"/>
              <a:gd name="T82" fmla="*/ 2147483647 w 403"/>
              <a:gd name="T83" fmla="*/ 2147483647 h 220"/>
              <a:gd name="T84" fmla="*/ 2147483647 w 403"/>
              <a:gd name="T85" fmla="*/ 2147483647 h 220"/>
              <a:gd name="T86" fmla="*/ 2147483647 w 403"/>
              <a:gd name="T87" fmla="*/ 2147483647 h 220"/>
              <a:gd name="T88" fmla="*/ 2147483647 w 403"/>
              <a:gd name="T89" fmla="*/ 2147483647 h 220"/>
              <a:gd name="T90" fmla="*/ 2147483647 w 403"/>
              <a:gd name="T91" fmla="*/ 2147483647 h 220"/>
              <a:gd name="T92" fmla="*/ 2147483647 w 403"/>
              <a:gd name="T93" fmla="*/ 2147483647 h 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220"/>
              <a:gd name="T143" fmla="*/ 403 w 403"/>
              <a:gd name="T144" fmla="*/ 220 h 2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220">
                <a:moveTo>
                  <a:pt x="99" y="211"/>
                </a:moveTo>
                <a:lnTo>
                  <a:pt x="96" y="199"/>
                </a:lnTo>
                <a:lnTo>
                  <a:pt x="83" y="192"/>
                </a:lnTo>
                <a:lnTo>
                  <a:pt x="36" y="149"/>
                </a:lnTo>
                <a:lnTo>
                  <a:pt x="33" y="126"/>
                </a:lnTo>
                <a:lnTo>
                  <a:pt x="12" y="123"/>
                </a:lnTo>
                <a:lnTo>
                  <a:pt x="13" y="102"/>
                </a:lnTo>
                <a:lnTo>
                  <a:pt x="6" y="82"/>
                </a:lnTo>
                <a:lnTo>
                  <a:pt x="0" y="71"/>
                </a:lnTo>
                <a:lnTo>
                  <a:pt x="4" y="59"/>
                </a:lnTo>
                <a:lnTo>
                  <a:pt x="19" y="59"/>
                </a:lnTo>
                <a:lnTo>
                  <a:pt x="45" y="53"/>
                </a:lnTo>
                <a:lnTo>
                  <a:pt x="126" y="11"/>
                </a:lnTo>
                <a:lnTo>
                  <a:pt x="143" y="0"/>
                </a:lnTo>
                <a:lnTo>
                  <a:pt x="154" y="13"/>
                </a:lnTo>
                <a:lnTo>
                  <a:pt x="171" y="6"/>
                </a:lnTo>
                <a:lnTo>
                  <a:pt x="187" y="7"/>
                </a:lnTo>
                <a:lnTo>
                  <a:pt x="197" y="14"/>
                </a:lnTo>
                <a:lnTo>
                  <a:pt x="197" y="33"/>
                </a:lnTo>
                <a:lnTo>
                  <a:pt x="227" y="52"/>
                </a:lnTo>
                <a:lnTo>
                  <a:pt x="229" y="65"/>
                </a:lnTo>
                <a:lnTo>
                  <a:pt x="240" y="80"/>
                </a:lnTo>
                <a:lnTo>
                  <a:pt x="248" y="86"/>
                </a:lnTo>
                <a:lnTo>
                  <a:pt x="253" y="80"/>
                </a:lnTo>
                <a:lnTo>
                  <a:pt x="274" y="69"/>
                </a:lnTo>
                <a:lnTo>
                  <a:pt x="283" y="71"/>
                </a:lnTo>
                <a:lnTo>
                  <a:pt x="309" y="100"/>
                </a:lnTo>
                <a:lnTo>
                  <a:pt x="315" y="99"/>
                </a:lnTo>
                <a:lnTo>
                  <a:pt x="342" y="115"/>
                </a:lnTo>
                <a:lnTo>
                  <a:pt x="382" y="113"/>
                </a:lnTo>
                <a:lnTo>
                  <a:pt x="403" y="126"/>
                </a:lnTo>
                <a:lnTo>
                  <a:pt x="359" y="151"/>
                </a:lnTo>
                <a:lnTo>
                  <a:pt x="357" y="181"/>
                </a:lnTo>
                <a:lnTo>
                  <a:pt x="330" y="206"/>
                </a:lnTo>
                <a:lnTo>
                  <a:pt x="301" y="205"/>
                </a:lnTo>
                <a:lnTo>
                  <a:pt x="285" y="212"/>
                </a:lnTo>
                <a:lnTo>
                  <a:pt x="265" y="220"/>
                </a:lnTo>
                <a:lnTo>
                  <a:pt x="240" y="204"/>
                </a:lnTo>
                <a:lnTo>
                  <a:pt x="224" y="212"/>
                </a:lnTo>
                <a:lnTo>
                  <a:pt x="209" y="215"/>
                </a:lnTo>
                <a:lnTo>
                  <a:pt x="197" y="196"/>
                </a:lnTo>
                <a:lnTo>
                  <a:pt x="162" y="197"/>
                </a:lnTo>
                <a:lnTo>
                  <a:pt x="151" y="205"/>
                </a:lnTo>
                <a:lnTo>
                  <a:pt x="143" y="213"/>
                </a:lnTo>
                <a:lnTo>
                  <a:pt x="128" y="213"/>
                </a:lnTo>
                <a:lnTo>
                  <a:pt x="112" y="216"/>
                </a:lnTo>
                <a:lnTo>
                  <a:pt x="99" y="211"/>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29" name="Freeform 52"/>
          <p:cNvSpPr>
            <a:spLocks noChangeAspect="1"/>
          </p:cNvSpPr>
          <p:nvPr/>
        </p:nvSpPr>
        <p:spPr bwMode="auto">
          <a:xfrm>
            <a:off x="3131741" y="4576763"/>
            <a:ext cx="541734" cy="461962"/>
          </a:xfrm>
          <a:custGeom>
            <a:avLst/>
            <a:gdLst>
              <a:gd name="T0" fmla="*/ 2147483647 w 364"/>
              <a:gd name="T1" fmla="*/ 2147483647 h 357"/>
              <a:gd name="T2" fmla="*/ 2147483647 w 364"/>
              <a:gd name="T3" fmla="*/ 2147483647 h 357"/>
              <a:gd name="T4" fmla="*/ 2147483647 w 364"/>
              <a:gd name="T5" fmla="*/ 2147483647 h 357"/>
              <a:gd name="T6" fmla="*/ 2147483647 w 364"/>
              <a:gd name="T7" fmla="*/ 2147483647 h 357"/>
              <a:gd name="T8" fmla="*/ 2147483647 w 364"/>
              <a:gd name="T9" fmla="*/ 2147483647 h 357"/>
              <a:gd name="T10" fmla="*/ 2147483647 w 364"/>
              <a:gd name="T11" fmla="*/ 2147483647 h 357"/>
              <a:gd name="T12" fmla="*/ 2147483647 w 364"/>
              <a:gd name="T13" fmla="*/ 2147483647 h 357"/>
              <a:gd name="T14" fmla="*/ 2147483647 w 364"/>
              <a:gd name="T15" fmla="*/ 2147483647 h 357"/>
              <a:gd name="T16" fmla="*/ 2147483647 w 364"/>
              <a:gd name="T17" fmla="*/ 2147483647 h 357"/>
              <a:gd name="T18" fmla="*/ 2147483647 w 364"/>
              <a:gd name="T19" fmla="*/ 2147483647 h 357"/>
              <a:gd name="T20" fmla="*/ 2147483647 w 364"/>
              <a:gd name="T21" fmla="*/ 2147483647 h 357"/>
              <a:gd name="T22" fmla="*/ 2147483647 w 364"/>
              <a:gd name="T23" fmla="*/ 2147483647 h 357"/>
              <a:gd name="T24" fmla="*/ 2147483647 w 364"/>
              <a:gd name="T25" fmla="*/ 2147483647 h 357"/>
              <a:gd name="T26" fmla="*/ 2147483647 w 364"/>
              <a:gd name="T27" fmla="*/ 2147483647 h 357"/>
              <a:gd name="T28" fmla="*/ 2147483647 w 364"/>
              <a:gd name="T29" fmla="*/ 2147483647 h 357"/>
              <a:gd name="T30" fmla="*/ 2147483647 w 364"/>
              <a:gd name="T31" fmla="*/ 2147483647 h 357"/>
              <a:gd name="T32" fmla="*/ 2147483647 w 364"/>
              <a:gd name="T33" fmla="*/ 2147483647 h 357"/>
              <a:gd name="T34" fmla="*/ 2147483647 w 364"/>
              <a:gd name="T35" fmla="*/ 2147483647 h 357"/>
              <a:gd name="T36" fmla="*/ 2147483647 w 364"/>
              <a:gd name="T37" fmla="*/ 2147483647 h 357"/>
              <a:gd name="T38" fmla="*/ 2147483647 w 364"/>
              <a:gd name="T39" fmla="*/ 2147483647 h 357"/>
              <a:gd name="T40" fmla="*/ 2147483647 w 364"/>
              <a:gd name="T41" fmla="*/ 2147483647 h 357"/>
              <a:gd name="T42" fmla="*/ 2147483647 w 364"/>
              <a:gd name="T43" fmla="*/ 2147483647 h 357"/>
              <a:gd name="T44" fmla="*/ 2147483647 w 364"/>
              <a:gd name="T45" fmla="*/ 2147483647 h 357"/>
              <a:gd name="T46" fmla="*/ 2147483647 w 364"/>
              <a:gd name="T47" fmla="*/ 2147483647 h 357"/>
              <a:gd name="T48" fmla="*/ 2147483647 w 364"/>
              <a:gd name="T49" fmla="*/ 2147483647 h 357"/>
              <a:gd name="T50" fmla="*/ 2147483647 w 364"/>
              <a:gd name="T51" fmla="*/ 2147483647 h 357"/>
              <a:gd name="T52" fmla="*/ 2147483647 w 364"/>
              <a:gd name="T53" fmla="*/ 2147483647 h 357"/>
              <a:gd name="T54" fmla="*/ 2147483647 w 364"/>
              <a:gd name="T55" fmla="*/ 2147483647 h 357"/>
              <a:gd name="T56" fmla="*/ 2147483647 w 364"/>
              <a:gd name="T57" fmla="*/ 2147483647 h 357"/>
              <a:gd name="T58" fmla="*/ 2147483647 w 364"/>
              <a:gd name="T59" fmla="*/ 2147483647 h 357"/>
              <a:gd name="T60" fmla="*/ 2147483647 w 364"/>
              <a:gd name="T61" fmla="*/ 2147483647 h 357"/>
              <a:gd name="T62" fmla="*/ 2147483647 w 364"/>
              <a:gd name="T63" fmla="*/ 2147483647 h 357"/>
              <a:gd name="T64" fmla="*/ 2147483647 w 364"/>
              <a:gd name="T65" fmla="*/ 2147483647 h 357"/>
              <a:gd name="T66" fmla="*/ 2147483647 w 364"/>
              <a:gd name="T67" fmla="*/ 2147483647 h 357"/>
              <a:gd name="T68" fmla="*/ 2147483647 w 364"/>
              <a:gd name="T69" fmla="*/ 2147483647 h 357"/>
              <a:gd name="T70" fmla="*/ 2147483647 w 364"/>
              <a:gd name="T71" fmla="*/ 2147483647 h 357"/>
              <a:gd name="T72" fmla="*/ 2147483647 w 364"/>
              <a:gd name="T73" fmla="*/ 2147483647 h 357"/>
              <a:gd name="T74" fmla="*/ 2147483647 w 364"/>
              <a:gd name="T75" fmla="*/ 2147483647 h 357"/>
              <a:gd name="T76" fmla="*/ 2147483647 w 364"/>
              <a:gd name="T77" fmla="*/ 2147483647 h 357"/>
              <a:gd name="T78" fmla="*/ 2147483647 w 364"/>
              <a:gd name="T79" fmla="*/ 0 h 357"/>
              <a:gd name="T80" fmla="*/ 2147483647 w 364"/>
              <a:gd name="T81" fmla="*/ 2147483647 h 357"/>
              <a:gd name="T82" fmla="*/ 2147483647 w 364"/>
              <a:gd name="T83" fmla="*/ 2147483647 h 357"/>
              <a:gd name="T84" fmla="*/ 2147483647 w 364"/>
              <a:gd name="T85" fmla="*/ 2147483647 h 357"/>
              <a:gd name="T86" fmla="*/ 2147483647 w 364"/>
              <a:gd name="T87" fmla="*/ 2147483647 h 357"/>
              <a:gd name="T88" fmla="*/ 0 w 364"/>
              <a:gd name="T89" fmla="*/ 2147483647 h 3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4"/>
              <a:gd name="T136" fmla="*/ 0 h 357"/>
              <a:gd name="T137" fmla="*/ 364 w 364"/>
              <a:gd name="T138" fmla="*/ 357 h 3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4" h="357">
                <a:moveTo>
                  <a:pt x="0" y="80"/>
                </a:moveTo>
                <a:lnTo>
                  <a:pt x="7" y="102"/>
                </a:lnTo>
                <a:lnTo>
                  <a:pt x="15" y="119"/>
                </a:lnTo>
                <a:lnTo>
                  <a:pt x="22" y="130"/>
                </a:lnTo>
                <a:lnTo>
                  <a:pt x="31" y="132"/>
                </a:lnTo>
                <a:lnTo>
                  <a:pt x="41" y="126"/>
                </a:lnTo>
                <a:lnTo>
                  <a:pt x="46" y="115"/>
                </a:lnTo>
                <a:lnTo>
                  <a:pt x="56" y="98"/>
                </a:lnTo>
                <a:lnTo>
                  <a:pt x="69" y="108"/>
                </a:lnTo>
                <a:lnTo>
                  <a:pt x="82" y="111"/>
                </a:lnTo>
                <a:lnTo>
                  <a:pt x="91" y="117"/>
                </a:lnTo>
                <a:lnTo>
                  <a:pt x="89" y="135"/>
                </a:lnTo>
                <a:lnTo>
                  <a:pt x="89" y="147"/>
                </a:lnTo>
                <a:lnTo>
                  <a:pt x="102" y="167"/>
                </a:lnTo>
                <a:lnTo>
                  <a:pt x="117" y="184"/>
                </a:lnTo>
                <a:lnTo>
                  <a:pt x="115" y="189"/>
                </a:lnTo>
                <a:lnTo>
                  <a:pt x="98" y="189"/>
                </a:lnTo>
                <a:lnTo>
                  <a:pt x="106" y="199"/>
                </a:lnTo>
                <a:lnTo>
                  <a:pt x="156" y="256"/>
                </a:lnTo>
                <a:lnTo>
                  <a:pt x="161" y="260"/>
                </a:lnTo>
                <a:lnTo>
                  <a:pt x="176" y="260"/>
                </a:lnTo>
                <a:lnTo>
                  <a:pt x="188" y="263"/>
                </a:lnTo>
                <a:lnTo>
                  <a:pt x="210" y="273"/>
                </a:lnTo>
                <a:lnTo>
                  <a:pt x="229" y="291"/>
                </a:lnTo>
                <a:lnTo>
                  <a:pt x="233" y="299"/>
                </a:lnTo>
                <a:lnTo>
                  <a:pt x="240" y="314"/>
                </a:lnTo>
                <a:lnTo>
                  <a:pt x="246" y="313"/>
                </a:lnTo>
                <a:lnTo>
                  <a:pt x="251" y="313"/>
                </a:lnTo>
                <a:lnTo>
                  <a:pt x="266" y="319"/>
                </a:lnTo>
                <a:lnTo>
                  <a:pt x="275" y="326"/>
                </a:lnTo>
                <a:lnTo>
                  <a:pt x="303" y="357"/>
                </a:lnTo>
                <a:lnTo>
                  <a:pt x="291" y="325"/>
                </a:lnTo>
                <a:lnTo>
                  <a:pt x="284" y="313"/>
                </a:lnTo>
                <a:lnTo>
                  <a:pt x="290" y="301"/>
                </a:lnTo>
                <a:lnTo>
                  <a:pt x="286" y="291"/>
                </a:lnTo>
                <a:lnTo>
                  <a:pt x="272" y="275"/>
                </a:lnTo>
                <a:lnTo>
                  <a:pt x="246" y="245"/>
                </a:lnTo>
                <a:lnTo>
                  <a:pt x="229" y="232"/>
                </a:lnTo>
                <a:lnTo>
                  <a:pt x="223" y="226"/>
                </a:lnTo>
                <a:lnTo>
                  <a:pt x="214" y="228"/>
                </a:lnTo>
                <a:lnTo>
                  <a:pt x="201" y="217"/>
                </a:lnTo>
                <a:lnTo>
                  <a:pt x="199" y="217"/>
                </a:lnTo>
                <a:lnTo>
                  <a:pt x="192" y="210"/>
                </a:lnTo>
                <a:lnTo>
                  <a:pt x="188" y="197"/>
                </a:lnTo>
                <a:lnTo>
                  <a:pt x="184" y="184"/>
                </a:lnTo>
                <a:lnTo>
                  <a:pt x="169" y="165"/>
                </a:lnTo>
                <a:lnTo>
                  <a:pt x="139" y="134"/>
                </a:lnTo>
                <a:lnTo>
                  <a:pt x="137" y="126"/>
                </a:lnTo>
                <a:lnTo>
                  <a:pt x="139" y="122"/>
                </a:lnTo>
                <a:lnTo>
                  <a:pt x="154" y="119"/>
                </a:lnTo>
                <a:lnTo>
                  <a:pt x="196" y="132"/>
                </a:lnTo>
                <a:lnTo>
                  <a:pt x="223" y="102"/>
                </a:lnTo>
                <a:lnTo>
                  <a:pt x="246" y="121"/>
                </a:lnTo>
                <a:lnTo>
                  <a:pt x="255" y="122"/>
                </a:lnTo>
                <a:lnTo>
                  <a:pt x="260" y="130"/>
                </a:lnTo>
                <a:lnTo>
                  <a:pt x="268" y="122"/>
                </a:lnTo>
                <a:lnTo>
                  <a:pt x="283" y="122"/>
                </a:lnTo>
                <a:lnTo>
                  <a:pt x="296" y="124"/>
                </a:lnTo>
                <a:lnTo>
                  <a:pt x="314" y="115"/>
                </a:lnTo>
                <a:lnTo>
                  <a:pt x="333" y="122"/>
                </a:lnTo>
                <a:lnTo>
                  <a:pt x="344" y="132"/>
                </a:lnTo>
                <a:lnTo>
                  <a:pt x="357" y="135"/>
                </a:lnTo>
                <a:lnTo>
                  <a:pt x="358" y="126"/>
                </a:lnTo>
                <a:lnTo>
                  <a:pt x="364" y="111"/>
                </a:lnTo>
                <a:lnTo>
                  <a:pt x="357" y="104"/>
                </a:lnTo>
                <a:lnTo>
                  <a:pt x="345" y="91"/>
                </a:lnTo>
                <a:lnTo>
                  <a:pt x="344" y="78"/>
                </a:lnTo>
                <a:lnTo>
                  <a:pt x="344" y="69"/>
                </a:lnTo>
                <a:lnTo>
                  <a:pt x="345" y="58"/>
                </a:lnTo>
                <a:lnTo>
                  <a:pt x="329" y="54"/>
                </a:lnTo>
                <a:lnTo>
                  <a:pt x="321" y="52"/>
                </a:lnTo>
                <a:lnTo>
                  <a:pt x="313" y="58"/>
                </a:lnTo>
                <a:lnTo>
                  <a:pt x="303" y="65"/>
                </a:lnTo>
                <a:lnTo>
                  <a:pt x="294" y="65"/>
                </a:lnTo>
                <a:lnTo>
                  <a:pt x="279" y="50"/>
                </a:lnTo>
                <a:lnTo>
                  <a:pt x="266" y="43"/>
                </a:lnTo>
                <a:lnTo>
                  <a:pt x="253" y="45"/>
                </a:lnTo>
                <a:lnTo>
                  <a:pt x="242" y="33"/>
                </a:lnTo>
                <a:lnTo>
                  <a:pt x="212" y="2"/>
                </a:lnTo>
                <a:lnTo>
                  <a:pt x="199" y="0"/>
                </a:lnTo>
                <a:lnTo>
                  <a:pt x="178" y="26"/>
                </a:lnTo>
                <a:lnTo>
                  <a:pt x="157" y="24"/>
                </a:lnTo>
                <a:lnTo>
                  <a:pt x="148" y="33"/>
                </a:lnTo>
                <a:lnTo>
                  <a:pt x="145" y="45"/>
                </a:lnTo>
                <a:lnTo>
                  <a:pt x="106" y="87"/>
                </a:lnTo>
                <a:lnTo>
                  <a:pt x="80" y="80"/>
                </a:lnTo>
                <a:lnTo>
                  <a:pt x="54" y="74"/>
                </a:lnTo>
                <a:lnTo>
                  <a:pt x="41" y="80"/>
                </a:lnTo>
                <a:lnTo>
                  <a:pt x="24" y="87"/>
                </a:lnTo>
                <a:lnTo>
                  <a:pt x="0" y="8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0" name="Freeform 53"/>
          <p:cNvSpPr>
            <a:spLocks noChangeAspect="1"/>
          </p:cNvSpPr>
          <p:nvPr/>
        </p:nvSpPr>
        <p:spPr bwMode="auto">
          <a:xfrm>
            <a:off x="3783542" y="5508625"/>
            <a:ext cx="36116" cy="33338"/>
          </a:xfrm>
          <a:custGeom>
            <a:avLst/>
            <a:gdLst>
              <a:gd name="T0" fmla="*/ 2147483647 w 24"/>
              <a:gd name="T1" fmla="*/ 0 h 25"/>
              <a:gd name="T2" fmla="*/ 2147483647 w 24"/>
              <a:gd name="T3" fmla="*/ 2147483647 h 25"/>
              <a:gd name="T4" fmla="*/ 2147483647 w 24"/>
              <a:gd name="T5" fmla="*/ 2147483647 h 25"/>
              <a:gd name="T6" fmla="*/ 2147483647 w 24"/>
              <a:gd name="T7" fmla="*/ 2147483647 h 25"/>
              <a:gd name="T8" fmla="*/ 2147483647 w 24"/>
              <a:gd name="T9" fmla="*/ 2147483647 h 25"/>
              <a:gd name="T10" fmla="*/ 2147483647 w 24"/>
              <a:gd name="T11" fmla="*/ 2147483647 h 25"/>
              <a:gd name="T12" fmla="*/ 0 w 24"/>
              <a:gd name="T13" fmla="*/ 2147483647 h 25"/>
              <a:gd name="T14" fmla="*/ 2147483647 w 2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5"/>
              <a:gd name="T26" fmla="*/ 24 w 2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5">
                <a:moveTo>
                  <a:pt x="18" y="0"/>
                </a:moveTo>
                <a:lnTo>
                  <a:pt x="24" y="7"/>
                </a:lnTo>
                <a:lnTo>
                  <a:pt x="22" y="16"/>
                </a:lnTo>
                <a:lnTo>
                  <a:pt x="24" y="23"/>
                </a:lnTo>
                <a:lnTo>
                  <a:pt x="18" y="25"/>
                </a:lnTo>
                <a:lnTo>
                  <a:pt x="7" y="23"/>
                </a:lnTo>
                <a:lnTo>
                  <a:pt x="0" y="14"/>
                </a:lnTo>
                <a:lnTo>
                  <a:pt x="18" y="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1" name="Freeform 54"/>
          <p:cNvSpPr>
            <a:spLocks noChangeAspect="1"/>
          </p:cNvSpPr>
          <p:nvPr/>
        </p:nvSpPr>
        <p:spPr bwMode="auto">
          <a:xfrm>
            <a:off x="3855774" y="5521325"/>
            <a:ext cx="275167" cy="211138"/>
          </a:xfrm>
          <a:custGeom>
            <a:avLst/>
            <a:gdLst>
              <a:gd name="T0" fmla="*/ 2147483647 w 184"/>
              <a:gd name="T1" fmla="*/ 2147483647 h 163"/>
              <a:gd name="T2" fmla="*/ 2147483647 w 184"/>
              <a:gd name="T3" fmla="*/ 2147483647 h 163"/>
              <a:gd name="T4" fmla="*/ 2147483647 w 184"/>
              <a:gd name="T5" fmla="*/ 2147483647 h 163"/>
              <a:gd name="T6" fmla="*/ 2147483647 w 184"/>
              <a:gd name="T7" fmla="*/ 2147483647 h 163"/>
              <a:gd name="T8" fmla="*/ 2147483647 w 184"/>
              <a:gd name="T9" fmla="*/ 2147483647 h 163"/>
              <a:gd name="T10" fmla="*/ 0 w 184"/>
              <a:gd name="T11" fmla="*/ 2147483647 h 163"/>
              <a:gd name="T12" fmla="*/ 2147483647 w 184"/>
              <a:gd name="T13" fmla="*/ 2147483647 h 163"/>
              <a:gd name="T14" fmla="*/ 2147483647 w 184"/>
              <a:gd name="T15" fmla="*/ 2147483647 h 163"/>
              <a:gd name="T16" fmla="*/ 2147483647 w 184"/>
              <a:gd name="T17" fmla="*/ 2147483647 h 163"/>
              <a:gd name="T18" fmla="*/ 2147483647 w 184"/>
              <a:gd name="T19" fmla="*/ 2147483647 h 163"/>
              <a:gd name="T20" fmla="*/ 2147483647 w 184"/>
              <a:gd name="T21" fmla="*/ 2147483647 h 163"/>
              <a:gd name="T22" fmla="*/ 2147483647 w 184"/>
              <a:gd name="T23" fmla="*/ 2147483647 h 163"/>
              <a:gd name="T24" fmla="*/ 2147483647 w 184"/>
              <a:gd name="T25" fmla="*/ 2147483647 h 163"/>
              <a:gd name="T26" fmla="*/ 2147483647 w 184"/>
              <a:gd name="T27" fmla="*/ 2147483647 h 163"/>
              <a:gd name="T28" fmla="*/ 2147483647 w 184"/>
              <a:gd name="T29" fmla="*/ 2147483647 h 163"/>
              <a:gd name="T30" fmla="*/ 2147483647 w 184"/>
              <a:gd name="T31" fmla="*/ 2147483647 h 163"/>
              <a:gd name="T32" fmla="*/ 2147483647 w 184"/>
              <a:gd name="T33" fmla="*/ 2147483647 h 163"/>
              <a:gd name="T34" fmla="*/ 2147483647 w 184"/>
              <a:gd name="T35" fmla="*/ 2147483647 h 163"/>
              <a:gd name="T36" fmla="*/ 2147483647 w 184"/>
              <a:gd name="T37" fmla="*/ 2147483647 h 163"/>
              <a:gd name="T38" fmla="*/ 2147483647 w 184"/>
              <a:gd name="T39" fmla="*/ 2147483647 h 163"/>
              <a:gd name="T40" fmla="*/ 2147483647 w 184"/>
              <a:gd name="T41" fmla="*/ 2147483647 h 163"/>
              <a:gd name="T42" fmla="*/ 2147483647 w 184"/>
              <a:gd name="T43" fmla="*/ 2147483647 h 163"/>
              <a:gd name="T44" fmla="*/ 2147483647 w 184"/>
              <a:gd name="T45" fmla="*/ 2147483647 h 163"/>
              <a:gd name="T46" fmla="*/ 2147483647 w 184"/>
              <a:gd name="T47" fmla="*/ 2147483647 h 163"/>
              <a:gd name="T48" fmla="*/ 2147483647 w 184"/>
              <a:gd name="T49" fmla="*/ 2147483647 h 163"/>
              <a:gd name="T50" fmla="*/ 2147483647 w 184"/>
              <a:gd name="T51" fmla="*/ 2147483647 h 163"/>
              <a:gd name="T52" fmla="*/ 2147483647 w 184"/>
              <a:gd name="T53" fmla="*/ 2147483647 h 163"/>
              <a:gd name="T54" fmla="*/ 2147483647 w 184"/>
              <a:gd name="T55" fmla="*/ 2147483647 h 163"/>
              <a:gd name="T56" fmla="*/ 2147483647 w 184"/>
              <a:gd name="T57" fmla="*/ 2147483647 h 163"/>
              <a:gd name="T58" fmla="*/ 2147483647 w 184"/>
              <a:gd name="T59" fmla="*/ 2147483647 h 163"/>
              <a:gd name="T60" fmla="*/ 2147483647 w 184"/>
              <a:gd name="T61" fmla="*/ 2147483647 h 163"/>
              <a:gd name="T62" fmla="*/ 2147483647 w 184"/>
              <a:gd name="T63" fmla="*/ 2147483647 h 163"/>
              <a:gd name="T64" fmla="*/ 2147483647 w 184"/>
              <a:gd name="T65" fmla="*/ 2147483647 h 163"/>
              <a:gd name="T66" fmla="*/ 2147483647 w 184"/>
              <a:gd name="T67" fmla="*/ 2147483647 h 163"/>
              <a:gd name="T68" fmla="*/ 2147483647 w 184"/>
              <a:gd name="T69" fmla="*/ 2147483647 h 163"/>
              <a:gd name="T70" fmla="*/ 2147483647 w 184"/>
              <a:gd name="T71" fmla="*/ 2147483647 h 163"/>
              <a:gd name="T72" fmla="*/ 2147483647 w 184"/>
              <a:gd name="T73" fmla="*/ 2147483647 h 163"/>
              <a:gd name="T74" fmla="*/ 2147483647 w 184"/>
              <a:gd name="T75" fmla="*/ 2147483647 h 163"/>
              <a:gd name="T76" fmla="*/ 2147483647 w 184"/>
              <a:gd name="T77" fmla="*/ 2147483647 h 163"/>
              <a:gd name="T78" fmla="*/ 2147483647 w 184"/>
              <a:gd name="T79" fmla="*/ 0 h 163"/>
              <a:gd name="T80" fmla="*/ 2147483647 w 184"/>
              <a:gd name="T81" fmla="*/ 2147483647 h 163"/>
              <a:gd name="T82" fmla="*/ 2147483647 w 184"/>
              <a:gd name="T83" fmla="*/ 2147483647 h 1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
              <a:gd name="T127" fmla="*/ 0 h 163"/>
              <a:gd name="T128" fmla="*/ 184 w 184"/>
              <a:gd name="T129" fmla="*/ 163 h 1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 h="163">
                <a:moveTo>
                  <a:pt x="26" y="7"/>
                </a:moveTo>
                <a:lnTo>
                  <a:pt x="17" y="11"/>
                </a:lnTo>
                <a:lnTo>
                  <a:pt x="20" y="20"/>
                </a:lnTo>
                <a:lnTo>
                  <a:pt x="11" y="31"/>
                </a:lnTo>
                <a:lnTo>
                  <a:pt x="4" y="30"/>
                </a:lnTo>
                <a:lnTo>
                  <a:pt x="0" y="35"/>
                </a:lnTo>
                <a:lnTo>
                  <a:pt x="2" y="46"/>
                </a:lnTo>
                <a:lnTo>
                  <a:pt x="32" y="57"/>
                </a:lnTo>
                <a:lnTo>
                  <a:pt x="39" y="82"/>
                </a:lnTo>
                <a:lnTo>
                  <a:pt x="48" y="113"/>
                </a:lnTo>
                <a:lnTo>
                  <a:pt x="59" y="130"/>
                </a:lnTo>
                <a:lnTo>
                  <a:pt x="72" y="119"/>
                </a:lnTo>
                <a:lnTo>
                  <a:pt x="89" y="141"/>
                </a:lnTo>
                <a:lnTo>
                  <a:pt x="106" y="163"/>
                </a:lnTo>
                <a:lnTo>
                  <a:pt x="113" y="146"/>
                </a:lnTo>
                <a:lnTo>
                  <a:pt x="108" y="135"/>
                </a:lnTo>
                <a:lnTo>
                  <a:pt x="115" y="130"/>
                </a:lnTo>
                <a:lnTo>
                  <a:pt x="141" y="150"/>
                </a:lnTo>
                <a:lnTo>
                  <a:pt x="149" y="144"/>
                </a:lnTo>
                <a:lnTo>
                  <a:pt x="151" y="137"/>
                </a:lnTo>
                <a:lnTo>
                  <a:pt x="138" y="111"/>
                </a:lnTo>
                <a:lnTo>
                  <a:pt x="138" y="106"/>
                </a:lnTo>
                <a:lnTo>
                  <a:pt x="126" y="85"/>
                </a:lnTo>
                <a:lnTo>
                  <a:pt x="121" y="70"/>
                </a:lnTo>
                <a:lnTo>
                  <a:pt x="126" y="69"/>
                </a:lnTo>
                <a:lnTo>
                  <a:pt x="141" y="72"/>
                </a:lnTo>
                <a:lnTo>
                  <a:pt x="158" y="87"/>
                </a:lnTo>
                <a:lnTo>
                  <a:pt x="167" y="76"/>
                </a:lnTo>
                <a:lnTo>
                  <a:pt x="182" y="78"/>
                </a:lnTo>
                <a:lnTo>
                  <a:pt x="184" y="74"/>
                </a:lnTo>
                <a:lnTo>
                  <a:pt x="165" y="50"/>
                </a:lnTo>
                <a:lnTo>
                  <a:pt x="151" y="52"/>
                </a:lnTo>
                <a:lnTo>
                  <a:pt x="147" y="44"/>
                </a:lnTo>
                <a:lnTo>
                  <a:pt x="138" y="26"/>
                </a:lnTo>
                <a:lnTo>
                  <a:pt x="130" y="33"/>
                </a:lnTo>
                <a:lnTo>
                  <a:pt x="112" y="26"/>
                </a:lnTo>
                <a:lnTo>
                  <a:pt x="100" y="7"/>
                </a:lnTo>
                <a:lnTo>
                  <a:pt x="78" y="9"/>
                </a:lnTo>
                <a:lnTo>
                  <a:pt x="61" y="11"/>
                </a:lnTo>
                <a:lnTo>
                  <a:pt x="50" y="0"/>
                </a:lnTo>
                <a:lnTo>
                  <a:pt x="41" y="6"/>
                </a:lnTo>
                <a:lnTo>
                  <a:pt x="26" y="7"/>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2" name="Freeform 55"/>
          <p:cNvSpPr>
            <a:spLocks noChangeAspect="1"/>
          </p:cNvSpPr>
          <p:nvPr/>
        </p:nvSpPr>
        <p:spPr bwMode="auto">
          <a:xfrm>
            <a:off x="3764624" y="5094288"/>
            <a:ext cx="639763" cy="501650"/>
          </a:xfrm>
          <a:custGeom>
            <a:avLst/>
            <a:gdLst>
              <a:gd name="T0" fmla="*/ 2147483647 w 430"/>
              <a:gd name="T1" fmla="*/ 2147483647 h 386"/>
              <a:gd name="T2" fmla="*/ 2147483647 w 430"/>
              <a:gd name="T3" fmla="*/ 2147483647 h 386"/>
              <a:gd name="T4" fmla="*/ 2147483647 w 430"/>
              <a:gd name="T5" fmla="*/ 2147483647 h 386"/>
              <a:gd name="T6" fmla="*/ 2147483647 w 430"/>
              <a:gd name="T7" fmla="*/ 2147483647 h 386"/>
              <a:gd name="T8" fmla="*/ 0 w 430"/>
              <a:gd name="T9" fmla="*/ 2147483647 h 386"/>
              <a:gd name="T10" fmla="*/ 2147483647 w 430"/>
              <a:gd name="T11" fmla="*/ 2147483647 h 386"/>
              <a:gd name="T12" fmla="*/ 2147483647 w 430"/>
              <a:gd name="T13" fmla="*/ 2147483647 h 386"/>
              <a:gd name="T14" fmla="*/ 2147483647 w 430"/>
              <a:gd name="T15" fmla="*/ 2147483647 h 386"/>
              <a:gd name="T16" fmla="*/ 2147483647 w 430"/>
              <a:gd name="T17" fmla="*/ 2147483647 h 386"/>
              <a:gd name="T18" fmla="*/ 2147483647 w 430"/>
              <a:gd name="T19" fmla="*/ 2147483647 h 386"/>
              <a:gd name="T20" fmla="*/ 2147483647 w 430"/>
              <a:gd name="T21" fmla="*/ 2147483647 h 386"/>
              <a:gd name="T22" fmla="*/ 2147483647 w 430"/>
              <a:gd name="T23" fmla="*/ 2147483647 h 386"/>
              <a:gd name="T24" fmla="*/ 2147483647 w 430"/>
              <a:gd name="T25" fmla="*/ 2147483647 h 386"/>
              <a:gd name="T26" fmla="*/ 2147483647 w 430"/>
              <a:gd name="T27" fmla="*/ 2147483647 h 386"/>
              <a:gd name="T28" fmla="*/ 2147483647 w 430"/>
              <a:gd name="T29" fmla="*/ 2147483647 h 386"/>
              <a:gd name="T30" fmla="*/ 2147483647 w 430"/>
              <a:gd name="T31" fmla="*/ 2147483647 h 386"/>
              <a:gd name="T32" fmla="*/ 2147483647 w 430"/>
              <a:gd name="T33" fmla="*/ 2147483647 h 386"/>
              <a:gd name="T34" fmla="*/ 2147483647 w 430"/>
              <a:gd name="T35" fmla="*/ 2147483647 h 386"/>
              <a:gd name="T36" fmla="*/ 2147483647 w 430"/>
              <a:gd name="T37" fmla="*/ 2147483647 h 386"/>
              <a:gd name="T38" fmla="*/ 2147483647 w 430"/>
              <a:gd name="T39" fmla="*/ 2147483647 h 386"/>
              <a:gd name="T40" fmla="*/ 2147483647 w 430"/>
              <a:gd name="T41" fmla="*/ 2147483647 h 386"/>
              <a:gd name="T42" fmla="*/ 2147483647 w 430"/>
              <a:gd name="T43" fmla="*/ 2147483647 h 386"/>
              <a:gd name="T44" fmla="*/ 2147483647 w 430"/>
              <a:gd name="T45" fmla="*/ 2147483647 h 386"/>
              <a:gd name="T46" fmla="*/ 2147483647 w 430"/>
              <a:gd name="T47" fmla="*/ 2147483647 h 386"/>
              <a:gd name="T48" fmla="*/ 2147483647 w 430"/>
              <a:gd name="T49" fmla="*/ 2147483647 h 386"/>
              <a:gd name="T50" fmla="*/ 2147483647 w 430"/>
              <a:gd name="T51" fmla="*/ 2147483647 h 386"/>
              <a:gd name="T52" fmla="*/ 2147483647 w 430"/>
              <a:gd name="T53" fmla="*/ 2147483647 h 386"/>
              <a:gd name="T54" fmla="*/ 2147483647 w 430"/>
              <a:gd name="T55" fmla="*/ 2147483647 h 386"/>
              <a:gd name="T56" fmla="*/ 2147483647 w 430"/>
              <a:gd name="T57" fmla="*/ 2147483647 h 386"/>
              <a:gd name="T58" fmla="*/ 2147483647 w 430"/>
              <a:gd name="T59" fmla="*/ 2147483647 h 386"/>
              <a:gd name="T60" fmla="*/ 2147483647 w 430"/>
              <a:gd name="T61" fmla="*/ 2147483647 h 386"/>
              <a:gd name="T62" fmla="*/ 2147483647 w 430"/>
              <a:gd name="T63" fmla="*/ 2147483647 h 386"/>
              <a:gd name="T64" fmla="*/ 2147483647 w 430"/>
              <a:gd name="T65" fmla="*/ 2147483647 h 386"/>
              <a:gd name="T66" fmla="*/ 2147483647 w 430"/>
              <a:gd name="T67" fmla="*/ 2147483647 h 386"/>
              <a:gd name="T68" fmla="*/ 2147483647 w 430"/>
              <a:gd name="T69" fmla="*/ 2147483647 h 386"/>
              <a:gd name="T70" fmla="*/ 2147483647 w 430"/>
              <a:gd name="T71" fmla="*/ 2147483647 h 386"/>
              <a:gd name="T72" fmla="*/ 2147483647 w 430"/>
              <a:gd name="T73" fmla="*/ 2147483647 h 386"/>
              <a:gd name="T74" fmla="*/ 2147483647 w 430"/>
              <a:gd name="T75" fmla="*/ 2147483647 h 386"/>
              <a:gd name="T76" fmla="*/ 2147483647 w 430"/>
              <a:gd name="T77" fmla="*/ 2147483647 h 386"/>
              <a:gd name="T78" fmla="*/ 2147483647 w 430"/>
              <a:gd name="T79" fmla="*/ 2147483647 h 386"/>
              <a:gd name="T80" fmla="*/ 2147483647 w 430"/>
              <a:gd name="T81" fmla="*/ 2147483647 h 386"/>
              <a:gd name="T82" fmla="*/ 2147483647 w 430"/>
              <a:gd name="T83" fmla="*/ 2147483647 h 386"/>
              <a:gd name="T84" fmla="*/ 2147483647 w 430"/>
              <a:gd name="T85" fmla="*/ 2147483647 h 386"/>
              <a:gd name="T86" fmla="*/ 2147483647 w 430"/>
              <a:gd name="T87" fmla="*/ 2147483647 h 386"/>
              <a:gd name="T88" fmla="*/ 2147483647 w 430"/>
              <a:gd name="T89" fmla="*/ 2147483647 h 386"/>
              <a:gd name="T90" fmla="*/ 2147483647 w 430"/>
              <a:gd name="T91" fmla="*/ 2147483647 h 386"/>
              <a:gd name="T92" fmla="*/ 2147483647 w 430"/>
              <a:gd name="T93" fmla="*/ 2147483647 h 386"/>
              <a:gd name="T94" fmla="*/ 2147483647 w 430"/>
              <a:gd name="T95" fmla="*/ 2147483647 h 386"/>
              <a:gd name="T96" fmla="*/ 2147483647 w 430"/>
              <a:gd name="T97" fmla="*/ 0 h 386"/>
              <a:gd name="T98" fmla="*/ 2147483647 w 430"/>
              <a:gd name="T99" fmla="*/ 2147483647 h 386"/>
              <a:gd name="T100" fmla="*/ 2147483647 w 430"/>
              <a:gd name="T101" fmla="*/ 2147483647 h 386"/>
              <a:gd name="T102" fmla="*/ 2147483647 w 430"/>
              <a:gd name="T103" fmla="*/ 2147483647 h 386"/>
              <a:gd name="T104" fmla="*/ 2147483647 w 430"/>
              <a:gd name="T105" fmla="*/ 2147483647 h 386"/>
              <a:gd name="T106" fmla="*/ 2147483647 w 430"/>
              <a:gd name="T107" fmla="*/ 2147483647 h 386"/>
              <a:gd name="T108" fmla="*/ 2147483647 w 430"/>
              <a:gd name="T109" fmla="*/ 2147483647 h 386"/>
              <a:gd name="T110" fmla="*/ 2147483647 w 430"/>
              <a:gd name="T111" fmla="*/ 2147483647 h 386"/>
              <a:gd name="T112" fmla="*/ 2147483647 w 430"/>
              <a:gd name="T113" fmla="*/ 2147483647 h 386"/>
              <a:gd name="T114" fmla="*/ 2147483647 w 430"/>
              <a:gd name="T115" fmla="*/ 2147483647 h 386"/>
              <a:gd name="T116" fmla="*/ 2147483647 w 430"/>
              <a:gd name="T117" fmla="*/ 2147483647 h 386"/>
              <a:gd name="T118" fmla="*/ 2147483647 w 430"/>
              <a:gd name="T119" fmla="*/ 2147483647 h 386"/>
              <a:gd name="T120" fmla="*/ 2147483647 w 430"/>
              <a:gd name="T121" fmla="*/ 2147483647 h 3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0"/>
              <a:gd name="T184" fmla="*/ 0 h 386"/>
              <a:gd name="T185" fmla="*/ 430 w 430"/>
              <a:gd name="T186" fmla="*/ 386 h 3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0" h="386">
                <a:moveTo>
                  <a:pt x="87" y="95"/>
                </a:moveTo>
                <a:lnTo>
                  <a:pt x="78" y="102"/>
                </a:lnTo>
                <a:lnTo>
                  <a:pt x="68" y="135"/>
                </a:lnTo>
                <a:lnTo>
                  <a:pt x="55" y="167"/>
                </a:lnTo>
                <a:lnTo>
                  <a:pt x="50" y="171"/>
                </a:lnTo>
                <a:lnTo>
                  <a:pt x="44" y="182"/>
                </a:lnTo>
                <a:lnTo>
                  <a:pt x="37" y="193"/>
                </a:lnTo>
                <a:lnTo>
                  <a:pt x="24" y="200"/>
                </a:lnTo>
                <a:lnTo>
                  <a:pt x="13" y="204"/>
                </a:lnTo>
                <a:lnTo>
                  <a:pt x="0" y="204"/>
                </a:lnTo>
                <a:lnTo>
                  <a:pt x="17" y="241"/>
                </a:lnTo>
                <a:lnTo>
                  <a:pt x="31" y="260"/>
                </a:lnTo>
                <a:lnTo>
                  <a:pt x="44" y="260"/>
                </a:lnTo>
                <a:lnTo>
                  <a:pt x="57" y="260"/>
                </a:lnTo>
                <a:lnTo>
                  <a:pt x="61" y="269"/>
                </a:lnTo>
                <a:lnTo>
                  <a:pt x="48" y="278"/>
                </a:lnTo>
                <a:lnTo>
                  <a:pt x="48" y="290"/>
                </a:lnTo>
                <a:lnTo>
                  <a:pt x="57" y="308"/>
                </a:lnTo>
                <a:lnTo>
                  <a:pt x="68" y="323"/>
                </a:lnTo>
                <a:lnTo>
                  <a:pt x="76" y="330"/>
                </a:lnTo>
                <a:lnTo>
                  <a:pt x="80" y="319"/>
                </a:lnTo>
                <a:lnTo>
                  <a:pt x="91" y="317"/>
                </a:lnTo>
                <a:lnTo>
                  <a:pt x="104" y="328"/>
                </a:lnTo>
                <a:lnTo>
                  <a:pt x="107" y="319"/>
                </a:lnTo>
                <a:lnTo>
                  <a:pt x="128" y="321"/>
                </a:lnTo>
                <a:lnTo>
                  <a:pt x="159" y="325"/>
                </a:lnTo>
                <a:lnTo>
                  <a:pt x="181" y="332"/>
                </a:lnTo>
                <a:lnTo>
                  <a:pt x="190" y="341"/>
                </a:lnTo>
                <a:lnTo>
                  <a:pt x="200" y="354"/>
                </a:lnTo>
                <a:lnTo>
                  <a:pt x="207" y="362"/>
                </a:lnTo>
                <a:lnTo>
                  <a:pt x="216" y="354"/>
                </a:lnTo>
                <a:lnTo>
                  <a:pt x="229" y="353"/>
                </a:lnTo>
                <a:lnTo>
                  <a:pt x="248" y="366"/>
                </a:lnTo>
                <a:lnTo>
                  <a:pt x="271" y="386"/>
                </a:lnTo>
                <a:lnTo>
                  <a:pt x="277" y="382"/>
                </a:lnTo>
                <a:lnTo>
                  <a:pt x="278" y="367"/>
                </a:lnTo>
                <a:lnTo>
                  <a:pt x="278" y="351"/>
                </a:lnTo>
                <a:lnTo>
                  <a:pt x="277" y="336"/>
                </a:lnTo>
                <a:lnTo>
                  <a:pt x="266" y="319"/>
                </a:lnTo>
                <a:lnTo>
                  <a:pt x="259" y="323"/>
                </a:lnTo>
                <a:lnTo>
                  <a:pt x="242" y="315"/>
                </a:lnTo>
                <a:lnTo>
                  <a:pt x="215" y="295"/>
                </a:lnTo>
                <a:lnTo>
                  <a:pt x="207" y="288"/>
                </a:lnTo>
                <a:lnTo>
                  <a:pt x="189" y="286"/>
                </a:lnTo>
                <a:lnTo>
                  <a:pt x="179" y="280"/>
                </a:lnTo>
                <a:lnTo>
                  <a:pt x="179" y="273"/>
                </a:lnTo>
                <a:lnTo>
                  <a:pt x="190" y="262"/>
                </a:lnTo>
                <a:lnTo>
                  <a:pt x="194" y="258"/>
                </a:lnTo>
                <a:lnTo>
                  <a:pt x="187" y="249"/>
                </a:lnTo>
                <a:lnTo>
                  <a:pt x="183" y="236"/>
                </a:lnTo>
                <a:lnTo>
                  <a:pt x="187" y="230"/>
                </a:lnTo>
                <a:lnTo>
                  <a:pt x="202" y="245"/>
                </a:lnTo>
                <a:lnTo>
                  <a:pt x="215" y="251"/>
                </a:lnTo>
                <a:lnTo>
                  <a:pt x="215" y="238"/>
                </a:lnTo>
                <a:lnTo>
                  <a:pt x="207" y="223"/>
                </a:lnTo>
                <a:lnTo>
                  <a:pt x="190" y="202"/>
                </a:lnTo>
                <a:lnTo>
                  <a:pt x="172" y="174"/>
                </a:lnTo>
                <a:lnTo>
                  <a:pt x="170" y="160"/>
                </a:lnTo>
                <a:lnTo>
                  <a:pt x="168" y="147"/>
                </a:lnTo>
                <a:lnTo>
                  <a:pt x="165" y="134"/>
                </a:lnTo>
                <a:lnTo>
                  <a:pt x="163" y="121"/>
                </a:lnTo>
                <a:lnTo>
                  <a:pt x="176" y="117"/>
                </a:lnTo>
                <a:lnTo>
                  <a:pt x="174" y="126"/>
                </a:lnTo>
                <a:lnTo>
                  <a:pt x="185" y="139"/>
                </a:lnTo>
                <a:lnTo>
                  <a:pt x="192" y="139"/>
                </a:lnTo>
                <a:lnTo>
                  <a:pt x="190" y="147"/>
                </a:lnTo>
                <a:lnTo>
                  <a:pt x="226" y="182"/>
                </a:lnTo>
                <a:lnTo>
                  <a:pt x="227" y="176"/>
                </a:lnTo>
                <a:lnTo>
                  <a:pt x="220" y="160"/>
                </a:lnTo>
                <a:lnTo>
                  <a:pt x="231" y="156"/>
                </a:lnTo>
                <a:lnTo>
                  <a:pt x="248" y="163"/>
                </a:lnTo>
                <a:lnTo>
                  <a:pt x="257" y="176"/>
                </a:lnTo>
                <a:lnTo>
                  <a:pt x="259" y="167"/>
                </a:lnTo>
                <a:lnTo>
                  <a:pt x="246" y="152"/>
                </a:lnTo>
                <a:lnTo>
                  <a:pt x="248" y="145"/>
                </a:lnTo>
                <a:lnTo>
                  <a:pt x="257" y="141"/>
                </a:lnTo>
                <a:lnTo>
                  <a:pt x="282" y="152"/>
                </a:lnTo>
                <a:lnTo>
                  <a:pt x="288" y="148"/>
                </a:lnTo>
                <a:lnTo>
                  <a:pt x="286" y="137"/>
                </a:lnTo>
                <a:lnTo>
                  <a:pt x="275" y="130"/>
                </a:lnTo>
                <a:lnTo>
                  <a:pt x="257" y="122"/>
                </a:lnTo>
                <a:lnTo>
                  <a:pt x="246" y="113"/>
                </a:lnTo>
                <a:lnTo>
                  <a:pt x="244" y="106"/>
                </a:lnTo>
                <a:lnTo>
                  <a:pt x="248" y="98"/>
                </a:lnTo>
                <a:lnTo>
                  <a:pt x="273" y="95"/>
                </a:lnTo>
                <a:lnTo>
                  <a:pt x="299" y="87"/>
                </a:lnTo>
                <a:lnTo>
                  <a:pt x="317" y="89"/>
                </a:lnTo>
                <a:lnTo>
                  <a:pt x="350" y="82"/>
                </a:lnTo>
                <a:lnTo>
                  <a:pt x="356" y="78"/>
                </a:lnTo>
                <a:lnTo>
                  <a:pt x="378" y="87"/>
                </a:lnTo>
                <a:lnTo>
                  <a:pt x="397" y="97"/>
                </a:lnTo>
                <a:lnTo>
                  <a:pt x="406" y="76"/>
                </a:lnTo>
                <a:lnTo>
                  <a:pt x="423" y="54"/>
                </a:lnTo>
                <a:lnTo>
                  <a:pt x="428" y="48"/>
                </a:lnTo>
                <a:lnTo>
                  <a:pt x="430" y="9"/>
                </a:lnTo>
                <a:lnTo>
                  <a:pt x="428" y="6"/>
                </a:lnTo>
                <a:lnTo>
                  <a:pt x="419" y="0"/>
                </a:lnTo>
                <a:lnTo>
                  <a:pt x="408" y="0"/>
                </a:lnTo>
                <a:lnTo>
                  <a:pt x="402" y="6"/>
                </a:lnTo>
                <a:lnTo>
                  <a:pt x="402" y="20"/>
                </a:lnTo>
                <a:lnTo>
                  <a:pt x="404" y="32"/>
                </a:lnTo>
                <a:lnTo>
                  <a:pt x="389" y="35"/>
                </a:lnTo>
                <a:lnTo>
                  <a:pt x="378" y="43"/>
                </a:lnTo>
                <a:lnTo>
                  <a:pt x="371" y="45"/>
                </a:lnTo>
                <a:lnTo>
                  <a:pt x="347" y="39"/>
                </a:lnTo>
                <a:lnTo>
                  <a:pt x="338" y="33"/>
                </a:lnTo>
                <a:lnTo>
                  <a:pt x="325" y="41"/>
                </a:lnTo>
                <a:lnTo>
                  <a:pt x="306" y="20"/>
                </a:lnTo>
                <a:lnTo>
                  <a:pt x="286" y="35"/>
                </a:lnTo>
                <a:lnTo>
                  <a:pt x="271" y="45"/>
                </a:lnTo>
                <a:lnTo>
                  <a:pt x="255" y="52"/>
                </a:lnTo>
                <a:lnTo>
                  <a:pt x="231" y="56"/>
                </a:lnTo>
                <a:lnTo>
                  <a:pt x="215" y="61"/>
                </a:lnTo>
                <a:lnTo>
                  <a:pt x="202" y="61"/>
                </a:lnTo>
                <a:lnTo>
                  <a:pt x="196" y="63"/>
                </a:lnTo>
                <a:lnTo>
                  <a:pt x="183" y="78"/>
                </a:lnTo>
                <a:lnTo>
                  <a:pt x="172" y="78"/>
                </a:lnTo>
                <a:lnTo>
                  <a:pt x="153" y="82"/>
                </a:lnTo>
                <a:lnTo>
                  <a:pt x="135" y="80"/>
                </a:lnTo>
                <a:lnTo>
                  <a:pt x="126" y="97"/>
                </a:lnTo>
                <a:lnTo>
                  <a:pt x="111" y="98"/>
                </a:lnTo>
                <a:lnTo>
                  <a:pt x="98" y="97"/>
                </a:lnTo>
                <a:lnTo>
                  <a:pt x="87" y="95"/>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3" name="Freeform 56"/>
          <p:cNvSpPr>
            <a:spLocks noChangeAspect="1"/>
          </p:cNvSpPr>
          <p:nvPr/>
        </p:nvSpPr>
        <p:spPr bwMode="auto">
          <a:xfrm>
            <a:off x="4082787" y="5437188"/>
            <a:ext cx="159941" cy="112712"/>
          </a:xfrm>
          <a:custGeom>
            <a:avLst/>
            <a:gdLst>
              <a:gd name="T0" fmla="*/ 2147483647 w 107"/>
              <a:gd name="T1" fmla="*/ 0 h 87"/>
              <a:gd name="T2" fmla="*/ 0 w 107"/>
              <a:gd name="T3" fmla="*/ 2147483647 h 87"/>
              <a:gd name="T4" fmla="*/ 2147483647 w 107"/>
              <a:gd name="T5" fmla="*/ 2147483647 h 87"/>
              <a:gd name="T6" fmla="*/ 2147483647 w 107"/>
              <a:gd name="T7" fmla="*/ 2147483647 h 87"/>
              <a:gd name="T8" fmla="*/ 2147483647 w 107"/>
              <a:gd name="T9" fmla="*/ 2147483647 h 87"/>
              <a:gd name="T10" fmla="*/ 2147483647 w 107"/>
              <a:gd name="T11" fmla="*/ 2147483647 h 87"/>
              <a:gd name="T12" fmla="*/ 2147483647 w 107"/>
              <a:gd name="T13" fmla="*/ 2147483647 h 87"/>
              <a:gd name="T14" fmla="*/ 2147483647 w 107"/>
              <a:gd name="T15" fmla="*/ 2147483647 h 87"/>
              <a:gd name="T16" fmla="*/ 2147483647 w 107"/>
              <a:gd name="T17" fmla="*/ 2147483647 h 87"/>
              <a:gd name="T18" fmla="*/ 2147483647 w 107"/>
              <a:gd name="T19" fmla="*/ 2147483647 h 87"/>
              <a:gd name="T20" fmla="*/ 2147483647 w 107"/>
              <a:gd name="T21" fmla="*/ 2147483647 h 87"/>
              <a:gd name="T22" fmla="*/ 2147483647 w 107"/>
              <a:gd name="T23" fmla="*/ 2147483647 h 87"/>
              <a:gd name="T24" fmla="*/ 2147483647 w 107"/>
              <a:gd name="T25" fmla="*/ 2147483647 h 87"/>
              <a:gd name="T26" fmla="*/ 2147483647 w 107"/>
              <a:gd name="T27" fmla="*/ 2147483647 h 87"/>
              <a:gd name="T28" fmla="*/ 2147483647 w 107"/>
              <a:gd name="T29" fmla="*/ 2147483647 h 87"/>
              <a:gd name="T30" fmla="*/ 2147483647 w 107"/>
              <a:gd name="T31" fmla="*/ 2147483647 h 87"/>
              <a:gd name="T32" fmla="*/ 2147483647 w 107"/>
              <a:gd name="T33" fmla="*/ 2147483647 h 87"/>
              <a:gd name="T34" fmla="*/ 2147483647 w 107"/>
              <a:gd name="T35" fmla="*/ 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87"/>
              <a:gd name="T56" fmla="*/ 107 w 107"/>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87">
                <a:moveTo>
                  <a:pt x="9" y="0"/>
                </a:moveTo>
                <a:lnTo>
                  <a:pt x="0" y="7"/>
                </a:lnTo>
                <a:lnTo>
                  <a:pt x="11" y="26"/>
                </a:lnTo>
                <a:lnTo>
                  <a:pt x="24" y="30"/>
                </a:lnTo>
                <a:lnTo>
                  <a:pt x="39" y="46"/>
                </a:lnTo>
                <a:lnTo>
                  <a:pt x="52" y="54"/>
                </a:lnTo>
                <a:lnTo>
                  <a:pt x="74" y="70"/>
                </a:lnTo>
                <a:lnTo>
                  <a:pt x="87" y="76"/>
                </a:lnTo>
                <a:lnTo>
                  <a:pt x="103" y="87"/>
                </a:lnTo>
                <a:lnTo>
                  <a:pt x="107" y="81"/>
                </a:lnTo>
                <a:lnTo>
                  <a:pt x="74" y="56"/>
                </a:lnTo>
                <a:lnTo>
                  <a:pt x="72" y="44"/>
                </a:lnTo>
                <a:lnTo>
                  <a:pt x="68" y="33"/>
                </a:lnTo>
                <a:lnTo>
                  <a:pt x="54" y="20"/>
                </a:lnTo>
                <a:lnTo>
                  <a:pt x="50" y="22"/>
                </a:lnTo>
                <a:lnTo>
                  <a:pt x="32" y="9"/>
                </a:lnTo>
                <a:lnTo>
                  <a:pt x="22" y="4"/>
                </a:lnTo>
                <a:lnTo>
                  <a:pt x="9" y="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4" name="Freeform 57"/>
          <p:cNvSpPr>
            <a:spLocks noChangeAspect="1"/>
          </p:cNvSpPr>
          <p:nvPr/>
        </p:nvSpPr>
        <p:spPr bwMode="auto">
          <a:xfrm>
            <a:off x="4134381" y="5816600"/>
            <a:ext cx="299244" cy="69850"/>
          </a:xfrm>
          <a:custGeom>
            <a:avLst/>
            <a:gdLst>
              <a:gd name="T0" fmla="*/ 2147483647 w 201"/>
              <a:gd name="T1" fmla="*/ 2147483647 h 54"/>
              <a:gd name="T2" fmla="*/ 2147483647 w 201"/>
              <a:gd name="T3" fmla="*/ 2147483647 h 54"/>
              <a:gd name="T4" fmla="*/ 2147483647 w 201"/>
              <a:gd name="T5" fmla="*/ 2147483647 h 54"/>
              <a:gd name="T6" fmla="*/ 2147483647 w 201"/>
              <a:gd name="T7" fmla="*/ 2147483647 h 54"/>
              <a:gd name="T8" fmla="*/ 2147483647 w 201"/>
              <a:gd name="T9" fmla="*/ 2147483647 h 54"/>
              <a:gd name="T10" fmla="*/ 2147483647 w 201"/>
              <a:gd name="T11" fmla="*/ 2147483647 h 54"/>
              <a:gd name="T12" fmla="*/ 2147483647 w 201"/>
              <a:gd name="T13" fmla="*/ 2147483647 h 54"/>
              <a:gd name="T14" fmla="*/ 2147483647 w 201"/>
              <a:gd name="T15" fmla="*/ 2147483647 h 54"/>
              <a:gd name="T16" fmla="*/ 2147483647 w 201"/>
              <a:gd name="T17" fmla="*/ 2147483647 h 54"/>
              <a:gd name="T18" fmla="*/ 2147483647 w 201"/>
              <a:gd name="T19" fmla="*/ 2147483647 h 54"/>
              <a:gd name="T20" fmla="*/ 2147483647 w 201"/>
              <a:gd name="T21" fmla="*/ 2147483647 h 54"/>
              <a:gd name="T22" fmla="*/ 2147483647 w 201"/>
              <a:gd name="T23" fmla="*/ 2147483647 h 54"/>
              <a:gd name="T24" fmla="*/ 2147483647 w 201"/>
              <a:gd name="T25" fmla="*/ 2147483647 h 54"/>
              <a:gd name="T26" fmla="*/ 2147483647 w 201"/>
              <a:gd name="T27" fmla="*/ 2147483647 h 54"/>
              <a:gd name="T28" fmla="*/ 2147483647 w 201"/>
              <a:gd name="T29" fmla="*/ 2147483647 h 54"/>
              <a:gd name="T30" fmla="*/ 2147483647 w 201"/>
              <a:gd name="T31" fmla="*/ 2147483647 h 54"/>
              <a:gd name="T32" fmla="*/ 2147483647 w 201"/>
              <a:gd name="T33" fmla="*/ 2147483647 h 54"/>
              <a:gd name="T34" fmla="*/ 2147483647 w 201"/>
              <a:gd name="T35" fmla="*/ 2147483647 h 54"/>
              <a:gd name="T36" fmla="*/ 2147483647 w 201"/>
              <a:gd name="T37" fmla="*/ 2147483647 h 54"/>
              <a:gd name="T38" fmla="*/ 2147483647 w 201"/>
              <a:gd name="T39" fmla="*/ 2147483647 h 54"/>
              <a:gd name="T40" fmla="*/ 2147483647 w 201"/>
              <a:gd name="T41" fmla="*/ 2147483647 h 54"/>
              <a:gd name="T42" fmla="*/ 2147483647 w 201"/>
              <a:gd name="T43" fmla="*/ 2147483647 h 54"/>
              <a:gd name="T44" fmla="*/ 2147483647 w 201"/>
              <a:gd name="T45" fmla="*/ 2147483647 h 54"/>
              <a:gd name="T46" fmla="*/ 2147483647 w 201"/>
              <a:gd name="T47" fmla="*/ 2147483647 h 54"/>
              <a:gd name="T48" fmla="*/ 0 w 201"/>
              <a:gd name="T49" fmla="*/ 2147483647 h 54"/>
              <a:gd name="T50" fmla="*/ 2147483647 w 201"/>
              <a:gd name="T51" fmla="*/ 0 h 54"/>
              <a:gd name="T52" fmla="*/ 2147483647 w 201"/>
              <a:gd name="T53" fmla="*/ 2147483647 h 54"/>
              <a:gd name="T54" fmla="*/ 2147483647 w 201"/>
              <a:gd name="T55" fmla="*/ 2147483647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54"/>
              <a:gd name="T86" fmla="*/ 201 w 201"/>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54">
                <a:moveTo>
                  <a:pt x="42" y="11"/>
                </a:moveTo>
                <a:lnTo>
                  <a:pt x="57" y="4"/>
                </a:lnTo>
                <a:lnTo>
                  <a:pt x="64" y="11"/>
                </a:lnTo>
                <a:lnTo>
                  <a:pt x="70" y="13"/>
                </a:lnTo>
                <a:lnTo>
                  <a:pt x="81" y="7"/>
                </a:lnTo>
                <a:lnTo>
                  <a:pt x="88" y="4"/>
                </a:lnTo>
                <a:lnTo>
                  <a:pt x="120" y="7"/>
                </a:lnTo>
                <a:lnTo>
                  <a:pt x="151" y="6"/>
                </a:lnTo>
                <a:lnTo>
                  <a:pt x="160" y="15"/>
                </a:lnTo>
                <a:lnTo>
                  <a:pt x="160" y="20"/>
                </a:lnTo>
                <a:lnTo>
                  <a:pt x="182" y="17"/>
                </a:lnTo>
                <a:lnTo>
                  <a:pt x="194" y="19"/>
                </a:lnTo>
                <a:lnTo>
                  <a:pt x="201" y="26"/>
                </a:lnTo>
                <a:lnTo>
                  <a:pt x="194" y="35"/>
                </a:lnTo>
                <a:lnTo>
                  <a:pt x="175" y="34"/>
                </a:lnTo>
                <a:lnTo>
                  <a:pt x="162" y="41"/>
                </a:lnTo>
                <a:lnTo>
                  <a:pt x="140" y="41"/>
                </a:lnTo>
                <a:lnTo>
                  <a:pt x="118" y="50"/>
                </a:lnTo>
                <a:lnTo>
                  <a:pt x="99" y="54"/>
                </a:lnTo>
                <a:lnTo>
                  <a:pt x="84" y="45"/>
                </a:lnTo>
                <a:lnTo>
                  <a:pt x="64" y="34"/>
                </a:lnTo>
                <a:lnTo>
                  <a:pt x="44" y="34"/>
                </a:lnTo>
                <a:lnTo>
                  <a:pt x="17" y="28"/>
                </a:lnTo>
                <a:lnTo>
                  <a:pt x="7" y="20"/>
                </a:lnTo>
                <a:lnTo>
                  <a:pt x="0" y="6"/>
                </a:lnTo>
                <a:lnTo>
                  <a:pt x="4" y="0"/>
                </a:lnTo>
                <a:lnTo>
                  <a:pt x="27" y="4"/>
                </a:lnTo>
                <a:lnTo>
                  <a:pt x="42" y="11"/>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5" name="Freeform 58"/>
          <p:cNvSpPr>
            <a:spLocks noChangeAspect="1"/>
          </p:cNvSpPr>
          <p:nvPr/>
        </p:nvSpPr>
        <p:spPr bwMode="auto">
          <a:xfrm>
            <a:off x="4263366" y="5303838"/>
            <a:ext cx="44715" cy="36512"/>
          </a:xfrm>
          <a:custGeom>
            <a:avLst/>
            <a:gdLst>
              <a:gd name="T0" fmla="*/ 2147483647 w 30"/>
              <a:gd name="T1" fmla="*/ 0 h 28"/>
              <a:gd name="T2" fmla="*/ 2147483647 w 30"/>
              <a:gd name="T3" fmla="*/ 0 h 28"/>
              <a:gd name="T4" fmla="*/ 2147483647 w 30"/>
              <a:gd name="T5" fmla="*/ 2147483647 h 28"/>
              <a:gd name="T6" fmla="*/ 0 w 30"/>
              <a:gd name="T7" fmla="*/ 2147483647 h 28"/>
              <a:gd name="T8" fmla="*/ 0 w 30"/>
              <a:gd name="T9" fmla="*/ 2147483647 h 28"/>
              <a:gd name="T10" fmla="*/ 2147483647 w 30"/>
              <a:gd name="T11" fmla="*/ 2147483647 h 28"/>
              <a:gd name="T12" fmla="*/ 2147483647 w 30"/>
              <a:gd name="T13" fmla="*/ 2147483647 h 28"/>
              <a:gd name="T14" fmla="*/ 2147483647 w 30"/>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8"/>
              <a:gd name="T26" fmla="*/ 30 w 3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8">
                <a:moveTo>
                  <a:pt x="30" y="0"/>
                </a:moveTo>
                <a:lnTo>
                  <a:pt x="11" y="0"/>
                </a:lnTo>
                <a:lnTo>
                  <a:pt x="2" y="6"/>
                </a:lnTo>
                <a:lnTo>
                  <a:pt x="0" y="15"/>
                </a:lnTo>
                <a:lnTo>
                  <a:pt x="0" y="26"/>
                </a:lnTo>
                <a:lnTo>
                  <a:pt x="9" y="28"/>
                </a:lnTo>
                <a:lnTo>
                  <a:pt x="26" y="17"/>
                </a:lnTo>
                <a:lnTo>
                  <a:pt x="30" y="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6" name="Freeform 59"/>
          <p:cNvSpPr>
            <a:spLocks noChangeAspect="1"/>
          </p:cNvSpPr>
          <p:nvPr/>
        </p:nvSpPr>
        <p:spPr bwMode="auto">
          <a:xfrm>
            <a:off x="4567768" y="5645153"/>
            <a:ext cx="60193" cy="28575"/>
          </a:xfrm>
          <a:custGeom>
            <a:avLst/>
            <a:gdLst>
              <a:gd name="T0" fmla="*/ 2147483647 w 41"/>
              <a:gd name="T1" fmla="*/ 2147483647 h 22"/>
              <a:gd name="T2" fmla="*/ 2147483647 w 41"/>
              <a:gd name="T3" fmla="*/ 2147483647 h 22"/>
              <a:gd name="T4" fmla="*/ 2147483647 w 41"/>
              <a:gd name="T5" fmla="*/ 2147483647 h 22"/>
              <a:gd name="T6" fmla="*/ 0 w 41"/>
              <a:gd name="T7" fmla="*/ 2147483647 h 22"/>
              <a:gd name="T8" fmla="*/ 2147483647 w 41"/>
              <a:gd name="T9" fmla="*/ 2147483647 h 22"/>
              <a:gd name="T10" fmla="*/ 2147483647 w 41"/>
              <a:gd name="T11" fmla="*/ 0 h 22"/>
              <a:gd name="T12" fmla="*/ 2147483647 w 41"/>
              <a:gd name="T13" fmla="*/ 2147483647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41" y="6"/>
                </a:moveTo>
                <a:lnTo>
                  <a:pt x="22" y="22"/>
                </a:lnTo>
                <a:lnTo>
                  <a:pt x="9" y="22"/>
                </a:lnTo>
                <a:lnTo>
                  <a:pt x="0" y="15"/>
                </a:lnTo>
                <a:lnTo>
                  <a:pt x="6" y="2"/>
                </a:lnTo>
                <a:lnTo>
                  <a:pt x="26" y="0"/>
                </a:lnTo>
                <a:lnTo>
                  <a:pt x="41" y="6"/>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7" name="Freeform 60"/>
          <p:cNvSpPr>
            <a:spLocks noChangeAspect="1"/>
          </p:cNvSpPr>
          <p:nvPr/>
        </p:nvSpPr>
        <p:spPr bwMode="auto">
          <a:xfrm>
            <a:off x="4576367" y="5710238"/>
            <a:ext cx="61913" cy="44450"/>
          </a:xfrm>
          <a:custGeom>
            <a:avLst/>
            <a:gdLst>
              <a:gd name="T0" fmla="*/ 2147483647 w 42"/>
              <a:gd name="T1" fmla="*/ 0 h 34"/>
              <a:gd name="T2" fmla="*/ 2147483647 w 42"/>
              <a:gd name="T3" fmla="*/ 2147483647 h 34"/>
              <a:gd name="T4" fmla="*/ 2147483647 w 42"/>
              <a:gd name="T5" fmla="*/ 2147483647 h 34"/>
              <a:gd name="T6" fmla="*/ 2147483647 w 42"/>
              <a:gd name="T7" fmla="*/ 2147483647 h 34"/>
              <a:gd name="T8" fmla="*/ 0 w 42"/>
              <a:gd name="T9" fmla="*/ 2147483647 h 34"/>
              <a:gd name="T10" fmla="*/ 2147483647 w 42"/>
              <a:gd name="T11" fmla="*/ 2147483647 h 34"/>
              <a:gd name="T12" fmla="*/ 2147483647 w 42"/>
              <a:gd name="T13" fmla="*/ 2147483647 h 34"/>
              <a:gd name="T14" fmla="*/ 2147483647 w 42"/>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4"/>
              <a:gd name="T26" fmla="*/ 42 w 4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4">
                <a:moveTo>
                  <a:pt x="42" y="0"/>
                </a:moveTo>
                <a:lnTo>
                  <a:pt x="42" y="11"/>
                </a:lnTo>
                <a:lnTo>
                  <a:pt x="16" y="29"/>
                </a:lnTo>
                <a:lnTo>
                  <a:pt x="5" y="34"/>
                </a:lnTo>
                <a:lnTo>
                  <a:pt x="0" y="32"/>
                </a:lnTo>
                <a:lnTo>
                  <a:pt x="4" y="20"/>
                </a:lnTo>
                <a:lnTo>
                  <a:pt x="22" y="6"/>
                </a:lnTo>
                <a:lnTo>
                  <a:pt x="42" y="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8" name="Freeform 61"/>
          <p:cNvSpPr>
            <a:spLocks noChangeAspect="1"/>
          </p:cNvSpPr>
          <p:nvPr/>
        </p:nvSpPr>
        <p:spPr bwMode="auto">
          <a:xfrm>
            <a:off x="4345916" y="5367341"/>
            <a:ext cx="77390" cy="47625"/>
          </a:xfrm>
          <a:custGeom>
            <a:avLst/>
            <a:gdLst>
              <a:gd name="T0" fmla="*/ 2147483647 w 52"/>
              <a:gd name="T1" fmla="*/ 0 h 37"/>
              <a:gd name="T2" fmla="*/ 2147483647 w 52"/>
              <a:gd name="T3" fmla="*/ 2147483647 h 37"/>
              <a:gd name="T4" fmla="*/ 2147483647 w 52"/>
              <a:gd name="T5" fmla="*/ 2147483647 h 37"/>
              <a:gd name="T6" fmla="*/ 2147483647 w 52"/>
              <a:gd name="T7" fmla="*/ 2147483647 h 37"/>
              <a:gd name="T8" fmla="*/ 2147483647 w 52"/>
              <a:gd name="T9" fmla="*/ 2147483647 h 37"/>
              <a:gd name="T10" fmla="*/ 2147483647 w 52"/>
              <a:gd name="T11" fmla="*/ 2147483647 h 37"/>
              <a:gd name="T12" fmla="*/ 2147483647 w 52"/>
              <a:gd name="T13" fmla="*/ 2147483647 h 37"/>
              <a:gd name="T14" fmla="*/ 2147483647 w 52"/>
              <a:gd name="T15" fmla="*/ 2147483647 h 37"/>
              <a:gd name="T16" fmla="*/ 2147483647 w 52"/>
              <a:gd name="T17" fmla="*/ 2147483647 h 37"/>
              <a:gd name="T18" fmla="*/ 2147483647 w 52"/>
              <a:gd name="T19" fmla="*/ 2147483647 h 37"/>
              <a:gd name="T20" fmla="*/ 2147483647 w 52"/>
              <a:gd name="T21" fmla="*/ 2147483647 h 37"/>
              <a:gd name="T22" fmla="*/ 0 w 52"/>
              <a:gd name="T23" fmla="*/ 2147483647 h 37"/>
              <a:gd name="T24" fmla="*/ 2147483647 w 52"/>
              <a:gd name="T25" fmla="*/ 2147483647 h 37"/>
              <a:gd name="T26" fmla="*/ 2147483647 w 52"/>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37"/>
              <a:gd name="T44" fmla="*/ 52 w 52"/>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37">
                <a:moveTo>
                  <a:pt x="28" y="0"/>
                </a:moveTo>
                <a:lnTo>
                  <a:pt x="52" y="26"/>
                </a:lnTo>
                <a:lnTo>
                  <a:pt x="48" y="33"/>
                </a:lnTo>
                <a:lnTo>
                  <a:pt x="35" y="37"/>
                </a:lnTo>
                <a:lnTo>
                  <a:pt x="33" y="28"/>
                </a:lnTo>
                <a:lnTo>
                  <a:pt x="28" y="24"/>
                </a:lnTo>
                <a:lnTo>
                  <a:pt x="20" y="28"/>
                </a:lnTo>
                <a:lnTo>
                  <a:pt x="11" y="22"/>
                </a:lnTo>
                <a:lnTo>
                  <a:pt x="7" y="17"/>
                </a:lnTo>
                <a:lnTo>
                  <a:pt x="13" y="13"/>
                </a:lnTo>
                <a:lnTo>
                  <a:pt x="2" y="19"/>
                </a:lnTo>
                <a:lnTo>
                  <a:pt x="0" y="13"/>
                </a:lnTo>
                <a:lnTo>
                  <a:pt x="15" y="7"/>
                </a:lnTo>
                <a:lnTo>
                  <a:pt x="28" y="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39" name="Freeform 62"/>
          <p:cNvSpPr>
            <a:spLocks noChangeAspect="1"/>
          </p:cNvSpPr>
          <p:nvPr/>
        </p:nvSpPr>
        <p:spPr bwMode="auto">
          <a:xfrm>
            <a:off x="2626124" y="4922838"/>
            <a:ext cx="101467" cy="158750"/>
          </a:xfrm>
          <a:custGeom>
            <a:avLst/>
            <a:gdLst>
              <a:gd name="T0" fmla="*/ 2147483647 w 68"/>
              <a:gd name="T1" fmla="*/ 0 h 122"/>
              <a:gd name="T2" fmla="*/ 2147483647 w 68"/>
              <a:gd name="T3" fmla="*/ 2147483647 h 122"/>
              <a:gd name="T4" fmla="*/ 2147483647 w 68"/>
              <a:gd name="T5" fmla="*/ 2147483647 h 122"/>
              <a:gd name="T6" fmla="*/ 0 w 68"/>
              <a:gd name="T7" fmla="*/ 2147483647 h 122"/>
              <a:gd name="T8" fmla="*/ 2147483647 w 68"/>
              <a:gd name="T9" fmla="*/ 2147483647 h 122"/>
              <a:gd name="T10" fmla="*/ 2147483647 w 68"/>
              <a:gd name="T11" fmla="*/ 2147483647 h 122"/>
              <a:gd name="T12" fmla="*/ 2147483647 w 68"/>
              <a:gd name="T13" fmla="*/ 2147483647 h 122"/>
              <a:gd name="T14" fmla="*/ 2147483647 w 68"/>
              <a:gd name="T15" fmla="*/ 2147483647 h 122"/>
              <a:gd name="T16" fmla="*/ 2147483647 w 68"/>
              <a:gd name="T17" fmla="*/ 2147483647 h 122"/>
              <a:gd name="T18" fmla="*/ 2147483647 w 68"/>
              <a:gd name="T19" fmla="*/ 2147483647 h 122"/>
              <a:gd name="T20" fmla="*/ 2147483647 w 68"/>
              <a:gd name="T21" fmla="*/ 2147483647 h 122"/>
              <a:gd name="T22" fmla="*/ 2147483647 w 68"/>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22"/>
              <a:gd name="T38" fmla="*/ 68 w 68"/>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22">
                <a:moveTo>
                  <a:pt x="68" y="0"/>
                </a:moveTo>
                <a:lnTo>
                  <a:pt x="46" y="26"/>
                </a:lnTo>
                <a:lnTo>
                  <a:pt x="20" y="26"/>
                </a:lnTo>
                <a:lnTo>
                  <a:pt x="0" y="41"/>
                </a:lnTo>
                <a:lnTo>
                  <a:pt x="4" y="62"/>
                </a:lnTo>
                <a:lnTo>
                  <a:pt x="4" y="96"/>
                </a:lnTo>
                <a:lnTo>
                  <a:pt x="20" y="122"/>
                </a:lnTo>
                <a:lnTo>
                  <a:pt x="38" y="115"/>
                </a:lnTo>
                <a:lnTo>
                  <a:pt x="42" y="100"/>
                </a:lnTo>
                <a:lnTo>
                  <a:pt x="61" y="66"/>
                </a:lnTo>
                <a:lnTo>
                  <a:pt x="61" y="48"/>
                </a:lnTo>
                <a:lnTo>
                  <a:pt x="68" y="0"/>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0" name="Freeform 63"/>
          <p:cNvSpPr>
            <a:spLocks noChangeAspect="1"/>
          </p:cNvSpPr>
          <p:nvPr/>
        </p:nvSpPr>
        <p:spPr bwMode="auto">
          <a:xfrm>
            <a:off x="1589088" y="3906841"/>
            <a:ext cx="1138502" cy="966787"/>
          </a:xfrm>
          <a:custGeom>
            <a:avLst/>
            <a:gdLst>
              <a:gd name="T0" fmla="*/ 2147483647 w 764"/>
              <a:gd name="T1" fmla="*/ 2147483647 h 746"/>
              <a:gd name="T2" fmla="*/ 2147483647 w 764"/>
              <a:gd name="T3" fmla="*/ 2147483647 h 746"/>
              <a:gd name="T4" fmla="*/ 2147483647 w 764"/>
              <a:gd name="T5" fmla="*/ 2147483647 h 746"/>
              <a:gd name="T6" fmla="*/ 2147483647 w 764"/>
              <a:gd name="T7" fmla="*/ 2147483647 h 746"/>
              <a:gd name="T8" fmla="*/ 2147483647 w 764"/>
              <a:gd name="T9" fmla="*/ 2147483647 h 746"/>
              <a:gd name="T10" fmla="*/ 2147483647 w 764"/>
              <a:gd name="T11" fmla="*/ 2147483647 h 746"/>
              <a:gd name="T12" fmla="*/ 2147483647 w 764"/>
              <a:gd name="T13" fmla="*/ 2147483647 h 746"/>
              <a:gd name="T14" fmla="*/ 2147483647 w 764"/>
              <a:gd name="T15" fmla="*/ 2147483647 h 746"/>
              <a:gd name="T16" fmla="*/ 2147483647 w 764"/>
              <a:gd name="T17" fmla="*/ 2147483647 h 746"/>
              <a:gd name="T18" fmla="*/ 2147483647 w 764"/>
              <a:gd name="T19" fmla="*/ 2147483647 h 746"/>
              <a:gd name="T20" fmla="*/ 2147483647 w 764"/>
              <a:gd name="T21" fmla="*/ 2147483647 h 746"/>
              <a:gd name="T22" fmla="*/ 2147483647 w 764"/>
              <a:gd name="T23" fmla="*/ 2147483647 h 746"/>
              <a:gd name="T24" fmla="*/ 2147483647 w 764"/>
              <a:gd name="T25" fmla="*/ 2147483647 h 746"/>
              <a:gd name="T26" fmla="*/ 2147483647 w 764"/>
              <a:gd name="T27" fmla="*/ 2147483647 h 746"/>
              <a:gd name="T28" fmla="*/ 2147483647 w 764"/>
              <a:gd name="T29" fmla="*/ 2147483647 h 746"/>
              <a:gd name="T30" fmla="*/ 2147483647 w 764"/>
              <a:gd name="T31" fmla="*/ 2147483647 h 746"/>
              <a:gd name="T32" fmla="*/ 2147483647 w 764"/>
              <a:gd name="T33" fmla="*/ 2147483647 h 746"/>
              <a:gd name="T34" fmla="*/ 2147483647 w 764"/>
              <a:gd name="T35" fmla="*/ 2147483647 h 746"/>
              <a:gd name="T36" fmla="*/ 2147483647 w 764"/>
              <a:gd name="T37" fmla="*/ 2147483647 h 746"/>
              <a:gd name="T38" fmla="*/ 2147483647 w 764"/>
              <a:gd name="T39" fmla="*/ 2147483647 h 746"/>
              <a:gd name="T40" fmla="*/ 2147483647 w 764"/>
              <a:gd name="T41" fmla="*/ 2147483647 h 746"/>
              <a:gd name="T42" fmla="*/ 2147483647 w 764"/>
              <a:gd name="T43" fmla="*/ 2147483647 h 746"/>
              <a:gd name="T44" fmla="*/ 2147483647 w 764"/>
              <a:gd name="T45" fmla="*/ 2147483647 h 746"/>
              <a:gd name="T46" fmla="*/ 2147483647 w 764"/>
              <a:gd name="T47" fmla="*/ 2147483647 h 746"/>
              <a:gd name="T48" fmla="*/ 2147483647 w 764"/>
              <a:gd name="T49" fmla="*/ 2147483647 h 746"/>
              <a:gd name="T50" fmla="*/ 2147483647 w 764"/>
              <a:gd name="T51" fmla="*/ 2147483647 h 746"/>
              <a:gd name="T52" fmla="*/ 2147483647 w 764"/>
              <a:gd name="T53" fmla="*/ 2147483647 h 746"/>
              <a:gd name="T54" fmla="*/ 2147483647 w 764"/>
              <a:gd name="T55" fmla="*/ 2147483647 h 746"/>
              <a:gd name="T56" fmla="*/ 2147483647 w 764"/>
              <a:gd name="T57" fmla="*/ 2147483647 h 746"/>
              <a:gd name="T58" fmla="*/ 2147483647 w 764"/>
              <a:gd name="T59" fmla="*/ 2147483647 h 746"/>
              <a:gd name="T60" fmla="*/ 2147483647 w 764"/>
              <a:gd name="T61" fmla="*/ 2147483647 h 746"/>
              <a:gd name="T62" fmla="*/ 2147483647 w 764"/>
              <a:gd name="T63" fmla="*/ 2147483647 h 746"/>
              <a:gd name="T64" fmla="*/ 2147483647 w 764"/>
              <a:gd name="T65" fmla="*/ 2147483647 h 746"/>
              <a:gd name="T66" fmla="*/ 2147483647 w 764"/>
              <a:gd name="T67" fmla="*/ 2147483647 h 746"/>
              <a:gd name="T68" fmla="*/ 2147483647 w 764"/>
              <a:gd name="T69" fmla="*/ 2147483647 h 746"/>
              <a:gd name="T70" fmla="*/ 2147483647 w 764"/>
              <a:gd name="T71" fmla="*/ 2147483647 h 746"/>
              <a:gd name="T72" fmla="*/ 2147483647 w 764"/>
              <a:gd name="T73" fmla="*/ 2147483647 h 746"/>
              <a:gd name="T74" fmla="*/ 2147483647 w 764"/>
              <a:gd name="T75" fmla="*/ 2147483647 h 746"/>
              <a:gd name="T76" fmla="*/ 2147483647 w 764"/>
              <a:gd name="T77" fmla="*/ 2147483647 h 746"/>
              <a:gd name="T78" fmla="*/ 2147483647 w 764"/>
              <a:gd name="T79" fmla="*/ 2147483647 h 746"/>
              <a:gd name="T80" fmla="*/ 2147483647 w 764"/>
              <a:gd name="T81" fmla="*/ 2147483647 h 746"/>
              <a:gd name="T82" fmla="*/ 2147483647 w 764"/>
              <a:gd name="T83" fmla="*/ 2147483647 h 746"/>
              <a:gd name="T84" fmla="*/ 2147483647 w 764"/>
              <a:gd name="T85" fmla="*/ 2147483647 h 746"/>
              <a:gd name="T86" fmla="*/ 2147483647 w 764"/>
              <a:gd name="T87" fmla="*/ 2147483647 h 746"/>
              <a:gd name="T88" fmla="*/ 2147483647 w 764"/>
              <a:gd name="T89" fmla="*/ 2147483647 h 746"/>
              <a:gd name="T90" fmla="*/ 2147483647 w 764"/>
              <a:gd name="T91" fmla="*/ 2147483647 h 746"/>
              <a:gd name="T92" fmla="*/ 2147483647 w 764"/>
              <a:gd name="T93" fmla="*/ 2147483647 h 746"/>
              <a:gd name="T94" fmla="*/ 2147483647 w 764"/>
              <a:gd name="T95" fmla="*/ 2147483647 h 746"/>
              <a:gd name="T96" fmla="*/ 2147483647 w 764"/>
              <a:gd name="T97" fmla="*/ 2147483647 h 746"/>
              <a:gd name="T98" fmla="*/ 2147483647 w 764"/>
              <a:gd name="T99" fmla="*/ 2147483647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4"/>
              <a:gd name="T151" fmla="*/ 0 h 746"/>
              <a:gd name="T152" fmla="*/ 764 w 764"/>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4" h="746">
                <a:moveTo>
                  <a:pt x="13" y="106"/>
                </a:moveTo>
                <a:lnTo>
                  <a:pt x="20" y="124"/>
                </a:lnTo>
                <a:lnTo>
                  <a:pt x="13" y="139"/>
                </a:lnTo>
                <a:lnTo>
                  <a:pt x="11" y="145"/>
                </a:lnTo>
                <a:lnTo>
                  <a:pt x="0" y="141"/>
                </a:lnTo>
                <a:lnTo>
                  <a:pt x="4" y="150"/>
                </a:lnTo>
                <a:lnTo>
                  <a:pt x="4" y="159"/>
                </a:lnTo>
                <a:lnTo>
                  <a:pt x="13" y="174"/>
                </a:lnTo>
                <a:lnTo>
                  <a:pt x="30" y="169"/>
                </a:lnTo>
                <a:lnTo>
                  <a:pt x="52" y="193"/>
                </a:lnTo>
                <a:lnTo>
                  <a:pt x="61" y="209"/>
                </a:lnTo>
                <a:lnTo>
                  <a:pt x="74" y="221"/>
                </a:lnTo>
                <a:lnTo>
                  <a:pt x="91" y="221"/>
                </a:lnTo>
                <a:lnTo>
                  <a:pt x="98" y="235"/>
                </a:lnTo>
                <a:lnTo>
                  <a:pt x="113" y="248"/>
                </a:lnTo>
                <a:lnTo>
                  <a:pt x="122" y="250"/>
                </a:lnTo>
                <a:lnTo>
                  <a:pt x="124" y="256"/>
                </a:lnTo>
                <a:lnTo>
                  <a:pt x="119" y="268"/>
                </a:lnTo>
                <a:lnTo>
                  <a:pt x="119" y="279"/>
                </a:lnTo>
                <a:lnTo>
                  <a:pt x="117" y="290"/>
                </a:lnTo>
                <a:lnTo>
                  <a:pt x="113" y="309"/>
                </a:lnTo>
                <a:lnTo>
                  <a:pt x="128" y="327"/>
                </a:lnTo>
                <a:lnTo>
                  <a:pt x="145" y="340"/>
                </a:lnTo>
                <a:lnTo>
                  <a:pt x="145" y="349"/>
                </a:lnTo>
                <a:lnTo>
                  <a:pt x="143" y="381"/>
                </a:lnTo>
                <a:lnTo>
                  <a:pt x="139" y="407"/>
                </a:lnTo>
                <a:lnTo>
                  <a:pt x="143" y="418"/>
                </a:lnTo>
                <a:lnTo>
                  <a:pt x="158" y="429"/>
                </a:lnTo>
                <a:lnTo>
                  <a:pt x="158" y="451"/>
                </a:lnTo>
                <a:lnTo>
                  <a:pt x="158" y="466"/>
                </a:lnTo>
                <a:lnTo>
                  <a:pt x="141" y="444"/>
                </a:lnTo>
                <a:lnTo>
                  <a:pt x="132" y="429"/>
                </a:lnTo>
                <a:lnTo>
                  <a:pt x="126" y="433"/>
                </a:lnTo>
                <a:lnTo>
                  <a:pt x="130" y="444"/>
                </a:lnTo>
                <a:lnTo>
                  <a:pt x="124" y="457"/>
                </a:lnTo>
                <a:lnTo>
                  <a:pt x="115" y="470"/>
                </a:lnTo>
                <a:lnTo>
                  <a:pt x="109" y="479"/>
                </a:lnTo>
                <a:lnTo>
                  <a:pt x="117" y="488"/>
                </a:lnTo>
                <a:lnTo>
                  <a:pt x="111" y="498"/>
                </a:lnTo>
                <a:lnTo>
                  <a:pt x="98" y="511"/>
                </a:lnTo>
                <a:lnTo>
                  <a:pt x="96" y="522"/>
                </a:lnTo>
                <a:lnTo>
                  <a:pt x="89" y="535"/>
                </a:lnTo>
                <a:lnTo>
                  <a:pt x="69" y="559"/>
                </a:lnTo>
                <a:lnTo>
                  <a:pt x="57" y="583"/>
                </a:lnTo>
                <a:lnTo>
                  <a:pt x="57" y="587"/>
                </a:lnTo>
                <a:lnTo>
                  <a:pt x="63" y="594"/>
                </a:lnTo>
                <a:lnTo>
                  <a:pt x="56" y="605"/>
                </a:lnTo>
                <a:lnTo>
                  <a:pt x="59" y="618"/>
                </a:lnTo>
                <a:lnTo>
                  <a:pt x="70" y="635"/>
                </a:lnTo>
                <a:lnTo>
                  <a:pt x="117" y="661"/>
                </a:lnTo>
                <a:lnTo>
                  <a:pt x="150" y="689"/>
                </a:lnTo>
                <a:lnTo>
                  <a:pt x="161" y="685"/>
                </a:lnTo>
                <a:lnTo>
                  <a:pt x="178" y="679"/>
                </a:lnTo>
                <a:lnTo>
                  <a:pt x="236" y="703"/>
                </a:lnTo>
                <a:lnTo>
                  <a:pt x="244" y="711"/>
                </a:lnTo>
                <a:lnTo>
                  <a:pt x="249" y="726"/>
                </a:lnTo>
                <a:lnTo>
                  <a:pt x="259" y="731"/>
                </a:lnTo>
                <a:lnTo>
                  <a:pt x="272" y="733"/>
                </a:lnTo>
                <a:lnTo>
                  <a:pt x="292" y="744"/>
                </a:lnTo>
                <a:lnTo>
                  <a:pt x="325" y="746"/>
                </a:lnTo>
                <a:lnTo>
                  <a:pt x="335" y="733"/>
                </a:lnTo>
                <a:lnTo>
                  <a:pt x="338" y="718"/>
                </a:lnTo>
                <a:lnTo>
                  <a:pt x="338" y="702"/>
                </a:lnTo>
                <a:lnTo>
                  <a:pt x="353" y="689"/>
                </a:lnTo>
                <a:lnTo>
                  <a:pt x="381" y="674"/>
                </a:lnTo>
                <a:lnTo>
                  <a:pt x="394" y="672"/>
                </a:lnTo>
                <a:lnTo>
                  <a:pt x="409" y="664"/>
                </a:lnTo>
                <a:lnTo>
                  <a:pt x="422" y="664"/>
                </a:lnTo>
                <a:lnTo>
                  <a:pt x="437" y="674"/>
                </a:lnTo>
                <a:lnTo>
                  <a:pt x="448" y="687"/>
                </a:lnTo>
                <a:lnTo>
                  <a:pt x="461" y="687"/>
                </a:lnTo>
                <a:lnTo>
                  <a:pt x="472" y="690"/>
                </a:lnTo>
                <a:lnTo>
                  <a:pt x="494" y="692"/>
                </a:lnTo>
                <a:lnTo>
                  <a:pt x="509" y="711"/>
                </a:lnTo>
                <a:lnTo>
                  <a:pt x="522" y="720"/>
                </a:lnTo>
                <a:lnTo>
                  <a:pt x="541" y="726"/>
                </a:lnTo>
                <a:lnTo>
                  <a:pt x="557" y="735"/>
                </a:lnTo>
                <a:lnTo>
                  <a:pt x="566" y="737"/>
                </a:lnTo>
                <a:lnTo>
                  <a:pt x="589" y="714"/>
                </a:lnTo>
                <a:lnTo>
                  <a:pt x="604" y="711"/>
                </a:lnTo>
                <a:lnTo>
                  <a:pt x="615" y="702"/>
                </a:lnTo>
                <a:lnTo>
                  <a:pt x="631" y="690"/>
                </a:lnTo>
                <a:lnTo>
                  <a:pt x="652" y="689"/>
                </a:lnTo>
                <a:lnTo>
                  <a:pt x="650" y="663"/>
                </a:lnTo>
                <a:lnTo>
                  <a:pt x="646" y="655"/>
                </a:lnTo>
                <a:lnTo>
                  <a:pt x="637" y="642"/>
                </a:lnTo>
                <a:lnTo>
                  <a:pt x="630" y="644"/>
                </a:lnTo>
                <a:lnTo>
                  <a:pt x="622" y="642"/>
                </a:lnTo>
                <a:lnTo>
                  <a:pt x="615" y="631"/>
                </a:lnTo>
                <a:lnTo>
                  <a:pt x="613" y="605"/>
                </a:lnTo>
                <a:lnTo>
                  <a:pt x="628" y="588"/>
                </a:lnTo>
                <a:lnTo>
                  <a:pt x="617" y="574"/>
                </a:lnTo>
                <a:lnTo>
                  <a:pt x="617" y="568"/>
                </a:lnTo>
                <a:lnTo>
                  <a:pt x="639" y="546"/>
                </a:lnTo>
                <a:lnTo>
                  <a:pt x="639" y="538"/>
                </a:lnTo>
                <a:lnTo>
                  <a:pt x="635" y="511"/>
                </a:lnTo>
                <a:lnTo>
                  <a:pt x="648" y="498"/>
                </a:lnTo>
                <a:lnTo>
                  <a:pt x="637" y="483"/>
                </a:lnTo>
                <a:lnTo>
                  <a:pt x="637" y="472"/>
                </a:lnTo>
                <a:lnTo>
                  <a:pt x="635" y="453"/>
                </a:lnTo>
                <a:lnTo>
                  <a:pt x="630" y="448"/>
                </a:lnTo>
                <a:lnTo>
                  <a:pt x="617" y="448"/>
                </a:lnTo>
                <a:lnTo>
                  <a:pt x="605" y="451"/>
                </a:lnTo>
                <a:lnTo>
                  <a:pt x="602" y="455"/>
                </a:lnTo>
                <a:lnTo>
                  <a:pt x="594" y="462"/>
                </a:lnTo>
                <a:lnTo>
                  <a:pt x="583" y="466"/>
                </a:lnTo>
                <a:lnTo>
                  <a:pt x="579" y="455"/>
                </a:lnTo>
                <a:lnTo>
                  <a:pt x="587" y="446"/>
                </a:lnTo>
                <a:lnTo>
                  <a:pt x="591" y="438"/>
                </a:lnTo>
                <a:lnTo>
                  <a:pt x="591" y="429"/>
                </a:lnTo>
                <a:lnTo>
                  <a:pt x="611" y="409"/>
                </a:lnTo>
                <a:lnTo>
                  <a:pt x="622" y="405"/>
                </a:lnTo>
                <a:lnTo>
                  <a:pt x="624" y="390"/>
                </a:lnTo>
                <a:lnTo>
                  <a:pt x="635" y="377"/>
                </a:lnTo>
                <a:lnTo>
                  <a:pt x="667" y="353"/>
                </a:lnTo>
                <a:lnTo>
                  <a:pt x="676" y="353"/>
                </a:lnTo>
                <a:lnTo>
                  <a:pt x="680" y="344"/>
                </a:lnTo>
                <a:lnTo>
                  <a:pt x="691" y="333"/>
                </a:lnTo>
                <a:lnTo>
                  <a:pt x="700" y="333"/>
                </a:lnTo>
                <a:lnTo>
                  <a:pt x="705" y="327"/>
                </a:lnTo>
                <a:lnTo>
                  <a:pt x="710" y="323"/>
                </a:lnTo>
                <a:lnTo>
                  <a:pt x="718" y="310"/>
                </a:lnTo>
                <a:lnTo>
                  <a:pt x="725" y="290"/>
                </a:lnTo>
                <a:lnTo>
                  <a:pt x="727" y="277"/>
                </a:lnTo>
                <a:lnTo>
                  <a:pt x="727" y="266"/>
                </a:lnTo>
                <a:lnTo>
                  <a:pt x="738" y="252"/>
                </a:lnTo>
                <a:lnTo>
                  <a:pt x="755" y="243"/>
                </a:lnTo>
                <a:lnTo>
                  <a:pt x="764" y="234"/>
                </a:lnTo>
                <a:lnTo>
                  <a:pt x="764" y="230"/>
                </a:lnTo>
                <a:lnTo>
                  <a:pt x="749" y="219"/>
                </a:lnTo>
                <a:lnTo>
                  <a:pt x="742" y="215"/>
                </a:lnTo>
                <a:lnTo>
                  <a:pt x="720" y="213"/>
                </a:lnTo>
                <a:lnTo>
                  <a:pt x="694" y="209"/>
                </a:lnTo>
                <a:lnTo>
                  <a:pt x="685" y="208"/>
                </a:lnTo>
                <a:lnTo>
                  <a:pt x="676" y="204"/>
                </a:lnTo>
                <a:lnTo>
                  <a:pt x="667" y="195"/>
                </a:lnTo>
                <a:lnTo>
                  <a:pt x="659" y="180"/>
                </a:lnTo>
                <a:lnTo>
                  <a:pt x="652" y="171"/>
                </a:lnTo>
                <a:lnTo>
                  <a:pt x="642" y="167"/>
                </a:lnTo>
                <a:lnTo>
                  <a:pt x="631" y="163"/>
                </a:lnTo>
                <a:lnTo>
                  <a:pt x="626" y="161"/>
                </a:lnTo>
                <a:lnTo>
                  <a:pt x="611" y="148"/>
                </a:lnTo>
                <a:lnTo>
                  <a:pt x="592" y="133"/>
                </a:lnTo>
                <a:lnTo>
                  <a:pt x="581" y="119"/>
                </a:lnTo>
                <a:lnTo>
                  <a:pt x="568" y="115"/>
                </a:lnTo>
                <a:lnTo>
                  <a:pt x="561" y="109"/>
                </a:lnTo>
                <a:lnTo>
                  <a:pt x="555" y="95"/>
                </a:lnTo>
                <a:lnTo>
                  <a:pt x="539" y="76"/>
                </a:lnTo>
                <a:lnTo>
                  <a:pt x="535" y="63"/>
                </a:lnTo>
                <a:lnTo>
                  <a:pt x="522" y="50"/>
                </a:lnTo>
                <a:lnTo>
                  <a:pt x="516" y="39"/>
                </a:lnTo>
                <a:lnTo>
                  <a:pt x="509" y="30"/>
                </a:lnTo>
                <a:lnTo>
                  <a:pt x="496" y="20"/>
                </a:lnTo>
                <a:lnTo>
                  <a:pt x="483" y="6"/>
                </a:lnTo>
                <a:lnTo>
                  <a:pt x="472" y="0"/>
                </a:lnTo>
                <a:lnTo>
                  <a:pt x="444" y="2"/>
                </a:lnTo>
                <a:lnTo>
                  <a:pt x="433" y="2"/>
                </a:lnTo>
                <a:lnTo>
                  <a:pt x="418" y="13"/>
                </a:lnTo>
                <a:lnTo>
                  <a:pt x="427" y="22"/>
                </a:lnTo>
                <a:lnTo>
                  <a:pt x="416" y="35"/>
                </a:lnTo>
                <a:lnTo>
                  <a:pt x="388" y="70"/>
                </a:lnTo>
                <a:lnTo>
                  <a:pt x="374" y="78"/>
                </a:lnTo>
                <a:lnTo>
                  <a:pt x="335" y="82"/>
                </a:lnTo>
                <a:lnTo>
                  <a:pt x="318" y="87"/>
                </a:lnTo>
                <a:lnTo>
                  <a:pt x="309" y="96"/>
                </a:lnTo>
                <a:lnTo>
                  <a:pt x="305" y="104"/>
                </a:lnTo>
                <a:lnTo>
                  <a:pt x="290" y="100"/>
                </a:lnTo>
                <a:lnTo>
                  <a:pt x="266" y="104"/>
                </a:lnTo>
                <a:lnTo>
                  <a:pt x="251" y="102"/>
                </a:lnTo>
                <a:lnTo>
                  <a:pt x="238" y="93"/>
                </a:lnTo>
                <a:lnTo>
                  <a:pt x="229" y="82"/>
                </a:lnTo>
                <a:lnTo>
                  <a:pt x="220" y="78"/>
                </a:lnTo>
                <a:lnTo>
                  <a:pt x="227" y="69"/>
                </a:lnTo>
                <a:lnTo>
                  <a:pt x="216" y="59"/>
                </a:lnTo>
                <a:lnTo>
                  <a:pt x="207" y="57"/>
                </a:lnTo>
                <a:lnTo>
                  <a:pt x="199" y="56"/>
                </a:lnTo>
                <a:lnTo>
                  <a:pt x="198" y="59"/>
                </a:lnTo>
                <a:lnTo>
                  <a:pt x="205" y="67"/>
                </a:lnTo>
                <a:lnTo>
                  <a:pt x="201" y="72"/>
                </a:lnTo>
                <a:lnTo>
                  <a:pt x="205" y="83"/>
                </a:lnTo>
                <a:lnTo>
                  <a:pt x="207" y="96"/>
                </a:lnTo>
                <a:lnTo>
                  <a:pt x="207" y="106"/>
                </a:lnTo>
                <a:lnTo>
                  <a:pt x="205" y="108"/>
                </a:lnTo>
                <a:lnTo>
                  <a:pt x="198" y="113"/>
                </a:lnTo>
                <a:lnTo>
                  <a:pt x="196" y="122"/>
                </a:lnTo>
                <a:lnTo>
                  <a:pt x="196" y="132"/>
                </a:lnTo>
                <a:lnTo>
                  <a:pt x="194" y="139"/>
                </a:lnTo>
                <a:lnTo>
                  <a:pt x="182" y="137"/>
                </a:lnTo>
                <a:lnTo>
                  <a:pt x="169" y="130"/>
                </a:lnTo>
                <a:lnTo>
                  <a:pt x="161" y="137"/>
                </a:lnTo>
                <a:lnTo>
                  <a:pt x="148" y="128"/>
                </a:lnTo>
                <a:lnTo>
                  <a:pt x="141" y="126"/>
                </a:lnTo>
                <a:lnTo>
                  <a:pt x="132" y="133"/>
                </a:lnTo>
                <a:lnTo>
                  <a:pt x="124" y="132"/>
                </a:lnTo>
                <a:lnTo>
                  <a:pt x="124" y="126"/>
                </a:lnTo>
                <a:lnTo>
                  <a:pt x="93" y="96"/>
                </a:lnTo>
                <a:lnTo>
                  <a:pt x="85" y="95"/>
                </a:lnTo>
                <a:lnTo>
                  <a:pt x="80" y="100"/>
                </a:lnTo>
                <a:lnTo>
                  <a:pt x="67" y="106"/>
                </a:lnTo>
                <a:lnTo>
                  <a:pt x="59" y="108"/>
                </a:lnTo>
                <a:lnTo>
                  <a:pt x="50" y="98"/>
                </a:lnTo>
                <a:lnTo>
                  <a:pt x="28" y="98"/>
                </a:lnTo>
                <a:lnTo>
                  <a:pt x="13" y="106"/>
                </a:lnTo>
                <a:close/>
              </a:path>
            </a:pathLst>
          </a:custGeom>
          <a:solidFill>
            <a:srgbClr val="33CC33"/>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1" name="Freeform 64"/>
          <p:cNvSpPr>
            <a:spLocks noChangeAspect="1"/>
          </p:cNvSpPr>
          <p:nvPr/>
        </p:nvSpPr>
        <p:spPr bwMode="auto">
          <a:xfrm>
            <a:off x="3807619" y="3255966"/>
            <a:ext cx="552054" cy="250825"/>
          </a:xfrm>
          <a:custGeom>
            <a:avLst/>
            <a:gdLst>
              <a:gd name="T0" fmla="*/ 2147483647 w 371"/>
              <a:gd name="T1" fmla="*/ 2147483647 h 194"/>
              <a:gd name="T2" fmla="*/ 2147483647 w 371"/>
              <a:gd name="T3" fmla="*/ 2147483647 h 194"/>
              <a:gd name="T4" fmla="*/ 2147483647 w 371"/>
              <a:gd name="T5" fmla="*/ 2147483647 h 194"/>
              <a:gd name="T6" fmla="*/ 2147483647 w 371"/>
              <a:gd name="T7" fmla="*/ 2147483647 h 194"/>
              <a:gd name="T8" fmla="*/ 2147483647 w 371"/>
              <a:gd name="T9" fmla="*/ 2147483647 h 194"/>
              <a:gd name="T10" fmla="*/ 2147483647 w 371"/>
              <a:gd name="T11" fmla="*/ 2147483647 h 194"/>
              <a:gd name="T12" fmla="*/ 0 w 371"/>
              <a:gd name="T13" fmla="*/ 2147483647 h 194"/>
              <a:gd name="T14" fmla="*/ 2147483647 w 371"/>
              <a:gd name="T15" fmla="*/ 2147483647 h 194"/>
              <a:gd name="T16" fmla="*/ 2147483647 w 371"/>
              <a:gd name="T17" fmla="*/ 2147483647 h 194"/>
              <a:gd name="T18" fmla="*/ 2147483647 w 371"/>
              <a:gd name="T19" fmla="*/ 2147483647 h 194"/>
              <a:gd name="T20" fmla="*/ 2147483647 w 371"/>
              <a:gd name="T21" fmla="*/ 2147483647 h 194"/>
              <a:gd name="T22" fmla="*/ 2147483647 w 371"/>
              <a:gd name="T23" fmla="*/ 2147483647 h 194"/>
              <a:gd name="T24" fmla="*/ 2147483647 w 371"/>
              <a:gd name="T25" fmla="*/ 2147483647 h 194"/>
              <a:gd name="T26" fmla="*/ 2147483647 w 371"/>
              <a:gd name="T27" fmla="*/ 2147483647 h 194"/>
              <a:gd name="T28" fmla="*/ 2147483647 w 371"/>
              <a:gd name="T29" fmla="*/ 2147483647 h 194"/>
              <a:gd name="T30" fmla="*/ 2147483647 w 371"/>
              <a:gd name="T31" fmla="*/ 2147483647 h 194"/>
              <a:gd name="T32" fmla="*/ 2147483647 w 371"/>
              <a:gd name="T33" fmla="*/ 2147483647 h 194"/>
              <a:gd name="T34" fmla="*/ 2147483647 w 371"/>
              <a:gd name="T35" fmla="*/ 2147483647 h 194"/>
              <a:gd name="T36" fmla="*/ 2147483647 w 371"/>
              <a:gd name="T37" fmla="*/ 2147483647 h 194"/>
              <a:gd name="T38" fmla="*/ 2147483647 w 371"/>
              <a:gd name="T39" fmla="*/ 2147483647 h 194"/>
              <a:gd name="T40" fmla="*/ 2147483647 w 371"/>
              <a:gd name="T41" fmla="*/ 2147483647 h 194"/>
              <a:gd name="T42" fmla="*/ 2147483647 w 371"/>
              <a:gd name="T43" fmla="*/ 2147483647 h 194"/>
              <a:gd name="T44" fmla="*/ 2147483647 w 371"/>
              <a:gd name="T45" fmla="*/ 2147483647 h 194"/>
              <a:gd name="T46" fmla="*/ 2147483647 w 371"/>
              <a:gd name="T47" fmla="*/ 2147483647 h 194"/>
              <a:gd name="T48" fmla="*/ 2147483647 w 371"/>
              <a:gd name="T49" fmla="*/ 2147483647 h 194"/>
              <a:gd name="T50" fmla="*/ 2147483647 w 371"/>
              <a:gd name="T51" fmla="*/ 2147483647 h 194"/>
              <a:gd name="T52" fmla="*/ 2147483647 w 371"/>
              <a:gd name="T53" fmla="*/ 2147483647 h 194"/>
              <a:gd name="T54" fmla="*/ 2147483647 w 371"/>
              <a:gd name="T55" fmla="*/ 2147483647 h 194"/>
              <a:gd name="T56" fmla="*/ 2147483647 w 371"/>
              <a:gd name="T57" fmla="*/ 2147483647 h 194"/>
              <a:gd name="T58" fmla="*/ 2147483647 w 371"/>
              <a:gd name="T59" fmla="*/ 0 h 194"/>
              <a:gd name="T60" fmla="*/ 2147483647 w 371"/>
              <a:gd name="T61" fmla="*/ 2147483647 h 194"/>
              <a:gd name="T62" fmla="*/ 2147483647 w 371"/>
              <a:gd name="T63" fmla="*/ 2147483647 h 194"/>
              <a:gd name="T64" fmla="*/ 2147483647 w 371"/>
              <a:gd name="T65" fmla="*/ 2147483647 h 194"/>
              <a:gd name="T66" fmla="*/ 2147483647 w 371"/>
              <a:gd name="T67" fmla="*/ 2147483647 h 194"/>
              <a:gd name="T68" fmla="*/ 2147483647 w 371"/>
              <a:gd name="T69" fmla="*/ 2147483647 h 1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1"/>
              <a:gd name="T106" fmla="*/ 0 h 194"/>
              <a:gd name="T107" fmla="*/ 371 w 371"/>
              <a:gd name="T108" fmla="*/ 194 h 1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1" h="194">
                <a:moveTo>
                  <a:pt x="109" y="76"/>
                </a:moveTo>
                <a:lnTo>
                  <a:pt x="91" y="65"/>
                </a:lnTo>
                <a:lnTo>
                  <a:pt x="87" y="52"/>
                </a:lnTo>
                <a:lnTo>
                  <a:pt x="83" y="39"/>
                </a:lnTo>
                <a:lnTo>
                  <a:pt x="74" y="26"/>
                </a:lnTo>
                <a:lnTo>
                  <a:pt x="59" y="26"/>
                </a:lnTo>
                <a:lnTo>
                  <a:pt x="48" y="32"/>
                </a:lnTo>
                <a:lnTo>
                  <a:pt x="33" y="46"/>
                </a:lnTo>
                <a:lnTo>
                  <a:pt x="15" y="80"/>
                </a:lnTo>
                <a:lnTo>
                  <a:pt x="17" y="89"/>
                </a:lnTo>
                <a:lnTo>
                  <a:pt x="17" y="98"/>
                </a:lnTo>
                <a:lnTo>
                  <a:pt x="13" y="104"/>
                </a:lnTo>
                <a:lnTo>
                  <a:pt x="6" y="111"/>
                </a:lnTo>
                <a:lnTo>
                  <a:pt x="0" y="119"/>
                </a:lnTo>
                <a:lnTo>
                  <a:pt x="4" y="128"/>
                </a:lnTo>
                <a:lnTo>
                  <a:pt x="4" y="149"/>
                </a:lnTo>
                <a:lnTo>
                  <a:pt x="7" y="165"/>
                </a:lnTo>
                <a:lnTo>
                  <a:pt x="15" y="169"/>
                </a:lnTo>
                <a:lnTo>
                  <a:pt x="30" y="163"/>
                </a:lnTo>
                <a:lnTo>
                  <a:pt x="48" y="152"/>
                </a:lnTo>
                <a:lnTo>
                  <a:pt x="56" y="145"/>
                </a:lnTo>
                <a:lnTo>
                  <a:pt x="70" y="149"/>
                </a:lnTo>
                <a:lnTo>
                  <a:pt x="85" y="152"/>
                </a:lnTo>
                <a:lnTo>
                  <a:pt x="98" y="156"/>
                </a:lnTo>
                <a:lnTo>
                  <a:pt x="107" y="160"/>
                </a:lnTo>
                <a:lnTo>
                  <a:pt x="126" y="149"/>
                </a:lnTo>
                <a:lnTo>
                  <a:pt x="135" y="149"/>
                </a:lnTo>
                <a:lnTo>
                  <a:pt x="144" y="154"/>
                </a:lnTo>
                <a:lnTo>
                  <a:pt x="157" y="158"/>
                </a:lnTo>
                <a:lnTo>
                  <a:pt x="168" y="149"/>
                </a:lnTo>
                <a:lnTo>
                  <a:pt x="185" y="145"/>
                </a:lnTo>
                <a:lnTo>
                  <a:pt x="196" y="147"/>
                </a:lnTo>
                <a:lnTo>
                  <a:pt x="205" y="163"/>
                </a:lnTo>
                <a:lnTo>
                  <a:pt x="224" y="165"/>
                </a:lnTo>
                <a:lnTo>
                  <a:pt x="247" y="163"/>
                </a:lnTo>
                <a:lnTo>
                  <a:pt x="262" y="181"/>
                </a:lnTo>
                <a:lnTo>
                  <a:pt x="273" y="192"/>
                </a:lnTo>
                <a:lnTo>
                  <a:pt x="284" y="194"/>
                </a:lnTo>
                <a:lnTo>
                  <a:pt x="301" y="187"/>
                </a:lnTo>
                <a:lnTo>
                  <a:pt x="317" y="185"/>
                </a:lnTo>
                <a:lnTo>
                  <a:pt x="328" y="176"/>
                </a:lnTo>
                <a:lnTo>
                  <a:pt x="334" y="167"/>
                </a:lnTo>
                <a:lnTo>
                  <a:pt x="354" y="145"/>
                </a:lnTo>
                <a:lnTo>
                  <a:pt x="365" y="134"/>
                </a:lnTo>
                <a:lnTo>
                  <a:pt x="371" y="117"/>
                </a:lnTo>
                <a:lnTo>
                  <a:pt x="367" y="91"/>
                </a:lnTo>
                <a:lnTo>
                  <a:pt x="358" y="85"/>
                </a:lnTo>
                <a:lnTo>
                  <a:pt x="341" y="69"/>
                </a:lnTo>
                <a:lnTo>
                  <a:pt x="334" y="52"/>
                </a:lnTo>
                <a:lnTo>
                  <a:pt x="327" y="33"/>
                </a:lnTo>
                <a:lnTo>
                  <a:pt x="312" y="20"/>
                </a:lnTo>
                <a:lnTo>
                  <a:pt x="303" y="19"/>
                </a:lnTo>
                <a:lnTo>
                  <a:pt x="273" y="20"/>
                </a:lnTo>
                <a:lnTo>
                  <a:pt x="260" y="30"/>
                </a:lnTo>
                <a:lnTo>
                  <a:pt x="251" y="33"/>
                </a:lnTo>
                <a:lnTo>
                  <a:pt x="235" y="19"/>
                </a:lnTo>
                <a:lnTo>
                  <a:pt x="222" y="13"/>
                </a:lnTo>
                <a:lnTo>
                  <a:pt x="213" y="4"/>
                </a:lnTo>
                <a:lnTo>
                  <a:pt x="207" y="2"/>
                </a:lnTo>
                <a:lnTo>
                  <a:pt x="191" y="0"/>
                </a:lnTo>
                <a:lnTo>
                  <a:pt x="178" y="4"/>
                </a:lnTo>
                <a:lnTo>
                  <a:pt x="167" y="4"/>
                </a:lnTo>
                <a:lnTo>
                  <a:pt x="161" y="9"/>
                </a:lnTo>
                <a:lnTo>
                  <a:pt x="155" y="19"/>
                </a:lnTo>
                <a:lnTo>
                  <a:pt x="155" y="39"/>
                </a:lnTo>
                <a:lnTo>
                  <a:pt x="159" y="61"/>
                </a:lnTo>
                <a:lnTo>
                  <a:pt x="159" y="71"/>
                </a:lnTo>
                <a:lnTo>
                  <a:pt x="144" y="85"/>
                </a:lnTo>
                <a:lnTo>
                  <a:pt x="135" y="93"/>
                </a:lnTo>
                <a:lnTo>
                  <a:pt x="128" y="84"/>
                </a:lnTo>
                <a:lnTo>
                  <a:pt x="109" y="76"/>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2" name="Freeform 65" descr="Diagonal weit nach oben"/>
          <p:cNvSpPr>
            <a:spLocks noChangeAspect="1"/>
          </p:cNvSpPr>
          <p:nvPr/>
        </p:nvSpPr>
        <p:spPr bwMode="auto">
          <a:xfrm>
            <a:off x="1601127" y="2932113"/>
            <a:ext cx="674158" cy="965200"/>
          </a:xfrm>
          <a:custGeom>
            <a:avLst/>
            <a:gdLst>
              <a:gd name="T0" fmla="*/ 2147483647 w 452"/>
              <a:gd name="T1" fmla="*/ 2147483647 h 745"/>
              <a:gd name="T2" fmla="*/ 2147483647 w 452"/>
              <a:gd name="T3" fmla="*/ 2147483647 h 745"/>
              <a:gd name="T4" fmla="*/ 2147483647 w 452"/>
              <a:gd name="T5" fmla="*/ 2147483647 h 745"/>
              <a:gd name="T6" fmla="*/ 2147483647 w 452"/>
              <a:gd name="T7" fmla="*/ 2147483647 h 745"/>
              <a:gd name="T8" fmla="*/ 2147483647 w 452"/>
              <a:gd name="T9" fmla="*/ 2147483647 h 745"/>
              <a:gd name="T10" fmla="*/ 2147483647 w 452"/>
              <a:gd name="T11" fmla="*/ 2147483647 h 745"/>
              <a:gd name="T12" fmla="*/ 2147483647 w 452"/>
              <a:gd name="T13" fmla="*/ 2147483647 h 745"/>
              <a:gd name="T14" fmla="*/ 2147483647 w 452"/>
              <a:gd name="T15" fmla="*/ 2147483647 h 745"/>
              <a:gd name="T16" fmla="*/ 2147483647 w 452"/>
              <a:gd name="T17" fmla="*/ 2147483647 h 745"/>
              <a:gd name="T18" fmla="*/ 2147483647 w 452"/>
              <a:gd name="T19" fmla="*/ 2147483647 h 745"/>
              <a:gd name="T20" fmla="*/ 2147483647 w 452"/>
              <a:gd name="T21" fmla="*/ 2147483647 h 745"/>
              <a:gd name="T22" fmla="*/ 2147483647 w 452"/>
              <a:gd name="T23" fmla="*/ 2147483647 h 745"/>
              <a:gd name="T24" fmla="*/ 2147483647 w 452"/>
              <a:gd name="T25" fmla="*/ 2147483647 h 745"/>
              <a:gd name="T26" fmla="*/ 2147483647 w 452"/>
              <a:gd name="T27" fmla="*/ 2147483647 h 745"/>
              <a:gd name="T28" fmla="*/ 2147483647 w 452"/>
              <a:gd name="T29" fmla="*/ 2147483647 h 745"/>
              <a:gd name="T30" fmla="*/ 2147483647 w 452"/>
              <a:gd name="T31" fmla="*/ 2147483647 h 745"/>
              <a:gd name="T32" fmla="*/ 2147483647 w 452"/>
              <a:gd name="T33" fmla="*/ 2147483647 h 745"/>
              <a:gd name="T34" fmla="*/ 2147483647 w 452"/>
              <a:gd name="T35" fmla="*/ 2147483647 h 745"/>
              <a:gd name="T36" fmla="*/ 2147483647 w 452"/>
              <a:gd name="T37" fmla="*/ 2147483647 h 745"/>
              <a:gd name="T38" fmla="*/ 2147483647 w 452"/>
              <a:gd name="T39" fmla="*/ 2147483647 h 745"/>
              <a:gd name="T40" fmla="*/ 2147483647 w 452"/>
              <a:gd name="T41" fmla="*/ 2147483647 h 745"/>
              <a:gd name="T42" fmla="*/ 2147483647 w 452"/>
              <a:gd name="T43" fmla="*/ 2147483647 h 745"/>
              <a:gd name="T44" fmla="*/ 2147483647 w 452"/>
              <a:gd name="T45" fmla="*/ 2147483647 h 745"/>
              <a:gd name="T46" fmla="*/ 2147483647 w 452"/>
              <a:gd name="T47" fmla="*/ 2147483647 h 745"/>
              <a:gd name="T48" fmla="*/ 2147483647 w 452"/>
              <a:gd name="T49" fmla="*/ 2147483647 h 745"/>
              <a:gd name="T50" fmla="*/ 2147483647 w 452"/>
              <a:gd name="T51" fmla="*/ 2147483647 h 745"/>
              <a:gd name="T52" fmla="*/ 2147483647 w 452"/>
              <a:gd name="T53" fmla="*/ 2147483647 h 745"/>
              <a:gd name="T54" fmla="*/ 2147483647 w 452"/>
              <a:gd name="T55" fmla="*/ 2147483647 h 745"/>
              <a:gd name="T56" fmla="*/ 2147483647 w 452"/>
              <a:gd name="T57" fmla="*/ 2147483647 h 745"/>
              <a:gd name="T58" fmla="*/ 2147483647 w 452"/>
              <a:gd name="T59" fmla="*/ 2147483647 h 745"/>
              <a:gd name="T60" fmla="*/ 2147483647 w 452"/>
              <a:gd name="T61" fmla="*/ 2147483647 h 745"/>
              <a:gd name="T62" fmla="*/ 2147483647 w 452"/>
              <a:gd name="T63" fmla="*/ 2147483647 h 745"/>
              <a:gd name="T64" fmla="*/ 2147483647 w 452"/>
              <a:gd name="T65" fmla="*/ 2147483647 h 745"/>
              <a:gd name="T66" fmla="*/ 2147483647 w 452"/>
              <a:gd name="T67" fmla="*/ 2147483647 h 745"/>
              <a:gd name="T68" fmla="*/ 2147483647 w 452"/>
              <a:gd name="T69" fmla="*/ 2147483647 h 745"/>
              <a:gd name="T70" fmla="*/ 2147483647 w 452"/>
              <a:gd name="T71" fmla="*/ 2147483647 h 745"/>
              <a:gd name="T72" fmla="*/ 2147483647 w 452"/>
              <a:gd name="T73" fmla="*/ 2147483647 h 745"/>
              <a:gd name="T74" fmla="*/ 2147483647 w 452"/>
              <a:gd name="T75" fmla="*/ 2147483647 h 745"/>
              <a:gd name="T76" fmla="*/ 2147483647 w 452"/>
              <a:gd name="T77" fmla="*/ 2147483647 h 745"/>
              <a:gd name="T78" fmla="*/ 2147483647 w 452"/>
              <a:gd name="T79" fmla="*/ 2147483647 h 745"/>
              <a:gd name="T80" fmla="*/ 2147483647 w 452"/>
              <a:gd name="T81" fmla="*/ 2147483647 h 745"/>
              <a:gd name="T82" fmla="*/ 2147483647 w 452"/>
              <a:gd name="T83" fmla="*/ 2147483647 h 745"/>
              <a:gd name="T84" fmla="*/ 2147483647 w 452"/>
              <a:gd name="T85" fmla="*/ 2147483647 h 745"/>
              <a:gd name="T86" fmla="*/ 2147483647 w 452"/>
              <a:gd name="T87" fmla="*/ 2147483647 h 745"/>
              <a:gd name="T88" fmla="*/ 2147483647 w 452"/>
              <a:gd name="T89" fmla="*/ 2147483647 h 745"/>
              <a:gd name="T90" fmla="*/ 2147483647 w 452"/>
              <a:gd name="T91" fmla="*/ 2147483647 h 745"/>
              <a:gd name="T92" fmla="*/ 2147483647 w 452"/>
              <a:gd name="T93" fmla="*/ 2147483647 h 745"/>
              <a:gd name="T94" fmla="*/ 2147483647 w 452"/>
              <a:gd name="T95" fmla="*/ 2147483647 h 745"/>
              <a:gd name="T96" fmla="*/ 2147483647 w 452"/>
              <a:gd name="T97" fmla="*/ 2147483647 h 745"/>
              <a:gd name="T98" fmla="*/ 2147483647 w 452"/>
              <a:gd name="T99" fmla="*/ 2147483647 h 745"/>
              <a:gd name="T100" fmla="*/ 2147483647 w 452"/>
              <a:gd name="T101" fmla="*/ 2147483647 h 745"/>
              <a:gd name="T102" fmla="*/ 2147483647 w 452"/>
              <a:gd name="T103" fmla="*/ 2147483647 h 745"/>
              <a:gd name="T104" fmla="*/ 2147483647 w 452"/>
              <a:gd name="T105" fmla="*/ 2147483647 h 745"/>
              <a:gd name="T106" fmla="*/ 2147483647 w 452"/>
              <a:gd name="T107" fmla="*/ 2147483647 h 745"/>
              <a:gd name="T108" fmla="*/ 2147483647 w 452"/>
              <a:gd name="T109" fmla="*/ 2147483647 h 7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2"/>
              <a:gd name="T166" fmla="*/ 0 h 745"/>
              <a:gd name="T167" fmla="*/ 452 w 452"/>
              <a:gd name="T168" fmla="*/ 745 h 7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2" h="745">
                <a:moveTo>
                  <a:pt x="135" y="478"/>
                </a:moveTo>
                <a:lnTo>
                  <a:pt x="156" y="497"/>
                </a:lnTo>
                <a:lnTo>
                  <a:pt x="147" y="515"/>
                </a:lnTo>
                <a:lnTo>
                  <a:pt x="134" y="530"/>
                </a:lnTo>
                <a:lnTo>
                  <a:pt x="113" y="540"/>
                </a:lnTo>
                <a:lnTo>
                  <a:pt x="97" y="549"/>
                </a:lnTo>
                <a:lnTo>
                  <a:pt x="80" y="551"/>
                </a:lnTo>
                <a:lnTo>
                  <a:pt x="71" y="558"/>
                </a:lnTo>
                <a:lnTo>
                  <a:pt x="84" y="580"/>
                </a:lnTo>
                <a:lnTo>
                  <a:pt x="104" y="580"/>
                </a:lnTo>
                <a:lnTo>
                  <a:pt x="113" y="582"/>
                </a:lnTo>
                <a:lnTo>
                  <a:pt x="113" y="597"/>
                </a:lnTo>
                <a:lnTo>
                  <a:pt x="124" y="597"/>
                </a:lnTo>
                <a:lnTo>
                  <a:pt x="132" y="593"/>
                </a:lnTo>
                <a:lnTo>
                  <a:pt x="137" y="608"/>
                </a:lnTo>
                <a:lnTo>
                  <a:pt x="148" y="621"/>
                </a:lnTo>
                <a:lnTo>
                  <a:pt x="167" y="621"/>
                </a:lnTo>
                <a:lnTo>
                  <a:pt x="181" y="617"/>
                </a:lnTo>
                <a:lnTo>
                  <a:pt x="192" y="621"/>
                </a:lnTo>
                <a:lnTo>
                  <a:pt x="163" y="645"/>
                </a:lnTo>
                <a:lnTo>
                  <a:pt x="152" y="651"/>
                </a:lnTo>
                <a:lnTo>
                  <a:pt x="137" y="645"/>
                </a:lnTo>
                <a:lnTo>
                  <a:pt x="104" y="632"/>
                </a:lnTo>
                <a:lnTo>
                  <a:pt x="87" y="632"/>
                </a:lnTo>
                <a:lnTo>
                  <a:pt x="72" y="645"/>
                </a:lnTo>
                <a:lnTo>
                  <a:pt x="52" y="662"/>
                </a:lnTo>
                <a:lnTo>
                  <a:pt x="41" y="671"/>
                </a:lnTo>
                <a:lnTo>
                  <a:pt x="28" y="675"/>
                </a:lnTo>
                <a:lnTo>
                  <a:pt x="13" y="682"/>
                </a:lnTo>
                <a:lnTo>
                  <a:pt x="2" y="691"/>
                </a:lnTo>
                <a:lnTo>
                  <a:pt x="0" y="697"/>
                </a:lnTo>
                <a:lnTo>
                  <a:pt x="13" y="699"/>
                </a:lnTo>
                <a:lnTo>
                  <a:pt x="22" y="708"/>
                </a:lnTo>
                <a:lnTo>
                  <a:pt x="35" y="714"/>
                </a:lnTo>
                <a:lnTo>
                  <a:pt x="48" y="708"/>
                </a:lnTo>
                <a:lnTo>
                  <a:pt x="59" y="702"/>
                </a:lnTo>
                <a:lnTo>
                  <a:pt x="72" y="704"/>
                </a:lnTo>
                <a:lnTo>
                  <a:pt x="91" y="715"/>
                </a:lnTo>
                <a:lnTo>
                  <a:pt x="110" y="723"/>
                </a:lnTo>
                <a:lnTo>
                  <a:pt x="122" y="715"/>
                </a:lnTo>
                <a:lnTo>
                  <a:pt x="128" y="701"/>
                </a:lnTo>
                <a:lnTo>
                  <a:pt x="148" y="689"/>
                </a:lnTo>
                <a:lnTo>
                  <a:pt x="161" y="689"/>
                </a:lnTo>
                <a:lnTo>
                  <a:pt x="173" y="702"/>
                </a:lnTo>
                <a:lnTo>
                  <a:pt x="183" y="710"/>
                </a:lnTo>
                <a:lnTo>
                  <a:pt x="198" y="710"/>
                </a:lnTo>
                <a:lnTo>
                  <a:pt x="218" y="712"/>
                </a:lnTo>
                <a:lnTo>
                  <a:pt x="231" y="717"/>
                </a:lnTo>
                <a:lnTo>
                  <a:pt x="244" y="708"/>
                </a:lnTo>
                <a:lnTo>
                  <a:pt x="255" y="708"/>
                </a:lnTo>
                <a:lnTo>
                  <a:pt x="266" y="714"/>
                </a:lnTo>
                <a:lnTo>
                  <a:pt x="279" y="728"/>
                </a:lnTo>
                <a:lnTo>
                  <a:pt x="296" y="730"/>
                </a:lnTo>
                <a:lnTo>
                  <a:pt x="315" y="734"/>
                </a:lnTo>
                <a:lnTo>
                  <a:pt x="328" y="741"/>
                </a:lnTo>
                <a:lnTo>
                  <a:pt x="344" y="745"/>
                </a:lnTo>
                <a:lnTo>
                  <a:pt x="357" y="738"/>
                </a:lnTo>
                <a:lnTo>
                  <a:pt x="374" y="728"/>
                </a:lnTo>
                <a:lnTo>
                  <a:pt x="385" y="726"/>
                </a:lnTo>
                <a:lnTo>
                  <a:pt x="398" y="723"/>
                </a:lnTo>
                <a:lnTo>
                  <a:pt x="411" y="712"/>
                </a:lnTo>
                <a:lnTo>
                  <a:pt x="402" y="701"/>
                </a:lnTo>
                <a:lnTo>
                  <a:pt x="381" y="689"/>
                </a:lnTo>
                <a:lnTo>
                  <a:pt x="374" y="682"/>
                </a:lnTo>
                <a:lnTo>
                  <a:pt x="374" y="675"/>
                </a:lnTo>
                <a:lnTo>
                  <a:pt x="383" y="667"/>
                </a:lnTo>
                <a:lnTo>
                  <a:pt x="398" y="665"/>
                </a:lnTo>
                <a:lnTo>
                  <a:pt x="413" y="658"/>
                </a:lnTo>
                <a:lnTo>
                  <a:pt x="437" y="632"/>
                </a:lnTo>
                <a:lnTo>
                  <a:pt x="448" y="619"/>
                </a:lnTo>
                <a:lnTo>
                  <a:pt x="452" y="597"/>
                </a:lnTo>
                <a:lnTo>
                  <a:pt x="452" y="584"/>
                </a:lnTo>
                <a:lnTo>
                  <a:pt x="441" y="575"/>
                </a:lnTo>
                <a:lnTo>
                  <a:pt x="426" y="564"/>
                </a:lnTo>
                <a:lnTo>
                  <a:pt x="413" y="558"/>
                </a:lnTo>
                <a:lnTo>
                  <a:pt x="398" y="560"/>
                </a:lnTo>
                <a:lnTo>
                  <a:pt x="389" y="565"/>
                </a:lnTo>
                <a:lnTo>
                  <a:pt x="385" y="556"/>
                </a:lnTo>
                <a:lnTo>
                  <a:pt x="393" y="541"/>
                </a:lnTo>
                <a:lnTo>
                  <a:pt x="396" y="530"/>
                </a:lnTo>
                <a:lnTo>
                  <a:pt x="394" y="510"/>
                </a:lnTo>
                <a:lnTo>
                  <a:pt x="393" y="482"/>
                </a:lnTo>
                <a:lnTo>
                  <a:pt x="398" y="460"/>
                </a:lnTo>
                <a:lnTo>
                  <a:pt x="394" y="447"/>
                </a:lnTo>
                <a:lnTo>
                  <a:pt x="385" y="431"/>
                </a:lnTo>
                <a:lnTo>
                  <a:pt x="363" y="392"/>
                </a:lnTo>
                <a:lnTo>
                  <a:pt x="354" y="374"/>
                </a:lnTo>
                <a:lnTo>
                  <a:pt x="350" y="352"/>
                </a:lnTo>
                <a:lnTo>
                  <a:pt x="348" y="339"/>
                </a:lnTo>
                <a:lnTo>
                  <a:pt x="354" y="317"/>
                </a:lnTo>
                <a:lnTo>
                  <a:pt x="354" y="300"/>
                </a:lnTo>
                <a:lnTo>
                  <a:pt x="350" y="281"/>
                </a:lnTo>
                <a:lnTo>
                  <a:pt x="341" y="272"/>
                </a:lnTo>
                <a:lnTo>
                  <a:pt x="324" y="255"/>
                </a:lnTo>
                <a:lnTo>
                  <a:pt x="311" y="250"/>
                </a:lnTo>
                <a:lnTo>
                  <a:pt x="298" y="248"/>
                </a:lnTo>
                <a:lnTo>
                  <a:pt x="289" y="246"/>
                </a:lnTo>
                <a:lnTo>
                  <a:pt x="289" y="237"/>
                </a:lnTo>
                <a:lnTo>
                  <a:pt x="294" y="230"/>
                </a:lnTo>
                <a:lnTo>
                  <a:pt x="309" y="228"/>
                </a:lnTo>
                <a:lnTo>
                  <a:pt x="322" y="233"/>
                </a:lnTo>
                <a:lnTo>
                  <a:pt x="331" y="235"/>
                </a:lnTo>
                <a:lnTo>
                  <a:pt x="337" y="226"/>
                </a:lnTo>
                <a:lnTo>
                  <a:pt x="335" y="215"/>
                </a:lnTo>
                <a:lnTo>
                  <a:pt x="389" y="165"/>
                </a:lnTo>
                <a:lnTo>
                  <a:pt x="398" y="154"/>
                </a:lnTo>
                <a:lnTo>
                  <a:pt x="398" y="131"/>
                </a:lnTo>
                <a:lnTo>
                  <a:pt x="385" y="120"/>
                </a:lnTo>
                <a:lnTo>
                  <a:pt x="370" y="118"/>
                </a:lnTo>
                <a:lnTo>
                  <a:pt x="357" y="98"/>
                </a:lnTo>
                <a:lnTo>
                  <a:pt x="331" y="98"/>
                </a:lnTo>
                <a:lnTo>
                  <a:pt x="307" y="102"/>
                </a:lnTo>
                <a:lnTo>
                  <a:pt x="302" y="100"/>
                </a:lnTo>
                <a:lnTo>
                  <a:pt x="296" y="91"/>
                </a:lnTo>
                <a:lnTo>
                  <a:pt x="307" y="83"/>
                </a:lnTo>
                <a:lnTo>
                  <a:pt x="318" y="72"/>
                </a:lnTo>
                <a:lnTo>
                  <a:pt x="341" y="52"/>
                </a:lnTo>
                <a:lnTo>
                  <a:pt x="359" y="50"/>
                </a:lnTo>
                <a:lnTo>
                  <a:pt x="376" y="37"/>
                </a:lnTo>
                <a:lnTo>
                  <a:pt x="393" y="24"/>
                </a:lnTo>
                <a:lnTo>
                  <a:pt x="355" y="15"/>
                </a:lnTo>
                <a:lnTo>
                  <a:pt x="339" y="13"/>
                </a:lnTo>
                <a:lnTo>
                  <a:pt x="320" y="11"/>
                </a:lnTo>
                <a:lnTo>
                  <a:pt x="298" y="0"/>
                </a:lnTo>
                <a:lnTo>
                  <a:pt x="278" y="22"/>
                </a:lnTo>
                <a:lnTo>
                  <a:pt x="279" y="33"/>
                </a:lnTo>
                <a:lnTo>
                  <a:pt x="268" y="37"/>
                </a:lnTo>
                <a:lnTo>
                  <a:pt x="250" y="48"/>
                </a:lnTo>
                <a:lnTo>
                  <a:pt x="233" y="54"/>
                </a:lnTo>
                <a:lnTo>
                  <a:pt x="233" y="70"/>
                </a:lnTo>
                <a:lnTo>
                  <a:pt x="231" y="83"/>
                </a:lnTo>
                <a:lnTo>
                  <a:pt x="216" y="104"/>
                </a:lnTo>
                <a:lnTo>
                  <a:pt x="192" y="130"/>
                </a:lnTo>
                <a:lnTo>
                  <a:pt x="183" y="143"/>
                </a:lnTo>
                <a:lnTo>
                  <a:pt x="188" y="152"/>
                </a:lnTo>
                <a:lnTo>
                  <a:pt x="213" y="150"/>
                </a:lnTo>
                <a:lnTo>
                  <a:pt x="214" y="155"/>
                </a:lnTo>
                <a:lnTo>
                  <a:pt x="214" y="165"/>
                </a:lnTo>
                <a:lnTo>
                  <a:pt x="181" y="207"/>
                </a:lnTo>
                <a:lnTo>
                  <a:pt x="169" y="230"/>
                </a:lnTo>
                <a:lnTo>
                  <a:pt x="161" y="250"/>
                </a:lnTo>
                <a:lnTo>
                  <a:pt x="169" y="259"/>
                </a:lnTo>
                <a:lnTo>
                  <a:pt x="185" y="241"/>
                </a:lnTo>
                <a:lnTo>
                  <a:pt x="200" y="220"/>
                </a:lnTo>
                <a:lnTo>
                  <a:pt x="211" y="226"/>
                </a:lnTo>
                <a:lnTo>
                  <a:pt x="213" y="257"/>
                </a:lnTo>
                <a:lnTo>
                  <a:pt x="214" y="278"/>
                </a:lnTo>
                <a:lnTo>
                  <a:pt x="194" y="289"/>
                </a:lnTo>
                <a:lnTo>
                  <a:pt x="181" y="302"/>
                </a:lnTo>
                <a:lnTo>
                  <a:pt x="176" y="313"/>
                </a:lnTo>
                <a:lnTo>
                  <a:pt x="203" y="335"/>
                </a:lnTo>
                <a:lnTo>
                  <a:pt x="226" y="331"/>
                </a:lnTo>
                <a:lnTo>
                  <a:pt x="231" y="344"/>
                </a:lnTo>
                <a:lnTo>
                  <a:pt x="255" y="329"/>
                </a:lnTo>
                <a:lnTo>
                  <a:pt x="253" y="341"/>
                </a:lnTo>
                <a:lnTo>
                  <a:pt x="233" y="365"/>
                </a:lnTo>
                <a:lnTo>
                  <a:pt x="242" y="391"/>
                </a:lnTo>
                <a:lnTo>
                  <a:pt x="244" y="405"/>
                </a:lnTo>
                <a:lnTo>
                  <a:pt x="265" y="407"/>
                </a:lnTo>
                <a:lnTo>
                  <a:pt x="266" y="420"/>
                </a:lnTo>
                <a:lnTo>
                  <a:pt x="242" y="449"/>
                </a:lnTo>
                <a:lnTo>
                  <a:pt x="233" y="445"/>
                </a:lnTo>
                <a:lnTo>
                  <a:pt x="224" y="454"/>
                </a:lnTo>
                <a:lnTo>
                  <a:pt x="222" y="469"/>
                </a:lnTo>
                <a:lnTo>
                  <a:pt x="198" y="456"/>
                </a:lnTo>
                <a:lnTo>
                  <a:pt x="135" y="478"/>
                </a:lnTo>
                <a:close/>
              </a:path>
            </a:pathLst>
          </a:custGeom>
          <a:pattFill prst="wdUpDiag">
            <a:fgClr>
              <a:srgbClr val="66FF66"/>
            </a:fgClr>
            <a:bgClr>
              <a:srgbClr val="FF3300"/>
            </a:bgClr>
          </a:patt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3" name="Freeform 66" descr="Diagonal weit nach oben"/>
          <p:cNvSpPr>
            <a:spLocks noChangeAspect="1"/>
          </p:cNvSpPr>
          <p:nvPr/>
        </p:nvSpPr>
        <p:spPr bwMode="auto">
          <a:xfrm>
            <a:off x="1843617" y="3400428"/>
            <a:ext cx="56754" cy="34925"/>
          </a:xfrm>
          <a:custGeom>
            <a:avLst/>
            <a:gdLst>
              <a:gd name="T0" fmla="*/ 2147483647 w 38"/>
              <a:gd name="T1" fmla="*/ 0 h 27"/>
              <a:gd name="T2" fmla="*/ 2147483647 w 38"/>
              <a:gd name="T3" fmla="*/ 2147483647 h 27"/>
              <a:gd name="T4" fmla="*/ 2147483647 w 38"/>
              <a:gd name="T5" fmla="*/ 2147483647 h 27"/>
              <a:gd name="T6" fmla="*/ 2147483647 w 38"/>
              <a:gd name="T7" fmla="*/ 2147483647 h 27"/>
              <a:gd name="T8" fmla="*/ 2147483647 w 38"/>
              <a:gd name="T9" fmla="*/ 2147483647 h 27"/>
              <a:gd name="T10" fmla="*/ 0 w 38"/>
              <a:gd name="T11" fmla="*/ 2147483647 h 27"/>
              <a:gd name="T12" fmla="*/ 2147483647 w 38"/>
              <a:gd name="T13" fmla="*/ 0 h 27"/>
              <a:gd name="T14" fmla="*/ 0 60000 65536"/>
              <a:gd name="T15" fmla="*/ 0 60000 65536"/>
              <a:gd name="T16" fmla="*/ 0 60000 65536"/>
              <a:gd name="T17" fmla="*/ 0 60000 65536"/>
              <a:gd name="T18" fmla="*/ 0 60000 65536"/>
              <a:gd name="T19" fmla="*/ 0 60000 65536"/>
              <a:gd name="T20" fmla="*/ 0 60000 65536"/>
              <a:gd name="T21" fmla="*/ 0 w 38"/>
              <a:gd name="T22" fmla="*/ 0 h 27"/>
              <a:gd name="T23" fmla="*/ 38 w 3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7">
                <a:moveTo>
                  <a:pt x="20" y="0"/>
                </a:moveTo>
                <a:lnTo>
                  <a:pt x="36" y="2"/>
                </a:lnTo>
                <a:lnTo>
                  <a:pt x="38" y="12"/>
                </a:lnTo>
                <a:lnTo>
                  <a:pt x="21" y="23"/>
                </a:lnTo>
                <a:lnTo>
                  <a:pt x="2" y="27"/>
                </a:lnTo>
                <a:lnTo>
                  <a:pt x="0" y="15"/>
                </a:lnTo>
                <a:lnTo>
                  <a:pt x="20" y="0"/>
                </a:lnTo>
                <a:close/>
              </a:path>
            </a:pathLst>
          </a:custGeom>
          <a:pattFill prst="wdUpDiag">
            <a:fgClr>
              <a:srgbClr val="66FF66"/>
            </a:fgClr>
            <a:bgClr>
              <a:srgbClr val="FF3300"/>
            </a:bgClr>
          </a:patt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4" name="Freeform 67" descr="Diagonal weit nach oben"/>
          <p:cNvSpPr>
            <a:spLocks noChangeAspect="1"/>
          </p:cNvSpPr>
          <p:nvPr/>
        </p:nvSpPr>
        <p:spPr bwMode="auto">
          <a:xfrm>
            <a:off x="1804063" y="3171828"/>
            <a:ext cx="56753" cy="34925"/>
          </a:xfrm>
          <a:custGeom>
            <a:avLst/>
            <a:gdLst>
              <a:gd name="T0" fmla="*/ 2147483647 w 37"/>
              <a:gd name="T1" fmla="*/ 0 h 27"/>
              <a:gd name="T2" fmla="*/ 2147483647 w 37"/>
              <a:gd name="T3" fmla="*/ 2147483647 h 27"/>
              <a:gd name="T4" fmla="*/ 2147483647 w 37"/>
              <a:gd name="T5" fmla="*/ 2147483647 h 27"/>
              <a:gd name="T6" fmla="*/ 2147483647 w 37"/>
              <a:gd name="T7" fmla="*/ 2147483647 h 27"/>
              <a:gd name="T8" fmla="*/ 0 w 37"/>
              <a:gd name="T9" fmla="*/ 2147483647 h 27"/>
              <a:gd name="T10" fmla="*/ 2147483647 w 37"/>
              <a:gd name="T11" fmla="*/ 2147483647 h 27"/>
              <a:gd name="T12" fmla="*/ 2147483647 w 37"/>
              <a:gd name="T13" fmla="*/ 0 h 27"/>
              <a:gd name="T14" fmla="*/ 0 60000 65536"/>
              <a:gd name="T15" fmla="*/ 0 60000 65536"/>
              <a:gd name="T16" fmla="*/ 0 60000 65536"/>
              <a:gd name="T17" fmla="*/ 0 60000 65536"/>
              <a:gd name="T18" fmla="*/ 0 60000 65536"/>
              <a:gd name="T19" fmla="*/ 0 60000 65536"/>
              <a:gd name="T20" fmla="*/ 0 60000 65536"/>
              <a:gd name="T21" fmla="*/ 0 w 37"/>
              <a:gd name="T22" fmla="*/ 0 h 27"/>
              <a:gd name="T23" fmla="*/ 37 w 3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7">
                <a:moveTo>
                  <a:pt x="31" y="0"/>
                </a:moveTo>
                <a:lnTo>
                  <a:pt x="37" y="13"/>
                </a:lnTo>
                <a:lnTo>
                  <a:pt x="19" y="23"/>
                </a:lnTo>
                <a:lnTo>
                  <a:pt x="4" y="27"/>
                </a:lnTo>
                <a:lnTo>
                  <a:pt x="0" y="14"/>
                </a:lnTo>
                <a:lnTo>
                  <a:pt x="7" y="5"/>
                </a:lnTo>
                <a:lnTo>
                  <a:pt x="31" y="0"/>
                </a:lnTo>
                <a:close/>
              </a:path>
            </a:pathLst>
          </a:custGeom>
          <a:pattFill prst="wdUpDiag">
            <a:fgClr>
              <a:srgbClr val="66FF66"/>
            </a:fgClr>
            <a:bgClr>
              <a:srgbClr val="FF3300"/>
            </a:bgClr>
          </a:patt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5" name="Freeform 68" descr="Diagonal weit nach oben"/>
          <p:cNvSpPr>
            <a:spLocks noChangeAspect="1"/>
          </p:cNvSpPr>
          <p:nvPr/>
        </p:nvSpPr>
        <p:spPr bwMode="auto">
          <a:xfrm>
            <a:off x="1886614" y="2995613"/>
            <a:ext cx="30956" cy="68262"/>
          </a:xfrm>
          <a:custGeom>
            <a:avLst/>
            <a:gdLst>
              <a:gd name="T0" fmla="*/ 2147483647 w 20"/>
              <a:gd name="T1" fmla="*/ 2147483647 h 52"/>
              <a:gd name="T2" fmla="*/ 2147483647 w 20"/>
              <a:gd name="T3" fmla="*/ 2147483647 h 52"/>
              <a:gd name="T4" fmla="*/ 2147483647 w 20"/>
              <a:gd name="T5" fmla="*/ 2147483647 h 52"/>
              <a:gd name="T6" fmla="*/ 2147483647 w 20"/>
              <a:gd name="T7" fmla="*/ 2147483647 h 52"/>
              <a:gd name="T8" fmla="*/ 2147483647 w 20"/>
              <a:gd name="T9" fmla="*/ 0 h 52"/>
              <a:gd name="T10" fmla="*/ 0 w 20"/>
              <a:gd name="T11" fmla="*/ 2147483647 h 52"/>
              <a:gd name="T12" fmla="*/ 2147483647 w 20"/>
              <a:gd name="T13" fmla="*/ 2147483647 h 52"/>
              <a:gd name="T14" fmla="*/ 2147483647 w 20"/>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52"/>
              <a:gd name="T26" fmla="*/ 20 w 2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52">
                <a:moveTo>
                  <a:pt x="9" y="52"/>
                </a:moveTo>
                <a:lnTo>
                  <a:pt x="20" y="39"/>
                </a:lnTo>
                <a:lnTo>
                  <a:pt x="16" y="22"/>
                </a:lnTo>
                <a:lnTo>
                  <a:pt x="13" y="13"/>
                </a:lnTo>
                <a:lnTo>
                  <a:pt x="9" y="0"/>
                </a:lnTo>
                <a:lnTo>
                  <a:pt x="0" y="6"/>
                </a:lnTo>
                <a:lnTo>
                  <a:pt x="5" y="24"/>
                </a:lnTo>
                <a:lnTo>
                  <a:pt x="9" y="52"/>
                </a:lnTo>
                <a:close/>
              </a:path>
            </a:pathLst>
          </a:custGeom>
          <a:pattFill prst="wdUpDiag">
            <a:fgClr>
              <a:srgbClr val="66FF66"/>
            </a:fgClr>
            <a:bgClr>
              <a:srgbClr val="FF3300"/>
            </a:bgClr>
          </a:patt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6" name="Freeform 69" descr="Diagonal weit nach oben"/>
          <p:cNvSpPr>
            <a:spLocks noChangeAspect="1"/>
          </p:cNvSpPr>
          <p:nvPr/>
        </p:nvSpPr>
        <p:spPr bwMode="auto">
          <a:xfrm>
            <a:off x="1666478" y="3259141"/>
            <a:ext cx="144463" cy="128587"/>
          </a:xfrm>
          <a:custGeom>
            <a:avLst/>
            <a:gdLst>
              <a:gd name="T0" fmla="*/ 2147483647 w 97"/>
              <a:gd name="T1" fmla="*/ 0 h 99"/>
              <a:gd name="T2" fmla="*/ 2147483647 w 97"/>
              <a:gd name="T3" fmla="*/ 0 h 99"/>
              <a:gd name="T4" fmla="*/ 2147483647 w 97"/>
              <a:gd name="T5" fmla="*/ 2147483647 h 99"/>
              <a:gd name="T6" fmla="*/ 2147483647 w 97"/>
              <a:gd name="T7" fmla="*/ 2147483647 h 99"/>
              <a:gd name="T8" fmla="*/ 2147483647 w 97"/>
              <a:gd name="T9" fmla="*/ 2147483647 h 99"/>
              <a:gd name="T10" fmla="*/ 2147483647 w 97"/>
              <a:gd name="T11" fmla="*/ 2147483647 h 99"/>
              <a:gd name="T12" fmla="*/ 2147483647 w 97"/>
              <a:gd name="T13" fmla="*/ 2147483647 h 99"/>
              <a:gd name="T14" fmla="*/ 2147483647 w 97"/>
              <a:gd name="T15" fmla="*/ 2147483647 h 99"/>
              <a:gd name="T16" fmla="*/ 2147483647 w 97"/>
              <a:gd name="T17" fmla="*/ 2147483647 h 99"/>
              <a:gd name="T18" fmla="*/ 2147483647 w 97"/>
              <a:gd name="T19" fmla="*/ 2147483647 h 99"/>
              <a:gd name="T20" fmla="*/ 2147483647 w 97"/>
              <a:gd name="T21" fmla="*/ 2147483647 h 99"/>
              <a:gd name="T22" fmla="*/ 2147483647 w 97"/>
              <a:gd name="T23" fmla="*/ 2147483647 h 99"/>
              <a:gd name="T24" fmla="*/ 2147483647 w 97"/>
              <a:gd name="T25" fmla="*/ 2147483647 h 99"/>
              <a:gd name="T26" fmla="*/ 0 w 97"/>
              <a:gd name="T27" fmla="*/ 2147483647 h 99"/>
              <a:gd name="T28" fmla="*/ 2147483647 w 97"/>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99"/>
              <a:gd name="T47" fmla="*/ 97 w 97"/>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99">
                <a:moveTo>
                  <a:pt x="34" y="0"/>
                </a:moveTo>
                <a:lnTo>
                  <a:pt x="56" y="0"/>
                </a:lnTo>
                <a:lnTo>
                  <a:pt x="73" y="4"/>
                </a:lnTo>
                <a:lnTo>
                  <a:pt x="84" y="20"/>
                </a:lnTo>
                <a:lnTo>
                  <a:pt x="95" y="46"/>
                </a:lnTo>
                <a:lnTo>
                  <a:pt x="97" y="68"/>
                </a:lnTo>
                <a:lnTo>
                  <a:pt x="86" y="79"/>
                </a:lnTo>
                <a:lnTo>
                  <a:pt x="82" y="94"/>
                </a:lnTo>
                <a:lnTo>
                  <a:pt x="71" y="99"/>
                </a:lnTo>
                <a:lnTo>
                  <a:pt x="60" y="86"/>
                </a:lnTo>
                <a:lnTo>
                  <a:pt x="50" y="62"/>
                </a:lnTo>
                <a:lnTo>
                  <a:pt x="43" y="53"/>
                </a:lnTo>
                <a:lnTo>
                  <a:pt x="24" y="51"/>
                </a:lnTo>
                <a:lnTo>
                  <a:pt x="0" y="26"/>
                </a:lnTo>
                <a:lnTo>
                  <a:pt x="34" y="0"/>
                </a:lnTo>
                <a:close/>
              </a:path>
            </a:pathLst>
          </a:custGeom>
          <a:pattFill prst="wdUpDiag">
            <a:fgClr>
              <a:srgbClr val="66FF66"/>
            </a:fgClr>
            <a:bgClr>
              <a:srgbClr val="FF3300"/>
            </a:bgClr>
          </a:patt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7" name="Freeform 70" descr="Diagonal weit nach oben"/>
          <p:cNvSpPr>
            <a:spLocks noChangeAspect="1"/>
          </p:cNvSpPr>
          <p:nvPr/>
        </p:nvSpPr>
        <p:spPr bwMode="auto">
          <a:xfrm>
            <a:off x="1881452" y="2921003"/>
            <a:ext cx="73952" cy="47625"/>
          </a:xfrm>
          <a:custGeom>
            <a:avLst/>
            <a:gdLst>
              <a:gd name="T0" fmla="*/ 2147483647 w 50"/>
              <a:gd name="T1" fmla="*/ 0 h 37"/>
              <a:gd name="T2" fmla="*/ 2147483647 w 50"/>
              <a:gd name="T3" fmla="*/ 2147483647 h 37"/>
              <a:gd name="T4" fmla="*/ 2147483647 w 50"/>
              <a:gd name="T5" fmla="*/ 2147483647 h 37"/>
              <a:gd name="T6" fmla="*/ 2147483647 w 50"/>
              <a:gd name="T7" fmla="*/ 2147483647 h 37"/>
              <a:gd name="T8" fmla="*/ 2147483647 w 50"/>
              <a:gd name="T9" fmla="*/ 2147483647 h 37"/>
              <a:gd name="T10" fmla="*/ 0 w 50"/>
              <a:gd name="T11" fmla="*/ 2147483647 h 37"/>
              <a:gd name="T12" fmla="*/ 0 w 50"/>
              <a:gd name="T13" fmla="*/ 2147483647 h 37"/>
              <a:gd name="T14" fmla="*/ 2147483647 w 50"/>
              <a:gd name="T15" fmla="*/ 0 h 37"/>
              <a:gd name="T16" fmla="*/ 2147483647 w 5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37"/>
              <a:gd name="T29" fmla="*/ 50 w 5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37">
                <a:moveTo>
                  <a:pt x="44" y="0"/>
                </a:moveTo>
                <a:lnTo>
                  <a:pt x="50" y="9"/>
                </a:lnTo>
                <a:lnTo>
                  <a:pt x="31" y="20"/>
                </a:lnTo>
                <a:lnTo>
                  <a:pt x="13" y="37"/>
                </a:lnTo>
                <a:lnTo>
                  <a:pt x="2" y="33"/>
                </a:lnTo>
                <a:lnTo>
                  <a:pt x="0" y="13"/>
                </a:lnTo>
                <a:lnTo>
                  <a:pt x="0" y="6"/>
                </a:lnTo>
                <a:lnTo>
                  <a:pt x="30" y="0"/>
                </a:lnTo>
                <a:lnTo>
                  <a:pt x="44" y="0"/>
                </a:lnTo>
                <a:close/>
              </a:path>
            </a:pathLst>
          </a:custGeom>
          <a:pattFill prst="wdUpDiag">
            <a:fgClr>
              <a:srgbClr val="66FF66"/>
            </a:fgClr>
            <a:bgClr>
              <a:srgbClr val="FF3300"/>
            </a:bgClr>
          </a:patt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8" name="Freeform 71"/>
          <p:cNvSpPr>
            <a:spLocks noChangeAspect="1"/>
          </p:cNvSpPr>
          <p:nvPr/>
        </p:nvSpPr>
        <p:spPr bwMode="auto">
          <a:xfrm>
            <a:off x="4356235" y="5065713"/>
            <a:ext cx="297523" cy="220662"/>
          </a:xfrm>
          <a:custGeom>
            <a:avLst/>
            <a:gdLst>
              <a:gd name="T0" fmla="*/ 2147483647 w 199"/>
              <a:gd name="T1" fmla="*/ 2147483647 h 171"/>
              <a:gd name="T2" fmla="*/ 2147483647 w 199"/>
              <a:gd name="T3" fmla="*/ 2147483647 h 171"/>
              <a:gd name="T4" fmla="*/ 0 w 199"/>
              <a:gd name="T5" fmla="*/ 2147483647 h 171"/>
              <a:gd name="T6" fmla="*/ 2147483647 w 199"/>
              <a:gd name="T7" fmla="*/ 2147483647 h 171"/>
              <a:gd name="T8" fmla="*/ 2147483647 w 199"/>
              <a:gd name="T9" fmla="*/ 2147483647 h 171"/>
              <a:gd name="T10" fmla="*/ 2147483647 w 199"/>
              <a:gd name="T11" fmla="*/ 2147483647 h 171"/>
              <a:gd name="T12" fmla="*/ 2147483647 w 199"/>
              <a:gd name="T13" fmla="*/ 2147483647 h 171"/>
              <a:gd name="T14" fmla="*/ 2147483647 w 199"/>
              <a:gd name="T15" fmla="*/ 2147483647 h 171"/>
              <a:gd name="T16" fmla="*/ 2147483647 w 199"/>
              <a:gd name="T17" fmla="*/ 2147483647 h 171"/>
              <a:gd name="T18" fmla="*/ 2147483647 w 199"/>
              <a:gd name="T19" fmla="*/ 2147483647 h 171"/>
              <a:gd name="T20" fmla="*/ 2147483647 w 199"/>
              <a:gd name="T21" fmla="*/ 2147483647 h 171"/>
              <a:gd name="T22" fmla="*/ 2147483647 w 199"/>
              <a:gd name="T23" fmla="*/ 2147483647 h 171"/>
              <a:gd name="T24" fmla="*/ 2147483647 w 199"/>
              <a:gd name="T25" fmla="*/ 2147483647 h 171"/>
              <a:gd name="T26" fmla="*/ 2147483647 w 199"/>
              <a:gd name="T27" fmla="*/ 2147483647 h 171"/>
              <a:gd name="T28" fmla="*/ 2147483647 w 199"/>
              <a:gd name="T29" fmla="*/ 2147483647 h 171"/>
              <a:gd name="T30" fmla="*/ 2147483647 w 199"/>
              <a:gd name="T31" fmla="*/ 2147483647 h 171"/>
              <a:gd name="T32" fmla="*/ 2147483647 w 199"/>
              <a:gd name="T33" fmla="*/ 2147483647 h 171"/>
              <a:gd name="T34" fmla="*/ 2147483647 w 199"/>
              <a:gd name="T35" fmla="*/ 2147483647 h 171"/>
              <a:gd name="T36" fmla="*/ 2147483647 w 199"/>
              <a:gd name="T37" fmla="*/ 2147483647 h 171"/>
              <a:gd name="T38" fmla="*/ 2147483647 w 199"/>
              <a:gd name="T39" fmla="*/ 2147483647 h 171"/>
              <a:gd name="T40" fmla="*/ 2147483647 w 199"/>
              <a:gd name="T41" fmla="*/ 0 h 171"/>
              <a:gd name="T42" fmla="*/ 2147483647 w 199"/>
              <a:gd name="T43" fmla="*/ 2147483647 h 171"/>
              <a:gd name="T44" fmla="*/ 2147483647 w 199"/>
              <a:gd name="T45" fmla="*/ 2147483647 h 171"/>
              <a:gd name="T46" fmla="*/ 2147483647 w 19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171"/>
              <a:gd name="T74" fmla="*/ 199 w 199"/>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171">
                <a:moveTo>
                  <a:pt x="35" y="28"/>
                </a:moveTo>
                <a:lnTo>
                  <a:pt x="32" y="71"/>
                </a:lnTo>
                <a:lnTo>
                  <a:pt x="0" y="117"/>
                </a:lnTo>
                <a:lnTo>
                  <a:pt x="7" y="126"/>
                </a:lnTo>
                <a:lnTo>
                  <a:pt x="43" y="123"/>
                </a:lnTo>
                <a:lnTo>
                  <a:pt x="26" y="143"/>
                </a:lnTo>
                <a:lnTo>
                  <a:pt x="19" y="151"/>
                </a:lnTo>
                <a:lnTo>
                  <a:pt x="22" y="171"/>
                </a:lnTo>
                <a:lnTo>
                  <a:pt x="50" y="139"/>
                </a:lnTo>
                <a:lnTo>
                  <a:pt x="67" y="130"/>
                </a:lnTo>
                <a:lnTo>
                  <a:pt x="97" y="91"/>
                </a:lnTo>
                <a:lnTo>
                  <a:pt x="132" y="71"/>
                </a:lnTo>
                <a:lnTo>
                  <a:pt x="186" y="69"/>
                </a:lnTo>
                <a:lnTo>
                  <a:pt x="199" y="63"/>
                </a:lnTo>
                <a:lnTo>
                  <a:pt x="197" y="52"/>
                </a:lnTo>
                <a:lnTo>
                  <a:pt x="171" y="30"/>
                </a:lnTo>
                <a:lnTo>
                  <a:pt x="158" y="32"/>
                </a:lnTo>
                <a:lnTo>
                  <a:pt x="154" y="26"/>
                </a:lnTo>
                <a:lnTo>
                  <a:pt x="139" y="26"/>
                </a:lnTo>
                <a:lnTo>
                  <a:pt x="117" y="2"/>
                </a:lnTo>
                <a:lnTo>
                  <a:pt x="93" y="0"/>
                </a:lnTo>
                <a:lnTo>
                  <a:pt x="71" y="6"/>
                </a:lnTo>
                <a:lnTo>
                  <a:pt x="52" y="15"/>
                </a:lnTo>
                <a:lnTo>
                  <a:pt x="35" y="28"/>
                </a:lnTo>
                <a:close/>
              </a:path>
            </a:pathLst>
          </a:custGeom>
          <a:solidFill>
            <a:srgbClr val="66FF66"/>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49" name="Freeform 72"/>
          <p:cNvSpPr>
            <a:spLocks noChangeAspect="1"/>
          </p:cNvSpPr>
          <p:nvPr/>
        </p:nvSpPr>
        <p:spPr bwMode="auto">
          <a:xfrm>
            <a:off x="4402667" y="4854575"/>
            <a:ext cx="1986360" cy="869950"/>
          </a:xfrm>
          <a:custGeom>
            <a:avLst/>
            <a:gdLst>
              <a:gd name="T0" fmla="*/ 2147483647 w 1334"/>
              <a:gd name="T1" fmla="*/ 2147483647 h 670"/>
              <a:gd name="T2" fmla="*/ 2147483647 w 1334"/>
              <a:gd name="T3" fmla="*/ 2147483647 h 670"/>
              <a:gd name="T4" fmla="*/ 2147483647 w 1334"/>
              <a:gd name="T5" fmla="*/ 2147483647 h 670"/>
              <a:gd name="T6" fmla="*/ 2147483647 w 1334"/>
              <a:gd name="T7" fmla="*/ 2147483647 h 670"/>
              <a:gd name="T8" fmla="*/ 2147483647 w 1334"/>
              <a:gd name="T9" fmla="*/ 2147483647 h 670"/>
              <a:gd name="T10" fmla="*/ 2147483647 w 1334"/>
              <a:gd name="T11" fmla="*/ 2147483647 h 670"/>
              <a:gd name="T12" fmla="*/ 2147483647 w 1334"/>
              <a:gd name="T13" fmla="*/ 2147483647 h 670"/>
              <a:gd name="T14" fmla="*/ 2147483647 w 1334"/>
              <a:gd name="T15" fmla="*/ 2147483647 h 670"/>
              <a:gd name="T16" fmla="*/ 2147483647 w 1334"/>
              <a:gd name="T17" fmla="*/ 2147483647 h 670"/>
              <a:gd name="T18" fmla="*/ 2147483647 w 1334"/>
              <a:gd name="T19" fmla="*/ 2147483647 h 670"/>
              <a:gd name="T20" fmla="*/ 2147483647 w 1334"/>
              <a:gd name="T21" fmla="*/ 2147483647 h 670"/>
              <a:gd name="T22" fmla="*/ 2147483647 w 1334"/>
              <a:gd name="T23" fmla="*/ 2147483647 h 670"/>
              <a:gd name="T24" fmla="*/ 2147483647 w 1334"/>
              <a:gd name="T25" fmla="*/ 2147483647 h 670"/>
              <a:gd name="T26" fmla="*/ 2147483647 w 1334"/>
              <a:gd name="T27" fmla="*/ 2147483647 h 670"/>
              <a:gd name="T28" fmla="*/ 2147483647 w 1334"/>
              <a:gd name="T29" fmla="*/ 2147483647 h 670"/>
              <a:gd name="T30" fmla="*/ 2147483647 w 1334"/>
              <a:gd name="T31" fmla="*/ 2147483647 h 670"/>
              <a:gd name="T32" fmla="*/ 2147483647 w 1334"/>
              <a:gd name="T33" fmla="*/ 2147483647 h 670"/>
              <a:gd name="T34" fmla="*/ 2147483647 w 1334"/>
              <a:gd name="T35" fmla="*/ 2147483647 h 670"/>
              <a:gd name="T36" fmla="*/ 2147483647 w 1334"/>
              <a:gd name="T37" fmla="*/ 2147483647 h 670"/>
              <a:gd name="T38" fmla="*/ 2147483647 w 1334"/>
              <a:gd name="T39" fmla="*/ 2147483647 h 670"/>
              <a:gd name="T40" fmla="*/ 2147483647 w 1334"/>
              <a:gd name="T41" fmla="*/ 2147483647 h 670"/>
              <a:gd name="T42" fmla="*/ 2147483647 w 1334"/>
              <a:gd name="T43" fmla="*/ 2147483647 h 670"/>
              <a:gd name="T44" fmla="*/ 2147483647 w 1334"/>
              <a:gd name="T45" fmla="*/ 2147483647 h 670"/>
              <a:gd name="T46" fmla="*/ 2147483647 w 1334"/>
              <a:gd name="T47" fmla="*/ 2147483647 h 670"/>
              <a:gd name="T48" fmla="*/ 2147483647 w 1334"/>
              <a:gd name="T49" fmla="*/ 2147483647 h 670"/>
              <a:gd name="T50" fmla="*/ 2147483647 w 1334"/>
              <a:gd name="T51" fmla="*/ 2147483647 h 670"/>
              <a:gd name="T52" fmla="*/ 2147483647 w 1334"/>
              <a:gd name="T53" fmla="*/ 2147483647 h 670"/>
              <a:gd name="T54" fmla="*/ 2147483647 w 1334"/>
              <a:gd name="T55" fmla="*/ 2147483647 h 670"/>
              <a:gd name="T56" fmla="*/ 2147483647 w 1334"/>
              <a:gd name="T57" fmla="*/ 2147483647 h 670"/>
              <a:gd name="T58" fmla="*/ 2147483647 w 1334"/>
              <a:gd name="T59" fmla="*/ 2147483647 h 670"/>
              <a:gd name="T60" fmla="*/ 2147483647 w 1334"/>
              <a:gd name="T61" fmla="*/ 2147483647 h 670"/>
              <a:gd name="T62" fmla="*/ 2147483647 w 1334"/>
              <a:gd name="T63" fmla="*/ 2147483647 h 670"/>
              <a:gd name="T64" fmla="*/ 2147483647 w 1334"/>
              <a:gd name="T65" fmla="*/ 2147483647 h 670"/>
              <a:gd name="T66" fmla="*/ 2147483647 w 1334"/>
              <a:gd name="T67" fmla="*/ 2147483647 h 670"/>
              <a:gd name="T68" fmla="*/ 2147483647 w 1334"/>
              <a:gd name="T69" fmla="*/ 2147483647 h 670"/>
              <a:gd name="T70" fmla="*/ 2147483647 w 1334"/>
              <a:gd name="T71" fmla="*/ 2147483647 h 670"/>
              <a:gd name="T72" fmla="*/ 2147483647 w 1334"/>
              <a:gd name="T73" fmla="*/ 2147483647 h 670"/>
              <a:gd name="T74" fmla="*/ 2147483647 w 1334"/>
              <a:gd name="T75" fmla="*/ 2147483647 h 670"/>
              <a:gd name="T76" fmla="*/ 2147483647 w 1334"/>
              <a:gd name="T77" fmla="*/ 2147483647 h 670"/>
              <a:gd name="T78" fmla="*/ 2147483647 w 1334"/>
              <a:gd name="T79" fmla="*/ 2147483647 h 670"/>
              <a:gd name="T80" fmla="*/ 2147483647 w 1334"/>
              <a:gd name="T81" fmla="*/ 2147483647 h 670"/>
              <a:gd name="T82" fmla="*/ 2147483647 w 1334"/>
              <a:gd name="T83" fmla="*/ 2147483647 h 670"/>
              <a:gd name="T84" fmla="*/ 2147483647 w 1334"/>
              <a:gd name="T85" fmla="*/ 2147483647 h 670"/>
              <a:gd name="T86" fmla="*/ 2147483647 w 1334"/>
              <a:gd name="T87" fmla="*/ 2147483647 h 670"/>
              <a:gd name="T88" fmla="*/ 2147483647 w 1334"/>
              <a:gd name="T89" fmla="*/ 2147483647 h 670"/>
              <a:gd name="T90" fmla="*/ 2147483647 w 1334"/>
              <a:gd name="T91" fmla="*/ 2147483647 h 670"/>
              <a:gd name="T92" fmla="*/ 2147483647 w 1334"/>
              <a:gd name="T93" fmla="*/ 2147483647 h 670"/>
              <a:gd name="T94" fmla="*/ 2147483647 w 1334"/>
              <a:gd name="T95" fmla="*/ 2147483647 h 670"/>
              <a:gd name="T96" fmla="*/ 2147483647 w 1334"/>
              <a:gd name="T97" fmla="*/ 2147483647 h 670"/>
              <a:gd name="T98" fmla="*/ 2147483647 w 1334"/>
              <a:gd name="T99" fmla="*/ 2147483647 h 670"/>
              <a:gd name="T100" fmla="*/ 2147483647 w 1334"/>
              <a:gd name="T101" fmla="*/ 2147483647 h 670"/>
              <a:gd name="T102" fmla="*/ 2147483647 w 1334"/>
              <a:gd name="T103" fmla="*/ 2147483647 h 670"/>
              <a:gd name="T104" fmla="*/ 2147483647 w 1334"/>
              <a:gd name="T105" fmla="*/ 2147483647 h 6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4"/>
              <a:gd name="T160" fmla="*/ 0 h 670"/>
              <a:gd name="T161" fmla="*/ 1334 w 1334"/>
              <a:gd name="T162" fmla="*/ 670 h 6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4" h="670">
                <a:moveTo>
                  <a:pt x="178" y="284"/>
                </a:moveTo>
                <a:lnTo>
                  <a:pt x="182" y="259"/>
                </a:lnTo>
                <a:lnTo>
                  <a:pt x="219" y="255"/>
                </a:lnTo>
                <a:lnTo>
                  <a:pt x="229" y="255"/>
                </a:lnTo>
                <a:lnTo>
                  <a:pt x="211" y="240"/>
                </a:lnTo>
                <a:lnTo>
                  <a:pt x="185" y="233"/>
                </a:lnTo>
                <a:lnTo>
                  <a:pt x="185" y="218"/>
                </a:lnTo>
                <a:lnTo>
                  <a:pt x="239" y="203"/>
                </a:lnTo>
                <a:lnTo>
                  <a:pt x="283" y="199"/>
                </a:lnTo>
                <a:lnTo>
                  <a:pt x="313" y="184"/>
                </a:lnTo>
                <a:lnTo>
                  <a:pt x="332" y="192"/>
                </a:lnTo>
                <a:lnTo>
                  <a:pt x="346" y="170"/>
                </a:lnTo>
                <a:lnTo>
                  <a:pt x="381" y="140"/>
                </a:lnTo>
                <a:lnTo>
                  <a:pt x="403" y="121"/>
                </a:lnTo>
                <a:lnTo>
                  <a:pt x="421" y="110"/>
                </a:lnTo>
                <a:lnTo>
                  <a:pt x="455" y="110"/>
                </a:lnTo>
                <a:lnTo>
                  <a:pt x="488" y="100"/>
                </a:lnTo>
                <a:lnTo>
                  <a:pt x="540" y="82"/>
                </a:lnTo>
                <a:lnTo>
                  <a:pt x="551" y="82"/>
                </a:lnTo>
                <a:lnTo>
                  <a:pt x="566" y="96"/>
                </a:lnTo>
                <a:lnTo>
                  <a:pt x="581" y="108"/>
                </a:lnTo>
                <a:lnTo>
                  <a:pt x="603" y="96"/>
                </a:lnTo>
                <a:lnTo>
                  <a:pt x="625" y="108"/>
                </a:lnTo>
                <a:lnTo>
                  <a:pt x="640" y="118"/>
                </a:lnTo>
                <a:lnTo>
                  <a:pt x="659" y="121"/>
                </a:lnTo>
                <a:lnTo>
                  <a:pt x="670" y="129"/>
                </a:lnTo>
                <a:lnTo>
                  <a:pt x="681" y="114"/>
                </a:lnTo>
                <a:lnTo>
                  <a:pt x="714" y="125"/>
                </a:lnTo>
                <a:lnTo>
                  <a:pt x="770" y="129"/>
                </a:lnTo>
                <a:lnTo>
                  <a:pt x="818" y="121"/>
                </a:lnTo>
                <a:lnTo>
                  <a:pt x="840" y="110"/>
                </a:lnTo>
                <a:lnTo>
                  <a:pt x="851" y="104"/>
                </a:lnTo>
                <a:lnTo>
                  <a:pt x="866" y="93"/>
                </a:lnTo>
                <a:lnTo>
                  <a:pt x="893" y="100"/>
                </a:lnTo>
                <a:lnTo>
                  <a:pt x="915" y="96"/>
                </a:lnTo>
                <a:lnTo>
                  <a:pt x="938" y="78"/>
                </a:lnTo>
                <a:lnTo>
                  <a:pt x="971" y="56"/>
                </a:lnTo>
                <a:lnTo>
                  <a:pt x="975" y="41"/>
                </a:lnTo>
                <a:lnTo>
                  <a:pt x="978" y="26"/>
                </a:lnTo>
                <a:lnTo>
                  <a:pt x="997" y="22"/>
                </a:lnTo>
                <a:lnTo>
                  <a:pt x="1015" y="26"/>
                </a:lnTo>
                <a:lnTo>
                  <a:pt x="1045" y="26"/>
                </a:lnTo>
                <a:lnTo>
                  <a:pt x="1056" y="15"/>
                </a:lnTo>
                <a:lnTo>
                  <a:pt x="1071" y="0"/>
                </a:lnTo>
                <a:lnTo>
                  <a:pt x="1086" y="4"/>
                </a:lnTo>
                <a:lnTo>
                  <a:pt x="1093" y="19"/>
                </a:lnTo>
                <a:lnTo>
                  <a:pt x="1134" y="26"/>
                </a:lnTo>
                <a:lnTo>
                  <a:pt x="1160" y="85"/>
                </a:lnTo>
                <a:lnTo>
                  <a:pt x="1241" y="89"/>
                </a:lnTo>
                <a:lnTo>
                  <a:pt x="1267" y="121"/>
                </a:lnTo>
                <a:lnTo>
                  <a:pt x="1230" y="170"/>
                </a:lnTo>
                <a:lnTo>
                  <a:pt x="1249" y="184"/>
                </a:lnTo>
                <a:lnTo>
                  <a:pt x="1245" y="218"/>
                </a:lnTo>
                <a:lnTo>
                  <a:pt x="1275" y="229"/>
                </a:lnTo>
                <a:lnTo>
                  <a:pt x="1260" y="277"/>
                </a:lnTo>
                <a:lnTo>
                  <a:pt x="1282" y="277"/>
                </a:lnTo>
                <a:lnTo>
                  <a:pt x="1308" y="284"/>
                </a:lnTo>
                <a:lnTo>
                  <a:pt x="1304" y="299"/>
                </a:lnTo>
                <a:lnTo>
                  <a:pt x="1312" y="322"/>
                </a:lnTo>
                <a:lnTo>
                  <a:pt x="1334" y="344"/>
                </a:lnTo>
                <a:lnTo>
                  <a:pt x="1319" y="351"/>
                </a:lnTo>
                <a:lnTo>
                  <a:pt x="1301" y="355"/>
                </a:lnTo>
                <a:lnTo>
                  <a:pt x="1264" y="362"/>
                </a:lnTo>
                <a:lnTo>
                  <a:pt x="1249" y="370"/>
                </a:lnTo>
                <a:lnTo>
                  <a:pt x="1230" y="355"/>
                </a:lnTo>
                <a:lnTo>
                  <a:pt x="1230" y="366"/>
                </a:lnTo>
                <a:lnTo>
                  <a:pt x="1219" y="373"/>
                </a:lnTo>
                <a:lnTo>
                  <a:pt x="1201" y="377"/>
                </a:lnTo>
                <a:lnTo>
                  <a:pt x="1186" y="359"/>
                </a:lnTo>
                <a:lnTo>
                  <a:pt x="1164" y="370"/>
                </a:lnTo>
                <a:lnTo>
                  <a:pt x="1171" y="385"/>
                </a:lnTo>
                <a:lnTo>
                  <a:pt x="1152" y="385"/>
                </a:lnTo>
                <a:lnTo>
                  <a:pt x="1123" y="385"/>
                </a:lnTo>
                <a:lnTo>
                  <a:pt x="1112" y="399"/>
                </a:lnTo>
                <a:lnTo>
                  <a:pt x="1097" y="396"/>
                </a:lnTo>
                <a:lnTo>
                  <a:pt x="1082" y="399"/>
                </a:lnTo>
                <a:lnTo>
                  <a:pt x="1082" y="410"/>
                </a:lnTo>
                <a:lnTo>
                  <a:pt x="1060" y="433"/>
                </a:lnTo>
                <a:lnTo>
                  <a:pt x="1030" y="459"/>
                </a:lnTo>
                <a:lnTo>
                  <a:pt x="982" y="462"/>
                </a:lnTo>
                <a:lnTo>
                  <a:pt x="978" y="477"/>
                </a:lnTo>
                <a:lnTo>
                  <a:pt x="975" y="485"/>
                </a:lnTo>
                <a:lnTo>
                  <a:pt x="949" y="485"/>
                </a:lnTo>
                <a:lnTo>
                  <a:pt x="923" y="492"/>
                </a:lnTo>
                <a:lnTo>
                  <a:pt x="900" y="485"/>
                </a:lnTo>
                <a:lnTo>
                  <a:pt x="889" y="477"/>
                </a:lnTo>
                <a:lnTo>
                  <a:pt x="875" y="492"/>
                </a:lnTo>
                <a:lnTo>
                  <a:pt x="840" y="507"/>
                </a:lnTo>
                <a:lnTo>
                  <a:pt x="799" y="507"/>
                </a:lnTo>
                <a:lnTo>
                  <a:pt x="777" y="499"/>
                </a:lnTo>
                <a:lnTo>
                  <a:pt x="759" y="518"/>
                </a:lnTo>
                <a:lnTo>
                  <a:pt x="762" y="548"/>
                </a:lnTo>
                <a:lnTo>
                  <a:pt x="740" y="588"/>
                </a:lnTo>
                <a:lnTo>
                  <a:pt x="722" y="596"/>
                </a:lnTo>
                <a:lnTo>
                  <a:pt x="707" y="570"/>
                </a:lnTo>
                <a:lnTo>
                  <a:pt x="699" y="559"/>
                </a:lnTo>
                <a:lnTo>
                  <a:pt x="707" y="540"/>
                </a:lnTo>
                <a:lnTo>
                  <a:pt x="714" y="529"/>
                </a:lnTo>
                <a:lnTo>
                  <a:pt x="707" y="522"/>
                </a:lnTo>
                <a:lnTo>
                  <a:pt x="696" y="522"/>
                </a:lnTo>
                <a:lnTo>
                  <a:pt x="685" y="540"/>
                </a:lnTo>
                <a:lnTo>
                  <a:pt x="662" y="559"/>
                </a:lnTo>
                <a:lnTo>
                  <a:pt x="640" y="551"/>
                </a:lnTo>
                <a:lnTo>
                  <a:pt x="610" y="548"/>
                </a:lnTo>
                <a:lnTo>
                  <a:pt x="577" y="592"/>
                </a:lnTo>
                <a:lnTo>
                  <a:pt x="566" y="600"/>
                </a:lnTo>
                <a:lnTo>
                  <a:pt x="562" y="611"/>
                </a:lnTo>
                <a:lnTo>
                  <a:pt x="514" y="626"/>
                </a:lnTo>
                <a:lnTo>
                  <a:pt x="503" y="626"/>
                </a:lnTo>
                <a:lnTo>
                  <a:pt x="418" y="600"/>
                </a:lnTo>
                <a:lnTo>
                  <a:pt x="392" y="596"/>
                </a:lnTo>
                <a:lnTo>
                  <a:pt x="362" y="588"/>
                </a:lnTo>
                <a:lnTo>
                  <a:pt x="332" y="585"/>
                </a:lnTo>
                <a:lnTo>
                  <a:pt x="324" y="603"/>
                </a:lnTo>
                <a:lnTo>
                  <a:pt x="320" y="629"/>
                </a:lnTo>
                <a:lnTo>
                  <a:pt x="317" y="637"/>
                </a:lnTo>
                <a:lnTo>
                  <a:pt x="294" y="644"/>
                </a:lnTo>
                <a:lnTo>
                  <a:pt x="291" y="644"/>
                </a:lnTo>
                <a:lnTo>
                  <a:pt x="265" y="670"/>
                </a:lnTo>
                <a:lnTo>
                  <a:pt x="250" y="670"/>
                </a:lnTo>
                <a:lnTo>
                  <a:pt x="243" y="651"/>
                </a:lnTo>
                <a:lnTo>
                  <a:pt x="232" y="648"/>
                </a:lnTo>
                <a:lnTo>
                  <a:pt x="219" y="637"/>
                </a:lnTo>
                <a:lnTo>
                  <a:pt x="215" y="622"/>
                </a:lnTo>
                <a:lnTo>
                  <a:pt x="185" y="618"/>
                </a:lnTo>
                <a:lnTo>
                  <a:pt x="170" y="611"/>
                </a:lnTo>
                <a:lnTo>
                  <a:pt x="167" y="603"/>
                </a:lnTo>
                <a:lnTo>
                  <a:pt x="148" y="603"/>
                </a:lnTo>
                <a:lnTo>
                  <a:pt x="133" y="588"/>
                </a:lnTo>
                <a:lnTo>
                  <a:pt x="130" y="581"/>
                </a:lnTo>
                <a:lnTo>
                  <a:pt x="115" y="588"/>
                </a:lnTo>
                <a:lnTo>
                  <a:pt x="100" y="585"/>
                </a:lnTo>
                <a:lnTo>
                  <a:pt x="93" y="581"/>
                </a:lnTo>
                <a:lnTo>
                  <a:pt x="96" y="566"/>
                </a:lnTo>
                <a:lnTo>
                  <a:pt x="74" y="551"/>
                </a:lnTo>
                <a:lnTo>
                  <a:pt x="78" y="540"/>
                </a:lnTo>
                <a:lnTo>
                  <a:pt x="85" y="533"/>
                </a:lnTo>
                <a:lnTo>
                  <a:pt x="63" y="518"/>
                </a:lnTo>
                <a:lnTo>
                  <a:pt x="7" y="496"/>
                </a:lnTo>
                <a:lnTo>
                  <a:pt x="15" y="474"/>
                </a:lnTo>
                <a:lnTo>
                  <a:pt x="33" y="474"/>
                </a:lnTo>
                <a:lnTo>
                  <a:pt x="41" y="488"/>
                </a:lnTo>
                <a:lnTo>
                  <a:pt x="37" y="466"/>
                </a:lnTo>
                <a:lnTo>
                  <a:pt x="48" y="448"/>
                </a:lnTo>
                <a:lnTo>
                  <a:pt x="56" y="429"/>
                </a:lnTo>
                <a:lnTo>
                  <a:pt x="37" y="414"/>
                </a:lnTo>
                <a:lnTo>
                  <a:pt x="22" y="399"/>
                </a:lnTo>
                <a:lnTo>
                  <a:pt x="22" y="385"/>
                </a:lnTo>
                <a:lnTo>
                  <a:pt x="7" y="385"/>
                </a:lnTo>
                <a:lnTo>
                  <a:pt x="0" y="381"/>
                </a:lnTo>
                <a:lnTo>
                  <a:pt x="4" y="347"/>
                </a:lnTo>
                <a:lnTo>
                  <a:pt x="30" y="299"/>
                </a:lnTo>
                <a:lnTo>
                  <a:pt x="33" y="299"/>
                </a:lnTo>
                <a:lnTo>
                  <a:pt x="56" y="299"/>
                </a:lnTo>
                <a:lnTo>
                  <a:pt x="74" y="307"/>
                </a:lnTo>
                <a:lnTo>
                  <a:pt x="85" y="307"/>
                </a:lnTo>
                <a:lnTo>
                  <a:pt x="85" y="292"/>
                </a:lnTo>
                <a:lnTo>
                  <a:pt x="107" y="288"/>
                </a:lnTo>
                <a:lnTo>
                  <a:pt x="148" y="288"/>
                </a:lnTo>
                <a:lnTo>
                  <a:pt x="178" y="284"/>
                </a:lnTo>
                <a:close/>
              </a:path>
            </a:pathLst>
          </a:custGeom>
          <a:solidFill>
            <a:srgbClr val="66FF66"/>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50" name="Freeform 73"/>
          <p:cNvSpPr>
            <a:spLocks noChangeAspect="1"/>
          </p:cNvSpPr>
          <p:nvPr/>
        </p:nvSpPr>
        <p:spPr bwMode="auto">
          <a:xfrm>
            <a:off x="5112941" y="5318128"/>
            <a:ext cx="55033" cy="60325"/>
          </a:xfrm>
          <a:custGeom>
            <a:avLst/>
            <a:gdLst>
              <a:gd name="T0" fmla="*/ 2147483647 w 37"/>
              <a:gd name="T1" fmla="*/ 0 h 46"/>
              <a:gd name="T2" fmla="*/ 2147483647 w 37"/>
              <a:gd name="T3" fmla="*/ 2147483647 h 46"/>
              <a:gd name="T4" fmla="*/ 0 w 37"/>
              <a:gd name="T5" fmla="*/ 2147483647 h 46"/>
              <a:gd name="T6" fmla="*/ 0 w 37"/>
              <a:gd name="T7" fmla="*/ 2147483647 h 46"/>
              <a:gd name="T8" fmla="*/ 2147483647 w 37"/>
              <a:gd name="T9" fmla="*/ 2147483647 h 46"/>
              <a:gd name="T10" fmla="*/ 2147483647 w 37"/>
              <a:gd name="T11" fmla="*/ 2147483647 h 46"/>
              <a:gd name="T12" fmla="*/ 2147483647 w 37"/>
              <a:gd name="T13" fmla="*/ 2147483647 h 46"/>
              <a:gd name="T14" fmla="*/ 2147483647 w 37"/>
              <a:gd name="T15" fmla="*/ 2147483647 h 46"/>
              <a:gd name="T16" fmla="*/ 2147483647 w 3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46"/>
              <a:gd name="T29" fmla="*/ 37 w 3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46">
                <a:moveTo>
                  <a:pt x="7" y="0"/>
                </a:moveTo>
                <a:lnTo>
                  <a:pt x="7" y="13"/>
                </a:lnTo>
                <a:lnTo>
                  <a:pt x="0" y="31"/>
                </a:lnTo>
                <a:lnTo>
                  <a:pt x="0" y="42"/>
                </a:lnTo>
                <a:lnTo>
                  <a:pt x="15" y="42"/>
                </a:lnTo>
                <a:lnTo>
                  <a:pt x="26" y="46"/>
                </a:lnTo>
                <a:lnTo>
                  <a:pt x="37" y="35"/>
                </a:lnTo>
                <a:lnTo>
                  <a:pt x="17" y="13"/>
                </a:lnTo>
                <a:lnTo>
                  <a:pt x="7" y="0"/>
                </a:lnTo>
                <a:close/>
              </a:path>
            </a:pathLst>
          </a:custGeom>
          <a:solidFill>
            <a:srgbClr val="66FF66"/>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51" name="Freeform 74"/>
          <p:cNvSpPr>
            <a:spLocks noChangeAspect="1"/>
          </p:cNvSpPr>
          <p:nvPr/>
        </p:nvSpPr>
        <p:spPr bwMode="auto">
          <a:xfrm>
            <a:off x="6063985" y="5124453"/>
            <a:ext cx="110067" cy="92075"/>
          </a:xfrm>
          <a:custGeom>
            <a:avLst/>
            <a:gdLst>
              <a:gd name="T0" fmla="*/ 2147483647 w 73"/>
              <a:gd name="T1" fmla="*/ 2147483647 h 70"/>
              <a:gd name="T2" fmla="*/ 2147483647 w 73"/>
              <a:gd name="T3" fmla="*/ 2147483647 h 70"/>
              <a:gd name="T4" fmla="*/ 2147483647 w 73"/>
              <a:gd name="T5" fmla="*/ 2147483647 h 70"/>
              <a:gd name="T6" fmla="*/ 2147483647 w 73"/>
              <a:gd name="T7" fmla="*/ 2147483647 h 70"/>
              <a:gd name="T8" fmla="*/ 2147483647 w 73"/>
              <a:gd name="T9" fmla="*/ 2147483647 h 70"/>
              <a:gd name="T10" fmla="*/ 2147483647 w 73"/>
              <a:gd name="T11" fmla="*/ 2147483647 h 70"/>
              <a:gd name="T12" fmla="*/ 2147483647 w 73"/>
              <a:gd name="T13" fmla="*/ 2147483647 h 70"/>
              <a:gd name="T14" fmla="*/ 0 w 73"/>
              <a:gd name="T15" fmla="*/ 2147483647 h 70"/>
              <a:gd name="T16" fmla="*/ 2147483647 w 73"/>
              <a:gd name="T17" fmla="*/ 2147483647 h 70"/>
              <a:gd name="T18" fmla="*/ 2147483647 w 73"/>
              <a:gd name="T19" fmla="*/ 2147483647 h 70"/>
              <a:gd name="T20" fmla="*/ 2147483647 w 73"/>
              <a:gd name="T21" fmla="*/ 0 h 70"/>
              <a:gd name="T22" fmla="*/ 2147483647 w 73"/>
              <a:gd name="T23" fmla="*/ 2147483647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70"/>
              <a:gd name="T38" fmla="*/ 73 w 73"/>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70">
                <a:moveTo>
                  <a:pt x="73" y="4"/>
                </a:moveTo>
                <a:lnTo>
                  <a:pt x="51" y="33"/>
                </a:lnTo>
                <a:lnTo>
                  <a:pt x="55" y="52"/>
                </a:lnTo>
                <a:lnTo>
                  <a:pt x="55" y="59"/>
                </a:lnTo>
                <a:lnTo>
                  <a:pt x="15" y="70"/>
                </a:lnTo>
                <a:lnTo>
                  <a:pt x="4" y="66"/>
                </a:lnTo>
                <a:lnTo>
                  <a:pt x="4" y="52"/>
                </a:lnTo>
                <a:lnTo>
                  <a:pt x="0" y="37"/>
                </a:lnTo>
                <a:lnTo>
                  <a:pt x="18" y="18"/>
                </a:lnTo>
                <a:lnTo>
                  <a:pt x="29" y="15"/>
                </a:lnTo>
                <a:lnTo>
                  <a:pt x="40" y="0"/>
                </a:lnTo>
                <a:lnTo>
                  <a:pt x="73" y="4"/>
                </a:lnTo>
                <a:close/>
              </a:path>
            </a:pathLst>
          </a:custGeom>
          <a:solidFill>
            <a:srgbClr val="66FF66"/>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52" name="Freeform 75"/>
          <p:cNvSpPr>
            <a:spLocks noChangeAspect="1"/>
          </p:cNvSpPr>
          <p:nvPr/>
        </p:nvSpPr>
        <p:spPr bwMode="auto">
          <a:xfrm>
            <a:off x="3479139" y="3333753"/>
            <a:ext cx="53313" cy="119063"/>
          </a:xfrm>
          <a:custGeom>
            <a:avLst/>
            <a:gdLst>
              <a:gd name="T0" fmla="*/ 2147483647 w 37"/>
              <a:gd name="T1" fmla="*/ 0 h 92"/>
              <a:gd name="T2" fmla="*/ 2147483647 w 37"/>
              <a:gd name="T3" fmla="*/ 2147483647 h 92"/>
              <a:gd name="T4" fmla="*/ 2147483647 w 37"/>
              <a:gd name="T5" fmla="*/ 2147483647 h 92"/>
              <a:gd name="T6" fmla="*/ 2147483647 w 37"/>
              <a:gd name="T7" fmla="*/ 2147483647 h 92"/>
              <a:gd name="T8" fmla="*/ 2147483647 w 37"/>
              <a:gd name="T9" fmla="*/ 2147483647 h 92"/>
              <a:gd name="T10" fmla="*/ 2147483647 w 37"/>
              <a:gd name="T11" fmla="*/ 2147483647 h 92"/>
              <a:gd name="T12" fmla="*/ 0 w 37"/>
              <a:gd name="T13" fmla="*/ 2147483647 h 92"/>
              <a:gd name="T14" fmla="*/ 2147483647 w 37"/>
              <a:gd name="T15" fmla="*/ 2147483647 h 92"/>
              <a:gd name="T16" fmla="*/ 2147483647 w 37"/>
              <a:gd name="T17" fmla="*/ 2147483647 h 92"/>
              <a:gd name="T18" fmla="*/ 2147483647 w 37"/>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92"/>
              <a:gd name="T32" fmla="*/ 37 w 3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92">
                <a:moveTo>
                  <a:pt x="37" y="0"/>
                </a:moveTo>
                <a:lnTo>
                  <a:pt x="35" y="31"/>
                </a:lnTo>
                <a:lnTo>
                  <a:pt x="24" y="55"/>
                </a:lnTo>
                <a:lnTo>
                  <a:pt x="7" y="70"/>
                </a:lnTo>
                <a:lnTo>
                  <a:pt x="11" y="86"/>
                </a:lnTo>
                <a:lnTo>
                  <a:pt x="4" y="92"/>
                </a:lnTo>
                <a:lnTo>
                  <a:pt x="0" y="72"/>
                </a:lnTo>
                <a:lnTo>
                  <a:pt x="6" y="57"/>
                </a:lnTo>
                <a:lnTo>
                  <a:pt x="11" y="40"/>
                </a:lnTo>
                <a:lnTo>
                  <a:pt x="37"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53" name="Freeform 76"/>
          <p:cNvSpPr>
            <a:spLocks noChangeAspect="1"/>
          </p:cNvSpPr>
          <p:nvPr/>
        </p:nvSpPr>
        <p:spPr bwMode="auto">
          <a:xfrm>
            <a:off x="3599524" y="3276600"/>
            <a:ext cx="73951" cy="95250"/>
          </a:xfrm>
          <a:custGeom>
            <a:avLst/>
            <a:gdLst>
              <a:gd name="T0" fmla="*/ 2147483647 w 50"/>
              <a:gd name="T1" fmla="*/ 0 h 73"/>
              <a:gd name="T2" fmla="*/ 2147483647 w 50"/>
              <a:gd name="T3" fmla="*/ 0 h 73"/>
              <a:gd name="T4" fmla="*/ 2147483647 w 50"/>
              <a:gd name="T5" fmla="*/ 2147483647 h 73"/>
              <a:gd name="T6" fmla="*/ 2147483647 w 50"/>
              <a:gd name="T7" fmla="*/ 2147483647 h 73"/>
              <a:gd name="T8" fmla="*/ 2147483647 w 50"/>
              <a:gd name="T9" fmla="*/ 2147483647 h 73"/>
              <a:gd name="T10" fmla="*/ 2147483647 w 50"/>
              <a:gd name="T11" fmla="*/ 2147483647 h 73"/>
              <a:gd name="T12" fmla="*/ 2147483647 w 50"/>
              <a:gd name="T13" fmla="*/ 2147483647 h 73"/>
              <a:gd name="T14" fmla="*/ 2147483647 w 50"/>
              <a:gd name="T15" fmla="*/ 2147483647 h 73"/>
              <a:gd name="T16" fmla="*/ 0 w 50"/>
              <a:gd name="T17" fmla="*/ 2147483647 h 73"/>
              <a:gd name="T18" fmla="*/ 0 w 50"/>
              <a:gd name="T19" fmla="*/ 2147483647 h 73"/>
              <a:gd name="T20" fmla="*/ 2147483647 w 50"/>
              <a:gd name="T21" fmla="*/ 2147483647 h 73"/>
              <a:gd name="T22" fmla="*/ 2147483647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39" y="0"/>
                </a:moveTo>
                <a:lnTo>
                  <a:pt x="50" y="0"/>
                </a:lnTo>
                <a:lnTo>
                  <a:pt x="37" y="15"/>
                </a:lnTo>
                <a:lnTo>
                  <a:pt x="35" y="26"/>
                </a:lnTo>
                <a:lnTo>
                  <a:pt x="39" y="41"/>
                </a:lnTo>
                <a:lnTo>
                  <a:pt x="26" y="56"/>
                </a:lnTo>
                <a:lnTo>
                  <a:pt x="9" y="73"/>
                </a:lnTo>
                <a:lnTo>
                  <a:pt x="6" y="56"/>
                </a:lnTo>
                <a:lnTo>
                  <a:pt x="0" y="49"/>
                </a:lnTo>
                <a:lnTo>
                  <a:pt x="0" y="36"/>
                </a:lnTo>
                <a:lnTo>
                  <a:pt x="15" y="22"/>
                </a:lnTo>
                <a:lnTo>
                  <a:pt x="39"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grpSp>
        <p:nvGrpSpPr>
          <p:cNvPr id="12354" name="Group 80"/>
          <p:cNvGrpSpPr>
            <a:grpSpLocks noChangeAspect="1"/>
          </p:cNvGrpSpPr>
          <p:nvPr/>
        </p:nvGrpSpPr>
        <p:grpSpPr bwMode="auto">
          <a:xfrm>
            <a:off x="3320920" y="3135316"/>
            <a:ext cx="91148" cy="123825"/>
            <a:chOff x="2312" y="1597"/>
            <a:chExt cx="61" cy="97"/>
          </a:xfrm>
        </p:grpSpPr>
        <p:sp>
          <p:nvSpPr>
            <p:cNvPr id="12388" name="Freeform 81"/>
            <p:cNvSpPr>
              <a:spLocks noChangeAspect="1"/>
            </p:cNvSpPr>
            <p:nvPr/>
          </p:nvSpPr>
          <p:spPr bwMode="auto">
            <a:xfrm>
              <a:off x="2312" y="1597"/>
              <a:ext cx="61" cy="97"/>
            </a:xfrm>
            <a:custGeom>
              <a:avLst/>
              <a:gdLst>
                <a:gd name="T0" fmla="*/ 53 w 61"/>
                <a:gd name="T1" fmla="*/ 0 h 97"/>
                <a:gd name="T2" fmla="*/ 53 w 61"/>
                <a:gd name="T3" fmla="*/ 17 h 97"/>
                <a:gd name="T4" fmla="*/ 61 w 61"/>
                <a:gd name="T5" fmla="*/ 32 h 97"/>
                <a:gd name="T6" fmla="*/ 53 w 61"/>
                <a:gd name="T7" fmla="*/ 49 h 97"/>
                <a:gd name="T8" fmla="*/ 43 w 61"/>
                <a:gd name="T9" fmla="*/ 63 h 97"/>
                <a:gd name="T10" fmla="*/ 24 w 61"/>
                <a:gd name="T11" fmla="*/ 80 h 97"/>
                <a:gd name="T12" fmla="*/ 9 w 61"/>
                <a:gd name="T13" fmla="*/ 97 h 97"/>
                <a:gd name="T14" fmla="*/ 0 w 61"/>
                <a:gd name="T15" fmla="*/ 80 h 97"/>
                <a:gd name="T16" fmla="*/ 6 w 61"/>
                <a:gd name="T17" fmla="*/ 73 h 97"/>
                <a:gd name="T18" fmla="*/ 24 w 61"/>
                <a:gd name="T19" fmla="*/ 54 h 97"/>
                <a:gd name="T20" fmla="*/ 23 w 61"/>
                <a:gd name="T21" fmla="*/ 43 h 97"/>
                <a:gd name="T22" fmla="*/ 32 w 61"/>
                <a:gd name="T23" fmla="*/ 28 h 97"/>
                <a:gd name="T24" fmla="*/ 55 w 61"/>
                <a:gd name="T25" fmla="*/ 9 h 97"/>
                <a:gd name="T26" fmla="*/ 55 w 61"/>
                <a:gd name="T27" fmla="*/ 15 h 97"/>
                <a:gd name="T28" fmla="*/ 59 w 61"/>
                <a:gd name="T29" fmla="*/ 24 h 97"/>
                <a:gd name="T30" fmla="*/ 53 w 61"/>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97"/>
                <a:gd name="T50" fmla="*/ 61 w 61"/>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97">
                  <a:moveTo>
                    <a:pt x="53" y="0"/>
                  </a:moveTo>
                  <a:lnTo>
                    <a:pt x="53" y="17"/>
                  </a:lnTo>
                  <a:lnTo>
                    <a:pt x="61" y="32"/>
                  </a:lnTo>
                  <a:lnTo>
                    <a:pt x="53" y="49"/>
                  </a:lnTo>
                  <a:lnTo>
                    <a:pt x="43" y="63"/>
                  </a:lnTo>
                  <a:lnTo>
                    <a:pt x="24" y="80"/>
                  </a:lnTo>
                  <a:lnTo>
                    <a:pt x="9" y="97"/>
                  </a:lnTo>
                  <a:lnTo>
                    <a:pt x="0" y="80"/>
                  </a:lnTo>
                  <a:lnTo>
                    <a:pt x="6" y="73"/>
                  </a:lnTo>
                  <a:lnTo>
                    <a:pt x="24" y="54"/>
                  </a:lnTo>
                  <a:lnTo>
                    <a:pt x="23" y="43"/>
                  </a:lnTo>
                  <a:lnTo>
                    <a:pt x="32" y="28"/>
                  </a:lnTo>
                  <a:lnTo>
                    <a:pt x="55" y="9"/>
                  </a:lnTo>
                  <a:lnTo>
                    <a:pt x="55" y="15"/>
                  </a:lnTo>
                  <a:lnTo>
                    <a:pt x="59" y="24"/>
                  </a:lnTo>
                  <a:lnTo>
                    <a:pt x="53"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89" name="Freeform 82"/>
            <p:cNvSpPr>
              <a:spLocks noChangeAspect="1"/>
            </p:cNvSpPr>
            <p:nvPr/>
          </p:nvSpPr>
          <p:spPr bwMode="auto">
            <a:xfrm>
              <a:off x="2312" y="1597"/>
              <a:ext cx="61" cy="97"/>
            </a:xfrm>
            <a:custGeom>
              <a:avLst/>
              <a:gdLst>
                <a:gd name="T0" fmla="*/ 53 w 61"/>
                <a:gd name="T1" fmla="*/ 0 h 97"/>
                <a:gd name="T2" fmla="*/ 53 w 61"/>
                <a:gd name="T3" fmla="*/ 17 h 97"/>
                <a:gd name="T4" fmla="*/ 61 w 61"/>
                <a:gd name="T5" fmla="*/ 32 h 97"/>
                <a:gd name="T6" fmla="*/ 53 w 61"/>
                <a:gd name="T7" fmla="*/ 49 h 97"/>
                <a:gd name="T8" fmla="*/ 43 w 61"/>
                <a:gd name="T9" fmla="*/ 63 h 97"/>
                <a:gd name="T10" fmla="*/ 24 w 61"/>
                <a:gd name="T11" fmla="*/ 80 h 97"/>
                <a:gd name="T12" fmla="*/ 9 w 61"/>
                <a:gd name="T13" fmla="*/ 97 h 97"/>
                <a:gd name="T14" fmla="*/ 0 w 61"/>
                <a:gd name="T15" fmla="*/ 80 h 97"/>
                <a:gd name="T16" fmla="*/ 6 w 61"/>
                <a:gd name="T17" fmla="*/ 73 h 97"/>
                <a:gd name="T18" fmla="*/ 24 w 61"/>
                <a:gd name="T19" fmla="*/ 54 h 97"/>
                <a:gd name="T20" fmla="*/ 23 w 61"/>
                <a:gd name="T21" fmla="*/ 43 h 97"/>
                <a:gd name="T22" fmla="*/ 32 w 61"/>
                <a:gd name="T23" fmla="*/ 28 h 97"/>
                <a:gd name="T24" fmla="*/ 55 w 61"/>
                <a:gd name="T25" fmla="*/ 9 h 97"/>
                <a:gd name="T26" fmla="*/ 55 w 61"/>
                <a:gd name="T27" fmla="*/ 15 h 97"/>
                <a:gd name="T28" fmla="*/ 59 w 61"/>
                <a:gd name="T29" fmla="*/ 24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
                <a:gd name="T46" fmla="*/ 0 h 97"/>
                <a:gd name="T47" fmla="*/ 61 w 61"/>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 h="97">
                  <a:moveTo>
                    <a:pt x="53" y="0"/>
                  </a:moveTo>
                  <a:lnTo>
                    <a:pt x="53" y="17"/>
                  </a:lnTo>
                  <a:lnTo>
                    <a:pt x="61" y="32"/>
                  </a:lnTo>
                  <a:lnTo>
                    <a:pt x="53" y="49"/>
                  </a:lnTo>
                  <a:lnTo>
                    <a:pt x="43" y="63"/>
                  </a:lnTo>
                  <a:lnTo>
                    <a:pt x="24" y="80"/>
                  </a:lnTo>
                  <a:lnTo>
                    <a:pt x="9" y="97"/>
                  </a:lnTo>
                  <a:lnTo>
                    <a:pt x="0" y="80"/>
                  </a:lnTo>
                  <a:lnTo>
                    <a:pt x="6" y="73"/>
                  </a:lnTo>
                  <a:lnTo>
                    <a:pt x="24" y="54"/>
                  </a:lnTo>
                  <a:lnTo>
                    <a:pt x="23" y="43"/>
                  </a:lnTo>
                  <a:lnTo>
                    <a:pt x="32" y="28"/>
                  </a:lnTo>
                  <a:lnTo>
                    <a:pt x="55" y="9"/>
                  </a:lnTo>
                  <a:lnTo>
                    <a:pt x="55" y="15"/>
                  </a:lnTo>
                  <a:lnTo>
                    <a:pt x="59" y="24"/>
                  </a:lnTo>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grpSp>
      <p:sp>
        <p:nvSpPr>
          <p:cNvPr id="12355" name="Freeform 83"/>
          <p:cNvSpPr>
            <a:spLocks noChangeAspect="1"/>
          </p:cNvSpPr>
          <p:nvPr/>
        </p:nvSpPr>
        <p:spPr bwMode="auto">
          <a:xfrm>
            <a:off x="3221172" y="3081338"/>
            <a:ext cx="113506" cy="101600"/>
          </a:xfrm>
          <a:custGeom>
            <a:avLst/>
            <a:gdLst>
              <a:gd name="T0" fmla="*/ 2147483647 w 76"/>
              <a:gd name="T1" fmla="*/ 0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0 w 76"/>
              <a:gd name="T27" fmla="*/ 2147483647 h 78"/>
              <a:gd name="T28" fmla="*/ 2147483647 w 76"/>
              <a:gd name="T29" fmla="*/ 2147483647 h 78"/>
              <a:gd name="T30" fmla="*/ 2147483647 w 76"/>
              <a:gd name="T31" fmla="*/ 2147483647 h 78"/>
              <a:gd name="T32" fmla="*/ 2147483647 w 76"/>
              <a:gd name="T33" fmla="*/ 2147483647 h 78"/>
              <a:gd name="T34" fmla="*/ 2147483647 w 76"/>
              <a:gd name="T35" fmla="*/ 2147483647 h 78"/>
              <a:gd name="T36" fmla="*/ 2147483647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0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6"/>
              <a:gd name="T79" fmla="*/ 0 h 78"/>
              <a:gd name="T80" fmla="*/ 76 w 76"/>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6" h="78">
                <a:moveTo>
                  <a:pt x="59" y="0"/>
                </a:moveTo>
                <a:lnTo>
                  <a:pt x="50" y="11"/>
                </a:lnTo>
                <a:lnTo>
                  <a:pt x="35" y="9"/>
                </a:lnTo>
                <a:lnTo>
                  <a:pt x="26" y="7"/>
                </a:lnTo>
                <a:lnTo>
                  <a:pt x="30" y="20"/>
                </a:lnTo>
                <a:lnTo>
                  <a:pt x="32" y="30"/>
                </a:lnTo>
                <a:lnTo>
                  <a:pt x="33" y="37"/>
                </a:lnTo>
                <a:lnTo>
                  <a:pt x="28" y="39"/>
                </a:lnTo>
                <a:lnTo>
                  <a:pt x="19" y="35"/>
                </a:lnTo>
                <a:lnTo>
                  <a:pt x="19" y="30"/>
                </a:lnTo>
                <a:lnTo>
                  <a:pt x="11" y="30"/>
                </a:lnTo>
                <a:lnTo>
                  <a:pt x="13" y="39"/>
                </a:lnTo>
                <a:lnTo>
                  <a:pt x="9" y="48"/>
                </a:lnTo>
                <a:lnTo>
                  <a:pt x="0" y="61"/>
                </a:lnTo>
                <a:lnTo>
                  <a:pt x="4" y="72"/>
                </a:lnTo>
                <a:lnTo>
                  <a:pt x="13" y="78"/>
                </a:lnTo>
                <a:lnTo>
                  <a:pt x="22" y="72"/>
                </a:lnTo>
                <a:lnTo>
                  <a:pt x="33" y="65"/>
                </a:lnTo>
                <a:lnTo>
                  <a:pt x="54" y="59"/>
                </a:lnTo>
                <a:lnTo>
                  <a:pt x="63" y="61"/>
                </a:lnTo>
                <a:lnTo>
                  <a:pt x="59" y="48"/>
                </a:lnTo>
                <a:lnTo>
                  <a:pt x="67" y="41"/>
                </a:lnTo>
                <a:lnTo>
                  <a:pt x="76" y="28"/>
                </a:lnTo>
                <a:lnTo>
                  <a:pt x="72" y="20"/>
                </a:lnTo>
                <a:lnTo>
                  <a:pt x="65" y="11"/>
                </a:lnTo>
                <a:lnTo>
                  <a:pt x="59"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56" name="Freeform 84"/>
          <p:cNvSpPr>
            <a:spLocks noChangeAspect="1"/>
          </p:cNvSpPr>
          <p:nvPr/>
        </p:nvSpPr>
        <p:spPr bwMode="auto">
          <a:xfrm>
            <a:off x="2744787" y="1752603"/>
            <a:ext cx="1508258" cy="1439863"/>
          </a:xfrm>
          <a:custGeom>
            <a:avLst/>
            <a:gdLst>
              <a:gd name="T0" fmla="*/ 2147483647 w 1012"/>
              <a:gd name="T1" fmla="*/ 2147483647 h 1110"/>
              <a:gd name="T2" fmla="*/ 2147483647 w 1012"/>
              <a:gd name="T3" fmla="*/ 2147483647 h 1110"/>
              <a:gd name="T4" fmla="*/ 2147483647 w 1012"/>
              <a:gd name="T5" fmla="*/ 2147483647 h 1110"/>
              <a:gd name="T6" fmla="*/ 2147483647 w 1012"/>
              <a:gd name="T7" fmla="*/ 2147483647 h 1110"/>
              <a:gd name="T8" fmla="*/ 2147483647 w 1012"/>
              <a:gd name="T9" fmla="*/ 2147483647 h 1110"/>
              <a:gd name="T10" fmla="*/ 2147483647 w 1012"/>
              <a:gd name="T11" fmla="*/ 2147483647 h 1110"/>
              <a:gd name="T12" fmla="*/ 2147483647 w 1012"/>
              <a:gd name="T13" fmla="*/ 2147483647 h 1110"/>
              <a:gd name="T14" fmla="*/ 2147483647 w 1012"/>
              <a:gd name="T15" fmla="*/ 2147483647 h 1110"/>
              <a:gd name="T16" fmla="*/ 2147483647 w 1012"/>
              <a:gd name="T17" fmla="*/ 2147483647 h 1110"/>
              <a:gd name="T18" fmla="*/ 2147483647 w 1012"/>
              <a:gd name="T19" fmla="*/ 2147483647 h 1110"/>
              <a:gd name="T20" fmla="*/ 2147483647 w 1012"/>
              <a:gd name="T21" fmla="*/ 2147483647 h 1110"/>
              <a:gd name="T22" fmla="*/ 2147483647 w 1012"/>
              <a:gd name="T23" fmla="*/ 2147483647 h 1110"/>
              <a:gd name="T24" fmla="*/ 2147483647 w 1012"/>
              <a:gd name="T25" fmla="*/ 2147483647 h 1110"/>
              <a:gd name="T26" fmla="*/ 2147483647 w 1012"/>
              <a:gd name="T27" fmla="*/ 2147483647 h 1110"/>
              <a:gd name="T28" fmla="*/ 2147483647 w 1012"/>
              <a:gd name="T29" fmla="*/ 2147483647 h 1110"/>
              <a:gd name="T30" fmla="*/ 2147483647 w 1012"/>
              <a:gd name="T31" fmla="*/ 2147483647 h 1110"/>
              <a:gd name="T32" fmla="*/ 2147483647 w 1012"/>
              <a:gd name="T33" fmla="*/ 2147483647 h 1110"/>
              <a:gd name="T34" fmla="*/ 2147483647 w 1012"/>
              <a:gd name="T35" fmla="*/ 2147483647 h 1110"/>
              <a:gd name="T36" fmla="*/ 2147483647 w 1012"/>
              <a:gd name="T37" fmla="*/ 2147483647 h 1110"/>
              <a:gd name="T38" fmla="*/ 2147483647 w 1012"/>
              <a:gd name="T39" fmla="*/ 2147483647 h 1110"/>
              <a:gd name="T40" fmla="*/ 2147483647 w 1012"/>
              <a:gd name="T41" fmla="*/ 2147483647 h 1110"/>
              <a:gd name="T42" fmla="*/ 2147483647 w 1012"/>
              <a:gd name="T43" fmla="*/ 2147483647 h 1110"/>
              <a:gd name="T44" fmla="*/ 2147483647 w 1012"/>
              <a:gd name="T45" fmla="*/ 2147483647 h 1110"/>
              <a:gd name="T46" fmla="*/ 2147483647 w 1012"/>
              <a:gd name="T47" fmla="*/ 2147483647 h 1110"/>
              <a:gd name="T48" fmla="*/ 2147483647 w 1012"/>
              <a:gd name="T49" fmla="*/ 2147483647 h 1110"/>
              <a:gd name="T50" fmla="*/ 2147483647 w 1012"/>
              <a:gd name="T51" fmla="*/ 2147483647 h 1110"/>
              <a:gd name="T52" fmla="*/ 2147483647 w 1012"/>
              <a:gd name="T53" fmla="*/ 2147483647 h 1110"/>
              <a:gd name="T54" fmla="*/ 2147483647 w 1012"/>
              <a:gd name="T55" fmla="*/ 2147483647 h 1110"/>
              <a:gd name="T56" fmla="*/ 2147483647 w 1012"/>
              <a:gd name="T57" fmla="*/ 2147483647 h 1110"/>
              <a:gd name="T58" fmla="*/ 2147483647 w 1012"/>
              <a:gd name="T59" fmla="*/ 2147483647 h 1110"/>
              <a:gd name="T60" fmla="*/ 2147483647 w 1012"/>
              <a:gd name="T61" fmla="*/ 2147483647 h 1110"/>
              <a:gd name="T62" fmla="*/ 2147483647 w 1012"/>
              <a:gd name="T63" fmla="*/ 2147483647 h 1110"/>
              <a:gd name="T64" fmla="*/ 2147483647 w 1012"/>
              <a:gd name="T65" fmla="*/ 2147483647 h 1110"/>
              <a:gd name="T66" fmla="*/ 2147483647 w 1012"/>
              <a:gd name="T67" fmla="*/ 2147483647 h 1110"/>
              <a:gd name="T68" fmla="*/ 2147483647 w 1012"/>
              <a:gd name="T69" fmla="*/ 2147483647 h 1110"/>
              <a:gd name="T70" fmla="*/ 2147483647 w 1012"/>
              <a:gd name="T71" fmla="*/ 2147483647 h 1110"/>
              <a:gd name="T72" fmla="*/ 2147483647 w 1012"/>
              <a:gd name="T73" fmla="*/ 2147483647 h 1110"/>
              <a:gd name="T74" fmla="*/ 2147483647 w 1012"/>
              <a:gd name="T75" fmla="*/ 2147483647 h 1110"/>
              <a:gd name="T76" fmla="*/ 2147483647 w 1012"/>
              <a:gd name="T77" fmla="*/ 2147483647 h 1110"/>
              <a:gd name="T78" fmla="*/ 2147483647 w 1012"/>
              <a:gd name="T79" fmla="*/ 2147483647 h 1110"/>
              <a:gd name="T80" fmla="*/ 2147483647 w 1012"/>
              <a:gd name="T81" fmla="*/ 2147483647 h 1110"/>
              <a:gd name="T82" fmla="*/ 2147483647 w 1012"/>
              <a:gd name="T83" fmla="*/ 2147483647 h 1110"/>
              <a:gd name="T84" fmla="*/ 2147483647 w 1012"/>
              <a:gd name="T85" fmla="*/ 2147483647 h 1110"/>
              <a:gd name="T86" fmla="*/ 2147483647 w 1012"/>
              <a:gd name="T87" fmla="*/ 2147483647 h 1110"/>
              <a:gd name="T88" fmla="*/ 2147483647 w 1012"/>
              <a:gd name="T89" fmla="*/ 2147483647 h 1110"/>
              <a:gd name="T90" fmla="*/ 2147483647 w 1012"/>
              <a:gd name="T91" fmla="*/ 2147483647 h 1110"/>
              <a:gd name="T92" fmla="*/ 2147483647 w 1012"/>
              <a:gd name="T93" fmla="*/ 2147483647 h 1110"/>
              <a:gd name="T94" fmla="*/ 2147483647 w 1012"/>
              <a:gd name="T95" fmla="*/ 2147483647 h 1110"/>
              <a:gd name="T96" fmla="*/ 2147483647 w 1012"/>
              <a:gd name="T97" fmla="*/ 2147483647 h 1110"/>
              <a:gd name="T98" fmla="*/ 0 w 1012"/>
              <a:gd name="T99" fmla="*/ 2147483647 h 1110"/>
              <a:gd name="T100" fmla="*/ 2147483647 w 1012"/>
              <a:gd name="T101" fmla="*/ 2147483647 h 1110"/>
              <a:gd name="T102" fmla="*/ 2147483647 w 1012"/>
              <a:gd name="T103" fmla="*/ 2147483647 h 1110"/>
              <a:gd name="T104" fmla="*/ 2147483647 w 1012"/>
              <a:gd name="T105" fmla="*/ 2147483647 h 1110"/>
              <a:gd name="T106" fmla="*/ 2147483647 w 1012"/>
              <a:gd name="T107" fmla="*/ 2147483647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57" name="Freeform 85"/>
          <p:cNvSpPr>
            <a:spLocks noChangeAspect="1"/>
          </p:cNvSpPr>
          <p:nvPr/>
        </p:nvSpPr>
        <p:spPr bwMode="auto">
          <a:xfrm>
            <a:off x="2744787" y="1752603"/>
            <a:ext cx="1508258" cy="1439863"/>
          </a:xfrm>
          <a:custGeom>
            <a:avLst/>
            <a:gdLst>
              <a:gd name="T0" fmla="*/ 2147483647 w 1012"/>
              <a:gd name="T1" fmla="*/ 2147483647 h 1110"/>
              <a:gd name="T2" fmla="*/ 2147483647 w 1012"/>
              <a:gd name="T3" fmla="*/ 2147483647 h 1110"/>
              <a:gd name="T4" fmla="*/ 2147483647 w 1012"/>
              <a:gd name="T5" fmla="*/ 2147483647 h 1110"/>
              <a:gd name="T6" fmla="*/ 2147483647 w 1012"/>
              <a:gd name="T7" fmla="*/ 2147483647 h 1110"/>
              <a:gd name="T8" fmla="*/ 2147483647 w 1012"/>
              <a:gd name="T9" fmla="*/ 2147483647 h 1110"/>
              <a:gd name="T10" fmla="*/ 2147483647 w 1012"/>
              <a:gd name="T11" fmla="*/ 2147483647 h 1110"/>
              <a:gd name="T12" fmla="*/ 2147483647 w 1012"/>
              <a:gd name="T13" fmla="*/ 2147483647 h 1110"/>
              <a:gd name="T14" fmla="*/ 2147483647 w 1012"/>
              <a:gd name="T15" fmla="*/ 2147483647 h 1110"/>
              <a:gd name="T16" fmla="*/ 2147483647 w 1012"/>
              <a:gd name="T17" fmla="*/ 2147483647 h 1110"/>
              <a:gd name="T18" fmla="*/ 2147483647 w 1012"/>
              <a:gd name="T19" fmla="*/ 2147483647 h 1110"/>
              <a:gd name="T20" fmla="*/ 2147483647 w 1012"/>
              <a:gd name="T21" fmla="*/ 2147483647 h 1110"/>
              <a:gd name="T22" fmla="*/ 2147483647 w 1012"/>
              <a:gd name="T23" fmla="*/ 2147483647 h 1110"/>
              <a:gd name="T24" fmla="*/ 2147483647 w 1012"/>
              <a:gd name="T25" fmla="*/ 2147483647 h 1110"/>
              <a:gd name="T26" fmla="*/ 2147483647 w 1012"/>
              <a:gd name="T27" fmla="*/ 2147483647 h 1110"/>
              <a:gd name="T28" fmla="*/ 2147483647 w 1012"/>
              <a:gd name="T29" fmla="*/ 2147483647 h 1110"/>
              <a:gd name="T30" fmla="*/ 2147483647 w 1012"/>
              <a:gd name="T31" fmla="*/ 2147483647 h 1110"/>
              <a:gd name="T32" fmla="*/ 2147483647 w 1012"/>
              <a:gd name="T33" fmla="*/ 2147483647 h 1110"/>
              <a:gd name="T34" fmla="*/ 2147483647 w 1012"/>
              <a:gd name="T35" fmla="*/ 2147483647 h 1110"/>
              <a:gd name="T36" fmla="*/ 2147483647 w 1012"/>
              <a:gd name="T37" fmla="*/ 2147483647 h 1110"/>
              <a:gd name="T38" fmla="*/ 2147483647 w 1012"/>
              <a:gd name="T39" fmla="*/ 2147483647 h 1110"/>
              <a:gd name="T40" fmla="*/ 2147483647 w 1012"/>
              <a:gd name="T41" fmla="*/ 2147483647 h 1110"/>
              <a:gd name="T42" fmla="*/ 2147483647 w 1012"/>
              <a:gd name="T43" fmla="*/ 2147483647 h 1110"/>
              <a:gd name="T44" fmla="*/ 2147483647 w 1012"/>
              <a:gd name="T45" fmla="*/ 2147483647 h 1110"/>
              <a:gd name="T46" fmla="*/ 2147483647 w 1012"/>
              <a:gd name="T47" fmla="*/ 2147483647 h 1110"/>
              <a:gd name="T48" fmla="*/ 2147483647 w 1012"/>
              <a:gd name="T49" fmla="*/ 2147483647 h 1110"/>
              <a:gd name="T50" fmla="*/ 2147483647 w 1012"/>
              <a:gd name="T51" fmla="*/ 2147483647 h 1110"/>
              <a:gd name="T52" fmla="*/ 2147483647 w 1012"/>
              <a:gd name="T53" fmla="*/ 2147483647 h 1110"/>
              <a:gd name="T54" fmla="*/ 2147483647 w 1012"/>
              <a:gd name="T55" fmla="*/ 2147483647 h 1110"/>
              <a:gd name="T56" fmla="*/ 2147483647 w 1012"/>
              <a:gd name="T57" fmla="*/ 2147483647 h 1110"/>
              <a:gd name="T58" fmla="*/ 2147483647 w 1012"/>
              <a:gd name="T59" fmla="*/ 2147483647 h 1110"/>
              <a:gd name="T60" fmla="*/ 2147483647 w 1012"/>
              <a:gd name="T61" fmla="*/ 2147483647 h 1110"/>
              <a:gd name="T62" fmla="*/ 2147483647 w 1012"/>
              <a:gd name="T63" fmla="*/ 2147483647 h 1110"/>
              <a:gd name="T64" fmla="*/ 2147483647 w 1012"/>
              <a:gd name="T65" fmla="*/ 2147483647 h 1110"/>
              <a:gd name="T66" fmla="*/ 2147483647 w 1012"/>
              <a:gd name="T67" fmla="*/ 2147483647 h 1110"/>
              <a:gd name="T68" fmla="*/ 2147483647 w 1012"/>
              <a:gd name="T69" fmla="*/ 2147483647 h 1110"/>
              <a:gd name="T70" fmla="*/ 2147483647 w 1012"/>
              <a:gd name="T71" fmla="*/ 2147483647 h 1110"/>
              <a:gd name="T72" fmla="*/ 2147483647 w 1012"/>
              <a:gd name="T73" fmla="*/ 2147483647 h 1110"/>
              <a:gd name="T74" fmla="*/ 2147483647 w 1012"/>
              <a:gd name="T75" fmla="*/ 2147483647 h 1110"/>
              <a:gd name="T76" fmla="*/ 2147483647 w 1012"/>
              <a:gd name="T77" fmla="*/ 2147483647 h 1110"/>
              <a:gd name="T78" fmla="*/ 2147483647 w 1012"/>
              <a:gd name="T79" fmla="*/ 2147483647 h 1110"/>
              <a:gd name="T80" fmla="*/ 2147483647 w 1012"/>
              <a:gd name="T81" fmla="*/ 2147483647 h 1110"/>
              <a:gd name="T82" fmla="*/ 2147483647 w 1012"/>
              <a:gd name="T83" fmla="*/ 2147483647 h 1110"/>
              <a:gd name="T84" fmla="*/ 2147483647 w 1012"/>
              <a:gd name="T85" fmla="*/ 2147483647 h 1110"/>
              <a:gd name="T86" fmla="*/ 2147483647 w 1012"/>
              <a:gd name="T87" fmla="*/ 2147483647 h 1110"/>
              <a:gd name="T88" fmla="*/ 2147483647 w 1012"/>
              <a:gd name="T89" fmla="*/ 2147483647 h 1110"/>
              <a:gd name="T90" fmla="*/ 2147483647 w 1012"/>
              <a:gd name="T91" fmla="*/ 2147483647 h 1110"/>
              <a:gd name="T92" fmla="*/ 2147483647 w 1012"/>
              <a:gd name="T93" fmla="*/ 2147483647 h 1110"/>
              <a:gd name="T94" fmla="*/ 2147483647 w 1012"/>
              <a:gd name="T95" fmla="*/ 2147483647 h 1110"/>
              <a:gd name="T96" fmla="*/ 2147483647 w 1012"/>
              <a:gd name="T97" fmla="*/ 2147483647 h 1110"/>
              <a:gd name="T98" fmla="*/ 0 w 1012"/>
              <a:gd name="T99" fmla="*/ 2147483647 h 1110"/>
              <a:gd name="T100" fmla="*/ 2147483647 w 1012"/>
              <a:gd name="T101" fmla="*/ 2147483647 h 1110"/>
              <a:gd name="T102" fmla="*/ 2147483647 w 1012"/>
              <a:gd name="T103" fmla="*/ 2147483647 h 1110"/>
              <a:gd name="T104" fmla="*/ 2147483647 w 1012"/>
              <a:gd name="T105" fmla="*/ 2147483647 h 1110"/>
              <a:gd name="T106" fmla="*/ 2147483647 w 1012"/>
              <a:gd name="T107" fmla="*/ 2147483647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58" name="Freeform 86"/>
          <p:cNvSpPr>
            <a:spLocks noChangeAspect="1"/>
          </p:cNvSpPr>
          <p:nvPr/>
        </p:nvSpPr>
        <p:spPr bwMode="auto">
          <a:xfrm>
            <a:off x="2744787" y="1752603"/>
            <a:ext cx="1508258" cy="1439863"/>
          </a:xfrm>
          <a:custGeom>
            <a:avLst/>
            <a:gdLst>
              <a:gd name="T0" fmla="*/ 2147483647 w 1012"/>
              <a:gd name="T1" fmla="*/ 2147483647 h 1110"/>
              <a:gd name="T2" fmla="*/ 2147483647 w 1012"/>
              <a:gd name="T3" fmla="*/ 2147483647 h 1110"/>
              <a:gd name="T4" fmla="*/ 2147483647 w 1012"/>
              <a:gd name="T5" fmla="*/ 2147483647 h 1110"/>
              <a:gd name="T6" fmla="*/ 2147483647 w 1012"/>
              <a:gd name="T7" fmla="*/ 2147483647 h 1110"/>
              <a:gd name="T8" fmla="*/ 2147483647 w 1012"/>
              <a:gd name="T9" fmla="*/ 2147483647 h 1110"/>
              <a:gd name="T10" fmla="*/ 2147483647 w 1012"/>
              <a:gd name="T11" fmla="*/ 2147483647 h 1110"/>
              <a:gd name="T12" fmla="*/ 2147483647 w 1012"/>
              <a:gd name="T13" fmla="*/ 2147483647 h 1110"/>
              <a:gd name="T14" fmla="*/ 2147483647 w 1012"/>
              <a:gd name="T15" fmla="*/ 2147483647 h 1110"/>
              <a:gd name="T16" fmla="*/ 2147483647 w 1012"/>
              <a:gd name="T17" fmla="*/ 2147483647 h 1110"/>
              <a:gd name="T18" fmla="*/ 2147483647 w 1012"/>
              <a:gd name="T19" fmla="*/ 2147483647 h 1110"/>
              <a:gd name="T20" fmla="*/ 2147483647 w 1012"/>
              <a:gd name="T21" fmla="*/ 2147483647 h 1110"/>
              <a:gd name="T22" fmla="*/ 2147483647 w 1012"/>
              <a:gd name="T23" fmla="*/ 2147483647 h 1110"/>
              <a:gd name="T24" fmla="*/ 2147483647 w 1012"/>
              <a:gd name="T25" fmla="*/ 2147483647 h 1110"/>
              <a:gd name="T26" fmla="*/ 2147483647 w 1012"/>
              <a:gd name="T27" fmla="*/ 2147483647 h 1110"/>
              <a:gd name="T28" fmla="*/ 2147483647 w 1012"/>
              <a:gd name="T29" fmla="*/ 2147483647 h 1110"/>
              <a:gd name="T30" fmla="*/ 2147483647 w 1012"/>
              <a:gd name="T31" fmla="*/ 2147483647 h 1110"/>
              <a:gd name="T32" fmla="*/ 2147483647 w 1012"/>
              <a:gd name="T33" fmla="*/ 2147483647 h 1110"/>
              <a:gd name="T34" fmla="*/ 2147483647 w 1012"/>
              <a:gd name="T35" fmla="*/ 2147483647 h 1110"/>
              <a:gd name="T36" fmla="*/ 2147483647 w 1012"/>
              <a:gd name="T37" fmla="*/ 2147483647 h 1110"/>
              <a:gd name="T38" fmla="*/ 2147483647 w 1012"/>
              <a:gd name="T39" fmla="*/ 2147483647 h 1110"/>
              <a:gd name="T40" fmla="*/ 2147483647 w 1012"/>
              <a:gd name="T41" fmla="*/ 2147483647 h 1110"/>
              <a:gd name="T42" fmla="*/ 2147483647 w 1012"/>
              <a:gd name="T43" fmla="*/ 2147483647 h 1110"/>
              <a:gd name="T44" fmla="*/ 2147483647 w 1012"/>
              <a:gd name="T45" fmla="*/ 2147483647 h 1110"/>
              <a:gd name="T46" fmla="*/ 2147483647 w 1012"/>
              <a:gd name="T47" fmla="*/ 2147483647 h 1110"/>
              <a:gd name="T48" fmla="*/ 2147483647 w 1012"/>
              <a:gd name="T49" fmla="*/ 2147483647 h 1110"/>
              <a:gd name="T50" fmla="*/ 2147483647 w 1012"/>
              <a:gd name="T51" fmla="*/ 2147483647 h 1110"/>
              <a:gd name="T52" fmla="*/ 2147483647 w 1012"/>
              <a:gd name="T53" fmla="*/ 2147483647 h 1110"/>
              <a:gd name="T54" fmla="*/ 2147483647 w 1012"/>
              <a:gd name="T55" fmla="*/ 2147483647 h 1110"/>
              <a:gd name="T56" fmla="*/ 2147483647 w 1012"/>
              <a:gd name="T57" fmla="*/ 2147483647 h 1110"/>
              <a:gd name="T58" fmla="*/ 2147483647 w 1012"/>
              <a:gd name="T59" fmla="*/ 2147483647 h 1110"/>
              <a:gd name="T60" fmla="*/ 2147483647 w 1012"/>
              <a:gd name="T61" fmla="*/ 2147483647 h 1110"/>
              <a:gd name="T62" fmla="*/ 2147483647 w 1012"/>
              <a:gd name="T63" fmla="*/ 2147483647 h 1110"/>
              <a:gd name="T64" fmla="*/ 2147483647 w 1012"/>
              <a:gd name="T65" fmla="*/ 2147483647 h 1110"/>
              <a:gd name="T66" fmla="*/ 2147483647 w 1012"/>
              <a:gd name="T67" fmla="*/ 2147483647 h 1110"/>
              <a:gd name="T68" fmla="*/ 2147483647 w 1012"/>
              <a:gd name="T69" fmla="*/ 2147483647 h 1110"/>
              <a:gd name="T70" fmla="*/ 2147483647 w 1012"/>
              <a:gd name="T71" fmla="*/ 2147483647 h 1110"/>
              <a:gd name="T72" fmla="*/ 2147483647 w 1012"/>
              <a:gd name="T73" fmla="*/ 2147483647 h 1110"/>
              <a:gd name="T74" fmla="*/ 2147483647 w 1012"/>
              <a:gd name="T75" fmla="*/ 2147483647 h 1110"/>
              <a:gd name="T76" fmla="*/ 2147483647 w 1012"/>
              <a:gd name="T77" fmla="*/ 2147483647 h 1110"/>
              <a:gd name="T78" fmla="*/ 2147483647 w 1012"/>
              <a:gd name="T79" fmla="*/ 2147483647 h 1110"/>
              <a:gd name="T80" fmla="*/ 2147483647 w 1012"/>
              <a:gd name="T81" fmla="*/ 2147483647 h 1110"/>
              <a:gd name="T82" fmla="*/ 2147483647 w 1012"/>
              <a:gd name="T83" fmla="*/ 2147483647 h 1110"/>
              <a:gd name="T84" fmla="*/ 2147483647 w 1012"/>
              <a:gd name="T85" fmla="*/ 2147483647 h 1110"/>
              <a:gd name="T86" fmla="*/ 2147483647 w 1012"/>
              <a:gd name="T87" fmla="*/ 2147483647 h 1110"/>
              <a:gd name="T88" fmla="*/ 2147483647 w 1012"/>
              <a:gd name="T89" fmla="*/ 2147483647 h 1110"/>
              <a:gd name="T90" fmla="*/ 2147483647 w 1012"/>
              <a:gd name="T91" fmla="*/ 2147483647 h 1110"/>
              <a:gd name="T92" fmla="*/ 2147483647 w 1012"/>
              <a:gd name="T93" fmla="*/ 2147483647 h 1110"/>
              <a:gd name="T94" fmla="*/ 2147483647 w 1012"/>
              <a:gd name="T95" fmla="*/ 2147483647 h 1110"/>
              <a:gd name="T96" fmla="*/ 2147483647 w 1012"/>
              <a:gd name="T97" fmla="*/ 2147483647 h 1110"/>
              <a:gd name="T98" fmla="*/ 0 w 1012"/>
              <a:gd name="T99" fmla="*/ 2147483647 h 1110"/>
              <a:gd name="T100" fmla="*/ 2147483647 w 1012"/>
              <a:gd name="T101" fmla="*/ 2147483647 h 1110"/>
              <a:gd name="T102" fmla="*/ 2147483647 w 1012"/>
              <a:gd name="T103" fmla="*/ 2147483647 h 1110"/>
              <a:gd name="T104" fmla="*/ 2147483647 w 1012"/>
              <a:gd name="T105" fmla="*/ 2147483647 h 1110"/>
              <a:gd name="T106" fmla="*/ 2147483647 w 1012"/>
              <a:gd name="T107" fmla="*/ 2147483647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path>
            </a:pathLst>
          </a:custGeom>
          <a:solidFill>
            <a:srgbClr val="66FF66"/>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59" name="Freeform 87"/>
          <p:cNvSpPr>
            <a:spLocks noChangeAspect="1"/>
          </p:cNvSpPr>
          <p:nvPr/>
        </p:nvSpPr>
        <p:spPr bwMode="auto">
          <a:xfrm>
            <a:off x="3501497" y="2005013"/>
            <a:ext cx="44715" cy="49212"/>
          </a:xfrm>
          <a:custGeom>
            <a:avLst/>
            <a:gdLst>
              <a:gd name="T0" fmla="*/ 2147483647 w 30"/>
              <a:gd name="T1" fmla="*/ 2147483647 h 39"/>
              <a:gd name="T2" fmla="*/ 2147483647 w 30"/>
              <a:gd name="T3" fmla="*/ 2147483647 h 39"/>
              <a:gd name="T4" fmla="*/ 2147483647 w 30"/>
              <a:gd name="T5" fmla="*/ 2147483647 h 39"/>
              <a:gd name="T6" fmla="*/ 2147483647 w 30"/>
              <a:gd name="T7" fmla="*/ 2147483647 h 39"/>
              <a:gd name="T8" fmla="*/ 0 w 30"/>
              <a:gd name="T9" fmla="*/ 2147483647 h 39"/>
              <a:gd name="T10" fmla="*/ 0 w 30"/>
              <a:gd name="T11" fmla="*/ 2147483647 h 39"/>
              <a:gd name="T12" fmla="*/ 2147483647 w 30"/>
              <a:gd name="T13" fmla="*/ 0 h 39"/>
              <a:gd name="T14" fmla="*/ 2147483647 w 30"/>
              <a:gd name="T15" fmla="*/ 2147483647 h 3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9"/>
              <a:gd name="T26" fmla="*/ 30 w 3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9">
                <a:moveTo>
                  <a:pt x="30" y="6"/>
                </a:moveTo>
                <a:lnTo>
                  <a:pt x="27" y="15"/>
                </a:lnTo>
                <a:lnTo>
                  <a:pt x="30" y="33"/>
                </a:lnTo>
                <a:lnTo>
                  <a:pt x="9" y="39"/>
                </a:lnTo>
                <a:lnTo>
                  <a:pt x="0" y="30"/>
                </a:lnTo>
                <a:lnTo>
                  <a:pt x="0" y="15"/>
                </a:lnTo>
                <a:lnTo>
                  <a:pt x="6" y="0"/>
                </a:lnTo>
                <a:lnTo>
                  <a:pt x="30" y="6"/>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0" name="Freeform 88"/>
          <p:cNvSpPr>
            <a:spLocks noChangeAspect="1"/>
          </p:cNvSpPr>
          <p:nvPr/>
        </p:nvSpPr>
        <p:spPr bwMode="auto">
          <a:xfrm>
            <a:off x="3429266" y="2039938"/>
            <a:ext cx="41275" cy="25400"/>
          </a:xfrm>
          <a:custGeom>
            <a:avLst/>
            <a:gdLst>
              <a:gd name="T0" fmla="*/ 2147483647 w 27"/>
              <a:gd name="T1" fmla="*/ 0 h 21"/>
              <a:gd name="T2" fmla="*/ 2147483647 w 27"/>
              <a:gd name="T3" fmla="*/ 2147483647 h 21"/>
              <a:gd name="T4" fmla="*/ 2147483647 w 27"/>
              <a:gd name="T5" fmla="*/ 2147483647 h 21"/>
              <a:gd name="T6" fmla="*/ 0 w 27"/>
              <a:gd name="T7" fmla="*/ 2147483647 h 21"/>
              <a:gd name="T8" fmla="*/ 2147483647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4" y="0"/>
                </a:moveTo>
                <a:lnTo>
                  <a:pt x="27" y="15"/>
                </a:lnTo>
                <a:lnTo>
                  <a:pt x="6" y="21"/>
                </a:lnTo>
                <a:lnTo>
                  <a:pt x="0" y="6"/>
                </a:lnTo>
                <a:lnTo>
                  <a:pt x="24"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1" name="Freeform 89"/>
          <p:cNvSpPr>
            <a:spLocks noChangeAspect="1"/>
          </p:cNvSpPr>
          <p:nvPr/>
        </p:nvSpPr>
        <p:spPr bwMode="auto">
          <a:xfrm>
            <a:off x="3443023" y="1982788"/>
            <a:ext cx="48154" cy="33337"/>
          </a:xfrm>
          <a:custGeom>
            <a:avLst/>
            <a:gdLst>
              <a:gd name="T0" fmla="*/ 0 w 33"/>
              <a:gd name="T1" fmla="*/ 2147483647 h 26"/>
              <a:gd name="T2" fmla="*/ 2147483647 w 33"/>
              <a:gd name="T3" fmla="*/ 2147483647 h 26"/>
              <a:gd name="T4" fmla="*/ 2147483647 w 33"/>
              <a:gd name="T5" fmla="*/ 2147483647 h 26"/>
              <a:gd name="T6" fmla="*/ 2147483647 w 33"/>
              <a:gd name="T7" fmla="*/ 0 h 26"/>
              <a:gd name="T8" fmla="*/ 2147483647 w 33"/>
              <a:gd name="T9" fmla="*/ 2147483647 h 26"/>
              <a:gd name="T10" fmla="*/ 0 w 33"/>
              <a:gd name="T11" fmla="*/ 2147483647 h 26"/>
              <a:gd name="T12" fmla="*/ 0 w 33"/>
              <a:gd name="T13" fmla="*/ 2147483647 h 26"/>
              <a:gd name="T14" fmla="*/ 0 60000 65536"/>
              <a:gd name="T15" fmla="*/ 0 60000 65536"/>
              <a:gd name="T16" fmla="*/ 0 60000 65536"/>
              <a:gd name="T17" fmla="*/ 0 60000 65536"/>
              <a:gd name="T18" fmla="*/ 0 60000 65536"/>
              <a:gd name="T19" fmla="*/ 0 60000 65536"/>
              <a:gd name="T20" fmla="*/ 0 60000 65536"/>
              <a:gd name="T21" fmla="*/ 0 w 33"/>
              <a:gd name="T22" fmla="*/ 0 h 26"/>
              <a:gd name="T23" fmla="*/ 33 w 3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6">
                <a:moveTo>
                  <a:pt x="0" y="17"/>
                </a:moveTo>
                <a:lnTo>
                  <a:pt x="24" y="26"/>
                </a:lnTo>
                <a:lnTo>
                  <a:pt x="33" y="6"/>
                </a:lnTo>
                <a:lnTo>
                  <a:pt x="18" y="0"/>
                </a:lnTo>
                <a:lnTo>
                  <a:pt x="9" y="6"/>
                </a:lnTo>
                <a:lnTo>
                  <a:pt x="0" y="11"/>
                </a:lnTo>
                <a:lnTo>
                  <a:pt x="0" y="17"/>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2" name="Freeform 90"/>
          <p:cNvSpPr>
            <a:spLocks noChangeAspect="1"/>
          </p:cNvSpPr>
          <p:nvPr/>
        </p:nvSpPr>
        <p:spPr bwMode="auto">
          <a:xfrm>
            <a:off x="3501496" y="1952625"/>
            <a:ext cx="34396" cy="20638"/>
          </a:xfrm>
          <a:custGeom>
            <a:avLst/>
            <a:gdLst>
              <a:gd name="T0" fmla="*/ 0 w 24"/>
              <a:gd name="T1" fmla="*/ 2147483647 h 16"/>
              <a:gd name="T2" fmla="*/ 2147483647 w 24"/>
              <a:gd name="T3" fmla="*/ 0 h 16"/>
              <a:gd name="T4" fmla="*/ 2147483647 w 24"/>
              <a:gd name="T5" fmla="*/ 2147483647 h 16"/>
              <a:gd name="T6" fmla="*/ 0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16"/>
                </a:moveTo>
                <a:lnTo>
                  <a:pt x="18" y="0"/>
                </a:lnTo>
                <a:lnTo>
                  <a:pt x="24" y="6"/>
                </a:lnTo>
                <a:lnTo>
                  <a:pt x="0" y="16"/>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3" name="Freeform 91"/>
          <p:cNvSpPr>
            <a:spLocks noChangeAspect="1"/>
          </p:cNvSpPr>
          <p:nvPr/>
        </p:nvSpPr>
        <p:spPr bwMode="auto">
          <a:xfrm>
            <a:off x="3369072" y="2051053"/>
            <a:ext cx="27517" cy="23813"/>
          </a:xfrm>
          <a:custGeom>
            <a:avLst/>
            <a:gdLst>
              <a:gd name="T0" fmla="*/ 2147483647 w 18"/>
              <a:gd name="T1" fmla="*/ 0 h 18"/>
              <a:gd name="T2" fmla="*/ 2147483647 w 18"/>
              <a:gd name="T3" fmla="*/ 2147483647 h 18"/>
              <a:gd name="T4" fmla="*/ 0 w 18"/>
              <a:gd name="T5" fmla="*/ 2147483647 h 18"/>
              <a:gd name="T6" fmla="*/ 2147483647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5" y="0"/>
                </a:moveTo>
                <a:lnTo>
                  <a:pt x="18" y="15"/>
                </a:lnTo>
                <a:lnTo>
                  <a:pt x="0" y="18"/>
                </a:lnTo>
                <a:lnTo>
                  <a:pt x="15"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4" name="Freeform 92"/>
          <p:cNvSpPr>
            <a:spLocks noChangeAspect="1"/>
          </p:cNvSpPr>
          <p:nvPr/>
        </p:nvSpPr>
        <p:spPr bwMode="auto">
          <a:xfrm>
            <a:off x="3654560" y="1889128"/>
            <a:ext cx="49873" cy="34925"/>
          </a:xfrm>
          <a:custGeom>
            <a:avLst/>
            <a:gdLst>
              <a:gd name="T0" fmla="*/ 2147483647 w 33"/>
              <a:gd name="T1" fmla="*/ 0 h 27"/>
              <a:gd name="T2" fmla="*/ 0 w 33"/>
              <a:gd name="T3" fmla="*/ 2147483647 h 27"/>
              <a:gd name="T4" fmla="*/ 2147483647 w 33"/>
              <a:gd name="T5" fmla="*/ 2147483647 h 27"/>
              <a:gd name="T6" fmla="*/ 2147483647 w 33"/>
              <a:gd name="T7" fmla="*/ 2147483647 h 27"/>
              <a:gd name="T8" fmla="*/ 2147483647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15" y="0"/>
                </a:moveTo>
                <a:lnTo>
                  <a:pt x="0" y="12"/>
                </a:lnTo>
                <a:lnTo>
                  <a:pt x="21" y="27"/>
                </a:lnTo>
                <a:lnTo>
                  <a:pt x="33" y="12"/>
                </a:lnTo>
                <a:lnTo>
                  <a:pt x="15"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5" name="Freeform 93"/>
          <p:cNvSpPr>
            <a:spLocks noChangeAspect="1"/>
          </p:cNvSpPr>
          <p:nvPr/>
        </p:nvSpPr>
        <p:spPr bwMode="auto">
          <a:xfrm>
            <a:off x="3699274" y="1857375"/>
            <a:ext cx="49873" cy="36513"/>
          </a:xfrm>
          <a:custGeom>
            <a:avLst/>
            <a:gdLst>
              <a:gd name="T0" fmla="*/ 0 w 33"/>
              <a:gd name="T1" fmla="*/ 2147483647 h 27"/>
              <a:gd name="T2" fmla="*/ 2147483647 w 33"/>
              <a:gd name="T3" fmla="*/ 2147483647 h 27"/>
              <a:gd name="T4" fmla="*/ 2147483647 w 33"/>
              <a:gd name="T5" fmla="*/ 2147483647 h 27"/>
              <a:gd name="T6" fmla="*/ 2147483647 w 33"/>
              <a:gd name="T7" fmla="*/ 0 h 27"/>
              <a:gd name="T8" fmla="*/ 0 w 33"/>
              <a:gd name="T9" fmla="*/ 2147483647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9"/>
                </a:moveTo>
                <a:lnTo>
                  <a:pt x="15" y="27"/>
                </a:lnTo>
                <a:lnTo>
                  <a:pt x="33" y="15"/>
                </a:lnTo>
                <a:lnTo>
                  <a:pt x="18" y="0"/>
                </a:lnTo>
                <a:lnTo>
                  <a:pt x="0" y="9"/>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6" name="Freeform 94"/>
          <p:cNvSpPr>
            <a:spLocks noChangeAspect="1"/>
          </p:cNvSpPr>
          <p:nvPr/>
        </p:nvSpPr>
        <p:spPr bwMode="auto">
          <a:xfrm>
            <a:off x="3829978" y="1792288"/>
            <a:ext cx="70511" cy="42862"/>
          </a:xfrm>
          <a:custGeom>
            <a:avLst/>
            <a:gdLst>
              <a:gd name="T0" fmla="*/ 2147483647 w 48"/>
              <a:gd name="T1" fmla="*/ 2147483647 h 33"/>
              <a:gd name="T2" fmla="*/ 2147483647 w 48"/>
              <a:gd name="T3" fmla="*/ 2147483647 h 33"/>
              <a:gd name="T4" fmla="*/ 2147483647 w 48"/>
              <a:gd name="T5" fmla="*/ 0 h 33"/>
              <a:gd name="T6" fmla="*/ 2147483647 w 48"/>
              <a:gd name="T7" fmla="*/ 2147483647 h 33"/>
              <a:gd name="T8" fmla="*/ 2147483647 w 48"/>
              <a:gd name="T9" fmla="*/ 2147483647 h 33"/>
              <a:gd name="T10" fmla="*/ 0 w 48"/>
              <a:gd name="T11" fmla="*/ 2147483647 h 33"/>
              <a:gd name="T12" fmla="*/ 2147483647 w 48"/>
              <a:gd name="T13" fmla="*/ 2147483647 h 33"/>
              <a:gd name="T14" fmla="*/ 0 60000 65536"/>
              <a:gd name="T15" fmla="*/ 0 60000 65536"/>
              <a:gd name="T16" fmla="*/ 0 60000 65536"/>
              <a:gd name="T17" fmla="*/ 0 60000 65536"/>
              <a:gd name="T18" fmla="*/ 0 60000 65536"/>
              <a:gd name="T19" fmla="*/ 0 60000 65536"/>
              <a:gd name="T20" fmla="*/ 0 60000 65536"/>
              <a:gd name="T21" fmla="*/ 0 w 48"/>
              <a:gd name="T22" fmla="*/ 0 h 33"/>
              <a:gd name="T23" fmla="*/ 48 w 4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
                <a:moveTo>
                  <a:pt x="21" y="9"/>
                </a:moveTo>
                <a:lnTo>
                  <a:pt x="30" y="15"/>
                </a:lnTo>
                <a:lnTo>
                  <a:pt x="48" y="0"/>
                </a:lnTo>
                <a:lnTo>
                  <a:pt x="39" y="30"/>
                </a:lnTo>
                <a:lnTo>
                  <a:pt x="21" y="33"/>
                </a:lnTo>
                <a:lnTo>
                  <a:pt x="0" y="12"/>
                </a:lnTo>
                <a:lnTo>
                  <a:pt x="21" y="9"/>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7" name="Freeform 95"/>
          <p:cNvSpPr>
            <a:spLocks noChangeAspect="1"/>
          </p:cNvSpPr>
          <p:nvPr/>
        </p:nvSpPr>
        <p:spPr bwMode="auto">
          <a:xfrm>
            <a:off x="3967562" y="1752603"/>
            <a:ext cx="36115" cy="23813"/>
          </a:xfrm>
          <a:custGeom>
            <a:avLst/>
            <a:gdLst>
              <a:gd name="T0" fmla="*/ 2147483647 w 24"/>
              <a:gd name="T1" fmla="*/ 0 h 18"/>
              <a:gd name="T2" fmla="*/ 2147483647 w 24"/>
              <a:gd name="T3" fmla="*/ 2147483647 h 18"/>
              <a:gd name="T4" fmla="*/ 2147483647 w 24"/>
              <a:gd name="T5" fmla="*/ 2147483647 h 18"/>
              <a:gd name="T6" fmla="*/ 0 w 24"/>
              <a:gd name="T7" fmla="*/ 2147483647 h 18"/>
              <a:gd name="T8" fmla="*/ 2147483647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12" y="0"/>
                </a:moveTo>
                <a:lnTo>
                  <a:pt x="21" y="6"/>
                </a:lnTo>
                <a:lnTo>
                  <a:pt x="24" y="18"/>
                </a:lnTo>
                <a:lnTo>
                  <a:pt x="0" y="18"/>
                </a:lnTo>
                <a:lnTo>
                  <a:pt x="12" y="0"/>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8" name="Freeform 96"/>
          <p:cNvSpPr>
            <a:spLocks noChangeAspect="1"/>
          </p:cNvSpPr>
          <p:nvPr/>
        </p:nvSpPr>
        <p:spPr bwMode="auto">
          <a:xfrm>
            <a:off x="3047471" y="2547941"/>
            <a:ext cx="53314" cy="28575"/>
          </a:xfrm>
          <a:custGeom>
            <a:avLst/>
            <a:gdLst>
              <a:gd name="T0" fmla="*/ 2147483647 w 36"/>
              <a:gd name="T1" fmla="*/ 2147483647 h 21"/>
              <a:gd name="T2" fmla="*/ 2147483647 w 36"/>
              <a:gd name="T3" fmla="*/ 0 h 21"/>
              <a:gd name="T4" fmla="*/ 0 w 36"/>
              <a:gd name="T5" fmla="*/ 2147483647 h 21"/>
              <a:gd name="T6" fmla="*/ 2147483647 w 36"/>
              <a:gd name="T7" fmla="*/ 2147483647 h 21"/>
              <a:gd name="T8" fmla="*/ 2147483647 w 36"/>
              <a:gd name="T9" fmla="*/ 2147483647 h 21"/>
              <a:gd name="T10" fmla="*/ 0 60000 65536"/>
              <a:gd name="T11" fmla="*/ 0 60000 65536"/>
              <a:gd name="T12" fmla="*/ 0 60000 65536"/>
              <a:gd name="T13" fmla="*/ 0 60000 65536"/>
              <a:gd name="T14" fmla="*/ 0 60000 65536"/>
              <a:gd name="T15" fmla="*/ 0 w 36"/>
              <a:gd name="T16" fmla="*/ 0 h 21"/>
              <a:gd name="T17" fmla="*/ 36 w 36"/>
              <a:gd name="T18" fmla="*/ 21 h 21"/>
            </a:gdLst>
            <a:ahLst/>
            <a:cxnLst>
              <a:cxn ang="T10">
                <a:pos x="T0" y="T1"/>
              </a:cxn>
              <a:cxn ang="T11">
                <a:pos x="T2" y="T3"/>
              </a:cxn>
              <a:cxn ang="T12">
                <a:pos x="T4" y="T5"/>
              </a:cxn>
              <a:cxn ang="T13">
                <a:pos x="T6" y="T7"/>
              </a:cxn>
              <a:cxn ang="T14">
                <a:pos x="T8" y="T9"/>
              </a:cxn>
            </a:cxnLst>
            <a:rect l="T15" t="T16" r="T17" b="T18"/>
            <a:pathLst>
              <a:path w="36" h="21">
                <a:moveTo>
                  <a:pt x="36" y="12"/>
                </a:moveTo>
                <a:lnTo>
                  <a:pt x="9" y="0"/>
                </a:lnTo>
                <a:lnTo>
                  <a:pt x="0" y="9"/>
                </a:lnTo>
                <a:lnTo>
                  <a:pt x="3" y="21"/>
                </a:lnTo>
                <a:lnTo>
                  <a:pt x="36" y="12"/>
                </a:lnTo>
                <a:close/>
              </a:path>
            </a:pathLst>
          </a:custGeom>
          <a:solidFill>
            <a:srgbClr val="6D89AB"/>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69" name="Freeform 97"/>
          <p:cNvSpPr>
            <a:spLocks noChangeAspect="1"/>
          </p:cNvSpPr>
          <p:nvPr/>
        </p:nvSpPr>
        <p:spPr bwMode="auto">
          <a:xfrm>
            <a:off x="3465381" y="4213225"/>
            <a:ext cx="524536" cy="204788"/>
          </a:xfrm>
          <a:custGeom>
            <a:avLst/>
            <a:gdLst>
              <a:gd name="T0" fmla="*/ 2147483647 w 352"/>
              <a:gd name="T1" fmla="*/ 2147483647 h 157"/>
              <a:gd name="T2" fmla="*/ 2147483647 w 352"/>
              <a:gd name="T3" fmla="*/ 0 h 157"/>
              <a:gd name="T4" fmla="*/ 2147483647 w 352"/>
              <a:gd name="T5" fmla="*/ 0 h 157"/>
              <a:gd name="T6" fmla="*/ 2147483647 w 352"/>
              <a:gd name="T7" fmla="*/ 2147483647 h 157"/>
              <a:gd name="T8" fmla="*/ 2147483647 w 352"/>
              <a:gd name="T9" fmla="*/ 2147483647 h 157"/>
              <a:gd name="T10" fmla="*/ 2147483647 w 352"/>
              <a:gd name="T11" fmla="*/ 2147483647 h 157"/>
              <a:gd name="T12" fmla="*/ 2147483647 w 352"/>
              <a:gd name="T13" fmla="*/ 2147483647 h 157"/>
              <a:gd name="T14" fmla="*/ 2147483647 w 352"/>
              <a:gd name="T15" fmla="*/ 2147483647 h 157"/>
              <a:gd name="T16" fmla="*/ 2147483647 w 352"/>
              <a:gd name="T17" fmla="*/ 2147483647 h 157"/>
              <a:gd name="T18" fmla="*/ 2147483647 w 352"/>
              <a:gd name="T19" fmla="*/ 2147483647 h 157"/>
              <a:gd name="T20" fmla="*/ 2147483647 w 352"/>
              <a:gd name="T21" fmla="*/ 2147483647 h 157"/>
              <a:gd name="T22" fmla="*/ 2147483647 w 352"/>
              <a:gd name="T23" fmla="*/ 2147483647 h 157"/>
              <a:gd name="T24" fmla="*/ 2147483647 w 352"/>
              <a:gd name="T25" fmla="*/ 2147483647 h 157"/>
              <a:gd name="T26" fmla="*/ 2147483647 w 352"/>
              <a:gd name="T27" fmla="*/ 2147483647 h 157"/>
              <a:gd name="T28" fmla="*/ 2147483647 w 352"/>
              <a:gd name="T29" fmla="*/ 2147483647 h 157"/>
              <a:gd name="T30" fmla="*/ 2147483647 w 352"/>
              <a:gd name="T31" fmla="*/ 2147483647 h 157"/>
              <a:gd name="T32" fmla="*/ 2147483647 w 352"/>
              <a:gd name="T33" fmla="*/ 2147483647 h 157"/>
              <a:gd name="T34" fmla="*/ 2147483647 w 352"/>
              <a:gd name="T35" fmla="*/ 2147483647 h 157"/>
              <a:gd name="T36" fmla="*/ 2147483647 w 352"/>
              <a:gd name="T37" fmla="*/ 2147483647 h 157"/>
              <a:gd name="T38" fmla="*/ 2147483647 w 352"/>
              <a:gd name="T39" fmla="*/ 2147483647 h 157"/>
              <a:gd name="T40" fmla="*/ 2147483647 w 352"/>
              <a:gd name="T41" fmla="*/ 2147483647 h 157"/>
              <a:gd name="T42" fmla="*/ 2147483647 w 352"/>
              <a:gd name="T43" fmla="*/ 2147483647 h 157"/>
              <a:gd name="T44" fmla="*/ 2147483647 w 352"/>
              <a:gd name="T45" fmla="*/ 2147483647 h 157"/>
              <a:gd name="T46" fmla="*/ 2147483647 w 352"/>
              <a:gd name="T47" fmla="*/ 2147483647 h 157"/>
              <a:gd name="T48" fmla="*/ 2147483647 w 352"/>
              <a:gd name="T49" fmla="*/ 2147483647 h 157"/>
              <a:gd name="T50" fmla="*/ 2147483647 w 352"/>
              <a:gd name="T51" fmla="*/ 2147483647 h 157"/>
              <a:gd name="T52" fmla="*/ 2147483647 w 352"/>
              <a:gd name="T53" fmla="*/ 2147483647 h 157"/>
              <a:gd name="T54" fmla="*/ 2147483647 w 352"/>
              <a:gd name="T55" fmla="*/ 2147483647 h 157"/>
              <a:gd name="T56" fmla="*/ 2147483647 w 352"/>
              <a:gd name="T57" fmla="*/ 2147483647 h 157"/>
              <a:gd name="T58" fmla="*/ 2147483647 w 352"/>
              <a:gd name="T59" fmla="*/ 2147483647 h 157"/>
              <a:gd name="T60" fmla="*/ 2147483647 w 352"/>
              <a:gd name="T61" fmla="*/ 2147483647 h 157"/>
              <a:gd name="T62" fmla="*/ 2147483647 w 352"/>
              <a:gd name="T63" fmla="*/ 2147483647 h 157"/>
              <a:gd name="T64" fmla="*/ 2147483647 w 352"/>
              <a:gd name="T65" fmla="*/ 2147483647 h 157"/>
              <a:gd name="T66" fmla="*/ 2147483647 w 352"/>
              <a:gd name="T67" fmla="*/ 2147483647 h 157"/>
              <a:gd name="T68" fmla="*/ 2147483647 w 352"/>
              <a:gd name="T69" fmla="*/ 2147483647 h 157"/>
              <a:gd name="T70" fmla="*/ 2147483647 w 352"/>
              <a:gd name="T71" fmla="*/ 2147483647 h 157"/>
              <a:gd name="T72" fmla="*/ 2147483647 w 352"/>
              <a:gd name="T73" fmla="*/ 2147483647 h 157"/>
              <a:gd name="T74" fmla="*/ 0 w 352"/>
              <a:gd name="T75" fmla="*/ 2147483647 h 157"/>
              <a:gd name="T76" fmla="*/ 0 w 352"/>
              <a:gd name="T77" fmla="*/ 2147483647 h 157"/>
              <a:gd name="T78" fmla="*/ 2147483647 w 352"/>
              <a:gd name="T79" fmla="*/ 2147483647 h 157"/>
              <a:gd name="T80" fmla="*/ 2147483647 w 352"/>
              <a:gd name="T81" fmla="*/ 2147483647 h 157"/>
              <a:gd name="T82" fmla="*/ 2147483647 w 352"/>
              <a:gd name="T83" fmla="*/ 2147483647 h 157"/>
              <a:gd name="T84" fmla="*/ 2147483647 w 352"/>
              <a:gd name="T85" fmla="*/ 2147483647 h 157"/>
              <a:gd name="T86" fmla="*/ 2147483647 w 352"/>
              <a:gd name="T87" fmla="*/ 2147483647 h 1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
              <a:gd name="T133" fmla="*/ 0 h 157"/>
              <a:gd name="T134" fmla="*/ 352 w 352"/>
              <a:gd name="T135" fmla="*/ 157 h 1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 h="157">
                <a:moveTo>
                  <a:pt x="120" y="8"/>
                </a:moveTo>
                <a:lnTo>
                  <a:pt x="132" y="0"/>
                </a:lnTo>
                <a:lnTo>
                  <a:pt x="146" y="0"/>
                </a:lnTo>
                <a:lnTo>
                  <a:pt x="152" y="11"/>
                </a:lnTo>
                <a:lnTo>
                  <a:pt x="165" y="2"/>
                </a:lnTo>
                <a:lnTo>
                  <a:pt x="178" y="6"/>
                </a:lnTo>
                <a:lnTo>
                  <a:pt x="198" y="27"/>
                </a:lnTo>
                <a:lnTo>
                  <a:pt x="220" y="36"/>
                </a:lnTo>
                <a:lnTo>
                  <a:pt x="228" y="38"/>
                </a:lnTo>
                <a:lnTo>
                  <a:pt x="239" y="29"/>
                </a:lnTo>
                <a:lnTo>
                  <a:pt x="250" y="25"/>
                </a:lnTo>
                <a:lnTo>
                  <a:pt x="280" y="33"/>
                </a:lnTo>
                <a:lnTo>
                  <a:pt x="320" y="42"/>
                </a:lnTo>
                <a:lnTo>
                  <a:pt x="352" y="51"/>
                </a:lnTo>
                <a:lnTo>
                  <a:pt x="341" y="64"/>
                </a:lnTo>
                <a:lnTo>
                  <a:pt x="320" y="85"/>
                </a:lnTo>
                <a:lnTo>
                  <a:pt x="315" y="92"/>
                </a:lnTo>
                <a:lnTo>
                  <a:pt x="317" y="107"/>
                </a:lnTo>
                <a:lnTo>
                  <a:pt x="302" y="107"/>
                </a:lnTo>
                <a:lnTo>
                  <a:pt x="287" y="96"/>
                </a:lnTo>
                <a:lnTo>
                  <a:pt x="272" y="92"/>
                </a:lnTo>
                <a:lnTo>
                  <a:pt x="233" y="101"/>
                </a:lnTo>
                <a:lnTo>
                  <a:pt x="223" y="110"/>
                </a:lnTo>
                <a:lnTo>
                  <a:pt x="212" y="124"/>
                </a:lnTo>
                <a:lnTo>
                  <a:pt x="191" y="137"/>
                </a:lnTo>
                <a:lnTo>
                  <a:pt x="179" y="137"/>
                </a:lnTo>
                <a:lnTo>
                  <a:pt x="166" y="126"/>
                </a:lnTo>
                <a:lnTo>
                  <a:pt x="155" y="126"/>
                </a:lnTo>
                <a:lnTo>
                  <a:pt x="115" y="145"/>
                </a:lnTo>
                <a:lnTo>
                  <a:pt x="96" y="155"/>
                </a:lnTo>
                <a:lnTo>
                  <a:pt x="82" y="157"/>
                </a:lnTo>
                <a:lnTo>
                  <a:pt x="50" y="155"/>
                </a:lnTo>
                <a:lnTo>
                  <a:pt x="37" y="155"/>
                </a:lnTo>
                <a:lnTo>
                  <a:pt x="27" y="140"/>
                </a:lnTo>
                <a:lnTo>
                  <a:pt x="22" y="135"/>
                </a:lnTo>
                <a:lnTo>
                  <a:pt x="11" y="129"/>
                </a:lnTo>
                <a:lnTo>
                  <a:pt x="5" y="122"/>
                </a:lnTo>
                <a:lnTo>
                  <a:pt x="0" y="107"/>
                </a:lnTo>
                <a:lnTo>
                  <a:pt x="0" y="90"/>
                </a:lnTo>
                <a:lnTo>
                  <a:pt x="34" y="76"/>
                </a:lnTo>
                <a:lnTo>
                  <a:pt x="72" y="76"/>
                </a:lnTo>
                <a:lnTo>
                  <a:pt x="95" y="55"/>
                </a:lnTo>
                <a:lnTo>
                  <a:pt x="98" y="19"/>
                </a:lnTo>
                <a:lnTo>
                  <a:pt x="120" y="8"/>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0" name="Freeform 98"/>
          <p:cNvSpPr>
            <a:spLocks noChangeAspect="1"/>
          </p:cNvSpPr>
          <p:nvPr/>
        </p:nvSpPr>
        <p:spPr bwMode="auto">
          <a:xfrm>
            <a:off x="3336398" y="4708525"/>
            <a:ext cx="354277" cy="287338"/>
          </a:xfrm>
          <a:custGeom>
            <a:avLst/>
            <a:gdLst>
              <a:gd name="T0" fmla="*/ 2147483647 w 238"/>
              <a:gd name="T1" fmla="*/ 2147483647 h 221"/>
              <a:gd name="T2" fmla="*/ 2147483647 w 238"/>
              <a:gd name="T3" fmla="*/ 2147483647 h 221"/>
              <a:gd name="T4" fmla="*/ 2147483647 w 238"/>
              <a:gd name="T5" fmla="*/ 2147483647 h 221"/>
              <a:gd name="T6" fmla="*/ 2147483647 w 238"/>
              <a:gd name="T7" fmla="*/ 2147483647 h 221"/>
              <a:gd name="T8" fmla="*/ 2147483647 w 238"/>
              <a:gd name="T9" fmla="*/ 2147483647 h 221"/>
              <a:gd name="T10" fmla="*/ 2147483647 w 238"/>
              <a:gd name="T11" fmla="*/ 2147483647 h 221"/>
              <a:gd name="T12" fmla="*/ 2147483647 w 238"/>
              <a:gd name="T13" fmla="*/ 2147483647 h 221"/>
              <a:gd name="T14" fmla="*/ 2147483647 w 238"/>
              <a:gd name="T15" fmla="*/ 2147483647 h 221"/>
              <a:gd name="T16" fmla="*/ 2147483647 w 238"/>
              <a:gd name="T17" fmla="*/ 2147483647 h 221"/>
              <a:gd name="T18" fmla="*/ 2147483647 w 238"/>
              <a:gd name="T19" fmla="*/ 0 h 221"/>
              <a:gd name="T20" fmla="*/ 2147483647 w 238"/>
              <a:gd name="T21" fmla="*/ 2147483647 h 221"/>
              <a:gd name="T22" fmla="*/ 2147483647 w 238"/>
              <a:gd name="T23" fmla="*/ 2147483647 h 221"/>
              <a:gd name="T24" fmla="*/ 0 w 238"/>
              <a:gd name="T25" fmla="*/ 2147483647 h 221"/>
              <a:gd name="T26" fmla="*/ 0 w 238"/>
              <a:gd name="T27" fmla="*/ 2147483647 h 221"/>
              <a:gd name="T28" fmla="*/ 2147483647 w 238"/>
              <a:gd name="T29" fmla="*/ 2147483647 h 221"/>
              <a:gd name="T30" fmla="*/ 2147483647 w 238"/>
              <a:gd name="T31" fmla="*/ 2147483647 h 221"/>
              <a:gd name="T32" fmla="*/ 2147483647 w 238"/>
              <a:gd name="T33" fmla="*/ 2147483647 h 221"/>
              <a:gd name="T34" fmla="*/ 2147483647 w 238"/>
              <a:gd name="T35" fmla="*/ 2147483647 h 221"/>
              <a:gd name="T36" fmla="*/ 2147483647 w 238"/>
              <a:gd name="T37" fmla="*/ 2147483647 h 221"/>
              <a:gd name="T38" fmla="*/ 2147483647 w 238"/>
              <a:gd name="T39" fmla="*/ 2147483647 h 221"/>
              <a:gd name="T40" fmla="*/ 2147483647 w 238"/>
              <a:gd name="T41" fmla="*/ 2147483647 h 221"/>
              <a:gd name="T42" fmla="*/ 2147483647 w 238"/>
              <a:gd name="T43" fmla="*/ 2147483647 h 221"/>
              <a:gd name="T44" fmla="*/ 2147483647 w 238"/>
              <a:gd name="T45" fmla="*/ 2147483647 h 221"/>
              <a:gd name="T46" fmla="*/ 2147483647 w 238"/>
              <a:gd name="T47" fmla="*/ 2147483647 h 221"/>
              <a:gd name="T48" fmla="*/ 2147483647 w 238"/>
              <a:gd name="T49" fmla="*/ 2147483647 h 221"/>
              <a:gd name="T50" fmla="*/ 2147483647 w 238"/>
              <a:gd name="T51" fmla="*/ 2147483647 h 221"/>
              <a:gd name="T52" fmla="*/ 2147483647 w 238"/>
              <a:gd name="T53" fmla="*/ 2147483647 h 221"/>
              <a:gd name="T54" fmla="*/ 2147483647 w 238"/>
              <a:gd name="T55" fmla="*/ 2147483647 h 221"/>
              <a:gd name="T56" fmla="*/ 2147483647 w 238"/>
              <a:gd name="T57" fmla="*/ 2147483647 h 221"/>
              <a:gd name="T58" fmla="*/ 2147483647 w 238"/>
              <a:gd name="T59" fmla="*/ 2147483647 h 221"/>
              <a:gd name="T60" fmla="*/ 2147483647 w 238"/>
              <a:gd name="T61" fmla="*/ 2147483647 h 221"/>
              <a:gd name="T62" fmla="*/ 2147483647 w 238"/>
              <a:gd name="T63" fmla="*/ 2147483647 h 221"/>
              <a:gd name="T64" fmla="*/ 2147483647 w 238"/>
              <a:gd name="T65" fmla="*/ 2147483647 h 221"/>
              <a:gd name="T66" fmla="*/ 2147483647 w 238"/>
              <a:gd name="T67" fmla="*/ 2147483647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221"/>
              <a:gd name="T104" fmla="*/ 238 w 238"/>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221">
                <a:moveTo>
                  <a:pt x="220" y="31"/>
                </a:moveTo>
                <a:lnTo>
                  <a:pt x="208" y="31"/>
                </a:lnTo>
                <a:lnTo>
                  <a:pt x="195" y="22"/>
                </a:lnTo>
                <a:lnTo>
                  <a:pt x="178" y="13"/>
                </a:lnTo>
                <a:lnTo>
                  <a:pt x="157" y="24"/>
                </a:lnTo>
                <a:lnTo>
                  <a:pt x="138" y="19"/>
                </a:lnTo>
                <a:lnTo>
                  <a:pt x="121" y="27"/>
                </a:lnTo>
                <a:lnTo>
                  <a:pt x="120" y="19"/>
                </a:lnTo>
                <a:lnTo>
                  <a:pt x="105" y="18"/>
                </a:lnTo>
                <a:lnTo>
                  <a:pt x="87" y="0"/>
                </a:lnTo>
                <a:lnTo>
                  <a:pt x="60" y="30"/>
                </a:lnTo>
                <a:lnTo>
                  <a:pt x="17" y="16"/>
                </a:lnTo>
                <a:lnTo>
                  <a:pt x="0" y="21"/>
                </a:lnTo>
                <a:lnTo>
                  <a:pt x="0" y="31"/>
                </a:lnTo>
                <a:lnTo>
                  <a:pt x="46" y="78"/>
                </a:lnTo>
                <a:lnTo>
                  <a:pt x="57" y="109"/>
                </a:lnTo>
                <a:lnTo>
                  <a:pt x="81" y="127"/>
                </a:lnTo>
                <a:lnTo>
                  <a:pt x="91" y="124"/>
                </a:lnTo>
                <a:lnTo>
                  <a:pt x="150" y="187"/>
                </a:lnTo>
                <a:lnTo>
                  <a:pt x="154" y="201"/>
                </a:lnTo>
                <a:lnTo>
                  <a:pt x="150" y="211"/>
                </a:lnTo>
                <a:lnTo>
                  <a:pt x="154" y="221"/>
                </a:lnTo>
                <a:lnTo>
                  <a:pt x="171" y="212"/>
                </a:lnTo>
                <a:lnTo>
                  <a:pt x="184" y="207"/>
                </a:lnTo>
                <a:lnTo>
                  <a:pt x="184" y="186"/>
                </a:lnTo>
                <a:lnTo>
                  <a:pt x="201" y="172"/>
                </a:lnTo>
                <a:lnTo>
                  <a:pt x="208" y="157"/>
                </a:lnTo>
                <a:lnTo>
                  <a:pt x="226" y="150"/>
                </a:lnTo>
                <a:lnTo>
                  <a:pt x="229" y="132"/>
                </a:lnTo>
                <a:lnTo>
                  <a:pt x="226" y="115"/>
                </a:lnTo>
                <a:lnTo>
                  <a:pt x="235" y="108"/>
                </a:lnTo>
                <a:lnTo>
                  <a:pt x="219" y="85"/>
                </a:lnTo>
                <a:lnTo>
                  <a:pt x="238" y="52"/>
                </a:lnTo>
                <a:lnTo>
                  <a:pt x="220" y="31"/>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1" name="Freeform 99"/>
          <p:cNvSpPr>
            <a:spLocks noChangeAspect="1"/>
          </p:cNvSpPr>
          <p:nvPr/>
        </p:nvSpPr>
        <p:spPr bwMode="auto">
          <a:xfrm>
            <a:off x="3819658" y="5081591"/>
            <a:ext cx="242490" cy="142875"/>
          </a:xfrm>
          <a:custGeom>
            <a:avLst/>
            <a:gdLst>
              <a:gd name="T0" fmla="*/ 2147483647 w 162"/>
              <a:gd name="T1" fmla="*/ 2147483647 h 110"/>
              <a:gd name="T2" fmla="*/ 2147483647 w 162"/>
              <a:gd name="T3" fmla="*/ 2147483647 h 110"/>
              <a:gd name="T4" fmla="*/ 2147483647 w 162"/>
              <a:gd name="T5" fmla="*/ 2147483647 h 110"/>
              <a:gd name="T6" fmla="*/ 2147483647 w 162"/>
              <a:gd name="T7" fmla="*/ 2147483647 h 110"/>
              <a:gd name="T8" fmla="*/ 2147483647 w 162"/>
              <a:gd name="T9" fmla="*/ 2147483647 h 110"/>
              <a:gd name="T10" fmla="*/ 2147483647 w 162"/>
              <a:gd name="T11" fmla="*/ 0 h 110"/>
              <a:gd name="T12" fmla="*/ 2147483647 w 162"/>
              <a:gd name="T13" fmla="*/ 2147483647 h 110"/>
              <a:gd name="T14" fmla="*/ 2147483647 w 162"/>
              <a:gd name="T15" fmla="*/ 2147483647 h 110"/>
              <a:gd name="T16" fmla="*/ 2147483647 w 162"/>
              <a:gd name="T17" fmla="*/ 2147483647 h 110"/>
              <a:gd name="T18" fmla="*/ 2147483647 w 162"/>
              <a:gd name="T19" fmla="*/ 2147483647 h 110"/>
              <a:gd name="T20" fmla="*/ 2147483647 w 162"/>
              <a:gd name="T21" fmla="*/ 2147483647 h 110"/>
              <a:gd name="T22" fmla="*/ 2147483647 w 162"/>
              <a:gd name="T23" fmla="*/ 2147483647 h 110"/>
              <a:gd name="T24" fmla="*/ 2147483647 w 162"/>
              <a:gd name="T25" fmla="*/ 2147483647 h 110"/>
              <a:gd name="T26" fmla="*/ 2147483647 w 162"/>
              <a:gd name="T27" fmla="*/ 2147483647 h 110"/>
              <a:gd name="T28" fmla="*/ 2147483647 w 162"/>
              <a:gd name="T29" fmla="*/ 2147483647 h 110"/>
              <a:gd name="T30" fmla="*/ 2147483647 w 162"/>
              <a:gd name="T31" fmla="*/ 2147483647 h 110"/>
              <a:gd name="T32" fmla="*/ 2147483647 w 162"/>
              <a:gd name="T33" fmla="*/ 2147483647 h 110"/>
              <a:gd name="T34" fmla="*/ 2147483647 w 162"/>
              <a:gd name="T35" fmla="*/ 2147483647 h 110"/>
              <a:gd name="T36" fmla="*/ 2147483647 w 162"/>
              <a:gd name="T37" fmla="*/ 2147483647 h 110"/>
              <a:gd name="T38" fmla="*/ 2147483647 w 162"/>
              <a:gd name="T39" fmla="*/ 2147483647 h 110"/>
              <a:gd name="T40" fmla="*/ 2147483647 w 162"/>
              <a:gd name="T41" fmla="*/ 2147483647 h 110"/>
              <a:gd name="T42" fmla="*/ 0 w 162"/>
              <a:gd name="T43" fmla="*/ 2147483647 h 110"/>
              <a:gd name="T44" fmla="*/ 2147483647 w 162"/>
              <a:gd name="T45" fmla="*/ 2147483647 h 110"/>
              <a:gd name="T46" fmla="*/ 2147483647 w 162"/>
              <a:gd name="T47" fmla="*/ 2147483647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10"/>
              <a:gd name="T74" fmla="*/ 162 w 162"/>
              <a:gd name="T75" fmla="*/ 110 h 1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10">
                <a:moveTo>
                  <a:pt x="6" y="33"/>
                </a:moveTo>
                <a:lnTo>
                  <a:pt x="34" y="14"/>
                </a:lnTo>
                <a:lnTo>
                  <a:pt x="52" y="11"/>
                </a:lnTo>
                <a:lnTo>
                  <a:pt x="70" y="6"/>
                </a:lnTo>
                <a:lnTo>
                  <a:pt x="85" y="6"/>
                </a:lnTo>
                <a:lnTo>
                  <a:pt x="100" y="0"/>
                </a:lnTo>
                <a:lnTo>
                  <a:pt x="126" y="6"/>
                </a:lnTo>
                <a:lnTo>
                  <a:pt x="141" y="5"/>
                </a:lnTo>
                <a:lnTo>
                  <a:pt x="156" y="20"/>
                </a:lnTo>
                <a:lnTo>
                  <a:pt x="154" y="63"/>
                </a:lnTo>
                <a:lnTo>
                  <a:pt x="162" y="68"/>
                </a:lnTo>
                <a:lnTo>
                  <a:pt x="151" y="86"/>
                </a:lnTo>
                <a:lnTo>
                  <a:pt x="115" y="93"/>
                </a:lnTo>
                <a:lnTo>
                  <a:pt x="100" y="89"/>
                </a:lnTo>
                <a:lnTo>
                  <a:pt x="90" y="110"/>
                </a:lnTo>
                <a:lnTo>
                  <a:pt x="63" y="108"/>
                </a:lnTo>
                <a:lnTo>
                  <a:pt x="52" y="105"/>
                </a:lnTo>
                <a:lnTo>
                  <a:pt x="36" y="104"/>
                </a:lnTo>
                <a:lnTo>
                  <a:pt x="27" y="95"/>
                </a:lnTo>
                <a:lnTo>
                  <a:pt x="21" y="98"/>
                </a:lnTo>
                <a:lnTo>
                  <a:pt x="9" y="89"/>
                </a:lnTo>
                <a:lnTo>
                  <a:pt x="0" y="63"/>
                </a:lnTo>
                <a:lnTo>
                  <a:pt x="7" y="50"/>
                </a:lnTo>
                <a:lnTo>
                  <a:pt x="6" y="33"/>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2" name="Freeform 100"/>
          <p:cNvSpPr>
            <a:spLocks noChangeAspect="1"/>
          </p:cNvSpPr>
          <p:nvPr/>
        </p:nvSpPr>
        <p:spPr bwMode="auto">
          <a:xfrm>
            <a:off x="3561690" y="4619625"/>
            <a:ext cx="486701" cy="503238"/>
          </a:xfrm>
          <a:custGeom>
            <a:avLst/>
            <a:gdLst>
              <a:gd name="T0" fmla="*/ 2147483647 w 327"/>
              <a:gd name="T1" fmla="*/ 2147483647 h 388"/>
              <a:gd name="T2" fmla="*/ 2147483647 w 327"/>
              <a:gd name="T3" fmla="*/ 2147483647 h 388"/>
              <a:gd name="T4" fmla="*/ 2147483647 w 327"/>
              <a:gd name="T5" fmla="*/ 2147483647 h 388"/>
              <a:gd name="T6" fmla="*/ 2147483647 w 327"/>
              <a:gd name="T7" fmla="*/ 2147483647 h 388"/>
              <a:gd name="T8" fmla="*/ 2147483647 w 327"/>
              <a:gd name="T9" fmla="*/ 2147483647 h 388"/>
              <a:gd name="T10" fmla="*/ 2147483647 w 327"/>
              <a:gd name="T11" fmla="*/ 2147483647 h 388"/>
              <a:gd name="T12" fmla="*/ 2147483647 w 327"/>
              <a:gd name="T13" fmla="*/ 2147483647 h 388"/>
              <a:gd name="T14" fmla="*/ 2147483647 w 327"/>
              <a:gd name="T15" fmla="*/ 2147483647 h 388"/>
              <a:gd name="T16" fmla="*/ 2147483647 w 327"/>
              <a:gd name="T17" fmla="*/ 2147483647 h 388"/>
              <a:gd name="T18" fmla="*/ 2147483647 w 327"/>
              <a:gd name="T19" fmla="*/ 2147483647 h 388"/>
              <a:gd name="T20" fmla="*/ 2147483647 w 327"/>
              <a:gd name="T21" fmla="*/ 2147483647 h 388"/>
              <a:gd name="T22" fmla="*/ 2147483647 w 327"/>
              <a:gd name="T23" fmla="*/ 2147483647 h 388"/>
              <a:gd name="T24" fmla="*/ 2147483647 w 327"/>
              <a:gd name="T25" fmla="*/ 2147483647 h 388"/>
              <a:gd name="T26" fmla="*/ 2147483647 w 327"/>
              <a:gd name="T27" fmla="*/ 2147483647 h 388"/>
              <a:gd name="T28" fmla="*/ 2147483647 w 327"/>
              <a:gd name="T29" fmla="*/ 2147483647 h 388"/>
              <a:gd name="T30" fmla="*/ 2147483647 w 327"/>
              <a:gd name="T31" fmla="*/ 2147483647 h 388"/>
              <a:gd name="T32" fmla="*/ 2147483647 w 327"/>
              <a:gd name="T33" fmla="*/ 2147483647 h 388"/>
              <a:gd name="T34" fmla="*/ 2147483647 w 327"/>
              <a:gd name="T35" fmla="*/ 2147483647 h 388"/>
              <a:gd name="T36" fmla="*/ 2147483647 w 327"/>
              <a:gd name="T37" fmla="*/ 2147483647 h 388"/>
              <a:gd name="T38" fmla="*/ 2147483647 w 327"/>
              <a:gd name="T39" fmla="*/ 2147483647 h 388"/>
              <a:gd name="T40" fmla="*/ 2147483647 w 327"/>
              <a:gd name="T41" fmla="*/ 2147483647 h 388"/>
              <a:gd name="T42" fmla="*/ 2147483647 w 327"/>
              <a:gd name="T43" fmla="*/ 2147483647 h 388"/>
              <a:gd name="T44" fmla="*/ 2147483647 w 327"/>
              <a:gd name="T45" fmla="*/ 2147483647 h 388"/>
              <a:gd name="T46" fmla="*/ 2147483647 w 327"/>
              <a:gd name="T47" fmla="*/ 2147483647 h 388"/>
              <a:gd name="T48" fmla="*/ 2147483647 w 327"/>
              <a:gd name="T49" fmla="*/ 2147483647 h 388"/>
              <a:gd name="T50" fmla="*/ 2147483647 w 327"/>
              <a:gd name="T51" fmla="*/ 2147483647 h 388"/>
              <a:gd name="T52" fmla="*/ 2147483647 w 327"/>
              <a:gd name="T53" fmla="*/ 2147483647 h 388"/>
              <a:gd name="T54" fmla="*/ 2147483647 w 327"/>
              <a:gd name="T55" fmla="*/ 2147483647 h 388"/>
              <a:gd name="T56" fmla="*/ 2147483647 w 327"/>
              <a:gd name="T57" fmla="*/ 2147483647 h 388"/>
              <a:gd name="T58" fmla="*/ 2147483647 w 327"/>
              <a:gd name="T59" fmla="*/ 2147483647 h 388"/>
              <a:gd name="T60" fmla="*/ 2147483647 w 327"/>
              <a:gd name="T61" fmla="*/ 2147483647 h 388"/>
              <a:gd name="T62" fmla="*/ 2147483647 w 327"/>
              <a:gd name="T63" fmla="*/ 2147483647 h 388"/>
              <a:gd name="T64" fmla="*/ 2147483647 w 327"/>
              <a:gd name="T65" fmla="*/ 2147483647 h 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
              <a:gd name="T100" fmla="*/ 0 h 388"/>
              <a:gd name="T101" fmla="*/ 327 w 327"/>
              <a:gd name="T102" fmla="*/ 388 h 3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 h="388">
                <a:moveTo>
                  <a:pt x="55" y="27"/>
                </a:moveTo>
                <a:lnTo>
                  <a:pt x="120" y="3"/>
                </a:lnTo>
                <a:lnTo>
                  <a:pt x="150" y="0"/>
                </a:lnTo>
                <a:lnTo>
                  <a:pt x="168" y="1"/>
                </a:lnTo>
                <a:lnTo>
                  <a:pt x="175" y="6"/>
                </a:lnTo>
                <a:lnTo>
                  <a:pt x="180" y="12"/>
                </a:lnTo>
                <a:lnTo>
                  <a:pt x="181" y="19"/>
                </a:lnTo>
                <a:lnTo>
                  <a:pt x="187" y="21"/>
                </a:lnTo>
                <a:lnTo>
                  <a:pt x="195" y="36"/>
                </a:lnTo>
                <a:lnTo>
                  <a:pt x="196" y="58"/>
                </a:lnTo>
                <a:lnTo>
                  <a:pt x="204" y="66"/>
                </a:lnTo>
                <a:lnTo>
                  <a:pt x="223" y="66"/>
                </a:lnTo>
                <a:lnTo>
                  <a:pt x="235" y="97"/>
                </a:lnTo>
                <a:lnTo>
                  <a:pt x="235" y="118"/>
                </a:lnTo>
                <a:lnTo>
                  <a:pt x="243" y="132"/>
                </a:lnTo>
                <a:lnTo>
                  <a:pt x="252" y="132"/>
                </a:lnTo>
                <a:lnTo>
                  <a:pt x="271" y="118"/>
                </a:lnTo>
                <a:lnTo>
                  <a:pt x="282" y="127"/>
                </a:lnTo>
                <a:lnTo>
                  <a:pt x="283" y="145"/>
                </a:lnTo>
                <a:lnTo>
                  <a:pt x="303" y="156"/>
                </a:lnTo>
                <a:lnTo>
                  <a:pt x="300" y="175"/>
                </a:lnTo>
                <a:lnTo>
                  <a:pt x="301" y="180"/>
                </a:lnTo>
                <a:lnTo>
                  <a:pt x="304" y="183"/>
                </a:lnTo>
                <a:lnTo>
                  <a:pt x="297" y="193"/>
                </a:lnTo>
                <a:lnTo>
                  <a:pt x="295" y="205"/>
                </a:lnTo>
                <a:lnTo>
                  <a:pt x="306" y="229"/>
                </a:lnTo>
                <a:lnTo>
                  <a:pt x="322" y="232"/>
                </a:lnTo>
                <a:lnTo>
                  <a:pt x="327" y="244"/>
                </a:lnTo>
                <a:lnTo>
                  <a:pt x="322" y="268"/>
                </a:lnTo>
                <a:lnTo>
                  <a:pt x="298" y="290"/>
                </a:lnTo>
                <a:lnTo>
                  <a:pt x="304" y="328"/>
                </a:lnTo>
                <a:lnTo>
                  <a:pt x="295" y="344"/>
                </a:lnTo>
                <a:lnTo>
                  <a:pt x="301" y="362"/>
                </a:lnTo>
                <a:lnTo>
                  <a:pt x="271" y="356"/>
                </a:lnTo>
                <a:lnTo>
                  <a:pt x="256" y="362"/>
                </a:lnTo>
                <a:lnTo>
                  <a:pt x="241" y="362"/>
                </a:lnTo>
                <a:lnTo>
                  <a:pt x="223" y="367"/>
                </a:lnTo>
                <a:lnTo>
                  <a:pt x="205" y="370"/>
                </a:lnTo>
                <a:lnTo>
                  <a:pt x="177" y="388"/>
                </a:lnTo>
                <a:lnTo>
                  <a:pt x="178" y="353"/>
                </a:lnTo>
                <a:lnTo>
                  <a:pt x="172" y="344"/>
                </a:lnTo>
                <a:lnTo>
                  <a:pt x="153" y="341"/>
                </a:lnTo>
                <a:lnTo>
                  <a:pt x="147" y="326"/>
                </a:lnTo>
                <a:lnTo>
                  <a:pt x="135" y="325"/>
                </a:lnTo>
                <a:lnTo>
                  <a:pt x="130" y="329"/>
                </a:lnTo>
                <a:lnTo>
                  <a:pt x="105" y="325"/>
                </a:lnTo>
                <a:lnTo>
                  <a:pt x="96" y="332"/>
                </a:lnTo>
                <a:lnTo>
                  <a:pt x="91" y="359"/>
                </a:lnTo>
                <a:lnTo>
                  <a:pt x="81" y="380"/>
                </a:lnTo>
                <a:lnTo>
                  <a:pt x="13" y="320"/>
                </a:lnTo>
                <a:lnTo>
                  <a:pt x="0" y="292"/>
                </a:lnTo>
                <a:lnTo>
                  <a:pt x="18" y="284"/>
                </a:lnTo>
                <a:lnTo>
                  <a:pt x="33" y="276"/>
                </a:lnTo>
                <a:lnTo>
                  <a:pt x="33" y="253"/>
                </a:lnTo>
                <a:lnTo>
                  <a:pt x="48" y="244"/>
                </a:lnTo>
                <a:lnTo>
                  <a:pt x="55" y="228"/>
                </a:lnTo>
                <a:lnTo>
                  <a:pt x="72" y="217"/>
                </a:lnTo>
                <a:lnTo>
                  <a:pt x="75" y="202"/>
                </a:lnTo>
                <a:lnTo>
                  <a:pt x="73" y="186"/>
                </a:lnTo>
                <a:lnTo>
                  <a:pt x="84" y="177"/>
                </a:lnTo>
                <a:lnTo>
                  <a:pt x="69" y="154"/>
                </a:lnTo>
                <a:lnTo>
                  <a:pt x="85" y="123"/>
                </a:lnTo>
                <a:lnTo>
                  <a:pt x="67" y="102"/>
                </a:lnTo>
                <a:lnTo>
                  <a:pt x="72" y="79"/>
                </a:lnTo>
                <a:lnTo>
                  <a:pt x="55" y="58"/>
                </a:lnTo>
                <a:lnTo>
                  <a:pt x="55" y="27"/>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3" name="Freeform 101"/>
          <p:cNvSpPr>
            <a:spLocks noChangeAspect="1"/>
          </p:cNvSpPr>
          <p:nvPr/>
        </p:nvSpPr>
        <p:spPr bwMode="auto">
          <a:xfrm>
            <a:off x="4937522" y="4359275"/>
            <a:ext cx="398992" cy="311150"/>
          </a:xfrm>
          <a:custGeom>
            <a:avLst/>
            <a:gdLst>
              <a:gd name="T0" fmla="*/ 2147483647 w 268"/>
              <a:gd name="T1" fmla="*/ 0 h 241"/>
              <a:gd name="T2" fmla="*/ 2147483647 w 268"/>
              <a:gd name="T3" fmla="*/ 2147483647 h 241"/>
              <a:gd name="T4" fmla="*/ 2147483647 w 268"/>
              <a:gd name="T5" fmla="*/ 2147483647 h 241"/>
              <a:gd name="T6" fmla="*/ 2147483647 w 268"/>
              <a:gd name="T7" fmla="*/ 2147483647 h 241"/>
              <a:gd name="T8" fmla="*/ 2147483647 w 268"/>
              <a:gd name="T9" fmla="*/ 2147483647 h 241"/>
              <a:gd name="T10" fmla="*/ 2147483647 w 268"/>
              <a:gd name="T11" fmla="*/ 2147483647 h 241"/>
              <a:gd name="T12" fmla="*/ 0 w 268"/>
              <a:gd name="T13" fmla="*/ 2147483647 h 241"/>
              <a:gd name="T14" fmla="*/ 2147483647 w 268"/>
              <a:gd name="T15" fmla="*/ 2147483647 h 241"/>
              <a:gd name="T16" fmla="*/ 2147483647 w 268"/>
              <a:gd name="T17" fmla="*/ 2147483647 h 241"/>
              <a:gd name="T18" fmla="*/ 2147483647 w 268"/>
              <a:gd name="T19" fmla="*/ 2147483647 h 241"/>
              <a:gd name="T20" fmla="*/ 2147483647 w 268"/>
              <a:gd name="T21" fmla="*/ 2147483647 h 241"/>
              <a:gd name="T22" fmla="*/ 2147483647 w 268"/>
              <a:gd name="T23" fmla="*/ 2147483647 h 241"/>
              <a:gd name="T24" fmla="*/ 2147483647 w 268"/>
              <a:gd name="T25" fmla="*/ 2147483647 h 241"/>
              <a:gd name="T26" fmla="*/ 2147483647 w 268"/>
              <a:gd name="T27" fmla="*/ 2147483647 h 241"/>
              <a:gd name="T28" fmla="*/ 2147483647 w 268"/>
              <a:gd name="T29" fmla="*/ 2147483647 h 241"/>
              <a:gd name="T30" fmla="*/ 2147483647 w 268"/>
              <a:gd name="T31" fmla="*/ 2147483647 h 241"/>
              <a:gd name="T32" fmla="*/ 2147483647 w 268"/>
              <a:gd name="T33" fmla="*/ 2147483647 h 241"/>
              <a:gd name="T34" fmla="*/ 2147483647 w 268"/>
              <a:gd name="T35" fmla="*/ 2147483647 h 241"/>
              <a:gd name="T36" fmla="*/ 2147483647 w 268"/>
              <a:gd name="T37" fmla="*/ 2147483647 h 241"/>
              <a:gd name="T38" fmla="*/ 2147483647 w 268"/>
              <a:gd name="T39" fmla="*/ 2147483647 h 241"/>
              <a:gd name="T40" fmla="*/ 2147483647 w 268"/>
              <a:gd name="T41" fmla="*/ 2147483647 h 241"/>
              <a:gd name="T42" fmla="*/ 2147483647 w 268"/>
              <a:gd name="T43" fmla="*/ 2147483647 h 241"/>
              <a:gd name="T44" fmla="*/ 2147483647 w 268"/>
              <a:gd name="T45" fmla="*/ 2147483647 h 2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241"/>
              <a:gd name="T71" fmla="*/ 268 w 268"/>
              <a:gd name="T72" fmla="*/ 241 h 2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241">
                <a:moveTo>
                  <a:pt x="268" y="0"/>
                </a:moveTo>
                <a:lnTo>
                  <a:pt x="196" y="19"/>
                </a:lnTo>
                <a:lnTo>
                  <a:pt x="147" y="52"/>
                </a:lnTo>
                <a:lnTo>
                  <a:pt x="78" y="79"/>
                </a:lnTo>
                <a:lnTo>
                  <a:pt x="58" y="102"/>
                </a:lnTo>
                <a:lnTo>
                  <a:pt x="28" y="109"/>
                </a:lnTo>
                <a:lnTo>
                  <a:pt x="0" y="112"/>
                </a:lnTo>
                <a:lnTo>
                  <a:pt x="19" y="132"/>
                </a:lnTo>
                <a:lnTo>
                  <a:pt x="43" y="135"/>
                </a:lnTo>
                <a:lnTo>
                  <a:pt x="58" y="144"/>
                </a:lnTo>
                <a:lnTo>
                  <a:pt x="85" y="171"/>
                </a:lnTo>
                <a:lnTo>
                  <a:pt x="90" y="195"/>
                </a:lnTo>
                <a:lnTo>
                  <a:pt x="103" y="201"/>
                </a:lnTo>
                <a:lnTo>
                  <a:pt x="121" y="202"/>
                </a:lnTo>
                <a:lnTo>
                  <a:pt x="135" y="190"/>
                </a:lnTo>
                <a:lnTo>
                  <a:pt x="142" y="201"/>
                </a:lnTo>
                <a:lnTo>
                  <a:pt x="157" y="193"/>
                </a:lnTo>
                <a:lnTo>
                  <a:pt x="181" y="192"/>
                </a:lnTo>
                <a:lnTo>
                  <a:pt x="166" y="223"/>
                </a:lnTo>
                <a:lnTo>
                  <a:pt x="144" y="234"/>
                </a:lnTo>
                <a:lnTo>
                  <a:pt x="129" y="232"/>
                </a:lnTo>
                <a:lnTo>
                  <a:pt x="106" y="222"/>
                </a:lnTo>
                <a:lnTo>
                  <a:pt x="99" y="241"/>
                </a:lnTo>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4" name="Freeform 102"/>
          <p:cNvSpPr>
            <a:spLocks noChangeAspect="1"/>
          </p:cNvSpPr>
          <p:nvPr/>
        </p:nvSpPr>
        <p:spPr bwMode="auto">
          <a:xfrm>
            <a:off x="4345914" y="4343403"/>
            <a:ext cx="335359" cy="322263"/>
          </a:xfrm>
          <a:custGeom>
            <a:avLst/>
            <a:gdLst>
              <a:gd name="T0" fmla="*/ 2147483647 w 225"/>
              <a:gd name="T1" fmla="*/ 2147483647 h 249"/>
              <a:gd name="T2" fmla="*/ 2147483647 w 225"/>
              <a:gd name="T3" fmla="*/ 2147483647 h 249"/>
              <a:gd name="T4" fmla="*/ 2147483647 w 225"/>
              <a:gd name="T5" fmla="*/ 2147483647 h 249"/>
              <a:gd name="T6" fmla="*/ 2147483647 w 225"/>
              <a:gd name="T7" fmla="*/ 2147483647 h 249"/>
              <a:gd name="T8" fmla="*/ 2147483647 w 225"/>
              <a:gd name="T9" fmla="*/ 2147483647 h 249"/>
              <a:gd name="T10" fmla="*/ 2147483647 w 225"/>
              <a:gd name="T11" fmla="*/ 2147483647 h 249"/>
              <a:gd name="T12" fmla="*/ 2147483647 w 225"/>
              <a:gd name="T13" fmla="*/ 2147483647 h 249"/>
              <a:gd name="T14" fmla="*/ 2147483647 w 225"/>
              <a:gd name="T15" fmla="*/ 2147483647 h 249"/>
              <a:gd name="T16" fmla="*/ 2147483647 w 225"/>
              <a:gd name="T17" fmla="*/ 2147483647 h 249"/>
              <a:gd name="T18" fmla="*/ 2147483647 w 225"/>
              <a:gd name="T19" fmla="*/ 2147483647 h 249"/>
              <a:gd name="T20" fmla="*/ 2147483647 w 225"/>
              <a:gd name="T21" fmla="*/ 2147483647 h 249"/>
              <a:gd name="T22" fmla="*/ 2147483647 w 225"/>
              <a:gd name="T23" fmla="*/ 2147483647 h 249"/>
              <a:gd name="T24" fmla="*/ 2147483647 w 225"/>
              <a:gd name="T25" fmla="*/ 2147483647 h 249"/>
              <a:gd name="T26" fmla="*/ 0 w 225"/>
              <a:gd name="T27" fmla="*/ 2147483647 h 249"/>
              <a:gd name="T28" fmla="*/ 2147483647 w 225"/>
              <a:gd name="T29" fmla="*/ 0 h 249"/>
              <a:gd name="T30" fmla="*/ 2147483647 w 225"/>
              <a:gd name="T31" fmla="*/ 2147483647 h 249"/>
              <a:gd name="T32" fmla="*/ 2147483647 w 225"/>
              <a:gd name="T33" fmla="*/ 2147483647 h 249"/>
              <a:gd name="T34" fmla="*/ 2147483647 w 225"/>
              <a:gd name="T35" fmla="*/ 2147483647 h 249"/>
              <a:gd name="T36" fmla="*/ 2147483647 w 225"/>
              <a:gd name="T37" fmla="*/ 2147483647 h 249"/>
              <a:gd name="T38" fmla="*/ 2147483647 w 225"/>
              <a:gd name="T39" fmla="*/ 2147483647 h 249"/>
              <a:gd name="T40" fmla="*/ 2147483647 w 225"/>
              <a:gd name="T41" fmla="*/ 2147483647 h 249"/>
              <a:gd name="T42" fmla="*/ 2147483647 w 225"/>
              <a:gd name="T43" fmla="*/ 2147483647 h 249"/>
              <a:gd name="T44" fmla="*/ 2147483647 w 225"/>
              <a:gd name="T45" fmla="*/ 2147483647 h 249"/>
              <a:gd name="T46" fmla="*/ 2147483647 w 225"/>
              <a:gd name="T47" fmla="*/ 2147483647 h 249"/>
              <a:gd name="T48" fmla="*/ 2147483647 w 225"/>
              <a:gd name="T49" fmla="*/ 2147483647 h 249"/>
              <a:gd name="T50" fmla="*/ 2147483647 w 225"/>
              <a:gd name="T51" fmla="*/ 2147483647 h 249"/>
              <a:gd name="T52" fmla="*/ 2147483647 w 225"/>
              <a:gd name="T53" fmla="*/ 2147483647 h 249"/>
              <a:gd name="T54" fmla="*/ 2147483647 w 225"/>
              <a:gd name="T55" fmla="*/ 2147483647 h 249"/>
              <a:gd name="T56" fmla="*/ 2147483647 w 225"/>
              <a:gd name="T57" fmla="*/ 2147483647 h 249"/>
              <a:gd name="T58" fmla="*/ 2147483647 w 225"/>
              <a:gd name="T59" fmla="*/ 2147483647 h 249"/>
              <a:gd name="T60" fmla="*/ 2147483647 w 225"/>
              <a:gd name="T61" fmla="*/ 2147483647 h 249"/>
              <a:gd name="T62" fmla="*/ 2147483647 w 225"/>
              <a:gd name="T63" fmla="*/ 2147483647 h 249"/>
              <a:gd name="T64" fmla="*/ 2147483647 w 225"/>
              <a:gd name="T65" fmla="*/ 2147483647 h 249"/>
              <a:gd name="T66" fmla="*/ 2147483647 w 225"/>
              <a:gd name="T67" fmla="*/ 2147483647 h 249"/>
              <a:gd name="T68" fmla="*/ 2147483647 w 225"/>
              <a:gd name="T69" fmla="*/ 2147483647 h 2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5"/>
              <a:gd name="T106" fmla="*/ 0 h 249"/>
              <a:gd name="T107" fmla="*/ 225 w 225"/>
              <a:gd name="T108" fmla="*/ 249 h 2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5" h="249">
                <a:moveTo>
                  <a:pt x="121" y="249"/>
                </a:moveTo>
                <a:lnTo>
                  <a:pt x="108" y="235"/>
                </a:lnTo>
                <a:lnTo>
                  <a:pt x="105" y="202"/>
                </a:lnTo>
                <a:lnTo>
                  <a:pt x="91" y="178"/>
                </a:lnTo>
                <a:lnTo>
                  <a:pt x="90" y="157"/>
                </a:lnTo>
                <a:lnTo>
                  <a:pt x="94" y="142"/>
                </a:lnTo>
                <a:lnTo>
                  <a:pt x="82" y="120"/>
                </a:lnTo>
                <a:lnTo>
                  <a:pt x="67" y="103"/>
                </a:lnTo>
                <a:lnTo>
                  <a:pt x="61" y="85"/>
                </a:lnTo>
                <a:lnTo>
                  <a:pt x="58" y="73"/>
                </a:lnTo>
                <a:lnTo>
                  <a:pt x="40" y="61"/>
                </a:lnTo>
                <a:lnTo>
                  <a:pt x="30" y="45"/>
                </a:lnTo>
                <a:lnTo>
                  <a:pt x="19" y="27"/>
                </a:lnTo>
                <a:lnTo>
                  <a:pt x="0" y="15"/>
                </a:lnTo>
                <a:lnTo>
                  <a:pt x="30" y="0"/>
                </a:lnTo>
                <a:lnTo>
                  <a:pt x="54" y="3"/>
                </a:lnTo>
                <a:lnTo>
                  <a:pt x="69" y="6"/>
                </a:lnTo>
                <a:lnTo>
                  <a:pt x="108" y="34"/>
                </a:lnTo>
                <a:lnTo>
                  <a:pt x="117" y="39"/>
                </a:lnTo>
                <a:lnTo>
                  <a:pt x="145" y="45"/>
                </a:lnTo>
                <a:lnTo>
                  <a:pt x="162" y="69"/>
                </a:lnTo>
                <a:lnTo>
                  <a:pt x="154" y="87"/>
                </a:lnTo>
                <a:lnTo>
                  <a:pt x="165" y="111"/>
                </a:lnTo>
                <a:lnTo>
                  <a:pt x="192" y="129"/>
                </a:lnTo>
                <a:lnTo>
                  <a:pt x="202" y="144"/>
                </a:lnTo>
                <a:lnTo>
                  <a:pt x="219" y="150"/>
                </a:lnTo>
                <a:lnTo>
                  <a:pt x="225" y="151"/>
                </a:lnTo>
                <a:lnTo>
                  <a:pt x="214" y="159"/>
                </a:lnTo>
                <a:lnTo>
                  <a:pt x="186" y="159"/>
                </a:lnTo>
                <a:lnTo>
                  <a:pt x="162" y="157"/>
                </a:lnTo>
                <a:lnTo>
                  <a:pt x="151" y="162"/>
                </a:lnTo>
                <a:lnTo>
                  <a:pt x="154" y="189"/>
                </a:lnTo>
                <a:lnTo>
                  <a:pt x="150" y="210"/>
                </a:lnTo>
                <a:lnTo>
                  <a:pt x="126" y="235"/>
                </a:lnTo>
                <a:lnTo>
                  <a:pt x="121" y="249"/>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5" name="Freeform 103"/>
          <p:cNvSpPr>
            <a:spLocks noChangeAspect="1"/>
          </p:cNvSpPr>
          <p:nvPr/>
        </p:nvSpPr>
        <p:spPr bwMode="auto">
          <a:xfrm>
            <a:off x="3931444" y="3881438"/>
            <a:ext cx="1537494" cy="876300"/>
          </a:xfrm>
          <a:custGeom>
            <a:avLst/>
            <a:gdLst>
              <a:gd name="T0" fmla="*/ 2147483647 w 1032"/>
              <a:gd name="T1" fmla="*/ 2147483647 h 677"/>
              <a:gd name="T2" fmla="*/ 2147483647 w 1032"/>
              <a:gd name="T3" fmla="*/ 2147483647 h 677"/>
              <a:gd name="T4" fmla="*/ 2147483647 w 1032"/>
              <a:gd name="T5" fmla="*/ 2147483647 h 677"/>
              <a:gd name="T6" fmla="*/ 2147483647 w 1032"/>
              <a:gd name="T7" fmla="*/ 2147483647 h 677"/>
              <a:gd name="T8" fmla="*/ 2147483647 w 1032"/>
              <a:gd name="T9" fmla="*/ 2147483647 h 677"/>
              <a:gd name="T10" fmla="*/ 2147483647 w 1032"/>
              <a:gd name="T11" fmla="*/ 2147483647 h 677"/>
              <a:gd name="T12" fmla="*/ 2147483647 w 1032"/>
              <a:gd name="T13" fmla="*/ 2147483647 h 677"/>
              <a:gd name="T14" fmla="*/ 2147483647 w 1032"/>
              <a:gd name="T15" fmla="*/ 2147483647 h 677"/>
              <a:gd name="T16" fmla="*/ 2147483647 w 1032"/>
              <a:gd name="T17" fmla="*/ 2147483647 h 677"/>
              <a:gd name="T18" fmla="*/ 2147483647 w 1032"/>
              <a:gd name="T19" fmla="*/ 2147483647 h 677"/>
              <a:gd name="T20" fmla="*/ 2147483647 w 1032"/>
              <a:gd name="T21" fmla="*/ 2147483647 h 677"/>
              <a:gd name="T22" fmla="*/ 2147483647 w 1032"/>
              <a:gd name="T23" fmla="*/ 2147483647 h 677"/>
              <a:gd name="T24" fmla="*/ 2147483647 w 1032"/>
              <a:gd name="T25" fmla="*/ 2147483647 h 677"/>
              <a:gd name="T26" fmla="*/ 2147483647 w 1032"/>
              <a:gd name="T27" fmla="*/ 2147483647 h 677"/>
              <a:gd name="T28" fmla="*/ 2147483647 w 1032"/>
              <a:gd name="T29" fmla="*/ 2147483647 h 677"/>
              <a:gd name="T30" fmla="*/ 2147483647 w 1032"/>
              <a:gd name="T31" fmla="*/ 2147483647 h 677"/>
              <a:gd name="T32" fmla="*/ 2147483647 w 1032"/>
              <a:gd name="T33" fmla="*/ 2147483647 h 677"/>
              <a:gd name="T34" fmla="*/ 2147483647 w 1032"/>
              <a:gd name="T35" fmla="*/ 2147483647 h 677"/>
              <a:gd name="T36" fmla="*/ 2147483647 w 1032"/>
              <a:gd name="T37" fmla="*/ 2147483647 h 677"/>
              <a:gd name="T38" fmla="*/ 2147483647 w 1032"/>
              <a:gd name="T39" fmla="*/ 2147483647 h 677"/>
              <a:gd name="T40" fmla="*/ 2147483647 w 1032"/>
              <a:gd name="T41" fmla="*/ 2147483647 h 677"/>
              <a:gd name="T42" fmla="*/ 2147483647 w 1032"/>
              <a:gd name="T43" fmla="*/ 2147483647 h 677"/>
              <a:gd name="T44" fmla="*/ 2147483647 w 1032"/>
              <a:gd name="T45" fmla="*/ 2147483647 h 677"/>
              <a:gd name="T46" fmla="*/ 2147483647 w 1032"/>
              <a:gd name="T47" fmla="*/ 2147483647 h 677"/>
              <a:gd name="T48" fmla="*/ 2147483647 w 1032"/>
              <a:gd name="T49" fmla="*/ 2147483647 h 677"/>
              <a:gd name="T50" fmla="*/ 2147483647 w 1032"/>
              <a:gd name="T51" fmla="*/ 2147483647 h 677"/>
              <a:gd name="T52" fmla="*/ 2147483647 w 1032"/>
              <a:gd name="T53" fmla="*/ 2147483647 h 677"/>
              <a:gd name="T54" fmla="*/ 2147483647 w 1032"/>
              <a:gd name="T55" fmla="*/ 2147483647 h 677"/>
              <a:gd name="T56" fmla="*/ 2147483647 w 1032"/>
              <a:gd name="T57" fmla="*/ 2147483647 h 677"/>
              <a:gd name="T58" fmla="*/ 2147483647 w 1032"/>
              <a:gd name="T59" fmla="*/ 2147483647 h 677"/>
              <a:gd name="T60" fmla="*/ 2147483647 w 1032"/>
              <a:gd name="T61" fmla="*/ 2147483647 h 677"/>
              <a:gd name="T62" fmla="*/ 2147483647 w 1032"/>
              <a:gd name="T63" fmla="*/ 2147483647 h 677"/>
              <a:gd name="T64" fmla="*/ 2147483647 w 1032"/>
              <a:gd name="T65" fmla="*/ 2147483647 h 677"/>
              <a:gd name="T66" fmla="*/ 2147483647 w 1032"/>
              <a:gd name="T67" fmla="*/ 2147483647 h 677"/>
              <a:gd name="T68" fmla="*/ 2147483647 w 1032"/>
              <a:gd name="T69" fmla="*/ 2147483647 h 677"/>
              <a:gd name="T70" fmla="*/ 2147483647 w 1032"/>
              <a:gd name="T71" fmla="*/ 2147483647 h 677"/>
              <a:gd name="T72" fmla="*/ 2147483647 w 1032"/>
              <a:gd name="T73" fmla="*/ 2147483647 h 677"/>
              <a:gd name="T74" fmla="*/ 2147483647 w 1032"/>
              <a:gd name="T75" fmla="*/ 2147483647 h 677"/>
              <a:gd name="T76" fmla="*/ 2147483647 w 1032"/>
              <a:gd name="T77" fmla="*/ 2147483647 h 677"/>
              <a:gd name="T78" fmla="*/ 2147483647 w 1032"/>
              <a:gd name="T79" fmla="*/ 2147483647 h 677"/>
              <a:gd name="T80" fmla="*/ 2147483647 w 1032"/>
              <a:gd name="T81" fmla="*/ 2147483647 h 677"/>
              <a:gd name="T82" fmla="*/ 2147483647 w 1032"/>
              <a:gd name="T83" fmla="*/ 2147483647 h 677"/>
              <a:gd name="T84" fmla="*/ 2147483647 w 1032"/>
              <a:gd name="T85" fmla="*/ 2147483647 h 677"/>
              <a:gd name="T86" fmla="*/ 2147483647 w 1032"/>
              <a:gd name="T87" fmla="*/ 2147483647 h 677"/>
              <a:gd name="T88" fmla="*/ 2147483647 w 1032"/>
              <a:gd name="T89" fmla="*/ 2147483647 h 677"/>
              <a:gd name="T90" fmla="*/ 2147483647 w 1032"/>
              <a:gd name="T91" fmla="*/ 2147483647 h 6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2"/>
              <a:gd name="T139" fmla="*/ 0 h 677"/>
              <a:gd name="T140" fmla="*/ 1032 w 1032"/>
              <a:gd name="T141" fmla="*/ 677 h 6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2" h="677">
                <a:moveTo>
                  <a:pt x="537" y="20"/>
                </a:moveTo>
                <a:lnTo>
                  <a:pt x="563" y="16"/>
                </a:lnTo>
                <a:lnTo>
                  <a:pt x="597" y="6"/>
                </a:lnTo>
                <a:lnTo>
                  <a:pt x="631" y="0"/>
                </a:lnTo>
                <a:lnTo>
                  <a:pt x="665" y="6"/>
                </a:lnTo>
                <a:lnTo>
                  <a:pt x="682" y="36"/>
                </a:lnTo>
                <a:lnTo>
                  <a:pt x="706" y="62"/>
                </a:lnTo>
                <a:lnTo>
                  <a:pt x="752" y="86"/>
                </a:lnTo>
                <a:lnTo>
                  <a:pt x="782" y="112"/>
                </a:lnTo>
                <a:lnTo>
                  <a:pt x="808" y="140"/>
                </a:lnTo>
                <a:lnTo>
                  <a:pt x="872" y="140"/>
                </a:lnTo>
                <a:lnTo>
                  <a:pt x="892" y="154"/>
                </a:lnTo>
                <a:lnTo>
                  <a:pt x="928" y="168"/>
                </a:lnTo>
                <a:lnTo>
                  <a:pt x="968" y="170"/>
                </a:lnTo>
                <a:lnTo>
                  <a:pt x="1012" y="182"/>
                </a:lnTo>
                <a:lnTo>
                  <a:pt x="1032" y="234"/>
                </a:lnTo>
                <a:lnTo>
                  <a:pt x="1022" y="293"/>
                </a:lnTo>
                <a:lnTo>
                  <a:pt x="1000" y="321"/>
                </a:lnTo>
                <a:lnTo>
                  <a:pt x="964" y="333"/>
                </a:lnTo>
                <a:lnTo>
                  <a:pt x="952" y="349"/>
                </a:lnTo>
                <a:lnTo>
                  <a:pt x="948" y="367"/>
                </a:lnTo>
                <a:lnTo>
                  <a:pt x="866" y="391"/>
                </a:lnTo>
                <a:lnTo>
                  <a:pt x="820" y="423"/>
                </a:lnTo>
                <a:lnTo>
                  <a:pt x="750" y="451"/>
                </a:lnTo>
                <a:lnTo>
                  <a:pt x="730" y="473"/>
                </a:lnTo>
                <a:lnTo>
                  <a:pt x="676" y="481"/>
                </a:lnTo>
                <a:lnTo>
                  <a:pt x="696" y="503"/>
                </a:lnTo>
                <a:lnTo>
                  <a:pt x="722" y="503"/>
                </a:lnTo>
                <a:lnTo>
                  <a:pt x="762" y="541"/>
                </a:lnTo>
                <a:lnTo>
                  <a:pt x="766" y="567"/>
                </a:lnTo>
                <a:lnTo>
                  <a:pt x="788" y="571"/>
                </a:lnTo>
                <a:lnTo>
                  <a:pt x="800" y="571"/>
                </a:lnTo>
                <a:lnTo>
                  <a:pt x="810" y="559"/>
                </a:lnTo>
                <a:lnTo>
                  <a:pt x="824" y="571"/>
                </a:lnTo>
                <a:lnTo>
                  <a:pt x="838" y="559"/>
                </a:lnTo>
                <a:lnTo>
                  <a:pt x="856" y="561"/>
                </a:lnTo>
                <a:lnTo>
                  <a:pt x="840" y="593"/>
                </a:lnTo>
                <a:lnTo>
                  <a:pt x="820" y="605"/>
                </a:lnTo>
                <a:lnTo>
                  <a:pt x="796" y="595"/>
                </a:lnTo>
                <a:lnTo>
                  <a:pt x="784" y="589"/>
                </a:lnTo>
                <a:lnTo>
                  <a:pt x="778" y="609"/>
                </a:lnTo>
                <a:lnTo>
                  <a:pt x="738" y="637"/>
                </a:lnTo>
                <a:lnTo>
                  <a:pt x="726" y="655"/>
                </a:lnTo>
                <a:lnTo>
                  <a:pt x="714" y="677"/>
                </a:lnTo>
                <a:lnTo>
                  <a:pt x="684" y="669"/>
                </a:lnTo>
                <a:lnTo>
                  <a:pt x="684" y="657"/>
                </a:lnTo>
                <a:lnTo>
                  <a:pt x="690" y="637"/>
                </a:lnTo>
                <a:lnTo>
                  <a:pt x="678" y="601"/>
                </a:lnTo>
                <a:lnTo>
                  <a:pt x="661" y="599"/>
                </a:lnTo>
                <a:lnTo>
                  <a:pt x="645" y="599"/>
                </a:lnTo>
                <a:lnTo>
                  <a:pt x="617" y="591"/>
                </a:lnTo>
                <a:lnTo>
                  <a:pt x="623" y="571"/>
                </a:lnTo>
                <a:lnTo>
                  <a:pt x="637" y="551"/>
                </a:lnTo>
                <a:lnTo>
                  <a:pt x="641" y="531"/>
                </a:lnTo>
                <a:lnTo>
                  <a:pt x="667" y="513"/>
                </a:lnTo>
                <a:lnTo>
                  <a:pt x="661" y="495"/>
                </a:lnTo>
                <a:lnTo>
                  <a:pt x="631" y="503"/>
                </a:lnTo>
                <a:lnTo>
                  <a:pt x="613" y="511"/>
                </a:lnTo>
                <a:lnTo>
                  <a:pt x="593" y="507"/>
                </a:lnTo>
                <a:lnTo>
                  <a:pt x="593" y="515"/>
                </a:lnTo>
                <a:lnTo>
                  <a:pt x="567" y="501"/>
                </a:lnTo>
                <a:lnTo>
                  <a:pt x="569" y="493"/>
                </a:lnTo>
                <a:lnTo>
                  <a:pt x="591" y="485"/>
                </a:lnTo>
                <a:lnTo>
                  <a:pt x="579" y="469"/>
                </a:lnTo>
                <a:lnTo>
                  <a:pt x="559" y="473"/>
                </a:lnTo>
                <a:lnTo>
                  <a:pt x="545" y="487"/>
                </a:lnTo>
                <a:lnTo>
                  <a:pt x="533" y="493"/>
                </a:lnTo>
                <a:lnTo>
                  <a:pt x="531" y="511"/>
                </a:lnTo>
                <a:lnTo>
                  <a:pt x="517" y="513"/>
                </a:lnTo>
                <a:lnTo>
                  <a:pt x="531" y="527"/>
                </a:lnTo>
                <a:lnTo>
                  <a:pt x="531" y="541"/>
                </a:lnTo>
                <a:lnTo>
                  <a:pt x="515" y="559"/>
                </a:lnTo>
                <a:lnTo>
                  <a:pt x="495" y="551"/>
                </a:lnTo>
                <a:lnTo>
                  <a:pt x="509" y="571"/>
                </a:lnTo>
                <a:lnTo>
                  <a:pt x="501" y="575"/>
                </a:lnTo>
                <a:lnTo>
                  <a:pt x="475" y="551"/>
                </a:lnTo>
                <a:lnTo>
                  <a:pt x="483" y="583"/>
                </a:lnTo>
                <a:lnTo>
                  <a:pt x="501" y="595"/>
                </a:lnTo>
                <a:lnTo>
                  <a:pt x="483" y="613"/>
                </a:lnTo>
                <a:lnTo>
                  <a:pt x="475" y="603"/>
                </a:lnTo>
                <a:lnTo>
                  <a:pt x="455" y="601"/>
                </a:lnTo>
                <a:lnTo>
                  <a:pt x="443" y="607"/>
                </a:lnTo>
                <a:lnTo>
                  <a:pt x="401" y="609"/>
                </a:lnTo>
                <a:lnTo>
                  <a:pt x="403" y="591"/>
                </a:lnTo>
                <a:lnTo>
                  <a:pt x="431" y="563"/>
                </a:lnTo>
                <a:lnTo>
                  <a:pt x="433" y="537"/>
                </a:lnTo>
                <a:lnTo>
                  <a:pt x="435" y="517"/>
                </a:lnTo>
                <a:lnTo>
                  <a:pt x="459" y="513"/>
                </a:lnTo>
                <a:lnTo>
                  <a:pt x="495" y="515"/>
                </a:lnTo>
                <a:lnTo>
                  <a:pt x="503" y="507"/>
                </a:lnTo>
                <a:lnTo>
                  <a:pt x="479" y="499"/>
                </a:lnTo>
                <a:lnTo>
                  <a:pt x="471" y="485"/>
                </a:lnTo>
                <a:lnTo>
                  <a:pt x="443" y="469"/>
                </a:lnTo>
                <a:lnTo>
                  <a:pt x="433" y="441"/>
                </a:lnTo>
                <a:lnTo>
                  <a:pt x="439" y="427"/>
                </a:lnTo>
                <a:lnTo>
                  <a:pt x="423" y="399"/>
                </a:lnTo>
                <a:lnTo>
                  <a:pt x="385" y="393"/>
                </a:lnTo>
                <a:lnTo>
                  <a:pt x="345" y="361"/>
                </a:lnTo>
                <a:lnTo>
                  <a:pt x="309" y="359"/>
                </a:lnTo>
                <a:lnTo>
                  <a:pt x="283" y="367"/>
                </a:lnTo>
                <a:lnTo>
                  <a:pt x="273" y="381"/>
                </a:lnTo>
                <a:lnTo>
                  <a:pt x="261" y="389"/>
                </a:lnTo>
                <a:lnTo>
                  <a:pt x="231" y="391"/>
                </a:lnTo>
                <a:lnTo>
                  <a:pt x="215" y="405"/>
                </a:lnTo>
                <a:lnTo>
                  <a:pt x="187" y="405"/>
                </a:lnTo>
                <a:lnTo>
                  <a:pt x="177" y="393"/>
                </a:lnTo>
                <a:lnTo>
                  <a:pt x="165" y="389"/>
                </a:lnTo>
                <a:lnTo>
                  <a:pt x="136" y="399"/>
                </a:lnTo>
                <a:lnTo>
                  <a:pt x="116" y="401"/>
                </a:lnTo>
                <a:lnTo>
                  <a:pt x="102" y="389"/>
                </a:lnTo>
                <a:lnTo>
                  <a:pt x="80" y="393"/>
                </a:lnTo>
                <a:lnTo>
                  <a:pt x="60" y="405"/>
                </a:lnTo>
                <a:lnTo>
                  <a:pt x="50" y="401"/>
                </a:lnTo>
                <a:lnTo>
                  <a:pt x="24" y="401"/>
                </a:lnTo>
                <a:lnTo>
                  <a:pt x="0" y="361"/>
                </a:lnTo>
                <a:lnTo>
                  <a:pt x="4" y="343"/>
                </a:lnTo>
                <a:lnTo>
                  <a:pt x="50" y="301"/>
                </a:lnTo>
                <a:lnTo>
                  <a:pt x="36" y="252"/>
                </a:lnTo>
                <a:lnTo>
                  <a:pt x="90" y="208"/>
                </a:lnTo>
                <a:lnTo>
                  <a:pt x="106" y="182"/>
                </a:lnTo>
                <a:lnTo>
                  <a:pt x="104" y="156"/>
                </a:lnTo>
                <a:lnTo>
                  <a:pt x="92" y="124"/>
                </a:lnTo>
                <a:lnTo>
                  <a:pt x="78" y="96"/>
                </a:lnTo>
                <a:lnTo>
                  <a:pt x="60" y="82"/>
                </a:lnTo>
                <a:lnTo>
                  <a:pt x="90" y="84"/>
                </a:lnTo>
                <a:lnTo>
                  <a:pt x="102" y="70"/>
                </a:lnTo>
                <a:lnTo>
                  <a:pt x="158" y="68"/>
                </a:lnTo>
                <a:lnTo>
                  <a:pt x="213" y="68"/>
                </a:lnTo>
                <a:lnTo>
                  <a:pt x="227" y="68"/>
                </a:lnTo>
                <a:lnTo>
                  <a:pt x="299" y="84"/>
                </a:lnTo>
                <a:lnTo>
                  <a:pt x="351" y="84"/>
                </a:lnTo>
                <a:lnTo>
                  <a:pt x="373" y="76"/>
                </a:lnTo>
                <a:lnTo>
                  <a:pt x="393" y="76"/>
                </a:lnTo>
                <a:lnTo>
                  <a:pt x="415" y="84"/>
                </a:lnTo>
                <a:lnTo>
                  <a:pt x="459" y="78"/>
                </a:lnTo>
                <a:lnTo>
                  <a:pt x="467" y="92"/>
                </a:lnTo>
                <a:lnTo>
                  <a:pt x="483" y="74"/>
                </a:lnTo>
                <a:lnTo>
                  <a:pt x="481" y="42"/>
                </a:lnTo>
                <a:lnTo>
                  <a:pt x="517" y="22"/>
                </a:lnTo>
                <a:lnTo>
                  <a:pt x="537" y="2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6" name="Freeform 104"/>
          <p:cNvSpPr>
            <a:spLocks noChangeAspect="1"/>
          </p:cNvSpPr>
          <p:nvPr/>
        </p:nvSpPr>
        <p:spPr bwMode="auto">
          <a:xfrm>
            <a:off x="5608243" y="4695828"/>
            <a:ext cx="896011" cy="206375"/>
          </a:xfrm>
          <a:custGeom>
            <a:avLst/>
            <a:gdLst>
              <a:gd name="T0" fmla="*/ 0 w 601"/>
              <a:gd name="T1" fmla="*/ 2147483647 h 158"/>
              <a:gd name="T2" fmla="*/ 2147483647 w 601"/>
              <a:gd name="T3" fmla="*/ 2147483647 h 158"/>
              <a:gd name="T4" fmla="*/ 2147483647 w 601"/>
              <a:gd name="T5" fmla="*/ 2147483647 h 158"/>
              <a:gd name="T6" fmla="*/ 2147483647 w 601"/>
              <a:gd name="T7" fmla="*/ 2147483647 h 158"/>
              <a:gd name="T8" fmla="*/ 2147483647 w 601"/>
              <a:gd name="T9" fmla="*/ 2147483647 h 158"/>
              <a:gd name="T10" fmla="*/ 2147483647 w 601"/>
              <a:gd name="T11" fmla="*/ 2147483647 h 158"/>
              <a:gd name="T12" fmla="*/ 2147483647 w 601"/>
              <a:gd name="T13" fmla="*/ 2147483647 h 158"/>
              <a:gd name="T14" fmla="*/ 2147483647 w 601"/>
              <a:gd name="T15" fmla="*/ 2147483647 h 158"/>
              <a:gd name="T16" fmla="*/ 2147483647 w 601"/>
              <a:gd name="T17" fmla="*/ 2147483647 h 158"/>
              <a:gd name="T18" fmla="*/ 2147483647 w 601"/>
              <a:gd name="T19" fmla="*/ 2147483647 h 158"/>
              <a:gd name="T20" fmla="*/ 2147483647 w 601"/>
              <a:gd name="T21" fmla="*/ 2147483647 h 158"/>
              <a:gd name="T22" fmla="*/ 2147483647 w 601"/>
              <a:gd name="T23" fmla="*/ 2147483647 h 158"/>
              <a:gd name="T24" fmla="*/ 2147483647 w 601"/>
              <a:gd name="T25" fmla="*/ 2147483647 h 158"/>
              <a:gd name="T26" fmla="*/ 2147483647 w 601"/>
              <a:gd name="T27" fmla="*/ 2147483647 h 158"/>
              <a:gd name="T28" fmla="*/ 2147483647 w 601"/>
              <a:gd name="T29" fmla="*/ 2147483647 h 158"/>
              <a:gd name="T30" fmla="*/ 2147483647 w 601"/>
              <a:gd name="T31" fmla="*/ 2147483647 h 158"/>
              <a:gd name="T32" fmla="*/ 2147483647 w 601"/>
              <a:gd name="T33" fmla="*/ 2147483647 h 158"/>
              <a:gd name="T34" fmla="*/ 2147483647 w 601"/>
              <a:gd name="T35" fmla="*/ 2147483647 h 158"/>
              <a:gd name="T36" fmla="*/ 2147483647 w 601"/>
              <a:gd name="T37" fmla="*/ 2147483647 h 158"/>
              <a:gd name="T38" fmla="*/ 2147483647 w 601"/>
              <a:gd name="T39" fmla="*/ 2147483647 h 158"/>
              <a:gd name="T40" fmla="*/ 2147483647 w 601"/>
              <a:gd name="T41" fmla="*/ 2147483647 h 158"/>
              <a:gd name="T42" fmla="*/ 2147483647 w 601"/>
              <a:gd name="T43" fmla="*/ 2147483647 h 158"/>
              <a:gd name="T44" fmla="*/ 2147483647 w 601"/>
              <a:gd name="T45" fmla="*/ 2147483647 h 158"/>
              <a:gd name="T46" fmla="*/ 2147483647 w 601"/>
              <a:gd name="T47" fmla="*/ 2147483647 h 158"/>
              <a:gd name="T48" fmla="*/ 2147483647 w 601"/>
              <a:gd name="T49" fmla="*/ 2147483647 h 158"/>
              <a:gd name="T50" fmla="*/ 2147483647 w 601"/>
              <a:gd name="T51" fmla="*/ 2147483647 h 158"/>
              <a:gd name="T52" fmla="*/ 2147483647 w 601"/>
              <a:gd name="T53" fmla="*/ 0 h 158"/>
              <a:gd name="T54" fmla="*/ 2147483647 w 601"/>
              <a:gd name="T55" fmla="*/ 2147483647 h 158"/>
              <a:gd name="T56" fmla="*/ 2147483647 w 601"/>
              <a:gd name="T57" fmla="*/ 2147483647 h 158"/>
              <a:gd name="T58" fmla="*/ 2147483647 w 601"/>
              <a:gd name="T59" fmla="*/ 2147483647 h 158"/>
              <a:gd name="T60" fmla="*/ 2147483647 w 601"/>
              <a:gd name="T61" fmla="*/ 2147483647 h 158"/>
              <a:gd name="T62" fmla="*/ 2147483647 w 601"/>
              <a:gd name="T63" fmla="*/ 2147483647 h 158"/>
              <a:gd name="T64" fmla="*/ 2147483647 w 601"/>
              <a:gd name="T65" fmla="*/ 2147483647 h 158"/>
              <a:gd name="T66" fmla="*/ 2147483647 w 601"/>
              <a:gd name="T67" fmla="*/ 2147483647 h 158"/>
              <a:gd name="T68" fmla="*/ 2147483647 w 601"/>
              <a:gd name="T69" fmla="*/ 2147483647 h 158"/>
              <a:gd name="T70" fmla="*/ 0 w 601"/>
              <a:gd name="T71" fmla="*/ 2147483647 h 1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1"/>
              <a:gd name="T109" fmla="*/ 0 h 158"/>
              <a:gd name="T110" fmla="*/ 601 w 601"/>
              <a:gd name="T111" fmla="*/ 158 h 1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1" h="158">
                <a:moveTo>
                  <a:pt x="0" y="30"/>
                </a:moveTo>
                <a:lnTo>
                  <a:pt x="58" y="42"/>
                </a:lnTo>
                <a:lnTo>
                  <a:pt x="105" y="54"/>
                </a:lnTo>
                <a:lnTo>
                  <a:pt x="149" y="64"/>
                </a:lnTo>
                <a:lnTo>
                  <a:pt x="175" y="94"/>
                </a:lnTo>
                <a:lnTo>
                  <a:pt x="181" y="122"/>
                </a:lnTo>
                <a:lnTo>
                  <a:pt x="185" y="148"/>
                </a:lnTo>
                <a:lnTo>
                  <a:pt x="238" y="150"/>
                </a:lnTo>
                <a:lnTo>
                  <a:pt x="260" y="124"/>
                </a:lnTo>
                <a:lnTo>
                  <a:pt x="276" y="128"/>
                </a:lnTo>
                <a:lnTo>
                  <a:pt x="288" y="144"/>
                </a:lnTo>
                <a:lnTo>
                  <a:pt x="326" y="150"/>
                </a:lnTo>
                <a:lnTo>
                  <a:pt x="350" y="158"/>
                </a:lnTo>
                <a:lnTo>
                  <a:pt x="392" y="138"/>
                </a:lnTo>
                <a:lnTo>
                  <a:pt x="432" y="136"/>
                </a:lnTo>
                <a:lnTo>
                  <a:pt x="466" y="112"/>
                </a:lnTo>
                <a:lnTo>
                  <a:pt x="492" y="102"/>
                </a:lnTo>
                <a:lnTo>
                  <a:pt x="524" y="118"/>
                </a:lnTo>
                <a:lnTo>
                  <a:pt x="576" y="122"/>
                </a:lnTo>
                <a:lnTo>
                  <a:pt x="601" y="114"/>
                </a:lnTo>
                <a:lnTo>
                  <a:pt x="585" y="96"/>
                </a:lnTo>
                <a:lnTo>
                  <a:pt x="542" y="84"/>
                </a:lnTo>
                <a:lnTo>
                  <a:pt x="526" y="52"/>
                </a:lnTo>
                <a:lnTo>
                  <a:pt x="502" y="42"/>
                </a:lnTo>
                <a:lnTo>
                  <a:pt x="442" y="34"/>
                </a:lnTo>
                <a:lnTo>
                  <a:pt x="408" y="8"/>
                </a:lnTo>
                <a:lnTo>
                  <a:pt x="380" y="0"/>
                </a:lnTo>
                <a:lnTo>
                  <a:pt x="330" y="2"/>
                </a:lnTo>
                <a:lnTo>
                  <a:pt x="294" y="24"/>
                </a:lnTo>
                <a:lnTo>
                  <a:pt x="256" y="28"/>
                </a:lnTo>
                <a:lnTo>
                  <a:pt x="208" y="10"/>
                </a:lnTo>
                <a:lnTo>
                  <a:pt x="155" y="2"/>
                </a:lnTo>
                <a:lnTo>
                  <a:pt x="91" y="10"/>
                </a:lnTo>
                <a:lnTo>
                  <a:pt x="44" y="12"/>
                </a:lnTo>
                <a:lnTo>
                  <a:pt x="12" y="18"/>
                </a:lnTo>
                <a:lnTo>
                  <a:pt x="0" y="3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7" name="Freeform 105"/>
          <p:cNvSpPr>
            <a:spLocks noChangeAspect="1"/>
          </p:cNvSpPr>
          <p:nvPr/>
        </p:nvSpPr>
        <p:spPr bwMode="auto">
          <a:xfrm>
            <a:off x="6091503" y="4859338"/>
            <a:ext cx="380075" cy="201612"/>
          </a:xfrm>
          <a:custGeom>
            <a:avLst/>
            <a:gdLst>
              <a:gd name="T0" fmla="*/ 0 w 255"/>
              <a:gd name="T1" fmla="*/ 2147483647 h 155"/>
              <a:gd name="T2" fmla="*/ 2147483647 w 255"/>
              <a:gd name="T3" fmla="*/ 2147483647 h 155"/>
              <a:gd name="T4" fmla="*/ 2147483647 w 255"/>
              <a:gd name="T5" fmla="*/ 2147483647 h 155"/>
              <a:gd name="T6" fmla="*/ 2147483647 w 255"/>
              <a:gd name="T7" fmla="*/ 2147483647 h 155"/>
              <a:gd name="T8" fmla="*/ 2147483647 w 255"/>
              <a:gd name="T9" fmla="*/ 2147483647 h 155"/>
              <a:gd name="T10" fmla="*/ 2147483647 w 255"/>
              <a:gd name="T11" fmla="*/ 2147483647 h 155"/>
              <a:gd name="T12" fmla="*/ 2147483647 w 255"/>
              <a:gd name="T13" fmla="*/ 2147483647 h 155"/>
              <a:gd name="T14" fmla="*/ 2147483647 w 255"/>
              <a:gd name="T15" fmla="*/ 2147483647 h 155"/>
              <a:gd name="T16" fmla="*/ 2147483647 w 255"/>
              <a:gd name="T17" fmla="*/ 2147483647 h 155"/>
              <a:gd name="T18" fmla="*/ 2147483647 w 255"/>
              <a:gd name="T19" fmla="*/ 2147483647 h 155"/>
              <a:gd name="T20" fmla="*/ 2147483647 w 255"/>
              <a:gd name="T21" fmla="*/ 2147483647 h 155"/>
              <a:gd name="T22" fmla="*/ 2147483647 w 255"/>
              <a:gd name="T23" fmla="*/ 2147483647 h 155"/>
              <a:gd name="T24" fmla="*/ 2147483647 w 255"/>
              <a:gd name="T25" fmla="*/ 2147483647 h 155"/>
              <a:gd name="T26" fmla="*/ 2147483647 w 255"/>
              <a:gd name="T27" fmla="*/ 2147483647 h 155"/>
              <a:gd name="T28" fmla="*/ 2147483647 w 255"/>
              <a:gd name="T29" fmla="*/ 2147483647 h 155"/>
              <a:gd name="T30" fmla="*/ 2147483647 w 255"/>
              <a:gd name="T31" fmla="*/ 2147483647 h 155"/>
              <a:gd name="T32" fmla="*/ 2147483647 w 255"/>
              <a:gd name="T33" fmla="*/ 2147483647 h 155"/>
              <a:gd name="T34" fmla="*/ 2147483647 w 255"/>
              <a:gd name="T35" fmla="*/ 2147483647 h 155"/>
              <a:gd name="T36" fmla="*/ 2147483647 w 255"/>
              <a:gd name="T37" fmla="*/ 2147483647 h 155"/>
              <a:gd name="T38" fmla="*/ 2147483647 w 255"/>
              <a:gd name="T39" fmla="*/ 0 h 155"/>
              <a:gd name="T40" fmla="*/ 2147483647 w 255"/>
              <a:gd name="T41" fmla="*/ 2147483647 h 155"/>
              <a:gd name="T42" fmla="*/ 2147483647 w 255"/>
              <a:gd name="T43" fmla="*/ 2147483647 h 155"/>
              <a:gd name="T44" fmla="*/ 2147483647 w 255"/>
              <a:gd name="T45" fmla="*/ 2147483647 h 155"/>
              <a:gd name="T46" fmla="*/ 0 w 255"/>
              <a:gd name="T47" fmla="*/ 2147483647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5"/>
              <a:gd name="T73" fmla="*/ 0 h 155"/>
              <a:gd name="T74" fmla="*/ 255 w 255"/>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5" h="155">
                <a:moveTo>
                  <a:pt x="0" y="26"/>
                </a:moveTo>
                <a:lnTo>
                  <a:pt x="24" y="84"/>
                </a:lnTo>
                <a:lnTo>
                  <a:pt x="108" y="84"/>
                </a:lnTo>
                <a:lnTo>
                  <a:pt x="138" y="125"/>
                </a:lnTo>
                <a:lnTo>
                  <a:pt x="148" y="129"/>
                </a:lnTo>
                <a:lnTo>
                  <a:pt x="174" y="117"/>
                </a:lnTo>
                <a:lnTo>
                  <a:pt x="196" y="121"/>
                </a:lnTo>
                <a:lnTo>
                  <a:pt x="220" y="129"/>
                </a:lnTo>
                <a:lnTo>
                  <a:pt x="234" y="155"/>
                </a:lnTo>
                <a:lnTo>
                  <a:pt x="255" y="149"/>
                </a:lnTo>
                <a:lnTo>
                  <a:pt x="250" y="123"/>
                </a:lnTo>
                <a:lnTo>
                  <a:pt x="242" y="88"/>
                </a:lnTo>
                <a:lnTo>
                  <a:pt x="196" y="74"/>
                </a:lnTo>
                <a:lnTo>
                  <a:pt x="180" y="66"/>
                </a:lnTo>
                <a:lnTo>
                  <a:pt x="192" y="52"/>
                </a:lnTo>
                <a:lnTo>
                  <a:pt x="182" y="34"/>
                </a:lnTo>
                <a:lnTo>
                  <a:pt x="160" y="34"/>
                </a:lnTo>
                <a:lnTo>
                  <a:pt x="160" y="16"/>
                </a:lnTo>
                <a:lnTo>
                  <a:pt x="148" y="6"/>
                </a:lnTo>
                <a:lnTo>
                  <a:pt x="124" y="0"/>
                </a:lnTo>
                <a:lnTo>
                  <a:pt x="104" y="12"/>
                </a:lnTo>
                <a:lnTo>
                  <a:pt x="70" y="12"/>
                </a:lnTo>
                <a:lnTo>
                  <a:pt x="22" y="34"/>
                </a:lnTo>
                <a:lnTo>
                  <a:pt x="0" y="26"/>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8" name="Freeform 106"/>
          <p:cNvSpPr>
            <a:spLocks noChangeAspect="1"/>
          </p:cNvSpPr>
          <p:nvPr/>
        </p:nvSpPr>
        <p:spPr bwMode="auto">
          <a:xfrm>
            <a:off x="6311635" y="5011741"/>
            <a:ext cx="132425" cy="58737"/>
          </a:xfrm>
          <a:custGeom>
            <a:avLst/>
            <a:gdLst>
              <a:gd name="T0" fmla="*/ 0 w 88"/>
              <a:gd name="T1" fmla="*/ 2147483647 h 46"/>
              <a:gd name="T2" fmla="*/ 2147483647 w 88"/>
              <a:gd name="T3" fmla="*/ 0 h 46"/>
              <a:gd name="T4" fmla="*/ 2147483647 w 88"/>
              <a:gd name="T5" fmla="*/ 2147483647 h 46"/>
              <a:gd name="T6" fmla="*/ 2147483647 w 88"/>
              <a:gd name="T7" fmla="*/ 2147483647 h 46"/>
              <a:gd name="T8" fmla="*/ 2147483647 w 88"/>
              <a:gd name="T9" fmla="*/ 2147483647 h 46"/>
              <a:gd name="T10" fmla="*/ 2147483647 w 88"/>
              <a:gd name="T11" fmla="*/ 2147483647 h 46"/>
              <a:gd name="T12" fmla="*/ 2147483647 w 88"/>
              <a:gd name="T13" fmla="*/ 2147483647 h 46"/>
              <a:gd name="T14" fmla="*/ 2147483647 w 88"/>
              <a:gd name="T15" fmla="*/ 2147483647 h 46"/>
              <a:gd name="T16" fmla="*/ 0 w 88"/>
              <a:gd name="T17" fmla="*/ 214748364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46"/>
              <a:gd name="T29" fmla="*/ 88 w 8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46">
                <a:moveTo>
                  <a:pt x="0" y="12"/>
                </a:moveTo>
                <a:lnTo>
                  <a:pt x="26" y="0"/>
                </a:lnTo>
                <a:lnTo>
                  <a:pt x="52" y="4"/>
                </a:lnTo>
                <a:lnTo>
                  <a:pt x="76" y="12"/>
                </a:lnTo>
                <a:lnTo>
                  <a:pt x="88" y="38"/>
                </a:lnTo>
                <a:lnTo>
                  <a:pt x="68" y="46"/>
                </a:lnTo>
                <a:lnTo>
                  <a:pt x="34" y="22"/>
                </a:lnTo>
                <a:lnTo>
                  <a:pt x="10" y="24"/>
                </a:lnTo>
                <a:lnTo>
                  <a:pt x="0" y="12"/>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79" name="Freeform 107"/>
          <p:cNvSpPr>
            <a:spLocks noChangeAspect="1"/>
          </p:cNvSpPr>
          <p:nvPr/>
        </p:nvSpPr>
        <p:spPr bwMode="auto">
          <a:xfrm>
            <a:off x="6277241" y="4767266"/>
            <a:ext cx="507339" cy="350837"/>
          </a:xfrm>
          <a:custGeom>
            <a:avLst/>
            <a:gdLst>
              <a:gd name="T0" fmla="*/ 2147483647 w 341"/>
              <a:gd name="T1" fmla="*/ 0 h 271"/>
              <a:gd name="T2" fmla="*/ 2147483647 w 341"/>
              <a:gd name="T3" fmla="*/ 2147483647 h 271"/>
              <a:gd name="T4" fmla="*/ 2147483647 w 341"/>
              <a:gd name="T5" fmla="*/ 2147483647 h 271"/>
              <a:gd name="T6" fmla="*/ 2147483647 w 341"/>
              <a:gd name="T7" fmla="*/ 2147483647 h 271"/>
              <a:gd name="T8" fmla="*/ 2147483647 w 341"/>
              <a:gd name="T9" fmla="*/ 2147483647 h 271"/>
              <a:gd name="T10" fmla="*/ 2147483647 w 341"/>
              <a:gd name="T11" fmla="*/ 2147483647 h 271"/>
              <a:gd name="T12" fmla="*/ 2147483647 w 341"/>
              <a:gd name="T13" fmla="*/ 2147483647 h 271"/>
              <a:gd name="T14" fmla="*/ 2147483647 w 341"/>
              <a:gd name="T15" fmla="*/ 2147483647 h 271"/>
              <a:gd name="T16" fmla="*/ 2147483647 w 341"/>
              <a:gd name="T17" fmla="*/ 2147483647 h 271"/>
              <a:gd name="T18" fmla="*/ 2147483647 w 341"/>
              <a:gd name="T19" fmla="*/ 2147483647 h 271"/>
              <a:gd name="T20" fmla="*/ 2147483647 w 341"/>
              <a:gd name="T21" fmla="*/ 2147483647 h 271"/>
              <a:gd name="T22" fmla="*/ 2147483647 w 341"/>
              <a:gd name="T23" fmla="*/ 2147483647 h 271"/>
              <a:gd name="T24" fmla="*/ 2147483647 w 341"/>
              <a:gd name="T25" fmla="*/ 2147483647 h 271"/>
              <a:gd name="T26" fmla="*/ 2147483647 w 341"/>
              <a:gd name="T27" fmla="*/ 2147483647 h 271"/>
              <a:gd name="T28" fmla="*/ 2147483647 w 341"/>
              <a:gd name="T29" fmla="*/ 2147483647 h 271"/>
              <a:gd name="T30" fmla="*/ 2147483647 w 341"/>
              <a:gd name="T31" fmla="*/ 2147483647 h 271"/>
              <a:gd name="T32" fmla="*/ 2147483647 w 341"/>
              <a:gd name="T33" fmla="*/ 2147483647 h 271"/>
              <a:gd name="T34" fmla="*/ 2147483647 w 341"/>
              <a:gd name="T35" fmla="*/ 2147483647 h 271"/>
              <a:gd name="T36" fmla="*/ 2147483647 w 341"/>
              <a:gd name="T37" fmla="*/ 2147483647 h 271"/>
              <a:gd name="T38" fmla="*/ 2147483647 w 341"/>
              <a:gd name="T39" fmla="*/ 2147483647 h 271"/>
              <a:gd name="T40" fmla="*/ 2147483647 w 341"/>
              <a:gd name="T41" fmla="*/ 2147483647 h 271"/>
              <a:gd name="T42" fmla="*/ 2147483647 w 341"/>
              <a:gd name="T43" fmla="*/ 2147483647 h 271"/>
              <a:gd name="T44" fmla="*/ 2147483647 w 341"/>
              <a:gd name="T45" fmla="*/ 2147483647 h 271"/>
              <a:gd name="T46" fmla="*/ 2147483647 w 341"/>
              <a:gd name="T47" fmla="*/ 2147483647 h 271"/>
              <a:gd name="T48" fmla="*/ 2147483647 w 341"/>
              <a:gd name="T49" fmla="*/ 2147483647 h 271"/>
              <a:gd name="T50" fmla="*/ 2147483647 w 341"/>
              <a:gd name="T51" fmla="*/ 2147483647 h 271"/>
              <a:gd name="T52" fmla="*/ 2147483647 w 341"/>
              <a:gd name="T53" fmla="*/ 2147483647 h 271"/>
              <a:gd name="T54" fmla="*/ 2147483647 w 341"/>
              <a:gd name="T55" fmla="*/ 2147483647 h 271"/>
              <a:gd name="T56" fmla="*/ 2147483647 w 341"/>
              <a:gd name="T57" fmla="*/ 2147483647 h 271"/>
              <a:gd name="T58" fmla="*/ 2147483647 w 341"/>
              <a:gd name="T59" fmla="*/ 2147483647 h 271"/>
              <a:gd name="T60" fmla="*/ 0 w 341"/>
              <a:gd name="T61" fmla="*/ 2147483647 h 271"/>
              <a:gd name="T62" fmla="*/ 2147483647 w 341"/>
              <a:gd name="T63" fmla="*/ 2147483647 h 271"/>
              <a:gd name="T64" fmla="*/ 2147483647 w 341"/>
              <a:gd name="T65" fmla="*/ 2147483647 h 271"/>
              <a:gd name="T66" fmla="*/ 2147483647 w 341"/>
              <a:gd name="T67" fmla="*/ 2147483647 h 271"/>
              <a:gd name="T68" fmla="*/ 2147483647 w 341"/>
              <a:gd name="T69" fmla="*/ 2147483647 h 271"/>
              <a:gd name="T70" fmla="*/ 2147483647 w 341"/>
              <a:gd name="T71" fmla="*/ 2147483647 h 271"/>
              <a:gd name="T72" fmla="*/ 2147483647 w 341"/>
              <a:gd name="T73" fmla="*/ 2147483647 h 271"/>
              <a:gd name="T74" fmla="*/ 2147483647 w 341"/>
              <a:gd name="T75" fmla="*/ 2147483647 h 271"/>
              <a:gd name="T76" fmla="*/ 2147483647 w 341"/>
              <a:gd name="T77" fmla="*/ 2147483647 h 271"/>
              <a:gd name="T78" fmla="*/ 2147483647 w 341"/>
              <a:gd name="T79" fmla="*/ 0 h 2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271"/>
              <a:gd name="T122" fmla="*/ 341 w 341"/>
              <a:gd name="T123" fmla="*/ 271 h 2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271">
                <a:moveTo>
                  <a:pt x="80" y="0"/>
                </a:moveTo>
                <a:lnTo>
                  <a:pt x="122" y="8"/>
                </a:lnTo>
                <a:lnTo>
                  <a:pt x="161" y="18"/>
                </a:lnTo>
                <a:lnTo>
                  <a:pt x="185" y="36"/>
                </a:lnTo>
                <a:lnTo>
                  <a:pt x="205" y="30"/>
                </a:lnTo>
                <a:lnTo>
                  <a:pt x="207" y="4"/>
                </a:lnTo>
                <a:lnTo>
                  <a:pt x="259" y="52"/>
                </a:lnTo>
                <a:lnTo>
                  <a:pt x="293" y="48"/>
                </a:lnTo>
                <a:lnTo>
                  <a:pt x="341" y="60"/>
                </a:lnTo>
                <a:lnTo>
                  <a:pt x="309" y="84"/>
                </a:lnTo>
                <a:lnTo>
                  <a:pt x="297" y="98"/>
                </a:lnTo>
                <a:lnTo>
                  <a:pt x="281" y="136"/>
                </a:lnTo>
                <a:lnTo>
                  <a:pt x="293" y="217"/>
                </a:lnTo>
                <a:lnTo>
                  <a:pt x="273" y="189"/>
                </a:lnTo>
                <a:lnTo>
                  <a:pt x="259" y="201"/>
                </a:lnTo>
                <a:lnTo>
                  <a:pt x="261" y="271"/>
                </a:lnTo>
                <a:lnTo>
                  <a:pt x="201" y="231"/>
                </a:lnTo>
                <a:lnTo>
                  <a:pt x="213" y="193"/>
                </a:lnTo>
                <a:lnTo>
                  <a:pt x="197" y="175"/>
                </a:lnTo>
                <a:lnTo>
                  <a:pt x="163" y="173"/>
                </a:lnTo>
                <a:lnTo>
                  <a:pt x="135" y="219"/>
                </a:lnTo>
                <a:lnTo>
                  <a:pt x="135" y="213"/>
                </a:lnTo>
                <a:lnTo>
                  <a:pt x="118" y="160"/>
                </a:lnTo>
                <a:lnTo>
                  <a:pt x="70" y="146"/>
                </a:lnTo>
                <a:lnTo>
                  <a:pt x="54" y="138"/>
                </a:lnTo>
                <a:lnTo>
                  <a:pt x="68" y="128"/>
                </a:lnTo>
                <a:lnTo>
                  <a:pt x="58" y="106"/>
                </a:lnTo>
                <a:lnTo>
                  <a:pt x="34" y="106"/>
                </a:lnTo>
                <a:lnTo>
                  <a:pt x="34" y="88"/>
                </a:lnTo>
                <a:lnTo>
                  <a:pt x="20" y="76"/>
                </a:lnTo>
                <a:lnTo>
                  <a:pt x="0" y="74"/>
                </a:lnTo>
                <a:lnTo>
                  <a:pt x="18" y="60"/>
                </a:lnTo>
                <a:lnTo>
                  <a:pt x="44" y="50"/>
                </a:lnTo>
                <a:lnTo>
                  <a:pt x="74" y="64"/>
                </a:lnTo>
                <a:lnTo>
                  <a:pt x="104" y="68"/>
                </a:lnTo>
                <a:lnTo>
                  <a:pt x="128" y="70"/>
                </a:lnTo>
                <a:lnTo>
                  <a:pt x="151" y="58"/>
                </a:lnTo>
                <a:lnTo>
                  <a:pt x="131" y="40"/>
                </a:lnTo>
                <a:lnTo>
                  <a:pt x="94" y="30"/>
                </a:lnTo>
                <a:lnTo>
                  <a:pt x="80" y="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80" name="Freeform 108"/>
          <p:cNvSpPr>
            <a:spLocks noChangeAspect="1"/>
          </p:cNvSpPr>
          <p:nvPr/>
        </p:nvSpPr>
        <p:spPr bwMode="auto">
          <a:xfrm>
            <a:off x="4005397" y="3435350"/>
            <a:ext cx="797983" cy="566738"/>
          </a:xfrm>
          <a:custGeom>
            <a:avLst/>
            <a:gdLst>
              <a:gd name="T0" fmla="*/ 2147483647 w 535"/>
              <a:gd name="T1" fmla="*/ 2147483647 h 437"/>
              <a:gd name="T2" fmla="*/ 2147483647 w 535"/>
              <a:gd name="T3" fmla="*/ 2147483647 h 437"/>
              <a:gd name="T4" fmla="*/ 2147483647 w 535"/>
              <a:gd name="T5" fmla="*/ 2147483647 h 437"/>
              <a:gd name="T6" fmla="*/ 2147483647 w 535"/>
              <a:gd name="T7" fmla="*/ 2147483647 h 437"/>
              <a:gd name="T8" fmla="*/ 2147483647 w 535"/>
              <a:gd name="T9" fmla="*/ 2147483647 h 437"/>
              <a:gd name="T10" fmla="*/ 2147483647 w 535"/>
              <a:gd name="T11" fmla="*/ 2147483647 h 437"/>
              <a:gd name="T12" fmla="*/ 2147483647 w 535"/>
              <a:gd name="T13" fmla="*/ 2147483647 h 437"/>
              <a:gd name="T14" fmla="*/ 2147483647 w 535"/>
              <a:gd name="T15" fmla="*/ 2147483647 h 437"/>
              <a:gd name="T16" fmla="*/ 2147483647 w 535"/>
              <a:gd name="T17" fmla="*/ 2147483647 h 437"/>
              <a:gd name="T18" fmla="*/ 2147483647 w 535"/>
              <a:gd name="T19" fmla="*/ 2147483647 h 437"/>
              <a:gd name="T20" fmla="*/ 2147483647 w 535"/>
              <a:gd name="T21" fmla="*/ 2147483647 h 437"/>
              <a:gd name="T22" fmla="*/ 2147483647 w 535"/>
              <a:gd name="T23" fmla="*/ 2147483647 h 437"/>
              <a:gd name="T24" fmla="*/ 2147483647 w 535"/>
              <a:gd name="T25" fmla="*/ 2147483647 h 437"/>
              <a:gd name="T26" fmla="*/ 2147483647 w 535"/>
              <a:gd name="T27" fmla="*/ 2147483647 h 437"/>
              <a:gd name="T28" fmla="*/ 2147483647 w 535"/>
              <a:gd name="T29" fmla="*/ 2147483647 h 437"/>
              <a:gd name="T30" fmla="*/ 2147483647 w 535"/>
              <a:gd name="T31" fmla="*/ 2147483647 h 437"/>
              <a:gd name="T32" fmla="*/ 2147483647 w 535"/>
              <a:gd name="T33" fmla="*/ 2147483647 h 437"/>
              <a:gd name="T34" fmla="*/ 2147483647 w 535"/>
              <a:gd name="T35" fmla="*/ 2147483647 h 437"/>
              <a:gd name="T36" fmla="*/ 2147483647 w 535"/>
              <a:gd name="T37" fmla="*/ 2147483647 h 437"/>
              <a:gd name="T38" fmla="*/ 2147483647 w 535"/>
              <a:gd name="T39" fmla="*/ 2147483647 h 437"/>
              <a:gd name="T40" fmla="*/ 2147483647 w 535"/>
              <a:gd name="T41" fmla="*/ 2147483647 h 437"/>
              <a:gd name="T42" fmla="*/ 2147483647 w 535"/>
              <a:gd name="T43" fmla="*/ 2147483647 h 437"/>
              <a:gd name="T44" fmla="*/ 2147483647 w 535"/>
              <a:gd name="T45" fmla="*/ 2147483647 h 437"/>
              <a:gd name="T46" fmla="*/ 2147483647 w 535"/>
              <a:gd name="T47" fmla="*/ 2147483647 h 437"/>
              <a:gd name="T48" fmla="*/ 2147483647 w 535"/>
              <a:gd name="T49" fmla="*/ 2147483647 h 437"/>
              <a:gd name="T50" fmla="*/ 2147483647 w 535"/>
              <a:gd name="T51" fmla="*/ 2147483647 h 437"/>
              <a:gd name="T52" fmla="*/ 2147483647 w 535"/>
              <a:gd name="T53" fmla="*/ 2147483647 h 437"/>
              <a:gd name="T54" fmla="*/ 2147483647 w 535"/>
              <a:gd name="T55" fmla="*/ 2147483647 h 437"/>
              <a:gd name="T56" fmla="*/ 2147483647 w 535"/>
              <a:gd name="T57" fmla="*/ 2147483647 h 437"/>
              <a:gd name="T58" fmla="*/ 2147483647 w 535"/>
              <a:gd name="T59" fmla="*/ 2147483647 h 437"/>
              <a:gd name="T60" fmla="*/ 2147483647 w 535"/>
              <a:gd name="T61" fmla="*/ 2147483647 h 437"/>
              <a:gd name="T62" fmla="*/ 2147483647 w 535"/>
              <a:gd name="T63" fmla="*/ 2147483647 h 437"/>
              <a:gd name="T64" fmla="*/ 2147483647 w 535"/>
              <a:gd name="T65" fmla="*/ 2147483647 h 437"/>
              <a:gd name="T66" fmla="*/ 2147483647 w 535"/>
              <a:gd name="T67" fmla="*/ 0 h 4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5"/>
              <a:gd name="T103" fmla="*/ 0 h 437"/>
              <a:gd name="T104" fmla="*/ 535 w 535"/>
              <a:gd name="T105" fmla="*/ 437 h 4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5" h="437">
                <a:moveTo>
                  <a:pt x="217" y="10"/>
                </a:moveTo>
                <a:lnTo>
                  <a:pt x="203" y="28"/>
                </a:lnTo>
                <a:lnTo>
                  <a:pt x="193" y="45"/>
                </a:lnTo>
                <a:lnTo>
                  <a:pt x="175" y="47"/>
                </a:lnTo>
                <a:lnTo>
                  <a:pt x="157" y="53"/>
                </a:lnTo>
                <a:lnTo>
                  <a:pt x="165" y="65"/>
                </a:lnTo>
                <a:lnTo>
                  <a:pt x="165" y="71"/>
                </a:lnTo>
                <a:lnTo>
                  <a:pt x="165" y="95"/>
                </a:lnTo>
                <a:lnTo>
                  <a:pt x="149" y="97"/>
                </a:lnTo>
                <a:lnTo>
                  <a:pt x="133" y="113"/>
                </a:lnTo>
                <a:lnTo>
                  <a:pt x="133" y="131"/>
                </a:lnTo>
                <a:lnTo>
                  <a:pt x="131" y="139"/>
                </a:lnTo>
                <a:lnTo>
                  <a:pt x="125" y="149"/>
                </a:lnTo>
                <a:lnTo>
                  <a:pt x="125" y="197"/>
                </a:lnTo>
                <a:lnTo>
                  <a:pt x="115" y="203"/>
                </a:lnTo>
                <a:lnTo>
                  <a:pt x="100" y="195"/>
                </a:lnTo>
                <a:lnTo>
                  <a:pt x="74" y="215"/>
                </a:lnTo>
                <a:lnTo>
                  <a:pt x="56" y="233"/>
                </a:lnTo>
                <a:lnTo>
                  <a:pt x="38" y="221"/>
                </a:lnTo>
                <a:lnTo>
                  <a:pt x="30" y="221"/>
                </a:lnTo>
                <a:lnTo>
                  <a:pt x="14" y="225"/>
                </a:lnTo>
                <a:lnTo>
                  <a:pt x="18" y="251"/>
                </a:lnTo>
                <a:lnTo>
                  <a:pt x="26" y="277"/>
                </a:lnTo>
                <a:lnTo>
                  <a:pt x="30" y="295"/>
                </a:lnTo>
                <a:lnTo>
                  <a:pt x="28" y="319"/>
                </a:lnTo>
                <a:lnTo>
                  <a:pt x="18" y="339"/>
                </a:lnTo>
                <a:lnTo>
                  <a:pt x="0" y="355"/>
                </a:lnTo>
                <a:lnTo>
                  <a:pt x="6" y="363"/>
                </a:lnTo>
                <a:lnTo>
                  <a:pt x="20" y="373"/>
                </a:lnTo>
                <a:lnTo>
                  <a:pt x="10" y="391"/>
                </a:lnTo>
                <a:lnTo>
                  <a:pt x="12" y="425"/>
                </a:lnTo>
                <a:lnTo>
                  <a:pt x="38" y="425"/>
                </a:lnTo>
                <a:lnTo>
                  <a:pt x="50" y="413"/>
                </a:lnTo>
                <a:lnTo>
                  <a:pt x="111" y="409"/>
                </a:lnTo>
                <a:lnTo>
                  <a:pt x="163" y="411"/>
                </a:lnTo>
                <a:lnTo>
                  <a:pt x="213" y="419"/>
                </a:lnTo>
                <a:lnTo>
                  <a:pt x="257" y="427"/>
                </a:lnTo>
                <a:lnTo>
                  <a:pt x="301" y="425"/>
                </a:lnTo>
                <a:lnTo>
                  <a:pt x="321" y="419"/>
                </a:lnTo>
                <a:lnTo>
                  <a:pt x="341" y="417"/>
                </a:lnTo>
                <a:lnTo>
                  <a:pt x="365" y="429"/>
                </a:lnTo>
                <a:lnTo>
                  <a:pt x="407" y="419"/>
                </a:lnTo>
                <a:lnTo>
                  <a:pt x="417" y="437"/>
                </a:lnTo>
                <a:lnTo>
                  <a:pt x="429" y="417"/>
                </a:lnTo>
                <a:lnTo>
                  <a:pt x="431" y="383"/>
                </a:lnTo>
                <a:lnTo>
                  <a:pt x="461" y="367"/>
                </a:lnTo>
                <a:lnTo>
                  <a:pt x="487" y="363"/>
                </a:lnTo>
                <a:lnTo>
                  <a:pt x="487" y="357"/>
                </a:lnTo>
                <a:lnTo>
                  <a:pt x="469" y="317"/>
                </a:lnTo>
                <a:lnTo>
                  <a:pt x="461" y="293"/>
                </a:lnTo>
                <a:lnTo>
                  <a:pt x="477" y="285"/>
                </a:lnTo>
                <a:lnTo>
                  <a:pt x="501" y="289"/>
                </a:lnTo>
                <a:lnTo>
                  <a:pt x="535" y="275"/>
                </a:lnTo>
                <a:lnTo>
                  <a:pt x="535" y="237"/>
                </a:lnTo>
                <a:lnTo>
                  <a:pt x="499" y="225"/>
                </a:lnTo>
                <a:lnTo>
                  <a:pt x="467" y="219"/>
                </a:lnTo>
                <a:lnTo>
                  <a:pt x="449" y="187"/>
                </a:lnTo>
                <a:lnTo>
                  <a:pt x="451" y="155"/>
                </a:lnTo>
                <a:lnTo>
                  <a:pt x="419" y="123"/>
                </a:lnTo>
                <a:lnTo>
                  <a:pt x="401" y="99"/>
                </a:lnTo>
                <a:lnTo>
                  <a:pt x="399" y="77"/>
                </a:lnTo>
                <a:lnTo>
                  <a:pt x="403" y="63"/>
                </a:lnTo>
                <a:lnTo>
                  <a:pt x="403" y="34"/>
                </a:lnTo>
                <a:lnTo>
                  <a:pt x="371" y="12"/>
                </a:lnTo>
                <a:lnTo>
                  <a:pt x="335" y="12"/>
                </a:lnTo>
                <a:lnTo>
                  <a:pt x="303" y="18"/>
                </a:lnTo>
                <a:lnTo>
                  <a:pt x="289" y="6"/>
                </a:lnTo>
                <a:lnTo>
                  <a:pt x="251" y="0"/>
                </a:lnTo>
                <a:lnTo>
                  <a:pt x="217" y="10"/>
                </a:lnTo>
                <a:close/>
              </a:path>
            </a:pathLst>
          </a:custGeom>
          <a:solidFill>
            <a:schemeClr val="accent2"/>
          </a:solidFill>
          <a:ln w="9525" cmpd="sng" algn="ctr">
            <a:solidFill>
              <a:schemeClr val="bg1"/>
            </a:solidFill>
            <a:round/>
            <a:headEnd/>
            <a:tailEnd/>
          </a:ln>
        </p:spPr>
        <p:txBody>
          <a:bodyPr wrap="none" lIns="86393" tIns="43196" rIns="86393" bIns="43196" anchor="ctr"/>
          <a:lstStyle/>
          <a:p>
            <a:pPr algn="ctr"/>
            <a:endParaRPr lang="de-DE" sz="1600" smtClean="0">
              <a:solidFill>
                <a:srgbClr val="000000"/>
              </a:solidFill>
              <a:latin typeface="Arial" charset="0"/>
            </a:endParaRPr>
          </a:p>
        </p:txBody>
      </p:sp>
      <p:sp>
        <p:nvSpPr>
          <p:cNvPr id="12381" name="Rectangle 102"/>
          <p:cNvSpPr>
            <a:spLocks noChangeArrowheads="1"/>
          </p:cNvSpPr>
          <p:nvPr/>
        </p:nvSpPr>
        <p:spPr bwMode="auto">
          <a:xfrm>
            <a:off x="7293637" y="4832350"/>
            <a:ext cx="2144580" cy="28733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lnSpc>
                <a:spcPct val="105000"/>
              </a:lnSpc>
              <a:buFont typeface="Wingdings" pitchFamily="2" charset="2"/>
              <a:defRPr sz="2000">
                <a:solidFill>
                  <a:schemeClr val="tx1"/>
                </a:solidFill>
                <a:latin typeface="Arial" charset="0"/>
              </a:defRPr>
            </a:lvl1pPr>
            <a:lvl2pPr marL="742950" indent="-285750" algn="l">
              <a:lnSpc>
                <a:spcPct val="95000"/>
              </a:lnSpc>
              <a:buFont typeface="Wingdings" pitchFamily="2" charset="2"/>
              <a:defRPr>
                <a:solidFill>
                  <a:schemeClr val="tx1"/>
                </a:solidFill>
                <a:latin typeface="Arial" charset="0"/>
              </a:defRPr>
            </a:lvl2pPr>
            <a:lvl3pPr marL="1143000" indent="-228600" algn="l">
              <a:lnSpc>
                <a:spcPct val="95000"/>
              </a:lnSpc>
              <a:buFont typeface="Wingdings" pitchFamily="2" charset="2"/>
              <a:buChar char=""/>
              <a:defRPr sz="1600">
                <a:solidFill>
                  <a:schemeClr val="tx1"/>
                </a:solidFill>
                <a:latin typeface="Arial" charset="0"/>
              </a:defRPr>
            </a:lvl3pPr>
            <a:lvl4pPr marL="1600200" indent="-228600" algn="l">
              <a:spcBef>
                <a:spcPct val="20000"/>
              </a:spcBef>
              <a:buFont typeface="Verdana" pitchFamily="34" charset="0"/>
              <a:buChar char="›"/>
              <a:defRPr sz="1400">
                <a:solidFill>
                  <a:schemeClr val="tx1"/>
                </a:solidFill>
                <a:latin typeface="Verdana" pitchFamily="34" charset="0"/>
              </a:defRPr>
            </a:lvl4pPr>
            <a:lvl5pPr marL="2057400" indent="-228600" algn="l">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a:lnSpc>
                <a:spcPct val="100000"/>
              </a:lnSpc>
              <a:buFontTx/>
              <a:buNone/>
            </a:pPr>
            <a:r>
              <a:rPr lang="de-DE" altLang="de-DE" sz="1600" smtClean="0">
                <a:solidFill>
                  <a:srgbClr val="FFFFFF"/>
                </a:solidFill>
                <a:ea typeface="ＭＳ Ｐゴシック" pitchFamily="34" charset="-128"/>
              </a:rPr>
              <a:t>other systems</a:t>
            </a:r>
          </a:p>
        </p:txBody>
      </p:sp>
      <p:sp>
        <p:nvSpPr>
          <p:cNvPr id="12382" name="Rectangle 104"/>
          <p:cNvSpPr>
            <a:spLocks noChangeArrowheads="1"/>
          </p:cNvSpPr>
          <p:nvPr/>
        </p:nvSpPr>
        <p:spPr bwMode="auto">
          <a:xfrm>
            <a:off x="7293637" y="2528891"/>
            <a:ext cx="2144580" cy="288925"/>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lnSpc>
                <a:spcPct val="105000"/>
              </a:lnSpc>
              <a:buFont typeface="Wingdings" pitchFamily="2" charset="2"/>
              <a:defRPr sz="2000">
                <a:solidFill>
                  <a:schemeClr val="tx1"/>
                </a:solidFill>
                <a:latin typeface="Arial" charset="0"/>
              </a:defRPr>
            </a:lvl1pPr>
            <a:lvl2pPr marL="742950" indent="-285750" algn="l">
              <a:lnSpc>
                <a:spcPct val="95000"/>
              </a:lnSpc>
              <a:buFont typeface="Wingdings" pitchFamily="2" charset="2"/>
              <a:defRPr>
                <a:solidFill>
                  <a:schemeClr val="tx1"/>
                </a:solidFill>
                <a:latin typeface="Arial" charset="0"/>
              </a:defRPr>
            </a:lvl2pPr>
            <a:lvl3pPr marL="1143000" indent="-228600" algn="l">
              <a:lnSpc>
                <a:spcPct val="95000"/>
              </a:lnSpc>
              <a:buFont typeface="Wingdings" pitchFamily="2" charset="2"/>
              <a:buChar char=""/>
              <a:defRPr sz="1600">
                <a:solidFill>
                  <a:schemeClr val="tx1"/>
                </a:solidFill>
                <a:latin typeface="Arial" charset="0"/>
              </a:defRPr>
            </a:lvl3pPr>
            <a:lvl4pPr marL="1600200" indent="-228600" algn="l">
              <a:spcBef>
                <a:spcPct val="20000"/>
              </a:spcBef>
              <a:buFont typeface="Verdana" pitchFamily="34" charset="0"/>
              <a:buChar char="›"/>
              <a:defRPr sz="1400">
                <a:solidFill>
                  <a:schemeClr val="tx1"/>
                </a:solidFill>
                <a:latin typeface="Verdana" pitchFamily="34" charset="0"/>
              </a:defRPr>
            </a:lvl4pPr>
            <a:lvl5pPr marL="2057400" indent="-228600" algn="l">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a:lnSpc>
                <a:spcPct val="100000"/>
              </a:lnSpc>
              <a:buFontTx/>
              <a:buNone/>
            </a:pPr>
            <a:r>
              <a:rPr lang="de-DE" altLang="de-DE" sz="1600" smtClean="0">
                <a:solidFill>
                  <a:srgbClr val="000000"/>
                </a:solidFill>
                <a:ea typeface="ＭＳ Ｐゴシック" pitchFamily="34" charset="-128"/>
              </a:rPr>
              <a:t>in operation</a:t>
            </a:r>
          </a:p>
        </p:txBody>
      </p:sp>
      <p:sp>
        <p:nvSpPr>
          <p:cNvPr id="12383" name="Rectangle 109"/>
          <p:cNvSpPr>
            <a:spLocks noChangeArrowheads="1"/>
          </p:cNvSpPr>
          <p:nvPr/>
        </p:nvSpPr>
        <p:spPr bwMode="auto">
          <a:xfrm>
            <a:off x="7293637" y="2960691"/>
            <a:ext cx="2146300" cy="2873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lnSpc>
                <a:spcPct val="105000"/>
              </a:lnSpc>
              <a:buFont typeface="Wingdings" pitchFamily="2" charset="2"/>
              <a:defRPr sz="2000">
                <a:solidFill>
                  <a:schemeClr val="tx1"/>
                </a:solidFill>
                <a:latin typeface="Arial" charset="0"/>
              </a:defRPr>
            </a:lvl1pPr>
            <a:lvl2pPr marL="742950" indent="-285750" algn="l">
              <a:lnSpc>
                <a:spcPct val="95000"/>
              </a:lnSpc>
              <a:buFont typeface="Wingdings" pitchFamily="2" charset="2"/>
              <a:defRPr>
                <a:solidFill>
                  <a:schemeClr val="tx1"/>
                </a:solidFill>
                <a:latin typeface="Arial" charset="0"/>
              </a:defRPr>
            </a:lvl2pPr>
            <a:lvl3pPr marL="1143000" indent="-228600" algn="l">
              <a:lnSpc>
                <a:spcPct val="95000"/>
              </a:lnSpc>
              <a:buFont typeface="Wingdings" pitchFamily="2" charset="2"/>
              <a:buChar char=""/>
              <a:defRPr sz="1600">
                <a:solidFill>
                  <a:schemeClr val="tx1"/>
                </a:solidFill>
                <a:latin typeface="Arial" charset="0"/>
              </a:defRPr>
            </a:lvl3pPr>
            <a:lvl4pPr marL="1600200" indent="-228600" algn="l">
              <a:spcBef>
                <a:spcPct val="20000"/>
              </a:spcBef>
              <a:buFont typeface="Verdana" pitchFamily="34" charset="0"/>
              <a:buChar char="›"/>
              <a:defRPr sz="1400">
                <a:solidFill>
                  <a:schemeClr val="tx1"/>
                </a:solidFill>
                <a:latin typeface="Verdana" pitchFamily="34" charset="0"/>
              </a:defRPr>
            </a:lvl4pPr>
            <a:lvl5pPr marL="2057400" indent="-228600" algn="l">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a:lnSpc>
                <a:spcPct val="100000"/>
              </a:lnSpc>
              <a:buFontTx/>
              <a:buNone/>
            </a:pPr>
            <a:r>
              <a:rPr lang="de-DE" altLang="de-DE" sz="1600" smtClean="0">
                <a:solidFill>
                  <a:srgbClr val="000000"/>
                </a:solidFill>
                <a:ea typeface="ＭＳ Ｐゴシック" pitchFamily="34" charset="-128"/>
              </a:rPr>
              <a:t>announced / trials</a:t>
            </a:r>
          </a:p>
        </p:txBody>
      </p:sp>
      <p:sp>
        <p:nvSpPr>
          <p:cNvPr id="12384" name="Text Box 138"/>
          <p:cNvSpPr txBox="1">
            <a:spLocks noChangeArrowheads="1"/>
          </p:cNvSpPr>
          <p:nvPr/>
        </p:nvSpPr>
        <p:spPr bwMode="auto">
          <a:xfrm>
            <a:off x="5577285" y="188913"/>
            <a:ext cx="390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lnSpc>
                <a:spcPct val="105000"/>
              </a:lnSpc>
              <a:buFont typeface="Wingdings" pitchFamily="2" charset="2"/>
              <a:defRPr sz="2000">
                <a:solidFill>
                  <a:schemeClr val="tx1"/>
                </a:solidFill>
                <a:latin typeface="Arial" charset="0"/>
              </a:defRPr>
            </a:lvl1pPr>
            <a:lvl2pPr marL="742950" indent="-285750" algn="l">
              <a:lnSpc>
                <a:spcPct val="95000"/>
              </a:lnSpc>
              <a:buFont typeface="Wingdings" pitchFamily="2" charset="2"/>
              <a:defRPr>
                <a:solidFill>
                  <a:schemeClr val="tx1"/>
                </a:solidFill>
                <a:latin typeface="Arial" charset="0"/>
              </a:defRPr>
            </a:lvl2pPr>
            <a:lvl3pPr marL="1143000" indent="-228600" algn="l">
              <a:lnSpc>
                <a:spcPct val="95000"/>
              </a:lnSpc>
              <a:buFont typeface="Wingdings" pitchFamily="2" charset="2"/>
              <a:buChar char=""/>
              <a:defRPr sz="1600">
                <a:solidFill>
                  <a:schemeClr val="tx1"/>
                </a:solidFill>
                <a:latin typeface="Arial" charset="0"/>
              </a:defRPr>
            </a:lvl3pPr>
            <a:lvl4pPr marL="1600200" indent="-228600" algn="l">
              <a:spcBef>
                <a:spcPct val="20000"/>
              </a:spcBef>
              <a:buFont typeface="Verdana" pitchFamily="34" charset="0"/>
              <a:buChar char="›"/>
              <a:defRPr sz="1400">
                <a:solidFill>
                  <a:schemeClr val="tx1"/>
                </a:solidFill>
                <a:latin typeface="Verdana" pitchFamily="34" charset="0"/>
              </a:defRPr>
            </a:lvl4pPr>
            <a:lvl5pPr marL="2057400" indent="-228600" algn="l">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lnSpc>
                <a:spcPct val="100000"/>
              </a:lnSpc>
              <a:buFontTx/>
              <a:buNone/>
            </a:pPr>
            <a:r>
              <a:rPr lang="de-DE" altLang="de-DE" sz="2400" b="1" smtClean="0">
                <a:solidFill>
                  <a:srgbClr val="FFFFFF"/>
                </a:solidFill>
                <a:ea typeface="ＭＳ Ｐゴシック" pitchFamily="34" charset="-128"/>
              </a:rPr>
              <a:t>HbbTV in Europe</a:t>
            </a:r>
          </a:p>
        </p:txBody>
      </p:sp>
      <p:sp>
        <p:nvSpPr>
          <p:cNvPr id="12385" name="Rectangle 140"/>
          <p:cNvSpPr>
            <a:spLocks noChangeArrowheads="1"/>
          </p:cNvSpPr>
          <p:nvPr/>
        </p:nvSpPr>
        <p:spPr bwMode="auto">
          <a:xfrm>
            <a:off x="7293637" y="4437066"/>
            <a:ext cx="2144580" cy="288925"/>
          </a:xfrm>
          <a:prstGeom prst="rect">
            <a:avLst/>
          </a:prstGeom>
          <a:solidFill>
            <a:srgbClr val="6D89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lnSpc>
                <a:spcPct val="105000"/>
              </a:lnSpc>
              <a:buFont typeface="Wingdings" pitchFamily="2" charset="2"/>
              <a:defRPr sz="2000">
                <a:solidFill>
                  <a:schemeClr val="tx1"/>
                </a:solidFill>
                <a:latin typeface="Arial" charset="0"/>
              </a:defRPr>
            </a:lvl1pPr>
            <a:lvl2pPr marL="742950" indent="-285750" algn="l">
              <a:lnSpc>
                <a:spcPct val="95000"/>
              </a:lnSpc>
              <a:buFont typeface="Wingdings" pitchFamily="2" charset="2"/>
              <a:defRPr>
                <a:solidFill>
                  <a:schemeClr val="tx1"/>
                </a:solidFill>
                <a:latin typeface="Arial" charset="0"/>
              </a:defRPr>
            </a:lvl2pPr>
            <a:lvl3pPr marL="1143000" indent="-228600" algn="l">
              <a:lnSpc>
                <a:spcPct val="95000"/>
              </a:lnSpc>
              <a:buFont typeface="Wingdings" pitchFamily="2" charset="2"/>
              <a:buChar char=""/>
              <a:defRPr sz="1600">
                <a:solidFill>
                  <a:schemeClr val="tx1"/>
                </a:solidFill>
                <a:latin typeface="Arial" charset="0"/>
              </a:defRPr>
            </a:lvl3pPr>
            <a:lvl4pPr marL="1600200" indent="-228600" algn="l">
              <a:spcBef>
                <a:spcPct val="20000"/>
              </a:spcBef>
              <a:buFont typeface="Verdana" pitchFamily="34" charset="0"/>
              <a:buChar char="›"/>
              <a:defRPr sz="1400">
                <a:solidFill>
                  <a:schemeClr val="tx1"/>
                </a:solidFill>
                <a:latin typeface="Verdana" pitchFamily="34" charset="0"/>
              </a:defRPr>
            </a:lvl4pPr>
            <a:lvl5pPr marL="2057400" indent="-228600" algn="l">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a:lnSpc>
                <a:spcPct val="100000"/>
              </a:lnSpc>
              <a:buFontTx/>
              <a:buNone/>
            </a:pPr>
            <a:r>
              <a:rPr lang="de-DE" altLang="de-DE" sz="1600" smtClean="0">
                <a:solidFill>
                  <a:srgbClr val="000000"/>
                </a:solidFill>
                <a:ea typeface="ＭＳ Ｐゴシック" pitchFamily="34" charset="-128"/>
              </a:rPr>
              <a:t>no information</a:t>
            </a:r>
          </a:p>
        </p:txBody>
      </p:sp>
      <p:sp>
        <p:nvSpPr>
          <p:cNvPr id="12386" name="Freeform 100"/>
          <p:cNvSpPr>
            <a:spLocks/>
          </p:cNvSpPr>
          <p:nvPr/>
        </p:nvSpPr>
        <p:spPr bwMode="auto">
          <a:xfrm>
            <a:off x="3457881" y="2556167"/>
            <a:ext cx="181821" cy="340735"/>
          </a:xfrm>
          <a:custGeom>
            <a:avLst/>
            <a:gdLst>
              <a:gd name="T0" fmla="*/ 2147483647 w 453"/>
              <a:gd name="T1" fmla="*/ 2147483647 h 975"/>
              <a:gd name="T2" fmla="*/ 2147483647 w 453"/>
              <a:gd name="T3" fmla="*/ 2147483647 h 975"/>
              <a:gd name="T4" fmla="*/ 2147483647 w 453"/>
              <a:gd name="T5" fmla="*/ 2147483647 h 975"/>
              <a:gd name="T6" fmla="*/ 2147483647 w 453"/>
              <a:gd name="T7" fmla="*/ 2147483647 h 975"/>
              <a:gd name="T8" fmla="*/ 2147483647 w 453"/>
              <a:gd name="T9" fmla="*/ 2147483647 h 975"/>
              <a:gd name="T10" fmla="*/ 2147483647 w 453"/>
              <a:gd name="T11" fmla="*/ 2147483647 h 975"/>
              <a:gd name="T12" fmla="*/ 2147483647 w 453"/>
              <a:gd name="T13" fmla="*/ 2147483647 h 975"/>
              <a:gd name="T14" fmla="*/ 2147483647 w 453"/>
              <a:gd name="T15" fmla="*/ 2147483647 h 975"/>
              <a:gd name="T16" fmla="*/ 2147483647 w 453"/>
              <a:gd name="T17" fmla="*/ 2147483647 h 975"/>
              <a:gd name="T18" fmla="*/ 2147483647 w 453"/>
              <a:gd name="T19" fmla="*/ 2147483647 h 975"/>
              <a:gd name="T20" fmla="*/ 2147483647 w 453"/>
              <a:gd name="T21" fmla="*/ 2147483647 h 975"/>
              <a:gd name="T22" fmla="*/ 2147483647 w 453"/>
              <a:gd name="T23" fmla="*/ 2147483647 h 975"/>
              <a:gd name="T24" fmla="*/ 2147483647 w 453"/>
              <a:gd name="T25" fmla="*/ 2147483647 h 975"/>
              <a:gd name="T26" fmla="*/ 2147483647 w 453"/>
              <a:gd name="T27" fmla="*/ 2147483647 h 975"/>
              <a:gd name="T28" fmla="*/ 2147483647 w 453"/>
              <a:gd name="T29" fmla="*/ 2147483647 h 975"/>
              <a:gd name="T30" fmla="*/ 2147483647 w 453"/>
              <a:gd name="T31" fmla="*/ 2147483647 h 975"/>
              <a:gd name="T32" fmla="*/ 0 w 453"/>
              <a:gd name="T33" fmla="*/ 2147483647 h 975"/>
              <a:gd name="T34" fmla="*/ 0 w 453"/>
              <a:gd name="T35" fmla="*/ 2147483647 h 975"/>
              <a:gd name="T36" fmla="*/ 0 w 453"/>
              <a:gd name="T37" fmla="*/ 2147483647 h 975"/>
              <a:gd name="T38" fmla="*/ 2147483647 w 453"/>
              <a:gd name="T39" fmla="*/ 2147483647 h 975"/>
              <a:gd name="T40" fmla="*/ 2147483647 w 453"/>
              <a:gd name="T41" fmla="*/ 2147483647 h 975"/>
              <a:gd name="T42" fmla="*/ 2147483647 w 453"/>
              <a:gd name="T43" fmla="*/ 2147483647 h 975"/>
              <a:gd name="T44" fmla="*/ 2147483647 w 453"/>
              <a:gd name="T45" fmla="*/ 2147483647 h 975"/>
              <a:gd name="T46" fmla="*/ 2147483647 w 453"/>
              <a:gd name="T47" fmla="*/ 2147483647 h 975"/>
              <a:gd name="T48" fmla="*/ 2147483647 w 453"/>
              <a:gd name="T49" fmla="*/ 2147483647 h 975"/>
              <a:gd name="T50" fmla="*/ 2147483647 w 453"/>
              <a:gd name="T51" fmla="*/ 2147483647 h 975"/>
              <a:gd name="T52" fmla="*/ 2147483647 w 453"/>
              <a:gd name="T53" fmla="*/ 2147483647 h 975"/>
              <a:gd name="T54" fmla="*/ 2147483647 w 453"/>
              <a:gd name="T55" fmla="*/ 2147483647 h 975"/>
              <a:gd name="T56" fmla="*/ 2147483647 w 453"/>
              <a:gd name="T57" fmla="*/ 2147483647 h 975"/>
              <a:gd name="T58" fmla="*/ 2147483647 w 453"/>
              <a:gd name="T59" fmla="*/ 2147483647 h 975"/>
              <a:gd name="T60" fmla="*/ 2147483647 w 453"/>
              <a:gd name="T61" fmla="*/ 2147483647 h 975"/>
              <a:gd name="T62" fmla="*/ 2147483647 w 453"/>
              <a:gd name="T63" fmla="*/ 2147483647 h 975"/>
              <a:gd name="T64" fmla="*/ 2147483647 w 453"/>
              <a:gd name="T65" fmla="*/ 2147483647 h 975"/>
              <a:gd name="T66" fmla="*/ 2147483647 w 453"/>
              <a:gd name="T67" fmla="*/ 2147483647 h 975"/>
              <a:gd name="T68" fmla="*/ 2147483647 w 453"/>
              <a:gd name="T69" fmla="*/ 2147483647 h 975"/>
              <a:gd name="T70" fmla="*/ 2147483647 w 453"/>
              <a:gd name="T71" fmla="*/ 2147483647 h 975"/>
              <a:gd name="T72" fmla="*/ 2147483647 w 453"/>
              <a:gd name="T73" fmla="*/ 2147483647 h 975"/>
              <a:gd name="T74" fmla="*/ 2147483647 w 453"/>
              <a:gd name="T75" fmla="*/ 2147483647 h 975"/>
              <a:gd name="T76" fmla="*/ 2147483647 w 453"/>
              <a:gd name="T77" fmla="*/ 2147483647 h 975"/>
              <a:gd name="T78" fmla="*/ 2147483647 w 453"/>
              <a:gd name="T79" fmla="*/ 2147483647 h 975"/>
              <a:gd name="T80" fmla="*/ 2147483647 w 453"/>
              <a:gd name="T81" fmla="*/ 2147483647 h 975"/>
              <a:gd name="T82" fmla="*/ 2147483647 w 453"/>
              <a:gd name="T83" fmla="*/ 2147483647 h 975"/>
              <a:gd name="T84" fmla="*/ 2147483647 w 453"/>
              <a:gd name="T85" fmla="*/ 2147483647 h 975"/>
              <a:gd name="T86" fmla="*/ 2147483647 w 453"/>
              <a:gd name="T87" fmla="*/ 2147483647 h 975"/>
              <a:gd name="T88" fmla="*/ 2147483647 w 453"/>
              <a:gd name="T89" fmla="*/ 2147483647 h 975"/>
              <a:gd name="T90" fmla="*/ 2147483647 w 453"/>
              <a:gd name="T91" fmla="*/ 2147483647 h 975"/>
              <a:gd name="T92" fmla="*/ 2147483647 w 453"/>
              <a:gd name="T93" fmla="*/ 2147483647 h 975"/>
              <a:gd name="T94" fmla="*/ 2147483647 w 453"/>
              <a:gd name="T95" fmla="*/ 2147483647 h 975"/>
              <a:gd name="T96" fmla="*/ 2147483647 w 453"/>
              <a:gd name="T97" fmla="*/ 0 h 975"/>
              <a:gd name="T98" fmla="*/ 2147483647 w 453"/>
              <a:gd name="T99" fmla="*/ 2147483647 h 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53" h="975">
                <a:moveTo>
                  <a:pt x="295" y="45"/>
                </a:moveTo>
                <a:lnTo>
                  <a:pt x="204" y="136"/>
                </a:lnTo>
                <a:lnTo>
                  <a:pt x="227" y="159"/>
                </a:lnTo>
                <a:lnTo>
                  <a:pt x="181" y="204"/>
                </a:lnTo>
                <a:lnTo>
                  <a:pt x="136" y="272"/>
                </a:lnTo>
                <a:lnTo>
                  <a:pt x="136" y="317"/>
                </a:lnTo>
                <a:lnTo>
                  <a:pt x="158" y="363"/>
                </a:lnTo>
                <a:lnTo>
                  <a:pt x="90" y="363"/>
                </a:lnTo>
                <a:lnTo>
                  <a:pt x="68" y="408"/>
                </a:lnTo>
                <a:lnTo>
                  <a:pt x="45" y="453"/>
                </a:lnTo>
                <a:lnTo>
                  <a:pt x="45" y="499"/>
                </a:lnTo>
                <a:lnTo>
                  <a:pt x="68" y="521"/>
                </a:lnTo>
                <a:lnTo>
                  <a:pt x="45" y="544"/>
                </a:lnTo>
                <a:lnTo>
                  <a:pt x="45" y="612"/>
                </a:lnTo>
                <a:lnTo>
                  <a:pt x="22" y="658"/>
                </a:lnTo>
                <a:lnTo>
                  <a:pt x="22" y="726"/>
                </a:lnTo>
                <a:lnTo>
                  <a:pt x="0" y="748"/>
                </a:lnTo>
                <a:lnTo>
                  <a:pt x="0" y="794"/>
                </a:lnTo>
                <a:lnTo>
                  <a:pt x="0" y="839"/>
                </a:lnTo>
                <a:lnTo>
                  <a:pt x="22" y="884"/>
                </a:lnTo>
                <a:lnTo>
                  <a:pt x="22" y="952"/>
                </a:lnTo>
                <a:lnTo>
                  <a:pt x="45" y="975"/>
                </a:lnTo>
                <a:lnTo>
                  <a:pt x="113" y="930"/>
                </a:lnTo>
                <a:lnTo>
                  <a:pt x="158" y="930"/>
                </a:lnTo>
                <a:lnTo>
                  <a:pt x="204" y="862"/>
                </a:lnTo>
                <a:lnTo>
                  <a:pt x="181" y="771"/>
                </a:lnTo>
                <a:lnTo>
                  <a:pt x="204" y="748"/>
                </a:lnTo>
                <a:lnTo>
                  <a:pt x="249" y="726"/>
                </a:lnTo>
                <a:lnTo>
                  <a:pt x="204" y="703"/>
                </a:lnTo>
                <a:lnTo>
                  <a:pt x="181" y="680"/>
                </a:lnTo>
                <a:lnTo>
                  <a:pt x="227" y="680"/>
                </a:lnTo>
                <a:lnTo>
                  <a:pt x="272" y="680"/>
                </a:lnTo>
                <a:lnTo>
                  <a:pt x="295" y="658"/>
                </a:lnTo>
                <a:lnTo>
                  <a:pt x="249" y="612"/>
                </a:lnTo>
                <a:lnTo>
                  <a:pt x="227" y="567"/>
                </a:lnTo>
                <a:lnTo>
                  <a:pt x="227" y="521"/>
                </a:lnTo>
                <a:lnTo>
                  <a:pt x="249" y="476"/>
                </a:lnTo>
                <a:lnTo>
                  <a:pt x="295" y="408"/>
                </a:lnTo>
                <a:lnTo>
                  <a:pt x="340" y="385"/>
                </a:lnTo>
                <a:lnTo>
                  <a:pt x="385" y="340"/>
                </a:lnTo>
                <a:lnTo>
                  <a:pt x="385" y="295"/>
                </a:lnTo>
                <a:lnTo>
                  <a:pt x="408" y="227"/>
                </a:lnTo>
                <a:lnTo>
                  <a:pt x="453" y="227"/>
                </a:lnTo>
                <a:lnTo>
                  <a:pt x="453" y="181"/>
                </a:lnTo>
                <a:lnTo>
                  <a:pt x="453" y="136"/>
                </a:lnTo>
                <a:lnTo>
                  <a:pt x="431" y="113"/>
                </a:lnTo>
                <a:lnTo>
                  <a:pt x="431" y="68"/>
                </a:lnTo>
                <a:lnTo>
                  <a:pt x="385" y="22"/>
                </a:lnTo>
                <a:lnTo>
                  <a:pt x="363" y="0"/>
                </a:lnTo>
                <a:lnTo>
                  <a:pt x="340" y="45"/>
                </a:lnTo>
              </a:path>
            </a:pathLst>
          </a:custGeom>
          <a:solidFill>
            <a:srgbClr val="66FF66"/>
          </a:solidFill>
          <a:ln>
            <a:noFill/>
          </a:ln>
          <a:effectLst/>
          <a:extLst>
            <a:ext uri="{91240B29-F687-4F45-9708-019B960494DF}">
              <a14:hiddenLine xmlns:a14="http://schemas.microsoft.com/office/drawing/2010/main" w="12700" cap="flat" cmpd="sng">
                <a:solidFill>
                  <a:schemeClr val="bg2"/>
                </a:solidFill>
                <a:prstDash val="solid"/>
                <a:round/>
                <a:headEnd/>
                <a:tailEnd/>
              </a14:hiddenLine>
            </a:ext>
            <a:ext uri="{AF507438-7753-43E0-B8FC-AC1667EBCBE1}">
              <a14:hiddenEffects xmlns:a14="http://schemas.microsoft.com/office/drawing/2010/main">
                <a:effectLst>
                  <a:outerShdw dist="17961" dir="2700000" algn="ctr" rotWithShape="0">
                    <a:srgbClr val="3D993D"/>
                  </a:outerShdw>
                </a:effectLst>
              </a14:hiddenEffects>
            </a:ext>
          </a:extLst>
        </p:spPr>
        <p:txBody>
          <a:bodyPr wrap="none" lIns="90000" tIns="46800" rIns="90000" bIns="46800" anchor="ctr">
            <a:spAutoFit/>
          </a:bodyPr>
          <a:lstStyle/>
          <a:p>
            <a:pPr algn="ctr"/>
            <a:endParaRPr lang="de-DE" sz="1600" smtClean="0">
              <a:solidFill>
                <a:srgbClr val="000000"/>
              </a:solidFill>
              <a:latin typeface="Arial" charset="0"/>
            </a:endParaRPr>
          </a:p>
        </p:txBody>
      </p:sp>
    </p:spTree>
    <p:extLst>
      <p:ext uri="{BB962C8B-B14F-4D97-AF65-F5344CB8AC3E}">
        <p14:creationId xmlns:p14="http://schemas.microsoft.com/office/powerpoint/2010/main" val="1700651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Customised Subtitles using </a:t>
            </a:r>
            <a:r>
              <a:rPr lang="en-GB" dirty="0" err="1" smtClean="0">
                <a:latin typeface="Arial" panose="020B0604020202020204" pitchFamily="34" charset="0"/>
                <a:cs typeface="Arial" panose="020B0604020202020204" pitchFamily="34" charset="0"/>
              </a:rPr>
              <a:t>HbbTV</a:t>
            </a:r>
            <a:endParaRPr lang="en-GB" dirty="0">
              <a:latin typeface="Arial" panose="020B0604020202020204" pitchFamily="34" charset="0"/>
              <a:cs typeface="Arial" panose="020B0604020202020204" pitchFamily="34" charset="0"/>
            </a:endParaRPr>
          </a:p>
        </p:txBody>
      </p:sp>
      <p:pic>
        <p:nvPicPr>
          <p:cNvPr id="4" name="Picture 7" descr="screen_hbbtv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056" y="3068960"/>
            <a:ext cx="4104456" cy="23083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828000" y="2770584"/>
            <a:ext cx="4413032" cy="3394720"/>
          </a:xfrm>
        </p:spPr>
        <p:txBody>
          <a:bodyPr/>
          <a:lstStyle/>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HBBNEXT: we created an </a:t>
            </a:r>
            <a:r>
              <a:rPr lang="en-GB" dirty="0" err="1" smtClean="0">
                <a:latin typeface="Arial" panose="020B0604020202020204" pitchFamily="34" charset="0"/>
                <a:cs typeface="Arial" panose="020B0604020202020204" pitchFamily="34" charset="0"/>
              </a:rPr>
              <a:t>HbbTV</a:t>
            </a:r>
            <a:r>
              <a:rPr lang="en-GB" dirty="0" smtClean="0">
                <a:latin typeface="Arial" panose="020B0604020202020204" pitchFamily="34" charset="0"/>
                <a:cs typeface="Arial" panose="020B0604020202020204" pitchFamily="34" charset="0"/>
              </a:rPr>
              <a:t> application that allowed users customise subtitles</a:t>
            </a:r>
          </a:p>
          <a:p>
            <a:pPr marL="0" indent="0">
              <a:buNone/>
            </a:pPr>
            <a:endParaRPr lang="en-GB" sz="1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User Tests in 2012 und 2013. </a:t>
            </a:r>
          </a:p>
          <a:p>
            <a:pPr lvl="1"/>
            <a:r>
              <a:rPr lang="en-GB" dirty="0" smtClean="0">
                <a:latin typeface="Arial" panose="020B0604020202020204" pitchFamily="34" charset="0"/>
                <a:cs typeface="Arial" panose="020B0604020202020204" pitchFamily="34" charset="0"/>
              </a:rPr>
              <a:t>Close cooperation with accessibility associations in Berlin and Brandenburg</a:t>
            </a:r>
          </a:p>
          <a:p>
            <a:pPr marL="0" indent="0">
              <a:buNone/>
            </a:pPr>
            <a:endParaRPr lang="en-GB" sz="1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Since IFA 2012 operational tests and distribution gradually increased</a:t>
            </a:r>
          </a:p>
          <a:p>
            <a:pPr lvl="1"/>
            <a:r>
              <a:rPr lang="en-GB" dirty="0" smtClean="0">
                <a:latin typeface="Arial" panose="020B0604020202020204" pitchFamily="34" charset="0"/>
                <a:cs typeface="Arial" panose="020B0604020202020204" pitchFamily="34" charset="0"/>
              </a:rPr>
              <a:t>Initially only one </a:t>
            </a:r>
            <a:r>
              <a:rPr lang="en-GB" b="1" dirty="0" err="1" smtClean="0">
                <a:latin typeface="Arial" panose="020B0604020202020204" pitchFamily="34" charset="0"/>
                <a:cs typeface="Arial" panose="020B0604020202020204" pitchFamily="34" charset="0"/>
              </a:rPr>
              <a:t>rbb</a:t>
            </a:r>
            <a:r>
              <a:rPr lang="en-GB" dirty="0" smtClean="0">
                <a:latin typeface="Arial" panose="020B0604020202020204" pitchFamily="34" charset="0"/>
                <a:cs typeface="Arial" panose="020B0604020202020204" pitchFamily="34" charset="0"/>
              </a:rPr>
              <a:t> news show and only available in Berlin and Brandenburg (via DTT)</a:t>
            </a:r>
          </a:p>
          <a:p>
            <a:pPr marL="457200" lvl="1" indent="0">
              <a:buNone/>
            </a:pPr>
            <a:endParaRPr lang="en-GB"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Status: Available for all </a:t>
            </a:r>
            <a:r>
              <a:rPr lang="en-GB" b="1" dirty="0" err="1" smtClean="0">
                <a:latin typeface="Arial" panose="020B0604020202020204" pitchFamily="34" charset="0"/>
                <a:cs typeface="Arial" panose="020B0604020202020204" pitchFamily="34" charset="0"/>
              </a:rPr>
              <a:t>rbb</a:t>
            </a:r>
            <a:r>
              <a:rPr lang="en-GB" dirty="0" smtClean="0">
                <a:latin typeface="Arial" panose="020B0604020202020204" pitchFamily="34" charset="0"/>
                <a:cs typeface="Arial" panose="020B0604020202020204" pitchFamily="34" charset="0"/>
              </a:rPr>
              <a:t> TV programmes with subtitles </a:t>
            </a:r>
          </a:p>
          <a:p>
            <a:pPr>
              <a:buFont typeface="Wingdings" panose="05000000000000000000" pitchFamily="2" charset="2"/>
              <a:buChar char="§"/>
            </a:pP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15" descr="hbbnext6_transparent"/>
          <p:cNvPicPr>
            <a:picLocks noChangeAspect="1" noChangeArrowheads="1"/>
          </p:cNvPicPr>
          <p:nvPr/>
        </p:nvPicPr>
        <p:blipFill>
          <a:blip r:embed="rId3"/>
          <a:srcRect/>
          <a:stretch>
            <a:fillRect/>
          </a:stretch>
        </p:blipFill>
        <p:spPr bwMode="auto">
          <a:xfrm>
            <a:off x="7545388" y="115888"/>
            <a:ext cx="2144712" cy="685800"/>
          </a:xfrm>
          <a:prstGeom prst="rect">
            <a:avLst/>
          </a:prstGeom>
          <a:noFill/>
          <a:ln>
            <a:noFill/>
          </a:ln>
          <a:effectLst>
            <a:outerShdw algn="ctr" rotWithShape="0">
              <a:schemeClr val="tx1"/>
            </a:outerShdw>
          </a:effectLst>
          <a:extLst/>
        </p:spPr>
      </p:pic>
      <p:sp>
        <p:nvSpPr>
          <p:cNvPr id="8" name="Datumsplatzhalter 7"/>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2561464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Arial" panose="020B0604020202020204" pitchFamily="34" charset="0"/>
                <a:cs typeface="Arial" panose="020B0604020202020204" pitchFamily="34" charset="0"/>
              </a:rPr>
              <a:t>How do you access the </a:t>
            </a:r>
            <a:r>
              <a:rPr lang="en-US" dirty="0" err="1">
                <a:latin typeface="Arial" panose="020B0604020202020204" pitchFamily="34" charset="0"/>
                <a:cs typeface="Arial" panose="020B0604020202020204" pitchFamily="34" charset="0"/>
              </a:rPr>
              <a:t>HbbTV</a:t>
            </a:r>
            <a:r>
              <a:rPr lang="en-US" dirty="0">
                <a:latin typeface="Arial" panose="020B0604020202020204" pitchFamily="34" charset="0"/>
                <a:cs typeface="Arial" panose="020B0604020202020204" pitchFamily="34" charset="0"/>
              </a:rPr>
              <a:t> subtitle application?</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buFont typeface="Wingdings" panose="05000000000000000000" pitchFamily="2" charset="2"/>
              <a:buChar char="§"/>
            </a:pPr>
            <a:r>
              <a:rPr lang="en-US" sz="1800" dirty="0">
                <a:latin typeface="Arial" panose="020B0604020202020204" pitchFamily="34" charset="0"/>
                <a:cs typeface="Arial" panose="020B0604020202020204" pitchFamily="34" charset="0"/>
              </a:rPr>
              <a:t>Red button on TV remote control</a:t>
            </a:r>
          </a:p>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800" b="1" dirty="0" err="1">
                <a:latin typeface="Arial" panose="020B0604020202020204" pitchFamily="34" charset="0"/>
                <a:cs typeface="Arial" panose="020B0604020202020204" pitchFamily="34" charset="0"/>
              </a:rPr>
              <a:t>r</a:t>
            </a:r>
            <a:r>
              <a:rPr lang="en-US" sz="1800" b="1" dirty="0" err="1" smtClean="0">
                <a:latin typeface="Arial" panose="020B0604020202020204" pitchFamily="34" charset="0"/>
                <a:cs typeface="Arial" panose="020B0604020202020204" pitchFamily="34" charset="0"/>
              </a:rPr>
              <a:t>bb</a:t>
            </a:r>
            <a:r>
              <a:rPr lang="en-US" sz="1800" dirty="0" smtClean="0">
                <a:latin typeface="Arial" panose="020B0604020202020204" pitchFamily="34" charset="0"/>
                <a:cs typeface="Arial" panose="020B0604020202020204" pitchFamily="34" charset="0"/>
              </a:rPr>
              <a:t> launcher </a:t>
            </a:r>
            <a:r>
              <a:rPr lang="en-US" sz="1800" dirty="0">
                <a:latin typeface="Arial" panose="020B0604020202020204" pitchFamily="34" charset="0"/>
                <a:cs typeface="Arial" panose="020B0604020202020204" pitchFamily="34" charset="0"/>
              </a:rPr>
              <a:t>bar</a:t>
            </a:r>
          </a:p>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Subtitle application widget</a:t>
            </a:r>
          </a:p>
          <a:p>
            <a:endParaRPr lang="de-DE"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929" y="3313039"/>
            <a:ext cx="5328592" cy="299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 descr="hbbnext6_transparent"/>
          <p:cNvPicPr>
            <a:picLocks noChangeAspect="1" noChangeArrowheads="1"/>
          </p:cNvPicPr>
          <p:nvPr/>
        </p:nvPicPr>
        <p:blipFill>
          <a:blip r:embed="rId3"/>
          <a:srcRect/>
          <a:stretch>
            <a:fillRect/>
          </a:stretch>
        </p:blipFill>
        <p:spPr bwMode="auto">
          <a:xfrm>
            <a:off x="7545388" y="115888"/>
            <a:ext cx="2144712" cy="685800"/>
          </a:xfrm>
          <a:prstGeom prst="rect">
            <a:avLst/>
          </a:prstGeom>
          <a:noFill/>
          <a:ln>
            <a:noFill/>
          </a:ln>
          <a:effectLst>
            <a:outerShdw algn="ctr" rotWithShape="0">
              <a:schemeClr val="tx1"/>
            </a:outerShdw>
          </a:effectLst>
          <a:extLst/>
        </p:spPr>
      </p:pic>
      <p:sp>
        <p:nvSpPr>
          <p:cNvPr id="8" name="Datumsplatzhalter 7"/>
          <p:cNvSpPr>
            <a:spLocks noGrp="1"/>
          </p:cNvSpPr>
          <p:nvPr>
            <p:ph type="dt" sz="half" idx="10"/>
          </p:nvPr>
        </p:nvSpPr>
        <p:spPr/>
        <p:txBody>
          <a:bodyPr/>
          <a:lstStyle/>
          <a:p>
            <a:r>
              <a:rPr lang="de-DE" smtClean="0">
                <a:latin typeface="Arial" panose="020B0604020202020204" pitchFamily="34" charset="0"/>
                <a:cs typeface="Arial" panose="020B0604020202020204" pitchFamily="34" charset="0"/>
              </a:rPr>
              <a:t>RBB approaches to accessibility on connected TV</a:t>
            </a:r>
            <a:endParaRPr lang="en-US" dirty="0"/>
          </a:p>
        </p:txBody>
      </p:sp>
    </p:spTree>
    <p:extLst>
      <p:ext uri="{BB962C8B-B14F-4D97-AF65-F5344CB8AC3E}">
        <p14:creationId xmlns:p14="http://schemas.microsoft.com/office/powerpoint/2010/main" val="4006098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enutzerdefiniert 1">
      <a:dk1>
        <a:srgbClr val="000000"/>
      </a:dk1>
      <a:lt1>
        <a:srgbClr val="FFFFFF"/>
      </a:lt1>
      <a:dk2>
        <a:srgbClr val="9B000D"/>
      </a:dk2>
      <a:lt2>
        <a:srgbClr val="645550"/>
      </a:lt2>
      <a:accent1>
        <a:srgbClr val="8C0000"/>
      </a:accent1>
      <a:accent2>
        <a:srgbClr val="CEC9C5"/>
      </a:accent2>
      <a:accent3>
        <a:srgbClr val="3F3F3F"/>
      </a:accent3>
      <a:accent4>
        <a:srgbClr val="DAEDEF"/>
      </a:accent4>
      <a:accent5>
        <a:srgbClr val="000000"/>
      </a:accent5>
      <a:accent6>
        <a:srgbClr val="97837D"/>
      </a:accent6>
      <a:hlink>
        <a:srgbClr val="009999"/>
      </a:hlink>
      <a:folHlink>
        <a:srgbClr val="729900"/>
      </a:folHlink>
    </a:clrScheme>
    <a:fontScheme name="RBB-Schriftart">
      <a:majorFont>
        <a:latin typeface="RBB Interstate Light"/>
        <a:ea typeface=""/>
        <a:cs typeface=""/>
      </a:majorFont>
      <a:minorFont>
        <a:latin typeface="RBB Interstate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a:themeElements>
    <a:clrScheme name="">
      <a:dk1>
        <a:srgbClr val="000000"/>
      </a:dk1>
      <a:lt1>
        <a:srgbClr val="FFFFFF"/>
      </a:lt1>
      <a:dk2>
        <a:srgbClr val="000000"/>
      </a:dk2>
      <a:lt2>
        <a:srgbClr val="C1CDDB"/>
      </a:lt2>
      <a:accent1>
        <a:srgbClr val="0F437A"/>
      </a:accent1>
      <a:accent2>
        <a:srgbClr val="6D89AB"/>
      </a:accent2>
      <a:accent3>
        <a:srgbClr val="FFFFFF"/>
      </a:accent3>
      <a:accent4>
        <a:srgbClr val="000000"/>
      </a:accent4>
      <a:accent5>
        <a:srgbClr val="AAB0BE"/>
      </a:accent5>
      <a:accent6>
        <a:srgbClr val="627C9B"/>
      </a:accent6>
      <a:hlink>
        <a:srgbClr val="C82430"/>
      </a:hlink>
      <a:folHlink>
        <a:srgbClr val="47A03A"/>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B2B2B2"/>
        </a:lt2>
        <a:accent1>
          <a:srgbClr val="EC009D"/>
        </a:accent1>
        <a:accent2>
          <a:srgbClr val="333399"/>
        </a:accent2>
        <a:accent3>
          <a:srgbClr val="FFFFFF"/>
        </a:accent3>
        <a:accent4>
          <a:srgbClr val="000000"/>
        </a:accent4>
        <a:accent5>
          <a:srgbClr val="F4AAC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B2B2B2"/>
        </a:lt2>
        <a:accent1>
          <a:srgbClr val="EC009D"/>
        </a:accent1>
        <a:accent2>
          <a:srgbClr val="EAEAEA"/>
        </a:accent2>
        <a:accent3>
          <a:srgbClr val="FFFFFF"/>
        </a:accent3>
        <a:accent4>
          <a:srgbClr val="000000"/>
        </a:accent4>
        <a:accent5>
          <a:srgbClr val="F4AACC"/>
        </a:accent5>
        <a:accent6>
          <a:srgbClr val="D4D4D4"/>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B2B2B2"/>
        </a:lt2>
        <a:accent1>
          <a:srgbClr val="EC009D"/>
        </a:accent1>
        <a:accent2>
          <a:srgbClr val="EAEAEA"/>
        </a:accent2>
        <a:accent3>
          <a:srgbClr val="FFFFFF"/>
        </a:accent3>
        <a:accent4>
          <a:srgbClr val="000000"/>
        </a:accent4>
        <a:accent5>
          <a:srgbClr val="F4AACC"/>
        </a:accent5>
        <a:accent6>
          <a:srgbClr val="D4D4D4"/>
        </a:accent6>
        <a:hlink>
          <a:srgbClr val="FF79FF"/>
        </a:hlink>
        <a:folHlink>
          <a:srgbClr val="99CC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B2B2B2"/>
        </a:lt2>
        <a:accent1>
          <a:srgbClr val="EC009D"/>
        </a:accent1>
        <a:accent2>
          <a:srgbClr val="EAEAEA"/>
        </a:accent2>
        <a:accent3>
          <a:srgbClr val="FFFFFF"/>
        </a:accent3>
        <a:accent4>
          <a:srgbClr val="000000"/>
        </a:accent4>
        <a:accent5>
          <a:srgbClr val="F4AACC"/>
        </a:accent5>
        <a:accent6>
          <a:srgbClr val="D4D4D4"/>
        </a:accent6>
        <a:hlink>
          <a:srgbClr val="FF7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057392-F303-4029-B27D-3BED7A24F201}"/>
</file>

<file path=customXml/itemProps2.xml><?xml version="1.0" encoding="utf-8"?>
<ds:datastoreItem xmlns:ds="http://schemas.openxmlformats.org/officeDocument/2006/customXml" ds:itemID="{AA3A172A-A55D-44A2-B2E0-60348A850B91}"/>
</file>

<file path=customXml/itemProps3.xml><?xml version="1.0" encoding="utf-8"?>
<ds:datastoreItem xmlns:ds="http://schemas.openxmlformats.org/officeDocument/2006/customXml" ds:itemID="{CF6BF1E9-ACB1-4910-8599-8DDC98C91BAD}"/>
</file>

<file path=docProps/app.xml><?xml version="1.0" encoding="utf-8"?>
<Properties xmlns="http://schemas.openxmlformats.org/officeDocument/2006/extended-properties" xmlns:vt="http://schemas.openxmlformats.org/officeDocument/2006/docPropsVTypes">
  <Template>blank</Template>
  <TotalTime>0</TotalTime>
  <Words>2269</Words>
  <Application>Microsoft Office PowerPoint</Application>
  <PresentationFormat>A4 Paper (210x297 mm)</PresentationFormat>
  <Paragraphs>195</Paragraphs>
  <Slides>28</Slides>
  <Notes>11</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RBB Interstate Light</vt:lpstr>
      <vt:lpstr>RBB Interstate Bold</vt:lpstr>
      <vt:lpstr>Arial Narrow</vt:lpstr>
      <vt:lpstr>Wingdings</vt:lpstr>
      <vt:lpstr>Wingdings 2</vt:lpstr>
      <vt:lpstr>Times</vt:lpstr>
      <vt:lpstr>ＭＳ Ｐゴシック</vt:lpstr>
      <vt:lpstr>Verdana</vt:lpstr>
      <vt:lpstr>Calibri</vt:lpstr>
      <vt:lpstr>blank</vt:lpstr>
      <vt:lpstr>3_blank</vt:lpstr>
      <vt:lpstr>RBB approaches to accessibility on connected TV </vt:lpstr>
      <vt:lpstr>rbb Rundfunk Berlin-Brandenburg</vt:lpstr>
      <vt:lpstr>rbb Innovation Projects Unit</vt:lpstr>
      <vt:lpstr>Subtitles – from analogue to digital</vt:lpstr>
      <vt:lpstr>From analogue to digital subtitles</vt:lpstr>
      <vt:lpstr>Hybrid Broadcast Broadband TV (HbbTV)</vt:lpstr>
      <vt:lpstr>PowerPoint Presentation</vt:lpstr>
      <vt:lpstr>Customised Subtitles using HbbTV</vt:lpstr>
      <vt:lpstr>How do you access the HbbTV subtitle application?</vt:lpstr>
      <vt:lpstr>HbbTV Subtitles: On/Off and context sensitive help (optional)</vt:lpstr>
      <vt:lpstr>HbbTV Subtitles: Font Size</vt:lpstr>
      <vt:lpstr>HbbTV Subtitles: Position</vt:lpstr>
      <vt:lpstr>HbbTV Subtitles: Background</vt:lpstr>
      <vt:lpstr>Customised Live HbbTV Subtitles (DVB): Outlook</vt:lpstr>
      <vt:lpstr>Customised Subtitles for HbbTV Catch Up TV Services</vt:lpstr>
      <vt:lpstr>PowerPoint Presentation</vt:lpstr>
      <vt:lpstr>Signer „on demand“</vt:lpstr>
      <vt:lpstr>Signer „on demand“: Motivation</vt:lpstr>
      <vt:lpstr>Variant 1: All-in-one Solution</vt:lpstr>
      <vt:lpstr>Variant 1: All-in-one Solution – Usability Test July 2014</vt:lpstr>
      <vt:lpstr>Variant 2: „Truly hybrid“ solution</vt:lpstr>
      <vt:lpstr>How can we improve audio?</vt:lpstr>
      <vt:lpstr>Clean Audio</vt:lpstr>
      <vt:lpstr>Accessibility options in digital Teletext</vt:lpstr>
      <vt:lpstr>ARDText Accessibility Options </vt:lpstr>
      <vt:lpstr>What‘s next for accessibility at rbb?</vt:lpstr>
      <vt:lpstr>Outlook, Challenges, Solutions</vt:lpstr>
      <vt:lpstr>Annette Wilson Produktions- &amp; Betriebsdirektion / Innovationsprojekte Tel. +49 331 97993 50047       Fax. +49 331 97993 50049 annette.wilson@rbb-online.de www.rbb-online.de/innovationsprojekte</vt:lpstr>
    </vt:vector>
  </TitlesOfParts>
  <Company>RBB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RBB approaches to connected TV and Accessibility</dc:title>
  <dc:creator>Simone Hollederer</dc:creator>
  <cp:lastModifiedBy>Chevtchenko, Marina</cp:lastModifiedBy>
  <cp:revision>41</cp:revision>
  <dcterms:created xsi:type="dcterms:W3CDTF">2015-03-16T09:44:18Z</dcterms:created>
  <dcterms:modified xsi:type="dcterms:W3CDTF">2015-03-18T14:02:10Z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