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17.xml" ContentType="application/vnd.openxmlformats-officedocument.presentationml.slide+xml"/>
  <Override PartName="/ppt/slides/slide28.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16.xml" ContentType="application/vnd.openxmlformats-officedocument.presentationml.slide+xml"/>
  <Override PartName="/ppt/slides/slide9.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8.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5" r:id="rId3"/>
    <p:sldId id="277" r:id="rId4"/>
    <p:sldId id="278" r:id="rId5"/>
    <p:sldId id="279" r:id="rId6"/>
    <p:sldId id="280" r:id="rId7"/>
    <p:sldId id="281" r:id="rId8"/>
    <p:sldId id="282" r:id="rId9"/>
    <p:sldId id="276" r:id="rId10"/>
    <p:sldId id="283" r:id="rId11"/>
    <p:sldId id="259" r:id="rId12"/>
    <p:sldId id="284" r:id="rId13"/>
    <p:sldId id="285" r:id="rId14"/>
    <p:sldId id="286" r:id="rId15"/>
    <p:sldId id="287" r:id="rId16"/>
    <p:sldId id="261" r:id="rId17"/>
    <p:sldId id="288" r:id="rId18"/>
    <p:sldId id="263" r:id="rId19"/>
    <p:sldId id="264" r:id="rId20"/>
    <p:sldId id="265" r:id="rId21"/>
    <p:sldId id="266" r:id="rId22"/>
    <p:sldId id="267" r:id="rId23"/>
    <p:sldId id="268" r:id="rId24"/>
    <p:sldId id="269" r:id="rId25"/>
    <p:sldId id="270" r:id="rId26"/>
    <p:sldId id="271" r:id="rId27"/>
    <p:sldId id="273" r:id="rId28"/>
    <p:sldId id="274"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849" autoAdjust="0"/>
  </p:normalViewPr>
  <p:slideViewPr>
    <p:cSldViewPr>
      <p:cViewPr varScale="1">
        <p:scale>
          <a:sx n="70" d="100"/>
          <a:sy n="70" d="100"/>
        </p:scale>
        <p:origin x="-137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openxmlformats.org/officeDocument/2006/relationships/customXml" Target="../customXml/item2.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D98C09F-6E41-4272-A605-B4BDCB40B2C0}" type="datetimeFigureOut">
              <a:rPr lang="en-US" smtClean="0"/>
              <a:t>10/1/2014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EC0718-A173-45A6-BD3E-69B9D0E78261}" type="slidenum">
              <a:rPr lang="en-US" smtClean="0"/>
              <a:t>‹#›</a:t>
            </a:fld>
            <a:endParaRPr lang="en-US" dirty="0"/>
          </a:p>
        </p:txBody>
      </p:sp>
      <p:pic>
        <p:nvPicPr>
          <p:cNvPr id="18" name="Picture 2" descr="http://www.cikom.com/images/biblioteka/sadrzaj/infofest.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51520" y="5866615"/>
            <a:ext cx="3096344" cy="7307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98C09F-6E41-4272-A605-B4BDCB40B2C0}" type="datetimeFigureOut">
              <a:rPr lang="en-US" smtClean="0"/>
              <a:t>10/1/2014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EC0718-A173-45A6-BD3E-69B9D0E7826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0D98C09F-6E41-4272-A605-B4BDCB40B2C0}" type="datetimeFigureOut">
              <a:rPr lang="en-US" smtClean="0"/>
              <a:t>10/1/2014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EC0718-A173-45A6-BD3E-69B9D0E78261}" type="slidenum">
              <a:rPr lang="en-US" smtClean="0"/>
              <a:t>‹#›</a:t>
            </a:fld>
            <a:endParaRPr lang="en-US"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98C09F-6E41-4272-A605-B4BDCB40B2C0}" type="datetimeFigureOut">
              <a:rPr lang="en-US" smtClean="0"/>
              <a:t>10/1/2014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EC0718-A173-45A6-BD3E-69B9D0E78261}" type="slidenum">
              <a:rPr lang="en-US" smtClean="0"/>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98C09F-6E41-4272-A605-B4BDCB40B2C0}" type="datetimeFigureOut">
              <a:rPr lang="en-US" smtClean="0"/>
              <a:t>10/1/2014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EC0718-A173-45A6-BD3E-69B9D0E78261}"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0D98C09F-6E41-4272-A605-B4BDCB40B2C0}" type="datetimeFigureOut">
              <a:rPr lang="en-US" smtClean="0"/>
              <a:t>10/1/2014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EC0718-A173-45A6-BD3E-69B9D0E78261}" type="slidenum">
              <a:rPr lang="en-US" smtClean="0"/>
              <a:t>‹#›</a:t>
            </a:fld>
            <a:endParaRPr lang="en-US" dirty="0"/>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D98C09F-6E41-4272-A605-B4BDCB40B2C0}" type="datetimeFigureOut">
              <a:rPr lang="en-US" smtClean="0"/>
              <a:t>10/1/2014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EC0718-A173-45A6-BD3E-69B9D0E78261}"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98C09F-6E41-4272-A605-B4BDCB40B2C0}" type="datetimeFigureOut">
              <a:rPr lang="en-US" smtClean="0"/>
              <a:t>10/1/2014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EC0718-A173-45A6-BD3E-69B9D0E7826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0D98C09F-6E41-4272-A605-B4BDCB40B2C0}" type="datetimeFigureOut">
              <a:rPr lang="en-US" smtClean="0"/>
              <a:t>10/1/2014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EC0718-A173-45A6-BD3E-69B9D0E7826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0D98C09F-6E41-4272-A605-B4BDCB40B2C0}" type="datetimeFigureOut">
              <a:rPr lang="en-US" smtClean="0"/>
              <a:t>10/1/2014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EC0718-A173-45A6-BD3E-69B9D0E78261}" type="slidenum">
              <a:rPr lang="en-US" smtClean="0"/>
              <a:t>‹#›</a:t>
            </a:fld>
            <a:endParaRPr lang="en-US"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98C09F-6E41-4272-A605-B4BDCB40B2C0}" type="datetimeFigureOut">
              <a:rPr lang="en-US" smtClean="0"/>
              <a:t>10/1/2014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EC0718-A173-45A6-BD3E-69B9D0E78261}" type="slidenum">
              <a:rPr lang="en-US" smtClean="0"/>
              <a:t>‹#›</a:t>
            </a:fld>
            <a:endParaRPr lang="en-US"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0D98C09F-6E41-4272-A605-B4BDCB40B2C0}" type="datetimeFigureOut">
              <a:rPr lang="en-US" smtClean="0"/>
              <a:t>10/1/2014</a:t>
            </a:fld>
            <a:endParaRPr lang="en-US"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6EC0718-A173-45A6-BD3E-69B9D0E78261}" type="slidenum">
              <a:rPr lang="en-US" smtClean="0"/>
              <a:t>‹#›</a:t>
            </a:fld>
            <a:endParaRPr lang="en-U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5" name="Picture 1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51520" y="5229200"/>
            <a:ext cx="1166251" cy="1368152"/>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3168352"/>
          </a:xfrm>
        </p:spPr>
        <p:txBody>
          <a:bodyPr>
            <a:normAutofit/>
          </a:bodyPr>
          <a:lstStyle/>
          <a:p>
            <a:r>
              <a:rPr lang="en-US" dirty="0"/>
              <a:t>Feasibility Study on the Establishment of Internet Exchange Point (IXP) in Montenegro</a:t>
            </a:r>
          </a:p>
        </p:txBody>
      </p:sp>
      <p:sp>
        <p:nvSpPr>
          <p:cNvPr id="3" name="Subtitle 2"/>
          <p:cNvSpPr>
            <a:spLocks noGrp="1"/>
          </p:cNvSpPr>
          <p:nvPr>
            <p:ph type="subTitle" idx="1"/>
          </p:nvPr>
        </p:nvSpPr>
        <p:spPr>
          <a:xfrm>
            <a:off x="2411760" y="4260056"/>
            <a:ext cx="6400800" cy="1473200"/>
          </a:xfrm>
        </p:spPr>
        <p:txBody>
          <a:bodyPr>
            <a:normAutofit fontScale="92500" lnSpcReduction="10000"/>
          </a:bodyPr>
          <a:lstStyle/>
          <a:p>
            <a:pPr algn="r"/>
            <a:endParaRPr lang="sr-Latn-ME" dirty="0" smtClean="0"/>
          </a:p>
          <a:p>
            <a:pPr algn="r"/>
            <a:endParaRPr lang="sr-Latn-ME" dirty="0"/>
          </a:p>
          <a:p>
            <a:pPr algn="r"/>
            <a:r>
              <a:rPr lang="en-US" sz="2400" dirty="0" smtClean="0">
                <a:solidFill>
                  <a:schemeClr val="tx1"/>
                </a:solidFill>
              </a:rPr>
              <a:t>Prof. B</a:t>
            </a:r>
            <a:r>
              <a:rPr lang="sr-Latn-ME" sz="2400" dirty="0" smtClean="0">
                <a:solidFill>
                  <a:schemeClr val="tx1"/>
                </a:solidFill>
              </a:rPr>
              <a:t>ožo Krstajić</a:t>
            </a:r>
            <a:r>
              <a:rPr lang="en-US" sz="2400" dirty="0" smtClean="0">
                <a:solidFill>
                  <a:schemeClr val="tx1"/>
                </a:solidFill>
              </a:rPr>
              <a:t>, PhD</a:t>
            </a:r>
          </a:p>
          <a:p>
            <a:pPr algn="r"/>
            <a:r>
              <a:rPr lang="en-US" sz="2400" dirty="0" smtClean="0">
                <a:solidFill>
                  <a:schemeClr val="tx1"/>
                </a:solidFill>
              </a:rPr>
              <a:t>University of Montenegro </a:t>
            </a:r>
            <a:endParaRPr lang="en-US" sz="2400" dirty="0">
              <a:solidFill>
                <a:schemeClr val="tx1"/>
              </a:solidFill>
            </a:endParaRPr>
          </a:p>
        </p:txBody>
      </p:sp>
      <p:pic>
        <p:nvPicPr>
          <p:cNvPr id="1028" name="Picture 4" descr="http://www.cis.ucg.ac.me/images/UCG-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2360" y="188640"/>
            <a:ext cx="1162050" cy="1162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57042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20688"/>
            <a:ext cx="8134672" cy="743396"/>
          </a:xfrm>
        </p:spPr>
        <p:txBody>
          <a:bodyPr>
            <a:normAutofit fontScale="90000"/>
          </a:bodyPr>
          <a:lstStyle/>
          <a:p>
            <a:r>
              <a:rPr lang="en-US" b="1" dirty="0" smtClean="0"/>
              <a:t>Spatial </a:t>
            </a:r>
            <a:r>
              <a:rPr lang="en-US" b="1" dirty="0"/>
              <a:t>and technical requirements</a:t>
            </a:r>
          </a:p>
        </p:txBody>
      </p:sp>
      <p:sp>
        <p:nvSpPr>
          <p:cNvPr id="3" name="Subtitle 2"/>
          <p:cNvSpPr>
            <a:spLocks noGrp="1"/>
          </p:cNvSpPr>
          <p:nvPr>
            <p:ph type="subTitle" idx="1"/>
          </p:nvPr>
        </p:nvSpPr>
        <p:spPr>
          <a:xfrm>
            <a:off x="539552" y="1628800"/>
            <a:ext cx="8208912" cy="3888432"/>
          </a:xfrm>
        </p:spPr>
        <p:txBody>
          <a:bodyPr>
            <a:noAutofit/>
          </a:bodyPr>
          <a:lstStyle/>
          <a:p>
            <a:pPr algn="just"/>
            <a:r>
              <a:rPr lang="en-GB" sz="3200" dirty="0"/>
              <a:t>ISO management </a:t>
            </a:r>
            <a:r>
              <a:rPr lang="en-GB" sz="3200" dirty="0" smtClean="0"/>
              <a:t>standards: 9001–quality</a:t>
            </a:r>
            <a:r>
              <a:rPr lang="en-GB" sz="3200" dirty="0"/>
              <a:t>, 14001–environment, 27001–information </a:t>
            </a:r>
            <a:r>
              <a:rPr lang="en-GB" sz="3200" dirty="0" smtClean="0"/>
              <a:t>security </a:t>
            </a:r>
            <a:r>
              <a:rPr lang="en-GB" sz="3200" dirty="0"/>
              <a:t>and </a:t>
            </a:r>
            <a:r>
              <a:rPr lang="en-GB" sz="3200" dirty="0" smtClean="0"/>
              <a:t>50001‐energy</a:t>
            </a:r>
            <a:endParaRPr lang="en-US" sz="3000" b="1" dirty="0" smtClean="0">
              <a:solidFill>
                <a:schemeClr val="bg1"/>
              </a:solidFill>
            </a:endParaRPr>
          </a:p>
          <a:p>
            <a:pPr marL="342900" indent="-342900" algn="just">
              <a:buFont typeface="Arial" panose="020B0604020202020204" pitchFamily="34" charset="0"/>
              <a:buChar char="•"/>
            </a:pPr>
            <a:r>
              <a:rPr lang="en-GB" sz="2400" dirty="0"/>
              <a:t>Placement of </a:t>
            </a:r>
            <a:r>
              <a:rPr lang="en-GB" sz="2400" dirty="0" smtClean="0"/>
              <a:t>equipment</a:t>
            </a:r>
            <a:endParaRPr lang="sr-Latn-ME" sz="2400" b="1" dirty="0" smtClean="0">
              <a:solidFill>
                <a:schemeClr val="bg1"/>
              </a:solidFill>
            </a:endParaRPr>
          </a:p>
          <a:p>
            <a:pPr marL="342900" indent="-342900" algn="just">
              <a:buFont typeface="Arial" panose="020B0604020202020204" pitchFamily="34" charset="0"/>
              <a:buChar char="•"/>
            </a:pPr>
            <a:r>
              <a:rPr lang="en-GB" sz="2400" dirty="0"/>
              <a:t>Power supply </a:t>
            </a:r>
            <a:endParaRPr lang="en-GB" sz="2400" dirty="0" smtClean="0"/>
          </a:p>
          <a:p>
            <a:pPr marL="342900" indent="-342900" algn="just">
              <a:buFont typeface="Arial" panose="020B0604020202020204" pitchFamily="34" charset="0"/>
              <a:buChar char="•"/>
            </a:pPr>
            <a:r>
              <a:rPr lang="en-GB" sz="2400" dirty="0" smtClean="0"/>
              <a:t>Communications</a:t>
            </a:r>
          </a:p>
          <a:p>
            <a:pPr marL="342900" indent="-342900" algn="just">
              <a:buFont typeface="Arial" panose="020B0604020202020204" pitchFamily="34" charset="0"/>
              <a:buChar char="•"/>
            </a:pPr>
            <a:r>
              <a:rPr lang="en-GB" sz="2400" dirty="0"/>
              <a:t>Security and control of </a:t>
            </a:r>
            <a:r>
              <a:rPr lang="en-GB" sz="2400" dirty="0" smtClean="0"/>
              <a:t>access</a:t>
            </a:r>
            <a:endParaRPr lang="sr-Latn-ME" sz="2400" b="1" dirty="0" smtClean="0">
              <a:solidFill>
                <a:schemeClr val="bg1"/>
              </a:solidFill>
            </a:endParaRPr>
          </a:p>
        </p:txBody>
      </p:sp>
    </p:spTree>
    <p:extLst>
      <p:ext uri="{BB962C8B-B14F-4D97-AF65-F5344CB8AC3E}">
        <p14:creationId xmlns:p14="http://schemas.microsoft.com/office/powerpoint/2010/main" val="35826846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0648"/>
            <a:ext cx="8134672" cy="743396"/>
          </a:xfrm>
        </p:spPr>
        <p:txBody>
          <a:bodyPr>
            <a:normAutofit fontScale="90000"/>
          </a:bodyPr>
          <a:lstStyle/>
          <a:p>
            <a:r>
              <a:rPr lang="sr-Latn-ME" b="1" dirty="0"/>
              <a:t>Recommended </a:t>
            </a:r>
            <a:r>
              <a:rPr lang="en-US" b="1" dirty="0" smtClean="0"/>
              <a:t>technical </a:t>
            </a:r>
            <a:r>
              <a:rPr lang="sr-Latn-ME" b="1" dirty="0" smtClean="0"/>
              <a:t>solution</a:t>
            </a:r>
            <a:endParaRPr lang="en-US" b="1" dirty="0"/>
          </a:p>
        </p:txBody>
      </p:sp>
      <p:sp>
        <p:nvSpPr>
          <p:cNvPr id="3" name="Subtitle 2"/>
          <p:cNvSpPr>
            <a:spLocks noGrp="1"/>
          </p:cNvSpPr>
          <p:nvPr>
            <p:ph type="subTitle" idx="1"/>
          </p:nvPr>
        </p:nvSpPr>
        <p:spPr>
          <a:xfrm>
            <a:off x="539552" y="1052736"/>
            <a:ext cx="8208912" cy="1224136"/>
          </a:xfrm>
        </p:spPr>
        <p:txBody>
          <a:bodyPr>
            <a:noAutofit/>
          </a:bodyPr>
          <a:lstStyle/>
          <a:p>
            <a:pPr marL="342900" indent="-342900" algn="just">
              <a:buFont typeface="Arial" panose="020B0604020202020204" pitchFamily="34" charset="0"/>
              <a:buChar char="•"/>
            </a:pPr>
            <a:r>
              <a:rPr lang="en-GB" sz="2400" dirty="0" smtClean="0"/>
              <a:t>IXP based </a:t>
            </a:r>
            <a:r>
              <a:rPr lang="en-GB" sz="2400" dirty="0"/>
              <a:t>on </a:t>
            </a:r>
            <a:r>
              <a:rPr lang="en-GB" sz="2400" dirty="0" smtClean="0"/>
              <a:t>Ethernet by </a:t>
            </a:r>
            <a:r>
              <a:rPr lang="en-GB" sz="2400" dirty="0"/>
              <a:t>using </a:t>
            </a:r>
            <a:r>
              <a:rPr lang="en-GB" sz="2400" dirty="0" smtClean="0"/>
              <a:t>L3 </a:t>
            </a:r>
            <a:r>
              <a:rPr lang="en-GB" sz="2400" dirty="0"/>
              <a:t>("one‐to‐many") </a:t>
            </a:r>
            <a:r>
              <a:rPr lang="en-GB" sz="2400" dirty="0" smtClean="0"/>
              <a:t>design</a:t>
            </a:r>
            <a:r>
              <a:rPr lang="en-GB" sz="2400" dirty="0"/>
              <a:t> as a separate </a:t>
            </a:r>
            <a:r>
              <a:rPr lang="en-GB" sz="2400" dirty="0" smtClean="0"/>
              <a:t>AS with </a:t>
            </a:r>
            <a:r>
              <a:rPr lang="en-GB" sz="2400" dirty="0"/>
              <a:t>a </a:t>
            </a:r>
            <a:r>
              <a:rPr lang="en-GB" sz="2400" dirty="0" smtClean="0"/>
              <a:t>unique ASN and IPv4 and IPv6 addresses</a:t>
            </a:r>
          </a:p>
        </p:txBody>
      </p:sp>
      <p:pic>
        <p:nvPicPr>
          <p:cNvPr id="5" name="Content Placeholder 3"/>
          <p:cNvPicPr>
            <a:picLocks noChangeAspect="1"/>
          </p:cNvPicPr>
          <p:nvPr/>
        </p:nvPicPr>
        <p:blipFill rotWithShape="1">
          <a:blip r:embed="rId2" cstate="print">
            <a:extLst>
              <a:ext uri="{28A0092B-C50C-407E-A947-70E740481C1C}">
                <a14:useLocalDpi xmlns:a14="http://schemas.microsoft.com/office/drawing/2010/main" val="0"/>
              </a:ext>
            </a:extLst>
          </a:blip>
          <a:srcRect l="8890" t="23742" r="7268" b="13806"/>
          <a:stretch/>
        </p:blipFill>
        <p:spPr>
          <a:xfrm>
            <a:off x="1187624" y="2204863"/>
            <a:ext cx="7416824" cy="3905669"/>
          </a:xfrm>
          <a:prstGeom prst="rect">
            <a:avLst/>
          </a:prstGeom>
        </p:spPr>
      </p:pic>
    </p:spTree>
    <p:extLst>
      <p:ext uri="{BB962C8B-B14F-4D97-AF65-F5344CB8AC3E}">
        <p14:creationId xmlns:p14="http://schemas.microsoft.com/office/powerpoint/2010/main" val="34122810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0648"/>
            <a:ext cx="8134672" cy="743396"/>
          </a:xfrm>
        </p:spPr>
        <p:txBody>
          <a:bodyPr>
            <a:normAutofit fontScale="90000"/>
          </a:bodyPr>
          <a:lstStyle/>
          <a:p>
            <a:r>
              <a:rPr lang="sr-Latn-ME" b="1" dirty="0"/>
              <a:t>Recommended </a:t>
            </a:r>
            <a:r>
              <a:rPr lang="en-US" b="1" dirty="0" smtClean="0"/>
              <a:t>technical </a:t>
            </a:r>
            <a:r>
              <a:rPr lang="sr-Latn-ME" b="1" dirty="0" smtClean="0"/>
              <a:t>solution</a:t>
            </a:r>
            <a:endParaRPr lang="en-US" b="1" dirty="0"/>
          </a:p>
        </p:txBody>
      </p:sp>
      <p:sp>
        <p:nvSpPr>
          <p:cNvPr id="4" name="Subtitle 3"/>
          <p:cNvSpPr>
            <a:spLocks noGrp="1"/>
          </p:cNvSpPr>
          <p:nvPr>
            <p:ph type="subTitle" idx="1"/>
          </p:nvPr>
        </p:nvSpPr>
        <p:spPr/>
        <p:txBody>
          <a:bodyPr/>
          <a:lstStyle/>
          <a:p>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000661671"/>
              </p:ext>
            </p:extLst>
          </p:nvPr>
        </p:nvGraphicFramePr>
        <p:xfrm>
          <a:off x="1043608" y="1143746"/>
          <a:ext cx="7560840" cy="4013446"/>
        </p:xfrm>
        <a:graphic>
          <a:graphicData uri="http://schemas.openxmlformats.org/drawingml/2006/table">
            <a:tbl>
              <a:tblPr firstRow="1" firstCol="1" lastRow="1" lastCol="1" bandRow="1" bandCol="1">
                <a:tableStyleId>{5C22544A-7EE6-4342-B048-85BDC9FD1C3A}</a:tableStyleId>
              </a:tblPr>
              <a:tblGrid>
                <a:gridCol w="2123203"/>
                <a:gridCol w="5437637"/>
              </a:tblGrid>
              <a:tr h="1636944">
                <a:tc>
                  <a:txBody>
                    <a:bodyPr/>
                    <a:lstStyle/>
                    <a:p>
                      <a:pPr marL="60960">
                        <a:spcBef>
                          <a:spcPts val="25"/>
                        </a:spcBef>
                        <a:spcAft>
                          <a:spcPts val="0"/>
                        </a:spcAft>
                      </a:pPr>
                      <a:r>
                        <a:rPr lang="en-US" sz="2400" b="1" dirty="0">
                          <a:effectLst/>
                        </a:rPr>
                        <a:t>Advantages</a:t>
                      </a:r>
                      <a:endParaRPr lang="en-US" sz="2400" b="1" dirty="0">
                        <a:effectLst/>
                        <a:latin typeface="Calibri"/>
                        <a:ea typeface="Calibri"/>
                        <a:cs typeface="Arial"/>
                      </a:endParaRPr>
                    </a:p>
                  </a:txBody>
                  <a:tcPr marL="0" marR="0" marT="0" marB="0"/>
                </a:tc>
                <a:tc>
                  <a:txBody>
                    <a:bodyPr/>
                    <a:lstStyle/>
                    <a:p>
                      <a:pPr marL="342900" marR="267970" lvl="0" indent="-342900">
                        <a:lnSpc>
                          <a:spcPct val="103000"/>
                        </a:lnSpc>
                        <a:spcBef>
                          <a:spcPts val="25"/>
                        </a:spcBef>
                        <a:spcAft>
                          <a:spcPts val="0"/>
                        </a:spcAft>
                        <a:buSzPts val="1000"/>
                        <a:buFont typeface="Symbol"/>
                        <a:buChar char=""/>
                        <a:tabLst>
                          <a:tab pos="490220" algn="l"/>
                        </a:tabLst>
                      </a:pPr>
                      <a:r>
                        <a:rPr lang="en-US" sz="2400" b="1" spc="-5" dirty="0">
                          <a:effectLst/>
                        </a:rPr>
                        <a:t>Only one session towards the IXP is established.</a:t>
                      </a:r>
                      <a:endParaRPr lang="en-US" sz="2400" b="1" dirty="0">
                        <a:effectLst/>
                      </a:endParaRPr>
                    </a:p>
                    <a:p>
                      <a:pPr marL="342900" marR="116205" lvl="0" indent="-342900">
                        <a:lnSpc>
                          <a:spcPct val="102000"/>
                        </a:lnSpc>
                        <a:spcAft>
                          <a:spcPts val="0"/>
                        </a:spcAft>
                        <a:buSzPts val="1000"/>
                        <a:buFont typeface="Symbol"/>
                        <a:buChar char=""/>
                        <a:tabLst>
                          <a:tab pos="490220" algn="l"/>
                        </a:tabLst>
                      </a:pPr>
                      <a:r>
                        <a:rPr lang="en-US" sz="2400" b="1" spc="-5" dirty="0">
                          <a:effectLst/>
                        </a:rPr>
                        <a:t>Simplicity of connection of service and service provider to the IXP</a:t>
                      </a:r>
                      <a:r>
                        <a:rPr lang="en-US" sz="2400" b="1" dirty="0">
                          <a:effectLst/>
                        </a:rPr>
                        <a:t>.</a:t>
                      </a:r>
                    </a:p>
                    <a:p>
                      <a:pPr marL="342900" marR="400050" lvl="0" indent="-342900" algn="just">
                        <a:lnSpc>
                          <a:spcPct val="102000"/>
                        </a:lnSpc>
                        <a:spcBef>
                          <a:spcPts val="5"/>
                        </a:spcBef>
                        <a:spcAft>
                          <a:spcPts val="0"/>
                        </a:spcAft>
                        <a:buSzPts val="1000"/>
                        <a:buFont typeface="Symbol"/>
                        <a:buChar char=""/>
                        <a:tabLst>
                          <a:tab pos="490220" algn="l"/>
                        </a:tabLst>
                      </a:pPr>
                      <a:r>
                        <a:rPr lang="en-US" sz="2400" b="1" spc="-5" dirty="0">
                          <a:effectLst/>
                        </a:rPr>
                        <a:t>Peering</a:t>
                      </a:r>
                      <a:r>
                        <a:rPr lang="en-US" sz="2400" b="1" spc="-60" dirty="0">
                          <a:effectLst/>
                        </a:rPr>
                        <a:t> is under complete control of the operator, with some less demanding hardware resources</a:t>
                      </a:r>
                      <a:r>
                        <a:rPr lang="en-US" sz="2400" b="1" dirty="0">
                          <a:effectLst/>
                        </a:rPr>
                        <a:t>.</a:t>
                      </a:r>
                      <a:endParaRPr lang="en-US" sz="2400" b="1" dirty="0">
                        <a:effectLst/>
                        <a:latin typeface="Calibri"/>
                        <a:ea typeface="Symbol"/>
                        <a:cs typeface="Arial"/>
                      </a:endParaRPr>
                    </a:p>
                  </a:txBody>
                  <a:tcPr marL="0" marR="0" marT="0" marB="0"/>
                </a:tc>
              </a:tr>
              <a:tr h="1394642">
                <a:tc>
                  <a:txBody>
                    <a:bodyPr/>
                    <a:lstStyle/>
                    <a:p>
                      <a:pPr marL="60960">
                        <a:spcBef>
                          <a:spcPts val="30"/>
                        </a:spcBef>
                        <a:spcAft>
                          <a:spcPts val="0"/>
                        </a:spcAft>
                      </a:pPr>
                      <a:r>
                        <a:rPr lang="en-US" sz="2400" b="1" dirty="0">
                          <a:effectLst/>
                        </a:rPr>
                        <a:t>Disadvantages</a:t>
                      </a:r>
                      <a:endParaRPr lang="en-US" sz="2400" b="1" dirty="0">
                        <a:effectLst/>
                        <a:latin typeface="Calibri"/>
                        <a:ea typeface="Calibri"/>
                        <a:cs typeface="Arial"/>
                      </a:endParaRPr>
                    </a:p>
                  </a:txBody>
                  <a:tcPr marL="0" marR="0" marT="0" marB="0"/>
                </a:tc>
                <a:tc>
                  <a:txBody>
                    <a:bodyPr/>
                    <a:lstStyle/>
                    <a:p>
                      <a:pPr marL="342900" marR="132715" lvl="0" indent="-342900" algn="just">
                        <a:lnSpc>
                          <a:spcPct val="103000"/>
                        </a:lnSpc>
                        <a:spcBef>
                          <a:spcPts val="30"/>
                        </a:spcBef>
                        <a:spcAft>
                          <a:spcPts val="0"/>
                        </a:spcAft>
                        <a:buSzPts val="1000"/>
                        <a:buFont typeface="Symbol"/>
                        <a:buChar char=""/>
                        <a:tabLst>
                          <a:tab pos="490220" algn="l"/>
                        </a:tabLst>
                      </a:pPr>
                      <a:r>
                        <a:rPr lang="en-US" sz="2400" b="1" spc="-5" dirty="0">
                          <a:effectLst/>
                        </a:rPr>
                        <a:t>The IXP</a:t>
                      </a:r>
                      <a:r>
                        <a:rPr lang="en-US" sz="2400" b="1" spc="-50" dirty="0">
                          <a:effectLst/>
                        </a:rPr>
                        <a:t> </a:t>
                      </a:r>
                      <a:r>
                        <a:rPr lang="en-US" sz="2400" b="1" spc="-5" dirty="0">
                          <a:effectLst/>
                        </a:rPr>
                        <a:t>team must be familiar with BGP or depend on external associates with good knowledge of BGP.</a:t>
                      </a:r>
                      <a:endParaRPr lang="en-US" sz="2400" b="1" dirty="0">
                        <a:effectLst/>
                        <a:latin typeface="Calibri"/>
                        <a:ea typeface="Symbol"/>
                        <a:cs typeface="Arial"/>
                      </a:endParaRPr>
                    </a:p>
                  </a:txBody>
                  <a:tcPr marL="0" marR="0" marT="0" marB="0"/>
                </a:tc>
              </a:tr>
            </a:tbl>
          </a:graphicData>
        </a:graphic>
      </p:graphicFrame>
    </p:spTree>
    <p:extLst>
      <p:ext uri="{BB962C8B-B14F-4D97-AF65-F5344CB8AC3E}">
        <p14:creationId xmlns:p14="http://schemas.microsoft.com/office/powerpoint/2010/main" val="121278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0648"/>
            <a:ext cx="8134672" cy="743396"/>
          </a:xfrm>
        </p:spPr>
        <p:txBody>
          <a:bodyPr>
            <a:normAutofit fontScale="90000"/>
          </a:bodyPr>
          <a:lstStyle/>
          <a:p>
            <a:r>
              <a:rPr lang="en-US" b="1" dirty="0" smtClean="0"/>
              <a:t>Basic </a:t>
            </a:r>
            <a:r>
              <a:rPr lang="en-US" b="1" dirty="0"/>
              <a:t>and additional services</a:t>
            </a:r>
          </a:p>
        </p:txBody>
      </p:sp>
      <p:sp>
        <p:nvSpPr>
          <p:cNvPr id="4" name="Subtitle 3"/>
          <p:cNvSpPr>
            <a:spLocks noGrp="1"/>
          </p:cNvSpPr>
          <p:nvPr>
            <p:ph type="subTitle" idx="1"/>
          </p:nvPr>
        </p:nvSpPr>
        <p:spPr/>
        <p:txBody>
          <a:bodyPr/>
          <a:lstStyle/>
          <a:p>
            <a:endParaRPr lang="en-US" dirty="0"/>
          </a:p>
        </p:txBody>
      </p:sp>
      <p:pic>
        <p:nvPicPr>
          <p:cNvPr id="5" name="image8.jpeg"/>
          <p:cNvPicPr/>
          <p:nvPr/>
        </p:nvPicPr>
        <p:blipFill>
          <a:blip r:embed="rId2" cstate="print"/>
          <a:stretch>
            <a:fillRect/>
          </a:stretch>
        </p:blipFill>
        <p:spPr>
          <a:xfrm>
            <a:off x="899592" y="1196752"/>
            <a:ext cx="7488832" cy="4608512"/>
          </a:xfrm>
          <a:prstGeom prst="rect">
            <a:avLst/>
          </a:prstGeom>
        </p:spPr>
      </p:pic>
    </p:spTree>
    <p:extLst>
      <p:ext uri="{BB962C8B-B14F-4D97-AF65-F5344CB8AC3E}">
        <p14:creationId xmlns:p14="http://schemas.microsoft.com/office/powerpoint/2010/main" val="32651519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0648"/>
            <a:ext cx="8134672" cy="743396"/>
          </a:xfrm>
        </p:spPr>
        <p:txBody>
          <a:bodyPr>
            <a:noAutofit/>
          </a:bodyPr>
          <a:lstStyle/>
          <a:p>
            <a:r>
              <a:rPr lang="en-US" sz="3600" b="1" dirty="0" smtClean="0"/>
              <a:t>ICT </a:t>
            </a:r>
            <a:r>
              <a:rPr lang="en-US" sz="3600" b="1" dirty="0"/>
              <a:t>infrastructure </a:t>
            </a:r>
            <a:r>
              <a:rPr lang="en-US" sz="3600" b="1" dirty="0" smtClean="0"/>
              <a:t>for </a:t>
            </a:r>
            <a:r>
              <a:rPr lang="en-US" sz="3600" b="1" dirty="0"/>
              <a:t>IXP</a:t>
            </a:r>
          </a:p>
        </p:txBody>
      </p:sp>
      <p:sp>
        <p:nvSpPr>
          <p:cNvPr id="3" name="Subtitle 2"/>
          <p:cNvSpPr>
            <a:spLocks noGrp="1"/>
          </p:cNvSpPr>
          <p:nvPr>
            <p:ph type="subTitle" idx="1"/>
          </p:nvPr>
        </p:nvSpPr>
        <p:spPr>
          <a:xfrm>
            <a:off x="539552" y="1052736"/>
            <a:ext cx="8208912" cy="4320480"/>
          </a:xfrm>
        </p:spPr>
        <p:txBody>
          <a:bodyPr>
            <a:noAutofit/>
          </a:bodyPr>
          <a:lstStyle/>
          <a:p>
            <a:pPr marL="342900" indent="-342900" algn="just">
              <a:buClr>
                <a:schemeClr val="tx1"/>
              </a:buClr>
              <a:buFont typeface="Arial" panose="020B0604020202020204" pitchFamily="34" charset="0"/>
              <a:buChar char="•"/>
            </a:pPr>
            <a:r>
              <a:rPr lang="en-US" sz="2200" dirty="0" smtClean="0"/>
              <a:t>Two </a:t>
            </a:r>
            <a:r>
              <a:rPr lang="en-US" sz="2200" dirty="0"/>
              <a:t>(2) modular Ethernet L3 </a:t>
            </a:r>
            <a:r>
              <a:rPr lang="en-US" sz="2200" dirty="0" smtClean="0"/>
              <a:t>switches </a:t>
            </a:r>
            <a:r>
              <a:rPr lang="en-US" sz="2200" dirty="0"/>
              <a:t>with 24 heterogeneous ports, with the possibility of operation in </a:t>
            </a:r>
            <a:r>
              <a:rPr lang="en-US" sz="2200" dirty="0" smtClean="0"/>
              <a:t>redundancy;</a:t>
            </a:r>
            <a:endParaRPr lang="en-US" sz="2200" dirty="0"/>
          </a:p>
          <a:p>
            <a:pPr marL="342900" indent="-342900" algn="just">
              <a:buClr>
                <a:schemeClr val="tx1"/>
              </a:buClr>
              <a:buFont typeface="Arial" panose="020B0604020202020204" pitchFamily="34" charset="0"/>
              <a:buChar char="•"/>
            </a:pPr>
            <a:r>
              <a:rPr lang="en-US" sz="2200" dirty="0" smtClean="0"/>
              <a:t>One  </a:t>
            </a:r>
            <a:r>
              <a:rPr lang="en-US" sz="2200" dirty="0"/>
              <a:t>(1)  Ethernet switch with 24 Ethernet‐T </a:t>
            </a:r>
            <a:r>
              <a:rPr lang="en-US" sz="2200" dirty="0" smtClean="0"/>
              <a:t>ports;</a:t>
            </a:r>
            <a:endParaRPr lang="en-US" sz="2200" dirty="0"/>
          </a:p>
          <a:p>
            <a:pPr marL="342900" indent="-342900" algn="just">
              <a:buClr>
                <a:schemeClr val="tx1"/>
              </a:buClr>
              <a:buFont typeface="Arial" panose="020B0604020202020204" pitchFamily="34" charset="0"/>
              <a:buChar char="•"/>
            </a:pPr>
            <a:r>
              <a:rPr lang="en-US" sz="2200" dirty="0" smtClean="0"/>
              <a:t>Necessary </a:t>
            </a:r>
            <a:r>
              <a:rPr lang="en-US" sz="2200" dirty="0"/>
              <a:t>modules </a:t>
            </a:r>
            <a:r>
              <a:rPr lang="en-US" sz="2200" dirty="0" smtClean="0"/>
              <a:t>with </a:t>
            </a:r>
            <a:r>
              <a:rPr lang="en-US" sz="2200" dirty="0"/>
              <a:t>automated adjustment of access speed to 10/100/1000 Mbps. The access medium is a pair of single‐mode optical fibers with lasers needed for a distance up to 10 (or 15) </a:t>
            </a:r>
            <a:r>
              <a:rPr lang="en-US" sz="2200" dirty="0" smtClean="0"/>
              <a:t>km;</a:t>
            </a:r>
          </a:p>
          <a:p>
            <a:pPr marL="342900" indent="-342900" algn="just">
              <a:buClr>
                <a:schemeClr val="tx1"/>
              </a:buClr>
              <a:buFont typeface="Arial" panose="020B0604020202020204" pitchFamily="34" charset="0"/>
              <a:buChar char="•"/>
            </a:pPr>
            <a:r>
              <a:rPr lang="en-US" sz="2200" dirty="0" smtClean="0"/>
              <a:t>A </a:t>
            </a:r>
            <a:r>
              <a:rPr lang="en-US" sz="2200" dirty="0"/>
              <a:t>router with </a:t>
            </a:r>
            <a:r>
              <a:rPr lang="en-US" sz="2200" dirty="0" smtClean="0"/>
              <a:t>software </a:t>
            </a:r>
            <a:r>
              <a:rPr lang="en-US" sz="2200" dirty="0"/>
              <a:t>support for route-server operation </a:t>
            </a:r>
            <a:r>
              <a:rPr lang="en-US" sz="2200" dirty="0" smtClean="0"/>
              <a:t>mode;</a:t>
            </a:r>
          </a:p>
          <a:p>
            <a:pPr marL="342900" indent="-342900" algn="just">
              <a:buClr>
                <a:schemeClr val="tx1"/>
              </a:buClr>
              <a:buFont typeface="Arial" panose="020B0604020202020204" pitchFamily="34" charset="0"/>
              <a:buChar char="•"/>
            </a:pPr>
            <a:r>
              <a:rPr lang="en-US" sz="2200" dirty="0" smtClean="0"/>
              <a:t>Firewall </a:t>
            </a:r>
            <a:r>
              <a:rPr lang="en-US" sz="2200" dirty="0"/>
              <a:t>to increase security of public and local IXP </a:t>
            </a:r>
            <a:r>
              <a:rPr lang="en-US" sz="2200" dirty="0" smtClean="0"/>
              <a:t>servers;</a:t>
            </a:r>
          </a:p>
          <a:p>
            <a:pPr marL="342900" indent="-342900" algn="just">
              <a:buClr>
                <a:schemeClr val="tx1"/>
              </a:buClr>
              <a:buFont typeface="Arial" panose="020B0604020202020204" pitchFamily="34" charset="0"/>
              <a:buChar char="•"/>
            </a:pPr>
            <a:r>
              <a:rPr lang="en-US" sz="2200" dirty="0" smtClean="0"/>
              <a:t>A  </a:t>
            </a:r>
            <a:r>
              <a:rPr lang="en-US" sz="2200" dirty="0"/>
              <a:t>host </a:t>
            </a:r>
            <a:r>
              <a:rPr lang="en-US" sz="2200" dirty="0" smtClean="0"/>
              <a:t>for servers </a:t>
            </a:r>
            <a:r>
              <a:rPr lang="en-US" sz="2200" dirty="0"/>
              <a:t>for </a:t>
            </a:r>
            <a:r>
              <a:rPr lang="en-US" sz="2200" dirty="0" smtClean="0"/>
              <a:t>user </a:t>
            </a:r>
            <a:r>
              <a:rPr lang="en-US" sz="2200" dirty="0"/>
              <a:t>services; </a:t>
            </a:r>
          </a:p>
          <a:p>
            <a:pPr marL="342900" indent="-342900" algn="just">
              <a:buClr>
                <a:schemeClr val="tx1"/>
              </a:buClr>
              <a:buFont typeface="Arial" panose="020B0604020202020204" pitchFamily="34" charset="0"/>
              <a:buChar char="•"/>
            </a:pPr>
            <a:r>
              <a:rPr lang="en-US" sz="2200" dirty="0" smtClean="0"/>
              <a:t>Necessary </a:t>
            </a:r>
            <a:r>
              <a:rPr lang="en-US" sz="2200" dirty="0"/>
              <a:t>passive equipment (patch panel, patch cords...)</a:t>
            </a:r>
          </a:p>
        </p:txBody>
      </p:sp>
    </p:spTree>
    <p:extLst>
      <p:ext uri="{BB962C8B-B14F-4D97-AF65-F5344CB8AC3E}">
        <p14:creationId xmlns:p14="http://schemas.microsoft.com/office/powerpoint/2010/main" val="26272061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0648"/>
            <a:ext cx="8134672" cy="743396"/>
          </a:xfrm>
        </p:spPr>
        <p:txBody>
          <a:bodyPr>
            <a:noAutofit/>
          </a:bodyPr>
          <a:lstStyle/>
          <a:p>
            <a:r>
              <a:rPr lang="en-US" sz="3500" b="1" dirty="0" smtClean="0"/>
              <a:t>The </a:t>
            </a:r>
            <a:r>
              <a:rPr lang="en-US" sz="3500" b="1" dirty="0"/>
              <a:t>IXP staffing and organizational needs</a:t>
            </a:r>
          </a:p>
        </p:txBody>
      </p:sp>
      <p:sp>
        <p:nvSpPr>
          <p:cNvPr id="3" name="Subtitle 2"/>
          <p:cNvSpPr>
            <a:spLocks noGrp="1"/>
          </p:cNvSpPr>
          <p:nvPr>
            <p:ph type="subTitle" idx="1"/>
          </p:nvPr>
        </p:nvSpPr>
        <p:spPr>
          <a:xfrm>
            <a:off x="395536" y="1124744"/>
            <a:ext cx="8352928" cy="4392488"/>
          </a:xfrm>
        </p:spPr>
        <p:txBody>
          <a:bodyPr>
            <a:noAutofit/>
          </a:bodyPr>
          <a:lstStyle/>
          <a:p>
            <a:pPr algn="just">
              <a:buClr>
                <a:schemeClr val="tx1"/>
              </a:buClr>
            </a:pPr>
            <a:r>
              <a:rPr lang="en-US" sz="2700" dirty="0"/>
              <a:t>The first IXP in Montenegro should be operated by a company or an institution that is a legal entity registered in Montenegro and that performs the ICT </a:t>
            </a:r>
            <a:r>
              <a:rPr lang="en-US" sz="2700" dirty="0" smtClean="0"/>
              <a:t>activity:</a:t>
            </a:r>
          </a:p>
          <a:p>
            <a:pPr marL="342900" indent="-342900" algn="just">
              <a:buClr>
                <a:schemeClr val="tx1"/>
              </a:buClr>
              <a:buFont typeface="Arial" panose="020B0604020202020204" pitchFamily="34" charset="0"/>
              <a:buChar char="•"/>
            </a:pPr>
            <a:r>
              <a:rPr lang="en-US" sz="2700" dirty="0"/>
              <a:t>three (3) engineers with relevant expertise </a:t>
            </a:r>
            <a:r>
              <a:rPr lang="en-US" sz="2700" dirty="0" smtClean="0"/>
              <a:t>to </a:t>
            </a:r>
            <a:r>
              <a:rPr lang="en-US" sz="2700" dirty="0"/>
              <a:t>meet the </a:t>
            </a:r>
            <a:r>
              <a:rPr lang="en-US" sz="2700" dirty="0" smtClean="0"/>
              <a:t>requirements </a:t>
            </a:r>
            <a:r>
              <a:rPr lang="en-US" sz="2700" dirty="0"/>
              <a:t>for </a:t>
            </a:r>
            <a:r>
              <a:rPr lang="en-US" sz="2700" dirty="0" smtClean="0"/>
              <a:t>IXP optimal functioning;</a:t>
            </a:r>
          </a:p>
          <a:p>
            <a:pPr marL="342900" indent="-342900" algn="just">
              <a:buClr>
                <a:schemeClr val="tx1"/>
              </a:buClr>
              <a:buFont typeface="Arial" panose="020B0604020202020204" pitchFamily="34" charset="0"/>
              <a:buChar char="•"/>
            </a:pPr>
            <a:r>
              <a:rPr lang="en-US" sz="2700" dirty="0"/>
              <a:t>an experienced </a:t>
            </a:r>
            <a:r>
              <a:rPr lang="en-US" sz="2700" dirty="0" smtClean="0"/>
              <a:t>lawyer;</a:t>
            </a:r>
          </a:p>
          <a:p>
            <a:pPr marL="342900" indent="-342900" algn="just">
              <a:buClr>
                <a:schemeClr val="tx1"/>
              </a:buClr>
              <a:buFont typeface="Arial" panose="020B0604020202020204" pitchFamily="34" charset="0"/>
              <a:buChar char="•"/>
            </a:pPr>
            <a:r>
              <a:rPr lang="en-US" sz="2700" dirty="0"/>
              <a:t>an expert </a:t>
            </a:r>
            <a:r>
              <a:rPr lang="en-US" sz="2700" dirty="0" smtClean="0"/>
              <a:t>manager - the </a:t>
            </a:r>
            <a:r>
              <a:rPr lang="en-US" sz="2700" dirty="0"/>
              <a:t>IXP </a:t>
            </a:r>
            <a:r>
              <a:rPr lang="en-US" sz="2700" dirty="0" smtClean="0"/>
              <a:t>manager;</a:t>
            </a:r>
          </a:p>
          <a:p>
            <a:pPr marL="342900" indent="-342900" algn="just">
              <a:buClr>
                <a:schemeClr val="tx1"/>
              </a:buClr>
              <a:buFont typeface="Arial" panose="020B0604020202020204" pitchFamily="34" charset="0"/>
              <a:buChar char="•"/>
            </a:pPr>
            <a:r>
              <a:rPr lang="en-US" sz="2700" dirty="0"/>
              <a:t>T</a:t>
            </a:r>
            <a:r>
              <a:rPr lang="en-US" sz="2700" dirty="0" smtClean="0"/>
              <a:t>he </a:t>
            </a:r>
            <a:r>
              <a:rPr lang="en-US" sz="2700" dirty="0"/>
              <a:t>advisory and </a:t>
            </a:r>
            <a:r>
              <a:rPr lang="en-US" sz="2700" dirty="0" smtClean="0"/>
              <a:t>supervisory board (</a:t>
            </a:r>
            <a:r>
              <a:rPr lang="en-US" sz="2700" dirty="0">
                <a:solidFill>
                  <a:schemeClr val="bg1"/>
                </a:solidFill>
              </a:rPr>
              <a:t>IXP, </a:t>
            </a:r>
            <a:r>
              <a:rPr lang="en-US" sz="2700" dirty="0" smtClean="0">
                <a:solidFill>
                  <a:schemeClr val="bg1"/>
                </a:solidFill>
              </a:rPr>
              <a:t>The AEKIP,MIDT and operators)</a:t>
            </a:r>
          </a:p>
        </p:txBody>
      </p:sp>
    </p:spTree>
    <p:extLst>
      <p:ext uri="{BB962C8B-B14F-4D97-AF65-F5344CB8AC3E}">
        <p14:creationId xmlns:p14="http://schemas.microsoft.com/office/powerpoint/2010/main" val="17942316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2656"/>
            <a:ext cx="8134672" cy="1224136"/>
          </a:xfrm>
        </p:spPr>
        <p:txBody>
          <a:bodyPr>
            <a:normAutofit fontScale="90000"/>
          </a:bodyPr>
          <a:lstStyle/>
          <a:p>
            <a:r>
              <a:rPr lang="en-US" b="1" dirty="0" smtClean="0"/>
              <a:t>Technical requirements </a:t>
            </a:r>
            <a:r>
              <a:rPr lang="en-US" b="1" dirty="0"/>
              <a:t>for </a:t>
            </a:r>
            <a:r>
              <a:rPr lang="en-US" b="1" dirty="0" smtClean="0"/>
              <a:t>connection to IXP</a:t>
            </a:r>
            <a:endParaRPr lang="en-US" b="1" dirty="0"/>
          </a:p>
        </p:txBody>
      </p:sp>
      <p:sp>
        <p:nvSpPr>
          <p:cNvPr id="3" name="Subtitle 2"/>
          <p:cNvSpPr>
            <a:spLocks noGrp="1"/>
          </p:cNvSpPr>
          <p:nvPr>
            <p:ph type="subTitle" idx="1"/>
          </p:nvPr>
        </p:nvSpPr>
        <p:spPr>
          <a:xfrm>
            <a:off x="539552" y="1556792"/>
            <a:ext cx="8208912" cy="4752528"/>
          </a:xfrm>
        </p:spPr>
        <p:txBody>
          <a:bodyPr>
            <a:noAutofit/>
          </a:bodyPr>
          <a:lstStyle/>
          <a:p>
            <a:pPr marL="457200" indent="-457200" algn="just">
              <a:buClr>
                <a:schemeClr val="tx1"/>
              </a:buClr>
              <a:buFont typeface="Arial" panose="020B0604020202020204" pitchFamily="34" charset="0"/>
              <a:buChar char="•"/>
            </a:pPr>
            <a:r>
              <a:rPr lang="en-US" sz="2800" dirty="0" smtClean="0"/>
              <a:t>Client is </a:t>
            </a:r>
            <a:r>
              <a:rPr lang="en-US" sz="2800" dirty="0"/>
              <a:t>legal entity registered in Montenegro </a:t>
            </a:r>
            <a:r>
              <a:rPr lang="en-US" sz="2800" dirty="0" smtClean="0"/>
              <a:t>which has registered AS</a:t>
            </a:r>
          </a:p>
          <a:p>
            <a:pPr marL="457200" indent="-457200" algn="just">
              <a:buClr>
                <a:schemeClr val="tx1"/>
              </a:buClr>
              <a:buFont typeface="Arial" panose="020B0604020202020204" pitchFamily="34" charset="0"/>
              <a:buChar char="•"/>
            </a:pPr>
            <a:r>
              <a:rPr lang="en-US" sz="2800" dirty="0" smtClean="0"/>
              <a:t>Client </a:t>
            </a:r>
            <a:r>
              <a:rPr lang="en-US" sz="2800" dirty="0"/>
              <a:t>is solely responsible for the establishment and subsequent maintenance of the communication link to the IXP </a:t>
            </a:r>
            <a:endParaRPr lang="en-US" sz="2800" dirty="0" smtClean="0"/>
          </a:p>
          <a:p>
            <a:pPr marL="457200" indent="-457200" algn="just">
              <a:buClr>
                <a:schemeClr val="tx1"/>
              </a:buClr>
              <a:buFont typeface="Arial" panose="020B0604020202020204" pitchFamily="34" charset="0"/>
              <a:buChar char="•"/>
            </a:pPr>
            <a:r>
              <a:rPr lang="en-US" sz="2800" dirty="0" smtClean="0"/>
              <a:t>Client </a:t>
            </a:r>
            <a:r>
              <a:rPr lang="en-US" sz="2800" dirty="0"/>
              <a:t>is responsible for the procurement, installation and maintenance of </a:t>
            </a:r>
            <a:r>
              <a:rPr lang="en-US" sz="2800" dirty="0" smtClean="0"/>
              <a:t>communication </a:t>
            </a:r>
            <a:r>
              <a:rPr lang="en-US" sz="2800" dirty="0"/>
              <a:t>equipment </a:t>
            </a:r>
            <a:r>
              <a:rPr lang="en-US" sz="2800" dirty="0" smtClean="0"/>
              <a:t>on his side intended </a:t>
            </a:r>
            <a:r>
              <a:rPr lang="en-US" sz="2800" dirty="0"/>
              <a:t>for the </a:t>
            </a:r>
            <a:r>
              <a:rPr lang="en-US" sz="2800" dirty="0">
                <a:solidFill>
                  <a:schemeClr val="accent1"/>
                </a:solidFill>
              </a:rPr>
              <a:t>connection </a:t>
            </a:r>
            <a:r>
              <a:rPr lang="en-US" sz="2800" dirty="0"/>
              <a:t>to the </a:t>
            </a:r>
            <a:r>
              <a:rPr lang="en-US" sz="2800" dirty="0" smtClean="0"/>
              <a:t>IXP</a:t>
            </a:r>
            <a:endParaRPr lang="sr-Latn-ME" sz="2800" b="1" dirty="0" smtClean="0"/>
          </a:p>
        </p:txBody>
      </p:sp>
    </p:spTree>
    <p:extLst>
      <p:ext uri="{BB962C8B-B14F-4D97-AF65-F5344CB8AC3E}">
        <p14:creationId xmlns:p14="http://schemas.microsoft.com/office/powerpoint/2010/main" val="4887849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2656"/>
            <a:ext cx="8134672" cy="1224136"/>
          </a:xfrm>
        </p:spPr>
        <p:txBody>
          <a:bodyPr>
            <a:normAutofit fontScale="90000"/>
          </a:bodyPr>
          <a:lstStyle/>
          <a:p>
            <a:r>
              <a:rPr lang="en-US" b="1" dirty="0" smtClean="0"/>
              <a:t>Commercial requirements for connection to IXP</a:t>
            </a:r>
            <a:endParaRPr lang="en-US" b="1" dirty="0"/>
          </a:p>
        </p:txBody>
      </p:sp>
      <p:sp>
        <p:nvSpPr>
          <p:cNvPr id="3" name="Subtitle 2"/>
          <p:cNvSpPr>
            <a:spLocks noGrp="1"/>
          </p:cNvSpPr>
          <p:nvPr>
            <p:ph type="subTitle" idx="1"/>
          </p:nvPr>
        </p:nvSpPr>
        <p:spPr>
          <a:xfrm>
            <a:off x="539552" y="1556792"/>
            <a:ext cx="8208912" cy="4752528"/>
          </a:xfrm>
        </p:spPr>
        <p:txBody>
          <a:bodyPr>
            <a:noAutofit/>
          </a:bodyPr>
          <a:lstStyle/>
          <a:p>
            <a:pPr marL="457200" indent="-457200" algn="just">
              <a:buClr>
                <a:schemeClr val="tx1"/>
              </a:buClr>
              <a:buFont typeface="Arial" panose="020B0604020202020204" pitchFamily="34" charset="0"/>
              <a:buChar char="•"/>
            </a:pPr>
            <a:r>
              <a:rPr lang="en-US" sz="2800" dirty="0" smtClean="0"/>
              <a:t>Client sign a </a:t>
            </a:r>
            <a:r>
              <a:rPr lang="en-US" sz="2800" dirty="0"/>
              <a:t>service agreement with </a:t>
            </a:r>
            <a:r>
              <a:rPr lang="en-US" sz="2800" dirty="0" smtClean="0"/>
              <a:t>IXP</a:t>
            </a:r>
          </a:p>
          <a:p>
            <a:pPr marL="457200" indent="-457200" algn="just">
              <a:buClr>
                <a:schemeClr val="tx1"/>
              </a:buClr>
              <a:buFont typeface="Arial" panose="020B0604020202020204" pitchFamily="34" charset="0"/>
              <a:buChar char="•"/>
            </a:pPr>
            <a:r>
              <a:rPr lang="en-US" sz="2800" dirty="0" smtClean="0"/>
              <a:t>Client has to pay </a:t>
            </a:r>
            <a:r>
              <a:rPr lang="en-US" sz="2800" dirty="0"/>
              <a:t>a one-off connection fee (depending on the choice of link capacity)</a:t>
            </a:r>
          </a:p>
          <a:p>
            <a:pPr marL="457200" indent="-457200" algn="just">
              <a:buClr>
                <a:schemeClr val="tx1"/>
              </a:buClr>
              <a:buFont typeface="Arial" panose="020B0604020202020204" pitchFamily="34" charset="0"/>
              <a:buChar char="•"/>
            </a:pPr>
            <a:r>
              <a:rPr lang="en-US" sz="2800" dirty="0" smtClean="0"/>
              <a:t>Client </a:t>
            </a:r>
            <a:r>
              <a:rPr lang="en-US" sz="2800" dirty="0"/>
              <a:t>has to pay monthly service </a:t>
            </a:r>
            <a:endParaRPr lang="sr-Latn-ME" sz="2800" b="1" dirty="0" smtClean="0"/>
          </a:p>
        </p:txBody>
      </p:sp>
    </p:spTree>
    <p:extLst>
      <p:ext uri="{BB962C8B-B14F-4D97-AF65-F5344CB8AC3E}">
        <p14:creationId xmlns:p14="http://schemas.microsoft.com/office/powerpoint/2010/main" val="35360809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332656"/>
            <a:ext cx="8352928" cy="1224136"/>
          </a:xfrm>
        </p:spPr>
        <p:txBody>
          <a:bodyPr>
            <a:normAutofit/>
          </a:bodyPr>
          <a:lstStyle/>
          <a:p>
            <a:pPr lvl="0"/>
            <a:r>
              <a:rPr lang="en-US" b="1" dirty="0"/>
              <a:t>Estimated budget for IXP </a:t>
            </a:r>
            <a:r>
              <a:rPr lang="en-US" b="1" dirty="0" smtClean="0"/>
              <a:t>set-up</a:t>
            </a:r>
            <a:endParaRPr lang="en-US" b="1" dirty="0"/>
          </a:p>
        </p:txBody>
      </p:sp>
      <p:sp>
        <p:nvSpPr>
          <p:cNvPr id="4" name="Subtitle 3"/>
          <p:cNvSpPr>
            <a:spLocks noGrp="1"/>
          </p:cNvSpPr>
          <p:nvPr>
            <p:ph type="subTitle" idx="1"/>
          </p:nvPr>
        </p:nvSpPr>
        <p:spPr/>
        <p:txBody>
          <a:bodyPr/>
          <a:lstStyle/>
          <a:p>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423849460"/>
              </p:ext>
            </p:extLst>
          </p:nvPr>
        </p:nvGraphicFramePr>
        <p:xfrm>
          <a:off x="611559" y="1679188"/>
          <a:ext cx="8136905" cy="4054068"/>
        </p:xfrm>
        <a:graphic>
          <a:graphicData uri="http://schemas.openxmlformats.org/drawingml/2006/table">
            <a:tbl>
              <a:tblPr firstRow="1" firstCol="1" lastRow="1" lastCol="1" bandRow="1" bandCol="1">
                <a:tableStyleId>{5C22544A-7EE6-4342-B048-85BDC9FD1C3A}</a:tableStyleId>
              </a:tblPr>
              <a:tblGrid>
                <a:gridCol w="2664296"/>
                <a:gridCol w="2716381"/>
                <a:gridCol w="2756228"/>
              </a:tblGrid>
              <a:tr h="506227">
                <a:tc>
                  <a:txBody>
                    <a:bodyPr/>
                    <a:lstStyle/>
                    <a:p>
                      <a:pPr marL="60325">
                        <a:spcBef>
                          <a:spcPts val="15"/>
                        </a:spcBef>
                        <a:spcAft>
                          <a:spcPts val="0"/>
                        </a:spcAft>
                      </a:pPr>
                      <a:r>
                        <a:rPr lang="en-US" sz="2400" spc="-5" dirty="0">
                          <a:effectLst/>
                        </a:rPr>
                        <a:t>Equipment</a:t>
                      </a:r>
                      <a:endParaRPr lang="en-US" sz="2400" dirty="0">
                        <a:effectLst/>
                        <a:latin typeface="Calibri"/>
                        <a:ea typeface="Calibri"/>
                        <a:cs typeface="Arial"/>
                      </a:endParaRPr>
                    </a:p>
                  </a:txBody>
                  <a:tcPr marL="0" marR="0" marT="0" marB="0"/>
                </a:tc>
                <a:tc>
                  <a:txBody>
                    <a:bodyPr/>
                    <a:lstStyle/>
                    <a:p>
                      <a:pPr marL="60325">
                        <a:spcBef>
                          <a:spcPts val="15"/>
                        </a:spcBef>
                        <a:spcAft>
                          <a:spcPts val="0"/>
                        </a:spcAft>
                      </a:pPr>
                      <a:r>
                        <a:rPr lang="en-US" sz="2400" spc="-5" dirty="0">
                          <a:effectLst/>
                        </a:rPr>
                        <a:t>Price</a:t>
                      </a:r>
                      <a:r>
                        <a:rPr lang="en-US" sz="2400" spc="-45" dirty="0">
                          <a:effectLst/>
                        </a:rPr>
                        <a:t> </a:t>
                      </a:r>
                      <a:r>
                        <a:rPr lang="en-US" sz="2400" dirty="0">
                          <a:effectLst/>
                        </a:rPr>
                        <a:t>–</a:t>
                      </a:r>
                      <a:r>
                        <a:rPr lang="en-US" sz="2400" spc="-45" dirty="0">
                          <a:effectLst/>
                        </a:rPr>
                        <a:t> </a:t>
                      </a:r>
                      <a:r>
                        <a:rPr lang="en-US" sz="2400" spc="-5" dirty="0">
                          <a:effectLst/>
                        </a:rPr>
                        <a:t>Alternative </a:t>
                      </a:r>
                      <a:r>
                        <a:rPr lang="en-US" sz="2400" dirty="0">
                          <a:effectLst/>
                        </a:rPr>
                        <a:t>1</a:t>
                      </a:r>
                      <a:endParaRPr lang="en-US" sz="2400" dirty="0">
                        <a:effectLst/>
                        <a:latin typeface="Calibri"/>
                        <a:ea typeface="Calibri"/>
                        <a:cs typeface="Arial"/>
                      </a:endParaRPr>
                    </a:p>
                  </a:txBody>
                  <a:tcPr marL="0" marR="0" marT="0" marB="0"/>
                </a:tc>
                <a:tc>
                  <a:txBody>
                    <a:bodyPr/>
                    <a:lstStyle/>
                    <a:p>
                      <a:pPr marL="60960">
                        <a:spcBef>
                          <a:spcPts val="15"/>
                        </a:spcBef>
                        <a:spcAft>
                          <a:spcPts val="0"/>
                        </a:spcAft>
                      </a:pPr>
                      <a:r>
                        <a:rPr lang="en-US" sz="2400" spc="-5" dirty="0">
                          <a:effectLst/>
                        </a:rPr>
                        <a:t>Price</a:t>
                      </a:r>
                      <a:r>
                        <a:rPr lang="en-US" sz="2400" spc="-45" dirty="0">
                          <a:effectLst/>
                        </a:rPr>
                        <a:t> </a:t>
                      </a:r>
                      <a:r>
                        <a:rPr lang="en-US" sz="2400" dirty="0">
                          <a:effectLst/>
                        </a:rPr>
                        <a:t>–</a:t>
                      </a:r>
                      <a:r>
                        <a:rPr lang="en-US" sz="2400" spc="-45" dirty="0">
                          <a:effectLst/>
                        </a:rPr>
                        <a:t> </a:t>
                      </a:r>
                      <a:r>
                        <a:rPr lang="en-US" sz="2400" spc="-5" dirty="0">
                          <a:effectLst/>
                        </a:rPr>
                        <a:t>Alternative </a:t>
                      </a:r>
                      <a:r>
                        <a:rPr lang="en-US" sz="2400" dirty="0">
                          <a:effectLst/>
                        </a:rPr>
                        <a:t>2</a:t>
                      </a:r>
                      <a:endParaRPr lang="en-US" sz="2400" dirty="0">
                        <a:effectLst/>
                        <a:latin typeface="Calibri"/>
                        <a:ea typeface="Calibri"/>
                        <a:cs typeface="Arial"/>
                      </a:endParaRPr>
                    </a:p>
                  </a:txBody>
                  <a:tcPr marL="0" marR="0" marT="0" marB="0"/>
                </a:tc>
              </a:tr>
              <a:tr h="506227">
                <a:tc>
                  <a:txBody>
                    <a:bodyPr/>
                    <a:lstStyle/>
                    <a:p>
                      <a:pPr marL="60325">
                        <a:spcBef>
                          <a:spcPts val="15"/>
                        </a:spcBef>
                        <a:spcAft>
                          <a:spcPts val="0"/>
                        </a:spcAft>
                      </a:pPr>
                      <a:r>
                        <a:rPr lang="en-US" sz="2400" spc="-5" dirty="0">
                          <a:effectLst/>
                        </a:rPr>
                        <a:t>Passive equipment</a:t>
                      </a:r>
                      <a:endParaRPr lang="en-US" sz="2400" dirty="0">
                        <a:effectLst/>
                        <a:latin typeface="Calibri"/>
                        <a:ea typeface="Calibri"/>
                        <a:cs typeface="Arial"/>
                      </a:endParaRPr>
                    </a:p>
                  </a:txBody>
                  <a:tcPr marL="0" marR="0" marT="0" marB="0"/>
                </a:tc>
                <a:tc>
                  <a:txBody>
                    <a:bodyPr/>
                    <a:lstStyle/>
                    <a:p>
                      <a:pPr marL="721360">
                        <a:spcBef>
                          <a:spcPts val="15"/>
                        </a:spcBef>
                        <a:spcAft>
                          <a:spcPts val="0"/>
                        </a:spcAft>
                      </a:pPr>
                      <a:r>
                        <a:rPr lang="en-US" sz="2400" spc="-10" dirty="0">
                          <a:effectLst/>
                        </a:rPr>
                        <a:t>4.600</a:t>
                      </a:r>
                      <a:r>
                        <a:rPr lang="en-US" sz="2400" spc="-5" dirty="0">
                          <a:effectLst/>
                        </a:rPr>
                        <a:t>€</a:t>
                      </a:r>
                      <a:endParaRPr lang="en-US" sz="2400" dirty="0">
                        <a:effectLst/>
                        <a:latin typeface="Calibri"/>
                        <a:ea typeface="Calibri"/>
                        <a:cs typeface="Arial"/>
                      </a:endParaRPr>
                    </a:p>
                  </a:txBody>
                  <a:tcPr marL="0" marR="0" marT="0" marB="0"/>
                </a:tc>
                <a:tc>
                  <a:txBody>
                    <a:bodyPr/>
                    <a:lstStyle/>
                    <a:p>
                      <a:pPr marL="721360">
                        <a:spcBef>
                          <a:spcPts val="15"/>
                        </a:spcBef>
                        <a:spcAft>
                          <a:spcPts val="0"/>
                        </a:spcAft>
                      </a:pPr>
                      <a:r>
                        <a:rPr lang="en-US" sz="2400" spc="-10" dirty="0">
                          <a:effectLst/>
                        </a:rPr>
                        <a:t>4.600</a:t>
                      </a:r>
                      <a:r>
                        <a:rPr lang="en-US" sz="2400" spc="-5" dirty="0">
                          <a:effectLst/>
                        </a:rPr>
                        <a:t>€</a:t>
                      </a:r>
                      <a:endParaRPr lang="en-US" sz="2400" dirty="0">
                        <a:effectLst/>
                        <a:latin typeface="Calibri"/>
                        <a:ea typeface="Calibri"/>
                        <a:cs typeface="Arial"/>
                      </a:endParaRPr>
                    </a:p>
                  </a:txBody>
                  <a:tcPr marL="0" marR="0" marT="0" marB="0"/>
                </a:tc>
              </a:tr>
              <a:tr h="506227">
                <a:tc>
                  <a:txBody>
                    <a:bodyPr/>
                    <a:lstStyle/>
                    <a:p>
                      <a:pPr marL="60325">
                        <a:spcBef>
                          <a:spcPts val="20"/>
                        </a:spcBef>
                        <a:spcAft>
                          <a:spcPts val="0"/>
                        </a:spcAft>
                      </a:pPr>
                      <a:r>
                        <a:rPr lang="en-US" sz="2400" spc="-5" dirty="0">
                          <a:effectLst/>
                        </a:rPr>
                        <a:t>Switches</a:t>
                      </a:r>
                      <a:endParaRPr lang="en-US" sz="2400" dirty="0">
                        <a:effectLst/>
                        <a:latin typeface="Calibri"/>
                        <a:ea typeface="Calibri"/>
                        <a:cs typeface="Arial"/>
                      </a:endParaRPr>
                    </a:p>
                  </a:txBody>
                  <a:tcPr marL="0" marR="0" marT="0" marB="0"/>
                </a:tc>
                <a:tc>
                  <a:txBody>
                    <a:bodyPr/>
                    <a:lstStyle/>
                    <a:p>
                      <a:pPr marL="648335">
                        <a:spcBef>
                          <a:spcPts val="20"/>
                        </a:spcBef>
                        <a:spcAft>
                          <a:spcPts val="0"/>
                        </a:spcAft>
                      </a:pPr>
                      <a:r>
                        <a:rPr lang="en-US" sz="2400" spc="-5" dirty="0">
                          <a:effectLst/>
                        </a:rPr>
                        <a:t>12.500,00€</a:t>
                      </a:r>
                      <a:endParaRPr lang="en-US" sz="2400" dirty="0">
                        <a:effectLst/>
                        <a:latin typeface="Calibri"/>
                        <a:ea typeface="Calibri"/>
                        <a:cs typeface="Arial"/>
                      </a:endParaRPr>
                    </a:p>
                  </a:txBody>
                  <a:tcPr marL="0" marR="0" marT="0" marB="0"/>
                </a:tc>
                <a:tc>
                  <a:txBody>
                    <a:bodyPr/>
                    <a:lstStyle/>
                    <a:p>
                      <a:pPr marL="648335">
                        <a:spcBef>
                          <a:spcPts val="20"/>
                        </a:spcBef>
                        <a:spcAft>
                          <a:spcPts val="0"/>
                        </a:spcAft>
                      </a:pPr>
                      <a:r>
                        <a:rPr lang="en-US" sz="2400" spc="-5" dirty="0">
                          <a:effectLst/>
                        </a:rPr>
                        <a:t>27.000,00€</a:t>
                      </a:r>
                      <a:endParaRPr lang="en-US" sz="2400" dirty="0">
                        <a:effectLst/>
                        <a:latin typeface="Calibri"/>
                        <a:ea typeface="Calibri"/>
                        <a:cs typeface="Arial"/>
                      </a:endParaRPr>
                    </a:p>
                  </a:txBody>
                  <a:tcPr marL="0" marR="0" marT="0" marB="0"/>
                </a:tc>
              </a:tr>
              <a:tr h="508353">
                <a:tc>
                  <a:txBody>
                    <a:bodyPr/>
                    <a:lstStyle/>
                    <a:p>
                      <a:pPr marL="60325">
                        <a:spcBef>
                          <a:spcPts val="20"/>
                        </a:spcBef>
                        <a:spcAft>
                          <a:spcPts val="0"/>
                        </a:spcAft>
                      </a:pPr>
                      <a:r>
                        <a:rPr lang="en-US" sz="2400" spc="-5" dirty="0">
                          <a:effectLst/>
                        </a:rPr>
                        <a:t>SFP</a:t>
                      </a:r>
                      <a:r>
                        <a:rPr lang="en-US" sz="2400" spc="-100" dirty="0">
                          <a:effectLst/>
                        </a:rPr>
                        <a:t> </a:t>
                      </a:r>
                      <a:r>
                        <a:rPr lang="en-US" sz="2400" spc="-5" dirty="0">
                          <a:effectLst/>
                        </a:rPr>
                        <a:t>modules</a:t>
                      </a:r>
                      <a:endParaRPr lang="en-US" sz="2400" dirty="0">
                        <a:effectLst/>
                        <a:latin typeface="Calibri"/>
                        <a:ea typeface="Calibri"/>
                        <a:cs typeface="Arial"/>
                      </a:endParaRPr>
                    </a:p>
                  </a:txBody>
                  <a:tcPr marL="0" marR="0" marT="0" marB="0"/>
                </a:tc>
                <a:tc>
                  <a:txBody>
                    <a:bodyPr/>
                    <a:lstStyle/>
                    <a:p>
                      <a:pPr marL="721360">
                        <a:spcBef>
                          <a:spcPts val="20"/>
                        </a:spcBef>
                        <a:spcAft>
                          <a:spcPts val="0"/>
                        </a:spcAft>
                      </a:pPr>
                      <a:r>
                        <a:rPr lang="en-US" sz="2400" spc="-5" dirty="0">
                          <a:effectLst/>
                        </a:rPr>
                        <a:t>3.500,00</a:t>
                      </a:r>
                      <a:r>
                        <a:rPr lang="en-US" sz="2400" spc="-10" dirty="0">
                          <a:effectLst/>
                        </a:rPr>
                        <a:t>€</a:t>
                      </a:r>
                      <a:endParaRPr lang="en-US" sz="2400" dirty="0">
                        <a:effectLst/>
                        <a:latin typeface="Calibri"/>
                        <a:ea typeface="Calibri"/>
                        <a:cs typeface="Arial"/>
                      </a:endParaRPr>
                    </a:p>
                  </a:txBody>
                  <a:tcPr marL="0" marR="0" marT="0" marB="0"/>
                </a:tc>
                <a:tc>
                  <a:txBody>
                    <a:bodyPr/>
                    <a:lstStyle/>
                    <a:p>
                      <a:pPr marL="721360">
                        <a:spcBef>
                          <a:spcPts val="20"/>
                        </a:spcBef>
                        <a:spcAft>
                          <a:spcPts val="0"/>
                        </a:spcAft>
                      </a:pPr>
                      <a:r>
                        <a:rPr lang="en-US" sz="2400" spc="-5" dirty="0">
                          <a:effectLst/>
                        </a:rPr>
                        <a:t>3.500,00</a:t>
                      </a:r>
                      <a:r>
                        <a:rPr lang="en-US" sz="2400" spc="-10" dirty="0">
                          <a:effectLst/>
                        </a:rPr>
                        <a:t>€</a:t>
                      </a:r>
                      <a:endParaRPr lang="en-US" sz="2400" dirty="0">
                        <a:effectLst/>
                        <a:latin typeface="Calibri"/>
                        <a:ea typeface="Calibri"/>
                        <a:cs typeface="Arial"/>
                      </a:endParaRPr>
                    </a:p>
                  </a:txBody>
                  <a:tcPr marL="0" marR="0" marT="0" marB="0"/>
                </a:tc>
              </a:tr>
              <a:tr h="506227">
                <a:tc>
                  <a:txBody>
                    <a:bodyPr/>
                    <a:lstStyle/>
                    <a:p>
                      <a:pPr marL="60325">
                        <a:spcBef>
                          <a:spcPts val="20"/>
                        </a:spcBef>
                        <a:spcAft>
                          <a:spcPts val="0"/>
                        </a:spcAft>
                      </a:pPr>
                      <a:r>
                        <a:rPr lang="en-US" sz="2400" spc="-5" dirty="0">
                          <a:effectLst/>
                        </a:rPr>
                        <a:t>Router</a:t>
                      </a:r>
                      <a:endParaRPr lang="en-US" sz="2400" dirty="0">
                        <a:effectLst/>
                        <a:latin typeface="Calibri"/>
                        <a:ea typeface="Calibri"/>
                        <a:cs typeface="Arial"/>
                      </a:endParaRPr>
                    </a:p>
                  </a:txBody>
                  <a:tcPr marL="0" marR="0" marT="0" marB="0"/>
                </a:tc>
                <a:tc>
                  <a:txBody>
                    <a:bodyPr/>
                    <a:lstStyle/>
                    <a:p>
                      <a:pPr marL="721995">
                        <a:spcBef>
                          <a:spcPts val="20"/>
                        </a:spcBef>
                        <a:spcAft>
                          <a:spcPts val="0"/>
                        </a:spcAft>
                      </a:pPr>
                      <a:r>
                        <a:rPr lang="en-US" sz="2400" spc="-5" dirty="0">
                          <a:effectLst/>
                        </a:rPr>
                        <a:t>3.500,00</a:t>
                      </a:r>
                      <a:r>
                        <a:rPr lang="en-US" sz="2400" spc="-10" dirty="0">
                          <a:effectLst/>
                        </a:rPr>
                        <a:t>€</a:t>
                      </a:r>
                      <a:endParaRPr lang="en-US" sz="2400" dirty="0">
                        <a:effectLst/>
                        <a:latin typeface="Calibri"/>
                        <a:ea typeface="Calibri"/>
                        <a:cs typeface="Arial"/>
                      </a:endParaRPr>
                    </a:p>
                  </a:txBody>
                  <a:tcPr marL="0" marR="0" marT="0" marB="0"/>
                </a:tc>
                <a:tc>
                  <a:txBody>
                    <a:bodyPr/>
                    <a:lstStyle/>
                    <a:p>
                      <a:pPr marL="721995">
                        <a:spcBef>
                          <a:spcPts val="20"/>
                        </a:spcBef>
                        <a:spcAft>
                          <a:spcPts val="0"/>
                        </a:spcAft>
                      </a:pPr>
                      <a:r>
                        <a:rPr lang="en-US" sz="2400" spc="-5" dirty="0">
                          <a:effectLst/>
                        </a:rPr>
                        <a:t>3.500,00</a:t>
                      </a:r>
                      <a:r>
                        <a:rPr lang="en-US" sz="2400" spc="-10" dirty="0">
                          <a:effectLst/>
                        </a:rPr>
                        <a:t>€</a:t>
                      </a:r>
                      <a:endParaRPr lang="en-US" sz="2400" dirty="0">
                        <a:effectLst/>
                        <a:latin typeface="Calibri"/>
                        <a:ea typeface="Calibri"/>
                        <a:cs typeface="Arial"/>
                      </a:endParaRPr>
                    </a:p>
                  </a:txBody>
                  <a:tcPr marL="0" marR="0" marT="0" marB="0"/>
                </a:tc>
              </a:tr>
              <a:tr h="506227">
                <a:tc>
                  <a:txBody>
                    <a:bodyPr/>
                    <a:lstStyle/>
                    <a:p>
                      <a:pPr marL="60325">
                        <a:spcBef>
                          <a:spcPts val="20"/>
                        </a:spcBef>
                        <a:spcAft>
                          <a:spcPts val="0"/>
                        </a:spcAft>
                      </a:pPr>
                      <a:r>
                        <a:rPr lang="en-US" sz="2400" spc="-5" dirty="0">
                          <a:effectLst/>
                        </a:rPr>
                        <a:t>Firewall</a:t>
                      </a:r>
                      <a:endParaRPr lang="en-US" sz="2400" dirty="0">
                        <a:effectLst/>
                        <a:latin typeface="Calibri"/>
                        <a:ea typeface="Calibri"/>
                        <a:cs typeface="Arial"/>
                      </a:endParaRPr>
                    </a:p>
                  </a:txBody>
                  <a:tcPr marL="0" marR="0" marT="0" marB="0"/>
                </a:tc>
                <a:tc>
                  <a:txBody>
                    <a:bodyPr/>
                    <a:lstStyle/>
                    <a:p>
                      <a:pPr marL="721360">
                        <a:spcBef>
                          <a:spcPts val="20"/>
                        </a:spcBef>
                        <a:spcAft>
                          <a:spcPts val="0"/>
                        </a:spcAft>
                      </a:pPr>
                      <a:r>
                        <a:rPr lang="en-US" sz="2400" spc="-5" dirty="0">
                          <a:effectLst/>
                        </a:rPr>
                        <a:t>3.000,00</a:t>
                      </a:r>
                      <a:r>
                        <a:rPr lang="en-US" sz="2400" spc="-10" dirty="0">
                          <a:effectLst/>
                        </a:rPr>
                        <a:t>€</a:t>
                      </a:r>
                      <a:endParaRPr lang="en-US" sz="2400" dirty="0">
                        <a:effectLst/>
                        <a:latin typeface="Calibri"/>
                        <a:ea typeface="Calibri"/>
                        <a:cs typeface="Arial"/>
                      </a:endParaRPr>
                    </a:p>
                  </a:txBody>
                  <a:tcPr marL="0" marR="0" marT="0" marB="0"/>
                </a:tc>
                <a:tc>
                  <a:txBody>
                    <a:bodyPr/>
                    <a:lstStyle/>
                    <a:p>
                      <a:pPr marL="721360">
                        <a:spcBef>
                          <a:spcPts val="20"/>
                        </a:spcBef>
                        <a:spcAft>
                          <a:spcPts val="0"/>
                        </a:spcAft>
                      </a:pPr>
                      <a:r>
                        <a:rPr lang="en-US" sz="2400" spc="-5" dirty="0">
                          <a:effectLst/>
                        </a:rPr>
                        <a:t>3.000,00</a:t>
                      </a:r>
                      <a:r>
                        <a:rPr lang="en-US" sz="2400" spc="-10" dirty="0">
                          <a:effectLst/>
                        </a:rPr>
                        <a:t>€</a:t>
                      </a:r>
                      <a:endParaRPr lang="en-US" sz="2400" dirty="0">
                        <a:effectLst/>
                        <a:latin typeface="Calibri"/>
                        <a:ea typeface="Calibri"/>
                        <a:cs typeface="Arial"/>
                      </a:endParaRPr>
                    </a:p>
                  </a:txBody>
                  <a:tcPr marL="0" marR="0" marT="0" marB="0"/>
                </a:tc>
              </a:tr>
              <a:tr h="506227">
                <a:tc>
                  <a:txBody>
                    <a:bodyPr/>
                    <a:lstStyle/>
                    <a:p>
                      <a:pPr marL="60325">
                        <a:spcBef>
                          <a:spcPts val="20"/>
                        </a:spcBef>
                        <a:spcAft>
                          <a:spcPts val="0"/>
                        </a:spcAft>
                      </a:pPr>
                      <a:r>
                        <a:rPr lang="en-US" sz="2400" spc="-5" dirty="0">
                          <a:effectLst/>
                        </a:rPr>
                        <a:t>Servers</a:t>
                      </a:r>
                      <a:endParaRPr lang="en-US" sz="2400" dirty="0">
                        <a:effectLst/>
                        <a:latin typeface="Calibri"/>
                        <a:ea typeface="Calibri"/>
                        <a:cs typeface="Arial"/>
                      </a:endParaRPr>
                    </a:p>
                  </a:txBody>
                  <a:tcPr marL="0" marR="0" marT="0" marB="0"/>
                </a:tc>
                <a:tc>
                  <a:txBody>
                    <a:bodyPr/>
                    <a:lstStyle/>
                    <a:p>
                      <a:pPr marL="721995">
                        <a:spcBef>
                          <a:spcPts val="20"/>
                        </a:spcBef>
                        <a:spcAft>
                          <a:spcPts val="0"/>
                        </a:spcAft>
                      </a:pPr>
                      <a:r>
                        <a:rPr lang="en-US" sz="2400" spc="-10" dirty="0">
                          <a:effectLst/>
                        </a:rPr>
                        <a:t>4.500,00</a:t>
                      </a:r>
                      <a:r>
                        <a:rPr lang="en-US" sz="2400" spc="-5" dirty="0">
                          <a:effectLst/>
                        </a:rPr>
                        <a:t>€</a:t>
                      </a:r>
                      <a:endParaRPr lang="en-US" sz="2400" dirty="0">
                        <a:effectLst/>
                        <a:latin typeface="Calibri"/>
                        <a:ea typeface="Calibri"/>
                        <a:cs typeface="Arial"/>
                      </a:endParaRPr>
                    </a:p>
                  </a:txBody>
                  <a:tcPr marL="0" marR="0" marT="0" marB="0"/>
                </a:tc>
                <a:tc>
                  <a:txBody>
                    <a:bodyPr/>
                    <a:lstStyle/>
                    <a:p>
                      <a:pPr marL="721995">
                        <a:spcBef>
                          <a:spcPts val="20"/>
                        </a:spcBef>
                        <a:spcAft>
                          <a:spcPts val="0"/>
                        </a:spcAft>
                      </a:pPr>
                      <a:r>
                        <a:rPr lang="en-US" sz="2400" spc="-10" dirty="0">
                          <a:effectLst/>
                        </a:rPr>
                        <a:t>4.500,00</a:t>
                      </a:r>
                      <a:r>
                        <a:rPr lang="en-US" sz="2400" spc="-5" dirty="0">
                          <a:effectLst/>
                        </a:rPr>
                        <a:t>€</a:t>
                      </a:r>
                      <a:endParaRPr lang="en-US" sz="2400" dirty="0">
                        <a:effectLst/>
                        <a:latin typeface="Calibri"/>
                        <a:ea typeface="Calibri"/>
                        <a:cs typeface="Arial"/>
                      </a:endParaRPr>
                    </a:p>
                  </a:txBody>
                  <a:tcPr marL="0" marR="0" marT="0" marB="0"/>
                </a:tc>
              </a:tr>
              <a:tr h="508353">
                <a:tc>
                  <a:txBody>
                    <a:bodyPr/>
                    <a:lstStyle/>
                    <a:p>
                      <a:pPr marL="60325">
                        <a:spcBef>
                          <a:spcPts val="20"/>
                        </a:spcBef>
                        <a:spcAft>
                          <a:spcPts val="0"/>
                        </a:spcAft>
                      </a:pPr>
                      <a:r>
                        <a:rPr lang="en-US" sz="2400" spc="-5" dirty="0">
                          <a:effectLst/>
                        </a:rPr>
                        <a:t>TOTAL</a:t>
                      </a:r>
                      <a:endParaRPr lang="en-US" sz="2400" dirty="0">
                        <a:effectLst/>
                        <a:latin typeface="Calibri"/>
                        <a:ea typeface="Calibri"/>
                        <a:cs typeface="Arial"/>
                      </a:endParaRPr>
                    </a:p>
                  </a:txBody>
                  <a:tcPr marL="0" marR="0" marT="0" marB="0"/>
                </a:tc>
                <a:tc>
                  <a:txBody>
                    <a:bodyPr/>
                    <a:lstStyle/>
                    <a:p>
                      <a:pPr marL="575945">
                        <a:spcBef>
                          <a:spcPts val="20"/>
                        </a:spcBef>
                        <a:spcAft>
                          <a:spcPts val="0"/>
                        </a:spcAft>
                      </a:pPr>
                      <a:r>
                        <a:rPr lang="en-US" sz="2400" spc="-5" dirty="0">
                          <a:effectLst/>
                        </a:rPr>
                        <a:t>31.600,00</a:t>
                      </a:r>
                      <a:r>
                        <a:rPr lang="en-US" sz="2400" spc="-110" dirty="0">
                          <a:effectLst/>
                        </a:rPr>
                        <a:t> </a:t>
                      </a:r>
                      <a:r>
                        <a:rPr lang="en-US" sz="2400" dirty="0">
                          <a:effectLst/>
                        </a:rPr>
                        <a:t>€</a:t>
                      </a:r>
                      <a:endParaRPr lang="en-US" sz="2400" dirty="0">
                        <a:effectLst/>
                        <a:latin typeface="Calibri"/>
                        <a:ea typeface="Calibri"/>
                        <a:cs typeface="Arial"/>
                      </a:endParaRPr>
                    </a:p>
                  </a:txBody>
                  <a:tcPr marL="0" marR="0" marT="0" marB="0"/>
                </a:tc>
                <a:tc>
                  <a:txBody>
                    <a:bodyPr/>
                    <a:lstStyle/>
                    <a:p>
                      <a:pPr marL="523875">
                        <a:spcBef>
                          <a:spcPts val="20"/>
                        </a:spcBef>
                        <a:spcAft>
                          <a:spcPts val="0"/>
                        </a:spcAft>
                      </a:pPr>
                      <a:r>
                        <a:rPr lang="en-US" sz="2400" spc="-5" dirty="0">
                          <a:effectLst/>
                        </a:rPr>
                        <a:t>46.100,00</a:t>
                      </a:r>
                      <a:r>
                        <a:rPr lang="en-US" sz="2400" spc="-110" dirty="0">
                          <a:effectLst/>
                        </a:rPr>
                        <a:t> </a:t>
                      </a:r>
                      <a:r>
                        <a:rPr lang="en-US" sz="2400" dirty="0">
                          <a:effectLst/>
                        </a:rPr>
                        <a:t>€</a:t>
                      </a:r>
                      <a:endParaRPr lang="en-US" sz="2400" dirty="0">
                        <a:effectLst/>
                        <a:latin typeface="Calibri"/>
                        <a:ea typeface="Calibri"/>
                        <a:cs typeface="Arial"/>
                      </a:endParaRPr>
                    </a:p>
                  </a:txBody>
                  <a:tcPr marL="0" marR="0" marT="0" marB="0"/>
                </a:tc>
              </a:tr>
            </a:tbl>
          </a:graphicData>
        </a:graphic>
      </p:graphicFrame>
    </p:spTree>
    <p:extLst>
      <p:ext uri="{BB962C8B-B14F-4D97-AF65-F5344CB8AC3E}">
        <p14:creationId xmlns:p14="http://schemas.microsoft.com/office/powerpoint/2010/main" val="6431304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2656"/>
            <a:ext cx="8134672" cy="1224136"/>
          </a:xfrm>
        </p:spPr>
        <p:txBody>
          <a:bodyPr>
            <a:normAutofit/>
          </a:bodyPr>
          <a:lstStyle/>
          <a:p>
            <a:r>
              <a:rPr lang="en-US" b="1" dirty="0" smtClean="0"/>
              <a:t>R</a:t>
            </a:r>
            <a:r>
              <a:rPr lang="sr-Latn-ME" b="1" dirty="0" smtClean="0"/>
              <a:t>ecommendation</a:t>
            </a:r>
            <a:r>
              <a:rPr lang="en-US" b="1" dirty="0" smtClean="0"/>
              <a:t>  </a:t>
            </a:r>
            <a:r>
              <a:rPr lang="sr-Latn-ME" b="1" dirty="0" smtClean="0"/>
              <a:t>1</a:t>
            </a:r>
            <a:endParaRPr lang="en-US" b="1" dirty="0"/>
          </a:p>
        </p:txBody>
      </p:sp>
      <p:sp>
        <p:nvSpPr>
          <p:cNvPr id="3" name="Subtitle 2"/>
          <p:cNvSpPr>
            <a:spLocks noGrp="1"/>
          </p:cNvSpPr>
          <p:nvPr>
            <p:ph type="subTitle" idx="1"/>
          </p:nvPr>
        </p:nvSpPr>
        <p:spPr>
          <a:xfrm>
            <a:off x="539552" y="1844824"/>
            <a:ext cx="8208912" cy="3312368"/>
          </a:xfrm>
        </p:spPr>
        <p:txBody>
          <a:bodyPr>
            <a:noAutofit/>
          </a:bodyPr>
          <a:lstStyle/>
          <a:p>
            <a:pPr marL="514350" lvl="0" indent="-514350" algn="just">
              <a:buFont typeface="Arial" panose="020B0604020202020204" pitchFamily="34" charset="0"/>
              <a:buChar char="•"/>
            </a:pPr>
            <a:r>
              <a:rPr lang="en-US" sz="3200" b="1" dirty="0"/>
              <a:t>The first IXP in Montenegro should be operated by </a:t>
            </a:r>
            <a:r>
              <a:rPr lang="en-US" sz="3200" b="1" dirty="0">
                <a:solidFill>
                  <a:schemeClr val="tx1"/>
                </a:solidFill>
              </a:rPr>
              <a:t>a company or an institution that is a legal entity registered in Montenegro</a:t>
            </a:r>
            <a:r>
              <a:rPr lang="en-US" sz="3200" b="1" dirty="0"/>
              <a:t> and that performs the ICT activity</a:t>
            </a:r>
            <a:r>
              <a:rPr lang="sr-Latn-ME" sz="3200" b="1" dirty="0" smtClean="0"/>
              <a:t> </a:t>
            </a:r>
            <a:endParaRPr lang="en-US" sz="3200" b="1" dirty="0"/>
          </a:p>
        </p:txBody>
      </p:sp>
    </p:spTree>
    <p:extLst>
      <p:ext uri="{BB962C8B-B14F-4D97-AF65-F5344CB8AC3E}">
        <p14:creationId xmlns:p14="http://schemas.microsoft.com/office/powerpoint/2010/main" val="4198969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20688"/>
            <a:ext cx="8134672" cy="743396"/>
          </a:xfrm>
        </p:spPr>
        <p:txBody>
          <a:bodyPr>
            <a:normAutofit fontScale="90000"/>
          </a:bodyPr>
          <a:lstStyle/>
          <a:p>
            <a:r>
              <a:rPr lang="en-US" b="1" dirty="0" smtClean="0"/>
              <a:t>Content</a:t>
            </a:r>
            <a:endParaRPr lang="en-US" b="1" dirty="0"/>
          </a:p>
        </p:txBody>
      </p:sp>
      <p:sp>
        <p:nvSpPr>
          <p:cNvPr id="3" name="Subtitle 2"/>
          <p:cNvSpPr>
            <a:spLocks noGrp="1"/>
          </p:cNvSpPr>
          <p:nvPr>
            <p:ph type="subTitle" idx="1"/>
          </p:nvPr>
        </p:nvSpPr>
        <p:spPr>
          <a:xfrm>
            <a:off x="755576" y="1484784"/>
            <a:ext cx="7920880" cy="3904457"/>
          </a:xfrm>
        </p:spPr>
        <p:txBody>
          <a:bodyPr>
            <a:normAutofit/>
          </a:bodyPr>
          <a:lstStyle/>
          <a:p>
            <a:pPr marL="457200" indent="-457200" algn="just">
              <a:buClr>
                <a:schemeClr val="tx1"/>
              </a:buClr>
              <a:buFont typeface="Arial" panose="020B0604020202020204" pitchFamily="34" charset="0"/>
              <a:buChar char="•"/>
            </a:pPr>
            <a:r>
              <a:rPr lang="en-US" sz="2800" dirty="0"/>
              <a:t>Analysis of current situation and feasibility of establishing </a:t>
            </a:r>
            <a:r>
              <a:rPr lang="en-US" sz="2800" dirty="0" smtClean="0"/>
              <a:t>IXP</a:t>
            </a:r>
          </a:p>
          <a:p>
            <a:pPr marL="457200" indent="-457200" algn="just">
              <a:buClr>
                <a:schemeClr val="tx1"/>
              </a:buClr>
              <a:buFont typeface="Arial" panose="020B0604020202020204" pitchFamily="34" charset="0"/>
              <a:buChar char="•"/>
            </a:pPr>
            <a:r>
              <a:rPr lang="en-US" sz="2800" dirty="0"/>
              <a:t>Proposed implementation of the first IXP in </a:t>
            </a:r>
            <a:r>
              <a:rPr lang="en-US" sz="2800" dirty="0" smtClean="0"/>
              <a:t>Montenegro</a:t>
            </a:r>
          </a:p>
          <a:p>
            <a:pPr marL="457200" indent="-457200" algn="just">
              <a:buClr>
                <a:schemeClr val="tx1"/>
              </a:buClr>
              <a:buFont typeface="Arial" panose="020B0604020202020204" pitchFamily="34" charset="0"/>
              <a:buChar char="•"/>
            </a:pPr>
            <a:r>
              <a:rPr lang="en-US" sz="2800" dirty="0"/>
              <a:t>Technical and commercial requirements for connection </a:t>
            </a:r>
            <a:r>
              <a:rPr lang="en-US" sz="2800" dirty="0" smtClean="0"/>
              <a:t>to IXP and </a:t>
            </a:r>
            <a:r>
              <a:rPr lang="en-US" sz="2800" dirty="0"/>
              <a:t>draft </a:t>
            </a:r>
            <a:r>
              <a:rPr lang="en-US" sz="2800" dirty="0" smtClean="0"/>
              <a:t>agreements</a:t>
            </a:r>
          </a:p>
          <a:p>
            <a:pPr marL="457200" indent="-457200" algn="just">
              <a:buClr>
                <a:schemeClr val="tx1"/>
              </a:buClr>
              <a:buFont typeface="Arial" panose="020B0604020202020204" pitchFamily="34" charset="0"/>
              <a:buChar char="•"/>
            </a:pPr>
            <a:r>
              <a:rPr lang="en-US" sz="2800" dirty="0"/>
              <a:t>Estimated budget for IXP set-up</a:t>
            </a:r>
            <a:endParaRPr lang="sr-Latn-ME" sz="2800" b="1" dirty="0">
              <a:solidFill>
                <a:schemeClr val="bg1"/>
              </a:solidFill>
            </a:endParaRPr>
          </a:p>
          <a:p>
            <a:pPr marL="457200" indent="-457200" algn="just">
              <a:buClr>
                <a:schemeClr val="tx1"/>
              </a:buClr>
              <a:buFont typeface="Arial" panose="020B0604020202020204" pitchFamily="34" charset="0"/>
              <a:buChar char="•"/>
            </a:pPr>
            <a:r>
              <a:rPr lang="en-US" sz="2800" dirty="0"/>
              <a:t>Conclusion with recommendations</a:t>
            </a:r>
            <a:endParaRPr lang="en-US" sz="2800" b="1" dirty="0">
              <a:solidFill>
                <a:schemeClr val="bg1"/>
              </a:solidFill>
            </a:endParaRPr>
          </a:p>
        </p:txBody>
      </p:sp>
    </p:spTree>
    <p:extLst>
      <p:ext uri="{BB962C8B-B14F-4D97-AF65-F5344CB8AC3E}">
        <p14:creationId xmlns:p14="http://schemas.microsoft.com/office/powerpoint/2010/main" val="1606029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2656"/>
            <a:ext cx="8134672" cy="1224136"/>
          </a:xfrm>
        </p:spPr>
        <p:txBody>
          <a:bodyPr>
            <a:normAutofit/>
          </a:bodyPr>
          <a:lstStyle/>
          <a:p>
            <a:r>
              <a:rPr lang="en-US" b="1" dirty="0"/>
              <a:t>R</a:t>
            </a:r>
            <a:r>
              <a:rPr lang="sr-Latn-ME" b="1" dirty="0"/>
              <a:t>ecommendation </a:t>
            </a:r>
            <a:r>
              <a:rPr lang="sr-Latn-ME" b="1" dirty="0" smtClean="0"/>
              <a:t>2</a:t>
            </a:r>
            <a:endParaRPr lang="en-US" b="1" dirty="0"/>
          </a:p>
        </p:txBody>
      </p:sp>
      <p:sp>
        <p:nvSpPr>
          <p:cNvPr id="3" name="Subtitle 2"/>
          <p:cNvSpPr>
            <a:spLocks noGrp="1"/>
          </p:cNvSpPr>
          <p:nvPr>
            <p:ph type="subTitle" idx="1"/>
          </p:nvPr>
        </p:nvSpPr>
        <p:spPr>
          <a:xfrm>
            <a:off x="323528" y="1556792"/>
            <a:ext cx="8424936" cy="3960440"/>
          </a:xfrm>
        </p:spPr>
        <p:txBody>
          <a:bodyPr>
            <a:noAutofit/>
          </a:bodyPr>
          <a:lstStyle/>
          <a:p>
            <a:pPr marL="514350" lvl="0" indent="-514350" algn="just">
              <a:buFont typeface="Arial" panose="020B0604020202020204" pitchFamily="34" charset="0"/>
              <a:buChar char="•"/>
            </a:pPr>
            <a:r>
              <a:rPr lang="en-US" sz="2800" b="1" dirty="0" smtClean="0"/>
              <a:t>Due </a:t>
            </a:r>
            <a:r>
              <a:rPr lang="en-US" sz="2800" b="1" dirty="0"/>
              <a:t>to a relatively small number of Internet and content providers operating in Montenegro, as well as the currently low share of the national Internet traffic in the total  Internet traffic, it is recommended that the first IXP in Montenegro </a:t>
            </a:r>
            <a:r>
              <a:rPr lang="en-US" sz="2800" b="1" dirty="0">
                <a:solidFill>
                  <a:schemeClr val="tx1"/>
                </a:solidFill>
              </a:rPr>
              <a:t>works on non-profit basis </a:t>
            </a:r>
            <a:r>
              <a:rPr lang="en-US" sz="2800" b="1" dirty="0"/>
              <a:t>(without residual income), with the initial assistance by the line Ministry or the competent Agency in the setup of the respective functionality.</a:t>
            </a:r>
          </a:p>
        </p:txBody>
      </p:sp>
    </p:spTree>
    <p:extLst>
      <p:ext uri="{BB962C8B-B14F-4D97-AF65-F5344CB8AC3E}">
        <p14:creationId xmlns:p14="http://schemas.microsoft.com/office/powerpoint/2010/main" val="2412466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2656"/>
            <a:ext cx="8134672" cy="1224136"/>
          </a:xfrm>
        </p:spPr>
        <p:txBody>
          <a:bodyPr>
            <a:normAutofit/>
          </a:bodyPr>
          <a:lstStyle/>
          <a:p>
            <a:r>
              <a:rPr lang="en-US" b="1" dirty="0"/>
              <a:t>R</a:t>
            </a:r>
            <a:r>
              <a:rPr lang="sr-Latn-ME" b="1" dirty="0"/>
              <a:t>ecommendation 3</a:t>
            </a:r>
            <a:endParaRPr lang="en-US" b="1" dirty="0"/>
          </a:p>
        </p:txBody>
      </p:sp>
      <p:sp>
        <p:nvSpPr>
          <p:cNvPr id="3" name="Subtitle 2"/>
          <p:cNvSpPr>
            <a:spLocks noGrp="1"/>
          </p:cNvSpPr>
          <p:nvPr>
            <p:ph type="subTitle" idx="1"/>
          </p:nvPr>
        </p:nvSpPr>
        <p:spPr>
          <a:xfrm>
            <a:off x="323528" y="1556792"/>
            <a:ext cx="8424936" cy="3960440"/>
          </a:xfrm>
        </p:spPr>
        <p:txBody>
          <a:bodyPr>
            <a:noAutofit/>
          </a:bodyPr>
          <a:lstStyle/>
          <a:p>
            <a:pPr marL="514350" lvl="0" indent="-514350" algn="just">
              <a:buFont typeface="Arial" panose="020B0604020202020204" pitchFamily="34" charset="0"/>
              <a:buChar char="•"/>
            </a:pPr>
            <a:r>
              <a:rPr lang="en-US" sz="3200" b="1" dirty="0"/>
              <a:t>3.	According to the analysis of location of Internet and content providers, it is recommended that the first IXP with all described spatial and technical requirements is established in </a:t>
            </a:r>
            <a:r>
              <a:rPr lang="en-US" sz="3200" b="1" dirty="0">
                <a:solidFill>
                  <a:schemeClr val="tx1"/>
                </a:solidFill>
              </a:rPr>
              <a:t>Podgorica</a:t>
            </a:r>
            <a:r>
              <a:rPr lang="sr-Latn-ME" sz="3200" b="1" dirty="0" smtClean="0"/>
              <a:t>.</a:t>
            </a:r>
            <a:endParaRPr lang="en-US" sz="3200" b="1" dirty="0"/>
          </a:p>
        </p:txBody>
      </p:sp>
    </p:spTree>
    <p:extLst>
      <p:ext uri="{BB962C8B-B14F-4D97-AF65-F5344CB8AC3E}">
        <p14:creationId xmlns:p14="http://schemas.microsoft.com/office/powerpoint/2010/main" val="4093989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2656"/>
            <a:ext cx="8134672" cy="1224136"/>
          </a:xfrm>
        </p:spPr>
        <p:txBody>
          <a:bodyPr>
            <a:normAutofit/>
          </a:bodyPr>
          <a:lstStyle/>
          <a:p>
            <a:r>
              <a:rPr lang="en-US" b="1" dirty="0"/>
              <a:t>R</a:t>
            </a:r>
            <a:r>
              <a:rPr lang="sr-Latn-ME" b="1" dirty="0"/>
              <a:t>ecommendation </a:t>
            </a:r>
            <a:r>
              <a:rPr lang="sr-Latn-ME" b="1" dirty="0" smtClean="0"/>
              <a:t>4</a:t>
            </a:r>
            <a:endParaRPr lang="en-US" b="1" dirty="0"/>
          </a:p>
        </p:txBody>
      </p:sp>
      <p:sp>
        <p:nvSpPr>
          <p:cNvPr id="3" name="Subtitle 2"/>
          <p:cNvSpPr>
            <a:spLocks noGrp="1"/>
          </p:cNvSpPr>
          <p:nvPr>
            <p:ph type="subTitle" idx="1"/>
          </p:nvPr>
        </p:nvSpPr>
        <p:spPr>
          <a:xfrm>
            <a:off x="323528" y="1556792"/>
            <a:ext cx="8424936" cy="3960440"/>
          </a:xfrm>
        </p:spPr>
        <p:txBody>
          <a:bodyPr>
            <a:noAutofit/>
          </a:bodyPr>
          <a:lstStyle/>
          <a:p>
            <a:pPr marL="514350" lvl="0" indent="-514350" algn="just">
              <a:buFont typeface="Arial" panose="020B0604020202020204" pitchFamily="34" charset="0"/>
              <a:buChar char="•"/>
            </a:pPr>
            <a:r>
              <a:rPr lang="en-US" sz="3200" b="1" dirty="0" smtClean="0"/>
              <a:t>IXP should be implemented on </a:t>
            </a:r>
            <a:r>
              <a:rPr lang="en-US" sz="3200" b="1" dirty="0"/>
              <a:t>the basis of </a:t>
            </a:r>
            <a:r>
              <a:rPr lang="en-US" sz="3200" b="1" dirty="0" smtClean="0">
                <a:solidFill>
                  <a:schemeClr val="tx1"/>
                </a:solidFill>
              </a:rPr>
              <a:t>L3 </a:t>
            </a:r>
            <a:r>
              <a:rPr lang="en-US" sz="3200" b="1" dirty="0">
                <a:solidFill>
                  <a:schemeClr val="tx1"/>
                </a:solidFill>
              </a:rPr>
              <a:t>model</a:t>
            </a:r>
            <a:r>
              <a:rPr lang="en-US" sz="3200" b="1" dirty="0"/>
              <a:t>. The analysis shows that this solution provides full IXP functionality, provision of the proposed, and development of </a:t>
            </a:r>
            <a:r>
              <a:rPr lang="en-US" sz="3200" b="1" dirty="0" smtClean="0"/>
              <a:t>new </a:t>
            </a:r>
            <a:r>
              <a:rPr lang="en-US" sz="3200" b="1" dirty="0"/>
              <a:t>services, as well as the flexibility and independence of providers-operators in the selection of connection and traffic exchange modes</a:t>
            </a:r>
          </a:p>
        </p:txBody>
      </p:sp>
    </p:spTree>
    <p:extLst>
      <p:ext uri="{BB962C8B-B14F-4D97-AF65-F5344CB8AC3E}">
        <p14:creationId xmlns:p14="http://schemas.microsoft.com/office/powerpoint/2010/main" val="1489424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2656"/>
            <a:ext cx="8134672" cy="1224136"/>
          </a:xfrm>
        </p:spPr>
        <p:txBody>
          <a:bodyPr>
            <a:normAutofit/>
          </a:bodyPr>
          <a:lstStyle/>
          <a:p>
            <a:r>
              <a:rPr lang="en-US" b="1" dirty="0"/>
              <a:t>R</a:t>
            </a:r>
            <a:r>
              <a:rPr lang="sr-Latn-ME" b="1" dirty="0"/>
              <a:t>ecommendation 5</a:t>
            </a:r>
            <a:endParaRPr lang="en-US" b="1" dirty="0"/>
          </a:p>
        </p:txBody>
      </p:sp>
      <p:sp>
        <p:nvSpPr>
          <p:cNvPr id="3" name="Subtitle 2"/>
          <p:cNvSpPr>
            <a:spLocks noGrp="1"/>
          </p:cNvSpPr>
          <p:nvPr>
            <p:ph type="subTitle" idx="1"/>
          </p:nvPr>
        </p:nvSpPr>
        <p:spPr>
          <a:xfrm>
            <a:off x="323528" y="1556792"/>
            <a:ext cx="8424936" cy="3960440"/>
          </a:xfrm>
        </p:spPr>
        <p:txBody>
          <a:bodyPr>
            <a:noAutofit/>
          </a:bodyPr>
          <a:lstStyle/>
          <a:p>
            <a:pPr marL="514350" lvl="0" indent="-514350" algn="just">
              <a:buFont typeface="Arial" panose="020B0604020202020204" pitchFamily="34" charset="0"/>
              <a:buChar char="•"/>
            </a:pPr>
            <a:r>
              <a:rPr lang="en-US" sz="3200" b="1" dirty="0" smtClean="0"/>
              <a:t>The </a:t>
            </a:r>
            <a:r>
              <a:rPr lang="en-US" sz="3200" b="1" dirty="0"/>
              <a:t>presented </a:t>
            </a:r>
            <a:r>
              <a:rPr lang="en-US" sz="3200" b="1" dirty="0">
                <a:solidFill>
                  <a:schemeClr val="tx1"/>
                </a:solidFill>
              </a:rPr>
              <a:t>specifications and features of the ICT equipment </a:t>
            </a:r>
            <a:r>
              <a:rPr lang="en-US" sz="3200" b="1" dirty="0"/>
              <a:t>guarantee the establishment of the full IXP functionality, proposed services, the development of new services, and the connection of all current and a certain number of future providers- operators.</a:t>
            </a:r>
          </a:p>
        </p:txBody>
      </p:sp>
    </p:spTree>
    <p:extLst>
      <p:ext uri="{BB962C8B-B14F-4D97-AF65-F5344CB8AC3E}">
        <p14:creationId xmlns:p14="http://schemas.microsoft.com/office/powerpoint/2010/main" val="2933621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2656"/>
            <a:ext cx="8134672" cy="1224136"/>
          </a:xfrm>
        </p:spPr>
        <p:txBody>
          <a:bodyPr>
            <a:normAutofit/>
          </a:bodyPr>
          <a:lstStyle/>
          <a:p>
            <a:r>
              <a:rPr lang="en-US" b="1" dirty="0"/>
              <a:t>R</a:t>
            </a:r>
            <a:r>
              <a:rPr lang="sr-Latn-ME" b="1" dirty="0"/>
              <a:t>ecommendation </a:t>
            </a:r>
            <a:r>
              <a:rPr lang="sr-Latn-ME" b="1" dirty="0" smtClean="0"/>
              <a:t>6</a:t>
            </a:r>
            <a:endParaRPr lang="en-US" b="1" dirty="0"/>
          </a:p>
        </p:txBody>
      </p:sp>
      <p:sp>
        <p:nvSpPr>
          <p:cNvPr id="3" name="Subtitle 2"/>
          <p:cNvSpPr>
            <a:spLocks noGrp="1"/>
          </p:cNvSpPr>
          <p:nvPr>
            <p:ph type="subTitle" idx="1"/>
          </p:nvPr>
        </p:nvSpPr>
        <p:spPr>
          <a:xfrm>
            <a:off x="323528" y="1556792"/>
            <a:ext cx="8424936" cy="4392488"/>
          </a:xfrm>
        </p:spPr>
        <p:txBody>
          <a:bodyPr>
            <a:noAutofit/>
          </a:bodyPr>
          <a:lstStyle/>
          <a:p>
            <a:pPr marL="514350" lvl="0" indent="-514350" algn="just">
              <a:buFont typeface="Arial" panose="020B0604020202020204" pitchFamily="34" charset="0"/>
              <a:buChar char="•"/>
            </a:pPr>
            <a:r>
              <a:rPr lang="en-US" sz="3200" b="1" dirty="0"/>
              <a:t>6.	The estimated value of the specified equipment ranges </a:t>
            </a:r>
            <a:r>
              <a:rPr lang="en-US" sz="3200" b="1">
                <a:solidFill>
                  <a:schemeClr val="tx1"/>
                </a:solidFill>
              </a:rPr>
              <a:t>from </a:t>
            </a:r>
            <a:r>
              <a:rPr lang="en-US" sz="3200" b="1" smtClean="0">
                <a:solidFill>
                  <a:schemeClr val="tx1"/>
                </a:solidFill>
              </a:rPr>
              <a:t>31.000,00</a:t>
            </a:r>
            <a:r>
              <a:rPr lang="en-US" sz="3200" b="1" dirty="0">
                <a:solidFill>
                  <a:schemeClr val="tx1"/>
                </a:solidFill>
              </a:rPr>
              <a:t>€ to </a:t>
            </a:r>
            <a:r>
              <a:rPr lang="en-US" sz="3200" b="1" dirty="0" smtClean="0">
                <a:solidFill>
                  <a:schemeClr val="tx1"/>
                </a:solidFill>
              </a:rPr>
              <a:t>46.000,00€</a:t>
            </a:r>
            <a:r>
              <a:rPr lang="vi-VN" sz="3200" b="1" dirty="0" smtClean="0"/>
              <a:t>.</a:t>
            </a:r>
            <a:r>
              <a:rPr lang="en-US" sz="3200" b="1" dirty="0" smtClean="0"/>
              <a:t> In </a:t>
            </a:r>
            <a:r>
              <a:rPr lang="en-US" sz="3200" b="1" dirty="0"/>
              <a:t>accordance with market trends regarding ICT equipment and suppliers’ </a:t>
            </a:r>
            <a:r>
              <a:rPr lang="en-US" sz="3200" b="1" dirty="0" smtClean="0"/>
              <a:t>interest, the </a:t>
            </a:r>
            <a:r>
              <a:rPr lang="en-US" sz="3200" b="1" dirty="0"/>
              <a:t>funds allocated for the purchase of this equipment </a:t>
            </a:r>
            <a:r>
              <a:rPr lang="en-US" sz="3200" b="1" dirty="0" smtClean="0"/>
              <a:t>estimated to </a:t>
            </a:r>
            <a:r>
              <a:rPr lang="en-US" sz="3200" b="1" dirty="0" smtClean="0">
                <a:solidFill>
                  <a:schemeClr val="tx1"/>
                </a:solidFill>
              </a:rPr>
              <a:t>40,000.00€ or less</a:t>
            </a:r>
            <a:r>
              <a:rPr lang="en-US" sz="3200" b="1" dirty="0" smtClean="0"/>
              <a:t>. </a:t>
            </a:r>
            <a:endParaRPr lang="en-US" sz="32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61332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2656"/>
            <a:ext cx="8134672" cy="1224136"/>
          </a:xfrm>
        </p:spPr>
        <p:txBody>
          <a:bodyPr>
            <a:normAutofit/>
          </a:bodyPr>
          <a:lstStyle/>
          <a:p>
            <a:r>
              <a:rPr lang="en-US" b="1" dirty="0"/>
              <a:t>R</a:t>
            </a:r>
            <a:r>
              <a:rPr lang="sr-Latn-ME" b="1" dirty="0"/>
              <a:t>ecommendation 7</a:t>
            </a:r>
            <a:endParaRPr lang="en-US" b="1" dirty="0"/>
          </a:p>
        </p:txBody>
      </p:sp>
      <p:sp>
        <p:nvSpPr>
          <p:cNvPr id="3" name="Subtitle 2"/>
          <p:cNvSpPr>
            <a:spLocks noGrp="1"/>
          </p:cNvSpPr>
          <p:nvPr>
            <p:ph type="subTitle" idx="1"/>
          </p:nvPr>
        </p:nvSpPr>
        <p:spPr>
          <a:xfrm>
            <a:off x="323528" y="1556792"/>
            <a:ext cx="8424936" cy="3960440"/>
          </a:xfrm>
        </p:spPr>
        <p:txBody>
          <a:bodyPr>
            <a:noAutofit/>
          </a:bodyPr>
          <a:lstStyle/>
          <a:p>
            <a:pPr marL="514350" lvl="0" indent="-514350" algn="just">
              <a:buFont typeface="Arial" panose="020B0604020202020204" pitchFamily="34" charset="0"/>
              <a:buChar char="•"/>
            </a:pPr>
            <a:r>
              <a:rPr lang="en-US" sz="3000" b="1" dirty="0" smtClean="0"/>
              <a:t>In </a:t>
            </a:r>
            <a:r>
              <a:rPr lang="en-US" sz="3000" b="1" dirty="0"/>
              <a:t>line with the recommendation no. 2 and the analysis of necessary human resources, </a:t>
            </a:r>
            <a:r>
              <a:rPr lang="en-US" sz="3000" b="1" dirty="0" smtClean="0"/>
              <a:t>suggestion is </a:t>
            </a:r>
            <a:r>
              <a:rPr lang="en-US" sz="3000" b="1" dirty="0"/>
              <a:t>that the first IXP </a:t>
            </a:r>
            <a:r>
              <a:rPr lang="en-US" sz="3000" b="1" dirty="0" smtClean="0"/>
              <a:t>will be </a:t>
            </a:r>
            <a:r>
              <a:rPr lang="en-US" sz="3000" b="1" dirty="0"/>
              <a:t>one of the </a:t>
            </a:r>
            <a:r>
              <a:rPr lang="en-US" sz="3000" b="1" dirty="0">
                <a:solidFill>
                  <a:schemeClr val="tx1"/>
                </a:solidFill>
              </a:rPr>
              <a:t>existing and interested providers of Internet access services in Montenegro </a:t>
            </a:r>
            <a:r>
              <a:rPr lang="en-US" sz="3000" b="1" dirty="0"/>
              <a:t>(the survey results of the </a:t>
            </a:r>
            <a:r>
              <a:rPr lang="en-US" sz="3000" b="1" dirty="0" smtClean="0"/>
              <a:t>AEKIP) </a:t>
            </a:r>
            <a:r>
              <a:rPr lang="en-US" sz="3000" b="1" dirty="0"/>
              <a:t>which has the necessary human resources and that will hire </a:t>
            </a:r>
            <a:r>
              <a:rPr lang="en-US" sz="3000" b="1" dirty="0">
                <a:solidFill>
                  <a:schemeClr val="tx1"/>
                </a:solidFill>
              </a:rPr>
              <a:t>2 more engineers</a:t>
            </a:r>
            <a:r>
              <a:rPr lang="en-US" sz="3000" b="1" dirty="0"/>
              <a:t> </a:t>
            </a:r>
            <a:r>
              <a:rPr lang="en-US" sz="3000" b="1" dirty="0" smtClean="0"/>
              <a:t>for </a:t>
            </a:r>
            <a:r>
              <a:rPr lang="en-US" sz="3000" b="1" dirty="0"/>
              <a:t>the purposes of the IXP functioning.</a:t>
            </a:r>
            <a:r>
              <a:rPr lang="sr-Latn-ME" sz="3000" b="1" dirty="0" smtClean="0"/>
              <a:t>.</a:t>
            </a:r>
            <a:endParaRPr lang="en-US" sz="30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52760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04664"/>
            <a:ext cx="8134672" cy="936104"/>
          </a:xfrm>
        </p:spPr>
        <p:txBody>
          <a:bodyPr>
            <a:normAutofit/>
          </a:bodyPr>
          <a:lstStyle/>
          <a:p>
            <a:r>
              <a:rPr lang="en-US" b="1" dirty="0"/>
              <a:t>R</a:t>
            </a:r>
            <a:r>
              <a:rPr lang="sr-Latn-ME" b="1" dirty="0"/>
              <a:t>ecommendation 8</a:t>
            </a:r>
            <a:endParaRPr lang="en-US" b="1" dirty="0"/>
          </a:p>
        </p:txBody>
      </p:sp>
      <p:sp>
        <p:nvSpPr>
          <p:cNvPr id="3" name="Subtitle 2"/>
          <p:cNvSpPr>
            <a:spLocks noGrp="1"/>
          </p:cNvSpPr>
          <p:nvPr>
            <p:ph type="subTitle" idx="1"/>
          </p:nvPr>
        </p:nvSpPr>
        <p:spPr>
          <a:xfrm>
            <a:off x="323528" y="1556792"/>
            <a:ext cx="8424936" cy="3960440"/>
          </a:xfrm>
        </p:spPr>
        <p:txBody>
          <a:bodyPr>
            <a:noAutofit/>
          </a:bodyPr>
          <a:lstStyle/>
          <a:p>
            <a:pPr marL="514350" lvl="0" indent="-514350" algn="just">
              <a:buFont typeface="Arial" panose="020B0604020202020204" pitchFamily="34" charset="0"/>
              <a:buChar char="•"/>
            </a:pPr>
            <a:r>
              <a:rPr lang="en-US" sz="3000" b="1" dirty="0"/>
              <a:t>8.	For the purpose of regulating and coordinating the IXP functioning, guaranteeing the </a:t>
            </a:r>
            <a:r>
              <a:rPr lang="en-US" sz="3000" b="1" dirty="0" smtClean="0"/>
              <a:t>QoS, </a:t>
            </a:r>
            <a:r>
              <a:rPr lang="en-US" sz="3000" b="1" dirty="0"/>
              <a:t>transparent achievement of the stated objectives for which the IXP is to be established, and the development of Montenegro as a digital society, it is necessary to </a:t>
            </a:r>
            <a:r>
              <a:rPr lang="en-US" sz="3000" b="1" dirty="0">
                <a:solidFill>
                  <a:schemeClr val="tx1"/>
                </a:solidFill>
              </a:rPr>
              <a:t>set up a single body </a:t>
            </a:r>
            <a:r>
              <a:rPr lang="en-US" sz="3000" b="1" dirty="0"/>
              <a:t>within the </a:t>
            </a:r>
            <a:r>
              <a:rPr lang="en-US" sz="3000" b="1" dirty="0" smtClean="0"/>
              <a:t>AEKIP </a:t>
            </a:r>
            <a:r>
              <a:rPr lang="en-US" sz="3000" b="1" dirty="0"/>
              <a:t>to have the advisory and supervisory </a:t>
            </a:r>
            <a:r>
              <a:rPr lang="en-US" sz="3000" b="1" dirty="0" smtClean="0"/>
              <a:t>function</a:t>
            </a:r>
            <a:r>
              <a:rPr lang="vi-VN" sz="3000" b="1" dirty="0" smtClean="0"/>
              <a:t>. </a:t>
            </a:r>
            <a:endParaRPr lang="en-US" sz="30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50329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2656"/>
            <a:ext cx="8134672" cy="792088"/>
          </a:xfrm>
        </p:spPr>
        <p:txBody>
          <a:bodyPr>
            <a:normAutofit/>
          </a:bodyPr>
          <a:lstStyle/>
          <a:p>
            <a:r>
              <a:rPr lang="en-US" b="1" dirty="0"/>
              <a:t>R</a:t>
            </a:r>
            <a:r>
              <a:rPr lang="sr-Latn-ME" b="1" dirty="0"/>
              <a:t>ecommendation </a:t>
            </a:r>
            <a:r>
              <a:rPr lang="sr-Latn-ME" b="1" dirty="0" smtClean="0"/>
              <a:t>9</a:t>
            </a:r>
            <a:endParaRPr lang="en-US" b="1" dirty="0"/>
          </a:p>
        </p:txBody>
      </p:sp>
      <p:sp>
        <p:nvSpPr>
          <p:cNvPr id="3" name="Subtitle 2"/>
          <p:cNvSpPr>
            <a:spLocks noGrp="1"/>
          </p:cNvSpPr>
          <p:nvPr>
            <p:ph type="subTitle" idx="1"/>
          </p:nvPr>
        </p:nvSpPr>
        <p:spPr>
          <a:xfrm>
            <a:off x="323528" y="1340768"/>
            <a:ext cx="8424936" cy="4248472"/>
          </a:xfrm>
        </p:spPr>
        <p:txBody>
          <a:bodyPr>
            <a:noAutofit/>
          </a:bodyPr>
          <a:lstStyle/>
          <a:p>
            <a:pPr lvl="0" algn="just"/>
            <a:r>
              <a:rPr lang="en-US" sz="3000" b="1" dirty="0" smtClean="0"/>
              <a:t>The </a:t>
            </a:r>
            <a:r>
              <a:rPr lang="en-US" sz="3000" b="1" dirty="0"/>
              <a:t>IXP services </a:t>
            </a:r>
            <a:r>
              <a:rPr lang="en-US" sz="3000" b="1" dirty="0" smtClean="0"/>
              <a:t>will </a:t>
            </a:r>
            <a:r>
              <a:rPr lang="en-US" sz="3000" b="1" dirty="0"/>
              <a:t>be available to </a:t>
            </a:r>
            <a:r>
              <a:rPr lang="en-US" sz="3000" b="1" dirty="0">
                <a:solidFill>
                  <a:schemeClr val="tx1"/>
                </a:solidFill>
              </a:rPr>
              <a:t>all legal </a:t>
            </a:r>
            <a:r>
              <a:rPr lang="en-US" sz="3000" b="1" dirty="0" smtClean="0">
                <a:solidFill>
                  <a:schemeClr val="tx1"/>
                </a:solidFill>
              </a:rPr>
              <a:t>entities</a:t>
            </a:r>
            <a:r>
              <a:rPr lang="en-US" sz="3000" b="1" dirty="0" smtClean="0"/>
              <a:t> </a:t>
            </a:r>
            <a:r>
              <a:rPr lang="en-US" sz="3000" b="1" dirty="0"/>
              <a:t>that meet the aforesaid technical and commercial requirements, in accordance with the </a:t>
            </a:r>
            <a:r>
              <a:rPr lang="en-US" sz="3000" b="1" dirty="0">
                <a:solidFill>
                  <a:schemeClr val="tx1"/>
                </a:solidFill>
              </a:rPr>
              <a:t>voluntary principle</a:t>
            </a:r>
            <a:r>
              <a:rPr lang="en-US" sz="3000" b="1" dirty="0" smtClean="0">
                <a:latin typeface="+mj-lt"/>
              </a:rPr>
              <a:t>.</a:t>
            </a:r>
            <a:r>
              <a:rPr lang="vi-VN" sz="3000" b="1" dirty="0" smtClean="0">
                <a:latin typeface="+mj-lt"/>
              </a:rPr>
              <a:t> </a:t>
            </a:r>
            <a:r>
              <a:rPr lang="en-US" sz="3200" dirty="0">
                <a:latin typeface="+mj-lt"/>
              </a:rPr>
              <a:t>The proposed technical requirements are essential, and the service fee amounts and associated contracts can be customized based on an additional market analysis after a period of </a:t>
            </a:r>
            <a:r>
              <a:rPr lang="en-US" sz="3200" dirty="0" smtClean="0">
                <a:latin typeface="+mj-lt"/>
              </a:rPr>
              <a:t>implementation</a:t>
            </a:r>
            <a:endParaRPr lang="en-US" sz="3000" b="1" dirty="0">
              <a:solidFill>
                <a:srgbClr val="FF0000"/>
              </a:solidFill>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38873081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1784" y="332656"/>
            <a:ext cx="8134672" cy="792088"/>
          </a:xfrm>
        </p:spPr>
        <p:txBody>
          <a:bodyPr>
            <a:normAutofit/>
          </a:bodyPr>
          <a:lstStyle/>
          <a:p>
            <a:r>
              <a:rPr lang="en-US" b="1" dirty="0" smtClean="0"/>
              <a:t>CONCLUSION</a:t>
            </a:r>
            <a:endParaRPr lang="en-US" b="1" dirty="0"/>
          </a:p>
        </p:txBody>
      </p:sp>
      <p:sp>
        <p:nvSpPr>
          <p:cNvPr id="3" name="Subtitle 2"/>
          <p:cNvSpPr>
            <a:spLocks noGrp="1"/>
          </p:cNvSpPr>
          <p:nvPr>
            <p:ph type="subTitle" idx="1"/>
          </p:nvPr>
        </p:nvSpPr>
        <p:spPr>
          <a:xfrm>
            <a:off x="323528" y="1052736"/>
            <a:ext cx="8424936" cy="4536504"/>
          </a:xfrm>
        </p:spPr>
        <p:txBody>
          <a:bodyPr>
            <a:noAutofit/>
          </a:bodyPr>
          <a:lstStyle/>
          <a:p>
            <a:pPr lvl="0" algn="just"/>
            <a:r>
              <a:rPr lang="en-US" sz="3600" b="1" dirty="0"/>
              <a:t>Considering the recommendations listed above, the analysis of profiles of the existing providers of Internet access services in Montenegro and potential candidates for the first IXP in Montenegro, the optimum solution seem to be the creation of the </a:t>
            </a:r>
            <a:r>
              <a:rPr lang="en-US" sz="3600" b="1" dirty="0">
                <a:solidFill>
                  <a:schemeClr val="tx1"/>
                </a:solidFill>
              </a:rPr>
              <a:t>first IXP in an academic environment (CIS UCG)</a:t>
            </a:r>
            <a:endParaRPr lang="en-US" sz="3600" b="1"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87308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04664"/>
            <a:ext cx="8134672" cy="743396"/>
          </a:xfrm>
        </p:spPr>
        <p:txBody>
          <a:bodyPr>
            <a:normAutofit fontScale="90000"/>
          </a:bodyPr>
          <a:lstStyle/>
          <a:p>
            <a:pPr marL="457200" indent="-457200"/>
            <a:r>
              <a:rPr lang="en-US" dirty="0" smtClean="0"/>
              <a:t>What is peering and IXP?</a:t>
            </a:r>
            <a:endParaRPr lang="en-US" dirty="0"/>
          </a:p>
        </p:txBody>
      </p:sp>
      <p:sp>
        <p:nvSpPr>
          <p:cNvPr id="4" name="Subtitle 3"/>
          <p:cNvSpPr>
            <a:spLocks noGrp="1"/>
          </p:cNvSpPr>
          <p:nvPr>
            <p:ph type="subTitle" idx="1"/>
          </p:nvPr>
        </p:nvSpPr>
        <p:spPr/>
        <p:txBody>
          <a:bodyPr/>
          <a:lstStyle/>
          <a:p>
            <a:endParaRPr lang="en-US" dirty="0"/>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899592" y="1268760"/>
            <a:ext cx="7560840" cy="4608512"/>
          </a:xfrm>
          <a:prstGeom prst="rect">
            <a:avLst/>
          </a:prstGeom>
          <a:noFill/>
          <a:ln>
            <a:noFill/>
          </a:ln>
        </p:spPr>
      </p:pic>
    </p:spTree>
    <p:extLst>
      <p:ext uri="{BB962C8B-B14F-4D97-AF65-F5344CB8AC3E}">
        <p14:creationId xmlns:p14="http://schemas.microsoft.com/office/powerpoint/2010/main" val="9363775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41388"/>
            <a:ext cx="8134672" cy="743396"/>
          </a:xfrm>
        </p:spPr>
        <p:txBody>
          <a:bodyPr>
            <a:normAutofit fontScale="90000"/>
          </a:bodyPr>
          <a:lstStyle/>
          <a:p>
            <a:pPr marL="457200" indent="-457200"/>
            <a:r>
              <a:rPr lang="en-US" dirty="0"/>
              <a:t>Analysis of current </a:t>
            </a:r>
            <a:r>
              <a:rPr lang="en-US" dirty="0" smtClean="0"/>
              <a:t>situation</a:t>
            </a:r>
            <a:endParaRPr lang="en-US" dirty="0"/>
          </a:p>
        </p:txBody>
      </p:sp>
      <p:sp>
        <p:nvSpPr>
          <p:cNvPr id="3" name="Subtitle 2"/>
          <p:cNvSpPr>
            <a:spLocks noGrp="1"/>
          </p:cNvSpPr>
          <p:nvPr>
            <p:ph type="subTitle" idx="1"/>
          </p:nvPr>
        </p:nvSpPr>
        <p:spPr>
          <a:xfrm>
            <a:off x="467544" y="1484784"/>
            <a:ext cx="8280920" cy="3904457"/>
          </a:xfrm>
        </p:spPr>
        <p:txBody>
          <a:bodyPr>
            <a:normAutofit/>
          </a:bodyPr>
          <a:lstStyle/>
          <a:p>
            <a:pPr marL="457200" indent="-457200" algn="just">
              <a:buClr>
                <a:schemeClr val="tx1"/>
              </a:buClr>
              <a:buFont typeface="Arial" panose="020B0604020202020204" pitchFamily="34" charset="0"/>
              <a:buChar char="•"/>
            </a:pPr>
            <a:r>
              <a:rPr lang="en-GB" sz="2800" dirty="0"/>
              <a:t>Internet access services in Montenegro are currently provided by </a:t>
            </a:r>
            <a:r>
              <a:rPr lang="en-GB" sz="2800" b="1" dirty="0">
                <a:solidFill>
                  <a:schemeClr val="tx1"/>
                </a:solidFill>
                <a:latin typeface="Arial" panose="020B0604020202020204" pitchFamily="34" charset="0"/>
                <a:cs typeface="Arial" panose="020B0604020202020204" pitchFamily="34" charset="0"/>
              </a:rPr>
              <a:t>11</a:t>
            </a:r>
            <a:r>
              <a:rPr lang="en-GB" sz="2800" b="1" dirty="0"/>
              <a:t> </a:t>
            </a:r>
            <a:r>
              <a:rPr lang="en-GB" sz="2800" dirty="0" smtClean="0"/>
              <a:t>ISPs.</a:t>
            </a:r>
          </a:p>
          <a:p>
            <a:pPr marL="457200" indent="-457200" algn="just">
              <a:buClr>
                <a:schemeClr val="tx1"/>
              </a:buClr>
              <a:buFont typeface="Arial" panose="020B0604020202020204" pitchFamily="34" charset="0"/>
              <a:buChar char="•"/>
            </a:pPr>
            <a:r>
              <a:rPr lang="en-GB" sz="2800" dirty="0" smtClean="0"/>
              <a:t>Internet penetration is about </a:t>
            </a:r>
            <a:r>
              <a:rPr lang="en-GB" sz="2800" b="1" dirty="0">
                <a:solidFill>
                  <a:schemeClr val="tx1"/>
                </a:solidFill>
                <a:latin typeface="Arial" panose="020B0604020202020204" pitchFamily="34" charset="0"/>
                <a:cs typeface="Arial" panose="020B0604020202020204" pitchFamily="34" charset="0"/>
              </a:rPr>
              <a:t>60.3%</a:t>
            </a:r>
            <a:r>
              <a:rPr lang="en-GB" sz="2800" dirty="0"/>
              <a:t> of the </a:t>
            </a:r>
            <a:r>
              <a:rPr lang="en-GB" sz="2800" dirty="0" smtClean="0"/>
              <a:t>population.</a:t>
            </a:r>
          </a:p>
          <a:p>
            <a:pPr marL="457200" indent="-457200" algn="just">
              <a:buClr>
                <a:schemeClr val="tx1"/>
              </a:buClr>
              <a:buFont typeface="Arial" panose="020B0604020202020204" pitchFamily="34" charset="0"/>
              <a:buChar char="•"/>
            </a:pPr>
            <a:r>
              <a:rPr lang="en-GB" sz="2800" dirty="0"/>
              <a:t>T</a:t>
            </a:r>
            <a:r>
              <a:rPr lang="en-GB" sz="2800" dirty="0" smtClean="0"/>
              <a:t>he </a:t>
            </a:r>
            <a:r>
              <a:rPr lang="en-GB" sz="2800" dirty="0"/>
              <a:t>total capacity of international Internet </a:t>
            </a:r>
            <a:r>
              <a:rPr lang="en-GB" sz="2800" dirty="0" smtClean="0"/>
              <a:t>links at </a:t>
            </a:r>
            <a:r>
              <a:rPr lang="en-GB" sz="2800" dirty="0"/>
              <a:t>the end of </a:t>
            </a:r>
            <a:r>
              <a:rPr lang="en-GB" sz="2800"/>
              <a:t>2013 </a:t>
            </a:r>
            <a:r>
              <a:rPr lang="en-GB" sz="2800" smtClean="0"/>
              <a:t>aggregate </a:t>
            </a:r>
            <a:r>
              <a:rPr lang="en-GB" sz="2800" dirty="0" smtClean="0"/>
              <a:t>to about</a:t>
            </a:r>
            <a:r>
              <a:rPr lang="en-GB" sz="2800" b="1" dirty="0" smtClean="0"/>
              <a:t> </a:t>
            </a:r>
            <a:r>
              <a:rPr lang="en-GB" sz="2800" b="1" dirty="0" smtClean="0">
                <a:solidFill>
                  <a:schemeClr val="tx1"/>
                </a:solidFill>
                <a:latin typeface="Arial" panose="020B0604020202020204" pitchFamily="34" charset="0"/>
                <a:cs typeface="Arial" panose="020B0604020202020204" pitchFamily="34" charset="0"/>
              </a:rPr>
              <a:t>20</a:t>
            </a:r>
            <a:r>
              <a:rPr lang="en-GB" sz="2800" b="1" dirty="0" smtClean="0"/>
              <a:t> Gbps .</a:t>
            </a:r>
          </a:p>
          <a:p>
            <a:pPr marL="457200" indent="-457200" algn="just">
              <a:buClr>
                <a:schemeClr val="tx1"/>
              </a:buClr>
              <a:buFont typeface="Arial" panose="020B0604020202020204" pitchFamily="34" charset="0"/>
              <a:buChar char="•"/>
            </a:pPr>
            <a:r>
              <a:rPr lang="en-GB" sz="2800" dirty="0" smtClean="0"/>
              <a:t>The </a:t>
            </a:r>
            <a:r>
              <a:rPr lang="en-GB" sz="2800" dirty="0"/>
              <a:t>percentage of national Internet traffic </a:t>
            </a:r>
            <a:r>
              <a:rPr lang="en-GB" sz="2800" dirty="0" smtClean="0"/>
              <a:t>in </a:t>
            </a:r>
            <a:r>
              <a:rPr lang="en-GB" sz="2800" dirty="0"/>
              <a:t>Montenegro is less than </a:t>
            </a:r>
            <a:r>
              <a:rPr lang="en-GB" sz="2800" b="1" dirty="0">
                <a:solidFill>
                  <a:schemeClr val="tx1"/>
                </a:solidFill>
                <a:latin typeface="Arial" panose="020B0604020202020204" pitchFamily="34" charset="0"/>
                <a:cs typeface="Arial" panose="020B0604020202020204" pitchFamily="34" charset="0"/>
              </a:rPr>
              <a:t>10% </a:t>
            </a:r>
            <a:r>
              <a:rPr lang="en-GB" sz="2800" dirty="0"/>
              <a:t>of the total </a:t>
            </a:r>
            <a:r>
              <a:rPr lang="en-GB" sz="2800" dirty="0" smtClean="0"/>
              <a:t>traffic.</a:t>
            </a:r>
            <a:endParaRPr lang="en-US" sz="2800" b="1" dirty="0">
              <a:solidFill>
                <a:schemeClr val="bg1"/>
              </a:solidFill>
            </a:endParaRPr>
          </a:p>
        </p:txBody>
      </p:sp>
    </p:spTree>
    <p:extLst>
      <p:ext uri="{BB962C8B-B14F-4D97-AF65-F5344CB8AC3E}">
        <p14:creationId xmlns:p14="http://schemas.microsoft.com/office/powerpoint/2010/main" val="24169941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41388"/>
            <a:ext cx="8134672" cy="743396"/>
          </a:xfrm>
        </p:spPr>
        <p:txBody>
          <a:bodyPr>
            <a:normAutofit fontScale="90000"/>
          </a:bodyPr>
          <a:lstStyle/>
          <a:p>
            <a:pPr marL="457200" indent="-457200"/>
            <a:r>
              <a:rPr lang="en-US" dirty="0"/>
              <a:t>Analysis of current </a:t>
            </a:r>
            <a:r>
              <a:rPr lang="en-US" dirty="0" smtClean="0"/>
              <a:t>situation</a:t>
            </a:r>
            <a:endParaRPr lang="en-US" dirty="0"/>
          </a:p>
        </p:txBody>
      </p:sp>
      <p:sp>
        <p:nvSpPr>
          <p:cNvPr id="3" name="Subtitle 2"/>
          <p:cNvSpPr>
            <a:spLocks noGrp="1"/>
          </p:cNvSpPr>
          <p:nvPr>
            <p:ph type="subTitle" idx="1"/>
          </p:nvPr>
        </p:nvSpPr>
        <p:spPr>
          <a:xfrm>
            <a:off x="467544" y="1484784"/>
            <a:ext cx="8280920" cy="4248472"/>
          </a:xfrm>
        </p:spPr>
        <p:txBody>
          <a:bodyPr>
            <a:noAutofit/>
          </a:bodyPr>
          <a:lstStyle/>
          <a:p>
            <a:pPr marL="457200" indent="-457200" algn="just">
              <a:buClr>
                <a:schemeClr val="tx1"/>
              </a:buClr>
              <a:buFont typeface="Arial" panose="020B0604020202020204" pitchFamily="34" charset="0"/>
              <a:buChar char="•"/>
            </a:pPr>
            <a:r>
              <a:rPr lang="en-GB" sz="2200" dirty="0" smtClean="0"/>
              <a:t>The national </a:t>
            </a:r>
            <a:r>
              <a:rPr lang="en-GB" sz="2200" dirty="0"/>
              <a:t>Internet traffic is routed through international </a:t>
            </a:r>
            <a:r>
              <a:rPr lang="en-GB" sz="2200" dirty="0" smtClean="0"/>
              <a:t>links, </a:t>
            </a:r>
            <a:r>
              <a:rPr lang="en-GB" sz="2200" dirty="0"/>
              <a:t>which is a classic example of what is known as </a:t>
            </a:r>
            <a:r>
              <a:rPr lang="en-GB" sz="2200" b="1" i="1" dirty="0" smtClean="0">
                <a:solidFill>
                  <a:schemeClr val="tx1"/>
                </a:solidFill>
              </a:rPr>
              <a:t>tromboning</a:t>
            </a:r>
            <a:r>
              <a:rPr lang="en-GB" sz="2200" b="1" i="1" dirty="0" smtClean="0">
                <a:solidFill>
                  <a:schemeClr val="bg1"/>
                </a:solidFill>
              </a:rPr>
              <a:t>.</a:t>
            </a:r>
            <a:r>
              <a:rPr lang="en-GB" sz="2200" dirty="0" smtClean="0"/>
              <a:t> </a:t>
            </a:r>
          </a:p>
          <a:p>
            <a:pPr marL="457200" indent="-457200" algn="just">
              <a:buClr>
                <a:schemeClr val="tx1"/>
              </a:buClr>
              <a:buFont typeface="Arial" panose="020B0604020202020204" pitchFamily="34" charset="0"/>
              <a:buChar char="•"/>
            </a:pPr>
            <a:r>
              <a:rPr lang="en-GB" sz="2200" dirty="0" smtClean="0"/>
              <a:t>Some </a:t>
            </a:r>
            <a:r>
              <a:rPr lang="en-GB" sz="2200" dirty="0"/>
              <a:t>of the negative consequences of this situation </a:t>
            </a:r>
            <a:r>
              <a:rPr lang="en-GB" sz="2200" dirty="0" smtClean="0"/>
              <a:t>are:</a:t>
            </a:r>
            <a:endParaRPr lang="en-US" sz="2200" dirty="0"/>
          </a:p>
          <a:p>
            <a:pPr marL="914400" lvl="1" indent="-457200" algn="just">
              <a:buClr>
                <a:schemeClr val="tx1"/>
              </a:buClr>
              <a:buFont typeface="Arial" panose="020B0604020202020204" pitchFamily="34" charset="0"/>
              <a:buChar char="•"/>
            </a:pPr>
            <a:r>
              <a:rPr lang="en-GB" dirty="0" smtClean="0">
                <a:solidFill>
                  <a:schemeClr val="bg1"/>
                </a:solidFill>
              </a:rPr>
              <a:t>Increase </a:t>
            </a:r>
            <a:r>
              <a:rPr lang="en-GB" dirty="0">
                <a:solidFill>
                  <a:schemeClr val="bg1"/>
                </a:solidFill>
              </a:rPr>
              <a:t>of the distance and the number of additional hops </a:t>
            </a:r>
            <a:r>
              <a:rPr lang="en-GB" dirty="0" smtClean="0">
                <a:solidFill>
                  <a:schemeClr val="bg1"/>
                </a:solidFill>
              </a:rPr>
              <a:t>for  </a:t>
            </a:r>
            <a:r>
              <a:rPr lang="en-GB" dirty="0">
                <a:solidFill>
                  <a:schemeClr val="bg1"/>
                </a:solidFill>
              </a:rPr>
              <a:t>domestic </a:t>
            </a:r>
            <a:r>
              <a:rPr lang="en-GB" dirty="0" smtClean="0">
                <a:solidFill>
                  <a:schemeClr val="bg1"/>
                </a:solidFill>
              </a:rPr>
              <a:t>traffic, </a:t>
            </a:r>
            <a:r>
              <a:rPr lang="en-GB" dirty="0">
                <a:solidFill>
                  <a:schemeClr val="bg1"/>
                </a:solidFill>
              </a:rPr>
              <a:t>i.e. </a:t>
            </a:r>
            <a:r>
              <a:rPr lang="en-GB" dirty="0">
                <a:solidFill>
                  <a:schemeClr val="tx1"/>
                </a:solidFill>
              </a:rPr>
              <a:t>increase of </a:t>
            </a:r>
            <a:r>
              <a:rPr lang="en-GB" dirty="0" smtClean="0">
                <a:solidFill>
                  <a:schemeClr val="tx1"/>
                </a:solidFill>
              </a:rPr>
              <a:t>delays</a:t>
            </a:r>
            <a:r>
              <a:rPr lang="en-GB" dirty="0" smtClean="0">
                <a:solidFill>
                  <a:schemeClr val="bg1"/>
                </a:solidFill>
              </a:rPr>
              <a:t>.</a:t>
            </a:r>
            <a:endParaRPr lang="en-US" dirty="0">
              <a:solidFill>
                <a:schemeClr val="bg1"/>
              </a:solidFill>
            </a:endParaRPr>
          </a:p>
          <a:p>
            <a:pPr marL="914400" lvl="1" indent="-457200" algn="just">
              <a:buClr>
                <a:schemeClr val="tx1"/>
              </a:buClr>
              <a:buFont typeface="Arial" panose="020B0604020202020204" pitchFamily="34" charset="0"/>
              <a:buChar char="•"/>
            </a:pPr>
            <a:r>
              <a:rPr lang="en-GB" dirty="0" smtClean="0">
                <a:solidFill>
                  <a:schemeClr val="bg1"/>
                </a:solidFill>
              </a:rPr>
              <a:t>A </a:t>
            </a:r>
            <a:r>
              <a:rPr lang="en-GB" dirty="0">
                <a:solidFill>
                  <a:schemeClr val="bg1"/>
                </a:solidFill>
              </a:rPr>
              <a:t>larger number of services may significantly </a:t>
            </a:r>
            <a:r>
              <a:rPr lang="en-GB" dirty="0" smtClean="0">
                <a:solidFill>
                  <a:schemeClr val="tx1"/>
                </a:solidFill>
              </a:rPr>
              <a:t>decrease QoS</a:t>
            </a:r>
            <a:r>
              <a:rPr lang="en-GB" dirty="0" smtClean="0">
                <a:solidFill>
                  <a:schemeClr val="bg1"/>
                </a:solidFill>
              </a:rPr>
              <a:t>.</a:t>
            </a:r>
            <a:endParaRPr lang="en-US" dirty="0">
              <a:solidFill>
                <a:schemeClr val="bg1"/>
              </a:solidFill>
            </a:endParaRPr>
          </a:p>
          <a:p>
            <a:pPr marL="914400" lvl="1" indent="-457200" algn="just">
              <a:buClr>
                <a:schemeClr val="tx1"/>
              </a:buClr>
              <a:buFont typeface="Arial" panose="020B0604020202020204" pitchFamily="34" charset="0"/>
              <a:buChar char="•"/>
            </a:pPr>
            <a:r>
              <a:rPr lang="en-GB" dirty="0" smtClean="0">
                <a:solidFill>
                  <a:schemeClr val="tx1"/>
                </a:solidFill>
              </a:rPr>
              <a:t>Additional </a:t>
            </a:r>
            <a:r>
              <a:rPr lang="en-GB" dirty="0">
                <a:solidFill>
                  <a:schemeClr val="tx1"/>
                </a:solidFill>
              </a:rPr>
              <a:t>costs </a:t>
            </a:r>
            <a:r>
              <a:rPr lang="en-GB" dirty="0">
                <a:solidFill>
                  <a:schemeClr val="bg1"/>
                </a:solidFill>
              </a:rPr>
              <a:t>for the services of ISPs and end users. </a:t>
            </a:r>
            <a:endParaRPr lang="en-US" dirty="0">
              <a:solidFill>
                <a:schemeClr val="bg1"/>
              </a:solidFill>
            </a:endParaRPr>
          </a:p>
          <a:p>
            <a:pPr marL="914400" lvl="1" indent="-457200" algn="just">
              <a:buClr>
                <a:schemeClr val="tx1"/>
              </a:buClr>
              <a:buFont typeface="Arial" panose="020B0604020202020204" pitchFamily="34" charset="0"/>
              <a:buChar char="•"/>
            </a:pPr>
            <a:r>
              <a:rPr lang="en-GB" dirty="0">
                <a:solidFill>
                  <a:schemeClr val="tx1"/>
                </a:solidFill>
              </a:rPr>
              <a:t>Risking the safety </a:t>
            </a:r>
            <a:r>
              <a:rPr lang="en-GB" dirty="0">
                <a:solidFill>
                  <a:schemeClr val="bg1"/>
                </a:solidFill>
              </a:rPr>
              <a:t>considerations of data of national </a:t>
            </a:r>
            <a:r>
              <a:rPr lang="en-GB" dirty="0" smtClean="0">
                <a:solidFill>
                  <a:schemeClr val="bg1"/>
                </a:solidFill>
              </a:rPr>
              <a:t>importance.</a:t>
            </a:r>
          </a:p>
          <a:p>
            <a:pPr marL="914400" lvl="1" indent="-457200" algn="just">
              <a:buClr>
                <a:schemeClr val="tx1"/>
              </a:buClr>
              <a:buFont typeface="Arial" panose="020B0604020202020204" pitchFamily="34" charset="0"/>
              <a:buChar char="•"/>
            </a:pPr>
            <a:r>
              <a:rPr lang="en-GB" dirty="0" smtClean="0">
                <a:solidFill>
                  <a:schemeClr val="tx1"/>
                </a:solidFill>
              </a:rPr>
              <a:t>Slows </a:t>
            </a:r>
            <a:r>
              <a:rPr lang="en-GB" dirty="0">
                <a:solidFill>
                  <a:schemeClr val="tx1"/>
                </a:solidFill>
              </a:rPr>
              <a:t>down the development </a:t>
            </a:r>
            <a:r>
              <a:rPr lang="en-GB" dirty="0">
                <a:solidFill>
                  <a:schemeClr val="bg1"/>
                </a:solidFill>
              </a:rPr>
              <a:t>of local content </a:t>
            </a:r>
            <a:r>
              <a:rPr lang="en-GB" dirty="0" smtClean="0">
                <a:solidFill>
                  <a:schemeClr val="bg1"/>
                </a:solidFill>
              </a:rPr>
              <a:t>industries. </a:t>
            </a:r>
            <a:endParaRPr lang="en-US" dirty="0">
              <a:solidFill>
                <a:schemeClr val="bg1"/>
              </a:solidFill>
            </a:endParaRPr>
          </a:p>
          <a:p>
            <a:pPr algn="just">
              <a:buClr>
                <a:schemeClr val="tx1"/>
              </a:buClr>
            </a:pPr>
            <a:endParaRPr lang="en-US" sz="2200" b="1" dirty="0">
              <a:solidFill>
                <a:schemeClr val="bg1"/>
              </a:solidFill>
            </a:endParaRPr>
          </a:p>
        </p:txBody>
      </p:sp>
    </p:spTree>
    <p:extLst>
      <p:ext uri="{BB962C8B-B14F-4D97-AF65-F5344CB8AC3E}">
        <p14:creationId xmlns:p14="http://schemas.microsoft.com/office/powerpoint/2010/main" val="11675573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741388"/>
            <a:ext cx="8352928" cy="743396"/>
          </a:xfrm>
        </p:spPr>
        <p:txBody>
          <a:bodyPr>
            <a:normAutofit fontScale="90000"/>
          </a:bodyPr>
          <a:lstStyle/>
          <a:p>
            <a:pPr marL="457200" indent="-457200"/>
            <a:r>
              <a:rPr lang="en-GB" dirty="0" smtClean="0"/>
              <a:t>Benefits </a:t>
            </a:r>
            <a:r>
              <a:rPr lang="en-GB" dirty="0"/>
              <a:t>of establishing a national IXP</a:t>
            </a:r>
            <a:endParaRPr lang="en-US" dirty="0"/>
          </a:p>
        </p:txBody>
      </p:sp>
      <p:sp>
        <p:nvSpPr>
          <p:cNvPr id="3" name="Subtitle 2"/>
          <p:cNvSpPr>
            <a:spLocks noGrp="1"/>
          </p:cNvSpPr>
          <p:nvPr>
            <p:ph type="subTitle" idx="1"/>
          </p:nvPr>
        </p:nvSpPr>
        <p:spPr>
          <a:xfrm>
            <a:off x="467544" y="1484784"/>
            <a:ext cx="8280920" cy="4248472"/>
          </a:xfrm>
        </p:spPr>
        <p:txBody>
          <a:bodyPr>
            <a:noAutofit/>
          </a:bodyPr>
          <a:lstStyle/>
          <a:p>
            <a:pPr marL="457200" indent="-457200" algn="just">
              <a:buClr>
                <a:schemeClr val="tx1"/>
              </a:buClr>
              <a:buFont typeface="Arial" panose="020B0604020202020204" pitchFamily="34" charset="0"/>
              <a:buChar char="•"/>
            </a:pPr>
            <a:r>
              <a:rPr lang="en-US" sz="2400" b="1" dirty="0" smtClean="0"/>
              <a:t>Reducing delays </a:t>
            </a:r>
            <a:r>
              <a:rPr lang="en-US" sz="2400" dirty="0" smtClean="0"/>
              <a:t>for local traffic</a:t>
            </a:r>
            <a:endParaRPr lang="en-US" sz="2400" dirty="0"/>
          </a:p>
          <a:p>
            <a:pPr marL="457200" indent="-457200" algn="just">
              <a:buClr>
                <a:schemeClr val="tx1"/>
              </a:buClr>
              <a:buFont typeface="Arial" panose="020B0604020202020204" pitchFamily="34" charset="0"/>
              <a:buChar char="•"/>
            </a:pPr>
            <a:r>
              <a:rPr lang="en-US" sz="2400" b="1" dirty="0" smtClean="0"/>
              <a:t>Reducing </a:t>
            </a:r>
            <a:r>
              <a:rPr lang="en-US" sz="2400" b="1" dirty="0"/>
              <a:t>the cost</a:t>
            </a:r>
            <a:r>
              <a:rPr lang="en-US" sz="2400" dirty="0"/>
              <a:t> of international </a:t>
            </a:r>
            <a:r>
              <a:rPr lang="en-US" sz="2400" dirty="0" smtClean="0"/>
              <a:t>transits</a:t>
            </a:r>
            <a:endParaRPr lang="en-US" sz="2400" dirty="0"/>
          </a:p>
          <a:p>
            <a:pPr marL="457200" indent="-457200" algn="just">
              <a:buClr>
                <a:schemeClr val="tx1"/>
              </a:buClr>
              <a:buFont typeface="Arial" panose="020B0604020202020204" pitchFamily="34" charset="0"/>
              <a:buChar char="•"/>
            </a:pPr>
            <a:r>
              <a:rPr lang="en-US" sz="2400" b="1" dirty="0" smtClean="0"/>
              <a:t>Increased </a:t>
            </a:r>
            <a:r>
              <a:rPr lang="en-US" sz="2400" b="1" dirty="0"/>
              <a:t>autonomy </a:t>
            </a:r>
            <a:r>
              <a:rPr lang="en-US" sz="2400" dirty="0"/>
              <a:t>for local </a:t>
            </a:r>
            <a:r>
              <a:rPr lang="en-US" sz="2400" dirty="0" smtClean="0"/>
              <a:t>communications</a:t>
            </a:r>
            <a:endParaRPr lang="en-US" sz="2400" dirty="0"/>
          </a:p>
          <a:p>
            <a:pPr marL="457200" indent="-457200" algn="just">
              <a:buClr>
                <a:schemeClr val="tx1"/>
              </a:buClr>
              <a:buFont typeface="Arial" panose="020B0604020202020204" pitchFamily="34" charset="0"/>
              <a:buChar char="•"/>
            </a:pPr>
            <a:r>
              <a:rPr lang="en-US" sz="2400" dirty="0"/>
              <a:t>Services, especially e-government </a:t>
            </a:r>
            <a:r>
              <a:rPr lang="en-US" sz="2400" dirty="0" smtClean="0"/>
              <a:t>services, </a:t>
            </a:r>
            <a:r>
              <a:rPr lang="en-US" sz="2400" b="1" dirty="0" smtClean="0"/>
              <a:t>become </a:t>
            </a:r>
            <a:r>
              <a:rPr lang="en-US" sz="2400" b="1" dirty="0"/>
              <a:t>safer </a:t>
            </a:r>
            <a:r>
              <a:rPr lang="en-US" sz="2400" dirty="0"/>
              <a:t>and more feasible</a:t>
            </a:r>
            <a:endParaRPr lang="en-US" sz="2400" dirty="0" smtClean="0"/>
          </a:p>
          <a:p>
            <a:pPr marL="457200" indent="-457200" algn="just">
              <a:buClr>
                <a:schemeClr val="tx1"/>
              </a:buClr>
              <a:buFont typeface="Arial" panose="020B0604020202020204" pitchFamily="34" charset="0"/>
              <a:buChar char="•"/>
            </a:pPr>
            <a:r>
              <a:rPr lang="en-US" sz="2400" b="1" dirty="0" smtClean="0"/>
              <a:t>Development </a:t>
            </a:r>
            <a:r>
              <a:rPr lang="en-US" sz="2400" b="1" dirty="0"/>
              <a:t>and growth </a:t>
            </a:r>
            <a:r>
              <a:rPr lang="en-US" sz="2400" dirty="0"/>
              <a:t>of local Internet </a:t>
            </a:r>
            <a:r>
              <a:rPr lang="en-US" sz="2400" dirty="0" smtClean="0"/>
              <a:t>ecosystem</a:t>
            </a:r>
            <a:endParaRPr lang="en-US" sz="2400" dirty="0"/>
          </a:p>
          <a:p>
            <a:pPr marL="457200" indent="-457200" algn="just">
              <a:buClr>
                <a:schemeClr val="tx1"/>
              </a:buClr>
              <a:buFont typeface="Arial" panose="020B0604020202020204" pitchFamily="34" charset="0"/>
              <a:buChar char="•"/>
            </a:pPr>
            <a:r>
              <a:rPr lang="en-US" sz="2400" dirty="0" smtClean="0"/>
              <a:t>International </a:t>
            </a:r>
            <a:r>
              <a:rPr lang="en-US" sz="2400" dirty="0"/>
              <a:t>content providers </a:t>
            </a:r>
            <a:r>
              <a:rPr lang="en-US" sz="2400" b="1" dirty="0"/>
              <a:t>can build</a:t>
            </a:r>
            <a:r>
              <a:rPr lang="en-US" sz="2400" dirty="0"/>
              <a:t> a network infrastructure in the country in order to increase the user base</a:t>
            </a:r>
            <a:r>
              <a:rPr lang="en-US" sz="2400" dirty="0" smtClean="0"/>
              <a:t>.</a:t>
            </a:r>
          </a:p>
          <a:p>
            <a:pPr marL="457200" indent="-457200" algn="just">
              <a:buClr>
                <a:schemeClr val="tx1"/>
              </a:buClr>
              <a:buFont typeface="Arial" panose="020B0604020202020204" pitchFamily="34" charset="0"/>
              <a:buChar char="•"/>
            </a:pPr>
            <a:r>
              <a:rPr lang="en-US" sz="2400" b="1" dirty="0" smtClean="0">
                <a:solidFill>
                  <a:schemeClr val="bg2">
                    <a:lumMod val="75000"/>
                  </a:schemeClr>
                </a:solidFill>
              </a:rPr>
              <a:t>Survey</a:t>
            </a:r>
            <a:endParaRPr lang="en-US" sz="2400" b="1" dirty="0">
              <a:solidFill>
                <a:schemeClr val="bg2">
                  <a:lumMod val="75000"/>
                </a:schemeClr>
              </a:solidFill>
            </a:endParaRPr>
          </a:p>
        </p:txBody>
      </p:sp>
    </p:spTree>
    <p:extLst>
      <p:ext uri="{BB962C8B-B14F-4D97-AF65-F5344CB8AC3E}">
        <p14:creationId xmlns:p14="http://schemas.microsoft.com/office/powerpoint/2010/main" val="38163210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741388"/>
            <a:ext cx="8352928" cy="743396"/>
          </a:xfrm>
        </p:spPr>
        <p:txBody>
          <a:bodyPr>
            <a:normAutofit fontScale="90000"/>
          </a:bodyPr>
          <a:lstStyle/>
          <a:p>
            <a:pPr marL="457200" indent="-457200"/>
            <a:r>
              <a:rPr lang="en-GB" dirty="0"/>
              <a:t>Examples of IXPs</a:t>
            </a:r>
            <a:endParaRPr lang="en-US" dirty="0"/>
          </a:p>
        </p:txBody>
      </p:sp>
      <p:sp>
        <p:nvSpPr>
          <p:cNvPr id="3" name="Subtitle 2"/>
          <p:cNvSpPr>
            <a:spLocks noGrp="1"/>
          </p:cNvSpPr>
          <p:nvPr>
            <p:ph type="subTitle" idx="1"/>
          </p:nvPr>
        </p:nvSpPr>
        <p:spPr>
          <a:xfrm>
            <a:off x="467544" y="1484784"/>
            <a:ext cx="8280920" cy="4248472"/>
          </a:xfrm>
        </p:spPr>
        <p:txBody>
          <a:bodyPr>
            <a:noAutofit/>
          </a:bodyPr>
          <a:lstStyle/>
          <a:p>
            <a:pPr marL="457200" indent="-457200" algn="just">
              <a:buClr>
                <a:schemeClr val="tx1"/>
              </a:buClr>
              <a:buFont typeface="Arial" panose="020B0604020202020204" pitchFamily="34" charset="0"/>
              <a:buChar char="•"/>
            </a:pPr>
            <a:r>
              <a:rPr lang="en-GB" sz="2400" dirty="0"/>
              <a:t>In Europe, by the end of </a:t>
            </a:r>
            <a:r>
              <a:rPr lang="en-GB" sz="2400" dirty="0">
                <a:solidFill>
                  <a:schemeClr val="tx1"/>
                </a:solidFill>
                <a:latin typeface="Arial" panose="020B0604020202020204" pitchFamily="34" charset="0"/>
                <a:cs typeface="Arial" panose="020B0604020202020204" pitchFamily="34" charset="0"/>
              </a:rPr>
              <a:t>2012</a:t>
            </a:r>
            <a:r>
              <a:rPr lang="en-GB" sz="2400" dirty="0"/>
              <a:t>, </a:t>
            </a:r>
            <a:r>
              <a:rPr lang="en-GB" sz="2400" dirty="0">
                <a:solidFill>
                  <a:schemeClr val="tx1"/>
                </a:solidFill>
                <a:latin typeface="Arial" panose="020B0604020202020204" pitchFamily="34" charset="0"/>
                <a:cs typeface="Arial" panose="020B0604020202020204" pitchFamily="34" charset="0"/>
              </a:rPr>
              <a:t>40</a:t>
            </a:r>
            <a:r>
              <a:rPr lang="en-GB" sz="2400" dirty="0"/>
              <a:t> states had least one IXP and there were </a:t>
            </a:r>
            <a:r>
              <a:rPr lang="en-GB" sz="2400" dirty="0">
                <a:solidFill>
                  <a:schemeClr val="tx1"/>
                </a:solidFill>
                <a:latin typeface="Arial" panose="020B0604020202020204" pitchFamily="34" charset="0"/>
                <a:cs typeface="Arial" panose="020B0604020202020204" pitchFamily="34" charset="0"/>
              </a:rPr>
              <a:t>146</a:t>
            </a:r>
            <a:r>
              <a:rPr lang="en-GB" sz="2400" dirty="0"/>
              <a:t> in total</a:t>
            </a:r>
            <a:endParaRPr lang="en-US" sz="2400" dirty="0" smtClean="0"/>
          </a:p>
          <a:p>
            <a:pPr marL="457200" indent="-457200" algn="just">
              <a:buClr>
                <a:schemeClr val="tx1"/>
              </a:buClr>
              <a:buFont typeface="Arial" panose="020B0604020202020204" pitchFamily="34" charset="0"/>
              <a:buChar char="•"/>
            </a:pPr>
            <a:r>
              <a:rPr lang="en-GB" sz="2400" dirty="0" smtClean="0"/>
              <a:t>In the region, </a:t>
            </a:r>
            <a:r>
              <a:rPr lang="en-GB" sz="2400" dirty="0"/>
              <a:t>only Montenegro and Bosnia and Herzegovina have not so far </a:t>
            </a:r>
            <a:r>
              <a:rPr lang="en-GB" sz="2400" dirty="0" smtClean="0"/>
              <a:t>established a IXP</a:t>
            </a:r>
          </a:p>
          <a:p>
            <a:pPr marL="457200" indent="-457200" algn="just">
              <a:buClr>
                <a:schemeClr val="tx1"/>
              </a:buClr>
              <a:buFont typeface="Arial" panose="020B0604020202020204" pitchFamily="34" charset="0"/>
              <a:buChar char="•"/>
            </a:pPr>
            <a:r>
              <a:rPr lang="en-GB" sz="2400" dirty="0"/>
              <a:t>The most common practice in Europe is that IXPs are managed by non-profit industry organizations of ISPs or academic institutions or </a:t>
            </a:r>
            <a:r>
              <a:rPr lang="en-GB" sz="2400" dirty="0" smtClean="0"/>
              <a:t>networks.</a:t>
            </a:r>
            <a:endParaRPr lang="en-US" sz="2400" dirty="0"/>
          </a:p>
        </p:txBody>
      </p:sp>
    </p:spTree>
    <p:extLst>
      <p:ext uri="{BB962C8B-B14F-4D97-AF65-F5344CB8AC3E}">
        <p14:creationId xmlns:p14="http://schemas.microsoft.com/office/powerpoint/2010/main" val="37299872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764704"/>
            <a:ext cx="8352928" cy="1080120"/>
          </a:xfrm>
        </p:spPr>
        <p:txBody>
          <a:bodyPr>
            <a:normAutofit fontScale="90000"/>
          </a:bodyPr>
          <a:lstStyle/>
          <a:p>
            <a:pPr lvl="0"/>
            <a:r>
              <a:rPr lang="en-GB" b="1" dirty="0"/>
              <a:t>Proposed implementation of the first IXP in Montenegro </a:t>
            </a:r>
            <a:endParaRPr lang="en-US" b="1" dirty="0"/>
          </a:p>
        </p:txBody>
      </p:sp>
      <p:sp>
        <p:nvSpPr>
          <p:cNvPr id="3" name="Subtitle 2"/>
          <p:cNvSpPr>
            <a:spLocks noGrp="1"/>
          </p:cNvSpPr>
          <p:nvPr>
            <p:ph type="subTitle" idx="1"/>
          </p:nvPr>
        </p:nvSpPr>
        <p:spPr>
          <a:xfrm>
            <a:off x="467544" y="2132856"/>
            <a:ext cx="8280920" cy="3384376"/>
          </a:xfrm>
        </p:spPr>
        <p:txBody>
          <a:bodyPr>
            <a:noAutofit/>
          </a:bodyPr>
          <a:lstStyle/>
          <a:p>
            <a:pPr marL="342900" indent="-342900" algn="just">
              <a:buClr>
                <a:schemeClr val="tx1"/>
              </a:buClr>
              <a:buFont typeface="Arial" panose="020B0604020202020204" pitchFamily="34" charset="0"/>
              <a:buChar char="•"/>
            </a:pPr>
            <a:r>
              <a:rPr lang="en-GB" sz="2400" dirty="0"/>
              <a:t>IXP would </a:t>
            </a:r>
            <a:r>
              <a:rPr lang="en-GB" sz="2400" dirty="0" smtClean="0"/>
              <a:t>be </a:t>
            </a:r>
            <a:r>
              <a:rPr lang="en-GB" sz="2400" dirty="0"/>
              <a:t>used to </a:t>
            </a:r>
            <a:r>
              <a:rPr lang="en-GB" sz="2400" b="1" dirty="0" smtClean="0"/>
              <a:t>exchange national </a:t>
            </a:r>
            <a:r>
              <a:rPr lang="en-GB" sz="2400" b="1" dirty="0"/>
              <a:t>Internet traffic </a:t>
            </a:r>
            <a:r>
              <a:rPr lang="en-GB" sz="2400" dirty="0"/>
              <a:t>between ISPs who have signed peering </a:t>
            </a:r>
            <a:r>
              <a:rPr lang="en-GB" sz="2400" dirty="0" smtClean="0"/>
              <a:t>agreements and </a:t>
            </a:r>
            <a:r>
              <a:rPr lang="en-GB" sz="2400" b="1" dirty="0"/>
              <a:t>transit </a:t>
            </a:r>
            <a:r>
              <a:rPr lang="en-GB" sz="2400" b="1" dirty="0" smtClean="0"/>
              <a:t>of part </a:t>
            </a:r>
            <a:r>
              <a:rPr lang="en-GB" sz="2400" b="1" dirty="0"/>
              <a:t>of international Internet traffic </a:t>
            </a:r>
            <a:r>
              <a:rPr lang="en-GB" sz="2400" dirty="0"/>
              <a:t>as well as other types of traffic could flow through the </a:t>
            </a:r>
            <a:r>
              <a:rPr lang="en-GB" sz="2400" dirty="0" smtClean="0"/>
              <a:t>IXP.</a:t>
            </a:r>
          </a:p>
          <a:p>
            <a:pPr algn="just">
              <a:buClr>
                <a:schemeClr val="tx1"/>
              </a:buClr>
            </a:pPr>
            <a:endParaRPr lang="en-GB" sz="2400" dirty="0" smtClean="0"/>
          </a:p>
          <a:p>
            <a:pPr marL="342900" indent="-342900" algn="just">
              <a:buClr>
                <a:schemeClr val="tx1"/>
              </a:buClr>
              <a:buFont typeface="Arial" panose="020B0604020202020204" pitchFamily="34" charset="0"/>
              <a:buChar char="•"/>
            </a:pPr>
            <a:r>
              <a:rPr lang="en-GB" sz="2400" dirty="0" smtClean="0"/>
              <a:t>IXP </a:t>
            </a:r>
            <a:r>
              <a:rPr lang="en-GB" sz="2400" dirty="0"/>
              <a:t>should meet the minimum technical, staffing and organizational conditions</a:t>
            </a:r>
            <a:endParaRPr lang="en-US" sz="2400" dirty="0"/>
          </a:p>
        </p:txBody>
      </p:sp>
    </p:spTree>
    <p:extLst>
      <p:ext uri="{BB962C8B-B14F-4D97-AF65-F5344CB8AC3E}">
        <p14:creationId xmlns:p14="http://schemas.microsoft.com/office/powerpoint/2010/main" val="25422453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20688"/>
            <a:ext cx="8134672" cy="743396"/>
          </a:xfrm>
        </p:spPr>
        <p:txBody>
          <a:bodyPr>
            <a:normAutofit fontScale="90000"/>
          </a:bodyPr>
          <a:lstStyle/>
          <a:p>
            <a:r>
              <a:rPr lang="en-US" b="1" dirty="0"/>
              <a:t>IXP l</a:t>
            </a:r>
            <a:r>
              <a:rPr lang="en-US" b="1" dirty="0" smtClean="0"/>
              <a:t>ocation</a:t>
            </a:r>
            <a:endParaRPr lang="en-US" b="1" dirty="0"/>
          </a:p>
        </p:txBody>
      </p:sp>
      <p:sp>
        <p:nvSpPr>
          <p:cNvPr id="3" name="Subtitle 2"/>
          <p:cNvSpPr>
            <a:spLocks noGrp="1"/>
          </p:cNvSpPr>
          <p:nvPr>
            <p:ph type="subTitle" idx="1"/>
          </p:nvPr>
        </p:nvSpPr>
        <p:spPr>
          <a:xfrm>
            <a:off x="755576" y="2044823"/>
            <a:ext cx="7632848" cy="2608313"/>
          </a:xfrm>
        </p:spPr>
        <p:txBody>
          <a:bodyPr>
            <a:normAutofit/>
          </a:bodyPr>
          <a:lstStyle/>
          <a:p>
            <a:pPr marL="457200" indent="-457200" algn="just">
              <a:buFont typeface="Arial" panose="020B0604020202020204" pitchFamily="34" charset="0"/>
              <a:buChar char="•"/>
            </a:pPr>
            <a:r>
              <a:rPr lang="en-US" sz="2800" b="1" dirty="0" smtClean="0">
                <a:solidFill>
                  <a:schemeClr val="bg1"/>
                </a:solidFill>
              </a:rPr>
              <a:t>Initial phase</a:t>
            </a:r>
            <a:r>
              <a:rPr lang="sr-Latn-ME" sz="2800" b="1" dirty="0" smtClean="0">
                <a:solidFill>
                  <a:schemeClr val="bg1"/>
                </a:solidFill>
              </a:rPr>
              <a:t>: Podgorica </a:t>
            </a:r>
          </a:p>
          <a:p>
            <a:pPr marL="457200" indent="-457200" algn="just">
              <a:buFont typeface="Arial" panose="020B0604020202020204" pitchFamily="34" charset="0"/>
              <a:buChar char="•"/>
            </a:pPr>
            <a:endParaRPr lang="sr-Latn-ME" sz="2800" b="1" dirty="0">
              <a:solidFill>
                <a:schemeClr val="bg1"/>
              </a:solidFill>
            </a:endParaRPr>
          </a:p>
          <a:p>
            <a:pPr marL="457200" indent="-457200" algn="just">
              <a:buFont typeface="Arial" panose="020B0604020202020204" pitchFamily="34" charset="0"/>
              <a:buChar char="•"/>
            </a:pPr>
            <a:r>
              <a:rPr lang="en-US" sz="2800" b="1" dirty="0" smtClean="0">
                <a:solidFill>
                  <a:schemeClr val="bg1"/>
                </a:solidFill>
              </a:rPr>
              <a:t>Later phases: another cities</a:t>
            </a:r>
            <a:r>
              <a:rPr lang="sr-Latn-ME" sz="2800" b="1" dirty="0" smtClean="0">
                <a:solidFill>
                  <a:schemeClr val="bg1"/>
                </a:solidFill>
              </a:rPr>
              <a:t> (B. Polje, ...) </a:t>
            </a:r>
            <a:endParaRPr lang="en-US" sz="2800" b="1" dirty="0">
              <a:solidFill>
                <a:schemeClr val="bg1"/>
              </a:solidFill>
            </a:endParaRPr>
          </a:p>
        </p:txBody>
      </p:sp>
    </p:spTree>
    <p:extLst>
      <p:ext uri="{BB962C8B-B14F-4D97-AF65-F5344CB8AC3E}">
        <p14:creationId xmlns:p14="http://schemas.microsoft.com/office/powerpoint/2010/main" val="354879715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2240BEE36140C4099AA2AE462C59614" ma:contentTypeVersion="2" ma:contentTypeDescription="Create a new document." ma:contentTypeScope="" ma:versionID="e63c2246d32922dcb5ba18055bf4d5d1">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5f03cfa57e716973114bdf2422329f5c"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A6B27E0-87BF-460D-99F6-8783AD84D355}"/>
</file>

<file path=customXml/itemProps2.xml><?xml version="1.0" encoding="utf-8"?>
<ds:datastoreItem xmlns:ds="http://schemas.openxmlformats.org/officeDocument/2006/customXml" ds:itemID="{E2D0828B-54C7-4F8F-B326-85FB95041FCC}"/>
</file>

<file path=customXml/itemProps3.xml><?xml version="1.0" encoding="utf-8"?>
<ds:datastoreItem xmlns:ds="http://schemas.openxmlformats.org/officeDocument/2006/customXml" ds:itemID="{57F712AE-2F38-4BDD-8408-40D8AC038046}"/>
</file>

<file path=docProps/app.xml><?xml version="1.0" encoding="utf-8"?>
<Properties xmlns="http://schemas.openxmlformats.org/officeDocument/2006/extended-properties" xmlns:vt="http://schemas.openxmlformats.org/officeDocument/2006/docPropsVTypes">
  <Template>Waveform</Template>
  <TotalTime>967</TotalTime>
  <Words>1272</Words>
  <Application>Microsoft Office PowerPoint</Application>
  <PresentationFormat>On-screen Show (4:3)</PresentationFormat>
  <Paragraphs>128</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Waveform</vt:lpstr>
      <vt:lpstr>Feasibility Study on the Establishment of Internet Exchange Point (IXP) in Montenegro</vt:lpstr>
      <vt:lpstr>Content</vt:lpstr>
      <vt:lpstr>What is peering and IXP?</vt:lpstr>
      <vt:lpstr>Analysis of current situation</vt:lpstr>
      <vt:lpstr>Analysis of current situation</vt:lpstr>
      <vt:lpstr>Benefits of establishing a national IXP</vt:lpstr>
      <vt:lpstr>Examples of IXPs</vt:lpstr>
      <vt:lpstr>Proposed implementation of the first IXP in Montenegro </vt:lpstr>
      <vt:lpstr>IXP location</vt:lpstr>
      <vt:lpstr>Spatial and technical requirements</vt:lpstr>
      <vt:lpstr>Recommended technical solution</vt:lpstr>
      <vt:lpstr>Recommended technical solution</vt:lpstr>
      <vt:lpstr>Basic and additional services</vt:lpstr>
      <vt:lpstr>ICT infrastructure for IXP</vt:lpstr>
      <vt:lpstr>The IXP staffing and organizational needs</vt:lpstr>
      <vt:lpstr>Technical requirements for connection to IXP</vt:lpstr>
      <vt:lpstr>Commercial requirements for connection to IXP</vt:lpstr>
      <vt:lpstr>Estimated budget for IXP set-up</vt:lpstr>
      <vt:lpstr>Recommendation  1</vt:lpstr>
      <vt:lpstr>Recommendation 2</vt:lpstr>
      <vt:lpstr>Recommendation 3</vt:lpstr>
      <vt:lpstr>Recommendation 4</vt:lpstr>
      <vt:lpstr>Recommendation 5</vt:lpstr>
      <vt:lpstr>Recommendation 6</vt:lpstr>
      <vt:lpstr>Recommendation 7</vt:lpstr>
      <vt:lpstr>Recommendation 8</vt:lpstr>
      <vt:lpstr>Recommendation 9</vt:lpstr>
      <vt:lpstr>CONCLUSION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Studija izvodljivosti uspostavljanja IXP u Crnoj Gori</dc:title>
  <dc:creator>User</dc:creator>
  <cp:lastModifiedBy>User</cp:lastModifiedBy>
  <cp:revision>66</cp:revision>
  <dcterms:created xsi:type="dcterms:W3CDTF">2014-02-26T18:49:14Z</dcterms:created>
  <dcterms:modified xsi:type="dcterms:W3CDTF">2014-10-01T07:13:59Z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0x01010042240BEE36140C4099AA2AE462C59614</vt:lpwstr>
  </property>
</Properties>
</file>