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C1B32-DE5A-4486-8F5A-D4CA91FEDAFC}" type="datetimeFigureOut">
              <a:rPr lang="fi-FI" smtClean="0"/>
              <a:pPr/>
              <a:t>18.3.2015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987C9-B471-43A6-BDB4-89C223DA11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6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87C9-B471-43A6-BDB4-89C223DA11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5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87C9-B471-43A6-BDB4-89C223DA11B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4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87C9-B471-43A6-BDB4-89C223DA11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87C9-B471-43A6-BDB4-89C223DA11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6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87C9-B471-43A6-BDB4-89C223DA11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87C9-B471-43A6-BDB4-89C223DA11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987C9-B471-43A6-BDB4-89C223DA11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1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4692" y="1709305"/>
            <a:ext cx="7772400" cy="1470025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9248" y="3199908"/>
            <a:ext cx="7772400" cy="1656000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0" y="6736577"/>
            <a:ext cx="9144000" cy="126000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290482" y="6278400"/>
            <a:ext cx="1770750" cy="4387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141071"/>
            <a:ext cx="7772400" cy="1008000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57192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39184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433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141071"/>
            <a:ext cx="7772400" cy="1008000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57192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39184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7476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3727538"/>
            <a:ext cx="7772400" cy="1362075"/>
          </a:xfrm>
        </p:spPr>
        <p:txBody>
          <a:bodyPr anchor="b">
            <a:normAutofit/>
          </a:bodyPr>
          <a:lstStyle>
            <a:lvl1pPr algn="l">
              <a:defRPr sz="37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17940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00" y="1600200"/>
            <a:ext cx="4038600" cy="4428000"/>
          </a:xfrm>
        </p:spPr>
        <p:txBody>
          <a:bodyPr/>
          <a:lstStyle>
            <a:lvl1pPr marL="252000" indent="-252000">
              <a:buFontTx/>
              <a:buBlip>
                <a:blip r:embed="rId2"/>
              </a:buBlip>
              <a:defRPr sz="1700"/>
            </a:lvl1pPr>
            <a:lvl2pPr marL="612000">
              <a:defRPr sz="1400"/>
            </a:lvl2pPr>
            <a:lvl3pPr marL="1008000">
              <a:buFontTx/>
              <a:buBlip>
                <a:blip r:embed="rId2"/>
              </a:buBlip>
              <a:defRPr sz="1400"/>
            </a:lvl3pPr>
            <a:lvl4pPr marL="1404000">
              <a:defRPr sz="1400"/>
            </a:lvl4pPr>
            <a:lvl5pPr marL="1800000">
              <a:buFontTx/>
              <a:buBlip>
                <a:blip r:embed="rId2"/>
              </a:buBlip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9625" y="1600200"/>
            <a:ext cx="4038600" cy="4428000"/>
          </a:xfrm>
        </p:spPr>
        <p:txBody>
          <a:bodyPr/>
          <a:lstStyle>
            <a:lvl1pPr marL="252000" indent="-252000">
              <a:buFontTx/>
              <a:buBlip>
                <a:blip r:embed="rId2"/>
              </a:buBlip>
              <a:defRPr sz="1700"/>
            </a:lvl1pPr>
            <a:lvl2pPr marL="612000">
              <a:defRPr sz="1400"/>
            </a:lvl2pPr>
            <a:lvl3pPr marL="1008000">
              <a:buFontTx/>
              <a:buBlip>
                <a:blip r:embed="rId2"/>
              </a:buBlip>
              <a:defRPr sz="1400"/>
            </a:lvl3pPr>
            <a:lvl4pPr marL="1404000">
              <a:defRPr sz="1400"/>
            </a:lvl4pPr>
            <a:lvl5pPr marL="1800000">
              <a:buFontTx/>
              <a:buBlip>
                <a:blip r:embed="rId2"/>
              </a:buBlip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00" y="1600200"/>
            <a:ext cx="4038600" cy="4428000"/>
          </a:xfrm>
        </p:spPr>
        <p:txBody>
          <a:bodyPr/>
          <a:lstStyle>
            <a:lvl1pPr marL="252000" indent="-252000">
              <a:buFontTx/>
              <a:buBlip>
                <a:blip r:embed="rId2"/>
              </a:buBlip>
              <a:defRPr sz="1700"/>
            </a:lvl1pPr>
            <a:lvl2pPr marL="612000">
              <a:defRPr sz="1400"/>
            </a:lvl2pPr>
            <a:lvl3pPr marL="1008000">
              <a:buFontTx/>
              <a:buBlip>
                <a:blip r:embed="rId2"/>
              </a:buBlip>
              <a:defRPr sz="1400"/>
            </a:lvl3pPr>
            <a:lvl4pPr marL="1404000">
              <a:defRPr sz="1400"/>
            </a:lvl4pPr>
            <a:lvl5pPr marL="1800000">
              <a:buFontTx/>
              <a:buBlip>
                <a:blip r:embed="rId2"/>
              </a:buBlip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yhyt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8229600" cy="12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3136" y="1624264"/>
            <a:ext cx="8208000" cy="212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32000" y="216000"/>
            <a:ext cx="8229600" cy="12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32000" y="1623600"/>
            <a:ext cx="8229600" cy="5040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4"/>
          </p:nvPr>
        </p:nvSpPr>
        <p:spPr>
          <a:xfrm>
            <a:off x="432000" y="2132856"/>
            <a:ext cx="8208000" cy="38827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">
    <p:bg>
      <p:bgPr>
        <a:gradFill>
          <a:gsLst>
            <a:gs pos="0">
              <a:schemeClr val="tx2"/>
            </a:gs>
            <a:gs pos="100000">
              <a:schemeClr val="tx2">
                <a:alpha val="92000"/>
              </a:schemeClr>
            </a:gs>
            <a:gs pos="100000">
              <a:schemeClr val="accent1"/>
            </a:gs>
            <a:gs pos="100000">
              <a:schemeClr val="tx2">
                <a:lumMod val="60000"/>
                <a:lumOff val="40000"/>
              </a:schemeClr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kehys 2"/>
          <p:cNvSpPr txBox="1"/>
          <p:nvPr/>
        </p:nvSpPr>
        <p:spPr>
          <a:xfrm>
            <a:off x="3697402" y="5047200"/>
            <a:ext cx="1749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noProof="1" smtClean="0">
                <a:solidFill>
                  <a:schemeClr val="bg1"/>
                </a:solidFill>
              </a:rPr>
              <a:t>www.ficora.fi</a:t>
            </a:r>
            <a:endParaRPr lang="fi-FI" sz="1800" b="1" noProof="1">
              <a:solidFill>
                <a:schemeClr val="bg1"/>
              </a:solidFill>
            </a:endParaRPr>
          </a:p>
        </p:txBody>
      </p:sp>
      <p:cxnSp>
        <p:nvCxnSpPr>
          <p:cNvPr id="5" name="Suora yhdysviiva 4"/>
          <p:cNvCxnSpPr/>
          <p:nvPr/>
        </p:nvCxnSpPr>
        <p:spPr>
          <a:xfrm>
            <a:off x="0" y="6155676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0" y="6154757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Documents and Settings\Administrator\Desktop\Viestintävirasto Sovelto emf\Negatiiviset\Ficora_nega_rgb_E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1337" y="2739600"/>
            <a:ext cx="6101326" cy="1513687"/>
          </a:xfrm>
          <a:prstGeom prst="rect">
            <a:avLst/>
          </a:prstGeom>
          <a:noFill/>
        </p:spPr>
      </p:pic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216000"/>
            <a:ext cx="8229600" cy="1224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lintäyttödia">
    <p:bg>
      <p:bgPr>
        <a:gradFill>
          <a:gsLst>
            <a:gs pos="0">
              <a:schemeClr val="tx2"/>
            </a:gs>
            <a:gs pos="100000">
              <a:schemeClr val="tx2">
                <a:alpha val="92000"/>
              </a:schemeClr>
            </a:gs>
            <a:gs pos="100000">
              <a:schemeClr val="accent1"/>
            </a:gs>
            <a:gs pos="100000">
              <a:schemeClr val="tx2">
                <a:lumMod val="60000"/>
                <a:lumOff val="40000"/>
              </a:schemeClr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Viestintävirasto Sovelto emf\Negatiiviset\Ficora_nega_rgb_ENG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000" y="2880000"/>
            <a:ext cx="4788000" cy="1183444"/>
          </a:xfrm>
          <a:prstGeom prst="rect">
            <a:avLst/>
          </a:prstGeom>
          <a:noFill/>
        </p:spPr>
      </p:pic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141071"/>
            <a:ext cx="7772400" cy="1008000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57192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15021"/>
          <a:stretch/>
        </p:blipFill>
        <p:spPr>
          <a:xfrm>
            <a:off x="0" y="0"/>
            <a:ext cx="9144000" cy="41508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384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141071"/>
            <a:ext cx="7772400" cy="1008000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57192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57472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150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141071"/>
            <a:ext cx="7772400" cy="1008000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57192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51376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7757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141071"/>
            <a:ext cx="7772400" cy="1008000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57192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57472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2" name="Alatunnisteen paikkamerkki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14" name="Dian numeron paikkamerkki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0353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141071"/>
            <a:ext cx="7772400" cy="1008000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57192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73"/>
          <a:stretch/>
        </p:blipFill>
        <p:spPr>
          <a:xfrm>
            <a:off x="0" y="0"/>
            <a:ext cx="9144000" cy="4150800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749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 bwMode="white">
          <a:xfrm>
            <a:off x="0" y="0"/>
            <a:ext cx="9144000" cy="6138000"/>
          </a:xfrm>
          <a:prstGeom prst="rect">
            <a:avLst/>
          </a:prstGeom>
          <a:gradFill flip="none" rotWithShape="0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00" y="4141071"/>
            <a:ext cx="7772400" cy="1008000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2000" y="5157192"/>
            <a:ext cx="7772400" cy="560226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63568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-32" y="6169835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black">
          <a:xfrm>
            <a:off x="290480" y="6278400"/>
            <a:ext cx="1770750" cy="438750"/>
          </a:xfrm>
          <a:prstGeom prst="rect">
            <a:avLst/>
          </a:prstGeom>
        </p:spPr>
      </p:pic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13" name="Alatunnisteen paikkamerkki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838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32000" y="214290"/>
            <a:ext cx="8229600" cy="12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3136" y="1624264"/>
            <a:ext cx="8208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929586" y="6332400"/>
            <a:ext cx="77627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[Date]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57488" y="6333715"/>
            <a:ext cx="3924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[Name, title]</a:t>
            </a: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15404" y="6332400"/>
            <a:ext cx="33002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BC7F367E-799F-42C2-ABF3-E4F00F92FA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kstikehys 6"/>
          <p:cNvSpPr txBox="1"/>
          <p:nvPr/>
        </p:nvSpPr>
        <p:spPr>
          <a:xfrm>
            <a:off x="8712145" y="6444634"/>
            <a:ext cx="231154" cy="123111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fi-FI" sz="800" dirty="0" smtClean="0">
                <a:solidFill>
                  <a:schemeClr val="tx2"/>
                </a:solidFill>
              </a:rPr>
              <a:t>|</a:t>
            </a:r>
            <a:endParaRPr lang="fi-FI" sz="800" dirty="0">
              <a:solidFill>
                <a:schemeClr val="tx2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0" y="0"/>
            <a:ext cx="9144000" cy="216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0" y="6230957"/>
            <a:ext cx="9144000" cy="2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-32" y="233338"/>
            <a:ext cx="9144000" cy="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0" y="6735600"/>
            <a:ext cx="9144000" cy="126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92000"/>
                </a:schemeClr>
              </a:gs>
              <a:gs pos="100000">
                <a:schemeClr val="accent1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 descr="C:\Documents and Settings\Administrator\Desktop\Viestintävirasto Sovelto emf\Positiiviset\Ficora_pos_rgb_ENG.e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1600" y="6278400"/>
            <a:ext cx="1770750" cy="438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1000"/>
        </a:spcBef>
        <a:spcAft>
          <a:spcPts val="0"/>
        </a:spcAft>
        <a:buFontTx/>
        <a:buBlip>
          <a:blip r:embed="rId22"/>
        </a:buBlip>
        <a:defRPr sz="24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250825" algn="l" defTabSz="914400" rtl="0" eaLnBrk="1" latinLnBrk="0" hangingPunct="1">
        <a:spcBef>
          <a:spcPts val="600"/>
        </a:spcBef>
        <a:spcAft>
          <a:spcPts val="0"/>
        </a:spcAft>
        <a:buClr>
          <a:srgbClr val="009CDD"/>
        </a:buClr>
        <a:buFont typeface="Verdana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530000" indent="-250825" algn="l" defTabSz="914400" rtl="0" eaLnBrk="1" latinLnBrk="0" hangingPunct="1">
        <a:spcBef>
          <a:spcPts val="600"/>
        </a:spcBef>
        <a:spcAft>
          <a:spcPts val="600"/>
        </a:spcAft>
        <a:buClr>
          <a:srgbClr val="009CDD"/>
        </a:buClr>
        <a:buFontTx/>
        <a:buBlip>
          <a:blip r:embed="rId22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890000" indent="-250825" algn="l" defTabSz="914400" rtl="0" eaLnBrk="1" latinLnBrk="0" hangingPunct="1">
        <a:spcBef>
          <a:spcPts val="600"/>
        </a:spcBef>
        <a:spcAft>
          <a:spcPts val="600"/>
        </a:spcAft>
        <a:buClr>
          <a:srgbClr val="009CDD"/>
        </a:buClr>
        <a:buFont typeface="Verdana" pitchFamily="34" charset="0"/>
        <a:buChar char="»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250000" indent="-250825" algn="l" defTabSz="914400" rtl="0" eaLnBrk="1" latinLnBrk="0" hangingPunct="1">
        <a:spcBef>
          <a:spcPts val="600"/>
        </a:spcBef>
        <a:spcAft>
          <a:spcPts val="600"/>
        </a:spcAft>
        <a:buClr>
          <a:srgbClr val="009CDD"/>
        </a:buClr>
        <a:buFontTx/>
        <a:buBlip>
          <a:blip r:embed="rId22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610000" indent="-250825" algn="l" defTabSz="914400" rtl="0" eaLnBrk="1" latinLnBrk="0" hangingPunct="1">
        <a:spcBef>
          <a:spcPts val="600"/>
        </a:spcBef>
        <a:spcAft>
          <a:spcPts val="600"/>
        </a:spcAft>
        <a:buClr>
          <a:srgbClr val="009CDD"/>
        </a:buClr>
        <a:buFont typeface="Verdana" pitchFamily="34" charset="0"/>
        <a:buChar char="»"/>
        <a:defRPr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2970000" indent="-250825" algn="l" defTabSz="914400" rtl="0" eaLnBrk="1" latinLnBrk="0" hangingPunct="1">
        <a:spcBef>
          <a:spcPts val="600"/>
        </a:spcBef>
        <a:spcAft>
          <a:spcPts val="600"/>
        </a:spcAft>
        <a:buClr>
          <a:srgbClr val="009CDD"/>
        </a:buClr>
        <a:buFontTx/>
        <a:buBlip>
          <a:blip r:embed="rId22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7pPr>
      <a:lvl8pPr marL="3330000" indent="-250825" algn="l" defTabSz="914400" rtl="0" eaLnBrk="1" latinLnBrk="0" hangingPunct="1">
        <a:spcBef>
          <a:spcPts val="600"/>
        </a:spcBef>
        <a:spcAft>
          <a:spcPts val="600"/>
        </a:spcAft>
        <a:buClr>
          <a:srgbClr val="009CDD"/>
        </a:buClr>
        <a:buFont typeface="Verdana" pitchFamily="34" charset="0"/>
        <a:buChar char="»"/>
        <a:defRPr sz="1700" kern="1200">
          <a:solidFill>
            <a:schemeClr val="tx2"/>
          </a:solidFill>
          <a:latin typeface="+mn-lt"/>
          <a:ea typeface="+mn-ea"/>
          <a:cs typeface="+mn-cs"/>
        </a:defRPr>
      </a:lvl8pPr>
      <a:lvl9pPr marL="3690000" indent="-250825" algn="l" defTabSz="914400" rtl="0" eaLnBrk="1" latinLnBrk="0" hangingPunct="1">
        <a:spcBef>
          <a:spcPts val="600"/>
        </a:spcBef>
        <a:spcAft>
          <a:spcPts val="600"/>
        </a:spcAft>
        <a:buClr>
          <a:srgbClr val="009CDD"/>
        </a:buClr>
        <a:buFontTx/>
        <a:buBlip>
          <a:blip r:embed="rId22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Accessible audiovisual media in Finland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Smart Accessibility on Connected TV</a:t>
            </a:r>
          </a:p>
          <a:p>
            <a:r>
              <a:rPr lang="en-US" sz="1800" dirty="0" smtClean="0"/>
              <a:t>Barcelona 18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March 2015</a:t>
            </a:r>
          </a:p>
          <a:p>
            <a:r>
              <a:rPr lang="en-US" sz="1800" dirty="0" smtClean="0"/>
              <a:t>Eliisa Reenpää (FICORA)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9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Audio description</a:t>
            </a:r>
          </a:p>
          <a:p>
            <a:pPr lvl="1"/>
            <a:r>
              <a:rPr lang="en-US" dirty="0" smtClean="0"/>
              <a:t>YLE has had audio description for the visually impaired in only a few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/>
            <a:r>
              <a:rPr lang="en-US" dirty="0" smtClean="0"/>
              <a:t>Not yet available in </a:t>
            </a:r>
            <a:r>
              <a:rPr lang="en-US" i="1" dirty="0" smtClean="0"/>
              <a:t>YLE </a:t>
            </a:r>
            <a:r>
              <a:rPr lang="en-US" i="1" dirty="0" err="1" smtClean="0"/>
              <a:t>Areena</a:t>
            </a:r>
            <a:endParaRPr lang="en-US" i="1" dirty="0" smtClean="0"/>
          </a:p>
          <a:p>
            <a:pPr lvl="1"/>
            <a:r>
              <a:rPr lang="en-US" dirty="0" smtClean="0"/>
              <a:t>YLE plans to have one drama series produced with audio description per year</a:t>
            </a:r>
          </a:p>
          <a:p>
            <a:r>
              <a:rPr lang="en-US" dirty="0" smtClean="0"/>
              <a:t>Automatic speech recognition</a:t>
            </a:r>
          </a:p>
          <a:p>
            <a:pPr lvl="1"/>
            <a:r>
              <a:rPr lang="en-US" dirty="0" smtClean="0"/>
              <a:t>Not available in Finnish – subtitling of live interviews in news broadcasts are currently made based on scripts and test-interviews</a:t>
            </a:r>
          </a:p>
          <a:p>
            <a:r>
              <a:rPr lang="en-US" dirty="0" smtClean="0"/>
              <a:t>Written interpretation</a:t>
            </a:r>
          </a:p>
          <a:p>
            <a:pPr lvl="1"/>
            <a:r>
              <a:rPr lang="en-US" dirty="0" smtClean="0"/>
              <a:t>An interpreter re-phrases, summarizes and writes spoken text on screen in a flow</a:t>
            </a:r>
          </a:p>
          <a:p>
            <a:pPr lvl="1"/>
            <a:r>
              <a:rPr lang="en-US" dirty="0" smtClean="0"/>
              <a:t>YLE has piloted this in live news broadcasts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Audio-subtitling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quota of 100 % </a:t>
            </a:r>
            <a:r>
              <a:rPr lang="en-US" dirty="0" smtClean="0"/>
              <a:t>(YLE) is </a:t>
            </a:r>
            <a:r>
              <a:rPr lang="en-US" dirty="0"/>
              <a:t>always difficult to achieve</a:t>
            </a:r>
          </a:p>
          <a:p>
            <a:pPr marL="1447200" lvl="2" indent="-3600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2014 is the first year </a:t>
            </a:r>
            <a:r>
              <a:rPr lang="en-US" dirty="0" smtClean="0"/>
              <a:t>YLE </a:t>
            </a:r>
            <a:r>
              <a:rPr lang="en-US" dirty="0"/>
              <a:t>has managed to get to 100 % on all channels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News </a:t>
            </a:r>
            <a:r>
              <a:rPr lang="en-US" dirty="0" err="1"/>
              <a:t>programmes</a:t>
            </a:r>
            <a:r>
              <a:rPr lang="en-US" dirty="0"/>
              <a:t> are a challenge for all the channels</a:t>
            </a:r>
          </a:p>
          <a:p>
            <a:pPr marL="1447200" lvl="2" indent="-360000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Finnish or </a:t>
            </a:r>
            <a:r>
              <a:rPr lang="en-US" dirty="0" err="1" smtClean="0"/>
              <a:t>swedish</a:t>
            </a:r>
            <a:r>
              <a:rPr lang="en-US" dirty="0" smtClean="0"/>
              <a:t>-speaking </a:t>
            </a:r>
            <a:r>
              <a:rPr lang="en-US" dirty="0"/>
              <a:t>news </a:t>
            </a:r>
            <a:r>
              <a:rPr lang="en-US" dirty="0" err="1"/>
              <a:t>programmes</a:t>
            </a:r>
            <a:r>
              <a:rPr lang="en-US" dirty="0"/>
              <a:t> may involve interviews in other </a:t>
            </a:r>
            <a:r>
              <a:rPr lang="en-US" dirty="0" smtClean="0"/>
              <a:t>languages</a:t>
            </a:r>
          </a:p>
          <a:p>
            <a:pPr marL="1447200" lvl="2" indent="-360000">
              <a:lnSpc>
                <a:spcPct val="90000"/>
              </a:lnSpc>
              <a:spcBef>
                <a:spcPts val="1000"/>
              </a:spcBef>
            </a:pPr>
            <a:r>
              <a:rPr lang="en-US" dirty="0" smtClean="0"/>
              <a:t>YLE is making efforts to make this possible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Not </a:t>
            </a:r>
            <a:r>
              <a:rPr lang="en-US" sz="2100" dirty="0" smtClean="0"/>
              <a:t>available in on-demand services</a:t>
            </a:r>
            <a:endParaRPr lang="en-US" sz="2100" dirty="0"/>
          </a:p>
          <a:p>
            <a:pPr marL="277200">
              <a:lnSpc>
                <a:spcPct val="90000"/>
              </a:lnSpc>
            </a:pPr>
            <a:r>
              <a:rPr lang="en-US" dirty="0" smtClean="0"/>
              <a:t>Subtitling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Live broadcasts</a:t>
            </a:r>
          </a:p>
          <a:p>
            <a:pPr marL="1447200" lvl="2" indent="-360000">
              <a:lnSpc>
                <a:spcPct val="90000"/>
              </a:lnSpc>
              <a:spcBef>
                <a:spcPts val="1000"/>
              </a:spcBef>
            </a:pPr>
            <a:r>
              <a:rPr lang="en-US" sz="1600" dirty="0"/>
              <a:t>Subtitling is only added after the first (live) broadcast </a:t>
            </a:r>
          </a:p>
          <a:p>
            <a:pPr marL="1807200" lvl="3">
              <a:lnSpc>
                <a:spcPct val="90000"/>
              </a:lnSpc>
            </a:pPr>
            <a:r>
              <a:rPr lang="en-US" dirty="0" smtClean="0"/>
              <a:t>Reruns and catch-up-services</a:t>
            </a:r>
          </a:p>
          <a:p>
            <a:pPr marL="1807200" lvl="3">
              <a:lnSpc>
                <a:spcPct val="90000"/>
              </a:lnSpc>
            </a:pPr>
            <a:r>
              <a:rPr lang="en-US" dirty="0" smtClean="0"/>
              <a:t>Morning </a:t>
            </a:r>
            <a:r>
              <a:rPr lang="en-US" dirty="0" err="1" smtClean="0"/>
              <a:t>programmes</a:t>
            </a:r>
            <a:r>
              <a:rPr 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modern way to publish the whole season of a series at once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Accessible audiovisual media in Finland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Information society code</a:t>
            </a:r>
          </a:p>
          <a:p>
            <a:r>
              <a:rPr lang="en-US" dirty="0" smtClean="0"/>
              <a:t>Subtitling services</a:t>
            </a:r>
          </a:p>
          <a:p>
            <a:r>
              <a:rPr lang="en-US" dirty="0" smtClean="0"/>
              <a:t>Audio-subtitling services</a:t>
            </a:r>
          </a:p>
          <a:p>
            <a:r>
              <a:rPr lang="en-US" dirty="0" smtClean="0"/>
              <a:t>Sign language</a:t>
            </a:r>
          </a:p>
          <a:p>
            <a:r>
              <a:rPr lang="en-US" dirty="0" smtClean="0"/>
              <a:t>Other means</a:t>
            </a:r>
          </a:p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society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Programmes accessible to people with a visual or hearing </a:t>
            </a:r>
            <a:r>
              <a:rPr lang="en-GB" dirty="0" smtClean="0"/>
              <a:t>disability (Section 211)</a:t>
            </a:r>
          </a:p>
          <a:p>
            <a:pPr lvl="1"/>
            <a:r>
              <a:rPr lang="en-US" b="1" dirty="0" smtClean="0"/>
              <a:t>Finnish </a:t>
            </a:r>
            <a:r>
              <a:rPr lang="en-US" b="1" dirty="0"/>
              <a:t>Broadcasting Company </a:t>
            </a:r>
            <a:r>
              <a:rPr lang="en-US" b="1" dirty="0" smtClean="0"/>
              <a:t> (YLE) and the commercial </a:t>
            </a:r>
            <a:r>
              <a:rPr lang="en-US" b="1" dirty="0"/>
              <a:t>public interest </a:t>
            </a:r>
            <a:r>
              <a:rPr lang="en-US" b="1" dirty="0" smtClean="0"/>
              <a:t>channels must provide a sufficient share </a:t>
            </a:r>
            <a:r>
              <a:rPr lang="en-US" b="1" dirty="0"/>
              <a:t>of </a:t>
            </a:r>
            <a:r>
              <a:rPr lang="en-US" b="1" dirty="0" err="1"/>
              <a:t>programmes</a:t>
            </a:r>
            <a:r>
              <a:rPr lang="en-US" b="1" dirty="0"/>
              <a:t> </a:t>
            </a:r>
            <a:r>
              <a:rPr lang="en-US" b="1" dirty="0" smtClean="0"/>
              <a:t>with both an </a:t>
            </a:r>
            <a:r>
              <a:rPr lang="en-US" b="1" dirty="0"/>
              <a:t>audio-subtitling and </a:t>
            </a:r>
            <a:r>
              <a:rPr lang="en-US" b="1" dirty="0" smtClean="0"/>
              <a:t>a subtitling service. </a:t>
            </a:r>
          </a:p>
          <a:p>
            <a:pPr lvl="1"/>
            <a:r>
              <a:rPr lang="en-US" b="1" dirty="0" smtClean="0"/>
              <a:t>FICORA </a:t>
            </a:r>
            <a:r>
              <a:rPr lang="en-US" b="1" dirty="0"/>
              <a:t>supervises that the broadcasters comply with their obligation</a:t>
            </a:r>
            <a:r>
              <a:rPr lang="en-US" b="1" dirty="0" smtClean="0"/>
              <a:t>.</a:t>
            </a:r>
          </a:p>
          <a:p>
            <a:r>
              <a:rPr lang="en-US" dirty="0"/>
              <a:t>An audio-subtitling and subtitling service has to be provided for a certain share of each channel's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Increasing </a:t>
            </a:r>
            <a:r>
              <a:rPr lang="en-US" dirty="0"/>
              <a:t>quotas are laid down by a Government Decree and they are counted as shares of the annual volume of </a:t>
            </a:r>
            <a:r>
              <a:rPr lang="en-US" dirty="0" err="1"/>
              <a:t>programme</a:t>
            </a:r>
            <a:r>
              <a:rPr lang="en-US" dirty="0"/>
              <a:t> hours on the channel. </a:t>
            </a:r>
            <a:endParaRPr lang="en-US" dirty="0" smtClean="0"/>
          </a:p>
          <a:p>
            <a:r>
              <a:rPr lang="en-GB" dirty="0"/>
              <a:t>The costs of implementing audio-subtitling and subtitling incurred by an operator other than a public service television broadcaster shall not exceed one per cent of the operator’s prior financial period.</a:t>
            </a:r>
            <a:endParaRPr lang="fi-FI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Subtitling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for television </a:t>
            </a:r>
            <a:r>
              <a:rPr lang="fi-FI" dirty="0" err="1" smtClean="0"/>
              <a:t>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Subtitles </a:t>
            </a:r>
            <a:r>
              <a:rPr lang="en-US" dirty="0"/>
              <a:t>with sound representations are </a:t>
            </a:r>
            <a:r>
              <a:rPr lang="en-US" dirty="0" smtClean="0"/>
              <a:t>provided in </a:t>
            </a:r>
            <a:r>
              <a:rPr lang="en-US" dirty="0" err="1" smtClean="0"/>
              <a:t>programmes</a:t>
            </a:r>
            <a:r>
              <a:rPr lang="en-US" dirty="0" smtClean="0"/>
              <a:t> that are in Finnish or in Swedish </a:t>
            </a:r>
          </a:p>
          <a:p>
            <a:pPr lvl="1"/>
            <a:r>
              <a:rPr lang="en-US" dirty="0" smtClean="0"/>
              <a:t>In the original language, i.e. in Finnish in Finnish </a:t>
            </a:r>
            <a:r>
              <a:rPr lang="en-US" dirty="0" err="1" smtClean="0"/>
              <a:t>programmes</a:t>
            </a:r>
            <a:r>
              <a:rPr lang="en-US" dirty="0" smtClean="0"/>
              <a:t> and in Swedish in Swedish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lvl="1"/>
            <a:r>
              <a:rPr lang="en-US" dirty="0" smtClean="0"/>
              <a:t>Exception: sports </a:t>
            </a:r>
            <a:r>
              <a:rPr lang="en-US" dirty="0" err="1" smtClean="0"/>
              <a:t>programmes</a:t>
            </a:r>
            <a:r>
              <a:rPr lang="en-US" dirty="0" smtClean="0"/>
              <a:t> and musical performances</a:t>
            </a:r>
          </a:p>
          <a:p>
            <a:r>
              <a:rPr lang="en-US" dirty="0" smtClean="0"/>
              <a:t>Important for the hearing-impaired and people learning the language</a:t>
            </a:r>
          </a:p>
          <a:p>
            <a:r>
              <a:rPr lang="en-US" dirty="0" smtClean="0"/>
              <a:t>Quotas for YLE: </a:t>
            </a:r>
          </a:p>
          <a:p>
            <a:pPr lvl="1"/>
            <a:r>
              <a:rPr lang="en-US" dirty="0" smtClean="0"/>
              <a:t>2011: 50 % - 2012: 60 % - 2013: 70 % - 2014: 80 % - 2015: 90 % - 2016: 100 %.</a:t>
            </a:r>
          </a:p>
          <a:p>
            <a:r>
              <a:rPr lang="en-US" dirty="0" smtClean="0"/>
              <a:t>Quotas for public interest channels:</a:t>
            </a:r>
          </a:p>
          <a:p>
            <a:pPr lvl="1"/>
            <a:r>
              <a:rPr lang="en-US" dirty="0" smtClean="0"/>
              <a:t>2011: 15 % - 2012: 25 % - 2013: 35 % - 2014: 40 % - 2015: 45 % - 2016: 50 %.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Subtitling services in on-demand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third of the imposed percentage shares of the </a:t>
            </a:r>
            <a:r>
              <a:rPr lang="en-US" dirty="0" err="1"/>
              <a:t>programme</a:t>
            </a:r>
            <a:r>
              <a:rPr lang="en-US" dirty="0"/>
              <a:t> hours can be transmitted in a television broadcaster's on-demand service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is a way of encouraging the channels to provide subtitling services in on-demand services as well.</a:t>
            </a:r>
          </a:p>
          <a:p>
            <a:r>
              <a:rPr lang="en-US" dirty="0" smtClean="0"/>
              <a:t>YLE has increasing amount of </a:t>
            </a:r>
            <a:r>
              <a:rPr lang="en-US" dirty="0" err="1" smtClean="0"/>
              <a:t>programmes</a:t>
            </a:r>
            <a:r>
              <a:rPr lang="en-US" dirty="0" smtClean="0"/>
              <a:t> with subtitling services in its on-demand service </a:t>
            </a:r>
            <a:r>
              <a:rPr lang="en-US" i="1" dirty="0" smtClean="0"/>
              <a:t>YLE </a:t>
            </a:r>
            <a:r>
              <a:rPr lang="en-US" i="1" dirty="0" err="1" smtClean="0"/>
              <a:t>Areena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Of the public interest channels MTV also provides subtitling services in its service </a:t>
            </a:r>
            <a:r>
              <a:rPr lang="en-US" i="1" dirty="0" err="1" smtClean="0"/>
              <a:t>Katsomo</a:t>
            </a:r>
            <a:r>
              <a:rPr lang="en-US" dirty="0" smtClean="0"/>
              <a:t>, however, </a:t>
            </a:r>
            <a:r>
              <a:rPr lang="en-US" dirty="0" err="1" smtClean="0"/>
              <a:t>Nelonen</a:t>
            </a:r>
            <a:r>
              <a:rPr lang="en-US" dirty="0" smtClean="0"/>
              <a:t> does not.</a:t>
            </a:r>
          </a:p>
          <a:p>
            <a:r>
              <a:rPr lang="en-US" dirty="0" smtClean="0"/>
              <a:t>Some of the </a:t>
            </a:r>
            <a:r>
              <a:rPr lang="en-US" dirty="0" err="1" smtClean="0"/>
              <a:t>programmes</a:t>
            </a:r>
            <a:r>
              <a:rPr lang="en-US" dirty="0" smtClean="0"/>
              <a:t> are only available in the on-demand service.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Subtitling services provided in 2014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597130"/>
              </p:ext>
            </p:extLst>
          </p:nvPr>
        </p:nvGraphicFramePr>
        <p:xfrm>
          <a:off x="433388" y="1624013"/>
          <a:ext cx="8207376" cy="346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348"/>
                <a:gridCol w="576064"/>
                <a:gridCol w="504056"/>
                <a:gridCol w="648072"/>
                <a:gridCol w="720080"/>
                <a:gridCol w="576064"/>
                <a:gridCol w="504056"/>
                <a:gridCol w="576064"/>
                <a:gridCol w="576064"/>
                <a:gridCol w="504056"/>
                <a:gridCol w="720080"/>
                <a:gridCol w="54037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Subtitling services provided in 2014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TV1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TV2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Teema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YLE Fem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TV1 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TV2 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Teema 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Fem 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MTV3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Nelonen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Fox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Total number of </a:t>
                      </a:r>
                      <a:r>
                        <a:rPr lang="en-US" sz="1100" b="0" i="0" dirty="0" err="1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 hours subject to the subtitling obligation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1744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1461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dirty="0" err="1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 hours provided with subtitles 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Total number of on-demand </a:t>
                      </a:r>
                      <a:r>
                        <a:rPr lang="en-US" sz="1100" b="0" i="0" dirty="0" err="1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 hours provided with subtitles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Number of on-demand </a:t>
                      </a:r>
                      <a:r>
                        <a:rPr lang="en-US" sz="1100" b="0" i="0" dirty="0" err="1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 hours provided with subtitles included in the calculations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Share of </a:t>
                      </a:r>
                      <a:r>
                        <a:rPr lang="en-US" sz="1100" b="0" i="0" dirty="0" err="1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programme</a:t>
                      </a:r>
                      <a:r>
                        <a:rPr lang="en-US" sz="1100" b="0" i="0" dirty="0" smtClean="0">
                          <a:solidFill>
                            <a:srgbClr val="313131"/>
                          </a:solidFill>
                          <a:effectLst/>
                          <a:latin typeface="+mn-lt"/>
                        </a:rPr>
                        <a:t> hours provided with subtitles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81,5 %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58,2 %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83,3 %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58,2 %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51,1 %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51,4 %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Audio-subtitling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 for television </a:t>
            </a:r>
            <a:r>
              <a:rPr lang="fi-FI" dirty="0" err="1"/>
              <a:t>programmes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Audio-subtitling = service where the text of the subtitled </a:t>
            </a:r>
            <a:r>
              <a:rPr lang="en-US" dirty="0" err="1" smtClean="0"/>
              <a:t>programme</a:t>
            </a:r>
            <a:r>
              <a:rPr lang="en-US" dirty="0" smtClean="0"/>
              <a:t> is converted to synthetic speech.</a:t>
            </a:r>
          </a:p>
          <a:p>
            <a:r>
              <a:rPr lang="en-US" dirty="0" smtClean="0"/>
              <a:t>Service that helps the visually impaired and print disabled people.</a:t>
            </a:r>
          </a:p>
          <a:p>
            <a:r>
              <a:rPr lang="en-US" dirty="0" smtClean="0"/>
              <a:t>All </a:t>
            </a:r>
            <a:r>
              <a:rPr lang="en-US" dirty="0" err="1" smtClean="0"/>
              <a:t>programmes</a:t>
            </a:r>
            <a:r>
              <a:rPr lang="en-US" dirty="0" smtClean="0"/>
              <a:t> that are not in Finnish or in Swedish – except sports </a:t>
            </a:r>
            <a:r>
              <a:rPr lang="en-US" dirty="0" err="1" smtClean="0"/>
              <a:t>programmes</a:t>
            </a:r>
            <a:r>
              <a:rPr lang="en-US" dirty="0" smtClean="0"/>
              <a:t> and musical performances</a:t>
            </a:r>
          </a:p>
          <a:p>
            <a:r>
              <a:rPr lang="en-US" dirty="0" smtClean="0"/>
              <a:t>Not available in on-demand services</a:t>
            </a:r>
          </a:p>
          <a:p>
            <a:r>
              <a:rPr lang="en-US" dirty="0" smtClean="0"/>
              <a:t>Quota for YLE: 100 % </a:t>
            </a:r>
          </a:p>
          <a:p>
            <a:r>
              <a:rPr lang="en-US" dirty="0" smtClean="0"/>
              <a:t>Quotas for public interest channels:</a:t>
            </a:r>
          </a:p>
          <a:p>
            <a:pPr lvl="1"/>
            <a:r>
              <a:rPr lang="en-US" dirty="0" smtClean="0"/>
              <a:t>2011: 15 % - 2012: 25 % - 2013: 35 % - 2014: 40 % 2015: 45 % - 2016: 50 %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Audio-subtitling services provided in 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155807"/>
              </p:ext>
            </p:extLst>
          </p:nvPr>
        </p:nvGraphicFramePr>
        <p:xfrm>
          <a:off x="395536" y="2132856"/>
          <a:ext cx="8207376" cy="1792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372"/>
                <a:gridCol w="576064"/>
                <a:gridCol w="504056"/>
                <a:gridCol w="576064"/>
                <a:gridCol w="576064"/>
                <a:gridCol w="576064"/>
                <a:gridCol w="504056"/>
                <a:gridCol w="576064"/>
                <a:gridCol w="504056"/>
                <a:gridCol w="576064"/>
                <a:gridCol w="720080"/>
                <a:gridCol w="54037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Audio-</a:t>
                      </a:r>
                      <a:r>
                        <a:rPr lang="en-US" sz="11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subtitling services provided</a:t>
                      </a:r>
                      <a:r>
                        <a:rPr lang="fi-FI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in 2014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TV1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TV2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Teema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YLE Fem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TV1 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TV2 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Teema 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Fem HD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MTV3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Nelonen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Fox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Total number of </a:t>
                      </a:r>
                      <a:r>
                        <a:rPr lang="en-US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hours subject to the audio subtitling obligation</a:t>
                      </a:r>
                      <a:endParaRPr lang="fi-FI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2537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4738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hours provided with audio subtitles</a:t>
                      </a:r>
                      <a:endParaRPr lang="fi-FI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2513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2910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4738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Share of </a:t>
                      </a:r>
                      <a:r>
                        <a:rPr lang="en-US" sz="11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 hours with audio subtitles</a:t>
                      </a:r>
                      <a:endParaRPr lang="fi-FI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99,1 %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100 %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4221088"/>
            <a:ext cx="806489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dirty="0" smtClean="0">
                <a:solidFill>
                  <a:schemeClr val="tx2"/>
                </a:solidFill>
              </a:rPr>
              <a:t>Obligation to provide audio-subtitling is complied with very well.</a:t>
            </a:r>
          </a:p>
        </p:txBody>
      </p:sp>
    </p:spTree>
    <p:extLst>
      <p:ext uri="{BB962C8B-B14F-4D97-AF65-F5344CB8AC3E}">
        <p14:creationId xmlns:p14="http://schemas.microsoft.com/office/powerpoint/2010/main" val="32956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Act on </a:t>
            </a:r>
            <a:r>
              <a:rPr lang="en-US" dirty="0" err="1" smtClean="0"/>
              <a:t>Yleisradio</a:t>
            </a:r>
            <a:r>
              <a:rPr lang="en-US" dirty="0" smtClean="0"/>
              <a:t> states that YLE must provide services in sign language.</a:t>
            </a:r>
          </a:p>
          <a:p>
            <a:pPr lvl="1"/>
            <a:r>
              <a:rPr lang="en-US" dirty="0" smtClean="0"/>
              <a:t>There are no quotas or specific obligations</a:t>
            </a:r>
          </a:p>
          <a:p>
            <a:r>
              <a:rPr lang="en-US" dirty="0" smtClean="0"/>
              <a:t>YLE shows news broadcasts in sign language every day.</a:t>
            </a:r>
          </a:p>
          <a:p>
            <a:r>
              <a:rPr lang="en-US" dirty="0" smtClean="0"/>
              <a:t>In addition Parliament's question hours as well as panel discussions preceding elections are provided with interpretation to sign language.</a:t>
            </a:r>
          </a:p>
          <a:p>
            <a:r>
              <a:rPr lang="en-US" dirty="0" smtClean="0"/>
              <a:t>There are more </a:t>
            </a:r>
            <a:r>
              <a:rPr lang="en-US" dirty="0" err="1" smtClean="0"/>
              <a:t>programmes</a:t>
            </a:r>
            <a:r>
              <a:rPr lang="en-US" dirty="0" smtClean="0"/>
              <a:t> in </a:t>
            </a:r>
            <a:r>
              <a:rPr lang="en-US" i="1" dirty="0" smtClean="0"/>
              <a:t>YLE </a:t>
            </a:r>
            <a:r>
              <a:rPr lang="en-US" i="1" dirty="0" err="1" smtClean="0"/>
              <a:t>Areena</a:t>
            </a:r>
            <a:r>
              <a:rPr lang="en-US" i="1" dirty="0" smtClean="0"/>
              <a:t> </a:t>
            </a:r>
            <a:r>
              <a:rPr lang="en-US" dirty="0" smtClean="0"/>
              <a:t>in sign language than on TV channels.</a:t>
            </a:r>
          </a:p>
          <a:p>
            <a:pPr lvl="1"/>
            <a:r>
              <a:rPr lang="en-US" dirty="0" smtClean="0"/>
              <a:t>News broadcasts</a:t>
            </a:r>
          </a:p>
          <a:p>
            <a:pPr lvl="1"/>
            <a:r>
              <a:rPr lang="en-US" dirty="0" smtClean="0"/>
              <a:t>Children's broadcasts – </a:t>
            </a:r>
            <a:r>
              <a:rPr lang="en-US" dirty="0" err="1" smtClean="0"/>
              <a:t>fairytails</a:t>
            </a:r>
            <a:r>
              <a:rPr lang="en-US" dirty="0" smtClean="0"/>
              <a:t> in sign language</a:t>
            </a:r>
          </a:p>
          <a:p>
            <a:r>
              <a:rPr lang="en-US" dirty="0" smtClean="0"/>
              <a:t>The Finnish Association of the Deaf provides an internet-</a:t>
            </a:r>
            <a:r>
              <a:rPr lang="en-US" dirty="0" err="1" smtClean="0"/>
              <a:t>tv</a:t>
            </a:r>
            <a:r>
              <a:rPr lang="en-US" dirty="0" smtClean="0"/>
              <a:t> service in sign language.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18.3.2015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Eliisa Reenpää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367E-799F-42C2-ABF3-E4F00F92FA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stintävirasto 3 en">
  <a:themeElements>
    <a:clrScheme name="Viestintävirasto">
      <a:dk1>
        <a:sysClr val="windowText" lastClr="000000"/>
      </a:dk1>
      <a:lt1>
        <a:sysClr val="window" lastClr="FFFFFF"/>
      </a:lt1>
      <a:dk2>
        <a:srgbClr val="054884"/>
      </a:dk2>
      <a:lt2>
        <a:srgbClr val="EEECE1"/>
      </a:lt2>
      <a:accent1>
        <a:srgbClr val="00ACDE"/>
      </a:accent1>
      <a:accent2>
        <a:srgbClr val="FF2F8B"/>
      </a:accent2>
      <a:accent3>
        <a:srgbClr val="99C500"/>
      </a:accent3>
      <a:accent4>
        <a:srgbClr val="FF9B00"/>
      </a:accent4>
      <a:accent5>
        <a:srgbClr val="054884"/>
      </a:accent5>
      <a:accent6>
        <a:srgbClr val="838383"/>
      </a:accent6>
      <a:hlink>
        <a:srgbClr val="0000FF"/>
      </a:hlink>
      <a:folHlink>
        <a:srgbClr val="800080"/>
      </a:folHlink>
    </a:clrScheme>
    <a:fontScheme name="Viestintäviras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87DC00-3C16-42F2-911C-71123247EC7A}"/>
</file>

<file path=customXml/itemProps2.xml><?xml version="1.0" encoding="utf-8"?>
<ds:datastoreItem xmlns:ds="http://schemas.openxmlformats.org/officeDocument/2006/customXml" ds:itemID="{63593618-4639-43A6-9B22-FBF123527E96}"/>
</file>

<file path=customXml/itemProps3.xml><?xml version="1.0" encoding="utf-8"?>
<ds:datastoreItem xmlns:ds="http://schemas.openxmlformats.org/officeDocument/2006/customXml" ds:itemID="{4DE38ED4-C9C3-4C35-BCFE-DA810A614344}"/>
</file>

<file path=docProps/app.xml><?xml version="1.0" encoding="utf-8"?>
<Properties xmlns="http://schemas.openxmlformats.org/officeDocument/2006/extended-properties" xmlns:vt="http://schemas.openxmlformats.org/officeDocument/2006/docPropsVTypes">
  <Template>Viestintävirasto 3 en</Template>
  <TotalTime>12</TotalTime>
  <Words>1010</Words>
  <Application>Microsoft Office PowerPoint</Application>
  <PresentationFormat>On-screen Show (4:3)</PresentationFormat>
  <Paragraphs>240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Viestintävirasto 3 en</vt:lpstr>
      <vt:lpstr>Accessible audiovisual media in Finland</vt:lpstr>
      <vt:lpstr>Accessible audiovisual media in Finland</vt:lpstr>
      <vt:lpstr>Information society code</vt:lpstr>
      <vt:lpstr>Subtitling services for television programmes</vt:lpstr>
      <vt:lpstr>Subtitling services in on-demand services</vt:lpstr>
      <vt:lpstr>Subtitling services provided in 2014 </vt:lpstr>
      <vt:lpstr>Audio-subtitling services for television programmes</vt:lpstr>
      <vt:lpstr>Audio-subtitling services provided in 2014</vt:lpstr>
      <vt:lpstr>Sign language</vt:lpstr>
      <vt:lpstr>Other means</vt:lpstr>
      <vt:lpstr>Challenges</vt:lpstr>
      <vt:lpstr>Thank you!</vt:lpstr>
    </vt:vector>
  </TitlesOfParts>
  <Company>Viestintävirasto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audiovisual media in Finland</dc:title>
  <dc:creator>Reenpää Eliisa</dc:creator>
  <cp:lastModifiedBy>Chevtchenko, Marina</cp:lastModifiedBy>
  <cp:revision>3</cp:revision>
  <dcterms:created xsi:type="dcterms:W3CDTF">2015-03-16T17:23:38Z</dcterms:created>
  <dcterms:modified xsi:type="dcterms:W3CDTF">2015-03-18T13:59:10Z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0x01010042240BEE36140C4099AA2AE462C59614</vt:lpwstr>
  </property>
</Properties>
</file>