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71" r:id="rId7"/>
    <p:sldId id="264" r:id="rId8"/>
    <p:sldId id="263" r:id="rId9"/>
    <p:sldId id="262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8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353-3C82-420C-BE3C-652498DAF1C1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81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353-3C82-420C-BE3C-652498DAF1C1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0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353-3C82-420C-BE3C-652498DAF1C1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96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353-3C82-420C-BE3C-652498DAF1C1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1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353-3C82-420C-BE3C-652498DAF1C1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16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353-3C82-420C-BE3C-652498DAF1C1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4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353-3C82-420C-BE3C-652498DAF1C1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4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353-3C82-420C-BE3C-652498DAF1C1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353-3C82-420C-BE3C-652498DAF1C1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4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353-3C82-420C-BE3C-652498DAF1C1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57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353-3C82-420C-BE3C-652498DAF1C1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17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DA353-3C82-420C-BE3C-652498DAF1C1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pai.kiev@gmail.com" TargetMode="External"/><Relationship Id="rId2" Type="http://schemas.openxmlformats.org/officeDocument/2006/relationships/hyperlink" Target="http://ipai.net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80892"/>
            <a:ext cx="7772400" cy="178468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 technologies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 digital future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777" y="4965011"/>
            <a:ext cx="4757468" cy="1655762"/>
          </a:xfrm>
        </p:spPr>
        <p:txBody>
          <a:bodyPr/>
          <a:lstStyle/>
          <a:p>
            <a:pPr algn="l"/>
            <a:r>
              <a:rPr lang="en-US" b="1" dirty="0" err="1">
                <a:solidFill>
                  <a:schemeClr val="bg1"/>
                </a:solidFill>
              </a:rPr>
              <a:t>Mykyta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Klymenko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Institute </a:t>
            </a:r>
            <a:r>
              <a:rPr lang="en-US" dirty="0">
                <a:solidFill>
                  <a:schemeClr val="bg1"/>
                </a:solidFill>
              </a:rPr>
              <a:t>of AI </a:t>
            </a:r>
            <a:r>
              <a:rPr lang="en-US" dirty="0" smtClean="0">
                <a:solidFill>
                  <a:schemeClr val="bg1"/>
                </a:solidFill>
              </a:rPr>
              <a:t>problems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MES and NAS of Ukraine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9545">
            <a:off x="2054" y="-1579395"/>
            <a:ext cx="4713364" cy="334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052" y="681486"/>
            <a:ext cx="7772400" cy="818520"/>
          </a:xfrm>
          <a:noFill/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The state-of-the-art 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machine learning examples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19">
            <a:off x="-1563899" y="5410200"/>
            <a:ext cx="4076700" cy="2895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0382" y="5988095"/>
            <a:ext cx="3555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Generative adversarial networks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38460" y="2308565"/>
            <a:ext cx="1505540" cy="52322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MIT GAN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really-no-door-in-sky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5832" y="1728096"/>
            <a:ext cx="5056666" cy="41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49" y="284674"/>
            <a:ext cx="8902459" cy="1285336"/>
          </a:xfrm>
          <a:noFill/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Institute of </a:t>
            </a:r>
            <a:r>
              <a:rPr lang="en-US" sz="4000" dirty="0" smtClean="0">
                <a:solidFill>
                  <a:schemeClr val="bg1"/>
                </a:solidFill>
              </a:rPr>
              <a:t>artificial intelligence </a:t>
            </a:r>
            <a:r>
              <a:rPr lang="en-US" sz="4000" dirty="0">
                <a:solidFill>
                  <a:schemeClr val="bg1"/>
                </a:solidFill>
              </a:rPr>
              <a:t>problems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MES and NAS of Ukraine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19">
            <a:off x="-1563899" y="5410200"/>
            <a:ext cx="4076700" cy="2895600"/>
          </a:xfrm>
          <a:prstGeom prst="rect">
            <a:avLst/>
          </a:prstGeom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46" y="1951737"/>
            <a:ext cx="1641475" cy="216852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83" y="4484737"/>
            <a:ext cx="2438400" cy="163036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C:\Users\Buh\Desktop\УМЕНЬШЕННЫЕ РИСУНКИ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734" y="1962609"/>
            <a:ext cx="1695580" cy="213718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80449" y="1972208"/>
            <a:ext cx="2834857" cy="212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r="8528"/>
          <a:stretch>
            <a:fillRect/>
          </a:stretch>
        </p:blipFill>
        <p:spPr bwMode="auto">
          <a:xfrm>
            <a:off x="4782401" y="4484737"/>
            <a:ext cx="2699102" cy="208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1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49" y="284674"/>
            <a:ext cx="8902459" cy="1285336"/>
          </a:xfrm>
          <a:noFill/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Institute of </a:t>
            </a:r>
            <a:r>
              <a:rPr lang="en-US" sz="4000" dirty="0" smtClean="0">
                <a:solidFill>
                  <a:schemeClr val="bg1"/>
                </a:solidFill>
              </a:rPr>
              <a:t>artificial intelligence </a:t>
            </a:r>
            <a:r>
              <a:rPr lang="en-US" sz="4000" dirty="0">
                <a:solidFill>
                  <a:schemeClr val="bg1"/>
                </a:solidFill>
              </a:rPr>
              <a:t>problems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MES and NAS of Ukraine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878" y="1696529"/>
            <a:ext cx="9144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</a:rPr>
              <a:t>Intelligent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Helmet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for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psycho-physiological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correction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5" y="2346268"/>
            <a:ext cx="7763772" cy="436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49" y="284674"/>
            <a:ext cx="8902459" cy="1285336"/>
          </a:xfrm>
          <a:noFill/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Institute of </a:t>
            </a:r>
            <a:r>
              <a:rPr lang="en-US" sz="4000" dirty="0" smtClean="0">
                <a:solidFill>
                  <a:schemeClr val="bg1"/>
                </a:solidFill>
              </a:rPr>
              <a:t>artificial intelligence </a:t>
            </a:r>
            <a:r>
              <a:rPr lang="en-US" sz="4000" dirty="0">
                <a:solidFill>
                  <a:schemeClr val="bg1"/>
                </a:solidFill>
              </a:rPr>
              <a:t>problems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MES and NAS of Ukraine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878" y="1696529"/>
            <a:ext cx="9144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Target objects detecting and tracking in video stream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61960"/>
            <a:ext cx="4166383" cy="104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79512" y="3988550"/>
            <a:ext cx="5135309" cy="41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687094"/>
            <a:ext cx="5866103" cy="172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3942" y="2661960"/>
            <a:ext cx="2917742" cy="174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4026" y="4687094"/>
            <a:ext cx="2297658" cy="172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87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49" y="258796"/>
            <a:ext cx="8902459" cy="1285336"/>
          </a:xfrm>
          <a:noFill/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Institute of </a:t>
            </a:r>
            <a:r>
              <a:rPr lang="en-US" sz="4000" dirty="0" smtClean="0">
                <a:solidFill>
                  <a:schemeClr val="bg1"/>
                </a:solidFill>
              </a:rPr>
              <a:t>artificial intelligence </a:t>
            </a:r>
            <a:r>
              <a:rPr lang="en-US" sz="4000" dirty="0">
                <a:solidFill>
                  <a:schemeClr val="bg1"/>
                </a:solidFill>
              </a:rPr>
              <a:t>problems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MES and NAS of Ukraine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696529"/>
            <a:ext cx="9144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 method of emotion recognition by voice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570671"/>
            <a:ext cx="5278433" cy="1052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4"/>
          <a:stretch/>
        </p:blipFill>
        <p:spPr>
          <a:xfrm>
            <a:off x="0" y="2570672"/>
            <a:ext cx="5278433" cy="227737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930659" y="2570671"/>
            <a:ext cx="3213341" cy="2600355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Recognised</a:t>
            </a:r>
            <a:r>
              <a:rPr lang="en-US" b="1" dirty="0" smtClean="0">
                <a:solidFill>
                  <a:schemeClr val="bg1"/>
                </a:solidFill>
              </a:rPr>
              <a:t> emotions:</a:t>
            </a:r>
          </a:p>
          <a:p>
            <a:pPr marL="457200" indent="-457200" algn="l">
              <a:spcBef>
                <a:spcPts val="0"/>
              </a:spcBef>
              <a:buFont typeface="Calibri" panose="020F0502020204030204" pitchFamily="34" charset="0"/>
              <a:buChar char="→"/>
            </a:pPr>
            <a:r>
              <a:rPr lang="en-US" dirty="0" smtClean="0">
                <a:solidFill>
                  <a:schemeClr val="bg1"/>
                </a:solidFill>
              </a:rPr>
              <a:t>Interest</a:t>
            </a:r>
          </a:p>
          <a:p>
            <a:pPr marL="457200" indent="-457200" algn="l">
              <a:spcBef>
                <a:spcPts val="0"/>
              </a:spcBef>
              <a:buFont typeface="Calibri" panose="020F0502020204030204" pitchFamily="34" charset="0"/>
              <a:buChar char="→"/>
            </a:pPr>
            <a:r>
              <a:rPr lang="en-US" dirty="0" smtClean="0">
                <a:solidFill>
                  <a:schemeClr val="bg1"/>
                </a:solidFill>
              </a:rPr>
              <a:t>Joy</a:t>
            </a:r>
          </a:p>
          <a:p>
            <a:pPr marL="457200" indent="-457200" algn="l">
              <a:spcBef>
                <a:spcPts val="0"/>
              </a:spcBef>
              <a:buFont typeface="Calibri" panose="020F0502020204030204" pitchFamily="34" charset="0"/>
              <a:buChar char="→"/>
            </a:pPr>
            <a:r>
              <a:rPr lang="en-US" dirty="0" smtClean="0">
                <a:solidFill>
                  <a:schemeClr val="bg1"/>
                </a:solidFill>
              </a:rPr>
              <a:t>Anger</a:t>
            </a:r>
          </a:p>
          <a:p>
            <a:pPr marL="457200" indent="-457200" algn="l">
              <a:spcBef>
                <a:spcPts val="0"/>
              </a:spcBef>
              <a:buFont typeface="Calibri" panose="020F0502020204030204" pitchFamily="34" charset="0"/>
              <a:buChar char="→"/>
            </a:pPr>
            <a:r>
              <a:rPr lang="en-US" dirty="0" smtClean="0">
                <a:solidFill>
                  <a:schemeClr val="bg1"/>
                </a:solidFill>
              </a:rPr>
              <a:t>Fear</a:t>
            </a:r>
          </a:p>
          <a:p>
            <a:pPr marL="457200" indent="-457200" algn="l">
              <a:spcBef>
                <a:spcPts val="0"/>
              </a:spcBef>
              <a:buFont typeface="Calibri" panose="020F0502020204030204" pitchFamily="34" charset="0"/>
              <a:buChar char="→"/>
            </a:pPr>
            <a:r>
              <a:rPr lang="en-US" dirty="0" smtClean="0">
                <a:solidFill>
                  <a:schemeClr val="bg1"/>
                </a:solidFill>
              </a:rPr>
              <a:t>Guilt</a:t>
            </a:r>
          </a:p>
          <a:p>
            <a:pPr marL="457200" indent="-457200" algn="l">
              <a:spcBef>
                <a:spcPts val="0"/>
              </a:spcBef>
              <a:buFont typeface="Calibri" panose="020F0502020204030204" pitchFamily="34" charset="0"/>
              <a:buChar char="→"/>
            </a:pPr>
            <a:r>
              <a:rPr lang="en-US" dirty="0" smtClean="0">
                <a:solidFill>
                  <a:schemeClr val="bg1"/>
                </a:solidFill>
              </a:rPr>
              <a:t>Suffering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89317" y="5393574"/>
            <a:ext cx="7565366" cy="119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Application </a:t>
            </a:r>
            <a:r>
              <a:rPr lang="en-US" b="1" dirty="0" smtClean="0">
                <a:solidFill>
                  <a:schemeClr val="bg1"/>
                </a:solidFill>
              </a:rPr>
              <a:t>possibilities:</a:t>
            </a:r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6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Marketing research	Patient monitoring	Public safety</a:t>
            </a:r>
          </a:p>
        </p:txBody>
      </p:sp>
    </p:spTree>
    <p:extLst>
      <p:ext uri="{BB962C8B-B14F-4D97-AF65-F5344CB8AC3E}">
        <p14:creationId xmlns:p14="http://schemas.microsoft.com/office/powerpoint/2010/main" val="11966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49" y="258796"/>
            <a:ext cx="8902459" cy="1285336"/>
          </a:xfrm>
          <a:noFill/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Institute of </a:t>
            </a:r>
            <a:r>
              <a:rPr lang="en-US" sz="4000" dirty="0" smtClean="0">
                <a:solidFill>
                  <a:schemeClr val="bg1"/>
                </a:solidFill>
              </a:rPr>
              <a:t>artificial intelligence </a:t>
            </a:r>
            <a:r>
              <a:rPr lang="en-US" sz="4000" dirty="0">
                <a:solidFill>
                  <a:schemeClr val="bg1"/>
                </a:solidFill>
              </a:rPr>
              <a:t>problems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MES and NAS of Ukraine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696529"/>
            <a:ext cx="9144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 method of emotion recognition by voice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2489231"/>
            <a:ext cx="9143999" cy="49551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Unsolved problems: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4" y="3098013"/>
            <a:ext cx="3810000" cy="253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37" y="3098013"/>
            <a:ext cx="3695510" cy="253365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60984" y="5833404"/>
            <a:ext cx="3885290" cy="774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Mixed emotions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(simultaneous demonstration)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974037" y="5833403"/>
            <a:ext cx="3885290" cy="774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Dependence </a:t>
            </a:r>
            <a:r>
              <a:rPr lang="en-US" sz="2000" dirty="0">
                <a:solidFill>
                  <a:schemeClr val="bg1"/>
                </a:solidFill>
              </a:rPr>
              <a:t>on </a:t>
            </a:r>
            <a:r>
              <a:rPr lang="en-US" sz="2000" dirty="0" smtClean="0">
                <a:solidFill>
                  <a:schemeClr val="bg1"/>
                </a:solidFill>
              </a:rPr>
              <a:t>speech context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(semantic analysis)</a:t>
            </a:r>
          </a:p>
        </p:txBody>
      </p:sp>
    </p:spTree>
    <p:extLst>
      <p:ext uri="{BB962C8B-B14F-4D97-AF65-F5344CB8AC3E}">
        <p14:creationId xmlns:p14="http://schemas.microsoft.com/office/powerpoint/2010/main" val="15482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49" y="284674"/>
            <a:ext cx="8902459" cy="741869"/>
          </a:xfrm>
          <a:noFill/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AI application </a:t>
            </a:r>
            <a:r>
              <a:rPr lang="en-US" sz="4000" dirty="0" smtClean="0">
                <a:solidFill>
                  <a:schemeClr val="bg1"/>
                </a:solidFill>
              </a:rPr>
              <a:t>possibilities </a:t>
            </a:r>
            <a:r>
              <a:rPr lang="en-US" sz="4000" dirty="0">
                <a:solidFill>
                  <a:schemeClr val="bg1"/>
                </a:solidFill>
              </a:rPr>
              <a:t>(ASI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11216" y="2035833"/>
            <a:ext cx="6875252" cy="2415397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Perception based machine learning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Social </a:t>
            </a:r>
            <a:r>
              <a:rPr lang="en-US" sz="2800" dirty="0">
                <a:solidFill>
                  <a:schemeClr val="bg1"/>
                </a:solidFill>
              </a:rPr>
              <a:t>data </a:t>
            </a:r>
            <a:r>
              <a:rPr lang="en-US" sz="2800" dirty="0" smtClean="0">
                <a:solidFill>
                  <a:schemeClr val="bg1"/>
                </a:solidFill>
              </a:rPr>
              <a:t>processing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</a:rPr>
              <a:t>NeuroNet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</a:rPr>
              <a:t>Noosphere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19">
            <a:off x="-1563899" y="5410200"/>
            <a:ext cx="4076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70" y="1403268"/>
            <a:ext cx="8902459" cy="741869"/>
          </a:xfrm>
          <a:noFill/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Thank you for your attention!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86464" y="6065246"/>
            <a:ext cx="272097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solidFill>
                  <a:schemeClr val="tx2"/>
                </a:solidFill>
                <a:latin typeface="Bookman Old Style" panose="02050604050505020204" pitchFamily="18" charset="0"/>
                <a:hlinkClick r:id="rId2"/>
              </a:rPr>
              <a:t>http://ipai.net.ua</a:t>
            </a:r>
            <a:endParaRPr lang="uk-UA" altLang="ru-RU" sz="2000" b="1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4761780"/>
            <a:ext cx="8686800" cy="1073985"/>
          </a:xfrm>
          <a:prstGeom prst="rect">
            <a:avLst/>
          </a:prstGeom>
        </p:spPr>
        <p:txBody>
          <a:bodyPr tIns="28224" anchor="ctr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US" sz="3600" dirty="0">
                <a:solidFill>
                  <a:schemeClr val="bg1"/>
                </a:solidFill>
              </a:rPr>
              <a:t>Institute </a:t>
            </a:r>
            <a:r>
              <a:rPr lang="en-US" sz="3600" dirty="0" smtClean="0">
                <a:solidFill>
                  <a:schemeClr val="bg1"/>
                </a:solidFill>
              </a:rPr>
              <a:t>of </a:t>
            </a:r>
            <a:r>
              <a:rPr lang="en-US" sz="3600" dirty="0">
                <a:solidFill>
                  <a:schemeClr val="bg1"/>
                </a:solidFill>
              </a:rPr>
              <a:t>artificial intelligence problems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MES and NAS of Ukraine </a:t>
            </a:r>
            <a:endParaRPr lang="uk-UA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4934309" y="6065246"/>
            <a:ext cx="304800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000" b="1">
                <a:solidFill>
                  <a:schemeClr val="tx2"/>
                </a:solidFill>
                <a:latin typeface="Bookman Old Style" panose="02050604050505020204" pitchFamily="18" charset="0"/>
              </a:rPr>
              <a:t> </a:t>
            </a:r>
            <a:r>
              <a:rPr lang="ru-RU" altLang="en-US" sz="2000" b="1">
                <a:solidFill>
                  <a:schemeClr val="tx2"/>
                </a:solidFill>
                <a:latin typeface="Bookman Old Style" panose="02050604050505020204" pitchFamily="18" charset="0"/>
                <a:hlinkClick r:id="rId3"/>
              </a:rPr>
              <a:t>ipai.kiev@gmail.com</a:t>
            </a:r>
            <a:endParaRPr lang="ru-RU" altLang="en-US" sz="2000" b="1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39" y="3435443"/>
            <a:ext cx="926870" cy="113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6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052" y="414068"/>
            <a:ext cx="7772400" cy="818520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Report plan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252" y="2059995"/>
            <a:ext cx="6858000" cy="2600355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Current AI research </a:t>
            </a:r>
            <a:r>
              <a:rPr lang="en-US" dirty="0" smtClean="0">
                <a:solidFill>
                  <a:schemeClr val="bg1"/>
                </a:solidFill>
              </a:rPr>
              <a:t>directions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Main definitions, AI classification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Overview of actual developments in the AI field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Prerequisites for transition to a new stage of AI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Future AI application possibilities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19">
            <a:off x="-1563899" y="5410200"/>
            <a:ext cx="4076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052" y="414068"/>
            <a:ext cx="7772400" cy="818520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AI nowadays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19">
            <a:off x="-1563899" y="5410200"/>
            <a:ext cx="4076700" cy="28956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483214"/>
              </p:ext>
            </p:extLst>
          </p:nvPr>
        </p:nvGraphicFramePr>
        <p:xfrm>
          <a:off x="325010" y="1754097"/>
          <a:ext cx="5234256" cy="4207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r:id="rId4" imgW="5808960" imgH="4668840" progId="">
                  <p:embed/>
                </p:oleObj>
              </mc:Choice>
              <mc:Fallback>
                <p:oleObj r:id="rId4" imgW="5808960" imgH="4668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5010" y="1754097"/>
                        <a:ext cx="5234256" cy="4207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675292"/>
              </p:ext>
            </p:extLst>
          </p:nvPr>
        </p:nvGraphicFramePr>
        <p:xfrm>
          <a:off x="5894490" y="1754097"/>
          <a:ext cx="2970590" cy="4207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r:id="rId6" imgW="3961800" imgH="5612400" progId="">
                  <p:embed/>
                </p:oleObj>
              </mc:Choice>
              <mc:Fallback>
                <p:oleObj r:id="rId6" imgW="3961800" imgH="5612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94490" y="1754097"/>
                        <a:ext cx="2970590" cy="4207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4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052" y="414068"/>
            <a:ext cx="7772400" cy="818520"/>
          </a:xfrm>
          <a:noFill/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Current AI research directions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252" y="2059995"/>
            <a:ext cx="6858000" cy="2600355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Thought processes modeling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Knowledge representation and applying of it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Natural language processing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Robotics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Machine creativity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Machine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19">
            <a:off x="-1563899" y="5410200"/>
            <a:ext cx="4076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46" y="1380232"/>
            <a:ext cx="7772400" cy="854015"/>
          </a:xfrm>
          <a:noFill/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Artificial </a:t>
            </a:r>
            <a:r>
              <a:rPr lang="en-US" sz="4800" dirty="0" smtClean="0">
                <a:solidFill>
                  <a:schemeClr val="bg1"/>
                </a:solidFill>
              </a:rPr>
              <a:t>intelligence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4" y="2346387"/>
            <a:ext cx="7315200" cy="2600355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is an algorithm of creative tasks fulfillment, formed by the artificial </a:t>
            </a:r>
            <a:r>
              <a:rPr lang="en-US" sz="3200" dirty="0" smtClean="0">
                <a:solidFill>
                  <a:schemeClr val="bg1"/>
                </a:solidFill>
              </a:rPr>
              <a:t>consciousness</a:t>
            </a:r>
            <a:endParaRPr lang="en-US" sz="3200" dirty="0">
              <a:solidFill>
                <a:schemeClr val="bg1"/>
              </a:solidFill>
            </a:endParaRPr>
          </a:p>
          <a:p>
            <a:pPr algn="l"/>
            <a:endParaRPr lang="en-US" sz="3200" dirty="0" smtClean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According to the decision of the First International Conference «Artificial Intelligence – 2000» and the Tenth Conference «Artificial Intelligence – 2010»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19">
            <a:off x="-1563899" y="5410200"/>
            <a:ext cx="4076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052" y="414068"/>
            <a:ext cx="7772400" cy="818520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AI levels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252" y="2059995"/>
            <a:ext cx="6858000" cy="2600355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Artificial </a:t>
            </a:r>
            <a:r>
              <a:rPr lang="en-US" sz="3200" dirty="0">
                <a:solidFill>
                  <a:schemeClr val="bg1"/>
                </a:solidFill>
              </a:rPr>
              <a:t>narrow intelligence (ANI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Artificial </a:t>
            </a:r>
            <a:r>
              <a:rPr lang="en-US" sz="3200" dirty="0">
                <a:solidFill>
                  <a:schemeClr val="bg1"/>
                </a:solidFill>
              </a:rPr>
              <a:t>general intelligence (AGI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Artificial </a:t>
            </a:r>
            <a:r>
              <a:rPr lang="en-US" sz="3200" dirty="0">
                <a:solidFill>
                  <a:schemeClr val="bg1"/>
                </a:solidFill>
              </a:rPr>
              <a:t>superintelligence (ASI)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19">
            <a:off x="-1563899" y="5410200"/>
            <a:ext cx="4076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052" y="414068"/>
            <a:ext cx="7772400" cy="818520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Data </a:t>
            </a:r>
            <a:r>
              <a:rPr lang="en-US" sz="4800" dirty="0">
                <a:solidFill>
                  <a:schemeClr val="bg1"/>
                </a:solidFill>
              </a:rPr>
              <a:t>became the key to AI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19">
            <a:off x="-1563899" y="5410200"/>
            <a:ext cx="407670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74" y="1670261"/>
            <a:ext cx="6943156" cy="43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052" y="414068"/>
            <a:ext cx="7772400" cy="818520"/>
          </a:xfrm>
          <a:noFill/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Weaknesses of machine learning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19">
            <a:off x="-1563899" y="5410200"/>
            <a:ext cx="40767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37" y="1582948"/>
            <a:ext cx="5137030" cy="513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052" y="681486"/>
            <a:ext cx="7772400" cy="818520"/>
          </a:xfrm>
          <a:noFill/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The state-of-the-art 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machine learning examples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19">
            <a:off x="-1563899" y="5410200"/>
            <a:ext cx="40767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316"/>
            <a:ext cx="6066819" cy="3084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56" y="3640345"/>
            <a:ext cx="4235144" cy="24616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61801" y="4970178"/>
            <a:ext cx="155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2011 </a:t>
            </a:r>
            <a:r>
              <a:rPr lang="en-US" sz="2000" dirty="0">
                <a:solidFill>
                  <a:schemeClr val="bg1"/>
                </a:solidFill>
              </a:rPr>
              <a:t>–</a:t>
            </a:r>
            <a:r>
              <a:rPr lang="en-US" sz="2000" dirty="0" smtClean="0">
                <a:solidFill>
                  <a:schemeClr val="bg1"/>
                </a:solidFill>
              </a:rPr>
              <a:t> demo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8005" y="2308565"/>
            <a:ext cx="1973874" cy="52322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IBM Watson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7077" y="6195129"/>
            <a:ext cx="19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2019 – use cases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40BEE36140C4099AA2AE462C59614" ma:contentTypeVersion="2" ma:contentTypeDescription="Create a new document." ma:contentTypeScope="" ma:versionID="e63c2246d32922dcb5ba18055bf4d5d1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f03cfa57e716973114bdf2422329f5c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EAD9CB5-8C8A-4B70-90B0-4DD7C38882BC}"/>
</file>

<file path=customXml/itemProps2.xml><?xml version="1.0" encoding="utf-8"?>
<ds:datastoreItem xmlns:ds="http://schemas.openxmlformats.org/officeDocument/2006/customXml" ds:itemID="{393C3E17-60FD-4FE0-AA58-BD2BDC69A69B}"/>
</file>

<file path=customXml/itemProps3.xml><?xml version="1.0" encoding="utf-8"?>
<ds:datastoreItem xmlns:ds="http://schemas.openxmlformats.org/officeDocument/2006/customXml" ds:itemID="{28BFDE54-2C20-4003-A88D-47D5586B8C1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1043</TotalTime>
  <Words>254</Words>
  <Application>Microsoft Office PowerPoint</Application>
  <PresentationFormat>On-screen Show (4:3)</PresentationFormat>
  <Paragraphs>65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Office Theme</vt:lpstr>
      <vt:lpstr>AI technologies in digital future</vt:lpstr>
      <vt:lpstr>Report plan</vt:lpstr>
      <vt:lpstr>AI nowadays</vt:lpstr>
      <vt:lpstr>Current AI research directions</vt:lpstr>
      <vt:lpstr>Artificial intelligence</vt:lpstr>
      <vt:lpstr>AI levels</vt:lpstr>
      <vt:lpstr>Data became the key to AI</vt:lpstr>
      <vt:lpstr>Weaknesses of machine learning</vt:lpstr>
      <vt:lpstr>The state-of-the-art  machine learning examples</vt:lpstr>
      <vt:lpstr>The state-of-the-art  machine learning examples</vt:lpstr>
      <vt:lpstr>Institute of artificial intelligence problems MES and NAS of Ukraine </vt:lpstr>
      <vt:lpstr>Institute of artificial intelligence problems MES and NAS of Ukraine </vt:lpstr>
      <vt:lpstr>Institute of artificial intelligence problems MES and NAS of Ukraine </vt:lpstr>
      <vt:lpstr>Institute of artificial intelligence problems MES and NAS of Ukraine </vt:lpstr>
      <vt:lpstr>Institute of artificial intelligence problems MES and NAS of Ukraine </vt:lpstr>
      <vt:lpstr>AI application possibilities (ASI)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technologies in digital future</dc:title>
  <dc:creator>Laptop</dc:creator>
  <cp:lastModifiedBy>Chevtchenko, Marina</cp:lastModifiedBy>
  <cp:revision>30</cp:revision>
  <dcterms:created xsi:type="dcterms:W3CDTF">2019-05-10T10:12:00Z</dcterms:created>
  <dcterms:modified xsi:type="dcterms:W3CDTF">2019-05-24T15:18:13Z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0x01010042240BEE36140C4099AA2AE462C59614</vt:lpwstr>
  </property>
</Properties>
</file>