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94" r:id="rId4"/>
    <p:sldId id="296" r:id="rId5"/>
    <p:sldId id="301" r:id="rId6"/>
    <p:sldId id="303" r:id="rId7"/>
    <p:sldId id="306" r:id="rId8"/>
    <p:sldId id="300" r:id="rId9"/>
    <p:sldId id="298" r:id="rId10"/>
    <p:sldId id="295" r:id="rId11"/>
    <p:sldId id="297" r:id="rId12"/>
    <p:sldId id="302" r:id="rId13"/>
    <p:sldId id="299" r:id="rId14"/>
    <p:sldId id="304" r:id="rId15"/>
    <p:sldId id="305"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C0066"/>
    <a:srgbClr val="0000FF"/>
    <a:srgbClr val="0F90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06" autoAdjust="0"/>
    <p:restoredTop sz="94660"/>
  </p:normalViewPr>
  <p:slideViewPr>
    <p:cSldViewPr snapToGrid="0" showGuides="1">
      <p:cViewPr varScale="1">
        <p:scale>
          <a:sx n="113" d="100"/>
          <a:sy n="113" d="100"/>
        </p:scale>
        <p:origin x="-20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4671FC-48BC-4A9D-86B1-17DC4BDD7758}" type="datetimeFigureOut">
              <a:rPr lang="ru-RU" smtClean="0"/>
              <a:pPr/>
              <a:t>22.05.2017</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47D36-1122-4177-BC1B-1237F8A2B276}" type="slidenum">
              <a:rPr lang="ru-RU" smtClean="0"/>
              <a:pPr/>
              <a:t>‹#›</a:t>
            </a:fld>
            <a:endParaRPr lang="ru-RU"/>
          </a:p>
        </p:txBody>
      </p:sp>
    </p:spTree>
    <p:extLst>
      <p:ext uri="{BB962C8B-B14F-4D97-AF65-F5344CB8AC3E}">
        <p14:creationId xmlns:p14="http://schemas.microsoft.com/office/powerpoint/2010/main" val="3514146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52010"/>
            <a:ext cx="9144000" cy="744537"/>
          </a:xfrm>
        </p:spPr>
        <p:txBody>
          <a:bodyPr anchor="t">
            <a:normAutofit/>
          </a:bodyPr>
          <a:lstStyle>
            <a:lvl1pPr algn="ct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2971800"/>
            <a:ext cx="9144000" cy="2674620"/>
          </a:xfrm>
        </p:spPr>
        <p:txBody>
          <a:bodyPr>
            <a:normAutofit/>
          </a:bodyPr>
          <a:lstStyle>
            <a:lvl1pPr marL="0" indent="0" algn="ctr">
              <a:buNone/>
              <a:defRPr sz="2400">
                <a:solidFill>
                  <a:schemeClr val="bg2">
                    <a:lumMod val="25000"/>
                  </a:schemeClr>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838199" y="6356356"/>
            <a:ext cx="2484121"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05F9E8EB-0DDF-4D7C-A745-6B028D7CD0B1}" type="slidenum">
              <a:rPr lang="en-US" smtClean="0"/>
              <a:pPr/>
              <a:t>‹#›</a:t>
            </a:fld>
            <a:endParaRPr lang="en-US" dirty="0"/>
          </a:p>
        </p:txBody>
      </p:sp>
    </p:spTree>
    <p:extLst>
      <p:ext uri="{BB962C8B-B14F-4D97-AF65-F5344CB8AC3E}">
        <p14:creationId xmlns:p14="http://schemas.microsoft.com/office/powerpoint/2010/main" val="114610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838199" y="6356356"/>
            <a:ext cx="2484121"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2107983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3"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838199" y="6356356"/>
            <a:ext cx="2484121"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409745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2" y="1181105"/>
            <a:ext cx="5036820" cy="807721"/>
          </a:xfrm>
        </p:spPr>
        <p:txBody>
          <a:body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838199" y="6356356"/>
            <a:ext cx="2484121"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5F9E8EB-0DDF-4D7C-A745-6B028D7CD0B1}" type="slidenum">
              <a:rPr lang="en-US" smtClean="0"/>
              <a:pPr/>
              <a:t>‹#›</a:t>
            </a:fld>
            <a:endParaRPr lang="en-US"/>
          </a:p>
        </p:txBody>
      </p:sp>
      <p:sp>
        <p:nvSpPr>
          <p:cNvPr id="10" name="Text Placeholder 9"/>
          <p:cNvSpPr>
            <a:spLocks noGrp="1"/>
          </p:cNvSpPr>
          <p:nvPr>
            <p:ph type="body" sz="quarter" idx="14"/>
          </p:nvPr>
        </p:nvSpPr>
        <p:spPr>
          <a:xfrm>
            <a:off x="838202" y="2155825"/>
            <a:ext cx="5036820" cy="3917315"/>
          </a:xfrm>
        </p:spPr>
        <p:txBody>
          <a:bodyPr>
            <a:normAutofit/>
          </a:bodyPr>
          <a:lstStyle>
            <a:lvl1pPr marL="0" indent="0" algn="l" rtl="0">
              <a:buFontTx/>
              <a:buNone/>
              <a:defRPr sz="1800" baseline="0"/>
            </a:lvl1pPr>
            <a:lvl2pPr marL="457177" indent="0" algn="l" rtl="0">
              <a:buFontTx/>
              <a:buNone/>
              <a:defRPr sz="2400"/>
            </a:lvl2pPr>
            <a:lvl3pPr marL="914353" indent="0" algn="l" rtl="0">
              <a:buFontTx/>
              <a:buNone/>
              <a:defRPr sz="2400"/>
            </a:lvl3pPr>
            <a:lvl4pPr marL="1371531" indent="0" algn="l" rtl="0">
              <a:buFontTx/>
              <a:buNone/>
              <a:defRPr sz="2400"/>
            </a:lvl4pPr>
            <a:lvl5pPr marL="1828709" indent="0" algn="l" rtl="0">
              <a:buFontTx/>
              <a:buNone/>
              <a:defRPr sz="2400"/>
            </a:lvl5pPr>
          </a:lstStyle>
          <a:p>
            <a:pPr lvl="0"/>
            <a:r>
              <a:rPr lang="en-US" dirty="0" smtClean="0"/>
              <a:t>Click to edit Master text styles</a:t>
            </a:r>
            <a:endParaRPr lang="en-US" dirty="0"/>
          </a:p>
        </p:txBody>
      </p:sp>
      <p:sp>
        <p:nvSpPr>
          <p:cNvPr id="12" name="Chart Placeholder 11"/>
          <p:cNvSpPr>
            <a:spLocks noGrp="1"/>
          </p:cNvSpPr>
          <p:nvPr>
            <p:ph type="chart" sz="quarter" idx="15" hasCustomPrompt="1"/>
          </p:nvPr>
        </p:nvSpPr>
        <p:spPr>
          <a:xfrm>
            <a:off x="6327140" y="1181105"/>
            <a:ext cx="5034281" cy="4892034"/>
          </a:xfrm>
        </p:spPr>
        <p:txBody>
          <a:bodyPr/>
          <a:lstStyle>
            <a:lvl1pPr marL="0" indent="0" algn="ctr">
              <a:buNone/>
              <a:defRPr/>
            </a:lvl1pPr>
          </a:lstStyle>
          <a:p>
            <a:r>
              <a:rPr lang="en-US" dirty="0" smtClean="0"/>
              <a:t>Chart</a:t>
            </a:r>
            <a:endParaRPr lang="en-US" dirty="0"/>
          </a:p>
        </p:txBody>
      </p:sp>
    </p:spTree>
    <p:extLst>
      <p:ext uri="{BB962C8B-B14F-4D97-AF65-F5344CB8AC3E}">
        <p14:creationId xmlns:p14="http://schemas.microsoft.com/office/powerpoint/2010/main" val="1707372147"/>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603383"/>
            <a:ext cx="10515600" cy="2852737"/>
          </a:xfrm>
        </p:spPr>
        <p:txBody>
          <a:bodyPr anchor="b">
            <a:normAutofit/>
          </a:bodyP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2" y="4589470"/>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a:xfrm>
            <a:off x="838199" y="6356356"/>
            <a:ext cx="2484121"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116800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2" y="1056800"/>
            <a:ext cx="10515600" cy="619602"/>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1" y="1988826"/>
            <a:ext cx="5181600" cy="41881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1" y="1988825"/>
            <a:ext cx="5181600" cy="41881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a:xfrm>
            <a:off x="838199" y="6356356"/>
            <a:ext cx="2484121"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215814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0131"/>
            <a:ext cx="10645143" cy="601032"/>
          </a:xfrm>
        </p:spPr>
        <p:txBody>
          <a:bodyPr/>
          <a:lstStyle/>
          <a:p>
            <a:r>
              <a:rPr lang="en-US" dirty="0" smtClean="0"/>
              <a:t>Click to edit Master title style</a:t>
            </a:r>
            <a:endParaRPr lang="en-US" dirty="0"/>
          </a:p>
        </p:txBody>
      </p:sp>
      <p:sp>
        <p:nvSpPr>
          <p:cNvPr id="6" name="Content Placeholder 5"/>
          <p:cNvSpPr>
            <a:spLocks noGrp="1"/>
          </p:cNvSpPr>
          <p:nvPr>
            <p:ph sz="quarter" idx="4"/>
          </p:nvPr>
        </p:nvSpPr>
        <p:spPr>
          <a:xfrm>
            <a:off x="6263641" y="1889125"/>
            <a:ext cx="5221291" cy="4300538"/>
          </a:xfrm>
        </p:spPr>
        <p:txBody>
          <a:bodyPr>
            <a:normAutofit/>
          </a:bodyPr>
          <a:lstStyle>
            <a:lvl1pPr marL="0" indent="0">
              <a:buNone/>
              <a:defRPr sz="1800"/>
            </a:lvl1pPr>
          </a:lstStyle>
          <a:p>
            <a:pPr lvl="0"/>
            <a:r>
              <a:rPr lang="en-US" dirty="0" smtClean="0"/>
              <a:t>Click to edit Master text styles</a:t>
            </a:r>
          </a:p>
        </p:txBody>
      </p:sp>
      <p:sp>
        <p:nvSpPr>
          <p:cNvPr id="8" name="Footer Placeholder 7"/>
          <p:cNvSpPr>
            <a:spLocks noGrp="1"/>
          </p:cNvSpPr>
          <p:nvPr>
            <p:ph type="ftr" sz="quarter" idx="11"/>
          </p:nvPr>
        </p:nvSpPr>
        <p:spPr>
          <a:xfrm>
            <a:off x="838199" y="6356356"/>
            <a:ext cx="2484121"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05F9E8EB-0DDF-4D7C-A745-6B028D7CD0B1}" type="slidenum">
              <a:rPr lang="en-US" smtClean="0"/>
              <a:pPr/>
              <a:t>‹#›</a:t>
            </a:fld>
            <a:endParaRPr lang="en-US"/>
          </a:p>
        </p:txBody>
      </p:sp>
      <p:sp>
        <p:nvSpPr>
          <p:cNvPr id="11" name="Picture Placeholder 10"/>
          <p:cNvSpPr>
            <a:spLocks noGrp="1"/>
          </p:cNvSpPr>
          <p:nvPr>
            <p:ph type="pic" sz="quarter" idx="13"/>
          </p:nvPr>
        </p:nvSpPr>
        <p:spPr>
          <a:xfrm>
            <a:off x="838200" y="1889125"/>
            <a:ext cx="5082540" cy="4300538"/>
          </a:xfrm>
        </p:spPr>
        <p:txBody>
          <a:bodyPr/>
          <a:lstStyle/>
          <a:p>
            <a:endParaRPr lang="en-US"/>
          </a:p>
        </p:txBody>
      </p:sp>
    </p:spTree>
    <p:extLst>
      <p:ext uri="{BB962C8B-B14F-4D97-AF65-F5344CB8AC3E}">
        <p14:creationId xmlns:p14="http://schemas.microsoft.com/office/powerpoint/2010/main" val="2958971540"/>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199" y="937266"/>
            <a:ext cx="8884921" cy="807721"/>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838199" y="6356356"/>
            <a:ext cx="2484121"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0" y="6364616"/>
            <a:ext cx="711200" cy="365125"/>
          </a:xfrm>
        </p:spPr>
        <p:txBody>
          <a:bodyPr/>
          <a:lstStyle/>
          <a:p>
            <a:fld id="{05F9E8EB-0DDF-4D7C-A745-6B028D7CD0B1}" type="slidenum">
              <a:rPr lang="en-US" smtClean="0"/>
              <a:pPr/>
              <a:t>‹#›</a:t>
            </a:fld>
            <a:endParaRPr lang="en-US"/>
          </a:p>
        </p:txBody>
      </p:sp>
      <p:sp>
        <p:nvSpPr>
          <p:cNvPr id="6" name="Text Placeholder 9"/>
          <p:cNvSpPr>
            <a:spLocks noGrp="1"/>
          </p:cNvSpPr>
          <p:nvPr>
            <p:ph type="body" sz="quarter" idx="14"/>
          </p:nvPr>
        </p:nvSpPr>
        <p:spPr>
          <a:xfrm>
            <a:off x="838199" y="2155825"/>
            <a:ext cx="8884921" cy="3917315"/>
          </a:xfrm>
        </p:spPr>
        <p:txBody>
          <a:bodyPr>
            <a:normAutofit/>
          </a:bodyPr>
          <a:lstStyle>
            <a:lvl1pPr marL="0" indent="0" algn="l" rtl="0">
              <a:buFontTx/>
              <a:buNone/>
              <a:defRPr sz="1800" baseline="0"/>
            </a:lvl1pPr>
            <a:lvl2pPr marL="457177" indent="0" algn="l" rtl="0">
              <a:buFontTx/>
              <a:buNone/>
              <a:defRPr sz="2400"/>
            </a:lvl2pPr>
            <a:lvl3pPr marL="914353" indent="0" algn="l" rtl="0">
              <a:buFontTx/>
              <a:buNone/>
              <a:defRPr sz="2400"/>
            </a:lvl3pPr>
            <a:lvl4pPr marL="1371531" indent="0" algn="l" rtl="0">
              <a:buFontTx/>
              <a:buNone/>
              <a:defRPr sz="2400"/>
            </a:lvl4pPr>
            <a:lvl5pPr marL="1828709" indent="0" algn="l" rtl="0">
              <a:buFontTx/>
              <a:buNone/>
              <a:defRPr sz="2400"/>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003882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838199" y="6356356"/>
            <a:ext cx="2484121"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242980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1135381"/>
            <a:ext cx="3932236" cy="922019"/>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2057399"/>
            <a:ext cx="6172201" cy="38036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dirty="0" smtClean="0"/>
              <a:t>Click to edit Master text styles</a:t>
            </a:r>
          </a:p>
        </p:txBody>
      </p:sp>
      <p:sp>
        <p:nvSpPr>
          <p:cNvPr id="6" name="Footer Placeholder 5"/>
          <p:cNvSpPr>
            <a:spLocks noGrp="1"/>
          </p:cNvSpPr>
          <p:nvPr>
            <p:ph type="ftr" sz="quarter" idx="11"/>
          </p:nvPr>
        </p:nvSpPr>
        <p:spPr>
          <a:xfrm>
            <a:off x="838199" y="6356356"/>
            <a:ext cx="2484121"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295005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2" y="2545081"/>
            <a:ext cx="3932236" cy="94488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1276991"/>
            <a:ext cx="6172201"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lang="en-US"/>
          </a:p>
        </p:txBody>
      </p:sp>
      <p:sp>
        <p:nvSpPr>
          <p:cNvPr id="6" name="Footer Placeholder 5"/>
          <p:cNvSpPr>
            <a:spLocks noGrp="1"/>
          </p:cNvSpPr>
          <p:nvPr>
            <p:ph type="ftr" sz="quarter" idx="11"/>
          </p:nvPr>
        </p:nvSpPr>
        <p:spPr>
          <a:xfrm>
            <a:off x="838199" y="6356356"/>
            <a:ext cx="2484121"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5F9E8EB-0DDF-4D7C-A745-6B028D7CD0B1}" type="slidenum">
              <a:rPr lang="en-US" smtClean="0"/>
              <a:pPr/>
              <a:t>‹#›</a:t>
            </a:fld>
            <a:endParaRPr lang="en-US"/>
          </a:p>
        </p:txBody>
      </p:sp>
    </p:spTree>
    <p:extLst>
      <p:ext uri="{BB962C8B-B14F-4D97-AF65-F5344CB8AC3E}">
        <p14:creationId xmlns:p14="http://schemas.microsoft.com/office/powerpoint/2010/main" val="267337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1181105"/>
            <a:ext cx="10515600" cy="80772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2" y="2167024"/>
            <a:ext cx="10515600" cy="35052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0" y="6356356"/>
            <a:ext cx="711200" cy="365125"/>
          </a:xfrm>
          <a:prstGeom prst="rect">
            <a:avLst/>
          </a:prstGeom>
          <a:solidFill>
            <a:srgbClr val="0F90D0"/>
          </a:solidFill>
        </p:spPr>
        <p:txBody>
          <a:bodyPr vert="horz" lIns="91440" tIns="45720" rIns="91440" bIns="45720" rtlCol="0" anchor="ctr"/>
          <a:lstStyle>
            <a:lvl1pPr algn="ctr">
              <a:defRPr sz="1600" b="1">
                <a:solidFill>
                  <a:schemeClr val="bg1"/>
                </a:solidFill>
              </a:defRPr>
            </a:lvl1pPr>
          </a:lstStyle>
          <a:p>
            <a:fld id="{05F9E8EB-0DDF-4D7C-A745-6B028D7CD0B1}" type="slidenum">
              <a:rPr lang="en-US" smtClean="0"/>
              <a:pPr/>
              <a:t>‹#›</a:t>
            </a:fld>
            <a:r>
              <a:rPr lang="en-US" dirty="0" smtClean="0"/>
              <a:t> </a:t>
            </a:r>
            <a:endParaRPr lang="en-US" dirty="0"/>
          </a:p>
        </p:txBody>
      </p:sp>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622845" y="223436"/>
            <a:ext cx="2138363" cy="727437"/>
          </a:xfrm>
          <a:prstGeom prst="rect">
            <a:avLst/>
          </a:prstGeom>
        </p:spPr>
      </p:pic>
      <p:pic>
        <p:nvPicPr>
          <p:cNvPr id="7" name="Picture 6"/>
          <p:cNvPicPr>
            <a:picLocks noChangeAspect="1"/>
          </p:cNvPicPr>
          <p:nvPr/>
        </p:nvPicPr>
        <p:blipFill rotWithShape="1">
          <a:blip r:embed="rId14" cstate="print">
            <a:extLst>
              <a:ext uri="{28A0092B-C50C-407E-A947-70E740481C1C}">
                <a14:useLocalDpi xmlns:a14="http://schemas.microsoft.com/office/drawing/2010/main" val="0"/>
              </a:ext>
            </a:extLst>
          </a:blip>
          <a:srcRect l="18361" t="25742" r="17179" b="24752"/>
          <a:stretch/>
        </p:blipFill>
        <p:spPr>
          <a:xfrm>
            <a:off x="348883" y="163222"/>
            <a:ext cx="724638" cy="787650"/>
          </a:xfrm>
          <a:prstGeom prst="rect">
            <a:avLst/>
          </a:prstGeom>
        </p:spPr>
      </p:pic>
      <p:pic>
        <p:nvPicPr>
          <p:cNvPr id="8" name="Picture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897426" y="5960518"/>
            <a:ext cx="1863780" cy="698410"/>
          </a:xfrm>
          <a:prstGeom prst="rect">
            <a:avLst/>
          </a:prstGeom>
        </p:spPr>
      </p:pic>
    </p:spTree>
    <p:extLst>
      <p:ext uri="{BB962C8B-B14F-4D97-AF65-F5344CB8AC3E}">
        <p14:creationId xmlns:p14="http://schemas.microsoft.com/office/powerpoint/2010/main" val="322301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4"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guide id="3" pos="7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itu.int/dms_ties/itu-d/md/14/sg01/c/D14-SG01-C-0458!N1!PDF-E.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028700"/>
            <a:ext cx="11480800" cy="4897087"/>
          </a:xfrm>
          <a:solidFill>
            <a:srgbClr val="0F90D0"/>
          </a:solidFill>
        </p:spPr>
        <p:txBody>
          <a:bodyPr anchor="ctr"/>
          <a:lstStyle/>
          <a:p>
            <a:pPr algn="l"/>
            <a:r>
              <a:rPr lang="en-US" sz="4400" dirty="0">
                <a:solidFill>
                  <a:schemeClr val="bg1"/>
                </a:solidFill>
              </a:rPr>
              <a:t>Future of </a:t>
            </a:r>
            <a:r>
              <a:rPr lang="en-US" sz="4400" dirty="0" smtClean="0">
                <a:solidFill>
                  <a:schemeClr val="bg1"/>
                </a:solidFill>
              </a:rPr>
              <a:t>ITU-D Study Question </a:t>
            </a:r>
            <a:r>
              <a:rPr lang="en-US" sz="4400" dirty="0">
                <a:solidFill>
                  <a:schemeClr val="bg1"/>
                </a:solidFill>
              </a:rPr>
              <a:t>8/1 </a:t>
            </a:r>
            <a:r>
              <a:rPr lang="en-US" sz="4800" dirty="0" smtClean="0">
                <a:solidFill>
                  <a:schemeClr val="bg1"/>
                </a:solidFill>
              </a:rPr>
              <a:t/>
            </a:r>
            <a:br>
              <a:rPr lang="en-US" sz="4800" dirty="0" smtClean="0">
                <a:solidFill>
                  <a:schemeClr val="bg1"/>
                </a:solidFill>
              </a:rPr>
            </a:br>
            <a:r>
              <a:rPr lang="en-US" sz="2400" dirty="0" smtClean="0">
                <a:solidFill>
                  <a:schemeClr val="bg1"/>
                </a:solidFill>
              </a:rPr>
              <a:t/>
            </a:r>
            <a:br>
              <a:rPr lang="en-US" sz="2400" dirty="0" smtClean="0">
                <a:solidFill>
                  <a:schemeClr val="bg1"/>
                </a:solidFill>
              </a:rPr>
            </a:br>
            <a:r>
              <a:rPr lang="en-US" b="0" dirty="0" smtClean="0">
                <a:solidFill>
                  <a:schemeClr val="bg1"/>
                </a:solidFill>
              </a:rPr>
              <a:t>Arseny Plossky,  Vice-Rapporteur of Question 8/1, ITU/BDT  Expert</a:t>
            </a:r>
            <a:endParaRPr lang="en-US" b="0" dirty="0">
              <a:solidFill>
                <a:schemeClr val="bg1"/>
              </a:solidFill>
            </a:endParaRPr>
          </a:p>
        </p:txBody>
      </p:sp>
      <p:sp>
        <p:nvSpPr>
          <p:cNvPr id="9" name="Rectangle 8"/>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a:t>
            </a:fld>
            <a:endParaRPr lang="en-US" dirty="0">
              <a:solidFill>
                <a:schemeClr val="bg1"/>
              </a:solidFill>
            </a:endParaRPr>
          </a:p>
        </p:txBody>
      </p:sp>
    </p:spTree>
    <p:extLst>
      <p:ext uri="{BB962C8B-B14F-4D97-AF65-F5344CB8AC3E}">
        <p14:creationId xmlns:p14="http://schemas.microsoft.com/office/powerpoint/2010/main" val="248296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360715"/>
            <a:ext cx="11190515" cy="4419600"/>
          </a:xfrm>
        </p:spPr>
        <p:txBody>
          <a:bodyPr>
            <a:noAutofit/>
          </a:bodyPr>
          <a:lstStyle/>
          <a:p>
            <a:pPr algn="just">
              <a:buClr>
                <a:schemeClr val="tx1"/>
              </a:buClr>
            </a:pPr>
            <a:r>
              <a:rPr lang="en-US" sz="2200" b="1" dirty="0">
                <a:solidFill>
                  <a:srgbClr val="FF0000"/>
                </a:solidFill>
              </a:rPr>
              <a:t>CHAPTER </a:t>
            </a:r>
            <a:r>
              <a:rPr lang="en-US" sz="2200" b="1" dirty="0" smtClean="0">
                <a:solidFill>
                  <a:srgbClr val="FF0000"/>
                </a:solidFill>
              </a:rPr>
              <a:t>1</a:t>
            </a:r>
            <a:r>
              <a:rPr lang="en-US" sz="2200" b="1" dirty="0">
                <a:solidFill>
                  <a:srgbClr val="FF0000"/>
                </a:solidFill>
              </a:rPr>
              <a:t> </a:t>
            </a:r>
            <a:r>
              <a:rPr lang="en-US" sz="2200" b="1" dirty="0" smtClean="0">
                <a:solidFill>
                  <a:srgbClr val="FF0000"/>
                </a:solidFill>
              </a:rPr>
              <a:t> </a:t>
            </a:r>
            <a:r>
              <a:rPr lang="en-US" sz="2200" b="1" dirty="0" smtClean="0"/>
              <a:t>Statement </a:t>
            </a:r>
            <a:r>
              <a:rPr lang="en-US" sz="2200" b="1" dirty="0"/>
              <a:t>of the Situation, Introduction and Executive Summary</a:t>
            </a:r>
            <a:endParaRPr lang="en-US" sz="2200" b="1" dirty="0" smtClean="0"/>
          </a:p>
          <a:p>
            <a:pPr algn="just">
              <a:buClr>
                <a:schemeClr val="tx1"/>
              </a:buClr>
            </a:pPr>
            <a:r>
              <a:rPr lang="en-US" sz="2200" b="1" dirty="0">
                <a:solidFill>
                  <a:srgbClr val="FF0000"/>
                </a:solidFill>
              </a:rPr>
              <a:t>CHAPTER 2</a:t>
            </a:r>
            <a:r>
              <a:rPr lang="en-US" sz="2200" b="1" dirty="0"/>
              <a:t>	</a:t>
            </a:r>
            <a:r>
              <a:rPr lang="en-US" sz="2200" b="1" dirty="0" smtClean="0"/>
              <a:t>  Identification </a:t>
            </a:r>
            <a:r>
              <a:rPr lang="en-US" sz="2200" b="1" dirty="0"/>
              <a:t>of Milestones for Successful Transition from Analogue to Digital </a:t>
            </a:r>
            <a:r>
              <a:rPr lang="en-US" sz="2200" b="1" dirty="0" smtClean="0"/>
              <a:t>Broadcasting</a:t>
            </a:r>
            <a:endParaRPr lang="en-US" sz="2200" b="1" dirty="0"/>
          </a:p>
          <a:p>
            <a:pPr algn="just">
              <a:buClr>
                <a:schemeClr val="tx1"/>
              </a:buClr>
            </a:pPr>
            <a:r>
              <a:rPr lang="en-US" sz="2200" b="1" dirty="0" smtClean="0">
                <a:solidFill>
                  <a:srgbClr val="FF0000"/>
                </a:solidFill>
              </a:rPr>
              <a:t>CHAPTER 3</a:t>
            </a:r>
            <a:r>
              <a:rPr lang="en-US" sz="2200" b="1" dirty="0">
                <a:solidFill>
                  <a:srgbClr val="FF0000"/>
                </a:solidFill>
              </a:rPr>
              <a:t>	</a:t>
            </a:r>
            <a:r>
              <a:rPr lang="en-US" sz="2200" b="1" dirty="0" smtClean="0"/>
              <a:t>  Spectrum </a:t>
            </a:r>
            <a:r>
              <a:rPr lang="en-US" sz="2200" b="1" dirty="0"/>
              <a:t>Planning </a:t>
            </a:r>
            <a:r>
              <a:rPr lang="en-US" sz="2200" b="1" dirty="0" smtClean="0"/>
              <a:t>Issues</a:t>
            </a:r>
          </a:p>
          <a:p>
            <a:pPr algn="just">
              <a:buClr>
                <a:schemeClr val="tx1"/>
              </a:buClr>
            </a:pPr>
            <a:r>
              <a:rPr lang="en-US" sz="2200" b="1" dirty="0" smtClean="0">
                <a:solidFill>
                  <a:srgbClr val="FF0000"/>
                </a:solidFill>
              </a:rPr>
              <a:t>CHAPTER 4</a:t>
            </a:r>
            <a:r>
              <a:rPr lang="en-US" sz="2200" b="1" dirty="0"/>
              <a:t>	</a:t>
            </a:r>
            <a:r>
              <a:rPr lang="en-US" sz="2200" b="1" dirty="0" smtClean="0"/>
              <a:t>  Impact </a:t>
            </a:r>
            <a:r>
              <a:rPr lang="en-US" sz="2200" b="1" dirty="0"/>
              <a:t>of Convergence with Other Terrestrial Telecommunication Services and Interactive Multimedia Applications Enabled by Terrestrial Digital Broadcasting</a:t>
            </a:r>
            <a:endParaRPr lang="en-US" sz="2200" b="1" dirty="0" smtClean="0"/>
          </a:p>
          <a:p>
            <a:pPr algn="just">
              <a:buClr>
                <a:schemeClr val="tx1"/>
              </a:buClr>
            </a:pPr>
            <a:r>
              <a:rPr lang="en-US" sz="2200" b="1" dirty="0">
                <a:solidFill>
                  <a:srgbClr val="FF0000"/>
                </a:solidFill>
              </a:rPr>
              <a:t>CHAPTER </a:t>
            </a:r>
            <a:r>
              <a:rPr lang="en-US" sz="2200" b="1" dirty="0" smtClean="0">
                <a:solidFill>
                  <a:srgbClr val="FF0000"/>
                </a:solidFill>
              </a:rPr>
              <a:t>5  </a:t>
            </a:r>
            <a:r>
              <a:rPr lang="en-US" sz="2200" b="1" dirty="0" smtClean="0"/>
              <a:t>Key </a:t>
            </a:r>
            <a:r>
              <a:rPr lang="en-US" sz="2200" b="1" dirty="0"/>
              <a:t>aspects of households' digital receiving terminal </a:t>
            </a:r>
            <a:r>
              <a:rPr lang="en-US" sz="2200" b="1" dirty="0" smtClean="0"/>
              <a:t>park</a:t>
            </a:r>
          </a:p>
          <a:p>
            <a:pPr algn="just">
              <a:buClr>
                <a:schemeClr val="tx1"/>
              </a:buClr>
            </a:pPr>
            <a:r>
              <a:rPr lang="en-US" sz="2200" b="1" dirty="0">
                <a:solidFill>
                  <a:srgbClr val="FF0000"/>
                </a:solidFill>
              </a:rPr>
              <a:t>CHAPTER </a:t>
            </a:r>
            <a:r>
              <a:rPr lang="en-US" sz="2200" b="1" dirty="0" smtClean="0">
                <a:solidFill>
                  <a:srgbClr val="FF0000"/>
                </a:solidFill>
              </a:rPr>
              <a:t>6  </a:t>
            </a:r>
            <a:r>
              <a:rPr lang="en-US" sz="2200" b="1" dirty="0" smtClean="0"/>
              <a:t>Local </a:t>
            </a:r>
            <a:r>
              <a:rPr lang="en-US" sz="2200" b="1" dirty="0"/>
              <a:t>Production and/or Adequate Supply of Equipment, Receiving Park </a:t>
            </a:r>
            <a:r>
              <a:rPr lang="en-US" sz="2200" b="1" dirty="0" smtClean="0"/>
              <a:t>Inclusive</a:t>
            </a:r>
          </a:p>
          <a:p>
            <a:pPr algn="just">
              <a:buClr>
                <a:schemeClr val="tx1"/>
              </a:buClr>
            </a:pPr>
            <a:r>
              <a:rPr lang="en-US" sz="2200" b="1" dirty="0">
                <a:solidFill>
                  <a:srgbClr val="FF0000"/>
                </a:solidFill>
              </a:rPr>
              <a:t>CHAPTER </a:t>
            </a:r>
            <a:r>
              <a:rPr lang="en-US" sz="2200" b="1" dirty="0" smtClean="0">
                <a:solidFill>
                  <a:srgbClr val="FF0000"/>
                </a:solidFill>
              </a:rPr>
              <a:t>7 </a:t>
            </a:r>
            <a:r>
              <a:rPr lang="en-US" sz="2200" b="1" dirty="0" smtClean="0"/>
              <a:t>Best </a:t>
            </a:r>
            <a:r>
              <a:rPr lang="en-US" sz="2200" b="1" dirty="0"/>
              <a:t>Practices (Production, Distribution, Multiplex and Broadcasting Networks), </a:t>
            </a:r>
            <a:r>
              <a:rPr lang="en-US" sz="2200" b="1" dirty="0" smtClean="0"/>
              <a:t>Public </a:t>
            </a:r>
            <a:r>
              <a:rPr lang="en-US" sz="2200" b="1" dirty="0"/>
              <a:t>Policies and Case Studies</a:t>
            </a:r>
          </a:p>
          <a:p>
            <a:pPr marL="0" indent="0" algn="just">
              <a:buNone/>
            </a:pPr>
            <a:endParaRPr lang="en-US" sz="2400" b="1" dirty="0"/>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10</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rmAutofit fontScale="90000"/>
          </a:bodyPr>
          <a:lstStyle/>
          <a:p>
            <a:pPr algn="ctr"/>
            <a:r>
              <a:rPr lang="en-US" dirty="0" smtClean="0"/>
              <a:t>Report of Question 11-3/2</a:t>
            </a:r>
            <a:br>
              <a:rPr lang="en-US" dirty="0" smtClean="0"/>
            </a:br>
            <a:r>
              <a:rPr lang="en-US" dirty="0" smtClean="0"/>
              <a:t>(2010-2014)</a:t>
            </a:r>
            <a:endParaRPr lang="en-US" dirty="0"/>
          </a:p>
        </p:txBody>
      </p:sp>
    </p:spTree>
    <p:extLst>
      <p:ext uri="{BB962C8B-B14F-4D97-AF65-F5344CB8AC3E}">
        <p14:creationId xmlns:p14="http://schemas.microsoft.com/office/powerpoint/2010/main" val="2363438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317172"/>
            <a:ext cx="11190515" cy="4419600"/>
          </a:xfrm>
        </p:spPr>
        <p:txBody>
          <a:bodyPr>
            <a:noAutofit/>
          </a:bodyPr>
          <a:lstStyle/>
          <a:p>
            <a:pPr>
              <a:buClr>
                <a:schemeClr val="tx1"/>
              </a:buClr>
            </a:pPr>
            <a:r>
              <a:rPr lang="en-US" sz="1700" b="1" dirty="0">
                <a:solidFill>
                  <a:srgbClr val="FF0000"/>
                </a:solidFill>
              </a:rPr>
              <a:t>Broaden the scope of the question</a:t>
            </a:r>
            <a:r>
              <a:rPr lang="en-US" sz="1700" b="1" dirty="0"/>
              <a:t> not restricting it to Analogue to Digital Television Broadcasting: </a:t>
            </a:r>
          </a:p>
          <a:p>
            <a:pPr lvl="1">
              <a:buClr>
                <a:schemeClr val="tx1"/>
              </a:buClr>
            </a:pPr>
            <a:r>
              <a:rPr lang="en-US" sz="1700" b="1" dirty="0"/>
              <a:t>Evolution of the Digital Transition in Broadcasting [DVB-T to DVB-T2, SD to HD, MPEG2 to </a:t>
            </a:r>
            <a:r>
              <a:rPr lang="en-US" sz="1700" b="1" dirty="0" smtClean="0"/>
              <a:t>MPEG4];</a:t>
            </a:r>
            <a:endParaRPr lang="en-US" sz="1700" b="1" dirty="0"/>
          </a:p>
          <a:p>
            <a:pPr lvl="1">
              <a:buClr>
                <a:schemeClr val="tx1"/>
              </a:buClr>
            </a:pPr>
            <a:r>
              <a:rPr lang="en-US" sz="1700" b="1" dirty="0"/>
              <a:t>Digital Radio (Sound) Broadcasting</a:t>
            </a:r>
            <a:r>
              <a:rPr lang="en-US" sz="1700" b="1" dirty="0" smtClean="0"/>
              <a:t>;</a:t>
            </a:r>
            <a:endParaRPr lang="en-US" sz="1700" b="1" dirty="0"/>
          </a:p>
          <a:p>
            <a:pPr>
              <a:buClr>
                <a:schemeClr val="tx1"/>
              </a:buClr>
            </a:pPr>
            <a:r>
              <a:rPr lang="en-US" sz="1700" b="1" dirty="0">
                <a:solidFill>
                  <a:srgbClr val="FF0000"/>
                </a:solidFill>
              </a:rPr>
              <a:t>Use of the released spectrum</a:t>
            </a:r>
            <a:r>
              <a:rPr lang="en-US" sz="1700" b="1" dirty="0"/>
              <a:t> to new services and applications, including collection of case studies and best practice:</a:t>
            </a:r>
          </a:p>
          <a:p>
            <a:pPr lvl="1">
              <a:buClr>
                <a:schemeClr val="tx1"/>
              </a:buClr>
            </a:pPr>
            <a:r>
              <a:rPr lang="en-US" sz="1700" b="1" dirty="0"/>
              <a:t>Bridging the digital divide;</a:t>
            </a:r>
          </a:p>
          <a:p>
            <a:pPr lvl="1">
              <a:buClr>
                <a:schemeClr val="tx1"/>
              </a:buClr>
            </a:pPr>
            <a:r>
              <a:rPr lang="en-US" sz="1700" b="1" dirty="0"/>
              <a:t>Development of rural communications</a:t>
            </a:r>
            <a:r>
              <a:rPr lang="en-US" sz="1700" b="1" dirty="0" smtClean="0"/>
              <a:t>;</a:t>
            </a:r>
            <a:endParaRPr lang="en-US" sz="1700" b="1" dirty="0"/>
          </a:p>
          <a:p>
            <a:pPr>
              <a:buClr>
                <a:schemeClr val="tx1"/>
              </a:buClr>
            </a:pPr>
            <a:r>
              <a:rPr lang="en-US" sz="1700" b="1" dirty="0"/>
              <a:t>Collection of best practices and countries´ experiences on </a:t>
            </a:r>
            <a:r>
              <a:rPr lang="en-US" sz="1700" b="1" dirty="0">
                <a:solidFill>
                  <a:srgbClr val="FF0000"/>
                </a:solidFill>
              </a:rPr>
              <a:t>interference mitigation</a:t>
            </a:r>
            <a:r>
              <a:rPr lang="en-US" sz="1700" b="1" dirty="0"/>
              <a:t> between broadcasting and new services</a:t>
            </a:r>
            <a:r>
              <a:rPr lang="en-US" sz="1700" b="1" dirty="0" smtClean="0"/>
              <a:t>;</a:t>
            </a:r>
            <a:endParaRPr lang="en-US" sz="1700" b="1" dirty="0"/>
          </a:p>
          <a:p>
            <a:pPr>
              <a:buClr>
                <a:schemeClr val="tx1"/>
              </a:buClr>
            </a:pPr>
            <a:r>
              <a:rPr lang="en-US" sz="1700" b="1" dirty="0"/>
              <a:t>Implementation of </a:t>
            </a:r>
            <a:r>
              <a:rPr lang="en-US" sz="1700" b="1" dirty="0">
                <a:solidFill>
                  <a:srgbClr val="FF0000"/>
                </a:solidFill>
              </a:rPr>
              <a:t>new services and applications</a:t>
            </a:r>
            <a:r>
              <a:rPr lang="en-US" sz="1700" b="1" dirty="0"/>
              <a:t>:</a:t>
            </a:r>
          </a:p>
          <a:p>
            <a:pPr lvl="1">
              <a:buClr>
                <a:schemeClr val="tx1"/>
              </a:buClr>
            </a:pPr>
            <a:r>
              <a:rPr lang="en-US" sz="1700" b="1" dirty="0"/>
              <a:t>Community and Regional TV on DTV;</a:t>
            </a:r>
          </a:p>
          <a:p>
            <a:pPr lvl="1">
              <a:buClr>
                <a:schemeClr val="tx1"/>
              </a:buClr>
            </a:pPr>
            <a:r>
              <a:rPr lang="en-US" sz="1700" b="1" dirty="0"/>
              <a:t>New Broadcasting Services: 3D, 4K, 8K, </a:t>
            </a:r>
            <a:r>
              <a:rPr lang="en-US" sz="1700" b="1" dirty="0" err="1"/>
              <a:t>etc</a:t>
            </a:r>
            <a:r>
              <a:rPr lang="en-US" sz="1700" b="1" dirty="0"/>
              <a:t>; multimedia/interactive services; mobile television</a:t>
            </a:r>
            <a:r>
              <a:rPr lang="en-US" sz="1700" b="1" dirty="0" smtClean="0"/>
              <a:t>;</a:t>
            </a:r>
            <a:endParaRPr lang="en-US" sz="1700" b="1" dirty="0"/>
          </a:p>
          <a:p>
            <a:pPr>
              <a:buClr>
                <a:schemeClr val="tx1"/>
              </a:buClr>
            </a:pPr>
            <a:r>
              <a:rPr lang="en-US" sz="1700" b="1" dirty="0">
                <a:solidFill>
                  <a:srgbClr val="FF0000"/>
                </a:solidFill>
              </a:rPr>
              <a:t>Economic aspects</a:t>
            </a:r>
            <a:r>
              <a:rPr lang="en-US" sz="1700" b="1" dirty="0"/>
              <a:t> of the deployment of new broadcasting services and applications:</a:t>
            </a:r>
          </a:p>
          <a:p>
            <a:pPr lvl="1">
              <a:buClr>
                <a:schemeClr val="tx1"/>
              </a:buClr>
            </a:pPr>
            <a:r>
              <a:rPr lang="en-US" sz="1700" b="1" dirty="0"/>
              <a:t>Deployment costs</a:t>
            </a:r>
            <a:r>
              <a:rPr lang="en-US" sz="1700" b="1" dirty="0" smtClean="0"/>
              <a:t>;</a:t>
            </a:r>
            <a:endParaRPr lang="en-US" sz="1700" b="1" dirty="0"/>
          </a:p>
          <a:p>
            <a:pPr>
              <a:buClr>
                <a:schemeClr val="tx1"/>
              </a:buClr>
            </a:pPr>
            <a:r>
              <a:rPr lang="en-US" sz="1700" b="1" dirty="0">
                <a:solidFill>
                  <a:srgbClr val="FF0000"/>
                </a:solidFill>
              </a:rPr>
              <a:t>Impact of other television distribution platforms</a:t>
            </a:r>
            <a:r>
              <a:rPr lang="en-US" sz="1700" b="1" dirty="0"/>
              <a:t> (IPTV, Cable, Satellite, </a:t>
            </a:r>
            <a:r>
              <a:rPr lang="en-US" sz="1700" b="1" dirty="0" err="1"/>
              <a:t>etc</a:t>
            </a:r>
            <a:r>
              <a:rPr lang="en-US" sz="1700" b="1" dirty="0"/>
              <a:t>) on terrestrial broadcasting market.</a:t>
            </a:r>
          </a:p>
          <a:p>
            <a:pPr marL="0" indent="0" algn="just">
              <a:buNone/>
            </a:pPr>
            <a:endParaRPr lang="en-US" sz="2400" b="1" dirty="0"/>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11</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rmAutofit fontScale="90000"/>
          </a:bodyPr>
          <a:lstStyle/>
          <a:p>
            <a:pPr algn="ctr"/>
            <a:r>
              <a:rPr lang="en-US" dirty="0" smtClean="0"/>
              <a:t>Management team discussion on the future of Question 8/1</a:t>
            </a:r>
            <a:endParaRPr lang="en-US" dirty="0"/>
          </a:p>
        </p:txBody>
      </p:sp>
    </p:spTree>
    <p:extLst>
      <p:ext uri="{BB962C8B-B14F-4D97-AF65-F5344CB8AC3E}">
        <p14:creationId xmlns:p14="http://schemas.microsoft.com/office/powerpoint/2010/main" val="2422882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11628" y="1654629"/>
            <a:ext cx="11190515" cy="4136572"/>
          </a:xfrm>
        </p:spPr>
        <p:txBody>
          <a:bodyPr>
            <a:noAutofit/>
          </a:bodyPr>
          <a:lstStyle/>
          <a:p>
            <a:pPr marL="0" indent="0" algn="just">
              <a:buClr>
                <a:schemeClr val="tx1"/>
              </a:buClr>
              <a:buNone/>
            </a:pPr>
            <a:r>
              <a:rPr lang="en-US" sz="2000" b="1" dirty="0"/>
              <a:t>Regarding the future of Question 8/1, </a:t>
            </a:r>
            <a:r>
              <a:rPr lang="en-US" sz="2000" b="1" dirty="0" smtClean="0"/>
              <a:t>while </a:t>
            </a:r>
            <a:r>
              <a:rPr lang="en-GB" sz="2000" b="1" dirty="0" smtClean="0"/>
              <a:t>it </a:t>
            </a:r>
            <a:r>
              <a:rPr lang="en-GB" sz="2000" b="1" dirty="0"/>
              <a:t>was noted in the participant survey that many transition deadlines for analogue to digital terrestrial television had passed, many countries are still in the experimental phase with new digital sound/radio services. </a:t>
            </a:r>
            <a:endParaRPr lang="en-GB" sz="2000" b="1" dirty="0" smtClean="0"/>
          </a:p>
          <a:p>
            <a:pPr marL="0" indent="0" algn="just">
              <a:buClr>
                <a:schemeClr val="tx1"/>
              </a:buClr>
              <a:buNone/>
            </a:pPr>
            <a:r>
              <a:rPr lang="en-GB" sz="2000" b="1" dirty="0" smtClean="0"/>
              <a:t>New </a:t>
            </a:r>
            <a:r>
              <a:rPr lang="en-GB" sz="2000" b="1" dirty="0"/>
              <a:t>topics proposed during the Rapporteur Group meeting included </a:t>
            </a:r>
            <a:r>
              <a:rPr lang="en-US" sz="2000" b="1" dirty="0"/>
              <a:t>broadening the scope of Q8/1 to include the evolution of the digital transition in broadcasting and digital radio/sound broadcasting, and how to use the released services and application; include economic aspects of the deployment of new broadcasting services and applications, as well as to study the impact of other television distribution platforms. Collecting countries’ experiences on interference migration between broadcasting and new service and the implementation of new services and applications (Community and regional TV on DTV and new Broadcasting services: 3D, 4K, 8K, etc.) were also deemed important. Including </a:t>
            </a:r>
            <a:r>
              <a:rPr lang="en-GB" sz="2000" b="1" dirty="0"/>
              <a:t>relevant issues related to people with disabilities was also supported. </a:t>
            </a:r>
            <a:endParaRPr lang="en-GB" sz="2000" b="1" dirty="0" smtClean="0"/>
          </a:p>
          <a:p>
            <a:pPr marL="0" indent="0">
              <a:buClr>
                <a:schemeClr val="tx1"/>
              </a:buClr>
              <a:buNone/>
            </a:pPr>
            <a:r>
              <a:rPr lang="en-GB" sz="2000" b="1" dirty="0" smtClean="0">
                <a:solidFill>
                  <a:srgbClr val="FF0000"/>
                </a:solidFill>
              </a:rPr>
              <a:t>The </a:t>
            </a:r>
            <a:r>
              <a:rPr lang="en-GB" sz="2000" b="1" dirty="0">
                <a:solidFill>
                  <a:srgbClr val="FF0000"/>
                </a:solidFill>
              </a:rPr>
              <a:t>Rapporteur Group proposed to continue the study Question.</a:t>
            </a:r>
            <a:endParaRPr lang="en-US" b="1" dirty="0">
              <a:solidFill>
                <a:srgbClr val="FF0000"/>
              </a:solidFill>
            </a:endParaRP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12</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rmAutofit fontScale="90000"/>
          </a:bodyPr>
          <a:lstStyle/>
          <a:p>
            <a:pPr algn="ctr"/>
            <a:r>
              <a:rPr lang="en-US" dirty="0" smtClean="0"/>
              <a:t>Discussion during Study Group 1 on the future of Question 8/1</a:t>
            </a:r>
            <a:endParaRPr lang="en-US" dirty="0"/>
          </a:p>
        </p:txBody>
      </p:sp>
    </p:spTree>
    <p:extLst>
      <p:ext uri="{BB962C8B-B14F-4D97-AF65-F5344CB8AC3E}">
        <p14:creationId xmlns:p14="http://schemas.microsoft.com/office/powerpoint/2010/main" val="3473796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807028"/>
            <a:ext cx="11190515" cy="3929743"/>
          </a:xfrm>
        </p:spPr>
        <p:txBody>
          <a:bodyPr>
            <a:noAutofit/>
          </a:bodyPr>
          <a:lstStyle/>
          <a:p>
            <a:pPr marL="0" indent="0" algn="just">
              <a:buNone/>
            </a:pPr>
            <a:r>
              <a:rPr lang="en-GB" sz="2400" b="1" dirty="0" smtClean="0"/>
              <a:t>Changing </a:t>
            </a:r>
            <a:r>
              <a:rPr lang="en-GB" sz="2400" b="1" dirty="0"/>
              <a:t>the name of Question 8/1: </a:t>
            </a:r>
            <a:r>
              <a:rPr lang="en-GB" sz="2400" b="1" dirty="0" smtClean="0">
                <a:solidFill>
                  <a:srgbClr val="FF0000"/>
                </a:solidFill>
              </a:rPr>
              <a:t>Examination </a:t>
            </a:r>
            <a:r>
              <a:rPr lang="en-GB" sz="2400" b="1" dirty="0">
                <a:solidFill>
                  <a:srgbClr val="FF0000"/>
                </a:solidFill>
              </a:rPr>
              <a:t>of strategies and methods of </a:t>
            </a:r>
            <a:r>
              <a:rPr lang="en-GB" sz="2400" b="1" strike="sngStrike" dirty="0">
                <a:solidFill>
                  <a:srgbClr val="FF0000"/>
                </a:solidFill>
              </a:rPr>
              <a:t>migration from analogue to </a:t>
            </a:r>
            <a:r>
              <a:rPr lang="en-GB" sz="2400" b="1" dirty="0">
                <a:solidFill>
                  <a:srgbClr val="FF0000"/>
                </a:solidFill>
              </a:rPr>
              <a:t>digital terrestrial broadcasting and implementation of new </a:t>
            </a:r>
            <a:r>
              <a:rPr lang="en-GB" sz="2400" b="1" dirty="0" smtClean="0">
                <a:solidFill>
                  <a:srgbClr val="FF0000"/>
                </a:solidFill>
              </a:rPr>
              <a:t>services</a:t>
            </a:r>
          </a:p>
          <a:p>
            <a:pPr marL="0" indent="0" algn="just">
              <a:buNone/>
            </a:pPr>
            <a:r>
              <a:rPr lang="en-US" sz="2000" b="1" dirty="0" smtClean="0">
                <a:solidFill>
                  <a:srgbClr val="FF0000"/>
                </a:solidFill>
              </a:rPr>
              <a:t>Proposals: </a:t>
            </a:r>
            <a:endParaRPr lang="en-US" sz="2000" b="1" dirty="0">
              <a:solidFill>
                <a:srgbClr val="FF0000"/>
              </a:solidFill>
            </a:endParaRPr>
          </a:p>
          <a:p>
            <a:pPr algn="just"/>
            <a:r>
              <a:rPr lang="en-US" sz="2000" b="1" dirty="0" smtClean="0">
                <a:solidFill>
                  <a:schemeClr val="tx1"/>
                </a:solidFill>
              </a:rPr>
              <a:t>Revise </a:t>
            </a:r>
            <a:r>
              <a:rPr lang="en-US" sz="2000" b="1" dirty="0">
                <a:solidFill>
                  <a:schemeClr val="tx1"/>
                </a:solidFill>
              </a:rPr>
              <a:t>mandate of the Question.</a:t>
            </a:r>
          </a:p>
          <a:p>
            <a:pPr algn="just"/>
            <a:r>
              <a:rPr lang="en-US" sz="2000" b="1" dirty="0" smtClean="0">
                <a:solidFill>
                  <a:schemeClr val="tx1"/>
                </a:solidFill>
              </a:rPr>
              <a:t>Entitle </a:t>
            </a:r>
            <a:r>
              <a:rPr lang="en-US" sz="2000" b="1" dirty="0">
                <a:solidFill>
                  <a:schemeClr val="tx1"/>
                </a:solidFill>
              </a:rPr>
              <a:t>the Question “Examination of strategies and methods of digital terrestrial broadcasting and implementation of new services”.</a:t>
            </a:r>
          </a:p>
          <a:p>
            <a:pPr algn="just"/>
            <a:r>
              <a:rPr lang="en-US" sz="2000" b="1" dirty="0" smtClean="0">
                <a:solidFill>
                  <a:schemeClr val="tx1"/>
                </a:solidFill>
              </a:rPr>
              <a:t>Assign </a:t>
            </a:r>
            <a:r>
              <a:rPr lang="en-US" sz="2000" b="1" dirty="0">
                <a:solidFill>
                  <a:schemeClr val="tx1"/>
                </a:solidFill>
              </a:rPr>
              <a:t>the Question to </a:t>
            </a:r>
            <a:r>
              <a:rPr lang="en-US" sz="2000" b="1" dirty="0" smtClean="0">
                <a:solidFill>
                  <a:schemeClr val="tx1"/>
                </a:solidFill>
              </a:rPr>
              <a:t>new Working </a:t>
            </a:r>
            <a:r>
              <a:rPr lang="en-US" sz="2000" b="1" dirty="0">
                <a:solidFill>
                  <a:schemeClr val="tx1"/>
                </a:solidFill>
              </a:rPr>
              <a:t>Party 1/1 “Reduce inequality (Goal 10), including the digital divide”.</a:t>
            </a:r>
          </a:p>
          <a:p>
            <a:pPr marL="0" indent="0" algn="just">
              <a:buNone/>
            </a:pPr>
            <a:r>
              <a:rPr lang="en-US" sz="2000" b="1" dirty="0" smtClean="0">
                <a:solidFill>
                  <a:schemeClr val="tx1"/>
                </a:solidFill>
              </a:rPr>
              <a:t>Purpose</a:t>
            </a:r>
            <a:r>
              <a:rPr lang="en-US" sz="2000" b="1" dirty="0">
                <a:solidFill>
                  <a:schemeClr val="tx1"/>
                </a:solidFill>
              </a:rPr>
              <a:t>: The need to expand the scope of the Question, in particular, on the use of Digital Dividend and the transition to digital audio broadcasting.</a:t>
            </a:r>
          </a:p>
          <a:p>
            <a:pPr marL="0" indent="0" algn="just">
              <a:buNone/>
            </a:pPr>
            <a:endParaRPr lang="en-US" sz="2400" b="1" dirty="0" smtClean="0">
              <a:solidFill>
                <a:srgbClr val="FF0000"/>
              </a:solidFill>
            </a:endParaRP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13</a:t>
            </a:fld>
            <a:endParaRPr lang="en-US" dirty="0">
              <a:solidFill>
                <a:schemeClr val="bg1"/>
              </a:solidFill>
            </a:endParaRPr>
          </a:p>
        </p:txBody>
      </p:sp>
      <p:sp>
        <p:nvSpPr>
          <p:cNvPr id="4" name="Title 1"/>
          <p:cNvSpPr>
            <a:spLocks noGrp="1"/>
          </p:cNvSpPr>
          <p:nvPr>
            <p:ph type="title"/>
          </p:nvPr>
        </p:nvSpPr>
        <p:spPr>
          <a:xfrm>
            <a:off x="1807029" y="283912"/>
            <a:ext cx="7434942" cy="1403374"/>
          </a:xfrm>
        </p:spPr>
        <p:txBody>
          <a:bodyPr>
            <a:noAutofit/>
          </a:bodyPr>
          <a:lstStyle/>
          <a:p>
            <a:pPr algn="ctr"/>
            <a:r>
              <a:rPr lang="en-US" sz="3200" dirty="0" smtClean="0"/>
              <a:t>Proposals from Member states’ contributions </a:t>
            </a:r>
            <a:br>
              <a:rPr lang="en-US" sz="3200" dirty="0" smtClean="0"/>
            </a:br>
            <a:r>
              <a:rPr lang="en-US" sz="3200" dirty="0" smtClean="0"/>
              <a:t>(Russian Federation)</a:t>
            </a:r>
            <a:endParaRPr lang="en-US" sz="3200" dirty="0"/>
          </a:p>
        </p:txBody>
      </p:sp>
    </p:spTree>
    <p:extLst>
      <p:ext uri="{BB962C8B-B14F-4D97-AF65-F5344CB8AC3E}">
        <p14:creationId xmlns:p14="http://schemas.microsoft.com/office/powerpoint/2010/main" val="804056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513114"/>
            <a:ext cx="11190515" cy="4223658"/>
          </a:xfrm>
        </p:spPr>
        <p:txBody>
          <a:bodyPr>
            <a:noAutofit/>
          </a:bodyPr>
          <a:lstStyle/>
          <a:p>
            <a:pPr marL="0" indent="0" algn="just" hangingPunct="0">
              <a:buNone/>
            </a:pPr>
            <a:r>
              <a:rPr lang="en-GB" sz="1600" b="1" dirty="0"/>
              <a:t>Changing the name of Question 8/1: </a:t>
            </a:r>
            <a:r>
              <a:rPr lang="en-GB" sz="1600" b="1" strike="sngStrike" dirty="0">
                <a:solidFill>
                  <a:srgbClr val="FF0000"/>
                </a:solidFill>
              </a:rPr>
              <a:t>Examination of strategies and methods of migration from analogue to digital terrestrial broadcasting and implementation of new services</a:t>
            </a:r>
            <a:r>
              <a:rPr lang="en-GB" sz="1600" b="1" u="sng" dirty="0">
                <a:solidFill>
                  <a:srgbClr val="FF0000"/>
                </a:solidFill>
              </a:rPr>
              <a:t> Challenges and Opportunities for Video Services in ICT </a:t>
            </a:r>
            <a:r>
              <a:rPr lang="en-GB" sz="1600" b="1" u="sng" dirty="0" smtClean="0">
                <a:solidFill>
                  <a:srgbClr val="FF0000"/>
                </a:solidFill>
              </a:rPr>
              <a:t>Applications</a:t>
            </a:r>
            <a:endParaRPr lang="en-GB" sz="1600" b="1" u="sng" dirty="0">
              <a:solidFill>
                <a:srgbClr val="FF0000"/>
              </a:solidFill>
            </a:endParaRPr>
          </a:p>
          <a:p>
            <a:pPr marL="0" indent="0" algn="just" hangingPunct="0">
              <a:buNone/>
            </a:pPr>
            <a:r>
              <a:rPr lang="en-GB" sz="1600" b="1" dirty="0"/>
              <a:t>T</a:t>
            </a:r>
            <a:r>
              <a:rPr lang="en-GB" sz="1600" b="1" dirty="0" smtClean="0"/>
              <a:t>opics </a:t>
            </a:r>
            <a:r>
              <a:rPr lang="en-GB" sz="1600" b="1" dirty="0"/>
              <a:t>be studied: </a:t>
            </a:r>
            <a:endParaRPr lang="ru-RU" sz="1600" b="1" dirty="0"/>
          </a:p>
          <a:p>
            <a:pPr algn="just" hangingPunct="0"/>
            <a:r>
              <a:rPr lang="en-GB" sz="1600" b="1" dirty="0"/>
              <a:t>Estimate overall level of video services used to improve the social well-being, uplift the level of public services and enhance the productivity of different sectors and on the results achieved</a:t>
            </a:r>
          </a:p>
          <a:p>
            <a:pPr algn="just" hangingPunct="0"/>
            <a:r>
              <a:rPr lang="en-GB" sz="1600" b="1" dirty="0"/>
              <a:t>To summarize successful cases and experiences on using video services </a:t>
            </a:r>
          </a:p>
          <a:p>
            <a:pPr algn="just" hangingPunct="0"/>
            <a:r>
              <a:rPr lang="en-GB" sz="1600" b="1" dirty="0"/>
              <a:t>To study the prospects of new type of applications, which integrate video with ICT applications (such as e-government, distance education, and telemedicine), and their role in upgrading the level of video applications in developing countries.</a:t>
            </a:r>
            <a:endParaRPr lang="ru-RU" sz="1600" b="1" dirty="0"/>
          </a:p>
          <a:p>
            <a:pPr algn="just" hangingPunct="0"/>
            <a:r>
              <a:rPr lang="en-GB" sz="1600" b="1" dirty="0"/>
              <a:t>How to build the ICT networks able to meet the needs of the development of video services. Provide guideline for the construction of future ICT networks.  </a:t>
            </a:r>
            <a:endParaRPr lang="ru-RU" sz="1600" b="1" dirty="0"/>
          </a:p>
          <a:p>
            <a:pPr algn="just" hangingPunct="0"/>
            <a:r>
              <a:rPr lang="en-GB" sz="1600" b="1" dirty="0"/>
              <a:t>To make policy makers, industry regulators, telecom operators, manufacturers understand the role of video services in improving people's living standards and manufacturing productivity and the role of ICTs in promoting the transformation and upgrading of enterprises. Cooperation in that field between abovementioned stakeholders as like as between developing and developed countries</a:t>
            </a:r>
            <a:endParaRPr lang="en-US" sz="1600" b="1" dirty="0"/>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14</a:t>
            </a:fld>
            <a:endParaRPr lang="en-US" dirty="0">
              <a:solidFill>
                <a:schemeClr val="bg1"/>
              </a:solidFill>
            </a:endParaRPr>
          </a:p>
        </p:txBody>
      </p:sp>
      <p:sp>
        <p:nvSpPr>
          <p:cNvPr id="4" name="Title 1"/>
          <p:cNvSpPr>
            <a:spLocks noGrp="1"/>
          </p:cNvSpPr>
          <p:nvPr>
            <p:ph type="title"/>
          </p:nvPr>
        </p:nvSpPr>
        <p:spPr>
          <a:xfrm>
            <a:off x="1807029" y="283912"/>
            <a:ext cx="7434942" cy="1033259"/>
          </a:xfrm>
        </p:spPr>
        <p:txBody>
          <a:bodyPr>
            <a:normAutofit fontScale="90000"/>
          </a:bodyPr>
          <a:lstStyle/>
          <a:p>
            <a:pPr algn="ctr"/>
            <a:r>
              <a:rPr lang="en-US" dirty="0" smtClean="0"/>
              <a:t>Proposals from Member states’ contributions (China)</a:t>
            </a:r>
            <a:endParaRPr lang="en-US" dirty="0"/>
          </a:p>
        </p:txBody>
      </p:sp>
    </p:spTree>
    <p:extLst>
      <p:ext uri="{BB962C8B-B14F-4D97-AF65-F5344CB8AC3E}">
        <p14:creationId xmlns:p14="http://schemas.microsoft.com/office/powerpoint/2010/main" val="1588644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513114"/>
            <a:ext cx="11190515" cy="4223658"/>
          </a:xfrm>
        </p:spPr>
        <p:txBody>
          <a:bodyPr>
            <a:noAutofit/>
          </a:bodyPr>
          <a:lstStyle/>
          <a:p>
            <a:pPr marL="0" indent="0" algn="just" hangingPunct="0">
              <a:buNone/>
            </a:pPr>
            <a:r>
              <a:rPr lang="en-GB" b="1" dirty="0" smtClean="0">
                <a:solidFill>
                  <a:srgbClr val="FF0000"/>
                </a:solidFill>
              </a:rPr>
              <a:t>It is proposed </a:t>
            </a:r>
            <a:r>
              <a:rPr lang="en-GB" b="1" dirty="0">
                <a:solidFill>
                  <a:srgbClr val="FF0000"/>
                </a:solidFill>
              </a:rPr>
              <a:t>to continue the study Question.</a:t>
            </a:r>
            <a:endParaRPr lang="en-US" b="1" dirty="0" smtClean="0"/>
          </a:p>
          <a:p>
            <a:pPr marL="0" indent="0" algn="just" hangingPunct="0">
              <a:buNone/>
            </a:pPr>
            <a:r>
              <a:rPr lang="en-US" sz="2400" b="1" dirty="0" smtClean="0">
                <a:solidFill>
                  <a:srgbClr val="FF0000"/>
                </a:solidFill>
              </a:rPr>
              <a:t>Reason</a:t>
            </a:r>
            <a:r>
              <a:rPr lang="en-US" sz="2400" b="1" dirty="0"/>
              <a:t>: The migration from </a:t>
            </a:r>
            <a:r>
              <a:rPr lang="en-US" sz="2400" b="1" dirty="0" smtClean="0"/>
              <a:t>analogue </a:t>
            </a:r>
            <a:r>
              <a:rPr lang="en-US" sz="2400" b="1" dirty="0"/>
              <a:t>to digital </a:t>
            </a:r>
            <a:r>
              <a:rPr lang="en-US" sz="2400" b="1" dirty="0" smtClean="0"/>
              <a:t>TV will </a:t>
            </a:r>
            <a:r>
              <a:rPr lang="en-US" sz="2400" b="1" dirty="0"/>
              <a:t>be effective when </a:t>
            </a:r>
            <a:r>
              <a:rPr lang="en-US" sz="2400" b="1" dirty="0" smtClean="0"/>
              <a:t>analogue </a:t>
            </a:r>
            <a:r>
              <a:rPr lang="en-US" sz="2400" b="1" dirty="0"/>
              <a:t>will be turn out. Therefore, that Question deserves to be </a:t>
            </a:r>
            <a:r>
              <a:rPr lang="en-US" sz="2400" b="1" dirty="0" smtClean="0"/>
              <a:t>continued </a:t>
            </a:r>
            <a:r>
              <a:rPr lang="en-US" sz="2400" b="1" dirty="0"/>
              <a:t>because most countries are still on experimental </a:t>
            </a:r>
            <a:r>
              <a:rPr lang="en-US" sz="2400" b="1" dirty="0" smtClean="0"/>
              <a:t>step with </a:t>
            </a:r>
            <a:r>
              <a:rPr lang="en-US" sz="2400" b="1" dirty="0"/>
              <a:t>new digital radio services.</a:t>
            </a: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15</a:t>
            </a:fld>
            <a:endParaRPr lang="en-US" dirty="0">
              <a:solidFill>
                <a:schemeClr val="bg1"/>
              </a:solidFill>
            </a:endParaRPr>
          </a:p>
        </p:txBody>
      </p:sp>
      <p:sp>
        <p:nvSpPr>
          <p:cNvPr id="4" name="Title 1"/>
          <p:cNvSpPr>
            <a:spLocks noGrp="1"/>
          </p:cNvSpPr>
          <p:nvPr>
            <p:ph type="title"/>
          </p:nvPr>
        </p:nvSpPr>
        <p:spPr>
          <a:xfrm>
            <a:off x="1807029" y="283912"/>
            <a:ext cx="7434942" cy="1033259"/>
          </a:xfrm>
        </p:spPr>
        <p:txBody>
          <a:bodyPr>
            <a:normAutofit fontScale="90000"/>
          </a:bodyPr>
          <a:lstStyle/>
          <a:p>
            <a:pPr algn="ctr"/>
            <a:r>
              <a:rPr lang="en-US" dirty="0" smtClean="0"/>
              <a:t>Proposals from Member states’ </a:t>
            </a:r>
            <a:r>
              <a:rPr lang="en-US" dirty="0"/>
              <a:t>contributions (Côte d'Ivoire)</a:t>
            </a:r>
          </a:p>
        </p:txBody>
      </p:sp>
    </p:spTree>
    <p:extLst>
      <p:ext uri="{BB962C8B-B14F-4D97-AF65-F5344CB8AC3E}">
        <p14:creationId xmlns:p14="http://schemas.microsoft.com/office/powerpoint/2010/main" val="874036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895241" y="1684672"/>
            <a:ext cx="10219945" cy="3050613"/>
          </a:xfrm>
        </p:spPr>
        <p:txBody>
          <a:bodyPr>
            <a:noAutofit/>
          </a:bodyPr>
          <a:lstStyle/>
          <a:p>
            <a:pPr algn="ctr">
              <a:buNone/>
            </a:pPr>
            <a:r>
              <a:rPr lang="en-US" sz="4800" b="1" dirty="0" smtClean="0">
                <a:solidFill>
                  <a:srgbClr val="FF0000"/>
                </a:solidFill>
              </a:rPr>
              <a:t>Thank you very much for your kind attention!</a:t>
            </a:r>
          </a:p>
          <a:p>
            <a:pPr algn="ctr">
              <a:buNone/>
            </a:pPr>
            <a:r>
              <a:rPr lang="en-US" sz="4800" b="1" dirty="0" smtClean="0">
                <a:solidFill>
                  <a:srgbClr val="FF0000"/>
                </a:solidFill>
              </a:rPr>
              <a:t>We are looking for your views and proposals!</a:t>
            </a:r>
            <a:endParaRPr lang="ru-RU" sz="48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088571"/>
            <a:ext cx="11190515" cy="4691743"/>
          </a:xfrm>
        </p:spPr>
        <p:txBody>
          <a:bodyPr>
            <a:noAutofit/>
          </a:bodyPr>
          <a:lstStyle/>
          <a:p>
            <a:pPr algn="just"/>
            <a:r>
              <a:rPr lang="en-US" sz="2000" b="1" dirty="0" smtClean="0"/>
              <a:t>Impact </a:t>
            </a:r>
            <a:r>
              <a:rPr lang="en-US" sz="2000" b="1" dirty="0"/>
              <a:t>on developing countries of the coexistence of terrestrial television broadcasting with other terrestrial telecommunication services, taking into consideration relevant activities carried out in the other two ITU Sectors, including new uses for the digital dividend.</a:t>
            </a:r>
          </a:p>
          <a:p>
            <a:pPr algn="just"/>
            <a:r>
              <a:rPr lang="en-US" sz="2000" b="1" dirty="0" smtClean="0"/>
              <a:t>Analysis </a:t>
            </a:r>
            <a:r>
              <a:rPr lang="en-US" sz="2000" b="1" dirty="0"/>
              <a:t>of gradual transition to digital terrestrial television broadcasting, focusing mainly on the activities necessary for the analogue switch-off, including:</a:t>
            </a:r>
          </a:p>
          <a:p>
            <a:pPr marL="0" indent="0" algn="just">
              <a:buNone/>
            </a:pPr>
            <a:r>
              <a:rPr lang="en-US" sz="2000" b="1" dirty="0"/>
              <a:t>a) 	analysis of ongoing progress in the quantity/availability of receiving terminals for reception by users of both sound and TV digital terrestrial broadcasts;</a:t>
            </a:r>
          </a:p>
          <a:p>
            <a:pPr marL="0" indent="0" algn="just">
              <a:buNone/>
            </a:pPr>
            <a:r>
              <a:rPr lang="en-US" sz="2000" b="1" dirty="0"/>
              <a:t>b) 	analysis of various analogue switch-off strategies, including economic/financial benefits granted to lower-income people for the acquisition of the necessary means for terrestrial reception of digital broadcasting signals; </a:t>
            </a:r>
          </a:p>
          <a:p>
            <a:pPr marL="0" indent="0" algn="just">
              <a:buNone/>
            </a:pPr>
            <a:r>
              <a:rPr lang="en-US" sz="2000" b="1" dirty="0"/>
              <a:t>c) 	analysis of spectrum re-planning strategies, such as the reallocation of existing broadcasting channels, to allow the coexistence of broadcasting and other services, considering new uses for the digital dividend; and</a:t>
            </a:r>
          </a:p>
          <a:p>
            <a:pPr marL="0" indent="0" algn="just">
              <a:buNone/>
            </a:pPr>
            <a:r>
              <a:rPr lang="en-US" sz="2000" b="1" dirty="0"/>
              <a:t>d) 	analysis of effective marketing strategies to accelerate the process of public awareness about digital broadcasting.</a:t>
            </a:r>
          </a:p>
          <a:p>
            <a:pPr marL="0" indent="0" algn="just">
              <a:buNone/>
            </a:pPr>
            <a:endParaRPr lang="en-US" sz="1800" dirty="0"/>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2</a:t>
            </a:fld>
            <a:endParaRPr lang="en-US" dirty="0">
              <a:solidFill>
                <a:schemeClr val="bg1"/>
              </a:solidFill>
            </a:endParaRPr>
          </a:p>
        </p:txBody>
      </p:sp>
      <p:sp>
        <p:nvSpPr>
          <p:cNvPr id="4" name="Title 1"/>
          <p:cNvSpPr>
            <a:spLocks noGrp="1"/>
          </p:cNvSpPr>
          <p:nvPr>
            <p:ph type="title"/>
          </p:nvPr>
        </p:nvSpPr>
        <p:spPr>
          <a:xfrm>
            <a:off x="1807029" y="283913"/>
            <a:ext cx="7434942" cy="619602"/>
          </a:xfrm>
        </p:spPr>
        <p:txBody>
          <a:bodyPr>
            <a:normAutofit fontScale="90000"/>
          </a:bodyPr>
          <a:lstStyle/>
          <a:p>
            <a:pPr algn="ctr"/>
            <a:r>
              <a:rPr lang="en-US" dirty="0" smtClean="0"/>
              <a:t>Current Topics</a:t>
            </a:r>
            <a:endParaRPr lang="en-US" dirty="0"/>
          </a:p>
        </p:txBody>
      </p:sp>
    </p:spTree>
    <p:extLst>
      <p:ext uri="{BB962C8B-B14F-4D97-AF65-F5344CB8AC3E}">
        <p14:creationId xmlns:p14="http://schemas.microsoft.com/office/powerpoint/2010/main" val="589770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088571"/>
            <a:ext cx="11190515" cy="4691743"/>
          </a:xfrm>
        </p:spPr>
        <p:txBody>
          <a:bodyPr>
            <a:noAutofit/>
          </a:bodyPr>
          <a:lstStyle/>
          <a:p>
            <a:pPr algn="just"/>
            <a:r>
              <a:rPr lang="en-US" sz="2000" b="1" dirty="0"/>
              <a:t>Spectrum planning for bands allocated to broadcasting services in preparation for the analogue switch-off, the digital dividend, and possible band plans, the planning of different services including allotment plans, and specific bands to be allocated to broadcasters after the analogue switch-off, within the purview of ITU-R.</a:t>
            </a:r>
          </a:p>
          <a:p>
            <a:pPr algn="just"/>
            <a:r>
              <a:rPr lang="en-US" sz="2000" b="1" dirty="0"/>
              <a:t>The use of the digital dividend frequency bands resulting from the transition to terrestrial digital broadcasting, including technical, regulatory and economic aspects, such as:</a:t>
            </a:r>
          </a:p>
          <a:p>
            <a:pPr algn="just"/>
            <a:r>
              <a:rPr lang="en-US" sz="2000" b="1" dirty="0"/>
              <a:t>a)	status of the use of the digital dividend frequency bands;</a:t>
            </a:r>
          </a:p>
          <a:p>
            <a:pPr algn="just"/>
            <a:r>
              <a:rPr lang="en-US" sz="2000" b="1" dirty="0"/>
              <a:t>b)	standards/recommendations adopted or currently being studied by the other two ITU Sectors related to the topic; </a:t>
            </a:r>
          </a:p>
          <a:p>
            <a:pPr algn="just"/>
            <a:r>
              <a:rPr lang="en-US" sz="2000" b="1" dirty="0"/>
              <a:t>c)	sharing of the digital dividend frequency band;</a:t>
            </a:r>
          </a:p>
          <a:p>
            <a:pPr algn="just"/>
            <a:r>
              <a:rPr lang="en-US" sz="2000" b="1" dirty="0"/>
              <a:t>d)	harmonization and cooperation at regional level;</a:t>
            </a:r>
          </a:p>
          <a:p>
            <a:pPr algn="just"/>
            <a:r>
              <a:rPr lang="en-US" sz="2000" b="1" dirty="0"/>
              <a:t>e)	the role of the digital dividend in saving financing, cost savings on the transition to digital, and best experience and practice in this regard.</a:t>
            </a:r>
          </a:p>
          <a:p>
            <a:pPr marL="0" indent="0" algn="just">
              <a:buNone/>
            </a:pPr>
            <a:endParaRPr lang="en-US" sz="1800" dirty="0"/>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3</a:t>
            </a:fld>
            <a:endParaRPr lang="en-US" dirty="0">
              <a:solidFill>
                <a:schemeClr val="bg1"/>
              </a:solidFill>
            </a:endParaRPr>
          </a:p>
        </p:txBody>
      </p:sp>
      <p:sp>
        <p:nvSpPr>
          <p:cNvPr id="4" name="Title 1"/>
          <p:cNvSpPr>
            <a:spLocks noGrp="1"/>
          </p:cNvSpPr>
          <p:nvPr>
            <p:ph type="title"/>
          </p:nvPr>
        </p:nvSpPr>
        <p:spPr>
          <a:xfrm>
            <a:off x="1807029" y="283913"/>
            <a:ext cx="7434942" cy="619602"/>
          </a:xfrm>
        </p:spPr>
        <p:txBody>
          <a:bodyPr>
            <a:normAutofit fontScale="90000"/>
          </a:bodyPr>
          <a:lstStyle/>
          <a:p>
            <a:pPr algn="ctr"/>
            <a:r>
              <a:rPr lang="en-US" dirty="0" smtClean="0"/>
              <a:t>Current Topics (continue)</a:t>
            </a:r>
            <a:endParaRPr lang="en-US" dirty="0"/>
          </a:p>
        </p:txBody>
      </p:sp>
    </p:spTree>
    <p:extLst>
      <p:ext uri="{BB962C8B-B14F-4D97-AF65-F5344CB8AC3E}">
        <p14:creationId xmlns:p14="http://schemas.microsoft.com/office/powerpoint/2010/main" val="2261766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0484" y="1545771"/>
            <a:ext cx="11190515" cy="4419600"/>
          </a:xfrm>
        </p:spPr>
        <p:txBody>
          <a:bodyPr>
            <a:noAutofit/>
          </a:bodyPr>
          <a:lstStyle/>
          <a:p>
            <a:pPr algn="just">
              <a:buClr>
                <a:schemeClr val="tx1"/>
              </a:buClr>
            </a:pPr>
            <a:r>
              <a:rPr lang="en-US" sz="2400" b="1" dirty="0">
                <a:solidFill>
                  <a:srgbClr val="FF0000"/>
                </a:solidFill>
              </a:rPr>
              <a:t>CHAPTER </a:t>
            </a:r>
            <a:r>
              <a:rPr lang="en-US" sz="2400" b="1" dirty="0" smtClean="0">
                <a:solidFill>
                  <a:srgbClr val="FF0000"/>
                </a:solidFill>
              </a:rPr>
              <a:t>1</a:t>
            </a:r>
            <a:r>
              <a:rPr lang="en-US" sz="2400" b="1" dirty="0" smtClean="0"/>
              <a:t>	Best </a:t>
            </a:r>
            <a:r>
              <a:rPr lang="en-US" sz="2400" b="1" dirty="0"/>
              <a:t>Practices for the transition from analogue to digital television broadcasting, especially those to speed up the transition and to conclude the Analogue Switch </a:t>
            </a:r>
            <a:r>
              <a:rPr lang="en-US" sz="2400" b="1" dirty="0" smtClean="0"/>
              <a:t>off</a:t>
            </a:r>
          </a:p>
          <a:p>
            <a:pPr algn="just">
              <a:buClr>
                <a:schemeClr val="tx1"/>
              </a:buClr>
            </a:pPr>
            <a:r>
              <a:rPr lang="en-US" sz="2400" b="1" dirty="0">
                <a:solidFill>
                  <a:srgbClr val="FF0000"/>
                </a:solidFill>
              </a:rPr>
              <a:t>CHAPTER 2</a:t>
            </a:r>
            <a:r>
              <a:rPr lang="en-US" sz="2400" b="1" dirty="0"/>
              <a:t>	Marketing strategies to accelerate the process of public awareness about digital broadcasting</a:t>
            </a:r>
          </a:p>
          <a:p>
            <a:pPr algn="just">
              <a:buClr>
                <a:schemeClr val="tx1"/>
              </a:buClr>
            </a:pPr>
            <a:r>
              <a:rPr lang="en-US" sz="2400" b="1" dirty="0" smtClean="0">
                <a:solidFill>
                  <a:srgbClr val="FF0000"/>
                </a:solidFill>
              </a:rPr>
              <a:t>CHAPTER 3</a:t>
            </a:r>
            <a:r>
              <a:rPr lang="en-US" sz="2400" b="1" dirty="0" smtClean="0"/>
              <a:t>	Planning the </a:t>
            </a:r>
            <a:r>
              <a:rPr lang="en-US" sz="2400" b="1" dirty="0"/>
              <a:t>use of spectrum for the Analogue Switch </a:t>
            </a:r>
            <a:r>
              <a:rPr lang="en-US" sz="2400" b="1" dirty="0" smtClean="0"/>
              <a:t>off</a:t>
            </a:r>
          </a:p>
          <a:p>
            <a:pPr algn="just">
              <a:buClr>
                <a:schemeClr val="tx1"/>
              </a:buClr>
            </a:pPr>
            <a:r>
              <a:rPr lang="en-US" sz="2400" b="1" dirty="0" smtClean="0">
                <a:solidFill>
                  <a:srgbClr val="FF0000"/>
                </a:solidFill>
              </a:rPr>
              <a:t>CHAPTER 4</a:t>
            </a:r>
            <a:r>
              <a:rPr lang="en-US" sz="2400" b="1" dirty="0" smtClean="0"/>
              <a:t>	The </a:t>
            </a:r>
            <a:r>
              <a:rPr lang="en-US" sz="2400" b="1" dirty="0"/>
              <a:t>use of the digital dividend frequency </a:t>
            </a:r>
            <a:r>
              <a:rPr lang="en-US" sz="2400" b="1" dirty="0" smtClean="0"/>
              <a:t>bands</a:t>
            </a:r>
          </a:p>
          <a:p>
            <a:pPr algn="just">
              <a:buClr>
                <a:schemeClr val="tx1"/>
              </a:buClr>
            </a:pPr>
            <a:r>
              <a:rPr lang="en-US" sz="2400" b="1" dirty="0">
                <a:solidFill>
                  <a:srgbClr val="FF0000"/>
                </a:solidFill>
              </a:rPr>
              <a:t>CHAPTER </a:t>
            </a:r>
            <a:r>
              <a:rPr lang="en-US" sz="2400" b="1" dirty="0" smtClean="0">
                <a:solidFill>
                  <a:srgbClr val="FF0000"/>
                </a:solidFill>
              </a:rPr>
              <a:t>5</a:t>
            </a:r>
            <a:r>
              <a:rPr lang="en-US" sz="2400" b="1" dirty="0" smtClean="0"/>
              <a:t>	Countries </a:t>
            </a:r>
            <a:r>
              <a:rPr lang="en-US" sz="2400" b="1" dirty="0"/>
              <a:t>Case Studies on the Transition to Digital Broadcasting and the use of the digital dividend frequency bands</a:t>
            </a: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4</a:t>
            </a:fld>
            <a:endParaRPr lang="en-US" dirty="0">
              <a:solidFill>
                <a:schemeClr val="bg1"/>
              </a:solidFill>
            </a:endParaRPr>
          </a:p>
        </p:txBody>
      </p:sp>
      <p:sp>
        <p:nvSpPr>
          <p:cNvPr id="4" name="Title 1"/>
          <p:cNvSpPr>
            <a:spLocks noGrp="1"/>
          </p:cNvSpPr>
          <p:nvPr>
            <p:ph type="title"/>
          </p:nvPr>
        </p:nvSpPr>
        <p:spPr>
          <a:xfrm>
            <a:off x="1807029" y="283913"/>
            <a:ext cx="7434942" cy="913516"/>
          </a:xfrm>
        </p:spPr>
        <p:txBody>
          <a:bodyPr>
            <a:normAutofit fontScale="90000"/>
          </a:bodyPr>
          <a:lstStyle/>
          <a:p>
            <a:pPr algn="ctr"/>
            <a:r>
              <a:rPr lang="en-US" dirty="0" smtClean="0"/>
              <a:t>Report of Question 8/1</a:t>
            </a:r>
            <a:br>
              <a:rPr lang="en-US" dirty="0" smtClean="0"/>
            </a:br>
            <a:r>
              <a:rPr lang="en-US" dirty="0" smtClean="0"/>
              <a:t> (2014-2017)</a:t>
            </a:r>
            <a:endParaRPr lang="en-US" dirty="0"/>
          </a:p>
        </p:txBody>
      </p:sp>
    </p:spTree>
    <p:extLst>
      <p:ext uri="{BB962C8B-B14F-4D97-AF65-F5344CB8AC3E}">
        <p14:creationId xmlns:p14="http://schemas.microsoft.com/office/powerpoint/2010/main" val="189832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0484" y="1817913"/>
            <a:ext cx="11190515" cy="4147457"/>
          </a:xfrm>
        </p:spPr>
        <p:txBody>
          <a:bodyPr>
            <a:noAutofit/>
          </a:bodyPr>
          <a:lstStyle/>
          <a:p>
            <a:pPr algn="just">
              <a:buClr>
                <a:schemeClr val="tx1"/>
              </a:buClr>
            </a:pPr>
            <a:r>
              <a:rPr lang="en-US" b="1" dirty="0" smtClean="0">
                <a:solidFill>
                  <a:srgbClr val="FF0000"/>
                </a:solidFill>
              </a:rPr>
              <a:t>CHAPTER 1</a:t>
            </a:r>
            <a:r>
              <a:rPr lang="en-US" b="1" dirty="0"/>
              <a:t>	Communication planning to accelerate the process of public awareness about </a:t>
            </a:r>
            <a:r>
              <a:rPr lang="en-US" b="1" dirty="0" smtClean="0"/>
              <a:t>digital broadcasting</a:t>
            </a:r>
          </a:p>
          <a:p>
            <a:pPr algn="just">
              <a:buClr>
                <a:schemeClr val="tx1"/>
              </a:buClr>
            </a:pPr>
            <a:r>
              <a:rPr lang="en-US" b="1" dirty="0" smtClean="0">
                <a:solidFill>
                  <a:srgbClr val="FF0000"/>
                </a:solidFill>
              </a:rPr>
              <a:t>CHAPTER 2</a:t>
            </a:r>
            <a:r>
              <a:rPr lang="en-US" b="1" dirty="0"/>
              <a:t>	Information campaigns for the general </a:t>
            </a:r>
            <a:r>
              <a:rPr lang="en-US" b="1" dirty="0" smtClean="0"/>
              <a:t>public</a:t>
            </a:r>
          </a:p>
          <a:p>
            <a:pPr algn="just">
              <a:buClr>
                <a:schemeClr val="tx1"/>
              </a:buClr>
            </a:pPr>
            <a:r>
              <a:rPr lang="en-US" b="1" dirty="0" smtClean="0">
                <a:solidFill>
                  <a:srgbClr val="FF0000"/>
                </a:solidFill>
              </a:rPr>
              <a:t>CHAPTER 3</a:t>
            </a:r>
            <a:r>
              <a:rPr lang="en-US" b="1" dirty="0"/>
              <a:t>	Media communication </a:t>
            </a:r>
            <a:r>
              <a:rPr lang="en-US" b="1" dirty="0" smtClean="0"/>
              <a:t>campaigns</a:t>
            </a:r>
          </a:p>
          <a:p>
            <a:pPr algn="just">
              <a:buClr>
                <a:schemeClr val="tx1"/>
              </a:buClr>
            </a:pPr>
            <a:r>
              <a:rPr lang="en-US" b="1" dirty="0" smtClean="0">
                <a:solidFill>
                  <a:srgbClr val="FF0000"/>
                </a:solidFill>
              </a:rPr>
              <a:t>CHAPTER 4</a:t>
            </a:r>
            <a:r>
              <a:rPr lang="en-US" b="1" dirty="0"/>
              <a:t>	Communication strategies targeted to low income </a:t>
            </a:r>
            <a:r>
              <a:rPr lang="en-US" b="1" dirty="0" smtClean="0"/>
              <a:t>population</a:t>
            </a: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5</a:t>
            </a:fld>
            <a:endParaRPr lang="en-US" dirty="0">
              <a:solidFill>
                <a:schemeClr val="bg1"/>
              </a:solidFill>
            </a:endParaRPr>
          </a:p>
        </p:txBody>
      </p:sp>
      <p:sp>
        <p:nvSpPr>
          <p:cNvPr id="4" name="Title 1"/>
          <p:cNvSpPr>
            <a:spLocks noGrp="1"/>
          </p:cNvSpPr>
          <p:nvPr>
            <p:ph type="title"/>
          </p:nvPr>
        </p:nvSpPr>
        <p:spPr>
          <a:xfrm>
            <a:off x="1404257" y="283913"/>
            <a:ext cx="8175172" cy="1163887"/>
          </a:xfrm>
        </p:spPr>
        <p:txBody>
          <a:bodyPr>
            <a:normAutofit fontScale="90000"/>
          </a:bodyPr>
          <a:lstStyle/>
          <a:p>
            <a:pPr algn="ctr"/>
            <a:r>
              <a:rPr lang="en-US" dirty="0" smtClean="0"/>
              <a:t>Additional outcome of Question 8/1 </a:t>
            </a:r>
            <a:r>
              <a:rPr lang="en-US" sz="2200" dirty="0"/>
              <a:t>Guidelines on Communications Strategies for the Transition from Analogue to Digital Terrestrial </a:t>
            </a:r>
            <a:r>
              <a:rPr lang="en-US" sz="2200" dirty="0" smtClean="0"/>
              <a:t>Broadcasting</a:t>
            </a:r>
            <a:endParaRPr lang="en-US" dirty="0"/>
          </a:p>
        </p:txBody>
      </p:sp>
    </p:spTree>
    <p:extLst>
      <p:ext uri="{BB962C8B-B14F-4D97-AF65-F5344CB8AC3E}">
        <p14:creationId xmlns:p14="http://schemas.microsoft.com/office/powerpoint/2010/main" val="4282462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6</a:t>
            </a:fld>
            <a:endParaRPr lang="en-US" dirty="0">
              <a:solidFill>
                <a:schemeClr val="bg1"/>
              </a:solidFill>
            </a:endParaRPr>
          </a:p>
        </p:txBody>
      </p:sp>
      <p:sp>
        <p:nvSpPr>
          <p:cNvPr id="4" name="Title 1"/>
          <p:cNvSpPr>
            <a:spLocks noGrp="1"/>
          </p:cNvSpPr>
          <p:nvPr>
            <p:ph type="title"/>
          </p:nvPr>
        </p:nvSpPr>
        <p:spPr>
          <a:xfrm>
            <a:off x="1807029" y="283913"/>
            <a:ext cx="7434942" cy="1370716"/>
          </a:xfrm>
        </p:spPr>
        <p:txBody>
          <a:bodyPr>
            <a:noAutofit/>
          </a:bodyPr>
          <a:lstStyle/>
          <a:p>
            <a:pPr algn="ctr"/>
            <a:r>
              <a:rPr lang="en-GB" sz="3200" dirty="0"/>
              <a:t>Number of contributions received per Study Group 1 Question</a:t>
            </a:r>
            <a:br>
              <a:rPr lang="en-GB" sz="3200" dirty="0"/>
            </a:br>
            <a:r>
              <a:rPr lang="en-GB" sz="3200" dirty="0"/>
              <a:t>(September 2014 – March 2017)</a:t>
            </a:r>
            <a:endParaRPr lang="en-US" sz="3200" dirty="0"/>
          </a:p>
        </p:txBody>
      </p:sp>
      <p:pic>
        <p:nvPicPr>
          <p:cNvPr id="6" name="Picture 8"/>
          <p:cNvPicPr/>
          <p:nvPr/>
        </p:nvPicPr>
        <p:blipFill rotWithShape="1">
          <a:blip r:embed="rId2">
            <a:extLst>
              <a:ext uri="{28A0092B-C50C-407E-A947-70E740481C1C}">
                <a14:useLocalDpi xmlns:a14="http://schemas.microsoft.com/office/drawing/2010/main" val="0"/>
              </a:ext>
            </a:extLst>
          </a:blip>
          <a:srcRect t="20312" b="5406"/>
          <a:stretch/>
        </p:blipFill>
        <p:spPr bwMode="auto">
          <a:xfrm>
            <a:off x="587828" y="2155373"/>
            <a:ext cx="9688286" cy="38208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5619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317171"/>
            <a:ext cx="11190515" cy="5034977"/>
          </a:xfrm>
        </p:spPr>
        <p:txBody>
          <a:bodyPr>
            <a:noAutofit/>
          </a:bodyPr>
          <a:lstStyle/>
          <a:p>
            <a:pPr marL="0" indent="0">
              <a:buNone/>
            </a:pPr>
            <a:r>
              <a:rPr lang="en-US" sz="1600" b="1" dirty="0"/>
              <a:t>Purpose </a:t>
            </a:r>
            <a:endParaRPr lang="en-US" sz="1600" dirty="0"/>
          </a:p>
          <a:p>
            <a:pPr marL="0" indent="0">
              <a:buNone/>
            </a:pPr>
            <a:r>
              <a:rPr lang="en-US" sz="1600" dirty="0"/>
              <a:t>In line with the ITU Telecommunication Development Sector’s (ITU-D) ongoing commitment to innovation, the purpose of the survey is to seek the views of ITU-D Study Group 1 and 2 participants on the groups’ activities and outputs for the 2014 –2017 study period, and on future activities for the next study period. </a:t>
            </a:r>
          </a:p>
          <a:p>
            <a:pPr marL="0" indent="0">
              <a:buNone/>
            </a:pPr>
            <a:r>
              <a:rPr lang="en-US" sz="1600" dirty="0"/>
              <a:t>Comments received from the survey will be shared with ITU Members, particularly to benefit and inform those who may seek to formulate proposals on these issues at Regional Preparatory Meetings (RPMs) and at WTDC-17. The survey results are also intended to complement the feedback obtained from Member States through the survey initiated by ITU-D Study Group 2 Question 9/2 on these issues. </a:t>
            </a:r>
          </a:p>
          <a:p>
            <a:pPr marL="0" indent="0">
              <a:buNone/>
            </a:pPr>
            <a:r>
              <a:rPr lang="en-US" sz="1600" dirty="0" smtClean="0"/>
              <a:t>Audience</a:t>
            </a:r>
            <a:r>
              <a:rPr lang="en-US" sz="1600" dirty="0"/>
              <a:t>: Participants in ITU-D Study Group and Rapporteur Group meetings</a:t>
            </a:r>
          </a:p>
          <a:p>
            <a:pPr marL="0" indent="0">
              <a:buNone/>
            </a:pPr>
            <a:r>
              <a:rPr lang="en-US" sz="1600" dirty="0"/>
              <a:t>Survey period: 1 –28 February 2017. 	</a:t>
            </a:r>
          </a:p>
          <a:p>
            <a:pPr marL="0" indent="0">
              <a:buNone/>
            </a:pPr>
            <a:r>
              <a:rPr lang="en-US" sz="1600" b="1" dirty="0"/>
              <a:t>Structure </a:t>
            </a:r>
            <a:endParaRPr lang="en-US" sz="1600" dirty="0"/>
          </a:p>
          <a:p>
            <a:pPr marL="0" indent="0">
              <a:buNone/>
            </a:pPr>
            <a:r>
              <a:rPr lang="en-US" sz="1600" dirty="0"/>
              <a:t>Section 1: Contact information </a:t>
            </a:r>
          </a:p>
          <a:p>
            <a:pPr marL="0" indent="0">
              <a:buNone/>
            </a:pPr>
            <a:r>
              <a:rPr lang="en-US" sz="1600" dirty="0"/>
              <a:t>Section 2: Analysis and proposals on ITU-D Study Group 1 and 2 study Questions </a:t>
            </a:r>
          </a:p>
          <a:p>
            <a:pPr marL="0" indent="0">
              <a:buNone/>
            </a:pPr>
            <a:r>
              <a:rPr lang="en-US" sz="1600" dirty="0"/>
              <a:t>Section 3: Proposals to strengthen the activities of the ITU-D study groups during the next study </a:t>
            </a:r>
            <a:r>
              <a:rPr lang="en-US" sz="1600" dirty="0" smtClean="0"/>
              <a:t>period</a:t>
            </a:r>
          </a:p>
          <a:p>
            <a:pPr marL="0" indent="0">
              <a:buNone/>
            </a:pPr>
            <a:r>
              <a:rPr lang="en-US" sz="1600" b="1" dirty="0" smtClean="0"/>
              <a:t>28 </a:t>
            </a:r>
            <a:r>
              <a:rPr lang="en-US" sz="1600" dirty="0"/>
              <a:t>responses received from entities in </a:t>
            </a:r>
            <a:r>
              <a:rPr lang="en-US" sz="1600" b="1" dirty="0" smtClean="0"/>
              <a:t>22 </a:t>
            </a:r>
            <a:r>
              <a:rPr lang="en-US" sz="1600" dirty="0" smtClean="0"/>
              <a:t>countries </a:t>
            </a:r>
            <a:r>
              <a:rPr lang="en-US" sz="1600" dirty="0"/>
              <a:t>and other </a:t>
            </a:r>
            <a:r>
              <a:rPr lang="en-US" sz="1600" dirty="0" smtClean="0"/>
              <a:t>organizations</a:t>
            </a:r>
          </a:p>
          <a:p>
            <a:pPr marL="0" indent="0">
              <a:buNone/>
            </a:pPr>
            <a:r>
              <a:rPr lang="en-US" sz="1600" b="1" dirty="0">
                <a:solidFill>
                  <a:schemeClr val="tx1"/>
                </a:solidFill>
                <a:hlinkClick r:id="rId2"/>
              </a:rPr>
              <a:t>https://www.itu.int/dms_ties/itu-d/md/14/sg01/c/D14-SG01-C-0458!N1!PDF-E.pdf</a:t>
            </a:r>
            <a:endParaRPr lang="en-US" sz="1600" b="1" dirty="0">
              <a:solidFill>
                <a:schemeClr val="tx1"/>
              </a:solidFill>
            </a:endParaRP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7</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Autofit/>
          </a:bodyPr>
          <a:lstStyle/>
          <a:p>
            <a:pPr algn="ctr"/>
            <a:r>
              <a:rPr lang="en-US" sz="2400" dirty="0"/>
              <a:t>Analysis of feedback received through the global survey </a:t>
            </a:r>
            <a:r>
              <a:rPr lang="en-US" sz="2400" dirty="0" smtClean="0"/>
              <a:t>of Q. 9/2 on </a:t>
            </a:r>
            <a:r>
              <a:rPr lang="en-US" sz="2400" dirty="0"/>
              <a:t>the work of ITU-D study groups</a:t>
            </a:r>
            <a:r>
              <a:rPr lang="en-US" sz="2400" dirty="0" smtClean="0"/>
              <a:t> (Question 8/1)</a:t>
            </a:r>
            <a:endParaRPr lang="en-US" sz="2400" dirty="0"/>
          </a:p>
        </p:txBody>
      </p:sp>
    </p:spTree>
    <p:extLst>
      <p:ext uri="{BB962C8B-B14F-4D97-AF65-F5344CB8AC3E}">
        <p14:creationId xmlns:p14="http://schemas.microsoft.com/office/powerpoint/2010/main" val="1654306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0" y="1275415"/>
            <a:ext cx="11367069" cy="5582585"/>
          </a:xfrm>
        </p:spPr>
        <p:txBody>
          <a:bodyPr>
            <a:noAutofit/>
          </a:bodyPr>
          <a:lstStyle/>
          <a:p>
            <a:pPr marL="0" indent="0" algn="ctr">
              <a:buNone/>
            </a:pPr>
            <a:r>
              <a:rPr lang="en-US" sz="1200" b="1" dirty="0"/>
              <a:t>ADMIN</a:t>
            </a:r>
            <a:r>
              <a:rPr lang="en-US" sz="1200" dirty="0"/>
              <a:t>	</a:t>
            </a:r>
          </a:p>
          <a:p>
            <a:pPr marL="0" indent="0" defTabSz="627063">
              <a:buNone/>
            </a:pPr>
            <a:r>
              <a:rPr lang="en-US" sz="1200" b="1" dirty="0" smtClean="0"/>
              <a:t>AFR</a:t>
            </a:r>
            <a:r>
              <a:rPr lang="en-US" sz="1200" dirty="0" smtClean="0"/>
              <a:t>	Equipment producers and users need to move in the same ship. 	</a:t>
            </a:r>
          </a:p>
          <a:p>
            <a:pPr marL="627063" indent="0">
              <a:buNone/>
            </a:pPr>
            <a:r>
              <a:rPr lang="en-US" sz="1200" dirty="0" smtClean="0"/>
              <a:t>The </a:t>
            </a:r>
            <a:r>
              <a:rPr lang="en-US" sz="1200" dirty="0"/>
              <a:t>period that was set for migration to digital has passed so the Question needs to be reviewed to take that into account.	</a:t>
            </a:r>
          </a:p>
          <a:p>
            <a:pPr marL="627063" indent="0">
              <a:buNone/>
            </a:pPr>
            <a:r>
              <a:rPr lang="en-US" sz="1200" dirty="0" smtClean="0"/>
              <a:t>There are some countries that have not been able to meet the deadlines. Their challenges need to be explored. 	</a:t>
            </a:r>
          </a:p>
          <a:p>
            <a:pPr marL="0" indent="0" defTabSz="627063">
              <a:buNone/>
            </a:pPr>
            <a:r>
              <a:rPr lang="en-US" sz="1200" b="1" dirty="0" smtClean="0"/>
              <a:t>ASP</a:t>
            </a:r>
            <a:r>
              <a:rPr lang="en-US" sz="1200" dirty="0"/>
              <a:t>	For the benefit of developing countries.	</a:t>
            </a:r>
          </a:p>
          <a:p>
            <a:pPr marL="0" indent="0" defTabSz="627063">
              <a:buNone/>
            </a:pPr>
            <a:r>
              <a:rPr lang="en-US" sz="1200" b="1" dirty="0"/>
              <a:t>CIS</a:t>
            </a:r>
            <a:r>
              <a:rPr lang="en-US" sz="1200" dirty="0"/>
              <a:t>	Need to add additional new topics like transition on digital sound broadcasting.	</a:t>
            </a:r>
          </a:p>
          <a:p>
            <a:pPr marL="0" indent="0" defTabSz="627063">
              <a:buNone/>
            </a:pPr>
            <a:r>
              <a:rPr lang="en-US" sz="1200" b="1" dirty="0"/>
              <a:t>EUR</a:t>
            </a:r>
            <a:r>
              <a:rPr lang="en-US" sz="1200" dirty="0"/>
              <a:t>	It is proposed to include the digital </a:t>
            </a:r>
            <a:r>
              <a:rPr lang="en-US" sz="1200" dirty="0" smtClean="0"/>
              <a:t>divide</a:t>
            </a:r>
          </a:p>
          <a:p>
            <a:pPr marL="0" indent="0" algn="ctr">
              <a:buNone/>
            </a:pPr>
            <a:r>
              <a:rPr lang="en-US" sz="1200" b="1" dirty="0" smtClean="0"/>
              <a:t>ADMIN </a:t>
            </a:r>
            <a:r>
              <a:rPr lang="en-US" sz="1200" b="1" dirty="0"/>
              <a:t>RELATED</a:t>
            </a:r>
            <a:r>
              <a:rPr lang="en-US" sz="1200" dirty="0"/>
              <a:t>	</a:t>
            </a:r>
          </a:p>
          <a:p>
            <a:pPr marL="0" indent="0" defTabSz="627063">
              <a:buNone/>
            </a:pPr>
            <a:r>
              <a:rPr lang="en-US" sz="1200" b="1" dirty="0"/>
              <a:t>AFR</a:t>
            </a:r>
            <a:r>
              <a:rPr lang="en-US" sz="1200" dirty="0"/>
              <a:t>	The transition from analogue to digital will be effective when analogue service is extinguished. So Question 8/1 deserves to continue because most countries are still in the experimental phase with new digital radio services.	</a:t>
            </a:r>
          </a:p>
          <a:p>
            <a:pPr marL="627063" indent="0" defTabSz="723900">
              <a:buNone/>
            </a:pPr>
            <a:r>
              <a:rPr lang="en-US" sz="1200" dirty="0"/>
              <a:t>Reports and direct assistance have been provided. It is time to move forward.	</a:t>
            </a:r>
          </a:p>
          <a:p>
            <a:pPr marL="0" indent="0" algn="ctr">
              <a:buNone/>
            </a:pPr>
            <a:r>
              <a:rPr lang="en-US" sz="1200" b="1" dirty="0"/>
              <a:t>MINISTRY</a:t>
            </a:r>
            <a:r>
              <a:rPr lang="en-US" sz="1200" dirty="0"/>
              <a:t>	</a:t>
            </a:r>
          </a:p>
          <a:p>
            <a:pPr marL="0" indent="0" defTabSz="627063">
              <a:buNone/>
            </a:pPr>
            <a:r>
              <a:rPr lang="en-US" sz="1200" b="1" dirty="0"/>
              <a:t>ASP</a:t>
            </a:r>
            <a:r>
              <a:rPr lang="en-US" sz="1200" dirty="0"/>
              <a:t>	Encourage members to shift from analog to digital broadcasting to catch technology advances.	</a:t>
            </a:r>
          </a:p>
          <a:p>
            <a:pPr marL="0" indent="0" algn="ctr" defTabSz="627063">
              <a:buNone/>
            </a:pPr>
            <a:r>
              <a:rPr lang="en-US" sz="1200" b="1" dirty="0"/>
              <a:t>ROA</a:t>
            </a:r>
            <a:r>
              <a:rPr lang="en-US" sz="1200" dirty="0"/>
              <a:t>	</a:t>
            </a:r>
          </a:p>
          <a:p>
            <a:pPr marL="0" indent="0" defTabSz="627063">
              <a:buNone/>
            </a:pPr>
            <a:r>
              <a:rPr lang="en-US" sz="1200" b="1" dirty="0"/>
              <a:t>ASP</a:t>
            </a:r>
            <a:r>
              <a:rPr lang="en-US" sz="1200" dirty="0"/>
              <a:t>	Useless.	</a:t>
            </a:r>
          </a:p>
          <a:p>
            <a:pPr marL="0" indent="0" algn="ctr" defTabSz="627063">
              <a:buNone/>
            </a:pPr>
            <a:r>
              <a:rPr lang="en-US" sz="1200" b="1" dirty="0"/>
              <a:t>SIO</a:t>
            </a:r>
            <a:r>
              <a:rPr lang="en-US" sz="1200" dirty="0"/>
              <a:t>	</a:t>
            </a:r>
          </a:p>
          <a:p>
            <a:pPr marL="0" indent="0" defTabSz="627063">
              <a:buNone/>
            </a:pPr>
            <a:r>
              <a:rPr lang="en-US" sz="1200" b="1" dirty="0"/>
              <a:t>EUR</a:t>
            </a:r>
            <a:r>
              <a:rPr lang="en-US" sz="1200" dirty="0"/>
              <a:t>	Avoid duplication with the work of Q1/1 and Q2/1.	</a:t>
            </a:r>
          </a:p>
          <a:p>
            <a:pPr marL="0" indent="0" algn="ctr" defTabSz="627063">
              <a:buNone/>
            </a:pPr>
            <a:r>
              <a:rPr lang="en-US" sz="1200" b="1" dirty="0"/>
              <a:t>UNIVERS, RSRCH</a:t>
            </a:r>
            <a:r>
              <a:rPr lang="en-US" sz="1200" dirty="0"/>
              <a:t>	</a:t>
            </a:r>
          </a:p>
          <a:p>
            <a:pPr marL="0" indent="0" defTabSz="627063">
              <a:buNone/>
            </a:pPr>
            <a:r>
              <a:rPr lang="en-US" sz="1200" b="1" dirty="0"/>
              <a:t>AMS</a:t>
            </a:r>
            <a:r>
              <a:rPr lang="en-US" sz="1200" dirty="0"/>
              <a:t>	For the next study period the driver should be sound broadcasting.	</a:t>
            </a:r>
          </a:p>
          <a:p>
            <a:pPr marL="0" indent="0">
              <a:buNone/>
            </a:pPr>
            <a:endParaRPr lang="en-US" sz="1600" b="1" dirty="0">
              <a:solidFill>
                <a:srgbClr val="FF0000"/>
              </a:solidFill>
            </a:endParaRP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8</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Autofit/>
          </a:bodyPr>
          <a:lstStyle/>
          <a:p>
            <a:pPr algn="ctr"/>
            <a:r>
              <a:rPr lang="en-US" sz="2400" dirty="0"/>
              <a:t>Analysis of feedback received through the global survey </a:t>
            </a:r>
            <a:r>
              <a:rPr lang="en-US" sz="2400" dirty="0" smtClean="0"/>
              <a:t>of Q. 9/2 on </a:t>
            </a:r>
            <a:r>
              <a:rPr lang="en-US" sz="2400" dirty="0"/>
              <a:t>the work of ITU-D study groups</a:t>
            </a:r>
            <a:r>
              <a:rPr lang="en-US" sz="2400" dirty="0" smtClean="0"/>
              <a:t> (Question 8/1)</a:t>
            </a:r>
            <a:endParaRPr lang="en-US" sz="2400" dirty="0"/>
          </a:p>
        </p:txBody>
      </p:sp>
    </p:spTree>
    <p:extLst>
      <p:ext uri="{BB962C8B-B14F-4D97-AF65-F5344CB8AC3E}">
        <p14:creationId xmlns:p14="http://schemas.microsoft.com/office/powerpoint/2010/main" val="201214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31370" y="1317172"/>
            <a:ext cx="11190515" cy="4837968"/>
          </a:xfrm>
        </p:spPr>
        <p:txBody>
          <a:bodyPr>
            <a:noAutofit/>
          </a:bodyPr>
          <a:lstStyle/>
          <a:p>
            <a:pPr marL="0" indent="0">
              <a:buNone/>
            </a:pPr>
            <a:r>
              <a:rPr lang="en-US" sz="1600" dirty="0"/>
              <a:t>	</a:t>
            </a:r>
          </a:p>
        </p:txBody>
      </p:sp>
      <p:sp>
        <p:nvSpPr>
          <p:cNvPr id="5" name="Rectangle 4"/>
          <p:cNvSpPr/>
          <p:nvPr/>
        </p:nvSpPr>
        <p:spPr>
          <a:xfrm>
            <a:off x="0" y="6352148"/>
            <a:ext cx="711200" cy="369332"/>
          </a:xfrm>
          <a:prstGeom prst="rect">
            <a:avLst/>
          </a:prstGeom>
          <a:solidFill>
            <a:srgbClr val="0F90D0"/>
          </a:solidFill>
        </p:spPr>
        <p:txBody>
          <a:bodyPr wrap="square">
            <a:spAutoFit/>
          </a:bodyPr>
          <a:lstStyle/>
          <a:p>
            <a:pPr algn="ctr"/>
            <a:fld id="{05F9E8EB-0DDF-4D7C-A745-6B028D7CD0B1}" type="slidenum">
              <a:rPr lang="en-US" smtClean="0">
                <a:solidFill>
                  <a:schemeClr val="bg1"/>
                </a:solidFill>
              </a:rPr>
              <a:pPr algn="ctr"/>
              <a:t>9</a:t>
            </a:fld>
            <a:endParaRPr lang="en-US" dirty="0">
              <a:solidFill>
                <a:schemeClr val="bg1"/>
              </a:solidFill>
            </a:endParaRPr>
          </a:p>
        </p:txBody>
      </p:sp>
      <p:sp>
        <p:nvSpPr>
          <p:cNvPr id="4" name="Title 1"/>
          <p:cNvSpPr>
            <a:spLocks noGrp="1"/>
          </p:cNvSpPr>
          <p:nvPr>
            <p:ph type="title"/>
          </p:nvPr>
        </p:nvSpPr>
        <p:spPr>
          <a:xfrm>
            <a:off x="1807029" y="283912"/>
            <a:ext cx="7434942" cy="967945"/>
          </a:xfrm>
        </p:spPr>
        <p:txBody>
          <a:bodyPr>
            <a:noAutofit/>
          </a:bodyPr>
          <a:lstStyle/>
          <a:p>
            <a:pPr algn="ctr"/>
            <a:r>
              <a:rPr lang="en-US" sz="2400" dirty="0"/>
              <a:t>Feedback received through the survey on ITU-D Study Group Questions, Procedures, and Proposals on Future </a:t>
            </a:r>
            <a:r>
              <a:rPr lang="en-US" sz="2400" dirty="0" smtClean="0"/>
              <a:t>Activities (Question 8/1)</a:t>
            </a:r>
            <a:endParaRPr lang="en-US" sz="2400" dirty="0"/>
          </a:p>
        </p:txBody>
      </p:sp>
      <p:sp>
        <p:nvSpPr>
          <p:cNvPr id="6" name="Rectangle 5"/>
          <p:cNvSpPr/>
          <p:nvPr/>
        </p:nvSpPr>
        <p:spPr>
          <a:xfrm>
            <a:off x="1433015" y="1583140"/>
            <a:ext cx="7710985" cy="3477875"/>
          </a:xfrm>
          <a:prstGeom prst="rect">
            <a:avLst/>
          </a:prstGeom>
        </p:spPr>
        <p:txBody>
          <a:bodyPr wrap="square">
            <a:spAutoFit/>
          </a:bodyPr>
          <a:lstStyle/>
          <a:p>
            <a:r>
              <a:rPr lang="en-US" sz="4400" b="1" u="sng" dirty="0">
                <a:latin typeface="Arial" panose="020B0604020202020204" pitchFamily="34" charset="0"/>
                <a:cs typeface="Arial" panose="020B0604020202020204" pitchFamily="34" charset="0"/>
              </a:rPr>
              <a:t>21 </a:t>
            </a:r>
            <a:r>
              <a:rPr lang="en-US" sz="4400" b="1" u="sng" dirty="0" smtClean="0">
                <a:latin typeface="Arial" panose="020B0604020202020204" pitchFamily="34" charset="0"/>
                <a:cs typeface="Arial" panose="020B0604020202020204" pitchFamily="34" charset="0"/>
              </a:rPr>
              <a:t>responses:</a:t>
            </a:r>
            <a:endParaRPr lang="en-US" sz="4400" b="1" u="sng" dirty="0">
              <a:latin typeface="Arial" panose="020B0604020202020204" pitchFamily="34" charset="0"/>
              <a:cs typeface="Arial" panose="020B0604020202020204" pitchFamily="34" charset="0"/>
            </a:endParaRPr>
          </a:p>
          <a:p>
            <a:pPr marL="571500" indent="-571500">
              <a:buClr>
                <a:schemeClr val="tx1"/>
              </a:buClr>
              <a:buFont typeface="Arial" panose="020B0604020202020204" pitchFamily="34" charset="0"/>
              <a:buChar char="•"/>
            </a:pPr>
            <a:r>
              <a:rPr lang="en-US" sz="4400" b="1" dirty="0" smtClean="0">
                <a:solidFill>
                  <a:srgbClr val="000099"/>
                </a:solidFill>
                <a:latin typeface="Arial" panose="020B0604020202020204" pitchFamily="34" charset="0"/>
                <a:cs typeface="Arial" panose="020B0604020202020204" pitchFamily="34" charset="0"/>
              </a:rPr>
              <a:t>Continue - 67</a:t>
            </a:r>
            <a:r>
              <a:rPr lang="en-US" sz="4400" b="1" dirty="0">
                <a:solidFill>
                  <a:srgbClr val="000099"/>
                </a:solidFill>
                <a:latin typeface="Arial" panose="020B0604020202020204" pitchFamily="34" charset="0"/>
                <a:cs typeface="Arial" panose="020B0604020202020204" pitchFamily="34" charset="0"/>
              </a:rPr>
              <a:t>%</a:t>
            </a:r>
          </a:p>
          <a:p>
            <a:pPr marL="571500" indent="-571500">
              <a:buClr>
                <a:schemeClr val="tx1"/>
              </a:buClr>
              <a:buFont typeface="Arial" panose="020B0604020202020204" pitchFamily="34" charset="0"/>
              <a:buChar char="•"/>
            </a:pPr>
            <a:r>
              <a:rPr lang="en-US" sz="4400" b="1" dirty="0">
                <a:solidFill>
                  <a:srgbClr val="FF0000"/>
                </a:solidFill>
                <a:latin typeface="Arial" panose="020B0604020202020204" pitchFamily="34" charset="0"/>
                <a:cs typeface="Arial" panose="020B0604020202020204" pitchFamily="34" charset="0"/>
              </a:rPr>
              <a:t>Revise </a:t>
            </a:r>
            <a:r>
              <a:rPr lang="en-US" sz="4400" b="1" dirty="0" smtClean="0">
                <a:solidFill>
                  <a:srgbClr val="FF0000"/>
                </a:solidFill>
                <a:latin typeface="Arial" panose="020B0604020202020204" pitchFamily="34" charset="0"/>
                <a:cs typeface="Arial" panose="020B0604020202020204" pitchFamily="34" charset="0"/>
              </a:rPr>
              <a:t>- 14</a:t>
            </a:r>
            <a:r>
              <a:rPr lang="en-US" sz="4400" b="1" dirty="0">
                <a:solidFill>
                  <a:srgbClr val="FF0000"/>
                </a:solidFill>
                <a:latin typeface="Arial" panose="020B0604020202020204" pitchFamily="34" charset="0"/>
                <a:cs typeface="Arial" panose="020B0604020202020204" pitchFamily="34" charset="0"/>
              </a:rPr>
              <a:t>%</a:t>
            </a:r>
          </a:p>
          <a:p>
            <a:pPr marL="571500" indent="-571500">
              <a:buClr>
                <a:schemeClr val="tx1"/>
              </a:buClr>
              <a:buFont typeface="Arial" panose="020B0604020202020204" pitchFamily="34" charset="0"/>
              <a:buChar char="•"/>
            </a:pPr>
            <a:r>
              <a:rPr lang="en-US" sz="4400" b="1" dirty="0">
                <a:solidFill>
                  <a:srgbClr val="00B050"/>
                </a:solidFill>
                <a:latin typeface="Arial" panose="020B0604020202020204" pitchFamily="34" charset="0"/>
                <a:cs typeface="Arial" panose="020B0604020202020204" pitchFamily="34" charset="0"/>
              </a:rPr>
              <a:t>Merge </a:t>
            </a:r>
            <a:r>
              <a:rPr lang="en-US" sz="4400" b="1" dirty="0" smtClean="0">
                <a:solidFill>
                  <a:srgbClr val="00B050"/>
                </a:solidFill>
                <a:latin typeface="Arial" panose="020B0604020202020204" pitchFamily="34" charset="0"/>
                <a:cs typeface="Arial" panose="020B0604020202020204" pitchFamily="34" charset="0"/>
              </a:rPr>
              <a:t>- 5</a:t>
            </a:r>
            <a:r>
              <a:rPr lang="en-US" sz="4400" b="1" dirty="0">
                <a:solidFill>
                  <a:srgbClr val="00B050"/>
                </a:solidFill>
                <a:latin typeface="Arial" panose="020B0604020202020204" pitchFamily="34" charset="0"/>
                <a:cs typeface="Arial" panose="020B0604020202020204" pitchFamily="34" charset="0"/>
              </a:rPr>
              <a:t>%</a:t>
            </a:r>
          </a:p>
          <a:p>
            <a:pPr marL="571500" indent="-571500">
              <a:buClr>
                <a:schemeClr val="tx1"/>
              </a:buClr>
              <a:buFont typeface="Arial" panose="020B0604020202020204" pitchFamily="34" charset="0"/>
              <a:buChar char="•"/>
            </a:pPr>
            <a:r>
              <a:rPr lang="en-US" sz="4400" b="1" dirty="0">
                <a:solidFill>
                  <a:srgbClr val="7030A0"/>
                </a:solidFill>
                <a:latin typeface="Arial" panose="020B0604020202020204" pitchFamily="34" charset="0"/>
                <a:cs typeface="Arial" panose="020B0604020202020204" pitchFamily="34" charset="0"/>
              </a:rPr>
              <a:t>Suspend </a:t>
            </a:r>
            <a:r>
              <a:rPr lang="en-US" sz="4400" b="1" dirty="0" smtClean="0">
                <a:solidFill>
                  <a:srgbClr val="7030A0"/>
                </a:solidFill>
                <a:latin typeface="Arial" panose="020B0604020202020204" pitchFamily="34" charset="0"/>
                <a:cs typeface="Arial" panose="020B0604020202020204" pitchFamily="34" charset="0"/>
              </a:rPr>
              <a:t>-</a:t>
            </a:r>
            <a:r>
              <a:rPr lang="en-US" sz="4400" b="1" dirty="0">
                <a:solidFill>
                  <a:srgbClr val="7030A0"/>
                </a:solidFill>
                <a:latin typeface="Arial" panose="020B0604020202020204" pitchFamily="34" charset="0"/>
                <a:cs typeface="Arial" panose="020B0604020202020204" pitchFamily="34" charset="0"/>
              </a:rPr>
              <a:t> </a:t>
            </a:r>
            <a:r>
              <a:rPr lang="en-US" sz="4400" b="1" dirty="0" smtClean="0">
                <a:solidFill>
                  <a:srgbClr val="7030A0"/>
                </a:solidFill>
                <a:latin typeface="Arial" panose="020B0604020202020204" pitchFamily="34" charset="0"/>
                <a:cs typeface="Arial" panose="020B0604020202020204" pitchFamily="34" charset="0"/>
              </a:rPr>
              <a:t>14</a:t>
            </a:r>
            <a:r>
              <a:rPr lang="en-US" sz="4400" b="1" dirty="0">
                <a:solidFill>
                  <a:srgbClr val="7030A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9122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44D18D8-A887-4C19-B4C9-5B4528712A36}"/>
</file>

<file path=customXml/itemProps2.xml><?xml version="1.0" encoding="utf-8"?>
<ds:datastoreItem xmlns:ds="http://schemas.openxmlformats.org/officeDocument/2006/customXml" ds:itemID="{94434D20-0833-49FD-8F7B-E1CE64A91902}"/>
</file>

<file path=customXml/itemProps3.xml><?xml version="1.0" encoding="utf-8"?>
<ds:datastoreItem xmlns:ds="http://schemas.openxmlformats.org/officeDocument/2006/customXml" ds:itemID="{84657AFA-4873-4F9F-BE11-7694386977BA}"/>
</file>

<file path=docProps/app.xml><?xml version="1.0" encoding="utf-8"?>
<Properties xmlns="http://schemas.openxmlformats.org/officeDocument/2006/extended-properties" xmlns:vt="http://schemas.openxmlformats.org/officeDocument/2006/docPropsVTypes">
  <Template>Office Theme</Template>
  <TotalTime>1990</TotalTime>
  <Words>1209</Words>
  <Application>Microsoft Office PowerPoint</Application>
  <PresentationFormat>Произвольный</PresentationFormat>
  <Paragraphs>127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Office Theme</vt:lpstr>
      <vt:lpstr>Future of ITU-D Study Question 8/1   Arseny Plossky,  Vice-Rapporteur of Question 8/1, ITU/BDT  Expert</vt:lpstr>
      <vt:lpstr>Current Topics</vt:lpstr>
      <vt:lpstr>Current Topics (continue)</vt:lpstr>
      <vt:lpstr>Report of Question 8/1  (2014-2017)</vt:lpstr>
      <vt:lpstr>Additional outcome of Question 8/1 Guidelines on Communications Strategies for the Transition from Analogue to Digital Terrestrial Broadcasting</vt:lpstr>
      <vt:lpstr>Number of contributions received per Study Group 1 Question (September 2014 – March 2017)</vt:lpstr>
      <vt:lpstr>Analysis of feedback received through the global survey of Q. 9/2 on the work of ITU-D study groups (Question 8/1)</vt:lpstr>
      <vt:lpstr>Analysis of feedback received through the global survey of Q. 9/2 on the work of ITU-D study groups (Question 8/1)</vt:lpstr>
      <vt:lpstr>Feedback received through the survey on ITU-D Study Group Questions, Procedures, and Proposals on Future Activities (Question 8/1)</vt:lpstr>
      <vt:lpstr>Report of Question 11-3/2 (2010-2014)</vt:lpstr>
      <vt:lpstr>Management team discussion on the future of Question 8/1</vt:lpstr>
      <vt:lpstr>Discussion during Study Group 1 on the future of Question 8/1</vt:lpstr>
      <vt:lpstr>Proposals from Member states’ contributions  (Russian Federation)</vt:lpstr>
      <vt:lpstr>Proposals from Member states’ contributions (China)</vt:lpstr>
      <vt:lpstr>Proposals from Member states’ contributions (Côte d'Ivoire)</vt:lpstr>
      <vt:lpstr>Презентация PowerPoint</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Arseny Plossky</dc:creator>
  <cp:lastModifiedBy>Плосский Арсений Юрьевич</cp:lastModifiedBy>
  <cp:revision>159</cp:revision>
  <dcterms:created xsi:type="dcterms:W3CDTF">2017-02-20T15:39:54Z</dcterms:created>
  <dcterms:modified xsi:type="dcterms:W3CDTF">2017-05-22T11:16:16Z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