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5" r:id="rId5"/>
    <p:sldId id="288" r:id="rId6"/>
    <p:sldId id="262" r:id="rId7"/>
    <p:sldId id="267" r:id="rId8"/>
    <p:sldId id="268" r:id="rId9"/>
    <p:sldId id="287" r:id="rId10"/>
    <p:sldId id="279" r:id="rId11"/>
    <p:sldId id="280" r:id="rId12"/>
    <p:sldId id="278" r:id="rId13"/>
    <p:sldId id="286" r:id="rId14"/>
    <p:sldId id="281"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67" autoAdjust="0"/>
    <p:restoredTop sz="86381" autoAdjust="0"/>
  </p:normalViewPr>
  <p:slideViewPr>
    <p:cSldViewPr snapToGrid="0" snapToObjects="1" showGuides="1">
      <p:cViewPr>
        <p:scale>
          <a:sx n="121" d="100"/>
          <a:sy n="121" d="100"/>
        </p:scale>
        <p:origin x="93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1F9E3-84E5-44BD-9C02-95E772A0616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533C0F6-82AF-4423-B63D-E96BE2F7E578}">
      <dgm:prSet phldrT="[Text]" custT="1"/>
      <dgm:spPr/>
      <dgm:t>
        <a:bodyPr/>
        <a:lstStyle/>
        <a:p>
          <a:r>
            <a:rPr lang="en-US" altLang="en-US" sz="2000" dirty="0" smtClean="0">
              <a:solidFill>
                <a:schemeClr val="bg1"/>
              </a:solidFill>
              <a:latin typeface="+mj-lt"/>
              <a:ea typeface="Tahoma" panose="020B0604030504040204" pitchFamily="34" charset="0"/>
              <a:cs typeface="Times New Roman" panose="02020603050405020304" pitchFamily="18" charset="0"/>
            </a:rPr>
            <a:t>If you cannot see a typical screen you need a way to understand what is on it: </a:t>
          </a:r>
        </a:p>
        <a:p>
          <a:r>
            <a:rPr lang="en-US" altLang="en-US" sz="1800" dirty="0" smtClean="0">
              <a:solidFill>
                <a:schemeClr val="bg1"/>
              </a:solidFill>
            </a:rPr>
            <a:t>Screen readers 	Audio description   	Tactile markers  </a:t>
          </a:r>
        </a:p>
        <a:p>
          <a:r>
            <a:rPr lang="en-US" altLang="en-US" sz="1800" dirty="0" smtClean="0">
              <a:solidFill>
                <a:schemeClr val="bg1"/>
              </a:solidFill>
            </a:rPr>
            <a:t>	Text to speech (TTS)         Screen magnifiers  </a:t>
          </a:r>
        </a:p>
        <a:p>
          <a:r>
            <a:rPr lang="en-US" altLang="en-US" sz="1800" dirty="0" smtClean="0">
              <a:solidFill>
                <a:schemeClr val="bg1"/>
              </a:solidFill>
            </a:rPr>
            <a:t>		Gesture-based screen readers </a:t>
          </a:r>
          <a:endParaRPr lang="en-US" sz="2000" dirty="0">
            <a:solidFill>
              <a:schemeClr val="bg1"/>
            </a:solidFill>
          </a:endParaRPr>
        </a:p>
      </dgm:t>
    </dgm:pt>
    <dgm:pt modelId="{865AA116-5A1F-4CB7-A746-DE438029A31D}" type="parTrans" cxnId="{DEB016CC-0CF0-4F47-B985-39CEAAA41460}">
      <dgm:prSet/>
      <dgm:spPr/>
      <dgm:t>
        <a:bodyPr/>
        <a:lstStyle/>
        <a:p>
          <a:endParaRPr lang="en-US"/>
        </a:p>
      </dgm:t>
    </dgm:pt>
    <dgm:pt modelId="{B772480A-17BA-41D4-9B1B-FA4FA882EFD6}" type="sibTrans" cxnId="{DEB016CC-0CF0-4F47-B985-39CEAAA41460}">
      <dgm:prSet/>
      <dgm:spPr/>
      <dgm:t>
        <a:bodyPr/>
        <a:lstStyle/>
        <a:p>
          <a:endParaRPr lang="en-US"/>
        </a:p>
      </dgm:t>
    </dgm:pt>
    <dgm:pt modelId="{F981C4CF-CB98-4600-B604-827ABC2A8CA2}">
      <dgm:prSet phldrT="[Text]" custT="1"/>
      <dgm:spPr/>
      <dgm:t>
        <a:bodyPr/>
        <a:lstStyle/>
        <a:p>
          <a:r>
            <a:rPr lang="en-US" altLang="en-US" sz="2000" dirty="0" smtClean="0">
              <a:solidFill>
                <a:schemeClr val="bg1"/>
              </a:solidFill>
              <a:latin typeface="+mj-lt"/>
              <a:ea typeface="Tahoma" panose="020B0604030504040204" pitchFamily="34" charset="0"/>
              <a:cs typeface="Times New Roman" panose="02020603050405020304" pitchFamily="18" charset="0"/>
            </a:rPr>
            <a:t>If you cannot hear the information, you need a way to get that information:</a:t>
          </a:r>
        </a:p>
        <a:p>
          <a:r>
            <a:rPr lang="en-US" sz="1800" dirty="0" smtClean="0">
              <a:solidFill>
                <a:schemeClr val="bg1"/>
              </a:solidFill>
            </a:rPr>
            <a:t>Captioning and signing       Video relay services    SMS and MMS</a:t>
          </a:r>
        </a:p>
        <a:p>
          <a:r>
            <a:rPr lang="en-US" sz="1800" dirty="0" smtClean="0">
              <a:solidFill>
                <a:schemeClr val="bg1"/>
              </a:solidFill>
            </a:rPr>
            <a:t>       Hearing aid compatibility     Speech to text 	</a:t>
          </a:r>
        </a:p>
        <a:p>
          <a:r>
            <a:rPr lang="en-US" sz="1800" dirty="0" smtClean="0">
              <a:solidFill>
                <a:schemeClr val="bg1"/>
              </a:solidFill>
            </a:rPr>
            <a:t>                                 Volume adjustment</a:t>
          </a:r>
          <a:endParaRPr lang="en-US" sz="1800" dirty="0">
            <a:solidFill>
              <a:schemeClr val="bg1"/>
            </a:solidFill>
          </a:endParaRPr>
        </a:p>
      </dgm:t>
    </dgm:pt>
    <dgm:pt modelId="{4C9A1FF3-7E91-401F-BC12-FC5BD977A04F}" type="parTrans" cxnId="{543B92AD-F5CD-4D8F-A154-433371BFC7BC}">
      <dgm:prSet/>
      <dgm:spPr/>
      <dgm:t>
        <a:bodyPr/>
        <a:lstStyle/>
        <a:p>
          <a:endParaRPr lang="en-US"/>
        </a:p>
      </dgm:t>
    </dgm:pt>
    <dgm:pt modelId="{5D235F07-A970-4622-BF1A-92A856CA6FCF}" type="sibTrans" cxnId="{543B92AD-F5CD-4D8F-A154-433371BFC7BC}">
      <dgm:prSet/>
      <dgm:spPr/>
      <dgm:t>
        <a:bodyPr/>
        <a:lstStyle/>
        <a:p>
          <a:endParaRPr lang="en-US"/>
        </a:p>
      </dgm:t>
    </dgm:pt>
    <dgm:pt modelId="{BADD990F-9050-4B68-B885-FB9397ED3EC4}" type="pres">
      <dgm:prSet presAssocID="{1841F9E3-84E5-44BD-9C02-95E772A06164}" presName="linear" presStyleCnt="0">
        <dgm:presLayoutVars>
          <dgm:dir/>
          <dgm:resizeHandles val="exact"/>
        </dgm:presLayoutVars>
      </dgm:prSet>
      <dgm:spPr/>
      <dgm:t>
        <a:bodyPr/>
        <a:lstStyle/>
        <a:p>
          <a:endParaRPr lang="en-US"/>
        </a:p>
      </dgm:t>
    </dgm:pt>
    <dgm:pt modelId="{D6E13715-8062-4E12-B0E2-A90EE6772338}" type="pres">
      <dgm:prSet presAssocID="{B533C0F6-82AF-4423-B63D-E96BE2F7E578}" presName="comp" presStyleCnt="0"/>
      <dgm:spPr/>
    </dgm:pt>
    <dgm:pt modelId="{6BA0A901-5BAE-4919-873C-0C5FB8A0698A}" type="pres">
      <dgm:prSet presAssocID="{B533C0F6-82AF-4423-B63D-E96BE2F7E578}" presName="box" presStyleLbl="node1" presStyleIdx="0" presStyleCnt="2"/>
      <dgm:spPr/>
      <dgm:t>
        <a:bodyPr/>
        <a:lstStyle/>
        <a:p>
          <a:endParaRPr lang="en-US"/>
        </a:p>
      </dgm:t>
    </dgm:pt>
    <dgm:pt modelId="{F713473A-A816-4742-BD01-1E16F2BBB7DD}" type="pres">
      <dgm:prSet presAssocID="{B533C0F6-82AF-4423-B63D-E96BE2F7E578}" presName="img" presStyleLbl="fgImgPlace1" presStyleIdx="0" presStyleCnt="2"/>
      <dgm:spPr>
        <a:blipFill rotWithShape="1">
          <a:blip xmlns:r="http://schemas.openxmlformats.org/officeDocument/2006/relationships" r:embed="rId1"/>
          <a:stretch>
            <a:fillRect/>
          </a:stretch>
        </a:blipFill>
      </dgm:spPr>
    </dgm:pt>
    <dgm:pt modelId="{A1327A16-6E35-4711-9146-5F73ACE214DF}" type="pres">
      <dgm:prSet presAssocID="{B533C0F6-82AF-4423-B63D-E96BE2F7E578}" presName="text" presStyleLbl="node1" presStyleIdx="0" presStyleCnt="2">
        <dgm:presLayoutVars>
          <dgm:bulletEnabled val="1"/>
        </dgm:presLayoutVars>
      </dgm:prSet>
      <dgm:spPr/>
      <dgm:t>
        <a:bodyPr/>
        <a:lstStyle/>
        <a:p>
          <a:endParaRPr lang="en-US"/>
        </a:p>
      </dgm:t>
    </dgm:pt>
    <dgm:pt modelId="{9A5672F1-0BA1-44EF-9D08-C219D9C12BD7}" type="pres">
      <dgm:prSet presAssocID="{B772480A-17BA-41D4-9B1B-FA4FA882EFD6}" presName="spacer" presStyleCnt="0"/>
      <dgm:spPr/>
    </dgm:pt>
    <dgm:pt modelId="{ABD947C3-C2BC-4172-A4CF-9E30361E17A9}" type="pres">
      <dgm:prSet presAssocID="{F981C4CF-CB98-4600-B604-827ABC2A8CA2}" presName="comp" presStyleCnt="0"/>
      <dgm:spPr/>
    </dgm:pt>
    <dgm:pt modelId="{00CB552E-0BE8-4AA3-948B-0078F64E97CA}" type="pres">
      <dgm:prSet presAssocID="{F981C4CF-CB98-4600-B604-827ABC2A8CA2}" presName="box" presStyleLbl="node1" presStyleIdx="1" presStyleCnt="2"/>
      <dgm:spPr/>
      <dgm:t>
        <a:bodyPr/>
        <a:lstStyle/>
        <a:p>
          <a:endParaRPr lang="en-US"/>
        </a:p>
      </dgm:t>
    </dgm:pt>
    <dgm:pt modelId="{B5B51EBC-36F2-476A-9AC8-20D0C65D0209}" type="pres">
      <dgm:prSet presAssocID="{F981C4CF-CB98-4600-B604-827ABC2A8CA2}" presName="img" presStyleLbl="fgImgPlace1" presStyleIdx="1" presStyleCnt="2"/>
      <dgm:spPr>
        <a:blipFill rotWithShape="1">
          <a:blip xmlns:r="http://schemas.openxmlformats.org/officeDocument/2006/relationships" r:embed="rId2"/>
          <a:stretch>
            <a:fillRect/>
          </a:stretch>
        </a:blipFill>
      </dgm:spPr>
    </dgm:pt>
    <dgm:pt modelId="{31EC692E-E118-44D0-9D42-114C59A64E10}" type="pres">
      <dgm:prSet presAssocID="{F981C4CF-CB98-4600-B604-827ABC2A8CA2}" presName="text" presStyleLbl="node1" presStyleIdx="1" presStyleCnt="2">
        <dgm:presLayoutVars>
          <dgm:bulletEnabled val="1"/>
        </dgm:presLayoutVars>
      </dgm:prSet>
      <dgm:spPr/>
      <dgm:t>
        <a:bodyPr/>
        <a:lstStyle/>
        <a:p>
          <a:endParaRPr lang="en-US"/>
        </a:p>
      </dgm:t>
    </dgm:pt>
  </dgm:ptLst>
  <dgm:cxnLst>
    <dgm:cxn modelId="{DEB016CC-0CF0-4F47-B985-39CEAAA41460}" srcId="{1841F9E3-84E5-44BD-9C02-95E772A06164}" destId="{B533C0F6-82AF-4423-B63D-E96BE2F7E578}" srcOrd="0" destOrd="0" parTransId="{865AA116-5A1F-4CB7-A746-DE438029A31D}" sibTransId="{B772480A-17BA-41D4-9B1B-FA4FA882EFD6}"/>
    <dgm:cxn modelId="{76937646-86BA-40CC-AF68-CEECB86D7AEF}" type="presOf" srcId="{B533C0F6-82AF-4423-B63D-E96BE2F7E578}" destId="{6BA0A901-5BAE-4919-873C-0C5FB8A0698A}" srcOrd="0" destOrd="0" presId="urn:microsoft.com/office/officeart/2005/8/layout/vList4"/>
    <dgm:cxn modelId="{543B92AD-F5CD-4D8F-A154-433371BFC7BC}" srcId="{1841F9E3-84E5-44BD-9C02-95E772A06164}" destId="{F981C4CF-CB98-4600-B604-827ABC2A8CA2}" srcOrd="1" destOrd="0" parTransId="{4C9A1FF3-7E91-401F-BC12-FC5BD977A04F}" sibTransId="{5D235F07-A970-4622-BF1A-92A856CA6FCF}"/>
    <dgm:cxn modelId="{27911F03-B9F9-4B6B-BE7A-40AF4D0915C2}" type="presOf" srcId="{F981C4CF-CB98-4600-B604-827ABC2A8CA2}" destId="{31EC692E-E118-44D0-9D42-114C59A64E10}" srcOrd="1" destOrd="0" presId="urn:microsoft.com/office/officeart/2005/8/layout/vList4"/>
    <dgm:cxn modelId="{C6EF20DD-AEE0-4236-9B67-A150C4249F1C}" type="presOf" srcId="{F981C4CF-CB98-4600-B604-827ABC2A8CA2}" destId="{00CB552E-0BE8-4AA3-948B-0078F64E97CA}" srcOrd="0" destOrd="0" presId="urn:microsoft.com/office/officeart/2005/8/layout/vList4"/>
    <dgm:cxn modelId="{29771B11-1C71-4690-BDCF-94BED494A4D6}" type="presOf" srcId="{1841F9E3-84E5-44BD-9C02-95E772A06164}" destId="{BADD990F-9050-4B68-B885-FB9397ED3EC4}" srcOrd="0" destOrd="0" presId="urn:microsoft.com/office/officeart/2005/8/layout/vList4"/>
    <dgm:cxn modelId="{776DF230-9BD8-4E18-84CD-5C3C8A709C19}" type="presOf" srcId="{B533C0F6-82AF-4423-B63D-E96BE2F7E578}" destId="{A1327A16-6E35-4711-9146-5F73ACE214DF}" srcOrd="1" destOrd="0" presId="urn:microsoft.com/office/officeart/2005/8/layout/vList4"/>
    <dgm:cxn modelId="{70265C62-7503-45BB-A99C-27FC1ABDC3E5}" type="presParOf" srcId="{BADD990F-9050-4B68-B885-FB9397ED3EC4}" destId="{D6E13715-8062-4E12-B0E2-A90EE6772338}" srcOrd="0" destOrd="0" presId="urn:microsoft.com/office/officeart/2005/8/layout/vList4"/>
    <dgm:cxn modelId="{ABD93B29-5EE2-4669-AFB5-08C1A9C0783A}" type="presParOf" srcId="{D6E13715-8062-4E12-B0E2-A90EE6772338}" destId="{6BA0A901-5BAE-4919-873C-0C5FB8A0698A}" srcOrd="0" destOrd="0" presId="urn:microsoft.com/office/officeart/2005/8/layout/vList4"/>
    <dgm:cxn modelId="{005CCDF7-CEB3-4CC8-B8EA-17EB2CAA07B4}" type="presParOf" srcId="{D6E13715-8062-4E12-B0E2-A90EE6772338}" destId="{F713473A-A816-4742-BD01-1E16F2BBB7DD}" srcOrd="1" destOrd="0" presId="urn:microsoft.com/office/officeart/2005/8/layout/vList4"/>
    <dgm:cxn modelId="{4668F89A-3846-4950-8A29-513F2FC3E50F}" type="presParOf" srcId="{D6E13715-8062-4E12-B0E2-A90EE6772338}" destId="{A1327A16-6E35-4711-9146-5F73ACE214DF}" srcOrd="2" destOrd="0" presId="urn:microsoft.com/office/officeart/2005/8/layout/vList4"/>
    <dgm:cxn modelId="{C11411FE-4621-4077-8046-365A3D59E204}" type="presParOf" srcId="{BADD990F-9050-4B68-B885-FB9397ED3EC4}" destId="{9A5672F1-0BA1-44EF-9D08-C219D9C12BD7}" srcOrd="1" destOrd="0" presId="urn:microsoft.com/office/officeart/2005/8/layout/vList4"/>
    <dgm:cxn modelId="{84147FD0-4951-4C02-902C-1FF7538531B9}" type="presParOf" srcId="{BADD990F-9050-4B68-B885-FB9397ED3EC4}" destId="{ABD947C3-C2BC-4172-A4CF-9E30361E17A9}" srcOrd="2" destOrd="0" presId="urn:microsoft.com/office/officeart/2005/8/layout/vList4"/>
    <dgm:cxn modelId="{C6B8126A-020C-4B75-97EF-4E6DB4BDB81A}" type="presParOf" srcId="{ABD947C3-C2BC-4172-A4CF-9E30361E17A9}" destId="{00CB552E-0BE8-4AA3-948B-0078F64E97CA}" srcOrd="0" destOrd="0" presId="urn:microsoft.com/office/officeart/2005/8/layout/vList4"/>
    <dgm:cxn modelId="{EDB6F081-40B6-4E3F-9E0D-BCD0FB8EF9E9}" type="presParOf" srcId="{ABD947C3-C2BC-4172-A4CF-9E30361E17A9}" destId="{B5B51EBC-36F2-476A-9AC8-20D0C65D0209}" srcOrd="1" destOrd="0" presId="urn:microsoft.com/office/officeart/2005/8/layout/vList4"/>
    <dgm:cxn modelId="{40633030-397B-429B-A928-AD9570070509}" type="presParOf" srcId="{ABD947C3-C2BC-4172-A4CF-9E30361E17A9}" destId="{31EC692E-E118-44D0-9D42-114C59A64E1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A901-5BAE-4919-873C-0C5FB8A0698A}">
      <dsp:nvSpPr>
        <dsp:cNvPr id="0" name=""/>
        <dsp:cNvSpPr/>
      </dsp:nvSpPr>
      <dsp:spPr>
        <a:xfrm>
          <a:off x="0" y="0"/>
          <a:ext cx="8229600" cy="1823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US" sz="2000" kern="1200" dirty="0" smtClean="0">
              <a:solidFill>
                <a:schemeClr val="bg1"/>
              </a:solidFill>
              <a:latin typeface="+mj-lt"/>
              <a:ea typeface="Tahoma" panose="020B0604030504040204" pitchFamily="34" charset="0"/>
              <a:cs typeface="Times New Roman" panose="02020603050405020304" pitchFamily="18" charset="0"/>
            </a:rPr>
            <a:t>If you cannot see a typical screen you need a way to understand what is on it: </a:t>
          </a:r>
        </a:p>
        <a:p>
          <a:pPr lvl="0" algn="l" defTabSz="889000">
            <a:lnSpc>
              <a:spcPct val="90000"/>
            </a:lnSpc>
            <a:spcBef>
              <a:spcPct val="0"/>
            </a:spcBef>
            <a:spcAft>
              <a:spcPct val="35000"/>
            </a:spcAft>
          </a:pPr>
          <a:r>
            <a:rPr lang="en-US" altLang="en-US" sz="1800" kern="1200" dirty="0" smtClean="0">
              <a:solidFill>
                <a:schemeClr val="bg1"/>
              </a:solidFill>
            </a:rPr>
            <a:t>Screen readers 	Audio description   	Tactile markers  </a:t>
          </a:r>
        </a:p>
        <a:p>
          <a:pPr lvl="0" algn="l" defTabSz="889000">
            <a:lnSpc>
              <a:spcPct val="90000"/>
            </a:lnSpc>
            <a:spcBef>
              <a:spcPct val="0"/>
            </a:spcBef>
            <a:spcAft>
              <a:spcPct val="35000"/>
            </a:spcAft>
          </a:pPr>
          <a:r>
            <a:rPr lang="en-US" altLang="en-US" sz="1800" kern="1200" dirty="0" smtClean="0">
              <a:solidFill>
                <a:schemeClr val="bg1"/>
              </a:solidFill>
            </a:rPr>
            <a:t>	Text to speech (TTS)         Screen magnifiers  </a:t>
          </a:r>
        </a:p>
        <a:p>
          <a:pPr lvl="0" algn="l" defTabSz="889000">
            <a:lnSpc>
              <a:spcPct val="90000"/>
            </a:lnSpc>
            <a:spcBef>
              <a:spcPct val="0"/>
            </a:spcBef>
            <a:spcAft>
              <a:spcPct val="35000"/>
            </a:spcAft>
          </a:pPr>
          <a:r>
            <a:rPr lang="en-US" altLang="en-US" sz="1800" kern="1200" dirty="0" smtClean="0">
              <a:solidFill>
                <a:schemeClr val="bg1"/>
              </a:solidFill>
            </a:rPr>
            <a:t>		Gesture-based screen readers </a:t>
          </a:r>
          <a:endParaRPr lang="en-US" sz="2000" kern="1200" dirty="0">
            <a:solidFill>
              <a:schemeClr val="bg1"/>
            </a:solidFill>
          </a:endParaRPr>
        </a:p>
      </dsp:txBody>
      <dsp:txXfrm>
        <a:off x="1828286" y="0"/>
        <a:ext cx="6401313" cy="1823667"/>
      </dsp:txXfrm>
    </dsp:sp>
    <dsp:sp modelId="{F713473A-A816-4742-BD01-1E16F2BBB7DD}">
      <dsp:nvSpPr>
        <dsp:cNvPr id="0" name=""/>
        <dsp:cNvSpPr/>
      </dsp:nvSpPr>
      <dsp:spPr>
        <a:xfrm>
          <a:off x="182366" y="182366"/>
          <a:ext cx="1645920" cy="145893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CB552E-0BE8-4AA3-948B-0078F64E97CA}">
      <dsp:nvSpPr>
        <dsp:cNvPr id="0" name=""/>
        <dsp:cNvSpPr/>
      </dsp:nvSpPr>
      <dsp:spPr>
        <a:xfrm>
          <a:off x="0" y="2006034"/>
          <a:ext cx="8229600" cy="1823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US" sz="2000" kern="1200" dirty="0" smtClean="0">
              <a:solidFill>
                <a:schemeClr val="bg1"/>
              </a:solidFill>
              <a:latin typeface="+mj-lt"/>
              <a:ea typeface="Tahoma" panose="020B0604030504040204" pitchFamily="34" charset="0"/>
              <a:cs typeface="Times New Roman" panose="02020603050405020304" pitchFamily="18" charset="0"/>
            </a:rPr>
            <a:t>If you cannot hear the information, you need a way to get that information:</a:t>
          </a:r>
        </a:p>
        <a:p>
          <a:pPr lvl="0" algn="l" defTabSz="889000">
            <a:lnSpc>
              <a:spcPct val="90000"/>
            </a:lnSpc>
            <a:spcBef>
              <a:spcPct val="0"/>
            </a:spcBef>
            <a:spcAft>
              <a:spcPct val="35000"/>
            </a:spcAft>
          </a:pPr>
          <a:r>
            <a:rPr lang="en-US" sz="1800" kern="1200" dirty="0" smtClean="0">
              <a:solidFill>
                <a:schemeClr val="bg1"/>
              </a:solidFill>
            </a:rPr>
            <a:t>Captioning and signing       Video relay services    SMS and MMS</a:t>
          </a:r>
        </a:p>
        <a:p>
          <a:pPr lvl="0" algn="l" defTabSz="889000">
            <a:lnSpc>
              <a:spcPct val="90000"/>
            </a:lnSpc>
            <a:spcBef>
              <a:spcPct val="0"/>
            </a:spcBef>
            <a:spcAft>
              <a:spcPct val="35000"/>
            </a:spcAft>
          </a:pPr>
          <a:r>
            <a:rPr lang="en-US" sz="1800" kern="1200" dirty="0" smtClean="0">
              <a:solidFill>
                <a:schemeClr val="bg1"/>
              </a:solidFill>
            </a:rPr>
            <a:t>       Hearing aid compatibility     Speech to text 	</a:t>
          </a:r>
        </a:p>
        <a:p>
          <a:pPr lvl="0" algn="l" defTabSz="889000">
            <a:lnSpc>
              <a:spcPct val="90000"/>
            </a:lnSpc>
            <a:spcBef>
              <a:spcPct val="0"/>
            </a:spcBef>
            <a:spcAft>
              <a:spcPct val="35000"/>
            </a:spcAft>
          </a:pPr>
          <a:r>
            <a:rPr lang="en-US" sz="1800" kern="1200" dirty="0" smtClean="0">
              <a:solidFill>
                <a:schemeClr val="bg1"/>
              </a:solidFill>
            </a:rPr>
            <a:t>                                 Volume adjustment</a:t>
          </a:r>
          <a:endParaRPr lang="en-US" sz="1800" kern="1200" dirty="0">
            <a:solidFill>
              <a:schemeClr val="bg1"/>
            </a:solidFill>
          </a:endParaRPr>
        </a:p>
      </dsp:txBody>
      <dsp:txXfrm>
        <a:off x="1828286" y="2006034"/>
        <a:ext cx="6401313" cy="1823667"/>
      </dsp:txXfrm>
    </dsp:sp>
    <dsp:sp modelId="{B5B51EBC-36F2-476A-9AC8-20D0C65D0209}">
      <dsp:nvSpPr>
        <dsp:cNvPr id="0" name=""/>
        <dsp:cNvSpPr/>
      </dsp:nvSpPr>
      <dsp:spPr>
        <a:xfrm>
          <a:off x="182366" y="2188401"/>
          <a:ext cx="1645920" cy="145893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04BC72C-EDF2-4E64-8CFF-0CC83D6B719C}" type="datetimeFigureOut">
              <a:rPr lang="en-US" smtClean="0"/>
              <a:t>05/10/2015</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599372-18FB-4835-901F-002FB8DB8391}" type="slidenum">
              <a:rPr lang="en-US" smtClean="0"/>
              <a:t>‹#›</a:t>
            </a:fld>
            <a:endParaRPr lang="en-US"/>
          </a:p>
        </p:txBody>
      </p:sp>
    </p:spTree>
    <p:extLst>
      <p:ext uri="{BB962C8B-B14F-4D97-AF65-F5344CB8AC3E}">
        <p14:creationId xmlns:p14="http://schemas.microsoft.com/office/powerpoint/2010/main" val="28866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itchFamily="34" charset="0"/>
              </a:rPr>
              <a:t>My presentation is designed to provide the framework for our discussions over the next two days.  It will explain what we mean by ICT accessibility, why it’s important and introduce you to some global policy and regulatory framework that govern ICT accessibility. </a:t>
            </a:r>
          </a:p>
          <a:p>
            <a:endParaRPr lang="en-US" dirty="0"/>
          </a:p>
        </p:txBody>
      </p:sp>
      <p:sp>
        <p:nvSpPr>
          <p:cNvPr id="4" name="Slide Number Placeholder 3"/>
          <p:cNvSpPr>
            <a:spLocks noGrp="1"/>
          </p:cNvSpPr>
          <p:nvPr>
            <p:ph type="sldNum" sz="quarter" idx="10"/>
          </p:nvPr>
        </p:nvSpPr>
        <p:spPr/>
        <p:txBody>
          <a:bodyPr/>
          <a:lstStyle/>
          <a:p>
            <a:fld id="{4B599372-18FB-4835-901F-002FB8DB8391}" type="slidenum">
              <a:rPr lang="en-US" smtClean="0"/>
              <a:t>1</a:t>
            </a:fld>
            <a:endParaRPr lang="en-US"/>
          </a:p>
        </p:txBody>
      </p:sp>
    </p:spTree>
    <p:extLst>
      <p:ext uri="{BB962C8B-B14F-4D97-AF65-F5344CB8AC3E}">
        <p14:creationId xmlns:p14="http://schemas.microsoft.com/office/powerpoint/2010/main" val="52818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866536"/>
          </a:xfrm>
        </p:spPr>
        <p:txBody>
          <a:bodyPr/>
          <a:lstStyle/>
          <a:p>
            <a:r>
              <a:rPr lang="en-US" dirty="0" smtClean="0"/>
              <a:t>So what should be the goals and key elements of national ICT accessibility policies.</a:t>
            </a:r>
          </a:p>
          <a:p>
            <a:endParaRPr lang="en-US" dirty="0"/>
          </a:p>
          <a:p>
            <a:r>
              <a:rPr lang="en-US" dirty="0" smtClean="0"/>
              <a:t>The key is to adopt a policy framework whose goal is to remove barriers to ICT use by persons with different kinds of disabilities (sensory, physical and cognitive) and address the required solutions for different ICT devices and services (even though we are moving to convergence, there are currently different solutions for mobile phones than for video programming and web sites).</a:t>
            </a:r>
          </a:p>
          <a:p>
            <a:endParaRPr lang="en-US" dirty="0"/>
          </a:p>
          <a:p>
            <a:r>
              <a:rPr lang="en-US" dirty="0" smtClean="0"/>
              <a:t>Follow the motto “nothing about us without us”.  Make sure persons with disabilities are part of the policy making process by creating a committee on ICT accessibility</a:t>
            </a:r>
          </a:p>
          <a:p>
            <a:endParaRPr lang="en-US" dirty="0"/>
          </a:p>
          <a:p>
            <a:r>
              <a:rPr lang="en-US" dirty="0" smtClean="0"/>
              <a:t>Recognize that while ensuring that accessible ICTs are readily available to persons with disabilities, provision of accessible ICTs alone is not enough.  We need to raise awareness that they exist!  This means reaching out to DPOs and training staff to serve customers with disabilities, demonstrate accessible features and where relevant to create accessible ICTs like websites.</a:t>
            </a:r>
          </a:p>
          <a:p>
            <a:endParaRPr lang="en-US" dirty="0"/>
          </a:p>
          <a:p>
            <a:r>
              <a:rPr lang="en-US" dirty="0" smtClean="0"/>
              <a:t>Many policy goals can be achieved by using commercially available solutions.  Because of the public procurement policies in some countries, we know that there are accessible ICTs </a:t>
            </a:r>
            <a:r>
              <a:rPr lang="en-US" dirty="0"/>
              <a:t>available </a:t>
            </a:r>
            <a:r>
              <a:rPr lang="en-US" dirty="0" smtClean="0"/>
              <a:t>in the global commercial market place.  Sometimes all we need to do is ensure that ICT companies sell these to customers and train their staff on their features.</a:t>
            </a:r>
          </a:p>
          <a:p>
            <a:endParaRPr lang="en-US" dirty="0" smtClean="0"/>
          </a:p>
          <a:p>
            <a:r>
              <a:rPr lang="en-US" dirty="0" smtClean="0"/>
              <a:t>Some accessible solutions will need to be developed in country – e.g. Text to speech solutions in local languages.  Here, policies can foster partnerships between key stakeholders to design and develop these solutions.</a:t>
            </a:r>
            <a:endParaRPr lang="en-US" dirty="0"/>
          </a:p>
        </p:txBody>
      </p:sp>
      <p:sp>
        <p:nvSpPr>
          <p:cNvPr id="4" name="Slide Number Placeholder 3"/>
          <p:cNvSpPr>
            <a:spLocks noGrp="1"/>
          </p:cNvSpPr>
          <p:nvPr>
            <p:ph type="sldNum" sz="quarter" idx="10"/>
          </p:nvPr>
        </p:nvSpPr>
        <p:spPr/>
        <p:txBody>
          <a:bodyPr/>
          <a:lstStyle/>
          <a:p>
            <a:fld id="{4B599372-18FB-4835-901F-002FB8DB8391}" type="slidenum">
              <a:rPr lang="en-US" smtClean="0"/>
              <a:t>10</a:t>
            </a:fld>
            <a:endParaRPr lang="en-US"/>
          </a:p>
        </p:txBody>
      </p:sp>
    </p:spTree>
    <p:extLst>
      <p:ext uri="{BB962C8B-B14F-4D97-AF65-F5344CB8AC3E}">
        <p14:creationId xmlns:p14="http://schemas.microsoft.com/office/powerpoint/2010/main" val="336462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bg1"/>
                </a:solidFill>
                <a:latin typeface="Times New Roman" pitchFamily="18" charset="0"/>
              </a:defRPr>
            </a:lvl1pPr>
            <a:lvl2pPr marL="746125" indent="-287338" defTabSz="928688">
              <a:defRPr sz="1600">
                <a:solidFill>
                  <a:schemeClr val="bg1"/>
                </a:solidFill>
                <a:latin typeface="Times New Roman" pitchFamily="18" charset="0"/>
              </a:defRPr>
            </a:lvl2pPr>
            <a:lvl3pPr marL="1149350" indent="-228600" defTabSz="928688">
              <a:defRPr sz="1600">
                <a:solidFill>
                  <a:schemeClr val="bg1"/>
                </a:solidFill>
                <a:latin typeface="Times New Roman" pitchFamily="18" charset="0"/>
              </a:defRPr>
            </a:lvl3pPr>
            <a:lvl4pPr marL="1609725" indent="-228600" defTabSz="928688">
              <a:defRPr sz="1600">
                <a:solidFill>
                  <a:schemeClr val="bg1"/>
                </a:solidFill>
                <a:latin typeface="Times New Roman" pitchFamily="18" charset="0"/>
              </a:defRPr>
            </a:lvl4pPr>
            <a:lvl5pPr marL="2070100" indent="-228600" defTabSz="928688">
              <a:defRPr sz="1600">
                <a:solidFill>
                  <a:schemeClr val="bg1"/>
                </a:solidFill>
                <a:latin typeface="Times New Roman" pitchFamily="18" charset="0"/>
              </a:defRPr>
            </a:lvl5pPr>
            <a:lvl6pPr marL="2527300" indent="-228600" defTabSz="928688" eaLnBrk="0" fontAlgn="base" hangingPunct="0">
              <a:spcBef>
                <a:spcPct val="0"/>
              </a:spcBef>
              <a:spcAft>
                <a:spcPct val="0"/>
              </a:spcAft>
              <a:defRPr sz="1600">
                <a:solidFill>
                  <a:schemeClr val="bg1"/>
                </a:solidFill>
                <a:latin typeface="Times New Roman" pitchFamily="18" charset="0"/>
              </a:defRPr>
            </a:lvl6pPr>
            <a:lvl7pPr marL="2984500" indent="-228600" defTabSz="928688" eaLnBrk="0" fontAlgn="base" hangingPunct="0">
              <a:spcBef>
                <a:spcPct val="0"/>
              </a:spcBef>
              <a:spcAft>
                <a:spcPct val="0"/>
              </a:spcAft>
              <a:defRPr sz="1600">
                <a:solidFill>
                  <a:schemeClr val="bg1"/>
                </a:solidFill>
                <a:latin typeface="Times New Roman" pitchFamily="18" charset="0"/>
              </a:defRPr>
            </a:lvl7pPr>
            <a:lvl8pPr marL="3441700" indent="-228600" defTabSz="928688" eaLnBrk="0" fontAlgn="base" hangingPunct="0">
              <a:spcBef>
                <a:spcPct val="0"/>
              </a:spcBef>
              <a:spcAft>
                <a:spcPct val="0"/>
              </a:spcAft>
              <a:defRPr sz="1600">
                <a:solidFill>
                  <a:schemeClr val="bg1"/>
                </a:solidFill>
                <a:latin typeface="Times New Roman" pitchFamily="18" charset="0"/>
              </a:defRPr>
            </a:lvl8pPr>
            <a:lvl9pPr marL="3898900" indent="-228600" defTabSz="928688" eaLnBrk="0" fontAlgn="base" hangingPunct="0">
              <a:spcBef>
                <a:spcPct val="0"/>
              </a:spcBef>
              <a:spcAft>
                <a:spcPct val="0"/>
              </a:spcAft>
              <a:defRPr sz="1600">
                <a:solidFill>
                  <a:schemeClr val="bg1"/>
                </a:solidFill>
                <a:latin typeface="Times New Roman" pitchFamily="18" charset="0"/>
              </a:defRPr>
            </a:lvl9pPr>
          </a:lstStyle>
          <a:p>
            <a:fld id="{87B0C7AB-199B-43A0-8027-1494E2115E3E}" type="slidenum">
              <a:rPr lang="en-US" altLang="en-US" sz="1200">
                <a:solidFill>
                  <a:schemeClr val="tx1"/>
                </a:solidFill>
                <a:latin typeface="Verdana" pitchFamily="34" charset="0"/>
              </a:rPr>
              <a:pPr/>
              <a:t>11</a:t>
            </a:fld>
            <a:endParaRPr lang="en-US" altLang="en-US" sz="1200">
              <a:solidFill>
                <a:schemeClr val="tx1"/>
              </a:solidFill>
              <a:latin typeface="Verdan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07931" y="4676578"/>
            <a:ext cx="4981815" cy="44642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dirty="0" smtClean="0">
                <a:cs typeface="Arial" pitchFamily="34" charset="0"/>
              </a:rPr>
              <a:t>Thank you for your attention!</a:t>
            </a:r>
          </a:p>
          <a:p>
            <a:pPr marL="0" lvl="1" eaLnBrk="1" hangingPunct="1"/>
            <a:endParaRPr lang="en-US" altLang="en-US" dirty="0" smtClean="0">
              <a:cs typeface="Arial" pitchFamily="34" charset="0"/>
            </a:endParaRPr>
          </a:p>
        </p:txBody>
      </p:sp>
    </p:spTree>
    <p:extLst>
      <p:ext uri="{BB962C8B-B14F-4D97-AF65-F5344CB8AC3E}">
        <p14:creationId xmlns:p14="http://schemas.microsoft.com/office/powerpoint/2010/main" val="275026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cs typeface="Arial" pitchFamily="34" charset="0"/>
            </a:endParaRPr>
          </a:p>
          <a:p>
            <a:r>
              <a:rPr lang="en-US" altLang="en-US" dirty="0">
                <a:cs typeface="Arial" pitchFamily="34" charset="0"/>
              </a:rPr>
              <a:t>Why is accessibility important?  According to the World Health Organization and the World Bank’s “World Report on Disability” over </a:t>
            </a:r>
            <a:r>
              <a:rPr lang="en-US" altLang="en-US" b="1" u="sng" dirty="0">
                <a:cs typeface="Arial" pitchFamily="34" charset="0"/>
              </a:rPr>
              <a:t>1 billion people</a:t>
            </a:r>
            <a:r>
              <a:rPr lang="en-US" altLang="en-US" b="1" dirty="0">
                <a:cs typeface="Arial" pitchFamily="34" charset="0"/>
              </a:rPr>
              <a:t> live with some form of disability</a:t>
            </a:r>
            <a:r>
              <a:rPr lang="en-US" altLang="en-US" dirty="0">
                <a:cs typeface="Arial" pitchFamily="34" charset="0"/>
              </a:rPr>
              <a:t>: This means some </a:t>
            </a:r>
            <a:r>
              <a:rPr lang="en-US" altLang="en-US" b="1" u="sng" dirty="0">
                <a:cs typeface="Arial" pitchFamily="34" charset="0"/>
              </a:rPr>
              <a:t>15 % of the world’s population</a:t>
            </a:r>
            <a:r>
              <a:rPr lang="en-US" altLang="en-US" u="sng" dirty="0">
                <a:cs typeface="Arial" pitchFamily="34" charset="0"/>
              </a:rPr>
              <a:t>.</a:t>
            </a:r>
            <a:r>
              <a:rPr lang="en-US" altLang="en-US" dirty="0">
                <a:cs typeface="Arial" pitchFamily="34" charset="0"/>
              </a:rPr>
              <a:t>  </a:t>
            </a:r>
          </a:p>
          <a:p>
            <a:endParaRPr lang="en-US" altLang="en-US" dirty="0">
              <a:cs typeface="Arial" pitchFamily="34" charset="0"/>
            </a:endParaRPr>
          </a:p>
          <a:p>
            <a:endParaRPr lang="en-US" altLang="en-US" dirty="0">
              <a:cs typeface="Arial" pitchFamily="34" charset="0"/>
            </a:endParaRPr>
          </a:p>
          <a:p>
            <a:r>
              <a:rPr lang="en-US" altLang="en-US" dirty="0">
                <a:cs typeface="Arial" pitchFamily="34" charset="0"/>
              </a:rPr>
              <a:t>In addition, </a:t>
            </a:r>
            <a:r>
              <a:rPr lang="en-US" altLang="en-US" b="1" dirty="0">
                <a:cs typeface="Arial" pitchFamily="34" charset="0"/>
              </a:rPr>
              <a:t>many countries have aging populations, which means that these </a:t>
            </a:r>
            <a:r>
              <a:rPr lang="en-US" altLang="en-US" b="1" dirty="0" smtClean="0">
                <a:cs typeface="Arial" pitchFamily="34" charset="0"/>
              </a:rPr>
              <a:t>people have </a:t>
            </a:r>
            <a:r>
              <a:rPr lang="en-US" altLang="en-US" b="1" dirty="0">
                <a:cs typeface="Arial" pitchFamily="34" charset="0"/>
              </a:rPr>
              <a:t>an increasing number of age-related disabilities</a:t>
            </a:r>
            <a:r>
              <a:rPr lang="en-US" altLang="en-US" dirty="0" smtClean="0">
                <a:cs typeface="Arial" pitchFamily="34" charset="0"/>
              </a:rPr>
              <a:t>.  Indeed, in </a:t>
            </a:r>
            <a:r>
              <a:rPr lang="en-US" altLang="en-US" b="1" dirty="0">
                <a:cs typeface="Arial" pitchFamily="34" charset="0"/>
              </a:rPr>
              <a:t>countries with life expectancies over 70 years, individuals spend on average about 11.5% of their life period with some sort of disability</a:t>
            </a:r>
            <a:r>
              <a:rPr lang="en-US" altLang="en-US" dirty="0">
                <a:cs typeface="Arial" pitchFamily="34" charset="0"/>
              </a:rPr>
              <a:t>.</a:t>
            </a:r>
          </a:p>
          <a:p>
            <a:endParaRPr lang="en-US" altLang="en-US" dirty="0" smtClean="0">
              <a:cs typeface="Arial" pitchFamily="34" charset="0"/>
            </a:endParaRPr>
          </a:p>
          <a:p>
            <a:r>
              <a:rPr lang="en-US" altLang="en-US" dirty="0" smtClean="0">
                <a:cs typeface="Arial" pitchFamily="34" charset="0"/>
              </a:rPr>
              <a:t>Due to the increasing numbers of persons living with disabilities and the prevalence of ICTs in all of our lives, ICT accessibility is now embraced by the United Nations Convention on the Rights of Persons with Disabilities.  It is also part of ITU’s mission </a:t>
            </a:r>
            <a:r>
              <a:rPr lang="en-US" altLang="en-US" b="1" dirty="0" smtClean="0">
                <a:cs typeface="Arial" pitchFamily="34" charset="0"/>
              </a:rPr>
              <a:t> </a:t>
            </a:r>
            <a:r>
              <a:rPr lang="en-US" altLang="en-US" b="1" dirty="0">
                <a:cs typeface="Arial" pitchFamily="34" charset="0"/>
              </a:rPr>
              <a:t>to connect ALL people in the world to </a:t>
            </a:r>
            <a:r>
              <a:rPr lang="en-US" altLang="en-US" b="1" dirty="0" smtClean="0">
                <a:cs typeface="Arial" pitchFamily="34" charset="0"/>
              </a:rPr>
              <a:t>ICTs</a:t>
            </a:r>
          </a:p>
          <a:p>
            <a:endParaRPr lang="en-US" altLang="en-US" b="1" dirty="0">
              <a:cs typeface="Arial" pitchFamily="34" charset="0"/>
            </a:endParaRPr>
          </a:p>
          <a:p>
            <a:endParaRPr lang="en-US" altLang="en-US" dirty="0">
              <a:cs typeface="Arial" pitchFamily="34" charset="0"/>
            </a:endParaRPr>
          </a:p>
          <a:p>
            <a:endParaRPr lang="en-US" altLang="en-US"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B599372-18FB-4835-901F-002FB8DB8391}" type="slidenum">
              <a:rPr lang="en-US" smtClean="0"/>
              <a:t>2</a:t>
            </a:fld>
            <a:endParaRPr lang="en-US"/>
          </a:p>
        </p:txBody>
      </p:sp>
    </p:spTree>
    <p:extLst>
      <p:ext uri="{BB962C8B-B14F-4D97-AF65-F5344CB8AC3E}">
        <p14:creationId xmlns:p14="http://schemas.microsoft.com/office/powerpoint/2010/main" val="393103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How many of you are familiar with the Convention on the Rights of Persons with Disabilities?</a:t>
            </a:r>
          </a:p>
          <a:p>
            <a:r>
              <a:rPr lang="en-US" altLang="en-US" dirty="0" smtClean="0">
                <a:cs typeface="Arial" pitchFamily="34" charset="0"/>
              </a:rPr>
              <a:t>Because of the CRPD, there is a fundamental shift in the way society approaches persons with disabilities.  There is now a shift away from a medical model of approaching disability, to one that recognizes the role of </a:t>
            </a:r>
            <a:r>
              <a:rPr lang="en-US" altLang="en-US" b="1" dirty="0" smtClean="0">
                <a:cs typeface="Arial" pitchFamily="34" charset="0"/>
              </a:rPr>
              <a:t>social</a:t>
            </a:r>
            <a:r>
              <a:rPr lang="en-US" altLang="en-US" dirty="0" smtClean="0">
                <a:cs typeface="Arial" pitchFamily="34" charset="0"/>
              </a:rPr>
              <a:t> </a:t>
            </a:r>
            <a:r>
              <a:rPr lang="en-US" altLang="en-US" b="1" dirty="0" smtClean="0">
                <a:cs typeface="Arial" pitchFamily="34" charset="0"/>
              </a:rPr>
              <a:t>and environmental  barriers faced by persons with disabilities</a:t>
            </a:r>
            <a:r>
              <a:rPr lang="en-US" altLang="en-US" dirty="0" smtClean="0">
                <a:cs typeface="Arial" pitchFamily="34" charset="0"/>
              </a:rPr>
              <a:t>.</a:t>
            </a:r>
          </a:p>
          <a:p>
            <a:r>
              <a:rPr lang="en-US" altLang="en-US" dirty="0" smtClean="0">
                <a:cs typeface="Arial" pitchFamily="34" charset="0"/>
              </a:rPr>
              <a:t>In the world of ICTs this means that we don’t say that blind people can’t read websites but rather websites have not been designed to be compatible with screen readers that enable someone with low vision or who is blind to access a website the same as someone who is sighted. </a:t>
            </a:r>
          </a:p>
          <a:p>
            <a:endParaRPr lang="en-US" altLang="en-US" dirty="0" smtClean="0">
              <a:cs typeface="Arial" pitchFamily="34" charset="0"/>
            </a:endParaRPr>
          </a:p>
          <a:p>
            <a:r>
              <a:rPr lang="en-US" altLang="en-US" dirty="0" smtClean="0">
                <a:cs typeface="Arial" pitchFamily="34" charset="0"/>
              </a:rPr>
              <a:t>Another shift in attitude was present at the 2012 London Paralympics.  Here’s a shot from the Opening Ceremony. What can we see?  80,000 people in a stadium cheering the teams from countries from all over the world! </a:t>
            </a:r>
          </a:p>
          <a:p>
            <a:r>
              <a:rPr lang="en-US" altLang="en-US" dirty="0" smtClean="0">
                <a:cs typeface="Arial" pitchFamily="34" charset="0"/>
              </a:rPr>
              <a:t>The Paralympics were not about charity or corporate social responsibility.</a:t>
            </a:r>
          </a:p>
          <a:p>
            <a:r>
              <a:rPr lang="en-US" altLang="en-US" dirty="0" smtClean="0">
                <a:cs typeface="Arial" pitchFamily="34" charset="0"/>
              </a:rPr>
              <a:t>It was about leveling the playing field and recognizing the capabilities of persons with disabilities and what they can bring to society.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600">
                <a:solidFill>
                  <a:schemeClr val="bg1"/>
                </a:solidFill>
                <a:latin typeface="Times New Roman" pitchFamily="18" charset="0"/>
              </a:defRPr>
            </a:lvl1pPr>
            <a:lvl2pPr marL="742950" indent="-285750" defTabSz="923925">
              <a:defRPr sz="1600">
                <a:solidFill>
                  <a:schemeClr val="bg1"/>
                </a:solidFill>
                <a:latin typeface="Times New Roman" pitchFamily="18" charset="0"/>
              </a:defRPr>
            </a:lvl2pPr>
            <a:lvl3pPr marL="1143000" indent="-228600" defTabSz="923925">
              <a:defRPr sz="1600">
                <a:solidFill>
                  <a:schemeClr val="bg1"/>
                </a:solidFill>
                <a:latin typeface="Times New Roman" pitchFamily="18" charset="0"/>
              </a:defRPr>
            </a:lvl3pPr>
            <a:lvl4pPr marL="1600200" indent="-228600" defTabSz="923925">
              <a:defRPr sz="1600">
                <a:solidFill>
                  <a:schemeClr val="bg1"/>
                </a:solidFill>
                <a:latin typeface="Times New Roman" pitchFamily="18" charset="0"/>
              </a:defRPr>
            </a:lvl4pPr>
            <a:lvl5pPr marL="2057400" indent="-228600" defTabSz="923925">
              <a:defRPr sz="1600">
                <a:solidFill>
                  <a:schemeClr val="bg1"/>
                </a:solidFill>
                <a:latin typeface="Times New Roman" pitchFamily="18" charset="0"/>
              </a:defRPr>
            </a:lvl5pPr>
            <a:lvl6pPr marL="2514600" indent="-228600" defTabSz="923925" eaLnBrk="0" fontAlgn="base" hangingPunct="0">
              <a:spcBef>
                <a:spcPct val="0"/>
              </a:spcBef>
              <a:spcAft>
                <a:spcPct val="0"/>
              </a:spcAft>
              <a:defRPr sz="1600">
                <a:solidFill>
                  <a:schemeClr val="bg1"/>
                </a:solidFill>
                <a:latin typeface="Times New Roman" pitchFamily="18" charset="0"/>
              </a:defRPr>
            </a:lvl6pPr>
            <a:lvl7pPr marL="2971800" indent="-228600" defTabSz="923925" eaLnBrk="0" fontAlgn="base" hangingPunct="0">
              <a:spcBef>
                <a:spcPct val="0"/>
              </a:spcBef>
              <a:spcAft>
                <a:spcPct val="0"/>
              </a:spcAft>
              <a:defRPr sz="1600">
                <a:solidFill>
                  <a:schemeClr val="bg1"/>
                </a:solidFill>
                <a:latin typeface="Times New Roman" pitchFamily="18" charset="0"/>
              </a:defRPr>
            </a:lvl7pPr>
            <a:lvl8pPr marL="3429000" indent="-228600" defTabSz="923925" eaLnBrk="0" fontAlgn="base" hangingPunct="0">
              <a:spcBef>
                <a:spcPct val="0"/>
              </a:spcBef>
              <a:spcAft>
                <a:spcPct val="0"/>
              </a:spcAft>
              <a:defRPr sz="1600">
                <a:solidFill>
                  <a:schemeClr val="bg1"/>
                </a:solidFill>
                <a:latin typeface="Times New Roman" pitchFamily="18" charset="0"/>
              </a:defRPr>
            </a:lvl8pPr>
            <a:lvl9pPr marL="3886200" indent="-228600" defTabSz="923925" eaLnBrk="0" fontAlgn="base" hangingPunct="0">
              <a:spcBef>
                <a:spcPct val="0"/>
              </a:spcBef>
              <a:spcAft>
                <a:spcPct val="0"/>
              </a:spcAft>
              <a:defRPr sz="1600">
                <a:solidFill>
                  <a:schemeClr val="bg1"/>
                </a:solidFill>
                <a:latin typeface="Times New Roman" pitchFamily="18" charset="0"/>
              </a:defRPr>
            </a:lvl9pPr>
          </a:lstStyle>
          <a:p>
            <a:fld id="{6C77C4AF-9621-4964-A6C8-F7F3A4941C71}" type="slidenum">
              <a:rPr lang="en-US" altLang="en-US" sz="1200">
                <a:solidFill>
                  <a:schemeClr val="tx1"/>
                </a:solidFill>
                <a:latin typeface="Verdana" pitchFamily="34" charset="0"/>
              </a:rPr>
              <a:pPr/>
              <a:t>3</a:t>
            </a:fld>
            <a:endParaRPr lang="en-US" altLang="en-US" sz="1200">
              <a:solidFill>
                <a:schemeClr val="tx1"/>
              </a:solidFill>
              <a:latin typeface="Verdana" pitchFamily="34" charset="0"/>
            </a:endParaRPr>
          </a:p>
        </p:txBody>
      </p:sp>
    </p:spTree>
    <p:extLst>
      <p:ext uri="{BB962C8B-B14F-4D97-AF65-F5344CB8AC3E}">
        <p14:creationId xmlns:p14="http://schemas.microsoft.com/office/powerpoint/2010/main" val="23358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342423" y="4716184"/>
            <a:ext cx="5567170" cy="48460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The rights of persons with disabilities are enshrined in the </a:t>
            </a:r>
            <a:r>
              <a:rPr lang="en-US" altLang="en-US" dirty="0">
                <a:cs typeface="Arial" pitchFamily="34" charset="0"/>
              </a:rPr>
              <a:t>United Nations Convention on the Rights of Persons with Disabilities </a:t>
            </a:r>
            <a:r>
              <a:rPr lang="en-US" altLang="en-US" dirty="0" smtClean="0">
                <a:cs typeface="Arial" pitchFamily="34" charset="0"/>
              </a:rPr>
              <a:t> </a:t>
            </a:r>
            <a:r>
              <a:rPr lang="en-US" altLang="en-US" dirty="0" smtClean="0">
                <a:cs typeface="Arial" pitchFamily="34" charset="0"/>
              </a:rPr>
              <a:t>or CRPD </a:t>
            </a:r>
            <a:r>
              <a:rPr lang="en-US" altLang="en-US" dirty="0" smtClean="0">
                <a:cs typeface="Arial" pitchFamily="34" charset="0"/>
              </a:rPr>
              <a:t>.  This Convention </a:t>
            </a:r>
            <a:r>
              <a:rPr lang="en-US" altLang="en-US" b="1" dirty="0" smtClean="0">
                <a:cs typeface="Arial" pitchFamily="34" charset="0"/>
              </a:rPr>
              <a:t>covers </a:t>
            </a:r>
            <a:r>
              <a:rPr lang="en-US" altLang="en-US" b="1" dirty="0">
                <a:cs typeface="Arial" pitchFamily="34" charset="0"/>
              </a:rPr>
              <a:t>a full range of issues, from work to education, to travel and access to information</a:t>
            </a:r>
          </a:p>
          <a:p>
            <a:pPr>
              <a:defRPr/>
            </a:pPr>
            <a:endParaRPr lang="en-US" altLang="en-US" dirty="0" smtClean="0"/>
          </a:p>
          <a:p>
            <a:pPr>
              <a:defRPr/>
            </a:pPr>
            <a:r>
              <a:rPr lang="en-US" altLang="en-US" dirty="0" smtClean="0"/>
              <a:t>As of last week the CRPD included: </a:t>
            </a:r>
            <a:r>
              <a:rPr lang="en-US" altLang="en-US" b="1" dirty="0" smtClean="0"/>
              <a:t>160 countries signatories, and 158 ratifications.</a:t>
            </a:r>
          </a:p>
          <a:p>
            <a:pPr>
              <a:defRPr/>
            </a:pPr>
            <a:endParaRPr lang="en-US" altLang="en-US" b="1" dirty="0" smtClean="0"/>
          </a:p>
          <a:p>
            <a:pPr>
              <a:defRPr/>
            </a:pPr>
            <a:r>
              <a:rPr lang="en-US" altLang="en-US" b="1" dirty="0" smtClean="0"/>
              <a:t>Practically every country in Europe has ratified the CRPD and its optional protocol, including the European Union itself.  The remaining countries have either ratified or</a:t>
            </a:r>
            <a:r>
              <a:rPr lang="en-US" altLang="en-US" b="1" baseline="0" dirty="0" smtClean="0"/>
              <a:t> </a:t>
            </a:r>
            <a:r>
              <a:rPr lang="en-US" altLang="en-US" b="1" dirty="0" smtClean="0"/>
              <a:t>signed the Convention or signed the Convention and its protocol. </a:t>
            </a:r>
          </a:p>
          <a:p>
            <a:pPr>
              <a:defRPr/>
            </a:pPr>
            <a:endParaRPr lang="en-US" altLang="en-US" b="1" dirty="0"/>
          </a:p>
          <a:p>
            <a:pPr>
              <a:defRPr/>
            </a:pPr>
            <a:r>
              <a:rPr lang="en-US" altLang="en-US" dirty="0" smtClean="0"/>
              <a:t>Albania,  Andorra, Austria, Belgium, Bosnia &amp; Herzegovina, Bulgaria, Croatia, Cyprus, Czech Republic, Denmark, Estonia, EU, Finland, France, Germany, Greece, Hungary, Iceland, Ireland, Italy, Latvia, Lithuania, Malta, Monaco, Montenegro, the Netherlands, Norway, Poland, Romania, San Marino, Serbia, Slovakia, Slovenia, Spain, Sweden, Switzerland,  the Former Yugoslav Republic of Macedonia and the UK, </a:t>
            </a:r>
          </a:p>
          <a:p>
            <a:pPr>
              <a:defRPr/>
            </a:pPr>
            <a:endParaRPr lang="en-US" altLang="en-US" dirty="0" smtClean="0"/>
          </a:p>
          <a:p>
            <a:pPr>
              <a:defRPr/>
            </a:pPr>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bg1"/>
                </a:solidFill>
                <a:latin typeface="Times New Roman" pitchFamily="18" charset="0"/>
              </a:defRPr>
            </a:lvl1pPr>
            <a:lvl2pPr marL="746125" indent="-287338" defTabSz="928688">
              <a:defRPr sz="1600">
                <a:solidFill>
                  <a:schemeClr val="bg1"/>
                </a:solidFill>
                <a:latin typeface="Times New Roman" pitchFamily="18" charset="0"/>
              </a:defRPr>
            </a:lvl2pPr>
            <a:lvl3pPr marL="1149350" indent="-228600" defTabSz="928688">
              <a:defRPr sz="1600">
                <a:solidFill>
                  <a:schemeClr val="bg1"/>
                </a:solidFill>
                <a:latin typeface="Times New Roman" pitchFamily="18" charset="0"/>
              </a:defRPr>
            </a:lvl3pPr>
            <a:lvl4pPr marL="1609725" indent="-228600" defTabSz="928688">
              <a:defRPr sz="1600">
                <a:solidFill>
                  <a:schemeClr val="bg1"/>
                </a:solidFill>
                <a:latin typeface="Times New Roman" pitchFamily="18" charset="0"/>
              </a:defRPr>
            </a:lvl4pPr>
            <a:lvl5pPr marL="2070100" indent="-228600" defTabSz="928688">
              <a:defRPr sz="1600">
                <a:solidFill>
                  <a:schemeClr val="bg1"/>
                </a:solidFill>
                <a:latin typeface="Times New Roman" pitchFamily="18" charset="0"/>
              </a:defRPr>
            </a:lvl5pPr>
            <a:lvl6pPr marL="2527300" indent="-228600" defTabSz="928688" eaLnBrk="0" fontAlgn="base" hangingPunct="0">
              <a:spcBef>
                <a:spcPct val="0"/>
              </a:spcBef>
              <a:spcAft>
                <a:spcPct val="0"/>
              </a:spcAft>
              <a:defRPr sz="1600">
                <a:solidFill>
                  <a:schemeClr val="bg1"/>
                </a:solidFill>
                <a:latin typeface="Times New Roman" pitchFamily="18" charset="0"/>
              </a:defRPr>
            </a:lvl6pPr>
            <a:lvl7pPr marL="2984500" indent="-228600" defTabSz="928688" eaLnBrk="0" fontAlgn="base" hangingPunct="0">
              <a:spcBef>
                <a:spcPct val="0"/>
              </a:spcBef>
              <a:spcAft>
                <a:spcPct val="0"/>
              </a:spcAft>
              <a:defRPr sz="1600">
                <a:solidFill>
                  <a:schemeClr val="bg1"/>
                </a:solidFill>
                <a:latin typeface="Times New Roman" pitchFamily="18" charset="0"/>
              </a:defRPr>
            </a:lvl7pPr>
            <a:lvl8pPr marL="3441700" indent="-228600" defTabSz="928688" eaLnBrk="0" fontAlgn="base" hangingPunct="0">
              <a:spcBef>
                <a:spcPct val="0"/>
              </a:spcBef>
              <a:spcAft>
                <a:spcPct val="0"/>
              </a:spcAft>
              <a:defRPr sz="1600">
                <a:solidFill>
                  <a:schemeClr val="bg1"/>
                </a:solidFill>
                <a:latin typeface="Times New Roman" pitchFamily="18" charset="0"/>
              </a:defRPr>
            </a:lvl8pPr>
            <a:lvl9pPr marL="3898900" indent="-228600" defTabSz="928688" eaLnBrk="0" fontAlgn="base" hangingPunct="0">
              <a:spcBef>
                <a:spcPct val="0"/>
              </a:spcBef>
              <a:spcAft>
                <a:spcPct val="0"/>
              </a:spcAft>
              <a:defRPr sz="1600">
                <a:solidFill>
                  <a:schemeClr val="bg1"/>
                </a:solidFill>
                <a:latin typeface="Times New Roman" pitchFamily="18" charset="0"/>
              </a:defRPr>
            </a:lvl9pPr>
          </a:lstStyle>
          <a:p>
            <a:fld id="{95C70C5B-A4B8-491C-97B7-036F636A9962}" type="slidenum">
              <a:rPr lang="en-US" altLang="en-US" sz="1200">
                <a:solidFill>
                  <a:schemeClr val="tx1"/>
                </a:solidFill>
                <a:latin typeface="Verdana" pitchFamily="34" charset="0"/>
              </a:rPr>
              <a:pPr/>
              <a:t>4</a:t>
            </a:fld>
            <a:endParaRPr lang="en-US" altLang="en-US" sz="1200">
              <a:solidFill>
                <a:schemeClr val="tx1"/>
              </a:solidFill>
              <a:latin typeface="Verdana" pitchFamily="34" charset="0"/>
            </a:endParaRPr>
          </a:p>
        </p:txBody>
      </p:sp>
    </p:spTree>
    <p:extLst>
      <p:ext uri="{BB962C8B-B14F-4D97-AF65-F5344CB8AC3E}">
        <p14:creationId xmlns:p14="http://schemas.microsoft.com/office/powerpoint/2010/main" val="176767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What does the Convention say about ICT accessibility?</a:t>
            </a:r>
          </a:p>
          <a:p>
            <a:pPr eaLnBrk="1" hangingPunct="1"/>
            <a:r>
              <a:rPr lang="en-US" altLang="en-US" b="1" dirty="0" smtClean="0">
                <a:cs typeface="Arial" pitchFamily="34" charset="0"/>
              </a:rPr>
              <a:t>Let’s take a look at Article 9.</a:t>
            </a:r>
          </a:p>
          <a:p>
            <a:pPr eaLnBrk="1" hangingPunct="1"/>
            <a:r>
              <a:rPr lang="en-US" altLang="en-US" b="1" dirty="0" smtClean="0">
                <a:cs typeface="Arial" pitchFamily="34" charset="0"/>
              </a:rPr>
              <a:t>Article 9 defines ICT accessibility as an integral part of accessibility rights, joining accessible transportation and the physical environment.</a:t>
            </a:r>
          </a:p>
          <a:p>
            <a:endParaRPr lang="en-US" altLang="en-US" dirty="0" smtClean="0">
              <a:cs typeface="Arial" pitchFamily="34" charset="0"/>
            </a:endParaRPr>
          </a:p>
          <a:p>
            <a:r>
              <a:rPr lang="en-US" altLang="en-US" dirty="0" smtClean="0">
                <a:cs typeface="Arial" pitchFamily="34" charset="0"/>
              </a:rPr>
              <a:t>As we can see from the article 9 language, </a:t>
            </a:r>
            <a:r>
              <a:rPr lang="en-US" altLang="en-US" b="1" dirty="0" smtClean="0">
                <a:cs typeface="Arial" pitchFamily="34" charset="0"/>
              </a:rPr>
              <a:t>the goal of accessibility is to enable PWD to live independently and participate fully in all aspects of life.</a:t>
            </a:r>
          </a:p>
          <a:p>
            <a:endParaRPr lang="en-US" altLang="en-US" b="1" dirty="0">
              <a:cs typeface="Arial" pitchFamily="34" charset="0"/>
            </a:endParaRPr>
          </a:p>
          <a:p>
            <a:r>
              <a:rPr lang="en-US" altLang="en-US" b="1" dirty="0" smtClean="0">
                <a:cs typeface="Arial" pitchFamily="34" charset="0"/>
              </a:rPr>
              <a:t>What does the Convention say about how we achieve accessibility?  It says we need to take measures to remove barriers to ICT use.</a:t>
            </a:r>
          </a:p>
          <a:p>
            <a:endParaRPr lang="en-US" altLang="en-US" b="1" dirty="0" smtClean="0">
              <a:cs typeface="Arial" pitchFamily="34" charset="0"/>
            </a:endParaRPr>
          </a:p>
          <a:p>
            <a:r>
              <a:rPr lang="en-US" altLang="en-US" b="1" dirty="0" smtClean="0">
                <a:cs typeface="Arial" pitchFamily="34" charset="0"/>
              </a:rPr>
              <a:t>In concrete terms, how do we do this? We can provide alternative but equivalent ways of accessing ICTs.</a:t>
            </a:r>
          </a:p>
          <a:p>
            <a:endParaRPr lang="en-US" altLang="en-US" dirty="0" smtClean="0">
              <a:cs typeface="Arial"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bg1"/>
                </a:solidFill>
                <a:latin typeface="Times New Roman" pitchFamily="18" charset="0"/>
              </a:defRPr>
            </a:lvl1pPr>
            <a:lvl2pPr marL="746125" indent="-287338" defTabSz="928688">
              <a:defRPr sz="1600">
                <a:solidFill>
                  <a:schemeClr val="bg1"/>
                </a:solidFill>
                <a:latin typeface="Times New Roman" pitchFamily="18" charset="0"/>
              </a:defRPr>
            </a:lvl2pPr>
            <a:lvl3pPr marL="1149350" indent="-228600" defTabSz="928688">
              <a:defRPr sz="1600">
                <a:solidFill>
                  <a:schemeClr val="bg1"/>
                </a:solidFill>
                <a:latin typeface="Times New Roman" pitchFamily="18" charset="0"/>
              </a:defRPr>
            </a:lvl3pPr>
            <a:lvl4pPr marL="1609725" indent="-228600" defTabSz="928688">
              <a:defRPr sz="1600">
                <a:solidFill>
                  <a:schemeClr val="bg1"/>
                </a:solidFill>
                <a:latin typeface="Times New Roman" pitchFamily="18" charset="0"/>
              </a:defRPr>
            </a:lvl4pPr>
            <a:lvl5pPr marL="2070100" indent="-228600" defTabSz="928688">
              <a:defRPr sz="1600">
                <a:solidFill>
                  <a:schemeClr val="bg1"/>
                </a:solidFill>
                <a:latin typeface="Times New Roman" pitchFamily="18" charset="0"/>
              </a:defRPr>
            </a:lvl5pPr>
            <a:lvl6pPr marL="2527300" indent="-228600" defTabSz="928688" eaLnBrk="0" fontAlgn="base" hangingPunct="0">
              <a:spcBef>
                <a:spcPct val="0"/>
              </a:spcBef>
              <a:spcAft>
                <a:spcPct val="0"/>
              </a:spcAft>
              <a:defRPr sz="1600">
                <a:solidFill>
                  <a:schemeClr val="bg1"/>
                </a:solidFill>
                <a:latin typeface="Times New Roman" pitchFamily="18" charset="0"/>
              </a:defRPr>
            </a:lvl6pPr>
            <a:lvl7pPr marL="2984500" indent="-228600" defTabSz="928688" eaLnBrk="0" fontAlgn="base" hangingPunct="0">
              <a:spcBef>
                <a:spcPct val="0"/>
              </a:spcBef>
              <a:spcAft>
                <a:spcPct val="0"/>
              </a:spcAft>
              <a:defRPr sz="1600">
                <a:solidFill>
                  <a:schemeClr val="bg1"/>
                </a:solidFill>
                <a:latin typeface="Times New Roman" pitchFamily="18" charset="0"/>
              </a:defRPr>
            </a:lvl7pPr>
            <a:lvl8pPr marL="3441700" indent="-228600" defTabSz="928688" eaLnBrk="0" fontAlgn="base" hangingPunct="0">
              <a:spcBef>
                <a:spcPct val="0"/>
              </a:spcBef>
              <a:spcAft>
                <a:spcPct val="0"/>
              </a:spcAft>
              <a:defRPr sz="1600">
                <a:solidFill>
                  <a:schemeClr val="bg1"/>
                </a:solidFill>
                <a:latin typeface="Times New Roman" pitchFamily="18" charset="0"/>
              </a:defRPr>
            </a:lvl8pPr>
            <a:lvl9pPr marL="3898900" indent="-228600" defTabSz="928688" eaLnBrk="0" fontAlgn="base" hangingPunct="0">
              <a:spcBef>
                <a:spcPct val="0"/>
              </a:spcBef>
              <a:spcAft>
                <a:spcPct val="0"/>
              </a:spcAft>
              <a:defRPr sz="1600">
                <a:solidFill>
                  <a:schemeClr val="bg1"/>
                </a:solidFill>
                <a:latin typeface="Times New Roman" pitchFamily="18" charset="0"/>
              </a:defRPr>
            </a:lvl9pPr>
          </a:lstStyle>
          <a:p>
            <a:fld id="{2A80062F-807F-468C-AB89-D3B39BE42352}" type="slidenum">
              <a:rPr lang="en-US" altLang="en-US" sz="1200">
                <a:solidFill>
                  <a:schemeClr val="tx1"/>
                </a:solidFill>
                <a:latin typeface="Verdana" pitchFamily="34" charset="0"/>
              </a:rPr>
              <a:pPr/>
              <a:t>5</a:t>
            </a:fld>
            <a:endParaRPr lang="en-US" altLang="en-US" sz="1200">
              <a:solidFill>
                <a:schemeClr val="tx1"/>
              </a:solidFill>
              <a:latin typeface="Verdana" pitchFamily="34" charset="0"/>
            </a:endParaRPr>
          </a:p>
        </p:txBody>
      </p:sp>
    </p:spTree>
    <p:extLst>
      <p:ext uri="{BB962C8B-B14F-4D97-AF65-F5344CB8AC3E}">
        <p14:creationId xmlns:p14="http://schemas.microsoft.com/office/powerpoint/2010/main" val="338476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806092" cy="4855904"/>
          </a:xfrm>
        </p:spPr>
        <p:txBody>
          <a:bodyPr/>
          <a:lstStyle/>
          <a:p>
            <a:r>
              <a:rPr lang="en-US" altLang="en-US" sz="1400" b="1" dirty="0" smtClean="0">
                <a:cs typeface="Arial" pitchFamily="34" charset="0"/>
              </a:rPr>
              <a:t>In general, to understand what we mean by ICT accessibility is </a:t>
            </a:r>
            <a:r>
              <a:rPr lang="en-US" altLang="en-US" dirty="0" smtClean="0">
                <a:solidFill>
                  <a:schemeClr val="tx2"/>
                </a:solidFill>
                <a:ea typeface="Tahoma" panose="020B0604030504040204" pitchFamily="34" charset="0"/>
                <a:cs typeface="Times New Roman" panose="02020603050405020304" pitchFamily="18" charset="0"/>
              </a:rPr>
              <a:t>what the user requires to gain functional access to ICT</a:t>
            </a:r>
          </a:p>
          <a:p>
            <a:pPr marL="628650" lvl="1" indent="-171450">
              <a:buFont typeface="Arial" panose="020B0604020202020204" pitchFamily="34" charset="0"/>
              <a:buChar char="•"/>
            </a:pPr>
            <a:r>
              <a:rPr lang="en-US" altLang="en-US" dirty="0" smtClean="0">
                <a:solidFill>
                  <a:schemeClr val="tx2"/>
                </a:solidFill>
                <a:ea typeface="Tahoma" panose="020B0604030504040204" pitchFamily="34" charset="0"/>
                <a:cs typeface="Times New Roman" panose="02020603050405020304" pitchFamily="18" charset="0"/>
              </a:rPr>
              <a:t>If you cannot see a typical screen you need a way to understand what is on it</a:t>
            </a:r>
          </a:p>
          <a:p>
            <a:pPr marL="628650" lvl="1" indent="-171450">
              <a:buFont typeface="Arial" panose="020B0604020202020204" pitchFamily="34" charset="0"/>
              <a:buChar char="•"/>
            </a:pPr>
            <a:r>
              <a:rPr lang="en-US" altLang="en-US" dirty="0" smtClean="0">
                <a:solidFill>
                  <a:schemeClr val="tx2"/>
                </a:solidFill>
                <a:ea typeface="Tahoma" panose="020B0604030504040204" pitchFamily="34" charset="0"/>
                <a:cs typeface="Times New Roman" panose="02020603050405020304" pitchFamily="18" charset="0"/>
              </a:rPr>
              <a:t>If you cannot hear the information, you need a way to get that information</a:t>
            </a:r>
          </a:p>
          <a:p>
            <a:pPr marL="628650" lvl="1" indent="-171450">
              <a:buFont typeface="Arial" panose="020B0604020202020204" pitchFamily="34" charset="0"/>
              <a:buChar char="•"/>
            </a:pPr>
            <a:r>
              <a:rPr lang="en-US" altLang="en-US" dirty="0" smtClean="0">
                <a:solidFill>
                  <a:schemeClr val="tx2"/>
                </a:solidFill>
                <a:ea typeface="Tahoma" panose="020B0604030504040204" pitchFamily="34" charset="0"/>
                <a:cs typeface="Times New Roman" panose="02020603050405020304" pitchFamily="18" charset="0"/>
              </a:rPr>
              <a:t>If you cannot input a command on a device, you need a way to do this.</a:t>
            </a:r>
          </a:p>
          <a:p>
            <a:r>
              <a:rPr lang="en-US" altLang="en-US" sz="1400" dirty="0" smtClean="0">
                <a:cs typeface="Arial" pitchFamily="34" charset="0"/>
              </a:rPr>
              <a:t/>
            </a:r>
            <a:br>
              <a:rPr lang="en-US" altLang="en-US" sz="1400" dirty="0" smtClean="0">
                <a:cs typeface="Arial" pitchFamily="34" charset="0"/>
              </a:rPr>
            </a:br>
            <a:r>
              <a:rPr lang="en-US" altLang="en-US" sz="1400" dirty="0" smtClean="0">
                <a:cs typeface="Arial" pitchFamily="34" charset="0"/>
              </a:rPr>
              <a:t>Again,</a:t>
            </a:r>
            <a:r>
              <a:rPr lang="en-US" altLang="en-US" sz="1400" b="1" dirty="0" smtClean="0">
                <a:cs typeface="Arial" pitchFamily="34" charset="0"/>
              </a:rPr>
              <a:t> we have to think about ensuring </a:t>
            </a:r>
            <a:r>
              <a:rPr lang="en-US" altLang="en-US" sz="1400" b="1" u="sng" dirty="0" smtClean="0">
                <a:cs typeface="Arial" pitchFamily="34" charset="0"/>
              </a:rPr>
              <a:t>that alternative but equivalent </a:t>
            </a:r>
            <a:r>
              <a:rPr lang="en-US" altLang="en-US" sz="1400" b="1" dirty="0" smtClean="0">
                <a:cs typeface="Arial" pitchFamily="34" charset="0"/>
              </a:rPr>
              <a:t>ways of accessing ICTs are provided.</a:t>
            </a:r>
          </a:p>
          <a:p>
            <a:endParaRPr lang="en-US" altLang="en-US" sz="1400" b="1"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cs typeface="Arial" pitchFamily="34" charset="0"/>
              </a:rPr>
              <a:t>The </a:t>
            </a:r>
            <a:r>
              <a:rPr lang="en-US" altLang="en-US" sz="1400" b="1" dirty="0" smtClean="0">
                <a:cs typeface="Arial" pitchFamily="34" charset="0"/>
              </a:rPr>
              <a:t>gentleman with sunglasses is blind</a:t>
            </a:r>
            <a:r>
              <a:rPr lang="en-US" altLang="en-US" sz="1400" dirty="0" smtClean="0">
                <a:cs typeface="Arial" pitchFamily="34" charset="0"/>
              </a:rPr>
              <a:t>:  </a:t>
            </a:r>
            <a:br>
              <a:rPr lang="en-US" altLang="en-US" sz="1400" dirty="0" smtClean="0">
                <a:cs typeface="Arial" pitchFamily="34" charset="0"/>
              </a:rPr>
            </a:br>
            <a:r>
              <a:rPr lang="en-US" altLang="en-US" sz="1400" b="1" u="sng" dirty="0" smtClean="0">
                <a:cs typeface="Arial" pitchFamily="34" charset="0"/>
              </a:rPr>
              <a:t>On TV </a:t>
            </a:r>
            <a:r>
              <a:rPr lang="en-US" altLang="en-US" sz="1400" b="1" dirty="0" smtClean="0">
                <a:cs typeface="Arial" pitchFamily="34" charset="0"/>
              </a:rPr>
              <a:t>– he can’t follow the non-verbal action, and  </a:t>
            </a:r>
            <a:br>
              <a:rPr lang="en-US" altLang="en-US" sz="1400" b="1" dirty="0" smtClean="0">
                <a:cs typeface="Arial" pitchFamily="34" charset="0"/>
              </a:rPr>
            </a:br>
            <a:r>
              <a:rPr lang="en-US" altLang="en-US" sz="1400" b="1" dirty="0" smtClean="0">
                <a:cs typeface="Arial" pitchFamily="34" charset="0"/>
              </a:rPr>
              <a:t>he cannot use visual icons on his smart phone unless they have sound</a:t>
            </a:r>
            <a:r>
              <a:rPr lang="en-US" altLang="en-US" sz="1400" dirty="0" smtClean="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cs typeface="Arial" pitchFamily="34" charset="0"/>
              </a:rPr>
              <a:t>The features that provide accessibility for him include screen readers for surfing the web, audio description on TV, tactile markers on a feature phone to orient his fingers to the numbers or a gesture-based screen reader for a smart phone/tablet and text to speech capability.  For someone with low vision, we can add a screen magnifier</a:t>
            </a:r>
          </a:p>
          <a:p>
            <a:r>
              <a:rPr lang="en-US" altLang="en-US" sz="1400" dirty="0">
                <a:cs typeface="Arial" pitchFamily="34" charset="0"/>
              </a:rPr>
              <a:t>The woman </a:t>
            </a:r>
            <a:r>
              <a:rPr lang="en-US" altLang="en-US" sz="1400" dirty="0" smtClean="0">
                <a:cs typeface="Arial" pitchFamily="34" charset="0"/>
              </a:rPr>
              <a:t>on the TV screen is </a:t>
            </a:r>
            <a:r>
              <a:rPr lang="en-US" altLang="en-US" sz="1400" b="1" dirty="0">
                <a:cs typeface="Arial" pitchFamily="34" charset="0"/>
              </a:rPr>
              <a:t>deaf</a:t>
            </a:r>
            <a:r>
              <a:rPr lang="en-US" altLang="en-US" sz="1400" dirty="0">
                <a:cs typeface="Arial" pitchFamily="34" charset="0"/>
              </a:rPr>
              <a:t>  – what are the </a:t>
            </a:r>
            <a:r>
              <a:rPr lang="en-US" altLang="en-US" sz="1400" b="1" dirty="0">
                <a:cs typeface="Arial" pitchFamily="34" charset="0"/>
              </a:rPr>
              <a:t>barriers that she faces in using </a:t>
            </a:r>
            <a:r>
              <a:rPr lang="en-US" altLang="en-US" sz="1400" b="1" dirty="0" smtClean="0">
                <a:cs typeface="Arial" pitchFamily="34" charset="0"/>
              </a:rPr>
              <a:t> ICTs</a:t>
            </a:r>
            <a:r>
              <a:rPr lang="en-US" altLang="en-US" sz="1400" dirty="0" smtClean="0">
                <a:cs typeface="Arial" pitchFamily="34" charset="0"/>
              </a:rPr>
              <a:t>  </a:t>
            </a:r>
            <a:r>
              <a:rPr lang="en-US" altLang="en-US" sz="1400" dirty="0">
                <a:cs typeface="Arial" pitchFamily="34" charset="0"/>
              </a:rPr>
              <a:t>It is </a:t>
            </a:r>
            <a:r>
              <a:rPr lang="en-US" altLang="en-US" sz="1400" b="1" dirty="0">
                <a:cs typeface="Arial" pitchFamily="34" charset="0"/>
              </a:rPr>
              <a:t>to follow the sound</a:t>
            </a:r>
            <a:r>
              <a:rPr lang="en-US" altLang="en-US" sz="1400" dirty="0" smtClean="0">
                <a:cs typeface="Arial" pitchFamily="34" charset="0"/>
              </a:rPr>
              <a:t>.  The features that provide accessibility for her are captioning and signing on TV, video relay services, SMS and MMS, and speech to text capability.  For someone who is hard of hearing we can add hearing aid compatibility and volume adjustment.</a:t>
            </a:r>
            <a:endParaRPr lang="en-US" altLang="en-US" sz="140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cs typeface="Arial" pitchFamily="34" charset="0"/>
            </a:endParaRPr>
          </a:p>
          <a:p>
            <a:endParaRPr lang="en-US" altLang="en-US" sz="1400" dirty="0" smtClean="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B599372-18FB-4835-901F-002FB8DB8391}" type="slidenum">
              <a:rPr lang="en-US" smtClean="0"/>
              <a:t>6</a:t>
            </a:fld>
            <a:endParaRPr lang="en-US"/>
          </a:p>
        </p:txBody>
      </p:sp>
    </p:spTree>
    <p:extLst>
      <p:ext uri="{BB962C8B-B14F-4D97-AF65-F5344CB8AC3E}">
        <p14:creationId xmlns:p14="http://schemas.microsoft.com/office/powerpoint/2010/main" val="119336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Now that we understand ICT accessibility is about removing barriers by providing alternative ways of accessing information, let’s talk about who benefits from accessible ICTs.</a:t>
            </a:r>
          </a:p>
          <a:p>
            <a:endParaRPr lang="en-US" altLang="en-US" dirty="0" smtClean="0">
              <a:cs typeface="Arial" pitchFamily="34" charset="0"/>
            </a:endParaRPr>
          </a:p>
          <a:p>
            <a:r>
              <a:rPr lang="en-US" altLang="en-US" dirty="0" smtClean="0">
                <a:cs typeface="Arial" pitchFamily="34" charset="0"/>
              </a:rPr>
              <a:t>Accessible ICTs also help aging populations and illiterate populations who benefit from ICTs that use text to speech.  In this way they can access websites that normally are used only by those who can read.</a:t>
            </a:r>
          </a:p>
          <a:p>
            <a:endParaRPr lang="en-US" altLang="en-US" dirty="0">
              <a:cs typeface="Arial" pitchFamily="34" charset="0"/>
            </a:endParaRPr>
          </a:p>
          <a:p>
            <a:r>
              <a:rPr lang="en-US" altLang="en-US" dirty="0" smtClean="0">
                <a:cs typeface="Arial" pitchFamily="34" charset="0"/>
              </a:rPr>
              <a:t>We also  know </a:t>
            </a:r>
            <a:r>
              <a:rPr lang="en-US" altLang="en-US" b="1" dirty="0" smtClean="0">
                <a:cs typeface="Arial" pitchFamily="34" charset="0"/>
              </a:rPr>
              <a:t>that accessible ICTs can open doors to education, jobs, participation in social and political life, and means that persons with disabilities can access e-government and emergency services.</a:t>
            </a:r>
          </a:p>
          <a:p>
            <a:endParaRPr lang="en-US" altLang="en-US" dirty="0" smtClean="0">
              <a:cs typeface="Arial" pitchFamily="34" charset="0"/>
            </a:endParaRPr>
          </a:p>
          <a:p>
            <a:endParaRPr lang="en-US" altLang="en-US" u="sng" dirty="0" smtClean="0">
              <a:cs typeface="Arial" pitchFamily="34" charset="0"/>
            </a:endParaRPr>
          </a:p>
          <a:p>
            <a:endParaRPr lang="en-US" altLang="en-US" dirty="0" smtClean="0">
              <a:cs typeface="Arial"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bg1"/>
                </a:solidFill>
                <a:latin typeface="Times New Roman" pitchFamily="18" charset="0"/>
              </a:defRPr>
            </a:lvl1pPr>
            <a:lvl2pPr marL="746125" indent="-287338" defTabSz="928688">
              <a:defRPr sz="1600">
                <a:solidFill>
                  <a:schemeClr val="bg1"/>
                </a:solidFill>
                <a:latin typeface="Times New Roman" pitchFamily="18" charset="0"/>
              </a:defRPr>
            </a:lvl2pPr>
            <a:lvl3pPr marL="1149350" indent="-228600" defTabSz="928688">
              <a:defRPr sz="1600">
                <a:solidFill>
                  <a:schemeClr val="bg1"/>
                </a:solidFill>
                <a:latin typeface="Times New Roman" pitchFamily="18" charset="0"/>
              </a:defRPr>
            </a:lvl3pPr>
            <a:lvl4pPr marL="1609725" indent="-228600" defTabSz="928688">
              <a:defRPr sz="1600">
                <a:solidFill>
                  <a:schemeClr val="bg1"/>
                </a:solidFill>
                <a:latin typeface="Times New Roman" pitchFamily="18" charset="0"/>
              </a:defRPr>
            </a:lvl4pPr>
            <a:lvl5pPr marL="2070100" indent="-228600" defTabSz="928688">
              <a:defRPr sz="1600">
                <a:solidFill>
                  <a:schemeClr val="bg1"/>
                </a:solidFill>
                <a:latin typeface="Times New Roman" pitchFamily="18" charset="0"/>
              </a:defRPr>
            </a:lvl5pPr>
            <a:lvl6pPr marL="2527300" indent="-228600" defTabSz="928688" eaLnBrk="0" fontAlgn="base" hangingPunct="0">
              <a:spcBef>
                <a:spcPct val="0"/>
              </a:spcBef>
              <a:spcAft>
                <a:spcPct val="0"/>
              </a:spcAft>
              <a:defRPr sz="1600">
                <a:solidFill>
                  <a:schemeClr val="bg1"/>
                </a:solidFill>
                <a:latin typeface="Times New Roman" pitchFamily="18" charset="0"/>
              </a:defRPr>
            </a:lvl6pPr>
            <a:lvl7pPr marL="2984500" indent="-228600" defTabSz="928688" eaLnBrk="0" fontAlgn="base" hangingPunct="0">
              <a:spcBef>
                <a:spcPct val="0"/>
              </a:spcBef>
              <a:spcAft>
                <a:spcPct val="0"/>
              </a:spcAft>
              <a:defRPr sz="1600">
                <a:solidFill>
                  <a:schemeClr val="bg1"/>
                </a:solidFill>
                <a:latin typeface="Times New Roman" pitchFamily="18" charset="0"/>
              </a:defRPr>
            </a:lvl7pPr>
            <a:lvl8pPr marL="3441700" indent="-228600" defTabSz="928688" eaLnBrk="0" fontAlgn="base" hangingPunct="0">
              <a:spcBef>
                <a:spcPct val="0"/>
              </a:spcBef>
              <a:spcAft>
                <a:spcPct val="0"/>
              </a:spcAft>
              <a:defRPr sz="1600">
                <a:solidFill>
                  <a:schemeClr val="bg1"/>
                </a:solidFill>
                <a:latin typeface="Times New Roman" pitchFamily="18" charset="0"/>
              </a:defRPr>
            </a:lvl8pPr>
            <a:lvl9pPr marL="3898900" indent="-228600" defTabSz="928688" eaLnBrk="0" fontAlgn="base" hangingPunct="0">
              <a:spcBef>
                <a:spcPct val="0"/>
              </a:spcBef>
              <a:spcAft>
                <a:spcPct val="0"/>
              </a:spcAft>
              <a:defRPr sz="1600">
                <a:solidFill>
                  <a:schemeClr val="bg1"/>
                </a:solidFill>
                <a:latin typeface="Times New Roman" pitchFamily="18" charset="0"/>
              </a:defRPr>
            </a:lvl9pPr>
          </a:lstStyle>
          <a:p>
            <a:fld id="{CADBD7A8-DC0B-4D6A-9FAB-0F517FD96DEE}" type="slidenum">
              <a:rPr lang="en-US" altLang="en-US" sz="1200">
                <a:solidFill>
                  <a:schemeClr val="tx1"/>
                </a:solidFill>
                <a:latin typeface="Verdana" pitchFamily="34" charset="0"/>
              </a:rPr>
              <a:pPr/>
              <a:t>7</a:t>
            </a:fld>
            <a:endParaRPr lang="en-US" altLang="en-US" sz="1200">
              <a:solidFill>
                <a:schemeClr val="tx1"/>
              </a:solidFill>
              <a:latin typeface="Verdana" pitchFamily="34" charset="0"/>
            </a:endParaRPr>
          </a:p>
        </p:txBody>
      </p:sp>
    </p:spTree>
    <p:extLst>
      <p:ext uri="{BB962C8B-B14F-4D97-AF65-F5344CB8AC3E}">
        <p14:creationId xmlns:p14="http://schemas.microsoft.com/office/powerpoint/2010/main" val="186915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19163" y="744538"/>
            <a:ext cx="4959350" cy="3721100"/>
          </a:xfrm>
          <a:ln/>
        </p:spPr>
      </p:sp>
      <p:sp>
        <p:nvSpPr>
          <p:cNvPr id="46083" name="Rectangle 3"/>
          <p:cNvSpPr>
            <a:spLocks noGrp="1" noChangeArrowheads="1"/>
          </p:cNvSpPr>
          <p:nvPr>
            <p:ph type="body" idx="1"/>
          </p:nvPr>
        </p:nvSpPr>
        <p:spPr>
          <a:xfrm>
            <a:off x="242325" y="4717768"/>
            <a:ext cx="6313026" cy="50694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cs typeface="Arial" pitchFamily="34" charset="0"/>
              </a:rPr>
              <a:t>Now that we understand what we mean by ICT accessibility and why it matters, how do we make sure persons with disabilities, aging populations and others can use accessible ICTs in their daily lives?  How do we ensure there is a market for accessible ICTs? </a:t>
            </a:r>
          </a:p>
          <a:p>
            <a:pPr>
              <a:lnSpc>
                <a:spcPct val="90000"/>
              </a:lnSpc>
            </a:pPr>
            <a:endParaRPr lang="en-US" altLang="en-US" dirty="0">
              <a:cs typeface="Arial" pitchFamily="34" charset="0"/>
            </a:endParaRPr>
          </a:p>
          <a:p>
            <a:pPr>
              <a:lnSpc>
                <a:spcPct val="90000"/>
              </a:lnSpc>
            </a:pPr>
            <a:r>
              <a:rPr lang="en-US" altLang="en-US" dirty="0" smtClean="0">
                <a:cs typeface="Arial" pitchFamily="34" charset="0"/>
              </a:rPr>
              <a:t>The countries that have been most successful in ensuring ICT accessibility have done it through their ICT legal, policy and regulatory frameworks.  </a:t>
            </a:r>
          </a:p>
          <a:p>
            <a:pPr>
              <a:lnSpc>
                <a:spcPct val="90000"/>
              </a:lnSpc>
            </a:pPr>
            <a:r>
              <a:rPr lang="en-US" altLang="en-US" dirty="0" smtClean="0">
                <a:cs typeface="Arial" pitchFamily="34" charset="0"/>
              </a:rPr>
              <a:t>  </a:t>
            </a:r>
          </a:p>
          <a:p>
            <a:pPr>
              <a:lnSpc>
                <a:spcPct val="90000"/>
              </a:lnSpc>
            </a:pPr>
            <a:r>
              <a:rPr lang="en-US" altLang="en-US" dirty="0" smtClean="0">
                <a:cs typeface="Arial" pitchFamily="34" charset="0"/>
              </a:rPr>
              <a:t>All Governments have national ICT policies, legislation and regulations.  If we want to see ICT accessibility become a reality on the ground, we need to focus our efforts on updating these key legal instruments. </a:t>
            </a:r>
          </a:p>
          <a:p>
            <a:pPr>
              <a:lnSpc>
                <a:spcPct val="90000"/>
              </a:lnSpc>
            </a:pPr>
            <a:endParaRPr lang="en-US" altLang="en-US" dirty="0" smtClean="0">
              <a:cs typeface="Arial" pitchFamily="34" charset="0"/>
            </a:endParaRPr>
          </a:p>
          <a:p>
            <a:pPr>
              <a:lnSpc>
                <a:spcPct val="90000"/>
              </a:lnSpc>
            </a:pPr>
            <a:r>
              <a:rPr lang="en-US" altLang="en-US" dirty="0" smtClean="0">
                <a:cs typeface="Arial" pitchFamily="34" charset="0"/>
              </a:rPr>
              <a:t>Many governments also have disability laws.  However, many of these were drafted before ICTs became as prevalent as they currently are in all aspects of society.  Thus many disability laws need to be updated to ensure ICT accessibility is included as a right along with transportation and built environment accessibility.</a:t>
            </a:r>
          </a:p>
          <a:p>
            <a:pPr>
              <a:lnSpc>
                <a:spcPct val="90000"/>
              </a:lnSpc>
            </a:pPr>
            <a:endParaRPr lang="en-US" altLang="en-US" dirty="0">
              <a:cs typeface="Arial" pitchFamily="34" charset="0"/>
            </a:endParaRPr>
          </a:p>
          <a:p>
            <a:pPr>
              <a:lnSpc>
                <a:spcPct val="90000"/>
              </a:lnSpc>
            </a:pPr>
            <a:r>
              <a:rPr lang="en-US" altLang="en-US" dirty="0" smtClean="0">
                <a:cs typeface="Arial" pitchFamily="34" charset="0"/>
              </a:rPr>
              <a:t>Finally, governments can act to create a market for accessible ICTs by adopting accessible public procurement practices.  When the government buys accessible ICTs, manufacturers and service providers respond by developing accessible ICTs.  They don’t want to lose the lucrative business opportunities of selling ICTs to the government.  </a:t>
            </a:r>
            <a:endParaRPr lang="en-US" altLang="en-US" dirty="0">
              <a:cs typeface="Arial" pitchFamily="34" charset="0"/>
            </a:endParaRPr>
          </a:p>
          <a:p>
            <a:pPr>
              <a:lnSpc>
                <a:spcPct val="90000"/>
              </a:lnSpc>
            </a:pPr>
            <a:endParaRPr lang="en-US" altLang="en-US" dirty="0" smtClean="0">
              <a:cs typeface="Arial" pitchFamily="34" charset="0"/>
            </a:endParaRPr>
          </a:p>
          <a:p>
            <a:pPr>
              <a:lnSpc>
                <a:spcPct val="90000"/>
              </a:lnSpc>
            </a:pPr>
            <a:r>
              <a:rPr lang="en-US" altLang="en-US" dirty="0" smtClean="0">
                <a:cs typeface="Arial" pitchFamily="34" charset="0"/>
              </a:rPr>
              <a:t>We will hear more about ICT accessibility policies, regulations, laws and public procurement over the next two days. </a:t>
            </a:r>
          </a:p>
        </p:txBody>
      </p:sp>
    </p:spTree>
    <p:extLst>
      <p:ext uri="{BB962C8B-B14F-4D97-AF65-F5344CB8AC3E}">
        <p14:creationId xmlns:p14="http://schemas.microsoft.com/office/powerpoint/2010/main" val="56479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ITU and its sector member G3ict developed a Model ICT Accessibility Policy Report to assist our Member States to develop their own national ICT accessibility frameworks.  </a:t>
            </a:r>
          </a:p>
          <a:p>
            <a:endParaRPr lang="en-US" altLang="en-US" dirty="0">
              <a:cs typeface="Arial" pitchFamily="34" charset="0"/>
            </a:endParaRPr>
          </a:p>
          <a:p>
            <a:r>
              <a:rPr lang="en-US" altLang="en-US" dirty="0" smtClean="0">
                <a:cs typeface="Arial" pitchFamily="34" charset="0"/>
              </a:rPr>
              <a:t>We address changes to existing ICT and disability legislation and identify concrete steps that governments, the private sector and organizations of disabled persons can take to  ensure accessibility for different ICT platforms, including mobile, web and TV and video programming as well as public procurement. </a:t>
            </a:r>
          </a:p>
          <a:p>
            <a:endParaRPr lang="en-US" altLang="en-US" dirty="0">
              <a:cs typeface="Arial" pitchFamily="34" charset="0"/>
            </a:endParaRPr>
          </a:p>
          <a:p>
            <a:r>
              <a:rPr lang="en-US" altLang="en-US" dirty="0" smtClean="0">
                <a:cs typeface="Arial" pitchFamily="34" charset="0"/>
              </a:rPr>
              <a:t>I will give a brief intro to some of these specifics when we introduce the sessions on web, mobile and TV/video programming accessibility.  Dónal Rice will delve into public procurement later today. </a:t>
            </a:r>
          </a:p>
          <a:p>
            <a:endParaRPr lang="en-US" altLang="en-US" dirty="0">
              <a:cs typeface="Arial" pitchFamily="34" charset="0"/>
            </a:endParaRPr>
          </a:p>
          <a:p>
            <a:r>
              <a:rPr lang="en-US" altLang="en-US" dirty="0" smtClean="0">
                <a:cs typeface="Arial" pitchFamily="34" charset="0"/>
              </a:rPr>
              <a:t>In the meanwhile, to set the framework for our discussions, I wanted to share some of the key principles to ICT accessibility policy making.</a:t>
            </a:r>
            <a:endParaRPr lang="en-US" altLang="en-US" dirty="0">
              <a:cs typeface="Arial"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bg1"/>
                </a:solidFill>
                <a:latin typeface="Times New Roman" pitchFamily="18" charset="0"/>
              </a:defRPr>
            </a:lvl1pPr>
            <a:lvl2pPr marL="746125" indent="-287338" defTabSz="928688">
              <a:defRPr sz="1600">
                <a:solidFill>
                  <a:schemeClr val="bg1"/>
                </a:solidFill>
                <a:latin typeface="Times New Roman" pitchFamily="18" charset="0"/>
              </a:defRPr>
            </a:lvl2pPr>
            <a:lvl3pPr marL="1149350" indent="-228600" defTabSz="928688">
              <a:defRPr sz="1600">
                <a:solidFill>
                  <a:schemeClr val="bg1"/>
                </a:solidFill>
                <a:latin typeface="Times New Roman" pitchFamily="18" charset="0"/>
              </a:defRPr>
            </a:lvl3pPr>
            <a:lvl4pPr marL="1609725" indent="-228600" defTabSz="928688">
              <a:defRPr sz="1600">
                <a:solidFill>
                  <a:schemeClr val="bg1"/>
                </a:solidFill>
                <a:latin typeface="Times New Roman" pitchFamily="18" charset="0"/>
              </a:defRPr>
            </a:lvl4pPr>
            <a:lvl5pPr marL="2070100" indent="-228600" defTabSz="928688">
              <a:defRPr sz="1600">
                <a:solidFill>
                  <a:schemeClr val="bg1"/>
                </a:solidFill>
                <a:latin typeface="Times New Roman" pitchFamily="18" charset="0"/>
              </a:defRPr>
            </a:lvl5pPr>
            <a:lvl6pPr marL="2527300" indent="-228600" defTabSz="928688" eaLnBrk="0" fontAlgn="base" hangingPunct="0">
              <a:spcBef>
                <a:spcPct val="0"/>
              </a:spcBef>
              <a:spcAft>
                <a:spcPct val="0"/>
              </a:spcAft>
              <a:defRPr sz="1600">
                <a:solidFill>
                  <a:schemeClr val="bg1"/>
                </a:solidFill>
                <a:latin typeface="Times New Roman" pitchFamily="18" charset="0"/>
              </a:defRPr>
            </a:lvl6pPr>
            <a:lvl7pPr marL="2984500" indent="-228600" defTabSz="928688" eaLnBrk="0" fontAlgn="base" hangingPunct="0">
              <a:spcBef>
                <a:spcPct val="0"/>
              </a:spcBef>
              <a:spcAft>
                <a:spcPct val="0"/>
              </a:spcAft>
              <a:defRPr sz="1600">
                <a:solidFill>
                  <a:schemeClr val="bg1"/>
                </a:solidFill>
                <a:latin typeface="Times New Roman" pitchFamily="18" charset="0"/>
              </a:defRPr>
            </a:lvl7pPr>
            <a:lvl8pPr marL="3441700" indent="-228600" defTabSz="928688" eaLnBrk="0" fontAlgn="base" hangingPunct="0">
              <a:spcBef>
                <a:spcPct val="0"/>
              </a:spcBef>
              <a:spcAft>
                <a:spcPct val="0"/>
              </a:spcAft>
              <a:defRPr sz="1600">
                <a:solidFill>
                  <a:schemeClr val="bg1"/>
                </a:solidFill>
                <a:latin typeface="Times New Roman" pitchFamily="18" charset="0"/>
              </a:defRPr>
            </a:lvl8pPr>
            <a:lvl9pPr marL="3898900" indent="-228600" defTabSz="928688" eaLnBrk="0" fontAlgn="base" hangingPunct="0">
              <a:spcBef>
                <a:spcPct val="0"/>
              </a:spcBef>
              <a:spcAft>
                <a:spcPct val="0"/>
              </a:spcAft>
              <a:defRPr sz="1600">
                <a:solidFill>
                  <a:schemeClr val="bg1"/>
                </a:solidFill>
                <a:latin typeface="Times New Roman" pitchFamily="18" charset="0"/>
              </a:defRPr>
            </a:lvl9pPr>
          </a:lstStyle>
          <a:p>
            <a:fld id="{47735868-9280-4740-A8D2-047FAA185FF2}" type="slidenum">
              <a:rPr lang="en-US" altLang="en-US" sz="1200">
                <a:solidFill>
                  <a:schemeClr val="tx1"/>
                </a:solidFill>
                <a:latin typeface="Verdana" pitchFamily="34" charset="0"/>
              </a:rPr>
              <a:pPr/>
              <a:t>9</a:t>
            </a:fld>
            <a:endParaRPr lang="en-US" altLang="en-US" sz="1200">
              <a:solidFill>
                <a:schemeClr val="tx1"/>
              </a:solidFill>
              <a:latin typeface="Verdana" pitchFamily="34" charset="0"/>
            </a:endParaRPr>
          </a:p>
        </p:txBody>
      </p:sp>
    </p:spTree>
    <p:extLst>
      <p:ext uri="{BB962C8B-B14F-4D97-AF65-F5344CB8AC3E}">
        <p14:creationId xmlns:p14="http://schemas.microsoft.com/office/powerpoint/2010/main" val="256636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tu.int/en/ITU-D/Digital-Inclusion/Pages/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mailto:susan.schorr@itu.int" TargetMode="External"/><Relationship Id="rId4" Type="http://schemas.openxmlformats.org/officeDocument/2006/relationships/hyperlink" Target="http://www.itu.int/accessibil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itu.int/en/ITU-D/Digital-Inclusion/Pages/Reports_and_Resource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66"/>
            <a:ext cx="8229600" cy="1469606"/>
          </a:xfrm>
        </p:spPr>
        <p:txBody>
          <a:bodyPr>
            <a:normAutofit fontScale="90000"/>
          </a:bodyPr>
          <a:lstStyle/>
          <a:p>
            <a:r>
              <a:rPr lang="en-US" altLang="en-US" dirty="0" smtClean="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rPr>
              <a:t/>
            </a:r>
            <a:br>
              <a:rPr lang="en-US" altLang="en-US" dirty="0" smtClean="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rPr>
            </a:br>
            <a:r>
              <a:rPr lang="en-US" altLang="en-US" dirty="0" smtClean="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rPr>
              <a:t>A</a:t>
            </a:r>
            <a:r>
              <a:rPr lang="en-US" altLang="en-US" sz="3100" dirty="0" smtClean="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ccessibility policies and strategies at the global level </a:t>
            </a:r>
            <a:r>
              <a:rPr lang="en-US" altLang="en-US" sz="31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
            </a:r>
            <a:br>
              <a:rPr lang="en-US" altLang="en-US" sz="31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br>
            <a:endParaRPr lang="en-US" sz="31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lgn="ctr">
              <a:buNone/>
              <a:defRPr/>
            </a:pPr>
            <a:r>
              <a:rPr lang="en-US" altLang="en-US" dirty="0" smtClean="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rPr>
              <a:t>The Role of ICT in the Development of Inclusive Society for Persons with Disabilities</a:t>
            </a:r>
          </a:p>
          <a:p>
            <a:pPr marL="0" indent="0" algn="ctr">
              <a:buNone/>
              <a:defRPr/>
            </a:pPr>
            <a:r>
              <a:rPr lang="en-US" altLang="en-US" dirty="0" smtClean="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rPr>
              <a:t>Session One</a:t>
            </a:r>
            <a:endParaRPr lang="en-US" altLang="en-US" dirty="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endParaRPr>
          </a:p>
          <a:p>
            <a:pPr marL="0" indent="0" algn="ctr">
              <a:buNone/>
              <a:defRPr/>
            </a:pPr>
            <a:r>
              <a:rPr lang="en-US" altLang="en-US" dirty="0" smtClean="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rPr>
              <a:t>Belgrade, Serba-8-9 October 2015</a:t>
            </a:r>
          </a:p>
          <a:p>
            <a:pPr marL="0" indent="0" algn="ctr">
              <a:buNone/>
              <a:defRPr/>
            </a:pPr>
            <a:endParaRPr lang="en-US" altLang="en-US" dirty="0" smtClean="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endParaRPr>
          </a:p>
          <a:p>
            <a:pPr marL="0" indent="0" algn="ctr">
              <a:buNone/>
              <a:defRPr/>
            </a:pPr>
            <a:r>
              <a:rPr lang="en-US" altLang="en-US" b="1" dirty="0" smtClean="0">
                <a:solidFill>
                  <a:schemeClr val="tx2"/>
                </a:solidFill>
                <a:latin typeface="Gadugi" panose="020B0502040204020203" pitchFamily="34" charset="0"/>
                <a:ea typeface="Tahoma" panose="020B0604030504040204" pitchFamily="34" charset="0"/>
                <a:cs typeface="Times New Roman" panose="02020603050405020304" pitchFamily="18" charset="0"/>
              </a:rPr>
              <a:t>ITU </a:t>
            </a:r>
            <a:r>
              <a:rPr lang="en-US" altLang="en-US" b="1" dirty="0">
                <a:solidFill>
                  <a:schemeClr val="tx2"/>
                </a:solidFill>
                <a:latin typeface="Gadugi" panose="020B0502040204020203" pitchFamily="34" charset="0"/>
                <a:ea typeface="Tahoma" panose="020B0604030504040204" pitchFamily="34" charset="0"/>
                <a:cs typeface="Times New Roman" panose="02020603050405020304" pitchFamily="18" charset="0"/>
              </a:rPr>
              <a:t>European Regional Initiative 3: Ensuring access to ICTs for persons with disabilities</a:t>
            </a:r>
          </a:p>
          <a:p>
            <a:pPr marL="0" indent="0" algn="ctr">
              <a:buNone/>
              <a:defRPr/>
            </a:pPr>
            <a:endParaRPr lang="en-US" altLang="en-US" dirty="0">
              <a:solidFill>
                <a:schemeClr val="tx2"/>
              </a:solidFill>
              <a:effectLst>
                <a:outerShdw blurRad="38100" dist="38100" dir="2700000" algn="tl">
                  <a:srgbClr val="C0C0C0"/>
                </a:outerShdw>
              </a:effectLst>
              <a:ea typeface="Tahoma" panose="020B0604030504040204" pitchFamily="34" charset="0"/>
              <a:cs typeface="Times New Roman" panose="02020603050405020304" pitchFamily="18" charset="0"/>
            </a:endParaRPr>
          </a:p>
          <a:p>
            <a:pPr algn="ctr">
              <a:lnSpc>
                <a:spcPct val="80000"/>
              </a:lnSpc>
              <a:buFont typeface="Wingdings" panose="05000000000000000000" pitchFamily="2" charset="2"/>
              <a:buNone/>
              <a:defRPr/>
            </a:pPr>
            <a:r>
              <a:rPr lang="en-US" altLang="en-US" sz="2800" b="1" dirty="0">
                <a:solidFill>
                  <a:schemeClr val="tx1"/>
                </a:solidFill>
                <a:effectLst>
                  <a:outerShdw blurRad="38100" dist="38100" dir="2700000" algn="tl">
                    <a:srgbClr val="C0C0C0"/>
                  </a:outerShdw>
                </a:effectLst>
                <a:ea typeface="Tahoma" pitchFamily="34" charset="0"/>
                <a:cs typeface="Times New Roman" pitchFamily="18" charset="0"/>
              </a:rPr>
              <a:t>Ms. Susan SCHORR, </a:t>
            </a:r>
            <a:r>
              <a:rPr lang="en-US" altLang="en-US" sz="2800" dirty="0">
                <a:solidFill>
                  <a:schemeClr val="tx1"/>
                </a:solidFill>
                <a:effectLst>
                  <a:outerShdw blurRad="38100" dist="38100" dir="2700000" algn="tl">
                    <a:srgbClr val="C0C0C0"/>
                  </a:outerShdw>
                </a:effectLst>
                <a:ea typeface="Tahoma" pitchFamily="34" charset="0"/>
                <a:cs typeface="Times New Roman" pitchFamily="18" charset="0"/>
              </a:rPr>
              <a:t>Head</a:t>
            </a:r>
          </a:p>
          <a:p>
            <a:pPr algn="ctr">
              <a:lnSpc>
                <a:spcPct val="80000"/>
              </a:lnSpc>
              <a:buFont typeface="Wingdings" panose="05000000000000000000" pitchFamily="2" charset="2"/>
              <a:buNone/>
              <a:defRPr/>
            </a:pPr>
            <a:r>
              <a:rPr lang="en-US" altLang="en-US" sz="2800" dirty="0">
                <a:solidFill>
                  <a:schemeClr val="tx1"/>
                </a:solidFill>
                <a:effectLst>
                  <a:outerShdw blurRad="38100" dist="38100" dir="2700000" algn="tl">
                    <a:srgbClr val="C0C0C0"/>
                  </a:outerShdw>
                </a:effectLst>
                <a:ea typeface="Tahoma" pitchFamily="34" charset="0"/>
                <a:cs typeface="Times New Roman" pitchFamily="18" charset="0"/>
              </a:rPr>
              <a:t>Special Initiative Division-Telecommunication Development Bureau </a:t>
            </a:r>
            <a:br>
              <a:rPr lang="en-US" altLang="en-US" sz="2800" dirty="0">
                <a:solidFill>
                  <a:schemeClr val="tx1"/>
                </a:solidFill>
                <a:effectLst>
                  <a:outerShdw blurRad="38100" dist="38100" dir="2700000" algn="tl">
                    <a:srgbClr val="C0C0C0"/>
                  </a:outerShdw>
                </a:effectLst>
                <a:ea typeface="Tahoma" pitchFamily="34" charset="0"/>
                <a:cs typeface="Times New Roman" pitchFamily="18" charset="0"/>
              </a:rPr>
            </a:br>
            <a:r>
              <a:rPr lang="en-US" altLang="en-US" sz="2800" b="1" dirty="0">
                <a:solidFill>
                  <a:schemeClr val="tx1"/>
                </a:solidFill>
                <a:effectLst>
                  <a:outerShdw blurRad="38100" dist="38100" dir="2700000" algn="tl">
                    <a:srgbClr val="C0C0C0"/>
                  </a:outerShdw>
                </a:effectLst>
                <a:ea typeface="Tahoma" pitchFamily="34" charset="0"/>
                <a:cs typeface="Times New Roman" pitchFamily="18" charset="0"/>
              </a:rPr>
              <a:t>International Telecommunication Union</a:t>
            </a:r>
          </a:p>
          <a:p>
            <a:pPr marL="0" indent="0" algn="ctr">
              <a:buNone/>
              <a:defRPr/>
            </a:pPr>
            <a:endParaRPr lang="en-US" altLang="en-US" dirty="0">
              <a:ea typeface="Tahoma" panose="020B060403050404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44607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elements of national ICT accessibility policies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remove barriers to ICT use by persons with different kinds of disabilities and different ICT devices and platforms (web, mobile, TV)</a:t>
            </a:r>
          </a:p>
          <a:p>
            <a:r>
              <a:rPr lang="en-US" dirty="0" smtClean="0"/>
              <a:t> include persons with disabilities in policy making – create a committee on ICT accessibility</a:t>
            </a:r>
          </a:p>
          <a:p>
            <a:r>
              <a:rPr lang="en-US" dirty="0"/>
              <a:t>p</a:t>
            </a:r>
            <a:r>
              <a:rPr lang="en-US" dirty="0" smtClean="0"/>
              <a:t>romote availability of accessible ICTs and awareness that accessible devices and services exist – train staff and reach out to organizations of persons with disabilities</a:t>
            </a:r>
          </a:p>
          <a:p>
            <a:r>
              <a:rPr lang="en-US" dirty="0" smtClean="0"/>
              <a:t>use commercially available solutions</a:t>
            </a:r>
          </a:p>
          <a:p>
            <a:r>
              <a:rPr lang="en-US" dirty="0" smtClean="0"/>
              <a:t>build partnerships, e.g. between academia and industry for text to speech solutions </a:t>
            </a:r>
            <a:endParaRPr lang="en-US" dirty="0"/>
          </a:p>
        </p:txBody>
      </p:sp>
    </p:spTree>
    <p:extLst>
      <p:ext uri="{BB962C8B-B14F-4D97-AF65-F5344CB8AC3E}">
        <p14:creationId xmlns:p14="http://schemas.microsoft.com/office/powerpoint/2010/main" val="346401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4294967295"/>
          </p:nvPr>
        </p:nvSpPr>
        <p:spPr>
          <a:xfrm>
            <a:off x="8388350" y="6381750"/>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A2BC6BD0-C79A-4D16-94FF-E74774871B74}" type="slidenum">
              <a:rPr lang="en-US" altLang="en-US" sz="1000">
                <a:solidFill>
                  <a:srgbClr val="0E438A"/>
                </a:solidFill>
                <a:latin typeface="Zurich BT" pitchFamily="34" charset="0"/>
              </a:rPr>
              <a:pPr>
                <a:spcBef>
                  <a:spcPct val="0"/>
                </a:spcBef>
                <a:buClrTx/>
                <a:buSzTx/>
                <a:buFontTx/>
                <a:buNone/>
              </a:pPr>
              <a:t>11</a:t>
            </a:fld>
            <a:endParaRPr lang="en-US" altLang="en-US" sz="1000">
              <a:solidFill>
                <a:srgbClr val="0E438A"/>
              </a:solidFill>
              <a:latin typeface="Zurich BT" pitchFamily="34" charset="0"/>
            </a:endParaRPr>
          </a:p>
        </p:txBody>
      </p:sp>
      <p:sp>
        <p:nvSpPr>
          <p:cNvPr id="2" name="Title 1"/>
          <p:cNvSpPr>
            <a:spLocks noGrp="1"/>
          </p:cNvSpPr>
          <p:nvPr>
            <p:ph type="title" idx="4294967295"/>
          </p:nvPr>
        </p:nvSpPr>
        <p:spPr>
          <a:xfrm>
            <a:off x="2009775" y="1123950"/>
            <a:ext cx="6878638" cy="646113"/>
          </a:xfrm>
        </p:spPr>
        <p:txBody>
          <a:bodyPr lIns="45720" rIns="45720" anchor="t">
            <a:normAutofit fontScale="90000"/>
          </a:bodyPr>
          <a:lstStyle/>
          <a:p>
            <a:pPr>
              <a:defRPr/>
            </a:pPr>
            <a:r>
              <a:rPr lang="fr-FR" dirty="0" smtClean="0">
                <a:effectLst>
                  <a:outerShdw blurRad="38100" dist="38100" dir="2700000" algn="tl">
                    <a:srgbClr val="C0C0C0"/>
                  </a:outerShdw>
                </a:effectLst>
                <a:latin typeface="Times New Roman" pitchFamily="18" charset="0"/>
                <a:cs typeface="Times New Roman" pitchFamily="18" charset="0"/>
              </a:rPr>
              <a:t>Thank </a:t>
            </a:r>
            <a:r>
              <a:rPr lang="fr-FR" dirty="0">
                <a:effectLst>
                  <a:outerShdw blurRad="38100" dist="38100" dir="2700000" algn="tl">
                    <a:srgbClr val="C0C0C0"/>
                  </a:outerShdw>
                </a:effectLst>
                <a:latin typeface="Times New Roman" pitchFamily="18" charset="0"/>
                <a:cs typeface="Times New Roman" pitchFamily="18" charset="0"/>
              </a:rPr>
              <a:t>y</a:t>
            </a:r>
            <a:r>
              <a:rPr lang="fr-FR" dirty="0" smtClean="0">
                <a:effectLst>
                  <a:outerShdw blurRad="38100" dist="38100" dir="2700000" algn="tl">
                    <a:srgbClr val="C0C0C0"/>
                  </a:outerShdw>
                </a:effectLst>
                <a:latin typeface="Times New Roman" pitchFamily="18" charset="0"/>
                <a:cs typeface="Times New Roman" pitchFamily="18" charset="0"/>
              </a:rPr>
              <a:t>ou for your attention!</a:t>
            </a:r>
            <a:endParaRPr lang="fr-FR" dirty="0">
              <a:effectLst>
                <a:outerShdw blurRad="38100" dist="38100" dir="2700000" algn="tl">
                  <a:srgbClr val="C0C0C0"/>
                </a:outerShdw>
              </a:effectLst>
              <a:latin typeface="Times New Roman" pitchFamily="18" charset="0"/>
              <a:cs typeface="Times New Roman" pitchFamily="18" charset="0"/>
            </a:endParaRPr>
          </a:p>
        </p:txBody>
      </p:sp>
      <p:sp>
        <p:nvSpPr>
          <p:cNvPr id="18436" name="Content Placeholder 2"/>
          <p:cNvSpPr>
            <a:spLocks noGrp="1"/>
          </p:cNvSpPr>
          <p:nvPr>
            <p:ph idx="4294967295"/>
          </p:nvPr>
        </p:nvSpPr>
        <p:spPr>
          <a:xfrm>
            <a:off x="285750" y="2565400"/>
            <a:ext cx="8572500" cy="3292475"/>
          </a:xfrm>
        </p:spPr>
        <p:txBody>
          <a:bodyPr>
            <a:normAutofit/>
          </a:bodyPr>
          <a:lstStyle/>
          <a:p>
            <a:pPr marL="0" indent="0">
              <a:buFont typeface="Wingdings" pitchFamily="2" charset="2"/>
              <a:buNone/>
              <a:defRPr/>
            </a:pPr>
            <a:r>
              <a:rPr lang="fr-FR" dirty="0" smtClean="0">
                <a:solidFill>
                  <a:schemeClr val="accent4">
                    <a:lumMod val="50000"/>
                  </a:schemeClr>
                </a:solidFill>
                <a:latin typeface="Times New Roman" pitchFamily="18" charset="0"/>
                <a:cs typeface="Times New Roman" pitchFamily="18" charset="0"/>
              </a:rPr>
              <a:t>		</a:t>
            </a:r>
          </a:p>
          <a:p>
            <a:pPr marL="0" indent="0">
              <a:buFont typeface="Wingdings" pitchFamily="2" charset="2"/>
              <a:buNone/>
              <a:defRPr/>
            </a:pPr>
            <a:r>
              <a:rPr lang="fr-FR" sz="2800" b="1" dirty="0"/>
              <a:t>For more information:</a:t>
            </a:r>
          </a:p>
          <a:p>
            <a:pPr>
              <a:defRPr/>
            </a:pPr>
            <a:r>
              <a:rPr lang="fr-FR" sz="2800" i="1" dirty="0">
                <a:hlinkClick r:id="rId3"/>
              </a:rPr>
              <a:t>www.itu.int/en/ITU-D/Digital-Inclusion/</a:t>
            </a:r>
            <a:endParaRPr lang="fr-FR" sz="2800" i="1" dirty="0"/>
          </a:p>
          <a:p>
            <a:pPr>
              <a:defRPr/>
            </a:pPr>
            <a:r>
              <a:rPr lang="en-US" sz="2800" i="1" dirty="0" smtClean="0">
                <a:hlinkClick r:id="rId4"/>
              </a:rPr>
              <a:t>www.itu.int/accessibility</a:t>
            </a:r>
            <a:r>
              <a:rPr lang="en-US" sz="2800" i="1" dirty="0" smtClean="0"/>
              <a:t/>
            </a:r>
            <a:br>
              <a:rPr lang="en-US" sz="2800" i="1" dirty="0" smtClean="0"/>
            </a:br>
            <a:endParaRPr lang="en-US" sz="2800" i="1" dirty="0" smtClean="0"/>
          </a:p>
          <a:p>
            <a:pPr>
              <a:defRPr/>
            </a:pPr>
            <a:r>
              <a:rPr lang="fr-FR" sz="2800" dirty="0" smtClean="0">
                <a:solidFill>
                  <a:schemeClr val="accent4">
                    <a:lumMod val="50000"/>
                  </a:schemeClr>
                </a:solidFill>
                <a:cs typeface="Times New Roman" pitchFamily="18" charset="0"/>
                <a:hlinkClick r:id="rId5"/>
              </a:rPr>
              <a:t>susan.schorr@itu.int</a:t>
            </a:r>
            <a:endParaRPr lang="fr-FR" sz="2800" dirty="0">
              <a:solidFill>
                <a:schemeClr val="accent4">
                  <a:lumMod val="50000"/>
                </a:schemeClr>
              </a:solidFill>
              <a:cs typeface="Times New Roman" pitchFamily="18" charset="0"/>
            </a:endParaRPr>
          </a:p>
          <a:p>
            <a:pPr marL="0" indent="0">
              <a:buFont typeface="Wingdings" pitchFamily="2" charset="2"/>
              <a:buNone/>
              <a:defRPr/>
            </a:pPr>
            <a:endParaRPr lang="fr-FR" sz="2000" b="1" dirty="0" smtClean="0">
              <a:latin typeface="Times New Roman" pitchFamily="18" charset="0"/>
              <a:cs typeface="Times New Roman" pitchFamily="18" charset="0"/>
            </a:endParaRPr>
          </a:p>
          <a:p>
            <a:pPr>
              <a:defRPr/>
            </a:pPr>
            <a:endParaRPr lang="fr-FR" dirty="0" smtClean="0">
              <a:latin typeface="Times New Roman" pitchFamily="18" charset="0"/>
              <a:cs typeface="Times New Roman" pitchFamily="18" charset="0"/>
            </a:endParaRPr>
          </a:p>
        </p:txBody>
      </p:sp>
      <p:sp>
        <p:nvSpPr>
          <p:cNvPr id="24581" name="Date Placeholder 3"/>
          <p:cNvSpPr txBox="1">
            <a:spLocks noGrp="1"/>
          </p:cNvSpPr>
          <p:nvPr/>
        </p:nvSpPr>
        <p:spPr bwMode="auto">
          <a:xfrm>
            <a:off x="252413" y="6170613"/>
            <a:ext cx="44973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nSpc>
                <a:spcPct val="90000"/>
              </a:lnSpc>
              <a:spcBef>
                <a:spcPct val="0"/>
              </a:spcBef>
              <a:buClrTx/>
              <a:buSzTx/>
              <a:buFontTx/>
              <a:buNone/>
            </a:pPr>
            <a:endParaRPr lang="ko-KR" altLang="en-US" sz="1000">
              <a:solidFill>
                <a:schemeClr val="tx1"/>
              </a:solidFill>
              <a:ea typeface="Gulim" pitchFamily="34" charset="-127"/>
              <a:cs typeface="Arial" pitchFamily="34" charset="0"/>
            </a:endParaRPr>
          </a:p>
        </p:txBody>
      </p:sp>
      <p:sp>
        <p:nvSpPr>
          <p:cNvPr id="24582" name="Rectangle 10"/>
          <p:cNvSpPr>
            <a:spLocks noChangeArrowheads="1"/>
          </p:cNvSpPr>
          <p:nvPr/>
        </p:nvSpPr>
        <p:spPr bwMode="white">
          <a:xfrm>
            <a:off x="0" y="0"/>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lgn="ctr">
                <a:solidFill>
                  <a:srgbClr val="B2B2B2"/>
                </a:solidFill>
                <a:miter lim="800000"/>
                <a:headEnd/>
                <a:tailEnd/>
              </a14:hiddenLine>
            </a:ext>
          </a:extLst>
        </p:spPr>
        <p:txBody>
          <a:bodyPr wrap="none" anchor="ctr">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spcBef>
                <a:spcPct val="0"/>
              </a:spcBef>
              <a:buClr>
                <a:schemeClr val="tx1"/>
              </a:buClr>
              <a:buSzTx/>
              <a:buFont typeface="Arial" pitchFamily="34" charset="0"/>
              <a:buNone/>
            </a:pPr>
            <a:r>
              <a:rPr lang="en-US" altLang="en-US" sz="1600">
                <a:solidFill>
                  <a:schemeClr val="bg1"/>
                </a:solidFill>
                <a:latin typeface="Arial" pitchFamily="34" charset="0"/>
                <a:cs typeface="Arial" pitchFamily="34" charset="0"/>
              </a:rPr>
              <a:t>:   </a:t>
            </a:r>
            <a:endParaRPr lang="en-US" altLang="en-US" sz="18400">
              <a:solidFill>
                <a:schemeClr val="bg1"/>
              </a:solidFill>
              <a:latin typeface="Arial" pitchFamily="34" charset="0"/>
              <a:cs typeface="Arial" pitchFamily="34" charset="0"/>
            </a:endParaRPr>
          </a:p>
        </p:txBody>
      </p:sp>
      <p:pic>
        <p:nvPicPr>
          <p:cNvPr id="24583" name="Picture 12" descr="http://lifeprint.com/asl101/images-signs/goo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28600"/>
            <a:ext cx="2571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44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8014" y="677918"/>
            <a:ext cx="8458239" cy="4808482"/>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3350172" y="-86719"/>
            <a:ext cx="2971800" cy="646331"/>
          </a:xfrm>
          <a:prstGeom prst="rect">
            <a:avLst/>
          </a:prstGeom>
          <a:noFill/>
        </p:spPr>
        <p:txBody>
          <a:bodyPr wrap="square" rtlCol="0">
            <a:spAutoFit/>
          </a:bodyPr>
          <a:lstStyle/>
          <a:p>
            <a:r>
              <a:rPr lang="en-US" sz="3600" b="1" dirty="0">
                <a:solidFill>
                  <a:schemeClr val="tx2">
                    <a:lumMod val="60000"/>
                    <a:lumOff val="40000"/>
                  </a:schemeClr>
                </a:solidFill>
                <a:latin typeface="Calibri"/>
                <a:ea typeface="+mj-ea"/>
                <a:cs typeface="Calibri"/>
              </a:rPr>
              <a:t>Scope</a:t>
            </a:r>
          </a:p>
        </p:txBody>
      </p:sp>
      <p:sp>
        <p:nvSpPr>
          <p:cNvPr id="5" name="Rectangle 4"/>
          <p:cNvSpPr/>
          <p:nvPr/>
        </p:nvSpPr>
        <p:spPr>
          <a:xfrm>
            <a:off x="4225166" y="1166669"/>
            <a:ext cx="4572000" cy="1754326"/>
          </a:xfrm>
          <a:prstGeom prst="rect">
            <a:avLst/>
          </a:prstGeom>
        </p:spPr>
        <p:txBody>
          <a:bodyPr>
            <a:spAutoFit/>
          </a:bodyPr>
          <a:lstStyle/>
          <a:p>
            <a:r>
              <a:rPr lang="en-US" sz="3600" b="1" dirty="0">
                <a:solidFill>
                  <a:schemeClr val="bg1"/>
                </a:solidFill>
                <a:effectLst>
                  <a:outerShdw blurRad="38100" dist="38100" dir="2700000" algn="tl">
                    <a:srgbClr val="000000">
                      <a:alpha val="43137"/>
                    </a:srgbClr>
                  </a:outerShdw>
                </a:effectLst>
              </a:rPr>
              <a:t>1 billion people </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live with some form of disability </a:t>
            </a:r>
            <a:endParaRPr lang="en-US" sz="3600" dirty="0"/>
          </a:p>
        </p:txBody>
      </p:sp>
    </p:spTree>
    <p:extLst>
      <p:ext uri="{BB962C8B-B14F-4D97-AF65-F5344CB8AC3E}">
        <p14:creationId xmlns:p14="http://schemas.microsoft.com/office/powerpoint/2010/main" val="253905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92288" y="4967288"/>
            <a:ext cx="5486400" cy="400050"/>
          </a:xfrm>
        </p:spPr>
        <p:txBody>
          <a:bodyPr/>
          <a:lstStyle/>
          <a:p>
            <a:endParaRPr lang="en-US" altLang="en-US" smtClean="0"/>
          </a:p>
        </p:txBody>
      </p:sp>
      <p:sp>
        <p:nvSpPr>
          <p:cNvPr id="6147" name="Text Placeholder 3"/>
          <p:cNvSpPr>
            <a:spLocks noGrp="1"/>
          </p:cNvSpPr>
          <p:nvPr>
            <p:ph type="body" sz="half" idx="2"/>
          </p:nvPr>
        </p:nvSpPr>
        <p:spPr/>
        <p:txBody>
          <a:bodyPr/>
          <a:lstStyle/>
          <a:p>
            <a:endParaRPr lang="en-US" altLang="en-US" smtClean="0"/>
          </a:p>
        </p:txBody>
      </p:sp>
      <p:sp>
        <p:nvSpPr>
          <p:cNvPr id="6148" name="Slide Number Placeholder 4"/>
          <p:cNvSpPr>
            <a:spLocks noGrp="1"/>
          </p:cNvSpPr>
          <p:nvPr>
            <p:ph type="sldNum" sz="quarter" idx="4294967295"/>
          </p:nvPr>
        </p:nvSpPr>
        <p:spPr>
          <a:xfrm>
            <a:off x="8388350" y="6381750"/>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fld id="{A092E562-7AC9-4D41-8D30-5FD256B4BC0C}" type="slidenum">
              <a:rPr lang="en-US" altLang="en-US" sz="1000">
                <a:solidFill>
                  <a:srgbClr val="0E438A"/>
                </a:solidFill>
                <a:latin typeface="Zurich BT" pitchFamily="34" charset="0"/>
              </a:rPr>
              <a:pPr/>
              <a:t>3</a:t>
            </a:fld>
            <a:endParaRPr lang="en-US" altLang="en-US" sz="1000">
              <a:solidFill>
                <a:srgbClr val="0E438A"/>
              </a:solidFill>
              <a:latin typeface="Zurich BT" pitchFamily="34" charset="0"/>
            </a:endParaRPr>
          </a:p>
        </p:txBody>
      </p:sp>
      <p:pic>
        <p:nvPicPr>
          <p:cNvPr id="6149" name="Picture 2" descr="http://media1.santabanta.com/full1/Sports/London%20Paralympics%202012/london-paralympics-2012-6v.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07950" y="-41275"/>
            <a:ext cx="9264650" cy="6783388"/>
          </a:xfrm>
        </p:spPr>
      </p:pic>
      <p:sp>
        <p:nvSpPr>
          <p:cNvPr id="6150" name="TextBox 6"/>
          <p:cNvSpPr txBox="1">
            <a:spLocks noChangeArrowheads="1"/>
          </p:cNvSpPr>
          <p:nvPr/>
        </p:nvSpPr>
        <p:spPr bwMode="auto">
          <a:xfrm>
            <a:off x="323850" y="836613"/>
            <a:ext cx="82089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r>
              <a:rPr lang="en-US" altLang="en-US" sz="3200">
                <a:latin typeface="MS UI Gothic" pitchFamily="34" charset="-128"/>
                <a:ea typeface="MS UI Gothic" pitchFamily="34" charset="-128"/>
              </a:rPr>
              <a:t>2012 Paralympics: Attitude Game Changer</a:t>
            </a:r>
          </a:p>
          <a:p>
            <a:r>
              <a:rPr lang="en-US" altLang="en-US" sz="3200">
                <a:latin typeface="MS UI Gothic" pitchFamily="34" charset="-128"/>
                <a:ea typeface="MS UI Gothic" pitchFamily="34" charset="-128"/>
              </a:rPr>
              <a:t>Recognizing the Capabilities of Persons with Disabilities </a:t>
            </a:r>
            <a:endParaRPr lang="en-US" altLang="en-US" sz="3200">
              <a:solidFill>
                <a:schemeClr val="accent1"/>
              </a:solidFill>
              <a:latin typeface="MS UI Gothic" pitchFamily="34" charset="-128"/>
              <a:ea typeface="MS UI Gothic" pitchFamily="34" charset="-128"/>
            </a:endParaRPr>
          </a:p>
        </p:txBody>
      </p:sp>
    </p:spTree>
    <p:extLst>
      <p:ext uri="{BB962C8B-B14F-4D97-AF65-F5344CB8AC3E}">
        <p14:creationId xmlns:p14="http://schemas.microsoft.com/office/powerpoint/2010/main" val="13060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684213" y="374214"/>
            <a:ext cx="7772400" cy="955675"/>
          </a:xfrm>
        </p:spPr>
        <p:txBody>
          <a:bodyPr>
            <a:normAutofit/>
          </a:bodyPr>
          <a:lstStyle/>
          <a:p>
            <a:r>
              <a:rPr lang="en-US"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UN Convention on the Rights of Persons with Disabilities</a:t>
            </a:r>
          </a:p>
        </p:txBody>
      </p:sp>
      <p:sp>
        <p:nvSpPr>
          <p:cNvPr id="11267" name="Slide Number Placeholder 1"/>
          <p:cNvSpPr>
            <a:spLocks noGrp="1"/>
          </p:cNvSpPr>
          <p:nvPr>
            <p:ph type="sldNum" sz="quarter" idx="4294967295"/>
          </p:nvPr>
        </p:nvSpPr>
        <p:spPr>
          <a:xfrm>
            <a:off x="8388350" y="6381750"/>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17FFA678-A21F-4B84-9A9D-D52CD78E12A3}" type="slidenum">
              <a:rPr lang="en-US" altLang="en-US" sz="1000">
                <a:solidFill>
                  <a:srgbClr val="0E438A"/>
                </a:solidFill>
                <a:latin typeface="Zurich BT" pitchFamily="34" charset="0"/>
              </a:rPr>
              <a:pPr>
                <a:spcBef>
                  <a:spcPct val="0"/>
                </a:spcBef>
                <a:buClrTx/>
                <a:buSzTx/>
                <a:buFontTx/>
                <a:buNone/>
              </a:pPr>
              <a:t>4</a:t>
            </a:fld>
            <a:endParaRPr lang="en-US" altLang="en-US" sz="1000">
              <a:solidFill>
                <a:srgbClr val="0E438A"/>
              </a:solidFill>
              <a:latin typeface="Zurich BT" pitchFamily="34" charset="0"/>
            </a:endParaRPr>
          </a:p>
        </p:txBody>
      </p:sp>
      <p:sp>
        <p:nvSpPr>
          <p:cNvPr id="2" name="TextBox 1"/>
          <p:cNvSpPr txBox="1"/>
          <p:nvPr/>
        </p:nvSpPr>
        <p:spPr>
          <a:xfrm>
            <a:off x="2554288" y="5578475"/>
            <a:ext cx="3399713" cy="1200329"/>
          </a:xfrm>
          <a:prstGeom prst="rect">
            <a:avLst/>
          </a:prstGeom>
          <a:noFill/>
        </p:spPr>
        <p:txBody>
          <a:bodyPr wrap="none">
            <a:spAutoFit/>
          </a:bodyPr>
          <a:lstStyle/>
          <a:p>
            <a:pPr>
              <a:buClr>
                <a:schemeClr val="tx1"/>
              </a:buClr>
              <a:defRPr/>
            </a:pPr>
            <a:r>
              <a:rPr lang="en-US" b="1" dirty="0" smtClean="0">
                <a:solidFill>
                  <a:schemeClr val="tx1"/>
                </a:solidFill>
                <a:latin typeface="+mn-lt"/>
              </a:rPr>
              <a:t>160 </a:t>
            </a:r>
            <a:r>
              <a:rPr lang="en-US" b="1" dirty="0">
                <a:solidFill>
                  <a:schemeClr val="tx1"/>
                </a:solidFill>
                <a:latin typeface="+mn-lt"/>
              </a:rPr>
              <a:t>signatories; </a:t>
            </a:r>
            <a:r>
              <a:rPr lang="en-US" b="1" dirty="0" smtClean="0">
                <a:solidFill>
                  <a:schemeClr val="tx1"/>
                </a:solidFill>
                <a:latin typeface="+mn-lt"/>
              </a:rPr>
              <a:t>158 </a:t>
            </a:r>
            <a:r>
              <a:rPr lang="en-US" b="1" dirty="0">
                <a:solidFill>
                  <a:schemeClr val="tx1"/>
                </a:solidFill>
                <a:latin typeface="+mn-lt"/>
              </a:rPr>
              <a:t>ratifications</a:t>
            </a:r>
            <a:br>
              <a:rPr lang="en-US" b="1" dirty="0">
                <a:solidFill>
                  <a:schemeClr val="tx1"/>
                </a:solidFill>
                <a:latin typeface="+mn-lt"/>
              </a:rPr>
            </a:br>
            <a:r>
              <a:rPr lang="en-US" b="1" dirty="0">
                <a:solidFill>
                  <a:schemeClr val="tx1"/>
                </a:solidFill>
                <a:latin typeface="+mn-lt"/>
              </a:rPr>
              <a:t>       </a:t>
            </a:r>
          </a:p>
          <a:p>
            <a:pPr>
              <a:buClr>
                <a:schemeClr val="tx1"/>
              </a:buClr>
              <a:defRPr/>
            </a:pPr>
            <a:r>
              <a:rPr lang="en-US" b="1" dirty="0">
                <a:solidFill>
                  <a:schemeClr val="tx1"/>
                </a:solidFill>
                <a:latin typeface="+mn-lt"/>
              </a:rPr>
              <a:t> Source: </a:t>
            </a:r>
            <a:br>
              <a:rPr lang="en-US" b="1" dirty="0">
                <a:solidFill>
                  <a:schemeClr val="tx1"/>
                </a:solidFill>
                <a:latin typeface="+mn-lt"/>
              </a:rPr>
            </a:br>
            <a:endParaRPr lang="en-US" b="1" dirty="0">
              <a:solidFill>
                <a:schemeClr val="tx1"/>
              </a:solidFill>
              <a:latin typeface="+mn-lt"/>
            </a:endParaRPr>
          </a:p>
        </p:txBody>
      </p:sp>
      <p:pic>
        <p:nvPicPr>
          <p:cNvPr id="112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6037263"/>
            <a:ext cx="3597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9807" y="1206062"/>
            <a:ext cx="7568543" cy="4285648"/>
          </a:xfrm>
        </p:spPr>
      </p:pic>
    </p:spTree>
    <p:extLst>
      <p:ext uri="{BB962C8B-B14F-4D97-AF65-F5344CB8AC3E}">
        <p14:creationId xmlns:p14="http://schemas.microsoft.com/office/powerpoint/2010/main" val="381048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179388" y="104775"/>
            <a:ext cx="8964612" cy="1814513"/>
          </a:xfrm>
        </p:spPr>
        <p:txBody>
          <a:bodyPr/>
          <a:lstStyle/>
          <a:p>
            <a:r>
              <a:rPr lang="fr-FR" altLang="en-US" sz="2800" dirty="0" smtClean="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CRPD</a:t>
            </a:r>
            <a:r>
              <a:rPr lang="fr-FR"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
            </a:r>
            <a:br>
              <a:rPr lang="fr-FR"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br>
            <a:r>
              <a:rPr lang="en-US"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Article 9 – ICT Accessibility</a:t>
            </a:r>
            <a:r>
              <a:rPr lang="en-US" altLang="en-US" sz="2800" dirty="0" smtClean="0"/>
              <a:t/>
            </a:r>
            <a:br>
              <a:rPr lang="en-US" altLang="en-US" sz="2800" dirty="0" smtClean="0"/>
            </a:br>
            <a:endParaRPr lang="en-US" altLang="en-US" sz="2800" dirty="0" smtClean="0"/>
          </a:p>
        </p:txBody>
      </p:sp>
      <p:sp>
        <p:nvSpPr>
          <p:cNvPr id="4" name="Content Placeholder 3"/>
          <p:cNvSpPr>
            <a:spLocks noGrp="1"/>
          </p:cNvSpPr>
          <p:nvPr>
            <p:ph idx="1"/>
          </p:nvPr>
        </p:nvSpPr>
        <p:spPr>
          <a:xfrm>
            <a:off x="179388" y="1540904"/>
            <a:ext cx="8569325" cy="4867275"/>
          </a:xfrm>
        </p:spPr>
        <p:txBody>
          <a:bodyPr>
            <a:normAutofit fontScale="92500" lnSpcReduction="10000"/>
          </a:bodyPr>
          <a:lstStyle/>
          <a:p>
            <a:pPr>
              <a:defRPr/>
            </a:pPr>
            <a:r>
              <a:rPr lang="en-US" sz="2800" dirty="0">
                <a:solidFill>
                  <a:schemeClr val="tx2"/>
                </a:solidFill>
                <a:latin typeface="+mj-lt"/>
                <a:ea typeface="Tahoma" panose="020B0604030504040204" pitchFamily="34" charset="0"/>
                <a:cs typeface="Times New Roman" panose="02020603050405020304" pitchFamily="18" charset="0"/>
              </a:rPr>
              <a:t>To enable persons with disabilities to live independently and participate fully in all aspects of life, States Parties shall take appropriate measures to </a:t>
            </a:r>
            <a:r>
              <a:rPr lang="en-US" sz="2800" b="1" dirty="0">
                <a:solidFill>
                  <a:schemeClr val="tx2"/>
                </a:solidFill>
                <a:latin typeface="+mj-lt"/>
                <a:ea typeface="Tahoma" panose="020B0604030504040204" pitchFamily="34" charset="0"/>
                <a:cs typeface="Times New Roman" panose="02020603050405020304" pitchFamily="18" charset="0"/>
              </a:rPr>
              <a:t>ensure to persons with disabilities access, on an equal basis with others . . .  to information and communications, including information and communications technologies and systems </a:t>
            </a:r>
            <a:r>
              <a:rPr lang="en-US" sz="2800" dirty="0">
                <a:solidFill>
                  <a:schemeClr val="tx2"/>
                </a:solidFill>
                <a:latin typeface="+mj-lt"/>
                <a:ea typeface="Tahoma" panose="020B0604030504040204" pitchFamily="34" charset="0"/>
                <a:cs typeface="Times New Roman" panose="02020603050405020304" pitchFamily="18" charset="0"/>
              </a:rPr>
              <a:t>. . . </a:t>
            </a:r>
            <a:br>
              <a:rPr lang="en-US" sz="2800" dirty="0">
                <a:solidFill>
                  <a:schemeClr val="tx2"/>
                </a:solidFill>
                <a:latin typeface="+mj-lt"/>
                <a:ea typeface="Tahoma" panose="020B0604030504040204" pitchFamily="34" charset="0"/>
                <a:cs typeface="Times New Roman" panose="02020603050405020304" pitchFamily="18" charset="0"/>
              </a:rPr>
            </a:br>
            <a:endParaRPr lang="en-US" sz="2800" dirty="0">
              <a:solidFill>
                <a:schemeClr val="tx2"/>
              </a:solidFill>
              <a:latin typeface="+mj-lt"/>
              <a:ea typeface="Tahoma" panose="020B0604030504040204" pitchFamily="34" charset="0"/>
              <a:cs typeface="Times New Roman" panose="02020603050405020304" pitchFamily="18" charset="0"/>
            </a:endParaRPr>
          </a:p>
          <a:p>
            <a:pPr>
              <a:defRPr/>
            </a:pPr>
            <a:r>
              <a:rPr lang="en-US" sz="2800" dirty="0">
                <a:solidFill>
                  <a:schemeClr val="tx2"/>
                </a:solidFill>
                <a:latin typeface="+mj-lt"/>
                <a:ea typeface="Tahoma" panose="020B0604030504040204" pitchFamily="34" charset="0"/>
                <a:cs typeface="Times New Roman" panose="02020603050405020304" pitchFamily="18" charset="0"/>
              </a:rPr>
              <a:t>These measures, which shall include the identification and </a:t>
            </a:r>
            <a:r>
              <a:rPr lang="en-US" sz="2800" b="1" dirty="0">
                <a:solidFill>
                  <a:schemeClr val="tx2"/>
                </a:solidFill>
                <a:latin typeface="+mj-lt"/>
                <a:ea typeface="Tahoma" panose="020B0604030504040204" pitchFamily="34" charset="0"/>
                <a:cs typeface="Times New Roman" panose="02020603050405020304" pitchFamily="18" charset="0"/>
              </a:rPr>
              <a:t>elimination of obstacles and barriers to accessibility</a:t>
            </a:r>
            <a:r>
              <a:rPr lang="en-US" sz="2800" dirty="0">
                <a:solidFill>
                  <a:schemeClr val="tx2"/>
                </a:solidFill>
                <a:latin typeface="+mj-lt"/>
                <a:ea typeface="Tahoma" panose="020B0604030504040204" pitchFamily="34" charset="0"/>
                <a:cs typeface="Times New Roman" panose="02020603050405020304" pitchFamily="18" charset="0"/>
              </a:rPr>
              <a:t>, shall apply to . . . Information, communications and other services, including electronic services and emergency services.</a:t>
            </a:r>
          </a:p>
          <a:p>
            <a:pPr marL="457200" indent="-457200">
              <a:buFont typeface="Wingdings" pitchFamily="2" charset="2"/>
              <a:buAutoNum type="arabicPeriod"/>
              <a:defRPr/>
            </a:pPr>
            <a:endParaRPr lang="en-US" sz="2800" dirty="0">
              <a:solidFill>
                <a:schemeClr val="tx2"/>
              </a:solidFill>
              <a:latin typeface="+mj-lt"/>
              <a:ea typeface="Tahoma" panose="020B0604030504040204" pitchFamily="34" charset="0"/>
              <a:cs typeface="Times New Roman" panose="02020603050405020304" pitchFamily="18" charset="0"/>
            </a:endParaRPr>
          </a:p>
          <a:p>
            <a:pPr>
              <a:defRPr/>
            </a:pPr>
            <a:endParaRPr lang="en-US" dirty="0"/>
          </a:p>
        </p:txBody>
      </p:sp>
      <p:sp>
        <p:nvSpPr>
          <p:cNvPr id="12292" name="Slide Number Placeholder 1"/>
          <p:cNvSpPr>
            <a:spLocks noGrp="1"/>
          </p:cNvSpPr>
          <p:nvPr>
            <p:ph type="sldNum" sz="quarter" idx="4294967295"/>
          </p:nvPr>
        </p:nvSpPr>
        <p:spPr>
          <a:xfrm>
            <a:off x="8388350" y="6381750"/>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1DF147BC-467F-4854-B998-EAED48946AE2}" type="slidenum">
              <a:rPr lang="en-US" altLang="en-US" sz="1000">
                <a:solidFill>
                  <a:srgbClr val="0E438A"/>
                </a:solidFill>
                <a:latin typeface="Zurich BT" pitchFamily="34" charset="0"/>
              </a:rPr>
              <a:pPr>
                <a:spcBef>
                  <a:spcPct val="0"/>
                </a:spcBef>
                <a:buClrTx/>
                <a:buSzTx/>
                <a:buFontTx/>
                <a:buNone/>
              </a:pPr>
              <a:t>5</a:t>
            </a:fld>
            <a:endParaRPr lang="en-US" altLang="en-US" sz="1000">
              <a:solidFill>
                <a:srgbClr val="0E438A"/>
              </a:solidFill>
              <a:latin typeface="Zurich BT" pitchFamily="34" charset="0"/>
            </a:endParaRPr>
          </a:p>
        </p:txBody>
      </p:sp>
    </p:spTree>
    <p:extLst>
      <p:ext uri="{BB962C8B-B14F-4D97-AF65-F5344CB8AC3E}">
        <p14:creationId xmlns:p14="http://schemas.microsoft.com/office/powerpoint/2010/main" val="118854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solidFill>
                  <a:schemeClr val="tx2"/>
                </a:solidFill>
                <a:ea typeface="Tahoma" panose="020B0604030504040204" pitchFamily="34" charset="0"/>
                <a:cs typeface="Times New Roman" panose="02020603050405020304" pitchFamily="18" charset="0"/>
              </a:rPr>
              <a:t>Accessibility means what the user requires to gain functional access to ICT </a:t>
            </a:r>
            <a:br>
              <a:rPr lang="en-US" altLang="en-US" sz="2400" dirty="0">
                <a:solidFill>
                  <a:schemeClr val="tx2"/>
                </a:solidFill>
                <a:ea typeface="Tahoma" panose="020B0604030504040204" pitchFamily="34" charset="0"/>
                <a:cs typeface="Times New Roman" panose="02020603050405020304" pitchFamily="18" charset="0"/>
              </a:rPr>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3499736"/>
              </p:ext>
            </p:extLst>
          </p:nvPr>
        </p:nvGraphicFramePr>
        <p:xfrm>
          <a:off x="457200" y="1369408"/>
          <a:ext cx="8229600" cy="383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58310" y="5612521"/>
            <a:ext cx="6350139" cy="369332"/>
          </a:xfrm>
          <a:prstGeom prst="rect">
            <a:avLst/>
          </a:prstGeom>
          <a:noFill/>
        </p:spPr>
        <p:txBody>
          <a:bodyPr wrap="square" rtlCol="0">
            <a:spAutoFit/>
          </a:bodyPr>
          <a:lstStyle/>
          <a:p>
            <a:r>
              <a:rPr lang="en-US" altLang="en-US" b="1" dirty="0" smtClean="0">
                <a:cs typeface="Arial" pitchFamily="34" charset="0"/>
              </a:rPr>
              <a:t>i.e., provide </a:t>
            </a:r>
            <a:r>
              <a:rPr lang="en-US" altLang="en-US" b="1" dirty="0">
                <a:cs typeface="Arial" pitchFamily="34" charset="0"/>
              </a:rPr>
              <a:t>alternative but equivalent ways of accessing ICTs</a:t>
            </a:r>
            <a:endParaRPr lang="en-US" dirty="0"/>
          </a:p>
        </p:txBody>
      </p:sp>
    </p:spTree>
    <p:extLst>
      <p:ext uri="{BB962C8B-B14F-4D97-AF65-F5344CB8AC3E}">
        <p14:creationId xmlns:p14="http://schemas.microsoft.com/office/powerpoint/2010/main" val="333815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4213" y="418821"/>
            <a:ext cx="7772400" cy="955675"/>
          </a:xfrm>
        </p:spPr>
        <p:txBody>
          <a:bodyPr>
            <a:normAutofit/>
          </a:bodyPr>
          <a:lstStyle/>
          <a:p>
            <a:r>
              <a:rPr lang="en-US" altLang="en-US" sz="2800" dirty="0" smtClean="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Accessibility </a:t>
            </a:r>
            <a:r>
              <a:rPr lang="en-US"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p</a:t>
            </a:r>
            <a:r>
              <a:rPr 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rovides a better life</a:t>
            </a:r>
            <a:r>
              <a:rPr lang="en-US"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 for everyone</a:t>
            </a:r>
          </a:p>
        </p:txBody>
      </p:sp>
      <p:sp>
        <p:nvSpPr>
          <p:cNvPr id="11267" name="Content Placeholder 2"/>
          <p:cNvSpPr>
            <a:spLocks noGrp="1"/>
          </p:cNvSpPr>
          <p:nvPr>
            <p:ph idx="1"/>
          </p:nvPr>
        </p:nvSpPr>
        <p:spPr>
          <a:xfrm>
            <a:off x="684213" y="1258274"/>
            <a:ext cx="8043862" cy="4997450"/>
          </a:xfrm>
        </p:spPr>
        <p:txBody>
          <a:bodyPr/>
          <a:lstStyle/>
          <a:p>
            <a:pPr marL="0" indent="0">
              <a:buFont typeface="Wingdings" pitchFamily="2" charset="2"/>
              <a:buNone/>
              <a:defRPr/>
            </a:pPr>
            <a:r>
              <a:rPr lang="en-US" altLang="en-US" sz="2400" b="1" dirty="0" smtClean="0">
                <a:solidFill>
                  <a:schemeClr val="tx2"/>
                </a:solidFill>
              </a:rPr>
              <a:t>Accessibility features </a:t>
            </a:r>
            <a:r>
              <a:rPr lang="en-US" altLang="en-US" sz="2400" dirty="0" smtClean="0">
                <a:solidFill>
                  <a:schemeClr val="tx2"/>
                </a:solidFill>
              </a:rPr>
              <a:t/>
            </a:r>
            <a:br>
              <a:rPr lang="en-US" altLang="en-US" sz="2400" dirty="0" smtClean="0">
                <a:solidFill>
                  <a:schemeClr val="tx2"/>
                </a:solidFill>
              </a:rPr>
            </a:br>
            <a:r>
              <a:rPr lang="en-US" altLang="en-US" sz="2400" b="1" dirty="0" smtClean="0">
                <a:solidFill>
                  <a:schemeClr val="tx2"/>
                </a:solidFill>
              </a:rPr>
              <a:t>    Help:</a:t>
            </a:r>
          </a:p>
          <a:p>
            <a:pPr lvl="1">
              <a:defRPr/>
            </a:pPr>
            <a:r>
              <a:rPr lang="en-US" altLang="en-US" sz="2400" dirty="0" smtClean="0">
                <a:solidFill>
                  <a:schemeClr val="tx2"/>
                </a:solidFill>
              </a:rPr>
              <a:t>aging populations</a:t>
            </a:r>
          </a:p>
          <a:p>
            <a:pPr lvl="1">
              <a:defRPr/>
            </a:pPr>
            <a:r>
              <a:rPr lang="en-US" altLang="en-US" sz="2400" dirty="0" smtClean="0">
                <a:solidFill>
                  <a:schemeClr val="tx2"/>
                </a:solidFill>
              </a:rPr>
              <a:t>the illiterate</a:t>
            </a:r>
          </a:p>
          <a:p>
            <a:pPr marL="457200" lvl="1" indent="0">
              <a:buFont typeface="Wingdings" pitchFamily="2" charset="2"/>
              <a:buNone/>
              <a:defRPr/>
            </a:pPr>
            <a:r>
              <a:rPr lang="en-US" altLang="en-US" sz="2400" b="1" dirty="0" smtClean="0">
                <a:solidFill>
                  <a:schemeClr val="tx2"/>
                </a:solidFill>
              </a:rPr>
              <a:t>Facilitate:</a:t>
            </a:r>
          </a:p>
          <a:p>
            <a:pPr lvl="1">
              <a:defRPr/>
            </a:pPr>
            <a:r>
              <a:rPr lang="en-US" altLang="en-US" sz="2400" dirty="0" smtClean="0">
                <a:solidFill>
                  <a:schemeClr val="tx2"/>
                </a:solidFill>
              </a:rPr>
              <a:t>social inclusion</a:t>
            </a:r>
          </a:p>
          <a:p>
            <a:pPr lvl="1">
              <a:defRPr/>
            </a:pPr>
            <a:r>
              <a:rPr lang="en-US" sz="2400" dirty="0" smtClean="0">
                <a:solidFill>
                  <a:schemeClr val="tx2"/>
                </a:solidFill>
              </a:rPr>
              <a:t>education</a:t>
            </a:r>
          </a:p>
          <a:p>
            <a:pPr lvl="1">
              <a:defRPr/>
            </a:pPr>
            <a:r>
              <a:rPr lang="en-US" sz="2400" dirty="0" smtClean="0">
                <a:solidFill>
                  <a:schemeClr val="tx2"/>
                </a:solidFill>
              </a:rPr>
              <a:t>jobs</a:t>
            </a:r>
          </a:p>
          <a:p>
            <a:pPr lvl="1">
              <a:defRPr/>
            </a:pPr>
            <a:r>
              <a:rPr lang="en-US" sz="2400" dirty="0" smtClean="0">
                <a:solidFill>
                  <a:schemeClr val="tx2"/>
                </a:solidFill>
              </a:rPr>
              <a:t>e-government services</a:t>
            </a:r>
          </a:p>
          <a:p>
            <a:pPr lvl="1">
              <a:defRPr/>
            </a:pPr>
            <a:r>
              <a:rPr lang="en-US" sz="2400" dirty="0" smtClean="0">
                <a:solidFill>
                  <a:schemeClr val="tx2"/>
                </a:solidFill>
              </a:rPr>
              <a:t>emergency service</a:t>
            </a:r>
            <a:endParaRPr lang="en-US" altLang="en-US" sz="2400" dirty="0" smtClean="0">
              <a:solidFill>
                <a:schemeClr val="tx2"/>
              </a:solidFill>
            </a:endParaRPr>
          </a:p>
        </p:txBody>
      </p:sp>
      <p:sp>
        <p:nvSpPr>
          <p:cNvPr id="22532" name="Slide Number Placeholder 3"/>
          <p:cNvSpPr>
            <a:spLocks noGrp="1"/>
          </p:cNvSpPr>
          <p:nvPr>
            <p:ph type="sldNum" sz="quarter" idx="4294967295"/>
          </p:nvPr>
        </p:nvSpPr>
        <p:spPr>
          <a:xfrm>
            <a:off x="8388350" y="6381750"/>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DD4A47CA-2858-4DCA-B7DD-5F4599D8B96D}" type="slidenum">
              <a:rPr lang="en-US" altLang="en-US" sz="1000">
                <a:solidFill>
                  <a:srgbClr val="0E438A"/>
                </a:solidFill>
                <a:latin typeface="Zurich BT" pitchFamily="34" charset="0"/>
              </a:rPr>
              <a:pPr>
                <a:spcBef>
                  <a:spcPct val="0"/>
                </a:spcBef>
                <a:buClrTx/>
                <a:buSzTx/>
                <a:buFontTx/>
                <a:buNone/>
              </a:pPr>
              <a:t>7</a:t>
            </a:fld>
            <a:endParaRPr lang="en-US" altLang="en-US" sz="1000">
              <a:solidFill>
                <a:srgbClr val="0E438A"/>
              </a:solidFill>
              <a:latin typeface="Zurich BT" pitchFamily="34" charset="0"/>
            </a:endParaRPr>
          </a:p>
        </p:txBody>
      </p:sp>
    </p:spTree>
    <p:extLst>
      <p:ext uri="{BB962C8B-B14F-4D97-AF65-F5344CB8AC3E}">
        <p14:creationId xmlns:p14="http://schemas.microsoft.com/office/powerpoint/2010/main" val="232764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388" y="530225"/>
            <a:ext cx="8569325" cy="954088"/>
          </a:xfrm>
        </p:spPr>
        <p:txBody>
          <a:bodyPr>
            <a:normAutofit/>
          </a:bodyPr>
          <a:lstStyle/>
          <a:p>
            <a:r>
              <a:rPr lang="en-US"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rPr>
              <a:t>How to transpose ICT Accessibility provisions in the CRPD into national law?</a:t>
            </a:r>
          </a:p>
        </p:txBody>
      </p:sp>
      <p:sp>
        <p:nvSpPr>
          <p:cNvPr id="6147" name="Rectangle 3"/>
          <p:cNvSpPr>
            <a:spLocks noGrp="1" noChangeArrowheads="1"/>
          </p:cNvSpPr>
          <p:nvPr>
            <p:ph type="body" idx="1"/>
          </p:nvPr>
        </p:nvSpPr>
        <p:spPr>
          <a:xfrm>
            <a:off x="684213" y="1628775"/>
            <a:ext cx="7772400" cy="4824413"/>
          </a:xfrm>
        </p:spPr>
        <p:txBody>
          <a:bodyPr/>
          <a:lstStyle/>
          <a:p>
            <a:pPr>
              <a:lnSpc>
                <a:spcPct val="80000"/>
              </a:lnSpc>
              <a:defRPr/>
            </a:pPr>
            <a:r>
              <a:rPr lang="en-US" sz="2000" dirty="0">
                <a:solidFill>
                  <a:schemeClr val="tx2"/>
                </a:solidFill>
              </a:rPr>
              <a:t>States Parties have ICT policies, legislation and regulations </a:t>
            </a:r>
            <a:endParaRPr lang="en-US" sz="2000" dirty="0" smtClean="0">
              <a:solidFill>
                <a:schemeClr val="tx2"/>
              </a:solidFill>
            </a:endParaRPr>
          </a:p>
          <a:p>
            <a:pPr marL="0" indent="0">
              <a:lnSpc>
                <a:spcPct val="80000"/>
              </a:lnSpc>
              <a:buFont typeface="Wingdings" pitchFamily="2" charset="2"/>
              <a:buNone/>
              <a:defRPr/>
            </a:pPr>
            <a:endParaRPr lang="en-US" sz="2000" dirty="0">
              <a:solidFill>
                <a:schemeClr val="tx2"/>
              </a:solidFill>
            </a:endParaRPr>
          </a:p>
          <a:p>
            <a:pPr>
              <a:lnSpc>
                <a:spcPct val="80000"/>
              </a:lnSpc>
              <a:defRPr/>
            </a:pPr>
            <a:r>
              <a:rPr lang="en-US" sz="2000" dirty="0">
                <a:solidFill>
                  <a:schemeClr val="tx2"/>
                </a:solidFill>
              </a:rPr>
              <a:t>These key legal instruments must be updated to achieve the goal of promoting ICT </a:t>
            </a:r>
            <a:r>
              <a:rPr lang="en-US" sz="2000" dirty="0" smtClean="0">
                <a:solidFill>
                  <a:schemeClr val="tx2"/>
                </a:solidFill>
              </a:rPr>
              <a:t>accessibility</a:t>
            </a:r>
          </a:p>
          <a:p>
            <a:pPr marL="0" indent="0">
              <a:lnSpc>
                <a:spcPct val="80000"/>
              </a:lnSpc>
              <a:buFont typeface="Wingdings" pitchFamily="2" charset="2"/>
              <a:buNone/>
              <a:defRPr/>
            </a:pPr>
            <a:endParaRPr lang="en-US" sz="2000" dirty="0">
              <a:solidFill>
                <a:schemeClr val="tx2"/>
              </a:solidFill>
            </a:endParaRPr>
          </a:p>
          <a:p>
            <a:pPr>
              <a:lnSpc>
                <a:spcPct val="80000"/>
              </a:lnSpc>
              <a:defRPr/>
            </a:pPr>
            <a:r>
              <a:rPr lang="en-US" sz="2000" dirty="0">
                <a:solidFill>
                  <a:schemeClr val="tx2"/>
                </a:solidFill>
              </a:rPr>
              <a:t>States Parties Disability laws also have to be updated to promote ICT </a:t>
            </a:r>
            <a:r>
              <a:rPr lang="en-US" sz="2000" dirty="0" smtClean="0">
                <a:solidFill>
                  <a:schemeClr val="tx2"/>
                </a:solidFill>
              </a:rPr>
              <a:t>accessibility</a:t>
            </a:r>
          </a:p>
          <a:p>
            <a:pPr marL="0" indent="0">
              <a:lnSpc>
                <a:spcPct val="80000"/>
              </a:lnSpc>
              <a:buFont typeface="Wingdings" pitchFamily="2" charset="2"/>
              <a:buNone/>
              <a:defRPr/>
            </a:pPr>
            <a:endParaRPr lang="en-US" sz="2000" dirty="0">
              <a:solidFill>
                <a:schemeClr val="tx2"/>
              </a:solidFill>
            </a:endParaRPr>
          </a:p>
          <a:p>
            <a:pPr>
              <a:lnSpc>
                <a:spcPct val="80000"/>
              </a:lnSpc>
              <a:defRPr/>
            </a:pPr>
            <a:r>
              <a:rPr lang="en-US" sz="2000" dirty="0">
                <a:solidFill>
                  <a:schemeClr val="tx2"/>
                </a:solidFill>
              </a:rPr>
              <a:t>Updating States Parties Public Procurement laws may be one of the most effective ways to ensure the availability of accessible ICTs</a:t>
            </a:r>
          </a:p>
          <a:p>
            <a:pPr lvl="1">
              <a:lnSpc>
                <a:spcPct val="80000"/>
              </a:lnSpc>
              <a:buFont typeface="Wingdings" pitchFamily="2" charset="2"/>
              <a:buNone/>
              <a:defRPr/>
            </a:pPr>
            <a:endParaRPr lang="en-US" sz="1600" dirty="0" smtClean="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0792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4213" y="566266"/>
            <a:ext cx="7772400" cy="955675"/>
          </a:xfrm>
        </p:spPr>
        <p:txBody>
          <a:bodyPr>
            <a:normAutofit/>
          </a:bodyPr>
          <a:lstStyle/>
          <a:p>
            <a:r>
              <a:rPr lang="en-US" altLang="en-US" sz="2800" dirty="0">
                <a:solidFill>
                  <a:schemeClr val="tx2"/>
                </a:solidFill>
              </a:rPr>
              <a:t>ITU-G3ICT Model ICT Accessibility Policy Report</a:t>
            </a:r>
            <a:br>
              <a:rPr lang="en-US" altLang="en-US" sz="2800" dirty="0">
                <a:solidFill>
                  <a:schemeClr val="tx2"/>
                </a:solidFill>
              </a:rPr>
            </a:br>
            <a:endParaRPr lang="en-US" altLang="en-US" sz="2800" dirty="0">
              <a:solidFill>
                <a:schemeClr val="tx2"/>
              </a:solidFill>
              <a:effectLst>
                <a:outerShdw blurRad="38100" dist="38100" dir="2700000" algn="tl">
                  <a:srgbClr val="C0C0C0"/>
                </a:outerShdw>
              </a:effectLst>
              <a:latin typeface="+mj-lt"/>
              <a:ea typeface="Tahoma" panose="020B0604030504040204" pitchFamily="34" charset="0"/>
              <a:cs typeface="Times New Roman" panose="02020603050405020304" pitchFamily="18" charset="0"/>
            </a:endParaRPr>
          </a:p>
        </p:txBody>
      </p:sp>
      <p:sp>
        <p:nvSpPr>
          <p:cNvPr id="21507" name="Content Placeholder 2"/>
          <p:cNvSpPr>
            <a:spLocks noGrp="1"/>
          </p:cNvSpPr>
          <p:nvPr>
            <p:ph idx="1"/>
          </p:nvPr>
        </p:nvSpPr>
        <p:spPr>
          <a:xfrm>
            <a:off x="293688" y="1985963"/>
            <a:ext cx="8553450" cy="3816350"/>
          </a:xfrm>
        </p:spPr>
        <p:txBody>
          <a:bodyPr/>
          <a:lstStyle/>
          <a:p>
            <a:pPr marL="0" indent="0">
              <a:buFont typeface="Wingdings" pitchFamily="2" charset="2"/>
              <a:buNone/>
            </a:pPr>
            <a:r>
              <a:rPr lang="en-US" altLang="en-US" sz="2400" dirty="0" smtClean="0"/>
              <a:t/>
            </a:r>
            <a:br>
              <a:rPr lang="en-US" altLang="en-US" sz="2400" dirty="0" smtClean="0"/>
            </a:br>
            <a:endParaRPr lang="en-US" altLang="en-US" sz="2400" dirty="0" smtClean="0"/>
          </a:p>
        </p:txBody>
      </p:sp>
      <p:sp>
        <p:nvSpPr>
          <p:cNvPr id="21508" name="Slide Number Placeholder 3"/>
          <p:cNvSpPr>
            <a:spLocks noGrp="1"/>
          </p:cNvSpPr>
          <p:nvPr>
            <p:ph type="sldNum" sz="quarter" idx="4294967295"/>
          </p:nvPr>
        </p:nvSpPr>
        <p:spPr>
          <a:xfrm>
            <a:off x="8388350" y="6381750"/>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43338023-D316-4DA5-A1EC-4E3ED0198E2D}" type="slidenum">
              <a:rPr lang="en-US" altLang="en-US" sz="1000">
                <a:solidFill>
                  <a:srgbClr val="0E438A"/>
                </a:solidFill>
                <a:latin typeface="Zurich BT" pitchFamily="34" charset="0"/>
              </a:rPr>
              <a:pPr>
                <a:spcBef>
                  <a:spcPct val="0"/>
                </a:spcBef>
                <a:buClrTx/>
                <a:buSzTx/>
                <a:buFontTx/>
                <a:buNone/>
              </a:pPr>
              <a:t>9</a:t>
            </a:fld>
            <a:endParaRPr lang="en-US" altLang="en-US" sz="1000">
              <a:solidFill>
                <a:srgbClr val="0E438A"/>
              </a:solidFill>
              <a:latin typeface="Zurich BT" pitchFamily="34" charset="0"/>
            </a:endParaRPr>
          </a:p>
        </p:txBody>
      </p:sp>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572" y="1340069"/>
            <a:ext cx="2774275" cy="405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5538" y="5651925"/>
            <a:ext cx="8222812" cy="646331"/>
          </a:xfrm>
          <a:prstGeom prst="rect">
            <a:avLst/>
          </a:prstGeom>
          <a:noFill/>
        </p:spPr>
        <p:txBody>
          <a:bodyPr wrap="square" rtlCol="0">
            <a:spAutoFit/>
          </a:bodyPr>
          <a:lstStyle/>
          <a:p>
            <a:pPr algn="ctr"/>
            <a:r>
              <a:rPr lang="en-US" dirty="0">
                <a:hlinkClick r:id="rId4"/>
              </a:rPr>
              <a:t>http://</a:t>
            </a:r>
            <a:r>
              <a:rPr lang="en-US" dirty="0" smtClean="0">
                <a:hlinkClick r:id="rId4"/>
              </a:rPr>
              <a:t>www.itu.int/en/ITU-D/Digital-Inclusion/Pages/Reports.aspx</a:t>
            </a:r>
            <a:endParaRPr lang="en-US" dirty="0" smtClean="0"/>
          </a:p>
          <a:p>
            <a:endParaRPr lang="en-US" dirty="0"/>
          </a:p>
        </p:txBody>
      </p:sp>
    </p:spTree>
    <p:extLst>
      <p:ext uri="{BB962C8B-B14F-4D97-AF65-F5344CB8AC3E}">
        <p14:creationId xmlns:p14="http://schemas.microsoft.com/office/powerpoint/2010/main" val="392933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TU150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150template.potx" id="{ADB880A8-EEC0-4243-B056-19B9660C7DE3}" vid="{335FF76A-1870-47FC-9478-9E275AC3F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1DEE41-06CC-4883-A550-57A8B711B37C}"/>
</file>

<file path=customXml/itemProps2.xml><?xml version="1.0" encoding="utf-8"?>
<ds:datastoreItem xmlns:ds="http://schemas.openxmlformats.org/officeDocument/2006/customXml" ds:itemID="{2EB02993-7961-4EF2-B1FF-E2A48CEEDA17}"/>
</file>

<file path=customXml/itemProps3.xml><?xml version="1.0" encoding="utf-8"?>
<ds:datastoreItem xmlns:ds="http://schemas.openxmlformats.org/officeDocument/2006/customXml" ds:itemID="{56EE3021-2DD4-4A21-94E0-933C5BF0EBD3}"/>
</file>

<file path=docProps/app.xml><?xml version="1.0" encoding="utf-8"?>
<Properties xmlns="http://schemas.openxmlformats.org/officeDocument/2006/extended-properties" xmlns:vt="http://schemas.openxmlformats.org/officeDocument/2006/docPropsVTypes">
  <Template>ITU150PowerPointTemplate</Template>
  <TotalTime>411</TotalTime>
  <Words>1915</Words>
  <Application>Microsoft Office PowerPoint</Application>
  <PresentationFormat>On-screen Show (4:3)</PresentationFormat>
  <Paragraphs>158</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Gulim</vt:lpstr>
      <vt:lpstr>MS UI Gothic</vt:lpstr>
      <vt:lpstr>Zurich BT</vt:lpstr>
      <vt:lpstr>Arial</vt:lpstr>
      <vt:lpstr>Calibri</vt:lpstr>
      <vt:lpstr>Gadugi</vt:lpstr>
      <vt:lpstr>Tahoma</vt:lpstr>
      <vt:lpstr>Times New Roman</vt:lpstr>
      <vt:lpstr>Verdana</vt:lpstr>
      <vt:lpstr>Wingdings</vt:lpstr>
      <vt:lpstr>ITU150PowerPointTemplate</vt:lpstr>
      <vt:lpstr> Accessibility policies and strategies at the global level  </vt:lpstr>
      <vt:lpstr>PowerPoint Presentation</vt:lpstr>
      <vt:lpstr>PowerPoint Presentation</vt:lpstr>
      <vt:lpstr>UN Convention on the Rights of Persons with Disabilities</vt:lpstr>
      <vt:lpstr>CRPD Article 9 – ICT Accessibility </vt:lpstr>
      <vt:lpstr>Accessibility means what the user requires to gain functional access to ICT  </vt:lpstr>
      <vt:lpstr>Accessibility provides a better life for everyone</vt:lpstr>
      <vt:lpstr>How to transpose ICT Accessibility provisions in the CRPD into national law?</vt:lpstr>
      <vt:lpstr>ITU-G3ICT Model ICT Accessibility Policy Report </vt:lpstr>
      <vt:lpstr>Key elements of national ICT accessibility policies</vt:lpstr>
      <vt:lpstr>Thank you for your attention!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ICT accessibility and why is it important?</dc:title>
  <dc:creator>Schorr, Susan</dc:creator>
  <cp:lastModifiedBy>Schorr, Susan</cp:lastModifiedBy>
  <cp:revision>41</cp:revision>
  <cp:lastPrinted>2015-02-13T16:10:44Z</cp:lastPrinted>
  <dcterms:created xsi:type="dcterms:W3CDTF">2015-02-12T14:58:25Z</dcterms:created>
  <dcterms:modified xsi:type="dcterms:W3CDTF">2015-10-05T16:34:53Z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