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9" r:id="rId4"/>
    <p:sldId id="268" r:id="rId5"/>
    <p:sldId id="271" r:id="rId6"/>
    <p:sldId id="270" r:id="rId7"/>
    <p:sldId id="262" r:id="rId8"/>
    <p:sldId id="264" r:id="rId9"/>
    <p:sldId id="266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075704-7186-40D0-8465-F29DF83967F4}">
          <p14:sldIdLst>
            <p14:sldId id="256"/>
            <p14:sldId id="261"/>
            <p14:sldId id="269"/>
            <p14:sldId id="268"/>
            <p14:sldId id="271"/>
            <p14:sldId id="270"/>
            <p14:sldId id="262"/>
            <p14:sldId id="264"/>
            <p14:sldId id="266"/>
            <p14:sldId id="263"/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57" autoAdjust="0"/>
  </p:normalViewPr>
  <p:slideViewPr>
    <p:cSldViewPr>
      <p:cViewPr>
        <p:scale>
          <a:sx n="68" d="100"/>
          <a:sy n="68" d="100"/>
        </p:scale>
        <p:origin x="-39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984D3-2435-43CD-A675-82D4E87E6FE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2AAC4-B215-4F71-8DDF-09508EA07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Transparentnost rada i dostupnost usluga u skladu sa Partnerstvom za otvorenu upravu, </a:t>
            </a:r>
            <a:r>
              <a:rPr lang="sr-Latn-C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Srbjia</a:t>
            </a:r>
            <a:r>
              <a:rPr lang="sr-Latn-C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pristupila 2012. godine i AP iz 2014. godine.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2AAC4-B215-4F71-8DDF-09508EA079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err="1" smtClean="0"/>
              <a:t>Optimi</a:t>
            </a:r>
            <a:r>
              <a:rPr lang="en-US" dirty="0" err="1" smtClean="0"/>
              <a:t>zovanost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mobilne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uredjaje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niska</a:t>
            </a:r>
            <a:r>
              <a:rPr lang="en-US" baseline="0" dirty="0" smtClean="0"/>
              <a:t> i u </a:t>
            </a:r>
            <a:r>
              <a:rPr lang="en-US" baseline="0" dirty="0" err="1" smtClean="0"/>
              <a:t>direktnoj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niskom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validacijom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pravilno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programiran</a:t>
            </a:r>
            <a:r>
              <a:rPr lang="sr-Latn-RS" baseline="0" dirty="0" smtClean="0"/>
              <a:t>a</a:t>
            </a:r>
            <a:r>
              <a:rPr lang="en-US" baseline="0" dirty="0" smtClean="0"/>
              <a:t> </a:t>
            </a:r>
            <a:r>
              <a:rPr lang="sr-Latn-RS" baseline="0" dirty="0" smtClean="0"/>
              <a:t>veb prezentacija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omogu</a:t>
            </a:r>
            <a:r>
              <a:rPr lang="sr-Latn-RS" baseline="0" dirty="0" smtClean="0"/>
              <a:t>ć</a:t>
            </a:r>
            <a:r>
              <a:rPr lang="en-US" baseline="0" dirty="0" err="1" smtClean="0"/>
              <a:t>ava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prilagodjavanje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drugim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formatima</a:t>
            </a:r>
            <a:endParaRPr lang="en-US" baseline="0" dirty="0" smtClean="0"/>
          </a:p>
          <a:p>
            <a:r>
              <a:rPr lang="en-US" baseline="0" dirty="0" err="1" smtClean="0"/>
              <a:t>Validacija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izuzetno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niska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potrebno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jasno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odvojiti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koji</a:t>
            </a:r>
            <a:r>
              <a:rPr lang="en-US" baseline="0" dirty="0" smtClean="0"/>
              <a:t> se tice </a:t>
            </a:r>
            <a:r>
              <a:rPr lang="en-US" baseline="0" dirty="0" err="1" smtClean="0"/>
              <a:t>sadr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aja</a:t>
            </a:r>
            <a:r>
              <a:rPr lang="en-US" baseline="0" dirty="0" smtClean="0"/>
              <a:t> - html (</a:t>
            </a:r>
            <a:r>
              <a:rPr lang="sr-Latn-RS" baseline="0" dirty="0" smtClean="0"/>
              <a:t>š</a:t>
            </a:r>
            <a:r>
              <a:rPr lang="en-US" baseline="0" dirty="0" err="1" smtClean="0"/>
              <a:t>ifrovanje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sadr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aja</a:t>
            </a:r>
            <a:r>
              <a:rPr lang="en-US" baseline="0" dirty="0" smtClean="0"/>
              <a:t>) i </a:t>
            </a:r>
            <a:r>
              <a:rPr lang="en-US" baseline="0" dirty="0" err="1" smtClean="0"/>
              <a:t>koda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koji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odnosi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prikaza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stranice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dizajna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stranice</a:t>
            </a:r>
            <a:r>
              <a:rPr lang="en-US" baseline="0" dirty="0" smtClean="0"/>
              <a:t>)</a:t>
            </a:r>
          </a:p>
          <a:p>
            <a:r>
              <a:rPr lang="en-US" baseline="0" dirty="0" err="1" smtClean="0"/>
              <a:t>Za</a:t>
            </a:r>
            <a:r>
              <a:rPr lang="en-US" baseline="0" dirty="0" smtClean="0"/>
              <a:t> to je </a:t>
            </a:r>
            <a:r>
              <a:rPr lang="en-US" baseline="0" dirty="0" err="1" smtClean="0"/>
              <a:t>ve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ana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skalabilnost</a:t>
            </a:r>
            <a:endParaRPr lang="en-US" baseline="0" dirty="0" smtClean="0"/>
          </a:p>
          <a:p>
            <a:r>
              <a:rPr lang="en-US" baseline="0" dirty="0" err="1" smtClean="0"/>
              <a:t>Neke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stavke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slu</a:t>
            </a:r>
            <a:r>
              <a:rPr lang="sr-Latn-RS" baseline="0" dirty="0" smtClean="0"/>
              <a:t>č</a:t>
            </a:r>
            <a:r>
              <a:rPr lang="en-US" baseline="0" dirty="0" err="1" smtClean="0"/>
              <a:t>ajnosti</a:t>
            </a:r>
            <a:r>
              <a:rPr lang="en-US" baseline="0" dirty="0" smtClean="0"/>
              <a:t> – </a:t>
            </a:r>
            <a:r>
              <a:rPr lang="sr-Latn-RS" baseline="0" dirty="0" smtClean="0"/>
              <a:t>č</a:t>
            </a:r>
            <a:r>
              <a:rPr lang="en-US" baseline="0" dirty="0" err="1" smtClean="0"/>
              <a:t>itljiivi</a:t>
            </a:r>
            <a:r>
              <a:rPr lang="en-US" baseline="0" dirty="0" smtClean="0"/>
              <a:t> format u </a:t>
            </a:r>
            <a:r>
              <a:rPr lang="en-US" baseline="0" dirty="0" err="1" smtClean="0"/>
              <a:t>wordu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kontrast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teksta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Alternativni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tekst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stvar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sadr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aja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zahteva</a:t>
            </a:r>
            <a:r>
              <a:rPr lang="en-US" baseline="0" dirty="0" smtClean="0"/>
              <a:t> a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urnost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administratora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ljudski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endParaRPr lang="en-US" baseline="0" dirty="0" smtClean="0"/>
          </a:p>
          <a:p>
            <a:r>
              <a:rPr lang="en-US" baseline="0" dirty="0" err="1" smtClean="0"/>
              <a:t>Identi</a:t>
            </a:r>
            <a:r>
              <a:rPr lang="sr-Latn-RS" baseline="0" dirty="0" smtClean="0"/>
              <a:t>č</a:t>
            </a:r>
            <a:r>
              <a:rPr lang="en-US" baseline="0" dirty="0" smtClean="0"/>
              <a:t>no </a:t>
            </a:r>
            <a:r>
              <a:rPr lang="en-US" baseline="0" dirty="0" err="1" smtClean="0"/>
              <a:t>prikazivanje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pretra</a:t>
            </a:r>
            <a:r>
              <a:rPr lang="sr-Latn-RS" baseline="0" dirty="0" smtClean="0"/>
              <a:t>ž</a:t>
            </a:r>
            <a:r>
              <a:rPr lang="en-US" baseline="0" dirty="0" err="1" smtClean="0"/>
              <a:t>iva</a:t>
            </a:r>
            <a:r>
              <a:rPr lang="sr-Latn-RS" baseline="0" dirty="0" smtClean="0"/>
              <a:t>č</a:t>
            </a:r>
            <a:r>
              <a:rPr lang="en-US" baseline="0" dirty="0" err="1" smtClean="0"/>
              <a:t>ima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nedopustivo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2015. </a:t>
            </a:r>
            <a:r>
              <a:rPr lang="en-US" baseline="0" dirty="0" err="1" smtClean="0"/>
              <a:t>godinu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2AAC4-B215-4F71-8DDF-09508EA079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izmena Zakona o slobodnom pristupu informacijama od javnog značaja (obaveza posedovanja ppt, nadzor nad ispunjenjem obaveze i pravne konsekvence ukoliko obaveza nije ispunjena) plus podzakonski akt kojim će se bliže definisati način izrade, održavanja i ažuriranja veb prezentacija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2AAC4-B215-4F71-8DDF-09508EA079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6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9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3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2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8157-B6A3-48E3-9E19-668269A97D15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62F0-C51A-499C-A6E9-B3F16B094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r-Latn-RS" smtClean="0"/>
              <a:t>Mesec, godina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r-Latn-RS" smtClean="0"/>
              <a:t>Mesto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r-Latn-RS" smtClean="0"/>
              <a:t>Ime koordinatora ili govornika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8569"/>
            <a:ext cx="633811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08" y="228600"/>
            <a:ext cx="3962400" cy="106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600200"/>
            <a:ext cx="7772400" cy="1470025"/>
          </a:xfrm>
        </p:spPr>
        <p:txBody>
          <a:bodyPr/>
          <a:lstStyle/>
          <a:p>
            <a:r>
              <a:rPr lang="sr-Latn-RS" sz="5500" dirty="0" smtClean="0">
                <a:cs typeface="Times New Roman" panose="02020603050405020304" pitchFamily="18" charset="0"/>
              </a:rPr>
              <a:t>Pristupačnost </a:t>
            </a:r>
            <a:r>
              <a:rPr lang="en-US" sz="5500" dirty="0" smtClean="0">
                <a:cs typeface="Times New Roman" panose="02020603050405020304" pitchFamily="18" charset="0"/>
              </a:rPr>
              <a:t>internet </a:t>
            </a:r>
            <a:r>
              <a:rPr lang="en-US" sz="5500" dirty="0" err="1" smtClean="0">
                <a:cs typeface="Times New Roman" panose="02020603050405020304" pitchFamily="18" charset="0"/>
              </a:rPr>
              <a:t>prezentacija</a:t>
            </a:r>
            <a:r>
              <a:rPr lang="sr-Latn-RS" sz="5500" dirty="0" smtClean="0">
                <a:cs typeface="Times New Roman" panose="02020603050405020304" pitchFamily="18" charset="0"/>
              </a:rPr>
              <a:t> organa uprave u Srbiji</a:t>
            </a:r>
            <a:endParaRPr lang="en-US" sz="5500" dirty="0"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4495800"/>
            <a:ext cx="7543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r-Latn-RS" sz="4100" b="1" dirty="0" smtClean="0">
                <a:solidFill>
                  <a:schemeClr val="accent5"/>
                </a:solidFill>
                <a:latin typeface="+mj-lt"/>
              </a:rPr>
              <a:t>Irena </a:t>
            </a:r>
            <a:r>
              <a:rPr lang="sr-Latn-RS" sz="4100" b="1" dirty="0" err="1" smtClean="0">
                <a:solidFill>
                  <a:schemeClr val="accent5"/>
                </a:solidFill>
                <a:latin typeface="+mj-lt"/>
              </a:rPr>
              <a:t>Radinović</a:t>
            </a:r>
            <a:endParaRPr lang="sr-Latn-RS" sz="4100" b="1" dirty="0" smtClean="0">
              <a:solidFill>
                <a:schemeClr val="accent5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sr-Latn-RS" b="1" dirty="0" smtClean="0">
                <a:solidFill>
                  <a:schemeClr val="accent5"/>
                </a:solidFill>
                <a:latin typeface="+mj-lt"/>
              </a:rPr>
              <a:t>Tim za socijalno uključivanje i smanjenje siromaštva</a:t>
            </a:r>
          </a:p>
          <a:p>
            <a:pPr>
              <a:spcAft>
                <a:spcPts val="600"/>
              </a:spcAft>
            </a:pPr>
            <a:r>
              <a:rPr lang="sr-Latn-RS" b="1" dirty="0" smtClean="0">
                <a:solidFill>
                  <a:schemeClr val="accent5"/>
                </a:solidFill>
                <a:latin typeface="+mj-lt"/>
              </a:rPr>
              <a:t>Beograd, oktobar 2015. godine</a:t>
            </a:r>
            <a:endParaRPr lang="en-US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13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>Planovi i preporuke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+mn-lt"/>
              </a:rPr>
              <a:t>Uvesti o</a:t>
            </a:r>
            <a:r>
              <a:rPr lang="en-GB" b="1" dirty="0" err="1" smtClean="0">
                <a:latin typeface="+mn-lt"/>
              </a:rPr>
              <a:t>baveznost</a:t>
            </a:r>
            <a:r>
              <a:rPr lang="sr-Latn-RS" b="1" dirty="0" smtClean="0">
                <a:latin typeface="+mn-lt"/>
              </a:rPr>
              <a:t> posedovanja prezentacije </a:t>
            </a:r>
            <a:r>
              <a:rPr lang="sr-Latn-RS" dirty="0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 </a:t>
            </a:r>
            <a:r>
              <a:rPr lang="sr-Latn-RS" dirty="0" smtClean="0">
                <a:latin typeface="+mn-lt"/>
              </a:rPr>
              <a:t>propisati skup standarda</a:t>
            </a:r>
            <a:r>
              <a:rPr lang="en-GB" dirty="0" smtClean="0">
                <a:latin typeface="+mn-lt"/>
              </a:rPr>
              <a:t> </a:t>
            </a:r>
            <a:r>
              <a:rPr lang="sr-Latn-RS" dirty="0" smtClean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sankcije</a:t>
            </a:r>
            <a:endParaRPr lang="sr-Latn-CS" dirty="0" smtClean="0">
              <a:latin typeface="+mn-lt"/>
            </a:endParaRPr>
          </a:p>
          <a:p>
            <a:r>
              <a:rPr lang="sr-Latn-CS" dirty="0" smtClean="0">
                <a:latin typeface="+mn-lt"/>
              </a:rPr>
              <a:t>Definisanje </a:t>
            </a:r>
            <a:r>
              <a:rPr lang="sr-Latn-CS" b="1" dirty="0" smtClean="0">
                <a:latin typeface="+mn-lt"/>
              </a:rPr>
              <a:t>minimuma</a:t>
            </a:r>
            <a:r>
              <a:rPr lang="sr-Latn-CS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e-</a:t>
            </a:r>
            <a:r>
              <a:rPr lang="sr-Latn-CS" b="1" dirty="0" smtClean="0">
                <a:latin typeface="+mn-lt"/>
              </a:rPr>
              <a:t>servisa</a:t>
            </a:r>
            <a:r>
              <a:rPr lang="sr-Latn-CS" dirty="0" smtClean="0">
                <a:latin typeface="+mn-lt"/>
              </a:rPr>
              <a:t> za lokalne samouprave</a:t>
            </a:r>
          </a:p>
          <a:p>
            <a:r>
              <a:rPr lang="sr-Latn-CS" b="1" dirty="0" smtClean="0">
                <a:latin typeface="+mn-lt"/>
              </a:rPr>
              <a:t>Podrška</a:t>
            </a:r>
            <a:r>
              <a:rPr lang="sr-Latn-CS" dirty="0" smtClean="0">
                <a:latin typeface="+mn-lt"/>
              </a:rPr>
              <a:t> jedinicama lokalne samouprave u realizaciji Smernica – </a:t>
            </a:r>
            <a:r>
              <a:rPr lang="sr-Latn-CS" dirty="0" err="1" smtClean="0">
                <a:latin typeface="+mn-lt"/>
              </a:rPr>
              <a:t>najugroženijim</a:t>
            </a:r>
            <a:r>
              <a:rPr lang="sr-Latn-CS" dirty="0" smtClean="0">
                <a:latin typeface="+mn-lt"/>
              </a:rPr>
              <a:t> i najslabije razvijenim</a:t>
            </a:r>
          </a:p>
          <a:p>
            <a:r>
              <a:rPr lang="sr-Latn-CS" dirty="0" smtClean="0">
                <a:latin typeface="+mn-lt"/>
              </a:rPr>
              <a:t>Usluga </a:t>
            </a:r>
            <a:r>
              <a:rPr lang="sr-Latn-CS" b="1" dirty="0" smtClean="0">
                <a:latin typeface="+mn-lt"/>
              </a:rPr>
              <a:t>samoocenjivanja</a:t>
            </a:r>
            <a:r>
              <a:rPr lang="sr-Latn-CS" dirty="0" smtClean="0">
                <a:latin typeface="+mn-lt"/>
              </a:rPr>
              <a:t> na Portalu eUprava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78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b="1" dirty="0"/>
              <a:t>HVALA NA PAŽNJI</a:t>
            </a:r>
            <a:r>
              <a:rPr lang="sr-Latn-RS" b="1" dirty="0" smtClean="0"/>
              <a:t>!</a:t>
            </a:r>
            <a:endParaRPr lang="sr-Latn-RS" dirty="0" smtClean="0">
              <a:latin typeface="+mn-lt"/>
            </a:endParaRPr>
          </a:p>
          <a:p>
            <a:pPr marL="0" indent="0" algn="ctr">
              <a:buNone/>
            </a:pPr>
            <a:endParaRPr lang="sr-Latn-CS" b="1" dirty="0" smtClean="0">
              <a:latin typeface="+mn-l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sr-Latn-CS" sz="3300" b="1" dirty="0" smtClean="0">
                <a:latin typeface="+mn-lt"/>
              </a:rPr>
              <a:t>Irena Radinović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 smtClean="0">
                <a:latin typeface="+mn-lt"/>
              </a:rPr>
              <a:t>e-mail</a:t>
            </a:r>
            <a:r>
              <a:rPr lang="sr-Latn-CS" sz="2800" b="1" dirty="0" smtClean="0">
                <a:latin typeface="+mn-lt"/>
              </a:rPr>
              <a:t>: irena.radinovic</a:t>
            </a:r>
            <a:r>
              <a:rPr lang="en-US" sz="2800" b="1" dirty="0" smtClean="0">
                <a:latin typeface="+mn-lt"/>
              </a:rPr>
              <a:t>@gov.rs</a:t>
            </a:r>
            <a:endParaRPr lang="sr-Latn-CS" sz="2800" b="1" dirty="0" smtClean="0">
              <a:latin typeface="+mn-l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sr-Latn-CS" sz="2800" b="1" dirty="0" err="1" smtClean="0">
                <a:latin typeface="+mn-lt"/>
              </a:rPr>
              <a:t>www.socijalnoukljucivanje.gov.rs</a:t>
            </a:r>
            <a:endParaRPr lang="en-US" sz="28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133600"/>
            <a:ext cx="7239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5943600"/>
            <a:ext cx="7239000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5867400"/>
            <a:ext cx="7239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97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cs typeface="Times New Roman" pitchFamily="18" charset="0"/>
              </a:rPr>
              <a:t>Smеrnicе zа izrаdu vеb prеzеntаciја оrgаnа držаvnе uprаvе, оrgаnа tеritоriјаlnе аutоnоmiје i јеdinicа lоkаlnе </a:t>
            </a:r>
            <a:r>
              <a:rPr lang="ru-RU" sz="2800" b="1" dirty="0" smtClean="0">
                <a:cs typeface="Times New Roman" pitchFamily="18" charset="0"/>
              </a:rPr>
              <a:t>sаmоuprаvе</a:t>
            </a:r>
            <a:r>
              <a:rPr lang="en-GB" sz="2800" b="1" dirty="0" smtClean="0">
                <a:cs typeface="Times New Roman" pitchFamily="18" charset="0"/>
              </a:rPr>
              <a:t> </a:t>
            </a:r>
            <a:r>
              <a:rPr lang="sr-Latn-RS" sz="2800" b="1" dirty="0" smtClean="0">
                <a:cs typeface="Times New Roman" pitchFamily="18" charset="0"/>
              </a:rPr>
              <a:t>v </a:t>
            </a:r>
            <a:r>
              <a:rPr lang="en-GB" sz="2800" b="1" dirty="0" smtClean="0">
                <a:cs typeface="Times New Roman" pitchFamily="18" charset="0"/>
              </a:rPr>
              <a:t>5.0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pPr algn="just">
              <a:spcAft>
                <a:spcPts val="400"/>
              </a:spcAft>
            </a:pPr>
            <a:r>
              <a:rPr lang="en-US" sz="2000" dirty="0" err="1" smtClean="0">
                <a:latin typeface="+mj-lt"/>
              </a:rPr>
              <a:t>Ministarstvo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dr</a:t>
            </a:r>
            <a:r>
              <a:rPr lang="sr-Latn-CS" sz="2000" dirty="0" err="1" smtClean="0">
                <a:latin typeface="+mj-lt"/>
              </a:rPr>
              <a:t>žavne</a:t>
            </a:r>
            <a:r>
              <a:rPr lang="sr-Latn-CS" sz="2000" dirty="0" smtClean="0">
                <a:latin typeface="+mj-lt"/>
              </a:rPr>
              <a:t> uprave i lokalne samouprave – Direkcija za elektronsku upravu i Radna grupa </a:t>
            </a:r>
          </a:p>
          <a:p>
            <a:pPr algn="just">
              <a:spcAft>
                <a:spcPts val="400"/>
              </a:spcAft>
            </a:pPr>
            <a:r>
              <a:rPr lang="sr-Latn-CS" sz="2000" dirty="0" smtClean="0">
                <a:latin typeface="+mj-lt"/>
              </a:rPr>
              <a:t>Tim za socijalno uključivanje i smanjenje siromaštva, Kabinet potpredsednice Vlade, Vlada Republike Srbije</a:t>
            </a:r>
          </a:p>
          <a:p>
            <a:pPr algn="just">
              <a:spcAft>
                <a:spcPts val="400"/>
              </a:spcAft>
            </a:pPr>
            <a:r>
              <a:rPr lang="sr-Latn-CS" sz="2000" dirty="0" smtClean="0">
                <a:latin typeface="+mj-lt"/>
              </a:rPr>
              <a:t>Opšti pristup i praktična uputstva pri izradi veb prezentacije u cilju standardizacije:</a:t>
            </a:r>
            <a:endParaRPr lang="en-US" sz="2000" dirty="0">
              <a:latin typeface="+mj-lt"/>
            </a:endParaRPr>
          </a:p>
          <a:p>
            <a:pPr lvl="1" algn="just">
              <a:spcAft>
                <a:spcPts val="400"/>
              </a:spcAft>
            </a:pPr>
            <a:r>
              <a:rPr lang="en-US" sz="2000" dirty="0" err="1" smtClean="0">
                <a:latin typeface="+mj-lt"/>
              </a:rPr>
              <a:t>pružanje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jasnih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tačnih</a:t>
            </a:r>
            <a:r>
              <a:rPr lang="en-US" sz="2000" dirty="0">
                <a:latin typeface="+mj-lt"/>
              </a:rPr>
              <a:t> i </a:t>
            </a:r>
            <a:r>
              <a:rPr lang="en-US" sz="2000" dirty="0" err="1">
                <a:latin typeface="+mj-lt"/>
              </a:rPr>
              <a:t>aktuelnih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informacija</a:t>
            </a:r>
            <a:r>
              <a:rPr lang="en-US" sz="2000" dirty="0">
                <a:latin typeface="+mj-lt"/>
              </a:rPr>
              <a:t> – </a:t>
            </a:r>
            <a:r>
              <a:rPr lang="en-US" sz="2000" b="1" dirty="0" err="1">
                <a:latin typeface="+mj-lt"/>
              </a:rPr>
              <a:t>transparentnost</a:t>
            </a:r>
            <a:endParaRPr lang="en-US" sz="2000" b="1" dirty="0">
              <a:latin typeface="+mj-lt"/>
            </a:endParaRPr>
          </a:p>
          <a:p>
            <a:pPr lvl="1" algn="just">
              <a:spcAft>
                <a:spcPts val="400"/>
              </a:spcAft>
            </a:pPr>
            <a:r>
              <a:rPr lang="en-US" sz="2000" dirty="0" err="1" smtClean="0">
                <a:latin typeface="+mj-lt"/>
              </a:rPr>
              <a:t>ažurne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i </a:t>
            </a:r>
            <a:r>
              <a:rPr lang="en-US" sz="2000" dirty="0" err="1">
                <a:latin typeface="+mj-lt"/>
              </a:rPr>
              <a:t>konzistentne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informacije</a:t>
            </a:r>
            <a:r>
              <a:rPr lang="en-US" sz="2000" dirty="0">
                <a:latin typeface="+mj-lt"/>
              </a:rPr>
              <a:t> o </a:t>
            </a:r>
            <a:r>
              <a:rPr lang="en-US" sz="2000" dirty="0" err="1">
                <a:latin typeface="+mj-lt"/>
              </a:rPr>
              <a:t>uslugama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iz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nadležnosti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organa</a:t>
            </a:r>
            <a:r>
              <a:rPr lang="en-US" sz="2000" dirty="0">
                <a:latin typeface="+mj-lt"/>
              </a:rPr>
              <a:t> – </a:t>
            </a:r>
            <a:r>
              <a:rPr lang="en-US" sz="2000" b="1" dirty="0" err="1">
                <a:latin typeface="+mj-lt"/>
              </a:rPr>
              <a:t>dostupnost</a:t>
            </a:r>
            <a:endParaRPr lang="en-US" sz="2000" b="1" dirty="0">
              <a:latin typeface="+mj-lt"/>
            </a:endParaRPr>
          </a:p>
          <a:p>
            <a:pPr lvl="1" algn="just">
              <a:spcAft>
                <a:spcPts val="400"/>
              </a:spcAft>
            </a:pPr>
            <a:r>
              <a:rPr lang="en-US" sz="2000" dirty="0" err="1" smtClean="0">
                <a:latin typeface="+mj-lt"/>
              </a:rPr>
              <a:t>konzistentan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vizuelni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identitet</a:t>
            </a:r>
            <a:r>
              <a:rPr lang="en-US" sz="2000" dirty="0">
                <a:latin typeface="+mj-lt"/>
              </a:rPr>
              <a:t> i </a:t>
            </a:r>
            <a:r>
              <a:rPr lang="en-US" sz="2000" b="1" dirty="0" err="1">
                <a:latin typeface="+mj-lt"/>
              </a:rPr>
              <a:t>funkcionalna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navigacija</a:t>
            </a:r>
            <a:endParaRPr lang="en-US" sz="2000" b="1" dirty="0">
              <a:latin typeface="+mj-lt"/>
            </a:endParaRPr>
          </a:p>
          <a:p>
            <a:pPr lvl="1" algn="just">
              <a:spcAft>
                <a:spcPts val="400"/>
              </a:spcAft>
            </a:pPr>
            <a:r>
              <a:rPr lang="en-US" sz="2000" dirty="0" err="1" smtClean="0">
                <a:latin typeface="+mj-lt"/>
              </a:rPr>
              <a:t>standardi</a:t>
            </a:r>
            <a:r>
              <a:rPr lang="en-US" sz="2000" dirty="0" smtClean="0">
                <a:latin typeface="+mj-lt"/>
              </a:rPr>
              <a:t> </a:t>
            </a:r>
            <a:r>
              <a:rPr lang="sr-Latn-RS" sz="2000" b="1" dirty="0" smtClean="0">
                <a:latin typeface="+mj-lt"/>
              </a:rPr>
              <a:t>e</a:t>
            </a:r>
            <a:r>
              <a:rPr lang="sr-Latn-RS" sz="2000" b="1" dirty="0">
                <a:latin typeface="+mj-lt"/>
              </a:rPr>
              <a:t>P</a:t>
            </a:r>
            <a:r>
              <a:rPr lang="en-US" sz="2000" b="1" dirty="0" err="1" smtClean="0">
                <a:latin typeface="+mj-lt"/>
              </a:rPr>
              <a:t>ristupačnosti</a:t>
            </a:r>
            <a:endParaRPr lang="sr-Latn-CS" sz="2000" b="1" dirty="0" smtClean="0">
              <a:latin typeface="+mj-lt"/>
            </a:endParaRPr>
          </a:p>
          <a:p>
            <a:pPr lvl="1" algn="just">
              <a:spcAft>
                <a:spcPts val="400"/>
              </a:spcAft>
            </a:pPr>
            <a:r>
              <a:rPr lang="en-US" sz="2000" b="1" dirty="0" err="1" smtClean="0">
                <a:latin typeface="+mj-lt"/>
              </a:rPr>
              <a:t>bezbednost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086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RS" b="1" dirty="0" smtClean="0"/>
              <a:t>Ključni elementi veb prezentacije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sr-Latn-CS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703" y="1371600"/>
            <a:ext cx="746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3200" dirty="0" smtClean="0"/>
              <a:t>Sadržaj</a:t>
            </a:r>
          </a:p>
          <a:p>
            <a:pPr algn="r"/>
            <a:r>
              <a:rPr lang="sr-Latn-RS" sz="3200" dirty="0" smtClean="0"/>
              <a:t>Usluge</a:t>
            </a:r>
          </a:p>
          <a:p>
            <a:pPr algn="r"/>
            <a:r>
              <a:rPr lang="sr-Latn-RS" sz="3200" dirty="0" smtClean="0"/>
              <a:t>Jezik i pismo </a:t>
            </a:r>
          </a:p>
          <a:p>
            <a:pPr algn="r"/>
            <a:r>
              <a:rPr lang="sr-Latn-RS" sz="3200" dirty="0" smtClean="0"/>
              <a:t>Grafičko rešenje i dizajn</a:t>
            </a:r>
          </a:p>
          <a:p>
            <a:pPr algn="r"/>
            <a:r>
              <a:rPr lang="sr-Latn-RS" sz="3200" dirty="0" smtClean="0"/>
              <a:t>Navigacija</a:t>
            </a:r>
          </a:p>
          <a:p>
            <a:pPr algn="r"/>
            <a:r>
              <a:rPr lang="sr-Latn-RS" sz="3200" dirty="0" smtClean="0"/>
              <a:t>Upotrebljivost i dostupnost</a:t>
            </a:r>
          </a:p>
          <a:p>
            <a:pPr algn="r"/>
            <a:r>
              <a:rPr lang="sr-Latn-RS" sz="3200" b="1" dirty="0" smtClean="0">
                <a:solidFill>
                  <a:srgbClr val="FF0000"/>
                </a:solidFill>
              </a:rPr>
              <a:t>Pristupačnost</a:t>
            </a:r>
          </a:p>
          <a:p>
            <a:pPr algn="r"/>
            <a:r>
              <a:rPr lang="sr-Latn-RS" sz="3200" dirty="0" smtClean="0"/>
              <a:t>Bezbednost </a:t>
            </a:r>
          </a:p>
          <a:p>
            <a:pPr algn="r"/>
            <a:r>
              <a:rPr lang="sr-Latn-RS" sz="3200" dirty="0" smtClean="0"/>
              <a:t>Domensko ime</a:t>
            </a:r>
          </a:p>
          <a:p>
            <a:pPr algn="r"/>
            <a:r>
              <a:rPr lang="sr-Latn-RS" sz="3200" dirty="0" smtClean="0"/>
              <a:t>Održavanje veb prezentacije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28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sr-Latn-CS" b="1" dirty="0" smtClean="0"/>
              <a:t>Definisanje kriterijuma pristupačnosti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sr-Latn-CS" dirty="0" smtClean="0">
                <a:latin typeface="+mj-lt"/>
              </a:rPr>
              <a:t>Međunarodni </a:t>
            </a:r>
            <a:r>
              <a:rPr lang="en-GB" dirty="0">
                <a:latin typeface="+mj-lt"/>
              </a:rPr>
              <a:t>(</a:t>
            </a:r>
            <a:r>
              <a:rPr lang="sr-Latn-CS" dirty="0" smtClean="0">
                <a:latin typeface="+mj-lt"/>
              </a:rPr>
              <a:t>W3C</a:t>
            </a:r>
            <a:r>
              <a:rPr lang="en-US" dirty="0" smtClean="0">
                <a:latin typeface="+mj-lt"/>
              </a:rPr>
              <a:t> Unicorn</a:t>
            </a:r>
            <a:r>
              <a:rPr lang="en-GB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s</a:t>
            </a:r>
            <a:r>
              <a:rPr lang="sr-Latn-CS" dirty="0" err="1" smtClean="0">
                <a:latin typeface="+mj-lt"/>
              </a:rPr>
              <a:t>tandardi</a:t>
            </a:r>
            <a:r>
              <a:rPr lang="sr-Latn-CS" dirty="0" smtClean="0">
                <a:latin typeface="+mj-lt"/>
              </a:rPr>
              <a:t> i dobre prakse</a:t>
            </a:r>
          </a:p>
          <a:p>
            <a:r>
              <a:rPr lang="sr-Latn-CS" dirty="0" smtClean="0">
                <a:latin typeface="+mj-lt"/>
              </a:rPr>
              <a:t>EU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preporuke</a:t>
            </a:r>
            <a:endParaRPr lang="sr-Latn-CS" dirty="0" smtClean="0">
              <a:latin typeface="+mj-lt"/>
            </a:endParaRPr>
          </a:p>
          <a:p>
            <a:r>
              <a:rPr lang="sr-Latn-CS" dirty="0" smtClean="0">
                <a:latin typeface="+mj-lt"/>
              </a:rPr>
              <a:t>Fokus grupa sa civilnim društvom</a:t>
            </a:r>
          </a:p>
          <a:p>
            <a:r>
              <a:rPr lang="sr-Latn-CS" dirty="0" err="1" smtClean="0">
                <a:latin typeface="+mj-lt"/>
              </a:rPr>
              <a:t>Prioritizovanje</a:t>
            </a:r>
            <a:r>
              <a:rPr lang="sr-Latn-CS" dirty="0" smtClean="0">
                <a:latin typeface="+mj-lt"/>
              </a:rPr>
              <a:t> kriterijuma</a:t>
            </a:r>
          </a:p>
        </p:txBody>
      </p:sp>
    </p:spTree>
    <p:extLst>
      <p:ext uri="{BB962C8B-B14F-4D97-AF65-F5344CB8AC3E}">
        <p14:creationId xmlns:p14="http://schemas.microsoft.com/office/powerpoint/2010/main" val="162899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Obavezni</a:t>
            </a:r>
            <a:r>
              <a:rPr lang="en-US" b="1" dirty="0" smtClean="0"/>
              <a:t> </a:t>
            </a:r>
            <a:r>
              <a:rPr lang="en-US" b="1" dirty="0" err="1" smtClean="0"/>
              <a:t>kriterijumi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r>
              <a:rPr lang="sr-Latn-CS" dirty="0" smtClean="0">
                <a:latin typeface="+mn-lt"/>
              </a:rPr>
              <a:t>Minimalni kontrast 4.5:1</a:t>
            </a:r>
          </a:p>
          <a:p>
            <a:r>
              <a:rPr lang="sr-Latn-CS" dirty="0" err="1" smtClean="0">
                <a:latin typeface="+mn-lt"/>
              </a:rPr>
              <a:t>Validacija</a:t>
            </a:r>
            <a:r>
              <a:rPr lang="sr-Latn-CS" dirty="0" smtClean="0">
                <a:latin typeface="+mn-lt"/>
              </a:rPr>
              <a:t> (W3C) </a:t>
            </a:r>
          </a:p>
          <a:p>
            <a:r>
              <a:rPr lang="sr-Latn-CS" dirty="0" smtClean="0">
                <a:latin typeface="+mn-lt"/>
              </a:rPr>
              <a:t>Navigacija tastaturom - TAB tasterom</a:t>
            </a:r>
            <a:endParaRPr lang="en-US" dirty="0" smtClean="0">
              <a:latin typeface="+mn-lt"/>
            </a:endParaRPr>
          </a:p>
          <a:p>
            <a:r>
              <a:rPr lang="sr-Latn-CS" dirty="0" smtClean="0">
                <a:latin typeface="+mn-lt"/>
              </a:rPr>
              <a:t>Funkcionalnost proporcionalnog uvećanja slova</a:t>
            </a:r>
          </a:p>
          <a:p>
            <a:r>
              <a:rPr lang="sr-Latn-CS" dirty="0" smtClean="0">
                <a:latin typeface="+mn-lt"/>
              </a:rPr>
              <a:t>Dokumenta u čitljivom formatu i u više formata</a:t>
            </a:r>
          </a:p>
          <a:p>
            <a:r>
              <a:rPr lang="sr-Latn-CS" dirty="0" smtClean="0">
                <a:latin typeface="+mn-lt"/>
              </a:rPr>
              <a:t>Alternativni tekst uz slike i fotografije</a:t>
            </a:r>
          </a:p>
          <a:p>
            <a:r>
              <a:rPr lang="sr-Latn-RS" dirty="0" smtClean="0">
                <a:latin typeface="+mn-lt"/>
              </a:rPr>
              <a:t>Identično prikazivanje u </a:t>
            </a:r>
            <a:r>
              <a:rPr lang="en-US" dirty="0" err="1" smtClean="0">
                <a:latin typeface="+mn-lt"/>
              </a:rPr>
              <a:t>pretra</a:t>
            </a:r>
            <a:r>
              <a:rPr lang="sr-Latn-RS" dirty="0" err="1" smtClean="0">
                <a:latin typeface="+mn-lt"/>
              </a:rPr>
              <a:t>živačima</a:t>
            </a:r>
            <a:endParaRPr lang="sr-Latn-R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sr-Latn-C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31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 smtClean="0"/>
              <a:t>Dodatne</a:t>
            </a:r>
            <a:r>
              <a:rPr lang="en-US" b="1" dirty="0" smtClean="0"/>
              <a:t> </a:t>
            </a:r>
            <a:r>
              <a:rPr lang="en-US" b="1" dirty="0" err="1" smtClean="0"/>
              <a:t>preporuke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sr-Latn-CS" dirty="0" smtClean="0">
                <a:latin typeface="+mn-lt"/>
              </a:rPr>
              <a:t>Kontrast 7:1 teksta u odnosu na pozadinu</a:t>
            </a:r>
          </a:p>
          <a:p>
            <a:pPr>
              <a:spcAft>
                <a:spcPts val="600"/>
              </a:spcAft>
            </a:pPr>
            <a:r>
              <a:rPr lang="sr-Latn-CS" dirty="0" smtClean="0">
                <a:latin typeface="+mn-lt"/>
              </a:rPr>
              <a:t>Format podvučenog teksta za </a:t>
            </a:r>
            <a:r>
              <a:rPr lang="sr-Latn-CS" u="sng" dirty="0" err="1" smtClean="0">
                <a:latin typeface="+mn-lt"/>
              </a:rPr>
              <a:t>hiperlinkove</a:t>
            </a:r>
            <a:endParaRPr lang="sr-Latn-CS" u="sng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+mn-lt"/>
              </a:rPr>
              <a:t>Optimiz</a:t>
            </a:r>
            <a:r>
              <a:rPr lang="sr-Latn-RS" dirty="0" err="1" smtClean="0">
                <a:latin typeface="+mn-lt"/>
              </a:rPr>
              <a:t>acija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grafi</a:t>
            </a:r>
            <a:r>
              <a:rPr lang="sr-Latn-RS" dirty="0" smtClean="0">
                <a:latin typeface="+mn-lt"/>
              </a:rPr>
              <a:t>čkih elemenata 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Fotografije i slike ne koristiti kao grafički element pozadine</a:t>
            </a:r>
          </a:p>
          <a:p>
            <a:pPr>
              <a:spcAft>
                <a:spcPts val="600"/>
              </a:spcAft>
            </a:pPr>
            <a:r>
              <a:rPr lang="sr-Latn-RS" dirty="0" err="1" smtClean="0">
                <a:latin typeface="+mn-lt"/>
              </a:rPr>
              <a:t>Smislenost</a:t>
            </a:r>
            <a:r>
              <a:rPr lang="sr-Latn-RS" dirty="0" smtClean="0">
                <a:latin typeface="+mn-lt"/>
              </a:rPr>
              <a:t> teksta linka i van konteksta</a:t>
            </a:r>
          </a:p>
          <a:p>
            <a:pPr>
              <a:spcAft>
                <a:spcPts val="600"/>
              </a:spcAft>
            </a:pPr>
            <a:r>
              <a:rPr lang="sr-Latn-RS" dirty="0" err="1" smtClean="0">
                <a:latin typeface="+mn-lt"/>
              </a:rPr>
              <a:t>Titl</a:t>
            </a:r>
            <a:r>
              <a:rPr lang="sr-Latn-RS" dirty="0" smtClean="0">
                <a:latin typeface="+mn-lt"/>
              </a:rPr>
              <a:t>/</a:t>
            </a:r>
            <a:r>
              <a:rPr lang="sr-Latn-RS" dirty="0" err="1" smtClean="0">
                <a:latin typeface="+mn-lt"/>
              </a:rPr>
              <a:t>transkripti</a:t>
            </a:r>
            <a:r>
              <a:rPr lang="sr-Latn-RS" dirty="0" smtClean="0">
                <a:latin typeface="+mn-lt"/>
              </a:rPr>
              <a:t> za </a:t>
            </a:r>
            <a:r>
              <a:rPr lang="sr-Latn-RS" dirty="0" err="1" smtClean="0">
                <a:latin typeface="+mn-lt"/>
              </a:rPr>
              <a:t>netekstualne</a:t>
            </a:r>
            <a:r>
              <a:rPr lang="sr-Latn-RS" dirty="0" smtClean="0">
                <a:latin typeface="+mn-lt"/>
              </a:rPr>
              <a:t> medije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Promena kontrasta pozadine i slova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Pristupačnost elemenata (tekstualno polje, polje za potvrdu, </a:t>
            </a:r>
            <a:r>
              <a:rPr lang="sr-Latn-RS" dirty="0" err="1" smtClean="0">
                <a:latin typeface="+mn-lt"/>
              </a:rPr>
              <a:t>padajuća</a:t>
            </a:r>
            <a:r>
              <a:rPr lang="sr-Latn-RS" dirty="0" smtClean="0">
                <a:latin typeface="+mn-lt"/>
              </a:rPr>
              <a:t> lista, </a:t>
            </a:r>
            <a:r>
              <a:rPr lang="sr-Latn-RS" dirty="0" err="1" smtClean="0">
                <a:latin typeface="+mn-lt"/>
              </a:rPr>
              <a:t>captcha</a:t>
            </a:r>
            <a:r>
              <a:rPr lang="sr-Latn-RS" dirty="0" smtClean="0">
                <a:latin typeface="+mn-lt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Posebna info-strana sa pobrojanim elementima pristupačnosti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Izbegavanje grafičkih i audio-elemenata koji skreću pažnju</a:t>
            </a:r>
          </a:p>
          <a:p>
            <a:pPr>
              <a:spcAft>
                <a:spcPts val="600"/>
              </a:spcAft>
            </a:pPr>
            <a:r>
              <a:rPr lang="sr-Latn-RS" dirty="0" smtClean="0">
                <a:latin typeface="+mn-lt"/>
              </a:rPr>
              <a:t>Automatska konverzija teksta u audio format (</a:t>
            </a:r>
            <a:r>
              <a:rPr lang="sr-Latn-RS" dirty="0" err="1" smtClean="0">
                <a:latin typeface="+mn-lt"/>
              </a:rPr>
              <a:t>ozvučavanje</a:t>
            </a:r>
            <a:r>
              <a:rPr lang="sr-Latn-RS" dirty="0" smtClean="0">
                <a:latin typeface="+mn-lt"/>
              </a:rPr>
              <a:t>)</a:t>
            </a:r>
          </a:p>
          <a:p>
            <a:pPr>
              <a:spcAft>
                <a:spcPts val="600"/>
              </a:spcAft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183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Najnoviji trendovi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RS" dirty="0" smtClean="0">
                <a:latin typeface="+mn-lt"/>
              </a:rPr>
              <a:t>U julu </a:t>
            </a:r>
            <a:r>
              <a:rPr lang="ru-RU" dirty="0" smtClean="0">
                <a:latin typeface="+mn-lt"/>
              </a:rPr>
              <a:t>2015</a:t>
            </a:r>
            <a:r>
              <a:rPr lang="ru-RU" dirty="0">
                <a:latin typeface="+mn-lt"/>
              </a:rPr>
              <a:t>. </a:t>
            </a:r>
            <a:r>
              <a:rPr lang="ru-RU" dirty="0" err="1" smtClean="0">
                <a:latin typeface="+mn-lt"/>
              </a:rPr>
              <a:t>gоdinе</a:t>
            </a:r>
            <a:r>
              <a:rPr lang="sr-Latn-RS" dirty="0">
                <a:latin typeface="+mn-lt"/>
              </a:rPr>
              <a:t> </a:t>
            </a:r>
            <a:r>
              <a:rPr lang="sr-Latn-RS" dirty="0" smtClean="0">
                <a:latin typeface="+mn-lt"/>
              </a:rPr>
              <a:t>Vlada usvojila</a:t>
            </a:r>
            <a:r>
              <a:rPr lang="ru-RU" dirty="0" smtClean="0">
                <a:latin typeface="+mn-lt"/>
              </a:rPr>
              <a:t> Izvеštај</a:t>
            </a:r>
            <a:r>
              <a:rPr lang="sr-Latn-RS" dirty="0" smtClean="0">
                <a:latin typeface="+mn-lt"/>
              </a:rPr>
              <a:t>e</a:t>
            </a: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о оcеni usаglаšеnоsti vеb prеzеntаciја </a:t>
            </a:r>
            <a:r>
              <a:rPr lang="sr-Latn-RS" dirty="0" smtClean="0">
                <a:latin typeface="+mn-lt"/>
              </a:rPr>
              <a:t>za 2014. godinu, </a:t>
            </a:r>
            <a:r>
              <a:rPr lang="ru-RU" dirty="0" smtClean="0">
                <a:latin typeface="+mn-lt"/>
              </a:rPr>
              <a:t>оrgаnа </a:t>
            </a:r>
            <a:r>
              <a:rPr lang="ru-RU" dirty="0">
                <a:latin typeface="+mn-lt"/>
              </a:rPr>
              <a:t>držаvnе uprаvе, оrgаnа tеritоriјаlnе аutоnоmiје i јеdinicа lоkаlnе </a:t>
            </a:r>
            <a:r>
              <a:rPr lang="ru-RU" dirty="0" smtClean="0">
                <a:latin typeface="+mn-lt"/>
              </a:rPr>
              <a:t>sаmоuprаvе</a:t>
            </a:r>
            <a:endParaRPr lang="en-US" dirty="0">
              <a:latin typeface="+mn-lt"/>
            </a:endParaRPr>
          </a:p>
          <a:p>
            <a:pPr lvl="0"/>
            <a:r>
              <a:rPr lang="en-US" dirty="0">
                <a:latin typeface="+mn-lt"/>
              </a:rPr>
              <a:t>115 </a:t>
            </a:r>
            <a:r>
              <a:rPr lang="en-US" dirty="0" err="1">
                <a:latin typeface="+mn-lt"/>
              </a:rPr>
              <a:t>organa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državne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uprave</a:t>
            </a:r>
            <a:r>
              <a:rPr lang="en-US" dirty="0">
                <a:latin typeface="+mn-lt"/>
              </a:rPr>
              <a:t>, 13 </a:t>
            </a:r>
            <a:r>
              <a:rPr lang="en-US" dirty="0" err="1">
                <a:latin typeface="+mn-lt"/>
              </a:rPr>
              <a:t>organa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teritorijalne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autonomije</a:t>
            </a:r>
            <a:r>
              <a:rPr lang="en-US" dirty="0">
                <a:latin typeface="+mn-lt"/>
              </a:rPr>
              <a:t> i 169 </a:t>
            </a:r>
            <a:r>
              <a:rPr lang="en-US" dirty="0" err="1">
                <a:latin typeface="+mn-lt"/>
              </a:rPr>
              <a:t>jedinica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lokalne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samouprave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73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b="1" dirty="0" err="1" smtClean="0"/>
              <a:t>Ispunjenost</a:t>
            </a:r>
            <a:r>
              <a:rPr lang="en-US" b="1" dirty="0" smtClean="0"/>
              <a:t> </a:t>
            </a:r>
            <a:r>
              <a:rPr lang="en-US" b="1" dirty="0" err="1" smtClean="0"/>
              <a:t>kriterijuma</a:t>
            </a:r>
            <a:r>
              <a:rPr lang="en-US" b="1" dirty="0" smtClean="0"/>
              <a:t> – op</a:t>
            </a:r>
            <a:r>
              <a:rPr lang="sr-Latn-CS" b="1" dirty="0" err="1" smtClean="0"/>
              <a:t>šti</a:t>
            </a:r>
            <a:r>
              <a:rPr lang="sr-Latn-CS" b="1" dirty="0" smtClean="0"/>
              <a:t> pregled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GB" sz="3400" b="1" dirty="0" err="1" smtClean="0">
                <a:latin typeface="+mn-lt"/>
              </a:rPr>
              <a:t>Ocenjivanje</a:t>
            </a:r>
            <a:r>
              <a:rPr lang="en-GB" sz="3400" b="1" dirty="0" smtClean="0">
                <a:latin typeface="+mn-lt"/>
              </a:rPr>
              <a:t> </a:t>
            </a:r>
            <a:r>
              <a:rPr lang="sr-Latn-RS" sz="3400" b="1" dirty="0" smtClean="0">
                <a:latin typeface="+mn-lt"/>
              </a:rPr>
              <a:t>po oštrijim kriterijumima</a:t>
            </a:r>
            <a:r>
              <a:rPr lang="sr-Latn-RS" sz="3400" dirty="0" smtClean="0">
                <a:latin typeface="+mn-lt"/>
              </a:rPr>
              <a:t>, pa su rezultati pokazatelj poboljšanja kvaliteta – 6 organa državne uprave je napravilo</a:t>
            </a:r>
            <a:r>
              <a:rPr lang="en-US" sz="3400" dirty="0" smtClean="0">
                <a:latin typeface="+mn-lt"/>
              </a:rPr>
              <a:t> </a:t>
            </a:r>
            <a:r>
              <a:rPr lang="sr-Latn-RS" sz="3400" dirty="0" smtClean="0">
                <a:latin typeface="+mn-lt"/>
              </a:rPr>
              <a:t>svoje prezentacije u odnosu na analizu sprovedenu 2013. godine</a:t>
            </a:r>
          </a:p>
          <a:p>
            <a:pPr algn="just">
              <a:spcAft>
                <a:spcPts val="600"/>
              </a:spcAft>
            </a:pPr>
            <a:r>
              <a:rPr lang="sr-Latn-RS" sz="3400" dirty="0" smtClean="0">
                <a:latin typeface="+mn-lt"/>
              </a:rPr>
              <a:t>Vidi se </a:t>
            </a:r>
            <a:r>
              <a:rPr lang="sr-Latn-RS" sz="3400" b="1" dirty="0" smtClean="0">
                <a:latin typeface="+mn-lt"/>
              </a:rPr>
              <a:t>pomak</a:t>
            </a:r>
            <a:r>
              <a:rPr lang="sr-Latn-RS" sz="3400" dirty="0" smtClean="0">
                <a:latin typeface="+mn-lt"/>
              </a:rPr>
              <a:t> u povećanju kvaliteta sadržaja veb prezentacija</a:t>
            </a:r>
            <a:endParaRPr lang="en-GB" sz="34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sr-Latn-CS" sz="3400" b="1" dirty="0" smtClean="0">
                <a:latin typeface="+mn-lt"/>
              </a:rPr>
              <a:t>Prosečna ispunjenost </a:t>
            </a:r>
            <a:r>
              <a:rPr lang="sr-Latn-CS" sz="3400" dirty="0" smtClean="0">
                <a:latin typeface="+mn-lt"/>
              </a:rPr>
              <a:t>kriterijuma za organe državne uprave 5</a:t>
            </a:r>
            <a:r>
              <a:rPr lang="en-US" sz="3400" dirty="0" smtClean="0">
                <a:latin typeface="+mn-lt"/>
              </a:rPr>
              <a:t>7</a:t>
            </a:r>
            <a:r>
              <a:rPr lang="sr-Latn-CS" sz="3400" dirty="0" smtClean="0">
                <a:latin typeface="+mn-lt"/>
              </a:rPr>
              <a:t>% 2014</a:t>
            </a:r>
            <a:r>
              <a:rPr lang="en-US" sz="3400" dirty="0" smtClean="0">
                <a:latin typeface="+mn-lt"/>
              </a:rPr>
              <a:t>. </a:t>
            </a:r>
            <a:r>
              <a:rPr lang="sr-Latn-CS" sz="3400" dirty="0" smtClean="0">
                <a:latin typeface="+mn-lt"/>
              </a:rPr>
              <a:t>naspram</a:t>
            </a:r>
            <a:r>
              <a:rPr lang="en-US" sz="3400" dirty="0" smtClean="0">
                <a:latin typeface="+mn-lt"/>
              </a:rPr>
              <a:t> </a:t>
            </a:r>
            <a:r>
              <a:rPr lang="sr-Latn-CS" sz="3400" dirty="0" smtClean="0">
                <a:latin typeface="+mn-lt"/>
              </a:rPr>
              <a:t>4</a:t>
            </a:r>
            <a:r>
              <a:rPr lang="en-US" sz="3400" dirty="0" smtClean="0">
                <a:latin typeface="+mn-lt"/>
              </a:rPr>
              <a:t>7</a:t>
            </a:r>
            <a:r>
              <a:rPr lang="sr-Latn-CS" sz="3400" dirty="0" smtClean="0">
                <a:latin typeface="+mn-lt"/>
              </a:rPr>
              <a:t>% 2013, što predstavlja povećanje od </a:t>
            </a:r>
            <a:r>
              <a:rPr lang="en-US" sz="3400" dirty="0" smtClean="0">
                <a:latin typeface="+mn-lt"/>
              </a:rPr>
              <a:t>10</a:t>
            </a:r>
            <a:r>
              <a:rPr lang="sr-Latn-CS" sz="3400" dirty="0" smtClean="0">
                <a:latin typeface="+mn-lt"/>
              </a:rPr>
              <a:t>%</a:t>
            </a:r>
          </a:p>
          <a:p>
            <a:pPr algn="just">
              <a:spcAft>
                <a:spcPts val="600"/>
              </a:spcAft>
            </a:pPr>
            <a:r>
              <a:rPr lang="sr-Latn-CS" sz="3400" b="1" dirty="0">
                <a:latin typeface="+mn-lt"/>
              </a:rPr>
              <a:t>Prvi put ocenjivanje </a:t>
            </a:r>
            <a:r>
              <a:rPr lang="sr-Latn-CS" sz="3400" dirty="0">
                <a:latin typeface="+mn-lt"/>
              </a:rPr>
              <a:t>organa teritorijalne autonomije i jedinica lokalne </a:t>
            </a:r>
            <a:r>
              <a:rPr lang="sr-Latn-CS" sz="3400" dirty="0" smtClean="0">
                <a:latin typeface="+mn-lt"/>
              </a:rPr>
              <a:t>samouprave – prosečna ispunjenost 44% (pristupačnost i bezbednost veb prezentacija najmanje bitni)</a:t>
            </a:r>
          </a:p>
          <a:p>
            <a:pPr algn="just">
              <a:spcAft>
                <a:spcPts val="600"/>
              </a:spcAft>
            </a:pPr>
            <a:r>
              <a:rPr lang="sr-Latn-CS" sz="3400" dirty="0" smtClean="0">
                <a:latin typeface="+mn-lt"/>
              </a:rPr>
              <a:t>Prvi put su kriterijumi i način ocenjivanja </a:t>
            </a:r>
            <a:r>
              <a:rPr lang="sr-Latn-CS" sz="3400" b="1" dirty="0" smtClean="0">
                <a:latin typeface="+mn-lt"/>
              </a:rPr>
              <a:t>transparentni</a:t>
            </a:r>
            <a:r>
              <a:rPr lang="sr-Latn-CS" sz="3400" dirty="0" smtClean="0">
                <a:latin typeface="+mn-lt"/>
              </a:rPr>
              <a:t>, što daje prilike za </a:t>
            </a:r>
            <a:r>
              <a:rPr lang="sr-Latn-CS" sz="3400" dirty="0" err="1" smtClean="0">
                <a:latin typeface="+mn-lt"/>
              </a:rPr>
              <a:t>samoocenjivanje</a:t>
            </a:r>
            <a:r>
              <a:rPr lang="sr-Latn-CS" sz="3400" dirty="0" smtClean="0">
                <a:latin typeface="+mn-lt"/>
              </a:rPr>
              <a:t> i </a:t>
            </a:r>
            <a:r>
              <a:rPr lang="sr-Latn-CS" sz="3400" dirty="0" err="1" smtClean="0">
                <a:latin typeface="+mn-lt"/>
              </a:rPr>
              <a:t>samoregulisanje</a:t>
            </a:r>
            <a:r>
              <a:rPr lang="sr-Latn-CS" sz="3400" dirty="0" smtClean="0">
                <a:latin typeface="+mn-lt"/>
              </a:rPr>
              <a:t> </a:t>
            </a:r>
            <a:endParaRPr lang="sr-Latn-CS" sz="3400" dirty="0">
              <a:latin typeface="+mn-lt"/>
            </a:endParaRPr>
          </a:p>
          <a:p>
            <a:endParaRPr lang="sr-Latn-C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642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>Ispunjenost kriterijuma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308791"/>
              </p:ext>
            </p:extLst>
          </p:nvPr>
        </p:nvGraphicFramePr>
        <p:xfrm>
          <a:off x="533400" y="1066800"/>
          <a:ext cx="8229600" cy="5532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084"/>
                <a:gridCol w="1051044"/>
                <a:gridCol w="1051044"/>
                <a:gridCol w="1047607"/>
                <a:gridCol w="1047607"/>
                <a:gridCol w="1047607"/>
                <a:gridCol w="1047607"/>
              </a:tblGrid>
              <a:tr h="297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Organi državne uprave x/100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Jedinice lokalne samouprave x/169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Organi teritorijalne autonomije x/13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Kriterijumi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Delimična ispunjenost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Potpuna ispunjenost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Delimična ispunjenost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Potpuna ispunjenost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Delimična ispunjenost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Potpuna ispunjenost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Funkcionalnost </a:t>
                      </a:r>
                      <a:r>
                        <a:rPr lang="sr-Latn-CS" sz="1200" dirty="0" err="1">
                          <a:effectLst/>
                        </a:rPr>
                        <a:t>skalabilnog</a:t>
                      </a:r>
                      <a:r>
                        <a:rPr lang="sr-Latn-CS" sz="1200" dirty="0">
                          <a:effectLst/>
                        </a:rPr>
                        <a:t> uvećanja prezentacije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>
                          <a:effectLst/>
                        </a:rPr>
                        <a:t>40%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36</a:t>
                      </a:r>
                      <a:r>
                        <a:rPr lang="sr-Latn-CS" sz="1800" b="1" dirty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20%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1</a:t>
                      </a: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r>
                        <a:rPr lang="sr-Latn-CS" sz="1800" b="1" dirty="0" smtClean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15%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>
                          <a:effectLst/>
                        </a:rPr>
                        <a:t>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Slike i fotografije imaju alternativni tekst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>
                          <a:effectLst/>
                        </a:rPr>
                        <a:t>25%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1</a:t>
                      </a: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r>
                        <a:rPr lang="sr-Latn-CS" sz="1800" b="1" dirty="0" smtClean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2</a:t>
                      </a:r>
                      <a:r>
                        <a:rPr lang="en-US" sz="1800" b="1" dirty="0" smtClean="0">
                          <a:effectLst/>
                        </a:rPr>
                        <a:t>2</a:t>
                      </a:r>
                      <a:r>
                        <a:rPr lang="sr-Latn-CS" sz="1800" b="1" dirty="0" smtClean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10%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39%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>
                          <a:effectLst/>
                        </a:rPr>
                        <a:t>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3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Dokumenta ponuđena u više formata (</a:t>
                      </a:r>
                      <a:r>
                        <a:rPr lang="sr-Latn-CS" sz="1200" dirty="0" err="1">
                          <a:effectLst/>
                        </a:rPr>
                        <a:t>pdf</a:t>
                      </a:r>
                      <a:r>
                        <a:rPr lang="sr-Latn-CS" sz="1200" dirty="0">
                          <a:effectLst/>
                        </a:rPr>
                        <a:t>, </a:t>
                      </a:r>
                      <a:r>
                        <a:rPr lang="sr-Latn-CS" sz="1200" dirty="0" err="1">
                          <a:effectLst/>
                        </a:rPr>
                        <a:t>doc</a:t>
                      </a:r>
                      <a:r>
                        <a:rPr lang="sr-Latn-CS" sz="1200" dirty="0">
                          <a:effectLst/>
                        </a:rPr>
                        <a:t>, </a:t>
                      </a:r>
                      <a:r>
                        <a:rPr lang="sr-Latn-CS" sz="1200" dirty="0" err="1">
                          <a:effectLst/>
                        </a:rPr>
                        <a:t>rtf</a:t>
                      </a:r>
                      <a:r>
                        <a:rPr lang="sr-Latn-CS" sz="1200" dirty="0">
                          <a:effectLst/>
                        </a:rPr>
                        <a:t>, </a:t>
                      </a:r>
                      <a:r>
                        <a:rPr lang="sr-Latn-CS" sz="1200" dirty="0" err="1">
                          <a:effectLst/>
                        </a:rPr>
                        <a:t>txt</a:t>
                      </a:r>
                      <a:r>
                        <a:rPr lang="sr-Latn-CS" sz="1200" dirty="0">
                          <a:effectLst/>
                        </a:rPr>
                        <a:t>, </a:t>
                      </a:r>
                      <a:r>
                        <a:rPr lang="sr-Latn-CS" sz="1200" dirty="0" err="1">
                          <a:effectLst/>
                        </a:rPr>
                        <a:t>odt</a:t>
                      </a:r>
                      <a:r>
                        <a:rPr lang="sr-Latn-C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95%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sr-Latn-C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9</a:t>
                      </a: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sr-Latn-C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1%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Dokumenta ponuđena u čitljivom formatu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94%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56%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98%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52%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92%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1" dirty="0" err="1">
                          <a:effectLst/>
                        </a:rPr>
                        <a:t>Validacija</a:t>
                      </a:r>
                      <a:r>
                        <a:rPr lang="sr-Latn-CS" sz="1200" b="1" dirty="0">
                          <a:effectLst/>
                        </a:rPr>
                        <a:t> (nema grešaka u </a:t>
                      </a:r>
                      <a:r>
                        <a:rPr lang="sr-Latn-CS" sz="1200" b="1" dirty="0" err="1">
                          <a:effectLst/>
                        </a:rPr>
                        <a:t>CSS</a:t>
                      </a:r>
                      <a:r>
                        <a:rPr lang="sr-Latn-CS" sz="1200" b="1" dirty="0">
                          <a:effectLst/>
                        </a:rPr>
                        <a:t> i </a:t>
                      </a:r>
                      <a:r>
                        <a:rPr lang="sr-Latn-CS" sz="1200" b="1" dirty="0" smtClean="0">
                          <a:effectLst/>
                        </a:rPr>
                        <a:t>HTML kodu</a:t>
                      </a:r>
                      <a:r>
                        <a:rPr lang="sr-Latn-CS" sz="1200" b="1" dirty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>
                          <a:effectLst/>
                        </a:rPr>
                        <a:t>50%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1</a:t>
                      </a: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r>
                        <a:rPr lang="sr-Latn-CS" sz="1800" b="1" dirty="0" smtClean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3</a:t>
                      </a: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r>
                        <a:rPr lang="sr-Latn-CS" sz="1800" b="1" dirty="0" smtClean="0">
                          <a:effectLst/>
                        </a:rPr>
                        <a:t>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2%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39%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8%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Navigacija uz pomoć </a:t>
                      </a:r>
                      <a:r>
                        <a:rPr lang="sr-Latn-CS" sz="1200" dirty="0" err="1">
                          <a:effectLst/>
                        </a:rPr>
                        <a:t>Tab</a:t>
                      </a:r>
                      <a:r>
                        <a:rPr lang="sr-Latn-CS" sz="1200" dirty="0">
                          <a:effectLst/>
                        </a:rPr>
                        <a:t> tastera i vizuelno je uočljiva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88%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2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sr-Latn-C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88%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13%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62%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0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Minimalni kontrast teksta u odnosu na pozadinu 4.5:1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99%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90%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72%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7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err="1">
                          <a:effectLst/>
                        </a:rPr>
                        <a:t>Optimizovanost</a:t>
                      </a:r>
                      <a:r>
                        <a:rPr lang="sr-Latn-CS" sz="1200" dirty="0">
                          <a:effectLst/>
                        </a:rPr>
                        <a:t> za mobilne uređaje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</a:t>
                      </a:r>
                      <a:r>
                        <a:rPr lang="sr-Latn-C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7%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09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Identično prikazivanje u </a:t>
                      </a:r>
                      <a:r>
                        <a:rPr lang="sr-Latn-CS" sz="1200" dirty="0" smtClean="0">
                          <a:effectLst/>
                        </a:rPr>
                        <a:t>najzastupljenijim </a:t>
                      </a:r>
                      <a:r>
                        <a:rPr lang="sr-Latn-CS" sz="1200" dirty="0">
                          <a:effectLst/>
                        </a:rPr>
                        <a:t>pretraživačima (Firefox, IE, Chrome, Safari, Opera)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96%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 smtClean="0">
                          <a:effectLst/>
                        </a:rPr>
                        <a:t>97%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dirty="0" smtClean="0">
                          <a:effectLst/>
                        </a:rPr>
                        <a:t>54%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38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C21EE-B7C8-4BA9-BBFE-A1085056116E}"/>
</file>

<file path=customXml/itemProps2.xml><?xml version="1.0" encoding="utf-8"?>
<ds:datastoreItem xmlns:ds="http://schemas.openxmlformats.org/officeDocument/2006/customXml" ds:itemID="{1273A9E6-D09D-4C33-B838-B7664962078E}"/>
</file>

<file path=customXml/itemProps3.xml><?xml version="1.0" encoding="utf-8"?>
<ds:datastoreItem xmlns:ds="http://schemas.openxmlformats.org/officeDocument/2006/customXml" ds:itemID="{2CF6319F-49F8-4D87-AE49-BFB0E0AE3B80}"/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883</Words>
  <Application>Microsoft Office PowerPoint</Application>
  <PresentationFormat>On-screen Show (4:3)</PresentationFormat>
  <Paragraphs>158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Pristupačnost internet prezentacija organa uprave u Srbiji</vt:lpstr>
      <vt:lpstr>Smеrnicе zа izrаdu vеb prеzеntаciја оrgаnа držаvnе uprаvе, оrgаnа tеritоriјаlnе аutоnоmiје i јеdinicа lоkаlnе sаmоuprаvе v 5.0</vt:lpstr>
      <vt:lpstr>Ključni elementi veb prezentacije</vt:lpstr>
      <vt:lpstr>Definisanje kriterijuma pristupačnosti</vt:lpstr>
      <vt:lpstr>Obavezni kriterijumi</vt:lpstr>
      <vt:lpstr>Dodatne preporuke</vt:lpstr>
      <vt:lpstr>Najnoviji trendovi</vt:lpstr>
      <vt:lpstr>Ispunjenost kriterijuma – opšti pregled</vt:lpstr>
      <vt:lpstr>Ispunjenost kriterijuma</vt:lpstr>
      <vt:lpstr>Planovi i preporuke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Irena Radinovic</cp:lastModifiedBy>
  <cp:revision>45</cp:revision>
  <dcterms:created xsi:type="dcterms:W3CDTF">2014-10-09T10:03:36Z</dcterms:created>
  <dcterms:modified xsi:type="dcterms:W3CDTF">2015-10-08T08:38:55Z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