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7.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4.xml" ContentType="application/vnd.openxmlformats-officedocument.presentationml.slide+xml"/>
  <Override PartName="/ppt/slideLayouts/slideLayout3.xml" ContentType="application/vnd.openxmlformats-officedocument.presentationml.slideLayout+xml"/>
  <Override PartName="/ppt/slideMasters/slideMaster1.xml" ContentType="application/vnd.openxmlformats-officedocument.presentationml.slideMaster+xml"/>
  <Override PartName="/ppt/slideLayouts/slideLayout2.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9"/>
  </p:notesMasterIdLst>
  <p:handoutMasterIdLst>
    <p:handoutMasterId r:id="rId10"/>
  </p:handoutMasterIdLst>
  <p:sldIdLst>
    <p:sldId id="268" r:id="rId2"/>
    <p:sldId id="259" r:id="rId3"/>
    <p:sldId id="263" r:id="rId4"/>
    <p:sldId id="264" r:id="rId5"/>
    <p:sldId id="265" r:id="rId6"/>
    <p:sldId id="266" r:id="rId7"/>
    <p:sldId id="269"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17"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customXml" Target="../customXml/item1.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5480321-FEE5-4D2D-81D2-02F7B2E13E70}" type="datetimeFigureOut">
              <a:rPr lang="en-US" smtClean="0"/>
              <a:pPr/>
              <a:t>10/7/2015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BE72DC1-FC7D-4AAB-911F-316F7782E802}"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48A0144-7FB4-469B-932F-2989CF25EA40}" type="datetimeFigureOut">
              <a:rPr lang="en-US" smtClean="0"/>
              <a:pPr/>
              <a:t>10/7/2015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D6C61FF-D7AD-482C-A1EC-B3B15D2D791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129DEED-8C37-4338-839E-B0648AC18E1F}" type="datetimeFigureOut">
              <a:rPr lang="en-US" smtClean="0"/>
              <a:pPr/>
              <a:t>10/7/2015</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66414925-E4A4-429A-8939-A83268BAFE2B}" type="slidenum">
              <a:rPr lang="en-US" smtClean="0"/>
              <a:pPr/>
              <a:t>‹#›</a:t>
            </a:fld>
            <a:endParaRPr lang="en-US"/>
          </a:p>
        </p:txBody>
      </p:sp>
    </p:spTree>
  </p:cSld>
  <p:clrMapOvr>
    <a:masterClrMapping/>
  </p:clrMapOvr>
  <p:transition>
    <p:pull/>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129DEED-8C37-4338-839E-B0648AC18E1F}" type="datetimeFigureOut">
              <a:rPr lang="en-US" smtClean="0"/>
              <a:pPr/>
              <a:t>10/7/2015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6414925-E4A4-429A-8939-A83268BAFE2B}" type="slidenum">
              <a:rPr lang="en-US" smtClean="0"/>
              <a:pPr/>
              <a:t>‹#›</a:t>
            </a:fld>
            <a:endParaRPr lang="en-US"/>
          </a:p>
        </p:txBody>
      </p:sp>
    </p:spTree>
  </p:cSld>
  <p:clrMapOvr>
    <a:masterClrMapping/>
  </p:clrMapOvr>
  <p:transition>
    <p:pull/>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129DEED-8C37-4338-839E-B0648AC18E1F}" type="datetimeFigureOut">
              <a:rPr lang="en-US" smtClean="0"/>
              <a:pPr/>
              <a:t>10/7/2015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6414925-E4A4-429A-8939-A83268BAFE2B}" type="slidenum">
              <a:rPr lang="en-US" smtClean="0"/>
              <a:pPr/>
              <a:t>‹#›</a:t>
            </a:fld>
            <a:endParaRPr lang="en-US"/>
          </a:p>
        </p:txBody>
      </p:sp>
    </p:spTree>
  </p:cSld>
  <p:clrMapOvr>
    <a:masterClrMapping/>
  </p:clrMapOvr>
  <p:transition>
    <p:pull/>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129DEED-8C37-4338-839E-B0648AC18E1F}" type="datetimeFigureOut">
              <a:rPr lang="en-US" smtClean="0"/>
              <a:pPr/>
              <a:t>10/7/2015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6414925-E4A4-429A-8939-A83268BAFE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transition>
    <p:pull/>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129DEED-8C37-4338-839E-B0648AC18E1F}" type="datetimeFigureOut">
              <a:rPr lang="en-US" smtClean="0"/>
              <a:pPr/>
              <a:t>10/7/2015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6414925-E4A4-429A-8939-A83268BAFE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p:pull/>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129DEED-8C37-4338-839E-B0648AC18E1F}" type="datetimeFigureOut">
              <a:rPr lang="en-US" smtClean="0"/>
              <a:pPr/>
              <a:t>10/7/2015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6414925-E4A4-429A-8939-A83268BAFE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p:pull/>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129DEED-8C37-4338-839E-B0648AC18E1F}" type="datetimeFigureOut">
              <a:rPr lang="en-US" smtClean="0"/>
              <a:pPr/>
              <a:t>10/7/2015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66414925-E4A4-429A-8939-A83268BAFE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p:pull/>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129DEED-8C37-4338-839E-B0648AC18E1F}" type="datetimeFigureOut">
              <a:rPr lang="en-US" smtClean="0"/>
              <a:pPr/>
              <a:t>10/7/2015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66414925-E4A4-429A-8939-A83268BAFE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p:pull/>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129DEED-8C37-4338-839E-B0648AC18E1F}" type="datetimeFigureOut">
              <a:rPr lang="en-US" smtClean="0"/>
              <a:pPr/>
              <a:t>10/7/2015</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66414925-E4A4-429A-8939-A83268BAFE2B}" type="slidenum">
              <a:rPr lang="en-US" smtClean="0"/>
              <a:pPr/>
              <a:t>‹#›</a:t>
            </a:fld>
            <a:endParaRPr lang="en-US"/>
          </a:p>
        </p:txBody>
      </p:sp>
    </p:spTree>
  </p:cSld>
  <p:clrMapOvr>
    <a:masterClrMapping/>
  </p:clrMapOvr>
  <p:transition>
    <p:pull/>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129DEED-8C37-4338-839E-B0648AC18E1F}" type="datetimeFigureOut">
              <a:rPr lang="en-US" smtClean="0"/>
              <a:pPr/>
              <a:t>10/7/2015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6414925-E4A4-429A-8939-A83268BAFE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p:pull/>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129DEED-8C37-4338-839E-B0648AC18E1F}" type="datetimeFigureOut">
              <a:rPr lang="en-US" smtClean="0"/>
              <a:pPr/>
              <a:t>10/7/2015</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66414925-E4A4-429A-8939-A83268BAFE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p:pull/>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129DEED-8C37-4338-839E-B0648AC18E1F}" type="datetimeFigureOut">
              <a:rPr lang="en-US" smtClean="0"/>
              <a:pPr/>
              <a:t>10/7/2015</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66414925-E4A4-429A-8939-A83268BAFE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p:pull/>
  </p:transition>
  <p:timing>
    <p:tnLst>
      <p:par>
        <p:cTn id="1" dur="indefinite" restart="never" nodeType="tmRoot"/>
      </p:par>
    </p:tnLst>
  </p:timing>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ctrTitle"/>
          </p:nvPr>
        </p:nvSpPr>
        <p:spPr>
          <a:xfrm>
            <a:off x="152400" y="2249487"/>
            <a:ext cx="8991600" cy="2170113"/>
          </a:xfrm>
        </p:spPr>
        <p:txBody>
          <a:bodyPr>
            <a:normAutofit/>
          </a:bodyPr>
          <a:lstStyle/>
          <a:p>
            <a:pPr algn="l"/>
            <a:r>
              <a:rPr lang="en-US" sz="3200" b="1" dirty="0" smtClean="0"/>
              <a:t>AUDIOVISUAL </a:t>
            </a:r>
            <a:r>
              <a:rPr lang="en-US" sz="3200" b="1" dirty="0" smtClean="0"/>
              <a:t>MEDIA </a:t>
            </a:r>
            <a:r>
              <a:rPr lang="en-US" sz="3200" b="1" dirty="0" smtClean="0"/>
              <a:t>AUTHORITY</a:t>
            </a:r>
            <a:br>
              <a:rPr lang="en-US" sz="3200" b="1" dirty="0" smtClean="0"/>
            </a:br>
            <a:r>
              <a:rPr lang="en-US" sz="3200" b="1" dirty="0" smtClean="0">
                <a:solidFill>
                  <a:schemeClr val="tx2">
                    <a:lumMod val="50000"/>
                  </a:schemeClr>
                </a:solidFill>
              </a:rPr>
              <a:t>ALBANIA</a:t>
            </a:r>
            <a:endParaRPr lang="en-US" sz="3200" dirty="0">
              <a:solidFill>
                <a:schemeClr val="tx2">
                  <a:lumMod val="50000"/>
                </a:schemeClr>
              </a:solidFill>
            </a:endParaRPr>
          </a:p>
        </p:txBody>
      </p:sp>
      <p:pic>
        <p:nvPicPr>
          <p:cNvPr id="1026" name="Picture 2" descr="http://ama.gov.al/preview/wp-content/uploads/2015/03/cropped-logo.png"/>
          <p:cNvPicPr>
            <a:picLocks noChangeAspect="1" noChangeArrowheads="1"/>
          </p:cNvPicPr>
          <p:nvPr/>
        </p:nvPicPr>
        <p:blipFill>
          <a:blip r:embed="rId2" cstate="print"/>
          <a:srcRect/>
          <a:stretch>
            <a:fillRect/>
          </a:stretch>
        </p:blipFill>
        <p:spPr bwMode="auto">
          <a:xfrm>
            <a:off x="3505200" y="1066800"/>
            <a:ext cx="5105400" cy="1263713"/>
          </a:xfrm>
          <a:prstGeom prst="rect">
            <a:avLst/>
          </a:prstGeom>
          <a:noFill/>
        </p:spPr>
      </p:pic>
    </p:spTree>
  </p:cSld>
  <p:clrMapOvr>
    <a:masterClrMapping/>
  </p:clrMapOvr>
  <p:transition>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2895600"/>
            <a:ext cx="8229600" cy="3236976"/>
          </a:xfrm>
        </p:spPr>
        <p:txBody>
          <a:bodyPr>
            <a:normAutofit/>
          </a:bodyPr>
          <a:lstStyle/>
          <a:p>
            <a:r>
              <a:rPr lang="en-US" dirty="0" smtClean="0"/>
              <a:t>Audiovisual </a:t>
            </a:r>
            <a:r>
              <a:rPr lang="en-US" dirty="0"/>
              <a:t>commercial communications must not: a) affect human dignity; b) include or promote any discrimination based on sex, racial or ethnic origin, nationality, religion or belief, </a:t>
            </a:r>
            <a:r>
              <a:rPr lang="en-US" b="1" dirty="0"/>
              <a:t>disability</a:t>
            </a:r>
            <a:r>
              <a:rPr lang="en-US" dirty="0"/>
              <a:t>, age or sexual orientation; </a:t>
            </a:r>
          </a:p>
        </p:txBody>
      </p:sp>
      <p:sp>
        <p:nvSpPr>
          <p:cNvPr id="2" name="Title 1"/>
          <p:cNvSpPr>
            <a:spLocks noGrp="1"/>
          </p:cNvSpPr>
          <p:nvPr>
            <p:ph type="title"/>
          </p:nvPr>
        </p:nvSpPr>
        <p:spPr>
          <a:xfrm>
            <a:off x="0" y="304800"/>
            <a:ext cx="8229600" cy="1066800"/>
          </a:xfrm>
        </p:spPr>
        <p:txBody>
          <a:bodyPr>
            <a:normAutofit/>
          </a:bodyPr>
          <a:lstStyle/>
          <a:p>
            <a:r>
              <a:rPr lang="en-US" sz="3200" dirty="0" smtClean="0"/>
              <a:t> </a:t>
            </a:r>
            <a:r>
              <a:rPr lang="en-US" sz="1800" b="1" dirty="0" smtClean="0"/>
              <a:t>LAW No. 97/2013</a:t>
            </a:r>
            <a:br>
              <a:rPr lang="en-US" sz="1800" b="1" dirty="0" smtClean="0"/>
            </a:br>
            <a:r>
              <a:rPr lang="en-US" sz="1800" b="1" dirty="0" smtClean="0"/>
              <a:t>“ON AUDIOVISUAL MEDIA IN THE REPUBLIC OF ALBANIA”</a:t>
            </a:r>
            <a:endParaRPr lang="en-US" sz="1800" dirty="0"/>
          </a:p>
        </p:txBody>
      </p:sp>
      <p:sp>
        <p:nvSpPr>
          <p:cNvPr id="4" name="Rectangle 3"/>
          <p:cNvSpPr/>
          <p:nvPr/>
        </p:nvSpPr>
        <p:spPr>
          <a:xfrm>
            <a:off x="838200" y="1447800"/>
            <a:ext cx="1401346" cy="369332"/>
          </a:xfrm>
          <a:prstGeom prst="rect">
            <a:avLst/>
          </a:prstGeom>
        </p:spPr>
        <p:txBody>
          <a:bodyPr wrap="none">
            <a:spAutoFit/>
          </a:bodyPr>
          <a:lstStyle/>
          <a:p>
            <a:pPr algn="ctr">
              <a:buNone/>
            </a:pPr>
            <a:r>
              <a:rPr lang="en-US" b="1" i="1" dirty="0" smtClean="0"/>
              <a:t>Article 42 </a:t>
            </a:r>
            <a:endParaRPr lang="en-US" i="1" dirty="0"/>
          </a:p>
        </p:txBody>
      </p:sp>
      <p:sp>
        <p:nvSpPr>
          <p:cNvPr id="5" name="Rectangle 4"/>
          <p:cNvSpPr/>
          <p:nvPr/>
        </p:nvSpPr>
        <p:spPr>
          <a:xfrm>
            <a:off x="1295400" y="2209800"/>
            <a:ext cx="6248400" cy="523220"/>
          </a:xfrm>
          <a:prstGeom prst="rect">
            <a:avLst/>
          </a:prstGeom>
        </p:spPr>
        <p:txBody>
          <a:bodyPr wrap="square">
            <a:spAutoFit/>
          </a:bodyPr>
          <a:lstStyle/>
          <a:p>
            <a:pPr algn="ctr">
              <a:buNone/>
            </a:pPr>
            <a:r>
              <a:rPr lang="en-US" sz="2800" b="1" dirty="0" smtClean="0"/>
              <a:t>Commercial Communications </a:t>
            </a:r>
          </a:p>
        </p:txBody>
      </p:sp>
      <p:pic>
        <p:nvPicPr>
          <p:cNvPr id="6" name="Picture 2" descr="http://ama.gov.al/preview/wp-content/uploads/2015/03/cropped-logo.png"/>
          <p:cNvPicPr>
            <a:picLocks noChangeAspect="1" noChangeArrowheads="1"/>
          </p:cNvPicPr>
          <p:nvPr/>
        </p:nvPicPr>
        <p:blipFill>
          <a:blip r:embed="rId2" cstate="print"/>
          <a:srcRect/>
          <a:stretch>
            <a:fillRect/>
          </a:stretch>
        </p:blipFill>
        <p:spPr bwMode="auto">
          <a:xfrm>
            <a:off x="7086600" y="6248400"/>
            <a:ext cx="1847088" cy="457200"/>
          </a:xfrm>
          <a:prstGeom prst="rect">
            <a:avLst/>
          </a:prstGeom>
          <a:noFill/>
        </p:spPr>
      </p:pic>
    </p:spTree>
  </p:cSld>
  <p:clrMapOvr>
    <a:masterClrMapping/>
  </p:clrMapOvr>
  <p:transition>
    <p:pull/>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33600"/>
            <a:ext cx="8229600" cy="4525963"/>
          </a:xfrm>
        </p:spPr>
        <p:txBody>
          <a:bodyPr>
            <a:normAutofit/>
          </a:bodyPr>
          <a:lstStyle/>
          <a:p>
            <a:pPr algn="just"/>
            <a:r>
              <a:rPr lang="en-US" sz="2700" dirty="0" smtClean="0"/>
              <a:t>Transmission Code is prepared based on:</a:t>
            </a:r>
          </a:p>
          <a:p>
            <a:pPr algn="just"/>
            <a:r>
              <a:rPr lang="en-US" sz="2700" dirty="0" smtClean="0"/>
              <a:t>International acts for protection and respect of human rights </a:t>
            </a:r>
          </a:p>
          <a:p>
            <a:pPr algn="just"/>
            <a:r>
              <a:rPr lang="en-US" sz="2700" dirty="0" smtClean="0"/>
              <a:t>EU Directive 2010/13 (Audiovisual Media Services Directive)</a:t>
            </a:r>
          </a:p>
          <a:p>
            <a:pPr algn="just"/>
            <a:r>
              <a:rPr lang="en-US" sz="2700" dirty="0" smtClean="0"/>
              <a:t>Low 97/2013 on Audiovisual Media in the Republic of Albania</a:t>
            </a:r>
          </a:p>
          <a:p>
            <a:pPr algn="just"/>
            <a:endParaRPr lang="en-US" dirty="0"/>
          </a:p>
        </p:txBody>
      </p:sp>
      <p:sp>
        <p:nvSpPr>
          <p:cNvPr id="2" name="Title 1"/>
          <p:cNvSpPr>
            <a:spLocks noGrp="1"/>
          </p:cNvSpPr>
          <p:nvPr>
            <p:ph type="title"/>
          </p:nvPr>
        </p:nvSpPr>
        <p:spPr>
          <a:xfrm>
            <a:off x="304800" y="685800"/>
            <a:ext cx="8229600" cy="1143000"/>
          </a:xfrm>
        </p:spPr>
        <p:txBody>
          <a:bodyPr>
            <a:noAutofit/>
          </a:bodyPr>
          <a:lstStyle/>
          <a:p>
            <a:r>
              <a:rPr lang="en-US" sz="2800" b="1" dirty="0" smtClean="0"/>
              <a:t/>
            </a:r>
            <a:br>
              <a:rPr lang="en-US" sz="2800" b="1" dirty="0" smtClean="0"/>
            </a:br>
            <a:r>
              <a:rPr lang="en-US" sz="2800" b="1" dirty="0" smtClean="0"/>
              <a:t>Approved by Audiovisual Media Authority</a:t>
            </a:r>
            <a:br>
              <a:rPr lang="en-US" sz="2800" b="1" dirty="0" smtClean="0"/>
            </a:br>
            <a:r>
              <a:rPr lang="en-US" sz="2800" b="1" dirty="0" smtClean="0"/>
              <a:t> on </a:t>
            </a:r>
            <a:r>
              <a:rPr lang="en-US" sz="2800" b="1" dirty="0" err="1" smtClean="0"/>
              <a:t>Janary</a:t>
            </a:r>
            <a:r>
              <a:rPr lang="en-US" sz="2800" b="1" dirty="0" smtClean="0"/>
              <a:t> 2014</a:t>
            </a:r>
            <a:endParaRPr lang="en-US" sz="2800" b="1" dirty="0"/>
          </a:p>
        </p:txBody>
      </p:sp>
      <p:sp>
        <p:nvSpPr>
          <p:cNvPr id="4" name="Rectangle 3"/>
          <p:cNvSpPr/>
          <p:nvPr/>
        </p:nvSpPr>
        <p:spPr>
          <a:xfrm>
            <a:off x="304800" y="609600"/>
            <a:ext cx="4038600" cy="523220"/>
          </a:xfrm>
          <a:prstGeom prst="rect">
            <a:avLst/>
          </a:prstGeom>
        </p:spPr>
        <p:txBody>
          <a:bodyPr wrap="square">
            <a:spAutoFit/>
          </a:bodyPr>
          <a:lstStyle/>
          <a:p>
            <a:r>
              <a:rPr lang="en-US" sz="2800" b="1" dirty="0" smtClean="0"/>
              <a:t>Transmission Code</a:t>
            </a:r>
            <a:endParaRPr lang="en-US" sz="2800" dirty="0"/>
          </a:p>
        </p:txBody>
      </p:sp>
      <p:pic>
        <p:nvPicPr>
          <p:cNvPr id="5" name="Picture 2" descr="http://ama.gov.al/preview/wp-content/uploads/2015/03/cropped-logo.png"/>
          <p:cNvPicPr>
            <a:picLocks noChangeAspect="1" noChangeArrowheads="1"/>
          </p:cNvPicPr>
          <p:nvPr/>
        </p:nvPicPr>
        <p:blipFill>
          <a:blip r:embed="rId2" cstate="print"/>
          <a:srcRect/>
          <a:stretch>
            <a:fillRect/>
          </a:stretch>
        </p:blipFill>
        <p:spPr bwMode="auto">
          <a:xfrm>
            <a:off x="7086600" y="6248400"/>
            <a:ext cx="1847088" cy="457200"/>
          </a:xfrm>
          <a:prstGeom prst="rect">
            <a:avLst/>
          </a:prstGeom>
          <a:noFill/>
        </p:spPr>
      </p:pic>
    </p:spTree>
  </p:cSld>
  <p:clrMapOvr>
    <a:masterClrMapping/>
  </p:clrMapOvr>
  <p:transition>
    <p:pull/>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52600"/>
            <a:ext cx="8229600" cy="4325112"/>
          </a:xfrm>
        </p:spPr>
        <p:txBody>
          <a:bodyPr>
            <a:normAutofit fontScale="77500" lnSpcReduction="20000"/>
          </a:bodyPr>
          <a:lstStyle/>
          <a:p>
            <a:pPr algn="just"/>
            <a:r>
              <a:rPr lang="en-US" dirty="0" smtClean="0"/>
              <a:t>Audiovisual broadcasting activity particularly respect the rights of persons with disabilities. </a:t>
            </a:r>
          </a:p>
          <a:p>
            <a:pPr algn="just"/>
            <a:endParaRPr lang="en-US" dirty="0" smtClean="0"/>
          </a:p>
          <a:p>
            <a:pPr algn="just"/>
            <a:r>
              <a:rPr lang="en-US" dirty="0" smtClean="0"/>
              <a:t>Audiovisual informative activity, regardless of the audiovisual media service operator  which  carries  out this activity, in all cases constitutes a service of general public interest and performed based and in accordance with the principles and requirements as follow: </a:t>
            </a:r>
          </a:p>
          <a:p>
            <a:pPr algn="just"/>
            <a:endParaRPr lang="en-US" dirty="0" smtClean="0"/>
          </a:p>
          <a:p>
            <a:pPr algn="just"/>
            <a:r>
              <a:rPr lang="en-US" dirty="0" smtClean="0"/>
              <a:t>Audiovisual broadcasting guarantee the right of every citizen to get information</a:t>
            </a:r>
          </a:p>
          <a:p>
            <a:pPr algn="just"/>
            <a:r>
              <a:rPr lang="en-US" dirty="0" smtClean="0"/>
              <a:t>Audiovisual Media Service Operator in the informative space should not misuse the vulnerable groups, but should promote a positive approach to vulnerable groups (minorities, raped women, people with disabilities, etc)  </a:t>
            </a:r>
          </a:p>
          <a:p>
            <a:pPr algn="just"/>
            <a:endParaRPr lang="en-US" dirty="0"/>
          </a:p>
        </p:txBody>
      </p:sp>
      <p:sp>
        <p:nvSpPr>
          <p:cNvPr id="2" name="Title 1"/>
          <p:cNvSpPr>
            <a:spLocks noGrp="1"/>
          </p:cNvSpPr>
          <p:nvPr>
            <p:ph type="title"/>
          </p:nvPr>
        </p:nvSpPr>
        <p:spPr>
          <a:xfrm>
            <a:off x="457200" y="609600"/>
            <a:ext cx="8229600" cy="1066800"/>
          </a:xfrm>
        </p:spPr>
        <p:txBody>
          <a:bodyPr>
            <a:normAutofit/>
          </a:bodyPr>
          <a:lstStyle/>
          <a:p>
            <a:r>
              <a:rPr lang="en-US" sz="3200" b="1" dirty="0" smtClean="0"/>
              <a:t>Provision of Transmission Code</a:t>
            </a:r>
            <a:endParaRPr lang="en-US" sz="3200" b="1" dirty="0"/>
          </a:p>
        </p:txBody>
      </p:sp>
      <p:pic>
        <p:nvPicPr>
          <p:cNvPr id="4" name="Picture 2" descr="http://ama.gov.al/preview/wp-content/uploads/2015/03/cropped-logo.png"/>
          <p:cNvPicPr>
            <a:picLocks noChangeAspect="1" noChangeArrowheads="1"/>
          </p:cNvPicPr>
          <p:nvPr/>
        </p:nvPicPr>
        <p:blipFill>
          <a:blip r:embed="rId2" cstate="print"/>
          <a:srcRect/>
          <a:stretch>
            <a:fillRect/>
          </a:stretch>
        </p:blipFill>
        <p:spPr bwMode="auto">
          <a:xfrm>
            <a:off x="7086600" y="6248400"/>
            <a:ext cx="1847088" cy="457200"/>
          </a:xfrm>
          <a:prstGeom prst="rect">
            <a:avLst/>
          </a:prstGeom>
          <a:noFill/>
        </p:spPr>
      </p:pic>
    </p:spTree>
  </p:cSld>
  <p:clrMapOvr>
    <a:masterClrMapping/>
  </p:clrMapOvr>
  <p:transition>
    <p:pull/>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828800"/>
            <a:ext cx="8382000" cy="4495800"/>
          </a:xfrm>
        </p:spPr>
        <p:txBody>
          <a:bodyPr>
            <a:noAutofit/>
          </a:bodyPr>
          <a:lstStyle/>
          <a:p>
            <a:pPr>
              <a:buFont typeface="Wingdings" pitchFamily="2" charset="2"/>
              <a:buChar char="Ø"/>
            </a:pPr>
            <a:r>
              <a:rPr lang="en-US" sz="1800" dirty="0" smtClean="0"/>
              <a:t>Audiovisual Media Service Operators should play an important role to give an image of respect for people with disabilities in audiovisual transmissions. </a:t>
            </a:r>
          </a:p>
          <a:p>
            <a:pPr>
              <a:buFont typeface="Wingdings" pitchFamily="2" charset="2"/>
              <a:buChar char="Ø"/>
            </a:pPr>
            <a:r>
              <a:rPr lang="en-US" sz="1800" dirty="0" smtClean="0"/>
              <a:t>Audiovisual Media Service Operators have the duty to draw attention and sensitize the society and various institutions for the liability towards people with disabilities. </a:t>
            </a:r>
          </a:p>
          <a:p>
            <a:pPr>
              <a:buFont typeface="Wingdings" pitchFamily="2" charset="2"/>
              <a:buChar char="Ø"/>
            </a:pPr>
            <a:r>
              <a:rPr lang="en-US" sz="1800" dirty="0" smtClean="0"/>
              <a:t>Audiovisual Media Service Operators should promote the efforts of associations and persons with disabilities for their integration in social life. </a:t>
            </a:r>
          </a:p>
          <a:p>
            <a:pPr>
              <a:buFont typeface="Wingdings" pitchFamily="2" charset="2"/>
              <a:buChar char="Ø"/>
            </a:pPr>
            <a:r>
              <a:rPr lang="en-US" sz="1800" dirty="0" smtClean="0"/>
              <a:t>Audiovisual Media Service Operators should insure the right and objective treatment of disable people in their programs: no mercy, nor denigration but appreciation and encouragement.</a:t>
            </a:r>
          </a:p>
          <a:p>
            <a:pPr>
              <a:buFont typeface="Wingdings" pitchFamily="2" charset="2"/>
              <a:buChar char="Ø"/>
            </a:pPr>
            <a:r>
              <a:rPr lang="en-US" sz="1800" dirty="0" smtClean="0"/>
              <a:t>Audiovisual Media Service Operators should not allow the use of the image of disable people or publicity or advertising, in addition to awareness campaigns and influential in favor of these persons. </a:t>
            </a:r>
          </a:p>
          <a:p>
            <a:pPr>
              <a:buNone/>
            </a:pPr>
            <a:r>
              <a:rPr lang="en-US" sz="2000" dirty="0" smtClean="0"/>
              <a:t>			</a:t>
            </a:r>
          </a:p>
          <a:p>
            <a:pPr>
              <a:buNone/>
            </a:pPr>
            <a:r>
              <a:rPr lang="en-US" sz="2000" dirty="0" smtClean="0"/>
              <a:t>	</a:t>
            </a:r>
            <a:endParaRPr lang="en-US" sz="2000" dirty="0"/>
          </a:p>
        </p:txBody>
      </p:sp>
      <p:sp>
        <p:nvSpPr>
          <p:cNvPr id="2" name="Title 1"/>
          <p:cNvSpPr>
            <a:spLocks noGrp="1"/>
          </p:cNvSpPr>
          <p:nvPr>
            <p:ph type="title"/>
          </p:nvPr>
        </p:nvSpPr>
        <p:spPr>
          <a:xfrm>
            <a:off x="0" y="228600"/>
            <a:ext cx="8229600" cy="1066800"/>
          </a:xfrm>
        </p:spPr>
        <p:txBody>
          <a:bodyPr>
            <a:normAutofit/>
          </a:bodyPr>
          <a:lstStyle/>
          <a:p>
            <a:r>
              <a:rPr lang="en-US" b="1" dirty="0" smtClean="0"/>
              <a:t>Provision of Transmission Code</a:t>
            </a:r>
            <a:endParaRPr lang="en-US" b="1" dirty="0"/>
          </a:p>
        </p:txBody>
      </p:sp>
      <p:sp>
        <p:nvSpPr>
          <p:cNvPr id="4" name="Rectangle 3"/>
          <p:cNvSpPr/>
          <p:nvPr/>
        </p:nvSpPr>
        <p:spPr>
          <a:xfrm>
            <a:off x="609600" y="1066800"/>
            <a:ext cx="8229600" cy="369332"/>
          </a:xfrm>
          <a:prstGeom prst="rect">
            <a:avLst/>
          </a:prstGeom>
        </p:spPr>
        <p:txBody>
          <a:bodyPr wrap="square">
            <a:spAutoFit/>
          </a:bodyPr>
          <a:lstStyle/>
          <a:p>
            <a:r>
              <a:rPr lang="en-US" b="1" dirty="0" smtClean="0"/>
              <a:t>PEOPLE WITH DISABILITES IN BROADCAST TRANSMISSION </a:t>
            </a:r>
          </a:p>
        </p:txBody>
      </p:sp>
      <p:pic>
        <p:nvPicPr>
          <p:cNvPr id="5" name="Picture 2" descr="http://ama.gov.al/preview/wp-content/uploads/2015/03/cropped-logo.png"/>
          <p:cNvPicPr>
            <a:picLocks noChangeAspect="1" noChangeArrowheads="1"/>
          </p:cNvPicPr>
          <p:nvPr/>
        </p:nvPicPr>
        <p:blipFill>
          <a:blip r:embed="rId2" cstate="print"/>
          <a:srcRect/>
          <a:stretch>
            <a:fillRect/>
          </a:stretch>
        </p:blipFill>
        <p:spPr bwMode="auto">
          <a:xfrm>
            <a:off x="7086600" y="6248400"/>
            <a:ext cx="1847088" cy="457200"/>
          </a:xfrm>
          <a:prstGeom prst="rect">
            <a:avLst/>
          </a:prstGeom>
          <a:noFill/>
        </p:spPr>
      </p:pic>
    </p:spTree>
  </p:cSld>
  <p:clrMapOvr>
    <a:masterClrMapping/>
  </p:clrMapOvr>
  <p:transition>
    <p:pull/>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219200"/>
            <a:ext cx="8229600" cy="4953000"/>
          </a:xfrm>
        </p:spPr>
        <p:txBody>
          <a:bodyPr>
            <a:noAutofit/>
          </a:bodyPr>
          <a:lstStyle/>
          <a:p>
            <a:pPr>
              <a:buFont typeface="Wingdings" pitchFamily="2" charset="2"/>
              <a:buChar char="Ø"/>
            </a:pPr>
            <a:r>
              <a:rPr lang="en-US" sz="2000" dirty="0" smtClean="0"/>
              <a:t>	Audiovisual transmissions should not prejudice, to use or identify people with disabilities, to avoid harming their interests and rights.</a:t>
            </a:r>
          </a:p>
          <a:p>
            <a:pPr>
              <a:buFont typeface="Wingdings" pitchFamily="2" charset="2"/>
              <a:buChar char="Ø"/>
            </a:pPr>
            <a:r>
              <a:rPr lang="en-US" sz="2000" dirty="0" smtClean="0"/>
              <a:t>	Audiovisual Media Service Operators should not use  the public 	sensitivity towards people with disabilities for commercial benefits or commercial purposes. </a:t>
            </a:r>
          </a:p>
          <a:p>
            <a:pPr>
              <a:buFont typeface="Wingdings" pitchFamily="2" charset="2"/>
              <a:buChar char="Ø"/>
            </a:pPr>
            <a:r>
              <a:rPr lang="en-US" sz="2000" dirty="0" smtClean="0"/>
              <a:t>	Audiovisual Media Service Operators should treat with maximum ethics footage of people with disabilities, should not 	be presented in 	detail their mutilations and the vocabulary of journalist should respect their dignity. </a:t>
            </a:r>
          </a:p>
          <a:p>
            <a:pPr>
              <a:buFont typeface="Wingdings" pitchFamily="2" charset="2"/>
              <a:buChar char="Ø"/>
            </a:pPr>
            <a:r>
              <a:rPr lang="en-US" sz="2000" dirty="0" smtClean="0"/>
              <a:t> 	 Audiovisual Media Service Operators  should take measures to 	insure that their services are accessible to persons with disabilities. </a:t>
            </a:r>
          </a:p>
          <a:p>
            <a:pPr>
              <a:buFont typeface="Wingdings" pitchFamily="2" charset="2"/>
              <a:buChar char="Ø"/>
            </a:pPr>
            <a:r>
              <a:rPr lang="en-US" sz="2000" dirty="0" smtClean="0"/>
              <a:t> 	Audiovisual Media Service Operators should encourage promotion of the achievements of people with disabilities. </a:t>
            </a:r>
          </a:p>
          <a:p>
            <a:pPr>
              <a:buNone/>
            </a:pPr>
            <a:r>
              <a:rPr lang="en-US" sz="2000" dirty="0" smtClean="0"/>
              <a:t>	</a:t>
            </a:r>
            <a:endParaRPr lang="en-US" sz="2000" dirty="0"/>
          </a:p>
        </p:txBody>
      </p:sp>
      <p:sp>
        <p:nvSpPr>
          <p:cNvPr id="2" name="Title 1"/>
          <p:cNvSpPr>
            <a:spLocks noGrp="1"/>
          </p:cNvSpPr>
          <p:nvPr>
            <p:ph type="title"/>
          </p:nvPr>
        </p:nvSpPr>
        <p:spPr>
          <a:xfrm>
            <a:off x="0" y="304800"/>
            <a:ext cx="8229600" cy="1066800"/>
          </a:xfrm>
        </p:spPr>
        <p:txBody>
          <a:bodyPr>
            <a:normAutofit/>
          </a:bodyPr>
          <a:lstStyle/>
          <a:p>
            <a:r>
              <a:rPr lang="en-US" b="1" dirty="0" smtClean="0"/>
              <a:t>Provision of Transmission Code</a:t>
            </a:r>
            <a:endParaRPr lang="en-US" b="1" dirty="0"/>
          </a:p>
        </p:txBody>
      </p:sp>
      <p:pic>
        <p:nvPicPr>
          <p:cNvPr id="4" name="Picture 2" descr="http://ama.gov.al/preview/wp-content/uploads/2015/03/cropped-logo.png"/>
          <p:cNvPicPr>
            <a:picLocks noChangeAspect="1" noChangeArrowheads="1"/>
          </p:cNvPicPr>
          <p:nvPr/>
        </p:nvPicPr>
        <p:blipFill>
          <a:blip r:embed="rId2" cstate="print"/>
          <a:srcRect/>
          <a:stretch>
            <a:fillRect/>
          </a:stretch>
        </p:blipFill>
        <p:spPr bwMode="auto">
          <a:xfrm>
            <a:off x="7086600" y="6248400"/>
            <a:ext cx="1847088" cy="457200"/>
          </a:xfrm>
          <a:prstGeom prst="rect">
            <a:avLst/>
          </a:prstGeom>
          <a:noFill/>
        </p:spPr>
      </p:pic>
    </p:spTree>
  </p:cSld>
  <p:clrMapOvr>
    <a:masterClrMapping/>
  </p:clrMapOvr>
  <p:transition>
    <p:pull/>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ChangeArrowheads="1"/>
          </p:cNvSpPr>
          <p:nvPr/>
        </p:nvSpPr>
        <p:spPr bwMode="auto">
          <a:xfrm>
            <a:off x="1066800" y="2174875"/>
            <a:ext cx="7543800" cy="1508105"/>
          </a:xfrm>
          <a:prstGeom prst="rect">
            <a:avLst/>
          </a:prstGeom>
          <a:noFill/>
          <a:ln w="9525">
            <a:noFill/>
            <a:miter lim="800000"/>
            <a:headEnd/>
            <a:tailEnd/>
          </a:ln>
        </p:spPr>
        <p:txBody>
          <a:bodyPr>
            <a:spAutoFit/>
          </a:bodyPr>
          <a:lstStyle/>
          <a:p>
            <a:pPr algn="ctr"/>
            <a:r>
              <a:rPr lang="en-US" sz="2600" b="1" i="1" dirty="0">
                <a:latin typeface="Calibri" pitchFamily="34" charset="0"/>
              </a:rPr>
              <a:t>Thank you !</a:t>
            </a:r>
          </a:p>
          <a:p>
            <a:pPr algn="ctr"/>
            <a:endParaRPr lang="en-US" sz="2600" b="1" i="1" dirty="0">
              <a:latin typeface="Calibri" pitchFamily="34" charset="0"/>
            </a:endParaRPr>
          </a:p>
          <a:p>
            <a:pPr algn="ctr"/>
            <a:r>
              <a:rPr lang="en-US" sz="2000" b="1" i="1" dirty="0" err="1" smtClean="0">
                <a:latin typeface="Times New Roman" pitchFamily="18" charset="0"/>
                <a:cs typeface="Times New Roman" pitchFamily="18" charset="0"/>
              </a:rPr>
              <a:t>Anri</a:t>
            </a:r>
            <a:r>
              <a:rPr lang="en-US" sz="2000" b="1" i="1" dirty="0" smtClean="0">
                <a:latin typeface="Times New Roman" pitchFamily="18" charset="0"/>
                <a:cs typeface="Times New Roman" pitchFamily="18" charset="0"/>
              </a:rPr>
              <a:t> MURATI</a:t>
            </a:r>
            <a:endParaRPr lang="en-US" sz="2000" b="1" i="1" dirty="0">
              <a:latin typeface="Times New Roman" pitchFamily="18" charset="0"/>
              <a:cs typeface="Times New Roman" pitchFamily="18" charset="0"/>
            </a:endParaRPr>
          </a:p>
          <a:p>
            <a:pPr algn="ctr"/>
            <a:r>
              <a:rPr lang="en-US" sz="2000" b="1" i="1" dirty="0">
                <a:latin typeface="Times New Roman" pitchFamily="18" charset="0"/>
                <a:cs typeface="Times New Roman" pitchFamily="18" charset="0"/>
              </a:rPr>
              <a:t>Director </a:t>
            </a:r>
            <a:r>
              <a:rPr lang="en-US" sz="2000" b="1" i="1" dirty="0" smtClean="0">
                <a:latin typeface="Times New Roman" pitchFamily="18" charset="0"/>
                <a:cs typeface="Times New Roman" pitchFamily="18" charset="0"/>
              </a:rPr>
              <a:t>of </a:t>
            </a:r>
            <a:r>
              <a:rPr lang="en-US" sz="2000" b="1" i="1" dirty="0">
                <a:latin typeface="Times New Roman" pitchFamily="18" charset="0"/>
                <a:cs typeface="Times New Roman" pitchFamily="18" charset="0"/>
              </a:rPr>
              <a:t>Technical </a:t>
            </a:r>
            <a:r>
              <a:rPr lang="en-US" sz="2000" b="1" i="1" dirty="0" smtClean="0">
                <a:latin typeface="Times New Roman" pitchFamily="18" charset="0"/>
                <a:cs typeface="Times New Roman" pitchFamily="18" charset="0"/>
              </a:rPr>
              <a:t>Directorate </a:t>
            </a:r>
            <a:endParaRPr lang="en-US" sz="2000" b="1" i="1" dirty="0">
              <a:latin typeface="Times New Roman" pitchFamily="18" charset="0"/>
              <a:cs typeface="Times New Roman" pitchFamily="18" charset="0"/>
            </a:endParaRPr>
          </a:p>
        </p:txBody>
      </p:sp>
      <p:pic>
        <p:nvPicPr>
          <p:cNvPr id="5" name="Picture 2" descr="http://ama.gov.al/preview/wp-content/uploads/2015/03/cropped-logo.png"/>
          <p:cNvPicPr>
            <a:picLocks noChangeAspect="1" noChangeArrowheads="1"/>
          </p:cNvPicPr>
          <p:nvPr/>
        </p:nvPicPr>
        <p:blipFill>
          <a:blip r:embed="rId2" cstate="print"/>
          <a:srcRect/>
          <a:stretch>
            <a:fillRect/>
          </a:stretch>
        </p:blipFill>
        <p:spPr bwMode="auto">
          <a:xfrm>
            <a:off x="7086600" y="6248400"/>
            <a:ext cx="1847088" cy="457200"/>
          </a:xfrm>
          <a:prstGeom prst="rect">
            <a:avLst/>
          </a:prstGeom>
          <a:noFill/>
        </p:spPr>
      </p:pic>
    </p:spTree>
  </p:cSld>
  <p:clrMapOvr>
    <a:masterClrMapping/>
  </p:clrMapOvr>
  <p:transition>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anim calcmode="lin" valueType="num">
                                      <p:cBhvr additive="base">
                                        <p:cTn id="11"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anim calcmode="lin" valueType="num">
                                      <p:cBhvr additive="base">
                                        <p:cTn id="1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2240BEE36140C4099AA2AE462C59614" ma:contentTypeVersion="2" ma:contentTypeDescription="Create a new document." ma:contentTypeScope="" ma:versionID="e63c2246d32922dcb5ba18055bf4d5d1">
  <xsd:schema xmlns:xsd="http://www.w3.org/2001/XMLSchema" xmlns:xs="http://www.w3.org/2001/XMLSchema" xmlns:p="http://schemas.microsoft.com/office/2006/metadata/properties" xmlns:ns1="http://schemas.microsoft.com/sharepoint/v3" xmlns:ns2="1aaea1ea-72e4-4374-b05e-72e2f16fb7ae" targetNamespace="http://schemas.microsoft.com/office/2006/metadata/properties" ma:root="true" ma:fieldsID="5f03cfa57e716973114bdf2422329f5c" ns1:_="" ns2:_="">
    <xsd:import namespace="http://schemas.microsoft.com/sharepoint/v3"/>
    <xsd:import namespace="1aaea1ea-72e4-4374-b05e-72e2f16fb7ae"/>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aaea1ea-72e4-4374-b05e-72e2f16fb7ae"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46267C6F-9F14-4375-AD10-F3AE1D0098FE}"/>
</file>

<file path=customXml/itemProps2.xml><?xml version="1.0" encoding="utf-8"?>
<ds:datastoreItem xmlns:ds="http://schemas.openxmlformats.org/officeDocument/2006/customXml" ds:itemID="{4625D0ED-5D88-4470-91F9-1826EEC9789B}"/>
</file>

<file path=customXml/itemProps3.xml><?xml version="1.0" encoding="utf-8"?>
<ds:datastoreItem xmlns:ds="http://schemas.openxmlformats.org/officeDocument/2006/customXml" ds:itemID="{67AEB299-605B-4A20-B8BD-4064E5C0E13B}"/>
</file>

<file path=docProps/app.xml><?xml version="1.0" encoding="utf-8"?>
<Properties xmlns="http://schemas.openxmlformats.org/officeDocument/2006/extended-properties" xmlns:vt="http://schemas.openxmlformats.org/officeDocument/2006/docPropsVTypes">
  <Template>Concourse</Template>
  <TotalTime>447</TotalTime>
  <Words>347</Words>
  <Application>Microsoft Office PowerPoint</Application>
  <PresentationFormat>On-screen Show (4:3)</PresentationFormat>
  <Paragraphs>38</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Concourse</vt:lpstr>
      <vt:lpstr>AUDIOVISUAL MEDIA AUTHORITY ALBANIA</vt:lpstr>
      <vt:lpstr> LAW No. 97/2013 “ON AUDIOVISUAL MEDIA IN THE REPUBLIC OF ALBANIA”</vt:lpstr>
      <vt:lpstr> Approved by Audiovisual Media Authority  on Janary 2014</vt:lpstr>
      <vt:lpstr>Provision of Transmission Code</vt:lpstr>
      <vt:lpstr>Provision of Transmission Code</vt:lpstr>
      <vt:lpstr>Provision of Transmission Code</vt:lpstr>
      <vt:lpstr>Slide 7</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ama</dc:creator>
  <cp:lastModifiedBy>Anri</cp:lastModifiedBy>
  <cp:revision>69</cp:revision>
  <dcterms:created xsi:type="dcterms:W3CDTF">2015-10-05T07:10:58Z</dcterms:created>
  <dcterms:modified xsi:type="dcterms:W3CDTF">2015-10-07T06:51:28Z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0x01010042240BEE36140C4099AA2AE462C59614</vt:lpwstr>
  </property>
</Properties>
</file>