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46" autoAdjust="0"/>
  </p:normalViewPr>
  <p:slideViewPr>
    <p:cSldViewPr>
      <p:cViewPr varScale="1">
        <p:scale>
          <a:sx n="122" d="100"/>
          <a:sy n="122" d="100"/>
        </p:scale>
        <p:origin x="-12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94BE2-D3E7-4161-9C0F-F068B16203C4}" type="datetimeFigureOut">
              <a:rPr lang="en-GB" smtClean="0"/>
              <a:pPr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C74B8-A6DF-4A6C-B917-635D1F4A9EC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99136-A9FE-44A2-9005-E6A243F31D82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E9590-5B95-4EC0-8F13-9D4F775A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E9590-5B95-4EC0-8F13-9D4F775AAE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E9590-5B95-4EC0-8F13-9D4F775AAE8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C076B7-8018-43CE-81D0-E83BD6D4F113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36837F-B45A-4BA4-9B4C-254892642D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abilityinfo.me/" TargetMode="External"/><Relationship Id="rId2" Type="http://schemas.openxmlformats.org/officeDocument/2006/relationships/hyperlink" Target="http://www.kichomer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Accessibility policies and strategies, Montenegro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Belgrade, 7 October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Montenegro, quick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Total surface of 13 812 sq km</a:t>
            </a:r>
          </a:p>
          <a:p>
            <a:r>
              <a:rPr lang="en-GB" dirty="0" smtClean="0"/>
              <a:t>Population: 620 029, Households: 192 242 </a:t>
            </a:r>
          </a:p>
          <a:p>
            <a:r>
              <a:rPr lang="en-GB" dirty="0" smtClean="0"/>
              <a:t>Republican form of government</a:t>
            </a:r>
          </a:p>
          <a:p>
            <a:pPr>
              <a:buNone/>
            </a:pPr>
            <a:r>
              <a:rPr lang="en-GB" dirty="0" smtClean="0"/>
              <a:t>	23 Municipalities</a:t>
            </a:r>
          </a:p>
          <a:p>
            <a:pPr>
              <a:buNone/>
            </a:pPr>
            <a:r>
              <a:rPr lang="en-GB" dirty="0" smtClean="0"/>
              <a:t>	(The capital: Podgorica)</a:t>
            </a:r>
          </a:p>
          <a:p>
            <a:pPr>
              <a:buNone/>
            </a:pPr>
            <a:r>
              <a:rPr lang="en-GB" dirty="0" smtClean="0"/>
              <a:t>	(The old Royal Capital: </a:t>
            </a:r>
            <a:r>
              <a:rPr lang="en-GB" dirty="0" err="1" smtClean="0"/>
              <a:t>Cetinje</a:t>
            </a:r>
            <a:r>
              <a:rPr lang="en-GB" dirty="0" smtClean="0"/>
              <a:t>)</a:t>
            </a:r>
          </a:p>
          <a:p>
            <a:r>
              <a:rPr lang="en-GB" dirty="0" smtClean="0"/>
              <a:t>Average number of household members: 3.2	</a:t>
            </a:r>
          </a:p>
          <a:p>
            <a:pPr>
              <a:buNone/>
            </a:pPr>
            <a:r>
              <a:rPr lang="en-GB" dirty="0" smtClean="0"/>
              <a:t>	Population density (per sq km): 44.9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Regulatory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Law on Electronic Media</a:t>
            </a:r>
          </a:p>
          <a:p>
            <a:pPr lvl="1"/>
            <a:r>
              <a:rPr lang="en-GB" dirty="0" smtClean="0"/>
              <a:t>Rights, duties an</a:t>
            </a:r>
            <a:r>
              <a:rPr lang="sr-Latn-ME" dirty="0" smtClean="0"/>
              <a:t>d</a:t>
            </a:r>
            <a:r>
              <a:rPr lang="en-GB" dirty="0" smtClean="0"/>
              <a:t> responsibilities of AVM service providers (Radio and TV broadcasters, CATV providers)</a:t>
            </a:r>
          </a:p>
          <a:p>
            <a:pPr lvl="1"/>
            <a:r>
              <a:rPr lang="en-GB" dirty="0" smtClean="0"/>
              <a:t>Status and competencies of AEM</a:t>
            </a:r>
          </a:p>
          <a:p>
            <a:pPr lvl="1"/>
            <a:r>
              <a:rPr lang="en-GB" dirty="0" smtClean="0"/>
              <a:t>Other matters relevant for AVM service provision</a:t>
            </a:r>
          </a:p>
          <a:p>
            <a:r>
              <a:rPr lang="en-GB" dirty="0" smtClean="0"/>
              <a:t>The L</a:t>
            </a:r>
            <a:r>
              <a:rPr lang="sr-Latn-ME" dirty="0" smtClean="0"/>
              <a:t>a</a:t>
            </a:r>
            <a:r>
              <a:rPr lang="en-GB" dirty="0" smtClean="0"/>
              <a:t>w on Electronic Communications</a:t>
            </a:r>
          </a:p>
          <a:p>
            <a:pPr lvl="1"/>
            <a:r>
              <a:rPr lang="en-GB" dirty="0" smtClean="0"/>
              <a:t>Activities in the field of EC networks and services</a:t>
            </a:r>
          </a:p>
          <a:p>
            <a:pPr lvl="1"/>
            <a:r>
              <a:rPr lang="en-GB" dirty="0" smtClean="0"/>
              <a:t>Status and competencies of EKIP</a:t>
            </a:r>
          </a:p>
          <a:p>
            <a:pPr lvl="1"/>
            <a:r>
              <a:rPr lang="en-GB" dirty="0" smtClean="0"/>
              <a:t>Procedures for:</a:t>
            </a:r>
          </a:p>
          <a:p>
            <a:pPr lvl="2"/>
            <a:r>
              <a:rPr lang="en-GB" dirty="0" smtClean="0"/>
              <a:t>Operators and EC service providers</a:t>
            </a:r>
          </a:p>
          <a:p>
            <a:pPr lvl="2"/>
            <a:r>
              <a:rPr lang="en-GB" dirty="0" smtClean="0"/>
              <a:t>Right of users</a:t>
            </a:r>
          </a:p>
          <a:p>
            <a:pPr lvl="2"/>
            <a:r>
              <a:rPr lang="en-GB" dirty="0" smtClean="0"/>
              <a:t>Provision of Universal Service</a:t>
            </a:r>
          </a:p>
          <a:p>
            <a:pPr lvl="2"/>
            <a:r>
              <a:rPr lang="en-GB" dirty="0" smtClean="0"/>
              <a:t>Use of numbers and radio-frequency spectrum</a:t>
            </a:r>
          </a:p>
          <a:p>
            <a:pPr lvl="1">
              <a:buNone/>
            </a:pPr>
            <a:endParaRPr lang="sr-Latn-M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Electronic media and electronic communications market </a:t>
            </a:r>
            <a:endParaRPr lang="en-US" dirty="0"/>
          </a:p>
        </p:txBody>
      </p:sp>
      <p:pic>
        <p:nvPicPr>
          <p:cNvPr id="7" name="Picture 6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556792"/>
            <a:ext cx="9144000" cy="4860758"/>
          </a:xfrm>
          <a:prstGeom prst="rect">
            <a:avLst/>
          </a:prstGeom>
        </p:spPr>
      </p:pic>
      <p:pic>
        <p:nvPicPr>
          <p:cNvPr id="8" name="Picture 7" descr="Picture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2060848"/>
            <a:ext cx="5519391" cy="3324846"/>
          </a:xfrm>
          <a:prstGeom prst="rect">
            <a:avLst/>
          </a:prstGeom>
        </p:spPr>
      </p:pic>
      <p:pic>
        <p:nvPicPr>
          <p:cNvPr id="9" name="Picture 8" descr="Picture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1556792"/>
            <a:ext cx="9144000" cy="4860758"/>
          </a:xfrm>
          <a:prstGeom prst="rect">
            <a:avLst/>
          </a:prstGeom>
        </p:spPr>
      </p:pic>
      <p:pic>
        <p:nvPicPr>
          <p:cNvPr id="11" name="Picture 10" descr="Picture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9592" y="2132856"/>
            <a:ext cx="7282977" cy="27662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795320" cy="487375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Strategy for the Integration of Persons with Disabilities, 2007</a:t>
            </a:r>
          </a:p>
          <a:p>
            <a:pPr lvl="1">
              <a:spcBef>
                <a:spcPts val="0"/>
              </a:spcBef>
              <a:buNone/>
            </a:pPr>
            <a:r>
              <a:rPr lang="en-GB" dirty="0" smtClean="0"/>
              <a:t>(</a:t>
            </a:r>
            <a:r>
              <a:rPr lang="en-GB" sz="1400" dirty="0" smtClean="0"/>
              <a:t>Social welfare, Education, Vocational rehabilitation and employment ,Accessibility...)</a:t>
            </a:r>
            <a:endParaRPr lang="en-GB" dirty="0" smtClean="0"/>
          </a:p>
          <a:p>
            <a:r>
              <a:rPr lang="en-GB" dirty="0" smtClean="0"/>
              <a:t>The strategy for the development of IS (2012-2016)</a:t>
            </a:r>
          </a:p>
          <a:p>
            <a:pPr lvl="1"/>
            <a:r>
              <a:rPr lang="en-GB" dirty="0" smtClean="0"/>
              <a:t>200 services provided by public administration</a:t>
            </a:r>
          </a:p>
          <a:p>
            <a:pPr lvl="1"/>
            <a:r>
              <a:rPr lang="en-GB" dirty="0" smtClean="0"/>
              <a:t>Better IT infrastructure</a:t>
            </a:r>
          </a:p>
          <a:p>
            <a:pPr lvl="1"/>
            <a:r>
              <a:rPr lang="en-GB" dirty="0" smtClean="0"/>
              <a:t>Reduced price of internet service</a:t>
            </a:r>
          </a:p>
          <a:p>
            <a:pPr lvl="1"/>
            <a:r>
              <a:rPr lang="en-GB" dirty="0" smtClean="0"/>
              <a:t>Encourage competition, increase investments in IT sector</a:t>
            </a:r>
          </a:p>
          <a:p>
            <a:pPr lvl="1"/>
            <a:r>
              <a:rPr lang="en-GB" dirty="0" smtClean="0"/>
              <a:t>E-inclusion program (persons from neglected social group, remote areas, </a:t>
            </a:r>
            <a:r>
              <a:rPr lang="en-GB" b="1" dirty="0" smtClean="0"/>
              <a:t>persons with disabilities</a:t>
            </a:r>
            <a:r>
              <a:rPr lang="en-GB" dirty="0" smtClean="0"/>
              <a:t>)</a:t>
            </a:r>
          </a:p>
          <a:p>
            <a:r>
              <a:rPr lang="en-GB" dirty="0" smtClean="0"/>
              <a:t>The rulebook on special measures to be taken to improve access to public communication networks and services for persons with disabilities.</a:t>
            </a:r>
          </a:p>
          <a:p>
            <a:pPr lvl="1"/>
            <a:r>
              <a:rPr lang="en-GB" dirty="0" smtClean="0"/>
              <a:t>Access to electronic communication network and services</a:t>
            </a:r>
          </a:p>
          <a:p>
            <a:pPr lvl="1"/>
            <a:r>
              <a:rPr lang="en-GB" dirty="0" smtClean="0"/>
              <a:t>Access to terminal equipment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Accessibility in the broadcasting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9227368" cy="4873752"/>
          </a:xfrm>
        </p:spPr>
        <p:txBody>
          <a:bodyPr>
            <a:normAutofit/>
          </a:bodyPr>
          <a:lstStyle/>
          <a:p>
            <a:r>
              <a:rPr lang="en-GB" dirty="0" smtClean="0"/>
              <a:t>Provisions on the rights of persons with disabilities</a:t>
            </a:r>
          </a:p>
          <a:p>
            <a:r>
              <a:rPr lang="en-GB" dirty="0" smtClean="0"/>
              <a:t>Only few broadcasters provide minimum possibilities and dedicated programmes for persons with disabilities</a:t>
            </a:r>
          </a:p>
          <a:p>
            <a:r>
              <a:rPr lang="en-GB" dirty="0" smtClean="0"/>
              <a:t>Public service broadcasting</a:t>
            </a:r>
          </a:p>
          <a:p>
            <a:r>
              <a:rPr lang="en-GB" dirty="0" smtClean="0"/>
              <a:t>The Fund for Support Commercial Radio Broadcasters</a:t>
            </a:r>
          </a:p>
          <a:p>
            <a:r>
              <a:rPr lang="en-GB" dirty="0" smtClean="0"/>
              <a:t>The AEM activities in the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Positive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r>
              <a:rPr lang="sq-AL" dirty="0" smtClean="0"/>
              <a:t>Radio HOMER non-profit broadcaster</a:t>
            </a:r>
          </a:p>
          <a:p>
            <a:pPr>
              <a:buNone/>
            </a:pPr>
            <a:r>
              <a:rPr lang="sq-AL" dirty="0" smtClean="0"/>
              <a:t>	(NGO Cultural Information Center – </a:t>
            </a:r>
            <a:r>
              <a:rPr lang="sq-AL" dirty="0" smtClean="0">
                <a:hlinkClick r:id="rId2"/>
              </a:rPr>
              <a:t>www.kichomer.org</a:t>
            </a:r>
            <a:r>
              <a:rPr lang="sq-AL" dirty="0" smtClean="0"/>
              <a:t>)</a:t>
            </a:r>
          </a:p>
          <a:p>
            <a:pPr lvl="1"/>
            <a:r>
              <a:rPr lang="sq-AL" dirty="0" smtClean="0"/>
              <a:t>Available to 25% to 30% through terrestrial FM network</a:t>
            </a:r>
          </a:p>
          <a:p>
            <a:pPr lvl="1"/>
            <a:r>
              <a:rPr lang="sq-AL" dirty="0" smtClean="0"/>
              <a:t>Also available via internet stream</a:t>
            </a:r>
          </a:p>
          <a:p>
            <a:pPr lvl="1"/>
            <a:r>
              <a:rPr lang="sq-AL" dirty="0" smtClean="0"/>
              <a:t>Programmes fully dedicated to persons with disabilities</a:t>
            </a:r>
          </a:p>
          <a:p>
            <a:pPr lvl="1">
              <a:buNone/>
            </a:pPr>
            <a:r>
              <a:rPr lang="sq-AL" dirty="0" smtClean="0"/>
              <a:t>	(Daily news, culture, sport, audio books, audio described movies, audio drama)</a:t>
            </a:r>
          </a:p>
          <a:p>
            <a:r>
              <a:rPr lang="sq-AL" dirty="0" smtClean="0"/>
              <a:t>Disabilityinfo (</a:t>
            </a:r>
            <a:r>
              <a:rPr lang="sq-AL" dirty="0" smtClean="0">
                <a:hlinkClick r:id="rId3"/>
              </a:rPr>
              <a:t>www.disabilityinfo.me</a:t>
            </a:r>
            <a:r>
              <a:rPr lang="sq-AL" dirty="0" smtClean="0"/>
              <a:t>)</a:t>
            </a:r>
          </a:p>
          <a:p>
            <a:endParaRPr lang="sr-Latn-ME" dirty="0" smtClean="0"/>
          </a:p>
          <a:p>
            <a:pPr>
              <a:buNone/>
            </a:pPr>
            <a:endParaRPr lang="sr-Latn-M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A36E4EE-D4AA-4D78-8FB9-2C414CA0B072}"/>
</file>

<file path=customXml/itemProps2.xml><?xml version="1.0" encoding="utf-8"?>
<ds:datastoreItem xmlns:ds="http://schemas.openxmlformats.org/officeDocument/2006/customXml" ds:itemID="{8AD19E53-BABC-42B1-8321-DEDFCEA27E2B}"/>
</file>

<file path=customXml/itemProps3.xml><?xml version="1.0" encoding="utf-8"?>
<ds:datastoreItem xmlns:ds="http://schemas.openxmlformats.org/officeDocument/2006/customXml" ds:itemID="{A3384629-E464-4F27-8A98-CA7016534540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513</TotalTime>
  <Words>276</Words>
  <Application>Microsoft Office PowerPoint</Application>
  <PresentationFormat>On-screen Show (4:3)</PresentationFormat>
  <Paragraphs>53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Accessibility policies and strategies, Montenegro</vt:lpstr>
      <vt:lpstr>Montenegro, quick facts</vt:lpstr>
      <vt:lpstr>Regulatory framework</vt:lpstr>
      <vt:lpstr>Electronic media and electronic communications market </vt:lpstr>
      <vt:lpstr>Strategies</vt:lpstr>
      <vt:lpstr>Accessibility in the broadcasting</vt:lpstr>
      <vt:lpstr>Positive 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Nikola</dc:creator>
  <cp:lastModifiedBy>Nikola</cp:lastModifiedBy>
  <cp:revision>59</cp:revision>
  <dcterms:created xsi:type="dcterms:W3CDTF">2015-10-05T07:24:39Z</dcterms:created>
  <dcterms:modified xsi:type="dcterms:W3CDTF">2015-10-06T09:34:51Z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