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58" r:id="rId5"/>
    <p:sldId id="301" r:id="rId6"/>
    <p:sldId id="302" r:id="rId7"/>
    <p:sldId id="303" r:id="rId8"/>
    <p:sldId id="304" r:id="rId9"/>
    <p:sldId id="296" r:id="rId10"/>
    <p:sldId id="297" r:id="rId11"/>
    <p:sldId id="299" r:id="rId12"/>
    <p:sldId id="300" r:id="rId13"/>
    <p:sldId id="298" r:id="rId14"/>
    <p:sldId id="29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81" autoAdjust="0"/>
  </p:normalViewPr>
  <p:slideViewPr>
    <p:cSldViewPr snapToGrid="0" snapToObjects="1" showGuides="1">
      <p:cViewPr varScale="1">
        <p:scale>
          <a:sx n="70" d="100"/>
          <a:sy n="70" d="100"/>
        </p:scale>
        <p:origin x="-77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120" d="100"/>
          <a:sy n="120" d="100"/>
        </p:scale>
        <p:origin x="-1872" y="-8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4BC72C-EDF2-4E64-8CFF-0CC83D6B719C}" type="datetimeFigureOut">
              <a:rPr lang="en-US" smtClean="0"/>
              <a:t>08/10/15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99372-18FB-4835-901F-002FB8DB8391}" type="slidenum">
              <a:rPr lang="en-US" smtClean="0"/>
              <a:t>‹#›</a:t>
            </a:fld>
            <a:endParaRPr lang="en-US"/>
          </a:p>
        </p:txBody>
      </p:sp>
    </p:spTree>
    <p:extLst>
      <p:ext uri="{BB962C8B-B14F-4D97-AF65-F5344CB8AC3E}">
        <p14:creationId xmlns:p14="http://schemas.microsoft.com/office/powerpoint/2010/main" val="2886608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599372-18FB-4835-901F-002FB8DB8391}" type="slidenum">
              <a:rPr lang="en-US" smtClean="0"/>
              <a:t>1</a:t>
            </a:fld>
            <a:endParaRPr lang="en-US"/>
          </a:p>
        </p:txBody>
      </p:sp>
    </p:spTree>
    <p:extLst>
      <p:ext uri="{BB962C8B-B14F-4D97-AF65-F5344CB8AC3E}">
        <p14:creationId xmlns:p14="http://schemas.microsoft.com/office/powerpoint/2010/main" val="3443459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defRPr sz="1600">
                <a:solidFill>
                  <a:schemeClr val="bg1"/>
                </a:solidFill>
                <a:latin typeface="Times New Roman" pitchFamily="18" charset="0"/>
              </a:defRPr>
            </a:lvl1pPr>
            <a:lvl2pPr marL="746125" indent="-287338" defTabSz="928688">
              <a:defRPr sz="1600">
                <a:solidFill>
                  <a:schemeClr val="bg1"/>
                </a:solidFill>
                <a:latin typeface="Times New Roman" pitchFamily="18" charset="0"/>
              </a:defRPr>
            </a:lvl2pPr>
            <a:lvl3pPr marL="1149350" indent="-228600" defTabSz="928688">
              <a:defRPr sz="1600">
                <a:solidFill>
                  <a:schemeClr val="bg1"/>
                </a:solidFill>
                <a:latin typeface="Times New Roman" pitchFamily="18" charset="0"/>
              </a:defRPr>
            </a:lvl3pPr>
            <a:lvl4pPr marL="1609725" indent="-228600" defTabSz="928688">
              <a:defRPr sz="1600">
                <a:solidFill>
                  <a:schemeClr val="bg1"/>
                </a:solidFill>
                <a:latin typeface="Times New Roman" pitchFamily="18" charset="0"/>
              </a:defRPr>
            </a:lvl4pPr>
            <a:lvl5pPr marL="2070100" indent="-228600" defTabSz="928688">
              <a:defRPr sz="1600">
                <a:solidFill>
                  <a:schemeClr val="bg1"/>
                </a:solidFill>
                <a:latin typeface="Times New Roman" pitchFamily="18" charset="0"/>
              </a:defRPr>
            </a:lvl5pPr>
            <a:lvl6pPr marL="2527300" indent="-228600" defTabSz="928688" eaLnBrk="0" fontAlgn="base" hangingPunct="0">
              <a:spcBef>
                <a:spcPct val="0"/>
              </a:spcBef>
              <a:spcAft>
                <a:spcPct val="0"/>
              </a:spcAft>
              <a:defRPr sz="1600">
                <a:solidFill>
                  <a:schemeClr val="bg1"/>
                </a:solidFill>
                <a:latin typeface="Times New Roman" pitchFamily="18" charset="0"/>
              </a:defRPr>
            </a:lvl6pPr>
            <a:lvl7pPr marL="2984500" indent="-228600" defTabSz="928688" eaLnBrk="0" fontAlgn="base" hangingPunct="0">
              <a:spcBef>
                <a:spcPct val="0"/>
              </a:spcBef>
              <a:spcAft>
                <a:spcPct val="0"/>
              </a:spcAft>
              <a:defRPr sz="1600">
                <a:solidFill>
                  <a:schemeClr val="bg1"/>
                </a:solidFill>
                <a:latin typeface="Times New Roman" pitchFamily="18" charset="0"/>
              </a:defRPr>
            </a:lvl7pPr>
            <a:lvl8pPr marL="3441700" indent="-228600" defTabSz="928688" eaLnBrk="0" fontAlgn="base" hangingPunct="0">
              <a:spcBef>
                <a:spcPct val="0"/>
              </a:spcBef>
              <a:spcAft>
                <a:spcPct val="0"/>
              </a:spcAft>
              <a:defRPr sz="1600">
                <a:solidFill>
                  <a:schemeClr val="bg1"/>
                </a:solidFill>
                <a:latin typeface="Times New Roman" pitchFamily="18" charset="0"/>
              </a:defRPr>
            </a:lvl8pPr>
            <a:lvl9pPr marL="3898900" indent="-228600" defTabSz="928688" eaLnBrk="0" fontAlgn="base" hangingPunct="0">
              <a:spcBef>
                <a:spcPct val="0"/>
              </a:spcBef>
              <a:spcAft>
                <a:spcPct val="0"/>
              </a:spcAft>
              <a:defRPr sz="1600">
                <a:solidFill>
                  <a:schemeClr val="bg1"/>
                </a:solidFill>
                <a:latin typeface="Times New Roman" pitchFamily="18" charset="0"/>
              </a:defRPr>
            </a:lvl9pPr>
          </a:lstStyle>
          <a:p>
            <a:fld id="{56359219-F67A-4F6E-A74A-E7058155ED12}" type="slidenum">
              <a:rPr lang="en-US" altLang="en-US" sz="1200">
                <a:solidFill>
                  <a:schemeClr val="tx1"/>
                </a:solidFill>
                <a:latin typeface="Verdana" pitchFamily="34" charset="0"/>
              </a:rPr>
              <a:pPr/>
              <a:t>11</a:t>
            </a:fld>
            <a:endParaRPr lang="en-US" altLang="en-US" sz="1200">
              <a:solidFill>
                <a:schemeClr val="tx1"/>
              </a:solidFill>
              <a:latin typeface="Verdana" pitchFamily="3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915988" y="4307866"/>
            <a:ext cx="5026025" cy="41123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eaLnBrk="1" hangingPunct="1"/>
            <a:endParaRPr lang="en-US" altLang="en-US" dirty="0"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hyperlink" Target="http://www.itu.int/en/irg/ava/Pages/default.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a:t>IRG-</a:t>
            </a:r>
            <a:r>
              <a:rPr lang="en-US" b="0" dirty="0" smtClean="0"/>
              <a:t>AVA REPORT</a:t>
            </a:r>
            <a:endParaRPr lang="en-US" dirty="0"/>
          </a:p>
        </p:txBody>
      </p:sp>
      <p:sp>
        <p:nvSpPr>
          <p:cNvPr id="3" name="Content Placeholder 2"/>
          <p:cNvSpPr>
            <a:spLocks noGrp="1"/>
          </p:cNvSpPr>
          <p:nvPr>
            <p:ph idx="1"/>
          </p:nvPr>
        </p:nvSpPr>
        <p:spPr>
          <a:xfrm>
            <a:off x="457200" y="1968501"/>
            <a:ext cx="8229600" cy="2054860"/>
          </a:xfrm>
        </p:spPr>
        <p:txBody>
          <a:bodyPr>
            <a:normAutofit lnSpcReduction="10000"/>
          </a:bodyPr>
          <a:lstStyle/>
          <a:p>
            <a:pPr marL="0" indent="0" algn="ctr">
              <a:buNone/>
            </a:pPr>
            <a:r>
              <a:rPr lang="en-US" dirty="0"/>
              <a:t>The Role of Information and Communication Technologies in </a:t>
            </a:r>
            <a:r>
              <a:rPr lang="en-US" dirty="0" smtClean="0"/>
              <a:t>the Development </a:t>
            </a:r>
            <a:r>
              <a:rPr lang="en-US" dirty="0"/>
              <a:t>of Inclusive Society</a:t>
            </a:r>
          </a:p>
          <a:p>
            <a:pPr marL="0" indent="0" algn="ctr">
              <a:buNone/>
            </a:pPr>
            <a:r>
              <a:rPr lang="en-US" dirty="0" smtClean="0"/>
              <a:t>Belgrade , 8 October 2015</a:t>
            </a:r>
            <a:endParaRPr lang="en-US" dirty="0"/>
          </a:p>
          <a:p>
            <a:pPr marL="0" indent="0">
              <a:buNone/>
            </a:pPr>
            <a:endParaRPr lang="en-US" dirty="0"/>
          </a:p>
        </p:txBody>
      </p:sp>
      <p:sp>
        <p:nvSpPr>
          <p:cNvPr id="4" name="TextBox 3"/>
          <p:cNvSpPr txBox="1"/>
          <p:nvPr/>
        </p:nvSpPr>
        <p:spPr>
          <a:xfrm>
            <a:off x="1040785" y="4854633"/>
            <a:ext cx="6937190" cy="1200329"/>
          </a:xfrm>
          <a:prstGeom prst="rect">
            <a:avLst/>
          </a:prstGeom>
          <a:noFill/>
        </p:spPr>
        <p:txBody>
          <a:bodyPr wrap="none" rtlCol="0">
            <a:spAutoFit/>
          </a:bodyPr>
          <a:lstStyle/>
          <a:p>
            <a:pPr algn="ctr"/>
            <a:r>
              <a:rPr lang="en-US" dirty="0" smtClean="0"/>
              <a:t>Pilar Orero</a:t>
            </a:r>
          </a:p>
          <a:p>
            <a:pPr algn="ctr"/>
            <a:r>
              <a:rPr lang="en-US" dirty="0"/>
              <a:t>IRG-AVA - </a:t>
            </a:r>
            <a:r>
              <a:rPr lang="en-US" dirty="0" err="1"/>
              <a:t>Intersector</a:t>
            </a:r>
            <a:r>
              <a:rPr lang="en-US" dirty="0"/>
              <a:t> Rapporteur Group Audiovisual Media </a:t>
            </a:r>
            <a:r>
              <a:rPr lang="en-US" dirty="0" smtClean="0"/>
              <a:t>Accessibility</a:t>
            </a:r>
          </a:p>
          <a:p>
            <a:pPr algn="ctr"/>
            <a:r>
              <a:rPr lang="en-US" dirty="0" smtClean="0"/>
              <a:t>ITU</a:t>
            </a:r>
          </a:p>
          <a:p>
            <a:pPr algn="ctr"/>
            <a:endParaRPr lang="en-US" dirty="0" smtClean="0"/>
          </a:p>
        </p:txBody>
      </p:sp>
    </p:spTree>
    <p:extLst>
      <p:ext uri="{BB962C8B-B14F-4D97-AF65-F5344CB8AC3E}">
        <p14:creationId xmlns:p14="http://schemas.microsoft.com/office/powerpoint/2010/main" val="424563213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Participants </a:t>
            </a:r>
            <a:r>
              <a:rPr lang="en-US" dirty="0"/>
              <a:t>who can contribute technology proposals are invited and encouraged to join the group.</a:t>
            </a:r>
          </a:p>
        </p:txBody>
      </p:sp>
    </p:spTree>
    <p:extLst>
      <p:ext uri="{BB962C8B-B14F-4D97-AF65-F5344CB8AC3E}">
        <p14:creationId xmlns:p14="http://schemas.microsoft.com/office/powerpoint/2010/main" val="3182712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1"/>
          <p:cNvSpPr>
            <a:spLocks noGrp="1"/>
          </p:cNvSpPr>
          <p:nvPr>
            <p:ph type="sldNum" sz="quarter" idx="4294967295"/>
          </p:nvPr>
        </p:nvSpPr>
        <p:spPr>
          <a:xfrm>
            <a:off x="8388350" y="6381750"/>
            <a:ext cx="339725" cy="244475"/>
          </a:xfrm>
          <a:prstGeom prst="rect">
            <a:avLst/>
          </a:prstGeom>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spcBef>
                <a:spcPct val="0"/>
              </a:spcBef>
              <a:buClrTx/>
              <a:buSzTx/>
              <a:buFontTx/>
              <a:buNone/>
            </a:pPr>
            <a:fld id="{84CD3888-9CE1-4C67-95A6-5F7CCF65AA21}" type="slidenum">
              <a:rPr lang="en-US" altLang="en-US" sz="1000">
                <a:solidFill>
                  <a:srgbClr val="0E438A"/>
                </a:solidFill>
                <a:latin typeface="Zurich BT" pitchFamily="34" charset="0"/>
              </a:rPr>
              <a:pPr>
                <a:spcBef>
                  <a:spcPct val="0"/>
                </a:spcBef>
                <a:buClrTx/>
                <a:buSzTx/>
                <a:buFontTx/>
                <a:buNone/>
              </a:pPr>
              <a:t>11</a:t>
            </a:fld>
            <a:endParaRPr lang="en-US" altLang="en-US" sz="1000">
              <a:solidFill>
                <a:srgbClr val="0E438A"/>
              </a:solidFill>
              <a:latin typeface="Zurich BT" pitchFamily="34" charset="0"/>
            </a:endParaRPr>
          </a:p>
        </p:txBody>
      </p:sp>
      <p:sp>
        <p:nvSpPr>
          <p:cNvPr id="2" name="Title 1"/>
          <p:cNvSpPr>
            <a:spLocks noGrp="1"/>
          </p:cNvSpPr>
          <p:nvPr>
            <p:ph type="title" idx="4294967295"/>
          </p:nvPr>
        </p:nvSpPr>
        <p:spPr>
          <a:xfrm>
            <a:off x="2009775" y="1123950"/>
            <a:ext cx="6878638" cy="646113"/>
          </a:xfrm>
        </p:spPr>
        <p:txBody>
          <a:bodyPr lIns="45720" rIns="45720" anchor="t">
            <a:normAutofit fontScale="90000"/>
          </a:bodyPr>
          <a:lstStyle/>
          <a:p>
            <a:pPr>
              <a:defRPr/>
            </a:pPr>
            <a:r>
              <a:rPr lang="fr-FR" dirty="0" smtClean="0">
                <a:effectLst>
                  <a:outerShdw blurRad="38100" dist="38100" dir="2700000" algn="tl">
                    <a:srgbClr val="C0C0C0"/>
                  </a:outerShdw>
                </a:effectLst>
                <a:latin typeface="Times New Roman" pitchFamily="18" charset="0"/>
                <a:cs typeface="Times New Roman" pitchFamily="18" charset="0"/>
              </a:rPr>
              <a:t>Thank </a:t>
            </a:r>
            <a:r>
              <a:rPr lang="fr-FR" dirty="0">
                <a:effectLst>
                  <a:outerShdw blurRad="38100" dist="38100" dir="2700000" algn="tl">
                    <a:srgbClr val="C0C0C0"/>
                  </a:outerShdw>
                </a:effectLst>
                <a:latin typeface="Times New Roman" pitchFamily="18" charset="0"/>
                <a:cs typeface="Times New Roman" pitchFamily="18" charset="0"/>
              </a:rPr>
              <a:t>y</a:t>
            </a:r>
            <a:r>
              <a:rPr lang="fr-FR" dirty="0" smtClean="0">
                <a:effectLst>
                  <a:outerShdw blurRad="38100" dist="38100" dir="2700000" algn="tl">
                    <a:srgbClr val="C0C0C0"/>
                  </a:outerShdw>
                </a:effectLst>
                <a:latin typeface="Times New Roman" pitchFamily="18" charset="0"/>
                <a:cs typeface="Times New Roman" pitchFamily="18" charset="0"/>
              </a:rPr>
              <a:t>ou for </a:t>
            </a:r>
            <a:r>
              <a:rPr lang="fr-FR" dirty="0" err="1" smtClean="0">
                <a:effectLst>
                  <a:outerShdw blurRad="38100" dist="38100" dir="2700000" algn="tl">
                    <a:srgbClr val="C0C0C0"/>
                  </a:outerShdw>
                </a:effectLst>
                <a:latin typeface="Times New Roman" pitchFamily="18" charset="0"/>
                <a:cs typeface="Times New Roman" pitchFamily="18" charset="0"/>
              </a:rPr>
              <a:t>your</a:t>
            </a:r>
            <a:r>
              <a:rPr lang="fr-FR" dirty="0" smtClean="0">
                <a:effectLst>
                  <a:outerShdw blurRad="38100" dist="38100" dir="2700000" algn="tl">
                    <a:srgbClr val="C0C0C0"/>
                  </a:outerShdw>
                </a:effectLst>
                <a:latin typeface="Times New Roman" pitchFamily="18" charset="0"/>
                <a:cs typeface="Times New Roman" pitchFamily="18" charset="0"/>
              </a:rPr>
              <a:t> attention</a:t>
            </a:r>
            <a:endParaRPr lang="fr-FR" dirty="0">
              <a:effectLst>
                <a:outerShdw blurRad="38100" dist="38100" dir="2700000" algn="tl">
                  <a:srgbClr val="C0C0C0"/>
                </a:outerShdw>
              </a:effectLst>
              <a:latin typeface="Times New Roman" pitchFamily="18" charset="0"/>
              <a:cs typeface="Times New Roman" pitchFamily="18" charset="0"/>
            </a:endParaRPr>
          </a:p>
        </p:txBody>
      </p:sp>
      <p:sp>
        <p:nvSpPr>
          <p:cNvPr id="18436" name="Content Placeholder 2"/>
          <p:cNvSpPr>
            <a:spLocks noGrp="1"/>
          </p:cNvSpPr>
          <p:nvPr>
            <p:ph idx="4294967295"/>
          </p:nvPr>
        </p:nvSpPr>
        <p:spPr>
          <a:xfrm>
            <a:off x="285750" y="2565400"/>
            <a:ext cx="8572500" cy="3292475"/>
          </a:xfrm>
        </p:spPr>
        <p:txBody>
          <a:bodyPr/>
          <a:lstStyle/>
          <a:p>
            <a:pPr marL="0" indent="0">
              <a:buFont typeface="Wingdings" pitchFamily="2" charset="2"/>
              <a:buNone/>
              <a:defRPr/>
            </a:pPr>
            <a:r>
              <a:rPr lang="fr-FR" dirty="0" smtClean="0">
                <a:solidFill>
                  <a:schemeClr val="accent4">
                    <a:lumMod val="50000"/>
                  </a:schemeClr>
                </a:solidFill>
                <a:latin typeface="Times New Roman" pitchFamily="18" charset="0"/>
                <a:cs typeface="Times New Roman" pitchFamily="18" charset="0"/>
              </a:rPr>
              <a:t>		</a:t>
            </a:r>
          </a:p>
          <a:p>
            <a:pPr marL="0" indent="0">
              <a:buFont typeface="Wingdings" pitchFamily="2" charset="2"/>
              <a:buNone/>
              <a:defRPr/>
            </a:pPr>
            <a:r>
              <a:rPr lang="fr-FR" sz="2800" b="1" dirty="0"/>
              <a:t>For more information:</a:t>
            </a:r>
          </a:p>
          <a:p>
            <a:pPr marL="0" indent="0">
              <a:buFont typeface="Wingdings" pitchFamily="2" charset="2"/>
              <a:buNone/>
              <a:defRPr/>
            </a:pPr>
            <a:r>
              <a:rPr lang="fr-FR" sz="2000" b="1" dirty="0">
                <a:latin typeface="Times New Roman" pitchFamily="18" charset="0"/>
                <a:cs typeface="Times New Roman" pitchFamily="18" charset="0"/>
                <a:hlinkClick r:id="rId3"/>
              </a:rPr>
              <a:t>http://www.itu.int/en/irg/ava/Pages/</a:t>
            </a:r>
            <a:r>
              <a:rPr lang="fr-FR" sz="2000" b="1" dirty="0" smtClean="0">
                <a:latin typeface="Times New Roman" pitchFamily="18" charset="0"/>
                <a:cs typeface="Times New Roman" pitchFamily="18" charset="0"/>
                <a:hlinkClick r:id="rId3"/>
              </a:rPr>
              <a:t>default.aspx</a:t>
            </a:r>
            <a:endParaRPr lang="fr-FR" sz="2000" b="1" dirty="0" smtClean="0">
              <a:latin typeface="Times New Roman" pitchFamily="18" charset="0"/>
              <a:cs typeface="Times New Roman" pitchFamily="18" charset="0"/>
            </a:endParaRPr>
          </a:p>
          <a:p>
            <a:pPr marL="0" indent="0">
              <a:buFont typeface="Wingdings" pitchFamily="2" charset="2"/>
              <a:buNone/>
              <a:defRPr/>
            </a:pPr>
            <a:endParaRPr lang="fr-FR" sz="2000" b="1" dirty="0">
              <a:latin typeface="Times New Roman" pitchFamily="18" charset="0"/>
              <a:cs typeface="Times New Roman" pitchFamily="18" charset="0"/>
            </a:endParaRPr>
          </a:p>
          <a:p>
            <a:pPr marL="0" indent="0">
              <a:buFont typeface="Wingdings" pitchFamily="2" charset="2"/>
              <a:buNone/>
              <a:defRPr/>
            </a:pPr>
            <a:r>
              <a:rPr lang="en-US" sz="2000" b="1" dirty="0" smtClean="0">
                <a:latin typeface="Times New Roman" pitchFamily="18" charset="0"/>
                <a:cs typeface="Times New Roman" pitchFamily="18" charset="0"/>
              </a:rPr>
              <a:t>p</a:t>
            </a:r>
            <a:r>
              <a:rPr lang="fr-FR" sz="2000" b="1" dirty="0" err="1" smtClean="0">
                <a:latin typeface="Times New Roman" pitchFamily="18" charset="0"/>
                <a:cs typeface="Times New Roman" pitchFamily="18" charset="0"/>
              </a:rPr>
              <a:t>ilar.orero@uab.cat</a:t>
            </a:r>
            <a:endParaRPr lang="fr-FR" sz="2000" b="1" dirty="0" smtClean="0">
              <a:latin typeface="Times New Roman" pitchFamily="18" charset="0"/>
              <a:cs typeface="Times New Roman" pitchFamily="18" charset="0"/>
            </a:endParaRPr>
          </a:p>
          <a:p>
            <a:pPr>
              <a:defRPr/>
            </a:pPr>
            <a:endParaRPr lang="fr-FR" dirty="0" smtClean="0">
              <a:latin typeface="Times New Roman" pitchFamily="18" charset="0"/>
              <a:cs typeface="Times New Roman" pitchFamily="18" charset="0"/>
            </a:endParaRPr>
          </a:p>
        </p:txBody>
      </p:sp>
      <p:sp>
        <p:nvSpPr>
          <p:cNvPr id="24581" name="Date Placeholder 3"/>
          <p:cNvSpPr txBox="1">
            <a:spLocks noGrp="1"/>
          </p:cNvSpPr>
          <p:nvPr/>
        </p:nvSpPr>
        <p:spPr bwMode="auto">
          <a:xfrm>
            <a:off x="252413" y="6170613"/>
            <a:ext cx="4497387" cy="31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lnSpc>
                <a:spcPct val="90000"/>
              </a:lnSpc>
              <a:spcBef>
                <a:spcPct val="0"/>
              </a:spcBef>
              <a:buClrTx/>
              <a:buSzTx/>
              <a:buFontTx/>
              <a:buNone/>
            </a:pPr>
            <a:endParaRPr lang="ko-KR" altLang="en-US" sz="1000">
              <a:solidFill>
                <a:schemeClr val="tx1"/>
              </a:solidFill>
              <a:ea typeface="Gulim" pitchFamily="34" charset="-127"/>
              <a:cs typeface="Arial" pitchFamily="34" charset="0"/>
            </a:endParaRPr>
          </a:p>
        </p:txBody>
      </p:sp>
      <p:sp>
        <p:nvSpPr>
          <p:cNvPr id="24582" name="Rectangle 10"/>
          <p:cNvSpPr>
            <a:spLocks noChangeArrowheads="1"/>
          </p:cNvSpPr>
          <p:nvPr/>
        </p:nvSpPr>
        <p:spPr bwMode="white">
          <a:xfrm>
            <a:off x="0" y="0"/>
            <a:ext cx="9144000" cy="45720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76200" algn="ctr">
                <a:solidFill>
                  <a:srgbClr val="B2B2B2"/>
                </a:solidFill>
                <a:miter lim="800000"/>
                <a:headEnd/>
                <a:tailEnd/>
              </a14:hiddenLine>
            </a:ext>
          </a:extLst>
        </p:spPr>
        <p:txBody>
          <a:bodyPr wrap="none" anchor="ctr">
            <a:spAutoFit/>
          </a:bodyPr>
          <a:lstStyle>
            <a:lvl1pPr>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a:spcBef>
                <a:spcPct val="20000"/>
              </a:spcBef>
              <a:buFont typeface="Verdana" pitchFamily="34" charset="0"/>
              <a:buChar char="–"/>
              <a:defRPr sz="2000">
                <a:solidFill>
                  <a:srgbClr val="5C5C5C"/>
                </a:solidFill>
                <a:latin typeface="Verdana" pitchFamily="34" charset="0"/>
              </a:defRPr>
            </a:lvl4pPr>
            <a:lvl5pPr marL="2057400" indent="-22860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lgn="ctr">
              <a:spcBef>
                <a:spcPct val="0"/>
              </a:spcBef>
              <a:buClr>
                <a:schemeClr val="tx1"/>
              </a:buClr>
              <a:buSzTx/>
              <a:buFont typeface="Arial" pitchFamily="34" charset="0"/>
              <a:buNone/>
            </a:pPr>
            <a:r>
              <a:rPr lang="en-US" altLang="en-US" sz="1600">
                <a:solidFill>
                  <a:schemeClr val="bg1"/>
                </a:solidFill>
                <a:latin typeface="Arial" pitchFamily="34" charset="0"/>
                <a:cs typeface="Arial" pitchFamily="34" charset="0"/>
              </a:rPr>
              <a:t>:   </a:t>
            </a:r>
            <a:endParaRPr lang="en-US" altLang="en-US" sz="1840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481268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 groups</a:t>
            </a:r>
            <a:endParaRPr lang="en-US" dirty="0"/>
          </a:p>
        </p:txBody>
      </p:sp>
      <p:sp>
        <p:nvSpPr>
          <p:cNvPr id="3" name="Content Placeholder 2"/>
          <p:cNvSpPr>
            <a:spLocks noGrp="1"/>
          </p:cNvSpPr>
          <p:nvPr>
            <p:ph idx="1"/>
          </p:nvPr>
        </p:nvSpPr>
        <p:spPr/>
        <p:txBody>
          <a:bodyPr/>
          <a:lstStyle/>
          <a:p>
            <a:pPr marL="0" indent="0">
              <a:buNone/>
            </a:pPr>
            <a:r>
              <a:rPr lang="en-US" dirty="0" smtClean="0"/>
              <a:t>ITU</a:t>
            </a:r>
            <a:r>
              <a:rPr lang="en-US" dirty="0"/>
              <a:t>-R SG6 - Broadcasting </a:t>
            </a:r>
            <a:r>
              <a:rPr lang="en-US" dirty="0" smtClean="0"/>
              <a:t>Service</a:t>
            </a:r>
            <a:endParaRPr lang="en-US" dirty="0"/>
          </a:p>
          <a:p>
            <a:pPr marL="0" indent="0">
              <a:buNone/>
            </a:pPr>
            <a:endParaRPr lang="en-US" dirty="0" smtClean="0"/>
          </a:p>
          <a:p>
            <a:pPr marL="0" indent="0">
              <a:buNone/>
            </a:pPr>
            <a:r>
              <a:rPr lang="en-US" dirty="0" smtClean="0"/>
              <a:t>ITU</a:t>
            </a:r>
            <a:r>
              <a:rPr lang="en-US" dirty="0"/>
              <a:t>-T SG9 - Broadband cable and TV</a:t>
            </a:r>
          </a:p>
          <a:p>
            <a:pPr marL="0" indent="0">
              <a:buNone/>
            </a:pPr>
            <a:endParaRPr lang="en-US" dirty="0" smtClean="0"/>
          </a:p>
          <a:p>
            <a:pPr marL="0" indent="0">
              <a:buNone/>
            </a:pPr>
            <a:r>
              <a:rPr lang="en-US" dirty="0" smtClean="0"/>
              <a:t>ITU</a:t>
            </a:r>
            <a:r>
              <a:rPr lang="en-US" dirty="0"/>
              <a:t>-T SG16 - Multimedia</a:t>
            </a:r>
          </a:p>
        </p:txBody>
      </p:sp>
    </p:spTree>
    <p:extLst>
      <p:ext uri="{BB962C8B-B14F-4D97-AF65-F5344CB8AC3E}">
        <p14:creationId xmlns:p14="http://schemas.microsoft.com/office/powerpoint/2010/main" val="1932418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SG 6 </a:t>
            </a:r>
            <a:r>
              <a:rPr lang="en-US" dirty="0"/>
              <a:t>Broadcasting Service</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err="1"/>
              <a:t>Radiocommunication</a:t>
            </a:r>
            <a:r>
              <a:rPr lang="en-US" dirty="0"/>
              <a:t> broadcasting, including vision, sound, multimedia and data services principally intended for delivery to the general public</a:t>
            </a:r>
            <a:r>
              <a:rPr lang="en-US" dirty="0" smtClean="0"/>
              <a:t>.</a:t>
            </a:r>
          </a:p>
          <a:p>
            <a:pPr marL="0" indent="0">
              <a:buNone/>
            </a:pPr>
            <a:r>
              <a:rPr lang="en-US" b="1" dirty="0" smtClean="0"/>
              <a:t>Working </a:t>
            </a:r>
            <a:r>
              <a:rPr lang="en-US" b="1" dirty="0"/>
              <a:t>Party </a:t>
            </a:r>
            <a:r>
              <a:rPr lang="en-US" b="1" dirty="0" smtClean="0"/>
              <a:t>6A </a:t>
            </a:r>
            <a:r>
              <a:rPr lang="en-US" b="1" dirty="0"/>
              <a:t>- Terrestrial broadcasting delivery</a:t>
            </a:r>
            <a:endParaRPr lang="en-US" dirty="0"/>
          </a:p>
          <a:p>
            <a:pPr marL="0" indent="0">
              <a:buNone/>
            </a:pPr>
            <a:r>
              <a:rPr lang="en-US" b="1" dirty="0" smtClean="0"/>
              <a:t>Working </a:t>
            </a:r>
            <a:r>
              <a:rPr lang="en-US" b="1" dirty="0"/>
              <a:t>Party </a:t>
            </a:r>
            <a:r>
              <a:rPr lang="en-US" b="1" dirty="0" smtClean="0"/>
              <a:t>6B </a:t>
            </a:r>
            <a:r>
              <a:rPr lang="en-US" b="1" dirty="0"/>
              <a:t>- Broadcast service assembly and access</a:t>
            </a:r>
            <a:endParaRPr lang="en-US" dirty="0"/>
          </a:p>
          <a:p>
            <a:pPr marL="0" indent="0">
              <a:buNone/>
            </a:pPr>
            <a:r>
              <a:rPr lang="en-US" b="1" dirty="0" smtClean="0"/>
              <a:t>Working </a:t>
            </a:r>
            <a:r>
              <a:rPr lang="en-US" b="1" dirty="0"/>
              <a:t>Party </a:t>
            </a:r>
            <a:r>
              <a:rPr lang="en-US" b="1" dirty="0" smtClean="0"/>
              <a:t>6C </a:t>
            </a:r>
            <a:r>
              <a:rPr lang="en-US" b="1" dirty="0"/>
              <a:t>- Programme production and quality assessment</a:t>
            </a:r>
            <a:endParaRPr lang="en-US" dirty="0"/>
          </a:p>
        </p:txBody>
      </p:sp>
    </p:spTree>
    <p:extLst>
      <p:ext uri="{BB962C8B-B14F-4D97-AF65-F5344CB8AC3E}">
        <p14:creationId xmlns:p14="http://schemas.microsoft.com/office/powerpoint/2010/main" val="3356311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SG9 Broadband cable and TV</a:t>
            </a:r>
            <a:endParaRPr lang="en-US" dirty="0"/>
          </a:p>
        </p:txBody>
      </p:sp>
      <p:sp>
        <p:nvSpPr>
          <p:cNvPr id="3" name="Content Placeholder 2"/>
          <p:cNvSpPr>
            <a:spLocks noGrp="1"/>
          </p:cNvSpPr>
          <p:nvPr>
            <p:ph idx="1"/>
          </p:nvPr>
        </p:nvSpPr>
        <p:spPr/>
        <p:txBody>
          <a:bodyPr>
            <a:normAutofit fontScale="85000" lnSpcReduction="10000"/>
          </a:bodyPr>
          <a:lstStyle/>
          <a:p>
            <a:r>
              <a:rPr lang="en-US" dirty="0"/>
              <a:t>TU-T Study Group 9 (SG9) carries out studies on the use of telecommunication systems in the distribution of television and sound programs supporting advanced capabilities such as ultra-high definition and 3D TV. This work also covers the use of cable and hybrid networks – primarily designed for the distribution of television and sound programs to the home – as integrated broadband networks to provide interactive voice, video and data services, including Internet access.</a:t>
            </a:r>
          </a:p>
        </p:txBody>
      </p:sp>
    </p:spTree>
    <p:extLst>
      <p:ext uri="{BB962C8B-B14F-4D97-AF65-F5344CB8AC3E}">
        <p14:creationId xmlns:p14="http://schemas.microsoft.com/office/powerpoint/2010/main" val="2214414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SG16 Multimedia</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a:t>SG16 is active in all aspects of multimedia standardization, including terminals, architecture, protocols, security, mobility, interworking and quality of service (</a:t>
            </a:r>
            <a:r>
              <a:rPr lang="en-US" dirty="0" err="1"/>
              <a:t>QoS</a:t>
            </a:r>
            <a:r>
              <a:rPr lang="en-US" dirty="0"/>
              <a:t>). It focuses its studies on </a:t>
            </a:r>
            <a:r>
              <a:rPr lang="en-US" dirty="0" err="1"/>
              <a:t>telepresence</a:t>
            </a:r>
            <a:r>
              <a:rPr lang="en-US" dirty="0"/>
              <a:t> and conferencing systems; IPTV; digital signage; speech, audio and visual coding; network signal processing; PSTN modems and interfaces; facsimile terminals; and ICT accessibility.</a:t>
            </a:r>
          </a:p>
        </p:txBody>
      </p:sp>
    </p:spTree>
    <p:extLst>
      <p:ext uri="{BB962C8B-B14F-4D97-AF65-F5344CB8AC3E}">
        <p14:creationId xmlns:p14="http://schemas.microsoft.com/office/powerpoint/2010/main" val="1014853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do in IRG AVA</a:t>
            </a:r>
            <a:endParaRPr lang="en-US" dirty="0"/>
          </a:p>
        </p:txBody>
      </p:sp>
      <p:sp>
        <p:nvSpPr>
          <p:cNvPr id="3" name="Content Placeholder 2"/>
          <p:cNvSpPr>
            <a:spLocks noGrp="1"/>
          </p:cNvSpPr>
          <p:nvPr>
            <p:ph idx="1"/>
          </p:nvPr>
        </p:nvSpPr>
        <p:spPr/>
        <p:txBody>
          <a:bodyPr>
            <a:normAutofit/>
          </a:bodyPr>
          <a:lstStyle/>
          <a:p>
            <a:pPr marL="0" indent="0">
              <a:buNone/>
            </a:pPr>
            <a:r>
              <a:rPr lang="en-US" dirty="0"/>
              <a:t>The IRG-AVA studies topics related to audiovisual media accessibility and aims at developing draft Recommendations for "Access Systems" that can be used for all media delivery systems, including broadcast, cable, Internet, and IPTV</a:t>
            </a:r>
            <a:r>
              <a:rPr lang="en-US" dirty="0" smtClean="0"/>
              <a:t>.</a:t>
            </a:r>
            <a:endParaRPr lang="en-US" dirty="0"/>
          </a:p>
        </p:txBody>
      </p:sp>
    </p:spTree>
    <p:extLst>
      <p:ext uri="{BB962C8B-B14F-4D97-AF65-F5344CB8AC3E}">
        <p14:creationId xmlns:p14="http://schemas.microsoft.com/office/powerpoint/2010/main" val="1671739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 </a:t>
            </a:r>
          </a:p>
          <a:p>
            <a:pPr marL="0" indent="0">
              <a:buNone/>
            </a:pPr>
            <a:r>
              <a:rPr lang="en-US" dirty="0"/>
              <a:t>The IRG also addresses matters contributing to the coordination of the standardization work of the involved ITU-T and ITU-R groups and collaborates with other SDOs and other audiovisual media organizations (e.g., forums and consortia, research institutes and academia</a:t>
            </a:r>
            <a:r>
              <a:rPr lang="en-US" dirty="0" smtClean="0"/>
              <a:t>)</a:t>
            </a:r>
            <a:endParaRPr lang="en-US" dirty="0"/>
          </a:p>
        </p:txBody>
      </p:sp>
    </p:spTree>
    <p:extLst>
      <p:ext uri="{BB962C8B-B14F-4D97-AF65-F5344CB8AC3E}">
        <p14:creationId xmlns:p14="http://schemas.microsoft.com/office/powerpoint/2010/main" val="37820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are doing now</a:t>
            </a:r>
            <a:endParaRPr lang="en-US" dirty="0"/>
          </a:p>
        </p:txBody>
      </p:sp>
      <p:sp>
        <p:nvSpPr>
          <p:cNvPr id="3" name="Content Placeholder 2"/>
          <p:cNvSpPr>
            <a:spLocks noGrp="1"/>
          </p:cNvSpPr>
          <p:nvPr>
            <p:ph idx="1"/>
          </p:nvPr>
        </p:nvSpPr>
        <p:spPr/>
        <p:txBody>
          <a:bodyPr>
            <a:normAutofit/>
          </a:bodyPr>
          <a:lstStyle/>
          <a:p>
            <a:r>
              <a:rPr lang="en-US" dirty="0" smtClean="0"/>
              <a:t>1. </a:t>
            </a:r>
            <a:r>
              <a:rPr lang="en-GB" dirty="0" smtClean="0"/>
              <a:t>Accessibility </a:t>
            </a:r>
            <a:r>
              <a:rPr lang="en-GB" dirty="0"/>
              <a:t>terms and </a:t>
            </a:r>
            <a:r>
              <a:rPr lang="en-GB" dirty="0" smtClean="0"/>
              <a:t>definitions</a:t>
            </a:r>
            <a:endParaRPr lang="en-US" dirty="0"/>
          </a:p>
          <a:p>
            <a:r>
              <a:rPr lang="en-US" dirty="0" smtClean="0"/>
              <a:t>2. </a:t>
            </a:r>
            <a:r>
              <a:rPr lang="en-GB" dirty="0" smtClean="0"/>
              <a:t>Technical </a:t>
            </a:r>
            <a:r>
              <a:rPr lang="en-GB" dirty="0"/>
              <a:t>Paper: Guidelines for supporting remote participation in meetings for </a:t>
            </a:r>
            <a:r>
              <a:rPr lang="en-GB" dirty="0" smtClean="0"/>
              <a:t>all</a:t>
            </a:r>
            <a:endParaRPr lang="en-US" dirty="0"/>
          </a:p>
          <a:p>
            <a:r>
              <a:rPr lang="en-US" dirty="0" smtClean="0"/>
              <a:t>3. Recommendation for remote participation</a:t>
            </a:r>
            <a:endParaRPr lang="en-US" dirty="0"/>
          </a:p>
        </p:txBody>
      </p:sp>
    </p:spTree>
    <p:extLst>
      <p:ext uri="{BB962C8B-B14F-4D97-AF65-F5344CB8AC3E}">
        <p14:creationId xmlns:p14="http://schemas.microsoft.com/office/powerpoint/2010/main" val="3422631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a:t>
            </a:r>
            <a:endParaRPr lang="en-US" dirty="0"/>
          </a:p>
        </p:txBody>
      </p:sp>
      <p:sp>
        <p:nvSpPr>
          <p:cNvPr id="3" name="Content Placeholder 2"/>
          <p:cNvSpPr>
            <a:spLocks noGrp="1"/>
          </p:cNvSpPr>
          <p:nvPr>
            <p:ph idx="1"/>
          </p:nvPr>
        </p:nvSpPr>
        <p:spPr/>
        <p:txBody>
          <a:bodyPr/>
          <a:lstStyle/>
          <a:p>
            <a:pPr marL="0" indent="0">
              <a:buNone/>
            </a:pPr>
            <a:r>
              <a:rPr lang="en-GB" dirty="0" smtClean="0"/>
              <a:t>4- Accessibility </a:t>
            </a:r>
            <a:r>
              <a:rPr lang="en-GB" dirty="0"/>
              <a:t>profiles for IPTV systems" </a:t>
            </a:r>
            <a:endParaRPr lang="en-GB" dirty="0" smtClean="0"/>
          </a:p>
          <a:p>
            <a:pPr marL="0" indent="0">
              <a:buNone/>
            </a:pPr>
            <a:r>
              <a:rPr lang="en-GB" dirty="0" smtClean="0"/>
              <a:t>5- Sign Languages in HbbTV</a:t>
            </a:r>
          </a:p>
          <a:p>
            <a:pPr marL="0" indent="0">
              <a:buNone/>
            </a:pPr>
            <a:r>
              <a:rPr lang="en-GB" dirty="0" smtClean="0"/>
              <a:t>6- Subtitle distribution in HbbTV</a:t>
            </a:r>
          </a:p>
          <a:p>
            <a:pPr marL="0" indent="0">
              <a:buNone/>
            </a:pPr>
            <a:r>
              <a:rPr lang="en-GB" dirty="0" smtClean="0"/>
              <a:t>7- Secondary </a:t>
            </a:r>
            <a:r>
              <a:rPr lang="en-GB" smtClean="0"/>
              <a:t>screen accessibility</a:t>
            </a:r>
            <a:endParaRPr lang="en-US" dirty="0"/>
          </a:p>
        </p:txBody>
      </p:sp>
    </p:spTree>
    <p:extLst>
      <p:ext uri="{BB962C8B-B14F-4D97-AF65-F5344CB8AC3E}">
        <p14:creationId xmlns:p14="http://schemas.microsoft.com/office/powerpoint/2010/main" val="3941385308"/>
      </p:ext>
    </p:extLst>
  </p:cSld>
  <p:clrMapOvr>
    <a:masterClrMapping/>
  </p:clrMapOvr>
</p:sld>
</file>

<file path=ppt/theme/theme1.xml><?xml version="1.0" encoding="utf-8"?>
<a:theme xmlns:a="http://schemas.openxmlformats.org/drawingml/2006/main" name="Schorr Smart Accessible Barcelo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ITU150template.potx" id="{ADB880A8-EEC0-4243-B056-19B9660C7DE3}" vid="{335FF76A-1870-47FC-9478-9E275AC3FB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240BEE36140C4099AA2AE462C59614" ma:contentTypeVersion="2" ma:contentTypeDescription="Create a new document." ma:contentTypeScope="" ma:versionID="e63c2246d32922dcb5ba18055bf4d5d1">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f03cfa57e716973114bdf2422329f5c"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7BCAD77-329B-4F10-A851-7571EB4219A1}"/>
</file>

<file path=customXml/itemProps2.xml><?xml version="1.0" encoding="utf-8"?>
<ds:datastoreItem xmlns:ds="http://schemas.openxmlformats.org/officeDocument/2006/customXml" ds:itemID="{56EE3021-2DD4-4A21-94E0-933C5BF0EBD3}"/>
</file>

<file path=customXml/itemProps3.xml><?xml version="1.0" encoding="utf-8"?>
<ds:datastoreItem xmlns:ds="http://schemas.openxmlformats.org/officeDocument/2006/customXml" ds:itemID="{2EB02993-7961-4EF2-B1FF-E2A48CEEDA17}"/>
</file>

<file path=docProps/app.xml><?xml version="1.0" encoding="utf-8"?>
<Properties xmlns="http://schemas.openxmlformats.org/officeDocument/2006/extended-properties" xmlns:vt="http://schemas.openxmlformats.org/officeDocument/2006/docPropsVTypes">
  <Template>Schorr Smart Accessible Barcelona</Template>
  <TotalTime>1418</TotalTime>
  <Words>379</Words>
  <Application>Microsoft Macintosh PowerPoint</Application>
  <PresentationFormat>On-screen Show (4:3)</PresentationFormat>
  <Paragraphs>45</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Schorr Smart Accessible Barcelona</vt:lpstr>
      <vt:lpstr>IRG-AVA REPORT</vt:lpstr>
      <vt:lpstr>Parent groups</vt:lpstr>
      <vt:lpstr>SG 6 Broadcasting Service </vt:lpstr>
      <vt:lpstr>SG9 Broadband cable and TV</vt:lpstr>
      <vt:lpstr>SG16 Multimedia</vt:lpstr>
      <vt:lpstr>What we do in IRG AVA</vt:lpstr>
      <vt:lpstr>PowerPoint Presentation</vt:lpstr>
      <vt:lpstr>What we are doing now</vt:lpstr>
      <vt:lpstr>More…</vt:lpstr>
      <vt:lpstr>PowerPoint Presentation</vt:lpstr>
      <vt:lpstr>Thank you for your attention</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Model ICT Accessibility Policy Report</dc:title>
  <dc:creator>Schorr, Susan</dc:creator>
  <cp:lastModifiedBy>Pilar Orero</cp:lastModifiedBy>
  <cp:revision>41</cp:revision>
  <dcterms:created xsi:type="dcterms:W3CDTF">2015-03-16T09:47:42Z</dcterms:created>
  <dcterms:modified xsi:type="dcterms:W3CDTF">2015-10-08T07:10:31Z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0x01010042240BEE36140C4099AA2AE462C59614</vt:lpwstr>
  </property>
</Properties>
</file>