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5" r:id="rId4"/>
    <p:sldId id="273" r:id="rId5"/>
    <p:sldId id="274" r:id="rId6"/>
    <p:sldId id="279" r:id="rId7"/>
    <p:sldId id="277" r:id="rId8"/>
    <p:sldId id="276" r:id="rId9"/>
    <p:sldId id="270" r:id="rId10"/>
  </p:sldIdLst>
  <p:sldSz cx="10680700" cy="7569200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4">
          <p15:clr>
            <a:srgbClr val="A4A3A4"/>
          </p15:clr>
        </p15:guide>
        <p15:guide id="2" pos="33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50" d="100"/>
          <a:sy n="50" d="100"/>
        </p:scale>
        <p:origin x="1042" y="43"/>
      </p:cViewPr>
      <p:guideLst>
        <p:guide orient="horz" pos="2384"/>
        <p:guide pos="33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8322" cy="49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796" tIns="41898" rIns="83796" bIns="41898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271" y="1"/>
            <a:ext cx="2958322" cy="49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796" tIns="41898" rIns="83796" bIns="41898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0B7A3679-6613-429D-B0DC-7FE6D9F40E4A}" type="datetime1">
              <a:rPr lang="en-US"/>
              <a:pPr/>
              <a:t>10/8/2015</a:t>
            </a:fld>
            <a:endParaRPr lang="en-US"/>
          </a:p>
        </p:txBody>
      </p:sp>
      <p:sp>
        <p:nvSpPr>
          <p:cNvPr id="122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700088"/>
            <a:ext cx="5357812" cy="379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1445" y="4696831"/>
            <a:ext cx="4946703" cy="4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796" tIns="41898" rIns="83796" bIns="418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3665"/>
            <a:ext cx="2958322" cy="49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796" tIns="41898" rIns="83796" bIns="41898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229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271" y="9393665"/>
            <a:ext cx="2958322" cy="49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796" tIns="41898" rIns="83796" bIns="41898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C4F9589-203E-4694-8CF1-96FF51B01B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45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54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</a:t>
            </a:r>
            <a:r>
              <a:rPr lang="en-US" baseline="0" dirty="0" smtClean="0"/>
              <a:t> description: EDF office in Brussels sign with text The voice of persons with disabilities</a:t>
            </a:r>
          </a:p>
          <a:p>
            <a:r>
              <a:rPr lang="en-US" baseline="0" dirty="0" smtClean="0"/>
              <a:t>30 national councils, 29 NGO:s representing European Hard of hearing </a:t>
            </a:r>
            <a:r>
              <a:rPr lang="en-US" baseline="0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755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description: Alejandro </a:t>
            </a:r>
            <a:r>
              <a:rPr lang="en-US" dirty="0" err="1" smtClean="0"/>
              <a:t>Moledo</a:t>
            </a:r>
            <a:r>
              <a:rPr lang="en-US" dirty="0" smtClean="0"/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Calibri" charset="0"/>
                <a:ea typeface="ＭＳ Ｐゴシック" charset="-128"/>
                <a:cs typeface="+mn-cs"/>
              </a:rPr>
              <a:t>New technologies &amp; innovation officer</a:t>
            </a:r>
            <a:endParaRPr lang="sv-SE" sz="1200" kern="1200" dirty="0" smtClean="0">
              <a:solidFill>
                <a:schemeClr val="tx1"/>
              </a:solidFill>
              <a:effectLst/>
              <a:latin typeface="Calibri" charset="0"/>
              <a:ea typeface="ＭＳ Ｐゴシック" charset="-128"/>
              <a:cs typeface="+mn-cs"/>
            </a:endParaRPr>
          </a:p>
          <a:p>
            <a:r>
              <a:rPr lang="en-US" dirty="0" smtClean="0"/>
              <a:t>At </a:t>
            </a:r>
            <a:r>
              <a:rPr lang="en-US" dirty="0" err="1" smtClean="0"/>
              <a:t>EDf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74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description: UN</a:t>
            </a:r>
            <a:r>
              <a:rPr lang="en-US" baseline="0" dirty="0" smtClean="0"/>
              <a:t> flag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07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description: Making</a:t>
            </a:r>
            <a:r>
              <a:rPr lang="en-US" baseline="0" dirty="0" smtClean="0"/>
              <a:t> Television Accessible report from ITU (mentioned in the general comment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894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description: Disability Inclusive Sustainable</a:t>
            </a:r>
            <a:r>
              <a:rPr lang="en-US" baseline="0" dirty="0" smtClean="0"/>
              <a:t> Development Goals</a:t>
            </a:r>
          </a:p>
          <a:p>
            <a:pPr marL="0" indent="0">
              <a:buNone/>
            </a:pPr>
            <a:r>
              <a:rPr lang="en-US" dirty="0" smtClean="0"/>
              <a:t>4 Equal access to education</a:t>
            </a:r>
          </a:p>
          <a:p>
            <a:pPr marL="0" indent="0">
              <a:buNone/>
            </a:pPr>
            <a:r>
              <a:rPr lang="en-US" dirty="0" smtClean="0"/>
              <a:t>8 Equal access to work</a:t>
            </a:r>
          </a:p>
          <a:p>
            <a:pPr marL="0" indent="0">
              <a:buNone/>
            </a:pPr>
            <a:r>
              <a:rPr lang="en-US" dirty="0" smtClean="0"/>
              <a:t>10 Social, economic and political inclusion</a:t>
            </a:r>
          </a:p>
          <a:p>
            <a:pPr marL="0" indent="0">
              <a:buNone/>
            </a:pPr>
            <a:r>
              <a:rPr lang="en-US" dirty="0" smtClean="0"/>
              <a:t>11 Accessible, affordable, universal access to</a:t>
            </a:r>
            <a:br>
              <a:rPr lang="en-US" dirty="0" smtClean="0"/>
            </a:br>
            <a:r>
              <a:rPr lang="en-US" dirty="0" smtClean="0"/>
              <a:t>cities, transport public spaces</a:t>
            </a:r>
          </a:p>
          <a:p>
            <a:pPr marL="0" indent="0">
              <a:buNone/>
            </a:pPr>
            <a:r>
              <a:rPr lang="en-US" dirty="0" smtClean="0"/>
              <a:t>17 Disaggregated statistics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88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Disability Inclusive</a:t>
            </a:r>
            <a:r>
              <a:rPr lang="en-US" baseline="0" dirty="0" smtClean="0"/>
              <a:t> Sustainable Development Goals part 2</a:t>
            </a:r>
          </a:p>
          <a:p>
            <a:pPr marL="0" indent="0">
              <a:buNone/>
            </a:pPr>
            <a:r>
              <a:rPr lang="en-US" dirty="0" smtClean="0"/>
              <a:t>10 Social, economic and political inclusion</a:t>
            </a:r>
          </a:p>
          <a:p>
            <a:pPr marL="0" indent="0">
              <a:buNone/>
            </a:pPr>
            <a:r>
              <a:rPr lang="en-US" dirty="0" smtClean="0"/>
              <a:t>11 Accessible, affordable, universal access to</a:t>
            </a:r>
            <a:br>
              <a:rPr lang="en-US" dirty="0" smtClean="0"/>
            </a:br>
            <a:r>
              <a:rPr lang="en-US" dirty="0" smtClean="0"/>
              <a:t>cities, transport public spaces</a:t>
            </a:r>
          </a:p>
          <a:p>
            <a:pPr marL="0" indent="0">
              <a:buNone/>
            </a:pPr>
            <a:r>
              <a:rPr lang="en-US" dirty="0" smtClean="0"/>
              <a:t>17 Disaggregated statistics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14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description: Alejandro </a:t>
            </a:r>
            <a:r>
              <a:rPr lang="en-US" dirty="0" err="1" smtClean="0"/>
              <a:t>Moledo</a:t>
            </a:r>
            <a:r>
              <a:rPr lang="en-US" dirty="0" smtClean="0"/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Calibri" charset="0"/>
                <a:ea typeface="ＭＳ Ｐゴシック" charset="-128"/>
                <a:cs typeface="+mn-cs"/>
              </a:rPr>
              <a:t>New technologies &amp; innovation officer</a:t>
            </a:r>
            <a:endParaRPr lang="sv-SE" sz="1200" kern="1200" dirty="0" smtClean="0">
              <a:solidFill>
                <a:schemeClr val="tx1"/>
              </a:solidFill>
              <a:effectLst/>
              <a:latin typeface="Calibri" charset="0"/>
              <a:ea typeface="ＭＳ Ｐゴシック" charset="-128"/>
              <a:cs typeface="+mn-cs"/>
            </a:endParaRPr>
          </a:p>
          <a:p>
            <a:r>
              <a:rPr lang="en-US" dirty="0" smtClean="0"/>
              <a:t>At </a:t>
            </a:r>
            <a:r>
              <a:rPr lang="en-US" dirty="0" err="1" smtClean="0"/>
              <a:t>EDf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041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589-203E-4694-8CF1-96FF51B01B3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0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1" cy="15895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1" cy="18923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D0B6958-B762-4584-9988-55A64427976B}" type="datetimeFigureOut">
              <a:rPr lang="en-US"/>
              <a:pPr/>
              <a:t>10/8/2015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DCD40-9AC4-4E82-9EA2-A433325247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0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3EB7C3B-18F2-444E-8E2A-7D93D0928440}" type="datetimeFigureOut">
              <a:rPr lang="en-US"/>
              <a:pPr/>
              <a:t>10/8/2015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62C06-5C55-4990-8429-9223A5C185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1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7" y="1740916"/>
            <a:ext cx="4651076" cy="49956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9467ACC-21BA-487C-B7F2-5DFA43D64601}" type="datetimeFigureOut">
              <a:rPr lang="en-US"/>
              <a:pPr/>
              <a:t>10/8/2015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692D5-60C1-41AA-8339-2F77DD451A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6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55F6E56-31A8-4633-8493-8A76CDC22802}" type="datetimeFigureOut">
              <a:rPr lang="en-US"/>
              <a:pPr/>
              <a:t>10/8/2015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89170-CD6B-4EBA-99F4-DDFE3E7A1D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2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/>
          <p:nvPr/>
        </p:nvSpPr>
        <p:spPr>
          <a:xfrm>
            <a:off x="0" y="0"/>
            <a:ext cx="10691813" cy="7546975"/>
          </a:xfrm>
          <a:custGeom>
            <a:avLst/>
            <a:gdLst/>
            <a:ahLst/>
            <a:cxnLst/>
            <a:rect l="l" t="t" r="r" b="b"/>
            <a:pathLst>
              <a:path w="10691997" h="7547295">
                <a:moveTo>
                  <a:pt x="8160137" y="0"/>
                </a:moveTo>
                <a:lnTo>
                  <a:pt x="0" y="0"/>
                </a:lnTo>
                <a:lnTo>
                  <a:pt x="0" y="7547295"/>
                </a:lnTo>
                <a:lnTo>
                  <a:pt x="10691997" y="7547295"/>
                </a:lnTo>
                <a:lnTo>
                  <a:pt x="10691997" y="2724355"/>
                </a:lnTo>
                <a:lnTo>
                  <a:pt x="10686739" y="2592733"/>
                </a:lnTo>
                <a:lnTo>
                  <a:pt x="10661473" y="2364244"/>
                </a:lnTo>
                <a:lnTo>
                  <a:pt x="10618517" y="2142118"/>
                </a:lnTo>
                <a:lnTo>
                  <a:pt x="10558643" y="1927022"/>
                </a:lnTo>
                <a:lnTo>
                  <a:pt x="10482618" y="1719625"/>
                </a:lnTo>
                <a:lnTo>
                  <a:pt x="10391213" y="1520597"/>
                </a:lnTo>
                <a:lnTo>
                  <a:pt x="10285197" y="1330606"/>
                </a:lnTo>
                <a:lnTo>
                  <a:pt x="10165339" y="1150321"/>
                </a:lnTo>
                <a:lnTo>
                  <a:pt x="10032409" y="980411"/>
                </a:lnTo>
                <a:lnTo>
                  <a:pt x="9887175" y="821546"/>
                </a:lnTo>
                <a:lnTo>
                  <a:pt x="9730409" y="674393"/>
                </a:lnTo>
                <a:lnTo>
                  <a:pt x="9562878" y="539622"/>
                </a:lnTo>
                <a:lnTo>
                  <a:pt x="9385353" y="417902"/>
                </a:lnTo>
                <a:lnTo>
                  <a:pt x="9198602" y="309901"/>
                </a:lnTo>
                <a:lnTo>
                  <a:pt x="9003395" y="216289"/>
                </a:lnTo>
                <a:lnTo>
                  <a:pt x="8800502" y="137735"/>
                </a:lnTo>
                <a:lnTo>
                  <a:pt x="8590692" y="74907"/>
                </a:lnTo>
                <a:lnTo>
                  <a:pt x="8374734" y="28474"/>
                </a:lnTo>
                <a:lnTo>
                  <a:pt x="8160137" y="0"/>
                </a:lnTo>
                <a:close/>
              </a:path>
            </a:pathLst>
          </a:custGeom>
          <a:solidFill>
            <a:srgbClr val="0085C7"/>
          </a:solidFill>
        </p:spPr>
        <p:txBody>
          <a:bodyPr lIns="0" tIns="0" rIns="0" bIns="0"/>
          <a:lstStyle/>
          <a:p>
            <a:endParaRPr lang="en-US">
              <a:latin typeface="Calibri" charset="0"/>
            </a:endParaRPr>
          </a:p>
        </p:txBody>
      </p:sp>
      <p:sp>
        <p:nvSpPr>
          <p:cNvPr id="3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9CDE50E-2508-4429-B0E0-943C899BEDA5}" type="datetimeFigureOut">
              <a:rPr lang="en-US"/>
              <a:pPr/>
              <a:t>10/8/2015</a:t>
            </a:fld>
            <a:endParaRPr lang="en-US"/>
          </a:p>
        </p:txBody>
      </p:sp>
      <p:sp>
        <p:nvSpPr>
          <p:cNvPr id="5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08562-23EC-44CD-A206-8C5599DCF9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2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430838"/>
            <a:ext cx="2041525" cy="2120900"/>
          </a:xfrm>
          <a:custGeom>
            <a:avLst/>
            <a:gdLst/>
            <a:ahLst/>
            <a:cxnLst/>
            <a:rect l="l" t="t" r="r" b="b"/>
            <a:pathLst>
              <a:path w="2042077" h="2119892">
                <a:moveTo>
                  <a:pt x="0" y="0"/>
                </a:moveTo>
                <a:lnTo>
                  <a:pt x="0" y="450746"/>
                </a:lnTo>
                <a:lnTo>
                  <a:pt x="1607911" y="2119892"/>
                </a:lnTo>
                <a:lnTo>
                  <a:pt x="2042077" y="2119892"/>
                </a:lnTo>
                <a:lnTo>
                  <a:pt x="0" y="0"/>
                </a:lnTo>
                <a:close/>
              </a:path>
            </a:pathLst>
          </a:custGeom>
          <a:solidFill>
            <a:srgbClr val="F7062F"/>
          </a:solidFill>
        </p:spPr>
        <p:txBody>
          <a:bodyPr lIns="0" tIns="0" rIns="0" bIns="0"/>
          <a:lstStyle/>
          <a:p>
            <a:endParaRPr lang="en-US">
              <a:latin typeface="Calibri" charset="0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0" y="6332538"/>
            <a:ext cx="1174750" cy="1219200"/>
          </a:xfrm>
          <a:custGeom>
            <a:avLst/>
            <a:gdLst/>
            <a:ahLst/>
            <a:cxnLst/>
            <a:rect l="l" t="t" r="r" b="b"/>
            <a:pathLst>
              <a:path w="1174143" h="1218773">
                <a:moveTo>
                  <a:pt x="0" y="416823"/>
                </a:moveTo>
                <a:lnTo>
                  <a:pt x="772549" y="1218773"/>
                </a:lnTo>
                <a:lnTo>
                  <a:pt x="1174143" y="1218773"/>
                </a:lnTo>
                <a:lnTo>
                  <a:pt x="0" y="0"/>
                </a:lnTo>
                <a:lnTo>
                  <a:pt x="0" y="416823"/>
                </a:lnTo>
              </a:path>
            </a:pathLst>
          </a:custGeom>
          <a:solidFill>
            <a:srgbClr val="F7062F"/>
          </a:solidFill>
        </p:spPr>
        <p:txBody>
          <a:bodyPr lIns="0" tIns="0" rIns="0" bIns="0"/>
          <a:lstStyle/>
          <a:p>
            <a:endParaRPr lang="en-US">
              <a:latin typeface="Calibri" charset="0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0" y="7200900"/>
            <a:ext cx="336550" cy="350838"/>
          </a:xfrm>
          <a:custGeom>
            <a:avLst/>
            <a:gdLst/>
            <a:ahLst/>
            <a:cxnLst/>
            <a:rect l="l" t="t" r="r" b="b"/>
            <a:pathLst>
              <a:path w="337205" h="350607">
                <a:moveTo>
                  <a:pt x="0" y="0"/>
                </a:moveTo>
                <a:lnTo>
                  <a:pt x="0" y="350607"/>
                </a:lnTo>
                <a:lnTo>
                  <a:pt x="337205" y="350607"/>
                </a:lnTo>
                <a:lnTo>
                  <a:pt x="0" y="0"/>
                </a:lnTo>
                <a:close/>
              </a:path>
            </a:pathLst>
          </a:custGeom>
          <a:solidFill>
            <a:srgbClr val="F7062F"/>
          </a:solidFill>
        </p:spPr>
        <p:txBody>
          <a:bodyPr lIns="0" tIns="0" rIns="0" bIns="0"/>
          <a:lstStyle/>
          <a:p>
            <a:endParaRPr lang="en-US">
              <a:latin typeface="Calibri" charset="0"/>
            </a:endParaRPr>
          </a:p>
        </p:txBody>
      </p:sp>
      <p:sp>
        <p:nvSpPr>
          <p:cNvPr id="1029" name="Holder 2"/>
          <p:cNvSpPr>
            <a:spLocks noGrp="1"/>
          </p:cNvSpPr>
          <p:nvPr>
            <p:ph type="title"/>
          </p:nvPr>
        </p:nvSpPr>
        <p:spPr bwMode="auto">
          <a:xfrm>
            <a:off x="1125538" y="1397000"/>
            <a:ext cx="8440737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Holder 3"/>
          <p:cNvSpPr>
            <a:spLocks noGrp="1"/>
          </p:cNvSpPr>
          <p:nvPr>
            <p:ph type="body" idx="1"/>
          </p:nvPr>
        </p:nvSpPr>
        <p:spPr bwMode="auto">
          <a:xfrm>
            <a:off x="534988" y="1741488"/>
            <a:ext cx="9621837" cy="499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75" y="7038975"/>
            <a:ext cx="3421063" cy="379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ctr">
              <a:defRPr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8" y="7038975"/>
            <a:ext cx="2459037" cy="379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6AFE636-C567-46E5-8914-FFFEE23E395E}" type="datetimeFigureOut">
              <a:rPr lang="en-US"/>
              <a:pPr/>
              <a:t>10/8/2015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7788" y="7038975"/>
            <a:ext cx="2459037" cy="3794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r">
              <a:defRPr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75B88EA3-690A-4685-9A78-50C6B31261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0" r:id="rId4"/>
    <p:sldLayoutId id="2147483654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f-feph.org/Page_Generale.asp?DocID=13855&amp;thebloc=3434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f-feph.org/Page_Generale.asp?DocID=13854&amp;thebloc=34288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df-feph.org/Page_Generale.asp?DocID=13855&amp;thebloc=34349" TargetMode="External"/><Relationship Id="rId4" Type="http://schemas.openxmlformats.org/officeDocument/2006/relationships/hyperlink" Target="http://www.edf-feph.org/Page_Generale.asp?DocID=13854&amp;thebloc=2812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825" y="5278438"/>
            <a:ext cx="8921750" cy="48260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sv-SE" sz="4800" dirty="0"/>
          </a:p>
          <a:p>
            <a:r>
              <a:rPr lang="sv-SE" sz="4800"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0113" y="5684838"/>
            <a:ext cx="8894762" cy="64135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200" dirty="0">
                <a:solidFill>
                  <a:srgbClr val="FFFFFF"/>
                </a:solidFill>
                <a:latin typeface="Arial" charset="0"/>
                <a:cs typeface="Arial" charset="0"/>
              </a:rPr>
              <a:t>.............................................................................................................................................................................................................</a:t>
            </a:r>
            <a:endParaRPr lang="en-US" sz="1200" dirty="0">
              <a:latin typeface="Arial" charset="0"/>
              <a:cs typeface="Arial" charset="0"/>
            </a:endParaRPr>
          </a:p>
          <a:p>
            <a:pPr>
              <a:lnSpc>
                <a:spcPts val="700"/>
              </a:lnSpc>
            </a:pPr>
            <a:endParaRPr lang="en-US" sz="700" dirty="0"/>
          </a:p>
          <a:p>
            <a:pPr>
              <a:lnSpc>
                <a:spcPts val="2850"/>
              </a:lnSpc>
            </a:pPr>
            <a:r>
              <a:rPr lang="en-US" sz="2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Mia Ahlgren, EDF ICT expert group ICTEG</a:t>
            </a:r>
            <a:endParaRPr lang="en-US" sz="2000" dirty="0">
              <a:latin typeface="Arial" charset="0"/>
              <a:cs typeface="Arial" charset="0"/>
            </a:endParaRPr>
          </a:p>
          <a:p>
            <a:pPr>
              <a:lnSpc>
                <a:spcPts val="2850"/>
              </a:lnSpc>
            </a:pPr>
            <a:endParaRPr lang="en-US" sz="2000" dirty="0">
              <a:latin typeface="Arial" charset="0"/>
              <a:cs typeface="Arial" charset="0"/>
            </a:endParaRPr>
          </a:p>
        </p:txBody>
      </p:sp>
      <p:pic>
        <p:nvPicPr>
          <p:cNvPr id="7210" name="Picture 42" descr="EDF_logo_CMJ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3" y="914400"/>
            <a:ext cx="2986087" cy="371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/>
          <p:cNvSpPr/>
          <p:nvPr/>
        </p:nvSpPr>
        <p:spPr>
          <a:xfrm>
            <a:off x="731838" y="5315506"/>
            <a:ext cx="9231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The role of NGOs in Accessibility Policy Advocacy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2700" algn="l">
              <a:lnSpc>
                <a:spcPts val="1100"/>
              </a:lnSpc>
            </a:pPr>
            <a:r>
              <a:rPr lang="en-US" sz="4000" b="1" dirty="0">
                <a:solidFill>
                  <a:srgbClr val="0085C7"/>
                </a:solidFill>
                <a:cs typeface="Arial" charset="0"/>
              </a:rPr>
              <a:t>European Disability Forum EDF</a:t>
            </a:r>
            <a:r>
              <a:rPr lang="en-US" sz="2400" dirty="0">
                <a:cs typeface="Arial" charset="0"/>
              </a:rPr>
              <a:t/>
            </a:r>
            <a:br>
              <a:rPr lang="en-US" sz="2400" dirty="0">
                <a:cs typeface="Arial" charset="0"/>
              </a:rPr>
            </a:br>
            <a:r>
              <a:rPr lang="en-US" sz="1200" dirty="0" smtClean="0">
                <a:solidFill>
                  <a:srgbClr val="231F20"/>
                </a:solidFill>
                <a:cs typeface="Arial" charset="0"/>
              </a:rPr>
              <a:t>........................................................................................................................................................................................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5538" y="2251803"/>
            <a:ext cx="6375052" cy="2369666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2000" dirty="0" smtClean="0">
                <a:latin typeface="Arial" charset="0"/>
                <a:cs typeface="Arial" charset="0"/>
              </a:rPr>
              <a:t>80 million Europeans and increasing</a:t>
            </a:r>
          </a:p>
          <a:p>
            <a:pPr marL="0"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umbrella for European disability NGOs</a:t>
            </a:r>
          </a:p>
          <a:p>
            <a:pPr marL="0"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Network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 experts 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ICT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accessibility</a:t>
            </a:r>
          </a:p>
          <a:p>
            <a:pPr marL="0">
              <a:defRPr/>
            </a:pPr>
            <a:r>
              <a:rPr lang="fr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fr-BE" sz="2000" b="1" dirty="0">
                <a:latin typeface="Arial" panose="020B0604020202020204" pitchFamily="34" charset="0"/>
                <a:cs typeface="Arial" panose="020B0604020202020204" pitchFamily="34" charset="0"/>
              </a:rPr>
              <a:t>, affordable and accessible </a:t>
            </a:r>
            <a:r>
              <a:rPr lang="fr-B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ICT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defRPr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defRPr/>
            </a:pPr>
            <a:r>
              <a:rPr lang="en-GB" sz="2200" b="1" dirty="0">
                <a:solidFill>
                  <a:srgbClr val="0085C7"/>
                </a:solidFill>
                <a:latin typeface="Arial" charset="0"/>
                <a:cs typeface="Arial" charset="0"/>
              </a:rPr>
              <a:t>Top campaigns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Freedom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 movement campaign 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European Accessibility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Directive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Accessible Public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Web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Sites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convention CRPD</a:t>
            </a:r>
          </a:p>
          <a:p>
            <a:pPr marL="0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8200" y="6407150"/>
            <a:ext cx="2921000" cy="6159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100" b="1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The Role of NGO:s in ICT Policy</a:t>
            </a:r>
            <a:endParaRPr lang="en-US" sz="1100" dirty="0">
              <a:latin typeface="Arial" charset="0"/>
              <a:cs typeface="Arial" charset="0"/>
            </a:endParaRPr>
          </a:p>
          <a:p>
            <a:pPr>
              <a:spcBef>
                <a:spcPts val="250"/>
              </a:spcBef>
            </a:pPr>
            <a:r>
              <a:rPr lang="en-US" sz="1000" dirty="0">
                <a:solidFill>
                  <a:srgbClr val="F7062F"/>
                </a:solidFill>
                <a:latin typeface="Arial" charset="0"/>
                <a:cs typeface="Arial" charset="0"/>
              </a:rPr>
              <a:t>............................................................................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lnSpc>
                <a:spcPts val="900"/>
              </a:lnSpc>
            </a:pPr>
            <a:endParaRPr lang="en-US" sz="900" dirty="0"/>
          </a:p>
          <a:p>
            <a:r>
              <a:rPr lang="en-US" sz="1100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Mia Ahlgren</a:t>
            </a:r>
            <a:endParaRPr lang="en-US" sz="900" dirty="0">
              <a:latin typeface="Arial" charset="0"/>
              <a:cs typeface="Arial" charset="0"/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776" y="2361781"/>
            <a:ext cx="4104456" cy="307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9555" y="1173916"/>
            <a:ext cx="8440737" cy="557213"/>
          </a:xfrm>
        </p:spPr>
        <p:txBody>
          <a:bodyPr>
            <a:noAutofit/>
          </a:bodyPr>
          <a:lstStyle/>
          <a:p>
            <a:pPr marL="12700" algn="l">
              <a:lnSpc>
                <a:spcPts val="1100"/>
              </a:lnSpc>
            </a:pPr>
            <a:r>
              <a:rPr lang="en-US" b="1" dirty="0" smtClean="0">
                <a:solidFill>
                  <a:srgbClr val="0085C7"/>
                </a:solidFill>
                <a:cs typeface="Arial" charset="0"/>
              </a:rPr>
              <a:t>ICT policy and expert group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7902" y="1954143"/>
            <a:ext cx="5026304" cy="2369666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2000" dirty="0" smtClean="0"/>
              <a:t>Contact:</a:t>
            </a:r>
            <a:r>
              <a:rPr lang="en-GB" sz="2000" dirty="0" smtClean="0"/>
              <a:t> </a:t>
            </a:r>
            <a:r>
              <a:rPr lang="en-GB" sz="2000" dirty="0"/>
              <a:t>Alejandro </a:t>
            </a:r>
            <a:r>
              <a:rPr lang="en-GB" sz="2000" dirty="0" err="1"/>
              <a:t>Moledo</a:t>
            </a:r>
            <a:r>
              <a:rPr lang="en-GB" sz="2000" dirty="0"/>
              <a:t>, New Technologies and Innovation officer </a:t>
            </a:r>
            <a:endParaRPr lang="en-GB" sz="2000" dirty="0" smtClean="0"/>
          </a:p>
          <a:p>
            <a:endParaRPr lang="en-GB" sz="2000" dirty="0"/>
          </a:p>
          <a:p>
            <a:r>
              <a:rPr lang="en-US" sz="2000" b="1" dirty="0"/>
              <a:t>Legislation – disability specific</a:t>
            </a:r>
          </a:p>
          <a:p>
            <a:r>
              <a:rPr lang="en-US" sz="2000" dirty="0"/>
              <a:t>Web Accessibility directive</a:t>
            </a:r>
          </a:p>
          <a:p>
            <a:r>
              <a:rPr lang="en-US" sz="2000" dirty="0"/>
              <a:t>European Accessibility Act</a:t>
            </a:r>
          </a:p>
          <a:p>
            <a:endParaRPr lang="en-GB" sz="2000" dirty="0"/>
          </a:p>
          <a:p>
            <a:r>
              <a:rPr lang="en-US" sz="2000" b="1" dirty="0" err="1" smtClean="0"/>
              <a:t>Standardisation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Mandate 376  requirements </a:t>
            </a:r>
            <a:r>
              <a:rPr lang="en-US" sz="2000" dirty="0" err="1" smtClean="0"/>
              <a:t>ict</a:t>
            </a:r>
            <a:r>
              <a:rPr lang="en-US" sz="2000" dirty="0" smtClean="0"/>
              <a:t> procurement</a:t>
            </a:r>
          </a:p>
          <a:p>
            <a:r>
              <a:rPr lang="en-US" sz="2000" dirty="0" smtClean="0"/>
              <a:t>Mandate 473 accessibility, design for all </a:t>
            </a:r>
          </a:p>
          <a:p>
            <a:endParaRPr lang="en-US" sz="2000" dirty="0"/>
          </a:p>
          <a:p>
            <a:r>
              <a:rPr lang="en-US" sz="2000" b="1" dirty="0" smtClean="0"/>
              <a:t>Legislation - mainstream</a:t>
            </a:r>
          </a:p>
          <a:p>
            <a:r>
              <a:rPr lang="en-US" sz="2000" dirty="0" smtClean="0"/>
              <a:t>Digital </a:t>
            </a:r>
            <a:r>
              <a:rPr lang="en-US" sz="2000" dirty="0"/>
              <a:t>Single Market </a:t>
            </a:r>
            <a:r>
              <a:rPr lang="en-US" sz="2000" dirty="0" smtClean="0"/>
              <a:t>strategy</a:t>
            </a:r>
          </a:p>
          <a:p>
            <a:r>
              <a:rPr lang="en-US" sz="2000" dirty="0"/>
              <a:t>Refit Audiovisual Media Service directive </a:t>
            </a:r>
            <a:r>
              <a:rPr lang="en-US" sz="2000" dirty="0" err="1"/>
              <a:t>etc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/>
              <a:t>Public Procurement, article 42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sv-SE" sz="2000" dirty="0"/>
              <a:t/>
            </a:r>
            <a:br>
              <a:rPr lang="sv-SE" sz="2000" dirty="0"/>
            </a:br>
            <a:endParaRPr lang="sv-SE" sz="2000" dirty="0" smtClean="0"/>
          </a:p>
        </p:txBody>
      </p:sp>
      <p:sp>
        <p:nvSpPr>
          <p:cNvPr id="6" name="object 4"/>
          <p:cNvSpPr txBox="1"/>
          <p:nvPr/>
        </p:nvSpPr>
        <p:spPr>
          <a:xfrm>
            <a:off x="7340600" y="6559550"/>
            <a:ext cx="2921000" cy="6159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100" b="1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The Role of NGO:s in ICT Policy</a:t>
            </a:r>
            <a:endParaRPr lang="en-US" sz="1100" dirty="0">
              <a:latin typeface="Arial" charset="0"/>
              <a:cs typeface="Arial" charset="0"/>
            </a:endParaRPr>
          </a:p>
          <a:p>
            <a:pPr>
              <a:spcBef>
                <a:spcPts val="250"/>
              </a:spcBef>
            </a:pPr>
            <a:r>
              <a:rPr lang="en-US" sz="1000" dirty="0">
                <a:solidFill>
                  <a:srgbClr val="F7062F"/>
                </a:solidFill>
                <a:latin typeface="Arial" charset="0"/>
                <a:cs typeface="Arial" charset="0"/>
              </a:rPr>
              <a:t>............................................................................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lnSpc>
                <a:spcPts val="900"/>
              </a:lnSpc>
            </a:pPr>
            <a:endParaRPr lang="en-US" sz="900" dirty="0"/>
          </a:p>
          <a:p>
            <a:r>
              <a:rPr lang="en-US" sz="1100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Mia Ahlgren</a:t>
            </a:r>
            <a:endParaRPr lang="en-US" sz="900" dirty="0">
              <a:latin typeface="Arial" charset="0"/>
              <a:cs typeface="Arial" charset="0"/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600" y="1954143"/>
            <a:ext cx="2569432" cy="3831998"/>
          </a:xfrm>
          <a:prstGeom prst="rect">
            <a:avLst/>
          </a:prstGeom>
        </p:spPr>
      </p:pic>
      <p:sp>
        <p:nvSpPr>
          <p:cNvPr id="7" name="object 2"/>
          <p:cNvSpPr txBox="1">
            <a:spLocks/>
          </p:cNvSpPr>
          <p:nvPr/>
        </p:nvSpPr>
        <p:spPr bwMode="auto">
          <a:xfrm>
            <a:off x="1125538" y="1397000"/>
            <a:ext cx="8440737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12700" algn="l" defTabSz="914400">
              <a:lnSpc>
                <a:spcPts val="1100"/>
              </a:lnSpc>
            </a:pPr>
            <a:r>
              <a:rPr lang="en-US" sz="1200" kern="0" dirty="0" smtClean="0">
                <a:solidFill>
                  <a:srgbClr val="231F20"/>
                </a:solidFill>
                <a:cs typeface="Arial" charset="0"/>
              </a:rPr>
              <a:t>........................................................................................................................................................................................</a:t>
            </a:r>
            <a:endParaRPr lang="en-US" sz="1200" kern="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5538" y="1397000"/>
            <a:ext cx="8440737" cy="557213"/>
          </a:xfrm>
        </p:spPr>
        <p:txBody>
          <a:bodyPr>
            <a:noAutofit/>
          </a:bodyPr>
          <a:lstStyle/>
          <a:p>
            <a:pPr marL="12700" algn="l">
              <a:lnSpc>
                <a:spcPts val="1100"/>
              </a:lnSpc>
            </a:pPr>
            <a:r>
              <a:rPr lang="en-US" sz="4000" b="1" dirty="0">
                <a:solidFill>
                  <a:srgbClr val="0085C7"/>
                </a:solidFill>
                <a:cs typeface="Arial" charset="0"/>
              </a:rPr>
              <a:t>H</a:t>
            </a:r>
            <a:r>
              <a:rPr lang="en-US" sz="4000" b="1" dirty="0" smtClean="0">
                <a:solidFill>
                  <a:srgbClr val="0085C7"/>
                </a:solidFill>
                <a:cs typeface="Arial" charset="0"/>
              </a:rPr>
              <a:t>uman rights </a:t>
            </a:r>
            <a:r>
              <a:rPr lang="en-US" sz="1200" dirty="0" smtClean="0">
                <a:solidFill>
                  <a:srgbClr val="231F20"/>
                </a:solidFill>
                <a:cs typeface="Arial" charset="0"/>
              </a:rPr>
              <a:t>........................................................................................................................................................................................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5538" y="2128416"/>
            <a:ext cx="8247260" cy="2369666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2000" b="1" dirty="0" smtClean="0">
                <a:solidFill>
                  <a:srgbClr val="0085C7"/>
                </a:solidFill>
                <a:cs typeface="Arial" charset="0"/>
              </a:rPr>
              <a:t>Convention on the rights of persons with disabilities (CRPD)</a:t>
            </a:r>
            <a:br>
              <a:rPr lang="en-US" sz="2000" b="1" dirty="0" smtClean="0">
                <a:solidFill>
                  <a:srgbClr val="0085C7"/>
                </a:solidFill>
                <a:cs typeface="Arial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Article 4.3 involvement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Article 4 f  standards g ICT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Article 5 Discrimination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Article 8 Raising awareness,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Article 9 Accessibility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Article 21 Freedom of speech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Convention </a:t>
            </a:r>
            <a:b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Ratifications/Accessions: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159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Signatories: 160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UNCRPD recommendations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september 2015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/>
              <a:t/>
            </a:r>
            <a:br>
              <a:rPr lang="fr-FR" dirty="0"/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0085C7"/>
              </a:solidFill>
              <a:cs typeface="Arial" charset="0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284" y="2632472"/>
            <a:ext cx="3947916" cy="2808312"/>
          </a:xfrm>
          <a:prstGeom prst="rect">
            <a:avLst/>
          </a:prstGeom>
        </p:spPr>
      </p:pic>
      <p:sp>
        <p:nvSpPr>
          <p:cNvPr id="8" name="object 4"/>
          <p:cNvSpPr txBox="1"/>
          <p:nvPr/>
        </p:nvSpPr>
        <p:spPr>
          <a:xfrm>
            <a:off x="7340600" y="6559550"/>
            <a:ext cx="2921000" cy="6159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100" b="1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The Role of NGO:s in ICT Policy</a:t>
            </a:r>
            <a:endParaRPr lang="en-US" sz="1100" dirty="0">
              <a:latin typeface="Arial" charset="0"/>
              <a:cs typeface="Arial" charset="0"/>
            </a:endParaRPr>
          </a:p>
          <a:p>
            <a:pPr>
              <a:spcBef>
                <a:spcPts val="250"/>
              </a:spcBef>
            </a:pPr>
            <a:r>
              <a:rPr lang="en-US" sz="1000" dirty="0">
                <a:solidFill>
                  <a:srgbClr val="F7062F"/>
                </a:solidFill>
                <a:latin typeface="Arial" charset="0"/>
                <a:cs typeface="Arial" charset="0"/>
              </a:rPr>
              <a:t>............................................................................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lnSpc>
                <a:spcPts val="900"/>
              </a:lnSpc>
            </a:pPr>
            <a:endParaRPr lang="en-US" sz="900" dirty="0"/>
          </a:p>
          <a:p>
            <a:r>
              <a:rPr lang="en-US" sz="1100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Mia Ahlgren</a:t>
            </a:r>
            <a:endParaRPr lang="en-US" sz="9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4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2700" algn="l">
              <a:lnSpc>
                <a:spcPts val="1100"/>
              </a:lnSpc>
            </a:pPr>
            <a:r>
              <a:rPr lang="en-US" b="1" dirty="0" smtClean="0">
                <a:solidFill>
                  <a:srgbClr val="0085C7"/>
                </a:solidFill>
                <a:cs typeface="Arial" charset="0"/>
              </a:rPr>
              <a:t>European Accessibility Act </a:t>
            </a:r>
            <a:r>
              <a:rPr lang="en-US" sz="1200" dirty="0" smtClean="0">
                <a:solidFill>
                  <a:srgbClr val="231F20"/>
                </a:solidFill>
                <a:cs typeface="Arial" charset="0"/>
              </a:rPr>
              <a:t>........................................................................................................................................................................................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5538" y="2200424"/>
            <a:ext cx="5026304" cy="2369666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2000" b="1" dirty="0" smtClean="0">
                <a:solidFill>
                  <a:srgbClr val="0085C7"/>
                </a:solidFill>
                <a:cs typeface="Arial" charset="0"/>
              </a:rPr>
              <a:t>General comment 2, on article 9 accessibility </a:t>
            </a:r>
            <a:r>
              <a:rPr lang="en-US" sz="2000" dirty="0" smtClean="0"/>
              <a:t>“</a:t>
            </a:r>
            <a:r>
              <a:rPr lang="en-US" sz="2000" b="1" dirty="0" smtClean="0"/>
              <a:t>unconditional obligation</a:t>
            </a:r>
            <a:r>
              <a:rPr lang="sv-SE" sz="2000" dirty="0" smtClean="0"/>
              <a:t>”</a:t>
            </a:r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en-GB" sz="2000" dirty="0"/>
              <a:t>As long as goods, products and services are open or provided to the public, they must be accessible to all, regardless of whether they are owned and/or provided by a public authority or a private </a:t>
            </a:r>
            <a:r>
              <a:rPr lang="en-GB" sz="2000" dirty="0" smtClean="0"/>
              <a:t>enterprise</a:t>
            </a:r>
          </a:p>
          <a:p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b="1" dirty="0" smtClean="0"/>
              <a:t>Minimum </a:t>
            </a:r>
            <a:r>
              <a:rPr lang="en-GB" sz="2000" b="1" dirty="0"/>
              <a:t>standards must be developed in close consultation with persons with disabilities and their representative organizations</a:t>
            </a:r>
            <a:endParaRPr lang="sv-SE" sz="2000" b="1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352" y="2488456"/>
            <a:ext cx="3609035" cy="2694483"/>
          </a:xfrm>
          <a:prstGeom prst="rect">
            <a:avLst/>
          </a:prstGeom>
        </p:spPr>
      </p:pic>
      <p:sp>
        <p:nvSpPr>
          <p:cNvPr id="6" name="object 4"/>
          <p:cNvSpPr txBox="1"/>
          <p:nvPr/>
        </p:nvSpPr>
        <p:spPr>
          <a:xfrm>
            <a:off x="7340600" y="6559550"/>
            <a:ext cx="2921000" cy="6159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100" b="1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The Role of NGO:s in ICT Policy</a:t>
            </a:r>
            <a:endParaRPr lang="en-US" sz="1100" dirty="0">
              <a:latin typeface="Arial" charset="0"/>
              <a:cs typeface="Arial" charset="0"/>
            </a:endParaRPr>
          </a:p>
          <a:p>
            <a:pPr>
              <a:spcBef>
                <a:spcPts val="250"/>
              </a:spcBef>
            </a:pPr>
            <a:r>
              <a:rPr lang="en-US" sz="1000" dirty="0">
                <a:solidFill>
                  <a:srgbClr val="F7062F"/>
                </a:solidFill>
                <a:latin typeface="Arial" charset="0"/>
                <a:cs typeface="Arial" charset="0"/>
              </a:rPr>
              <a:t>............................................................................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lnSpc>
                <a:spcPts val="900"/>
              </a:lnSpc>
            </a:pPr>
            <a:endParaRPr lang="en-US" sz="900" dirty="0"/>
          </a:p>
          <a:p>
            <a:r>
              <a:rPr lang="en-US" sz="1100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Mia Ahlgren</a:t>
            </a:r>
            <a:endParaRPr lang="en-US" sz="9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5538" y="1392102"/>
            <a:ext cx="8440737" cy="557213"/>
          </a:xfrm>
        </p:spPr>
        <p:txBody>
          <a:bodyPr>
            <a:noAutofit/>
          </a:bodyPr>
          <a:lstStyle/>
          <a:p>
            <a:pPr marL="12700" algn="l">
              <a:lnSpc>
                <a:spcPts val="1100"/>
              </a:lnSpc>
            </a:pPr>
            <a:r>
              <a:rPr lang="en-US" b="1" dirty="0" smtClean="0">
                <a:solidFill>
                  <a:srgbClr val="0085C7"/>
                </a:solidFill>
                <a:cs typeface="Arial" charset="0"/>
              </a:rPr>
              <a:t>Digital Single Market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2976" y="2272432"/>
            <a:ext cx="5026304" cy="2369666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 smtClean="0"/>
          </a:p>
        </p:txBody>
      </p:sp>
      <p:sp>
        <p:nvSpPr>
          <p:cNvPr id="6" name="object 4"/>
          <p:cNvSpPr txBox="1"/>
          <p:nvPr/>
        </p:nvSpPr>
        <p:spPr>
          <a:xfrm>
            <a:off x="7340600" y="6559550"/>
            <a:ext cx="2921000" cy="6159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100" b="1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The Role of NGO:s in ICT Policy</a:t>
            </a:r>
            <a:endParaRPr lang="en-US" sz="1100" dirty="0">
              <a:latin typeface="Arial" charset="0"/>
              <a:cs typeface="Arial" charset="0"/>
            </a:endParaRPr>
          </a:p>
          <a:p>
            <a:pPr>
              <a:spcBef>
                <a:spcPts val="250"/>
              </a:spcBef>
            </a:pPr>
            <a:r>
              <a:rPr lang="en-US" sz="1000" dirty="0">
                <a:solidFill>
                  <a:srgbClr val="F7062F"/>
                </a:solidFill>
                <a:latin typeface="Arial" charset="0"/>
                <a:cs typeface="Arial" charset="0"/>
              </a:rPr>
              <a:t>............................................................................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lnSpc>
                <a:spcPts val="900"/>
              </a:lnSpc>
            </a:pPr>
            <a:endParaRPr lang="en-US" sz="900" dirty="0"/>
          </a:p>
          <a:p>
            <a:r>
              <a:rPr lang="en-US" sz="1100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Mia Ahlgren</a:t>
            </a:r>
            <a:endParaRPr lang="en-US" sz="900" dirty="0">
              <a:latin typeface="Arial" charset="0"/>
              <a:cs typeface="Arial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" t="1970" r="1161" b="66894"/>
          <a:stretch/>
        </p:blipFill>
        <p:spPr>
          <a:xfrm>
            <a:off x="1168794" y="328216"/>
            <a:ext cx="6336669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9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5538" y="1392102"/>
            <a:ext cx="8440737" cy="557213"/>
          </a:xfrm>
        </p:spPr>
        <p:txBody>
          <a:bodyPr>
            <a:noAutofit/>
          </a:bodyPr>
          <a:lstStyle/>
          <a:p>
            <a:pPr marL="12700" algn="l">
              <a:lnSpc>
                <a:spcPts val="1100"/>
              </a:lnSpc>
            </a:pPr>
            <a:r>
              <a:rPr lang="en-US" b="1" dirty="0" smtClean="0">
                <a:solidFill>
                  <a:srgbClr val="0085C7"/>
                </a:solidFill>
                <a:cs typeface="Arial" charset="0"/>
              </a:rPr>
              <a:t>Digital Single Market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2976" y="2272432"/>
            <a:ext cx="5026304" cy="2369666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 smtClean="0"/>
          </a:p>
        </p:txBody>
      </p:sp>
      <p:sp>
        <p:nvSpPr>
          <p:cNvPr id="6" name="object 4"/>
          <p:cNvSpPr txBox="1"/>
          <p:nvPr/>
        </p:nvSpPr>
        <p:spPr>
          <a:xfrm>
            <a:off x="7340600" y="6559550"/>
            <a:ext cx="2921000" cy="6159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100" b="1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The Role of NGO:s in ICT Policy</a:t>
            </a:r>
            <a:endParaRPr lang="en-US" sz="1100" dirty="0">
              <a:latin typeface="Arial" charset="0"/>
              <a:cs typeface="Arial" charset="0"/>
            </a:endParaRPr>
          </a:p>
          <a:p>
            <a:pPr>
              <a:spcBef>
                <a:spcPts val="250"/>
              </a:spcBef>
            </a:pPr>
            <a:r>
              <a:rPr lang="en-US" sz="1000" dirty="0">
                <a:solidFill>
                  <a:srgbClr val="F7062F"/>
                </a:solidFill>
                <a:latin typeface="Arial" charset="0"/>
                <a:cs typeface="Arial" charset="0"/>
              </a:rPr>
              <a:t>............................................................................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lnSpc>
                <a:spcPts val="900"/>
              </a:lnSpc>
            </a:pPr>
            <a:endParaRPr lang="en-US" sz="900" dirty="0"/>
          </a:p>
          <a:p>
            <a:r>
              <a:rPr lang="en-US" sz="1100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Mia Ahlgren</a:t>
            </a:r>
            <a:endParaRPr lang="en-US" sz="900" dirty="0">
              <a:latin typeface="Arial" charset="0"/>
              <a:cs typeface="Arial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85" t="-39402" r="3470" b="35973"/>
          <a:stretch/>
        </p:blipFill>
        <p:spPr>
          <a:xfrm>
            <a:off x="623075" y="-15081496"/>
            <a:ext cx="6732010" cy="214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9555" y="1173916"/>
            <a:ext cx="8440737" cy="557213"/>
          </a:xfrm>
        </p:spPr>
        <p:txBody>
          <a:bodyPr>
            <a:noAutofit/>
          </a:bodyPr>
          <a:lstStyle/>
          <a:p>
            <a:pPr marL="12700" algn="l">
              <a:lnSpc>
                <a:spcPts val="1100"/>
              </a:lnSpc>
            </a:pPr>
            <a:r>
              <a:rPr lang="en-US" b="1" dirty="0" smtClean="0">
                <a:solidFill>
                  <a:srgbClr val="0085C7"/>
                </a:solidFill>
                <a:cs typeface="Arial" charset="0"/>
              </a:rPr>
              <a:t>ICT policy statements</a:t>
            </a:r>
            <a:endParaRPr lang="en-US" sz="12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7902" y="2177297"/>
            <a:ext cx="6840760" cy="2369666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2000" dirty="0" smtClean="0">
                <a:hlinkClick r:id="rId3"/>
              </a:rPr>
              <a:t>EDF toolkit on mandate 376 </a:t>
            </a:r>
            <a:r>
              <a:rPr lang="en-US" sz="2000" dirty="0" err="1" smtClean="0">
                <a:hlinkClick r:id="rId3"/>
              </a:rPr>
              <a:t>ict</a:t>
            </a:r>
            <a:r>
              <a:rPr lang="en-US" sz="2000" dirty="0" smtClean="0">
                <a:hlinkClick r:id="rId3"/>
              </a:rPr>
              <a:t> procurement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>
                <a:hlinkClick r:id="rId3"/>
              </a:rPr>
              <a:t>EDF and AGE statement on Digital </a:t>
            </a:r>
            <a:r>
              <a:rPr lang="en-US" sz="2000" dirty="0">
                <a:hlinkClick r:id="rId3"/>
              </a:rPr>
              <a:t>Single Market </a:t>
            </a:r>
            <a:r>
              <a:rPr lang="en-US" sz="2000" dirty="0" smtClean="0">
                <a:hlinkClick r:id="rId3"/>
              </a:rPr>
              <a:t>strategy</a:t>
            </a:r>
            <a:endParaRPr lang="en-US" sz="2000" dirty="0" smtClean="0"/>
          </a:p>
          <a:p>
            <a:r>
              <a:rPr lang="en-US" sz="2000" dirty="0"/>
              <a:t>Refit Audiovisual Media </a:t>
            </a:r>
            <a:r>
              <a:rPr lang="en-US" sz="2000" dirty="0" smtClean="0"/>
              <a:t>Service directive </a:t>
            </a:r>
            <a:r>
              <a:rPr lang="en-US" sz="2000" dirty="0" err="1"/>
              <a:t>etc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 smtClean="0">
                <a:hlinkClick r:id="rId4"/>
              </a:rPr>
              <a:t>EDF comment son Web Accessibility directive</a:t>
            </a:r>
            <a:endParaRPr lang="en-US" sz="2000" dirty="0" smtClean="0"/>
          </a:p>
          <a:p>
            <a:r>
              <a:rPr lang="en-US" sz="2000" dirty="0" smtClean="0"/>
              <a:t>European Accessibility Act</a:t>
            </a:r>
          </a:p>
          <a:p>
            <a:endParaRPr lang="en-US" sz="2000" dirty="0"/>
          </a:p>
          <a:p>
            <a:r>
              <a:rPr lang="en-US" sz="2000" dirty="0" smtClean="0">
                <a:hlinkClick r:id="rId5"/>
              </a:rPr>
              <a:t>EDF comments on UN recommendations for EU</a:t>
            </a:r>
            <a:endParaRPr lang="en-US" sz="2000" dirty="0" smtClean="0"/>
          </a:p>
          <a:p>
            <a:endParaRPr lang="en-US" sz="2000" dirty="0"/>
          </a:p>
          <a:p>
            <a:r>
              <a:rPr lang="sv-SE" sz="2000" dirty="0"/>
              <a:t/>
            </a:r>
            <a:br>
              <a:rPr lang="sv-SE" sz="2000" dirty="0"/>
            </a:br>
            <a:endParaRPr lang="sv-SE" sz="2000" dirty="0" smtClean="0"/>
          </a:p>
        </p:txBody>
      </p:sp>
      <p:sp>
        <p:nvSpPr>
          <p:cNvPr id="6" name="object 4"/>
          <p:cNvSpPr txBox="1"/>
          <p:nvPr/>
        </p:nvSpPr>
        <p:spPr>
          <a:xfrm>
            <a:off x="7340600" y="6559550"/>
            <a:ext cx="2921000" cy="6159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z="1100" b="1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The Role of NGO:s in ICT Policy</a:t>
            </a:r>
            <a:endParaRPr lang="en-US" sz="1100" dirty="0">
              <a:latin typeface="Arial" charset="0"/>
              <a:cs typeface="Arial" charset="0"/>
            </a:endParaRPr>
          </a:p>
          <a:p>
            <a:pPr>
              <a:spcBef>
                <a:spcPts val="250"/>
              </a:spcBef>
            </a:pPr>
            <a:r>
              <a:rPr lang="en-US" sz="1000" dirty="0">
                <a:solidFill>
                  <a:srgbClr val="F7062F"/>
                </a:solidFill>
                <a:latin typeface="Arial" charset="0"/>
                <a:cs typeface="Arial" charset="0"/>
              </a:rPr>
              <a:t>............................................................................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lnSpc>
                <a:spcPts val="900"/>
              </a:lnSpc>
            </a:pPr>
            <a:endParaRPr lang="en-US" sz="900" dirty="0"/>
          </a:p>
          <a:p>
            <a:r>
              <a:rPr lang="en-US" sz="1100" dirty="0" smtClean="0">
                <a:solidFill>
                  <a:srgbClr val="F7062F"/>
                </a:solidFill>
                <a:latin typeface="Arial" charset="0"/>
                <a:cs typeface="Arial" charset="0"/>
              </a:rPr>
              <a:t>Mia Ahlgren</a:t>
            </a:r>
            <a:endParaRPr lang="en-US" sz="900" dirty="0">
              <a:latin typeface="Arial" charset="0"/>
              <a:cs typeface="Arial" charset="0"/>
            </a:endParaRPr>
          </a:p>
        </p:txBody>
      </p:sp>
      <p:sp>
        <p:nvSpPr>
          <p:cNvPr id="7" name="object 2"/>
          <p:cNvSpPr txBox="1">
            <a:spLocks/>
          </p:cNvSpPr>
          <p:nvPr/>
        </p:nvSpPr>
        <p:spPr bwMode="auto">
          <a:xfrm>
            <a:off x="1125538" y="1397000"/>
            <a:ext cx="8440737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12700" algn="l" defTabSz="914400">
              <a:lnSpc>
                <a:spcPts val="1100"/>
              </a:lnSpc>
            </a:pPr>
            <a:r>
              <a:rPr lang="en-US" sz="1200" kern="0" dirty="0" smtClean="0">
                <a:solidFill>
                  <a:srgbClr val="231F20"/>
                </a:solidFill>
                <a:cs typeface="Arial" charset="0"/>
              </a:rPr>
              <a:t>........................................................................................................................................................................................</a:t>
            </a:r>
            <a:endParaRPr lang="en-US" sz="1200" kern="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14" y="688256"/>
            <a:ext cx="9621837" cy="5544616"/>
          </a:xfrm>
        </p:spPr>
        <p:txBody>
          <a:bodyPr/>
          <a:lstStyle/>
          <a:p>
            <a:pPr marL="0" indent="0">
              <a:buNone/>
            </a:pPr>
            <a:r>
              <a:rPr lang="en-US" sz="2800" b="1" kern="1200" dirty="0" smtClean="0">
                <a:solidFill>
                  <a:srgbClr val="0085C7"/>
                </a:solidFill>
                <a:cs typeface="Arial" charset="0"/>
              </a:rPr>
              <a:t>Disability inclusive </a:t>
            </a:r>
            <a:r>
              <a:rPr lang="en-US" sz="2800" b="1" kern="1200" dirty="0">
                <a:solidFill>
                  <a:srgbClr val="0085C7"/>
                </a:solidFill>
                <a:cs typeface="Arial" charset="0"/>
              </a:rPr>
              <a:t>UN sustainable development goals </a:t>
            </a:r>
            <a:endParaRPr lang="en-US" sz="2800" b="1" kern="1200" dirty="0" smtClean="0">
              <a:solidFill>
                <a:srgbClr val="0085C7"/>
              </a:solidFill>
              <a:cs typeface="Arial" charset="0"/>
            </a:endParaRPr>
          </a:p>
          <a:p>
            <a:pPr marL="0" indent="0">
              <a:buNone/>
            </a:pPr>
            <a:endParaRPr lang="en-US" sz="2800" b="1" kern="1200" dirty="0">
              <a:solidFill>
                <a:srgbClr val="0085C7"/>
              </a:solidFill>
              <a:cs typeface="Arial" charset="0"/>
            </a:endParaRPr>
          </a:p>
          <a:p>
            <a:pPr marL="0" indent="0">
              <a:buNone/>
            </a:pPr>
            <a:r>
              <a:rPr lang="en-US" sz="2400" b="1" kern="1200" dirty="0">
                <a:latin typeface="Calibri" charset="0"/>
                <a:cs typeface="+mn-cs"/>
              </a:rPr>
              <a:t>4 Equal access to </a:t>
            </a:r>
            <a:r>
              <a:rPr lang="en-US" sz="2400" b="1" kern="1200" dirty="0" smtClean="0">
                <a:latin typeface="Calibri" charset="0"/>
                <a:cs typeface="+mn-cs"/>
              </a:rPr>
              <a:t>education</a:t>
            </a:r>
          </a:p>
          <a:p>
            <a:pPr marL="0" indent="0">
              <a:buNone/>
            </a:pPr>
            <a:endParaRPr lang="en-US" sz="2400" b="1" kern="1200" dirty="0">
              <a:latin typeface="Calibri" charset="0"/>
              <a:cs typeface="+mn-cs"/>
            </a:endParaRPr>
          </a:p>
          <a:p>
            <a:pPr marL="0" indent="0">
              <a:buNone/>
            </a:pPr>
            <a:r>
              <a:rPr lang="en-US" sz="2400" b="1" kern="1200" dirty="0">
                <a:latin typeface="Calibri" charset="0"/>
                <a:cs typeface="+mn-cs"/>
              </a:rPr>
              <a:t>8 Equal access to </a:t>
            </a:r>
            <a:r>
              <a:rPr lang="en-US" sz="2400" b="1" kern="1200" dirty="0" smtClean="0">
                <a:latin typeface="Calibri" charset="0"/>
                <a:cs typeface="+mn-cs"/>
              </a:rPr>
              <a:t>work</a:t>
            </a:r>
          </a:p>
          <a:p>
            <a:pPr marL="0" indent="0">
              <a:buNone/>
            </a:pPr>
            <a:endParaRPr lang="en-US" sz="2400" b="1" kern="1200" dirty="0">
              <a:latin typeface="Calibri" charset="0"/>
              <a:cs typeface="+mn-cs"/>
            </a:endParaRPr>
          </a:p>
          <a:p>
            <a:pPr marL="12700" indent="0" defTabSz="457200">
              <a:spcBef>
                <a:spcPct val="0"/>
              </a:spcBef>
              <a:buNone/>
            </a:pPr>
            <a:r>
              <a:rPr lang="en-US" sz="2400" b="1" kern="1200" dirty="0">
                <a:latin typeface="Calibri" charset="0"/>
                <a:cs typeface="+mn-cs"/>
              </a:rPr>
              <a:t>10 Social, economic and political </a:t>
            </a:r>
            <a:r>
              <a:rPr lang="en-US" sz="2400" b="1" kern="1200" dirty="0" smtClean="0">
                <a:latin typeface="Calibri" charset="0"/>
                <a:cs typeface="+mn-cs"/>
              </a:rPr>
              <a:t>inclusion</a:t>
            </a:r>
          </a:p>
          <a:p>
            <a:pPr marL="12700" indent="0" defTabSz="457200">
              <a:spcBef>
                <a:spcPct val="0"/>
              </a:spcBef>
              <a:buNone/>
            </a:pPr>
            <a:endParaRPr lang="en-US" sz="2400" b="1" kern="1200" dirty="0">
              <a:latin typeface="Calibri" charset="0"/>
              <a:cs typeface="+mn-cs"/>
            </a:endParaRPr>
          </a:p>
          <a:p>
            <a:pPr marL="12700" indent="0" defTabSz="457200">
              <a:spcBef>
                <a:spcPct val="0"/>
              </a:spcBef>
              <a:buNone/>
            </a:pPr>
            <a:r>
              <a:rPr lang="en-US" sz="2400" b="1" kern="1200" dirty="0">
                <a:latin typeface="Calibri" charset="0"/>
                <a:cs typeface="+mn-cs"/>
              </a:rPr>
              <a:t>11 Accessible, affordable, universal access </a:t>
            </a:r>
            <a:r>
              <a:rPr lang="en-US" sz="2400" b="1" kern="1200" dirty="0" smtClean="0">
                <a:latin typeface="Calibri" charset="0"/>
                <a:cs typeface="+mn-cs"/>
              </a:rPr>
              <a:t>to cities</a:t>
            </a:r>
            <a:r>
              <a:rPr lang="en-US" sz="2400" b="1" kern="1200" dirty="0">
                <a:latin typeface="Calibri" charset="0"/>
                <a:cs typeface="+mn-cs"/>
              </a:rPr>
              <a:t>, transport public </a:t>
            </a:r>
            <a:r>
              <a:rPr lang="en-US" sz="2400" b="1" kern="1200" dirty="0" smtClean="0">
                <a:latin typeface="Calibri" charset="0"/>
                <a:cs typeface="+mn-cs"/>
              </a:rPr>
              <a:t>spaces</a:t>
            </a:r>
          </a:p>
          <a:p>
            <a:pPr marL="12700" indent="0" defTabSz="457200">
              <a:spcBef>
                <a:spcPct val="0"/>
              </a:spcBef>
              <a:buNone/>
            </a:pPr>
            <a:endParaRPr lang="en-US" sz="2400" b="1" kern="1200" dirty="0">
              <a:latin typeface="Calibri" charset="0"/>
              <a:cs typeface="+mn-cs"/>
            </a:endParaRPr>
          </a:p>
          <a:p>
            <a:pPr marL="12700" indent="0" defTabSz="457200">
              <a:spcBef>
                <a:spcPct val="0"/>
              </a:spcBef>
              <a:buNone/>
            </a:pPr>
            <a:r>
              <a:rPr lang="en-US" sz="2400" b="1" kern="1200" dirty="0">
                <a:latin typeface="Calibri" charset="0"/>
                <a:cs typeface="+mn-cs"/>
              </a:rPr>
              <a:t>17 Disaggregated statistics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974" y="-2336080"/>
            <a:ext cx="7310206" cy="2193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 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092EA5D-1454-40D9-AED1-D5B11476884E}"/>
</file>

<file path=customXml/itemProps2.xml><?xml version="1.0" encoding="utf-8"?>
<ds:datastoreItem xmlns:ds="http://schemas.openxmlformats.org/officeDocument/2006/customXml" ds:itemID="{84A8985A-3D42-4274-8301-8714C5596290}"/>
</file>

<file path=customXml/itemProps3.xml><?xml version="1.0" encoding="utf-8"?>
<ds:datastoreItem xmlns:ds="http://schemas.openxmlformats.org/officeDocument/2006/customXml" ds:itemID="{BBCF7F89-7C27-4975-ACED-73C4D7BF85D9}"/>
</file>

<file path=docProps/app.xml><?xml version="1.0" encoding="utf-8"?>
<Properties xmlns="http://schemas.openxmlformats.org/officeDocument/2006/extended-properties" xmlns:vt="http://schemas.openxmlformats.org/officeDocument/2006/docPropsVTypes">
  <Template>Power point template</Template>
  <TotalTime>7253</TotalTime>
  <Words>425</Words>
  <Application>Microsoft Office PowerPoint</Application>
  <PresentationFormat>Anpassad</PresentationFormat>
  <Paragraphs>127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Power point template</vt:lpstr>
      <vt:lpstr>PowerPoint-presentation</vt:lpstr>
      <vt:lpstr>European Disability Forum EDF ........................................................................................................................................................................................</vt:lpstr>
      <vt:lpstr>ICT policy and expert group</vt:lpstr>
      <vt:lpstr>Human rights ........................................................................................................................................................................................</vt:lpstr>
      <vt:lpstr>European Accessibility Act ........................................................................................................................................................................................</vt:lpstr>
      <vt:lpstr>Digital Single Market</vt:lpstr>
      <vt:lpstr>Digital Single Market</vt:lpstr>
      <vt:lpstr>ICT policy statements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Alejandro Moledo</dc:creator>
  <cp:lastModifiedBy>Mia Ahlgren</cp:lastModifiedBy>
  <cp:revision>58</cp:revision>
  <cp:lastPrinted>2015-02-19T18:48:55Z</cp:lastPrinted>
  <dcterms:created xsi:type="dcterms:W3CDTF">2015-02-19T14:08:48Z</dcterms:created>
  <dcterms:modified xsi:type="dcterms:W3CDTF">2015-10-08T07:20:36Z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2013-09-19T00:00:00Z</vt:filetime>
  </property>
  <property fmtid="{D5CDD505-2E9C-101B-9397-08002B2CF9AE}" pid="3" name="LastSaved">
    <vt:filetime>2014-01-15T00:00:00Z</vt:filetime>
  </property>
  <property fmtid="{D5CDD505-2E9C-101B-9397-08002B2CF9AE}" pid="4" name="ContentTypeId">
    <vt:lpwstr>0x01010042240BEE36140C4099AA2AE462C59614</vt:lpwstr>
  </property>
</Properties>
</file>