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63" r:id="rId2"/>
    <p:sldId id="344" r:id="rId3"/>
    <p:sldId id="346" r:id="rId4"/>
    <p:sldId id="345" r:id="rId5"/>
    <p:sldId id="284" r:id="rId6"/>
    <p:sldId id="356" r:id="rId7"/>
    <p:sldId id="357" r:id="rId8"/>
    <p:sldId id="294" r:id="rId9"/>
    <p:sldId id="296" r:id="rId10"/>
    <p:sldId id="289" r:id="rId11"/>
    <p:sldId id="373" r:id="rId12"/>
    <p:sldId id="375" r:id="rId13"/>
    <p:sldId id="362" r:id="rId14"/>
    <p:sldId id="363" r:id="rId15"/>
    <p:sldId id="364" r:id="rId16"/>
    <p:sldId id="365" r:id="rId17"/>
    <p:sldId id="368" r:id="rId18"/>
    <p:sldId id="369" r:id="rId19"/>
    <p:sldId id="370" r:id="rId20"/>
    <p:sldId id="371" r:id="rId21"/>
    <p:sldId id="274" r:id="rId22"/>
  </p:sldIdLst>
  <p:sldSz cx="9144000" cy="6858000" type="screen4x3"/>
  <p:notesSz cx="6883400" cy="9906000"/>
  <p:defaultTextStyle>
    <a:defPPr>
      <a:defRPr lang="en-GB"/>
    </a:defPPr>
    <a:lvl1pPr algn="l" rtl="0" fontAlgn="base">
      <a:spcBef>
        <a:spcPct val="0"/>
      </a:spcBef>
      <a:spcAft>
        <a:spcPct val="0"/>
      </a:spcAft>
      <a:defRPr sz="7600" b="1" kern="1200">
        <a:solidFill>
          <a:srgbClr val="FFD624"/>
        </a:solidFill>
        <a:latin typeface="Verdana" pitchFamily="34" charset="0"/>
        <a:ea typeface="+mn-ea"/>
        <a:cs typeface="Arial" charset="0"/>
      </a:defRPr>
    </a:lvl1pPr>
    <a:lvl2pPr marL="457200" algn="l" rtl="0" fontAlgn="base">
      <a:spcBef>
        <a:spcPct val="0"/>
      </a:spcBef>
      <a:spcAft>
        <a:spcPct val="0"/>
      </a:spcAft>
      <a:defRPr sz="7600" b="1" kern="1200">
        <a:solidFill>
          <a:srgbClr val="FFD624"/>
        </a:solidFill>
        <a:latin typeface="Verdana" pitchFamily="34" charset="0"/>
        <a:ea typeface="+mn-ea"/>
        <a:cs typeface="Arial" charset="0"/>
      </a:defRPr>
    </a:lvl2pPr>
    <a:lvl3pPr marL="914400" algn="l" rtl="0" fontAlgn="base">
      <a:spcBef>
        <a:spcPct val="0"/>
      </a:spcBef>
      <a:spcAft>
        <a:spcPct val="0"/>
      </a:spcAft>
      <a:defRPr sz="7600" b="1" kern="1200">
        <a:solidFill>
          <a:srgbClr val="FFD624"/>
        </a:solidFill>
        <a:latin typeface="Verdana" pitchFamily="34" charset="0"/>
        <a:ea typeface="+mn-ea"/>
        <a:cs typeface="Arial" charset="0"/>
      </a:defRPr>
    </a:lvl3pPr>
    <a:lvl4pPr marL="1371600" algn="l" rtl="0" fontAlgn="base">
      <a:spcBef>
        <a:spcPct val="0"/>
      </a:spcBef>
      <a:spcAft>
        <a:spcPct val="0"/>
      </a:spcAft>
      <a:defRPr sz="7600" b="1" kern="1200">
        <a:solidFill>
          <a:srgbClr val="FFD624"/>
        </a:solidFill>
        <a:latin typeface="Verdana" pitchFamily="34" charset="0"/>
        <a:ea typeface="+mn-ea"/>
        <a:cs typeface="Arial" charset="0"/>
      </a:defRPr>
    </a:lvl4pPr>
    <a:lvl5pPr marL="1828800" algn="l" rtl="0" fontAlgn="base">
      <a:spcBef>
        <a:spcPct val="0"/>
      </a:spcBef>
      <a:spcAft>
        <a:spcPct val="0"/>
      </a:spcAft>
      <a:defRPr sz="7600" b="1" kern="1200">
        <a:solidFill>
          <a:srgbClr val="FFD624"/>
        </a:solidFill>
        <a:latin typeface="Verdana" pitchFamily="34" charset="0"/>
        <a:ea typeface="+mn-ea"/>
        <a:cs typeface="Arial" charset="0"/>
      </a:defRPr>
    </a:lvl5pPr>
    <a:lvl6pPr marL="2286000" algn="l" defTabSz="914400" rtl="0" eaLnBrk="1" latinLnBrk="0" hangingPunct="1">
      <a:defRPr sz="7600" b="1" kern="1200">
        <a:solidFill>
          <a:srgbClr val="FFD624"/>
        </a:solidFill>
        <a:latin typeface="Verdana" pitchFamily="34" charset="0"/>
        <a:ea typeface="+mn-ea"/>
        <a:cs typeface="Arial" charset="0"/>
      </a:defRPr>
    </a:lvl6pPr>
    <a:lvl7pPr marL="2743200" algn="l" defTabSz="914400" rtl="0" eaLnBrk="1" latinLnBrk="0" hangingPunct="1">
      <a:defRPr sz="7600" b="1" kern="1200">
        <a:solidFill>
          <a:srgbClr val="FFD624"/>
        </a:solidFill>
        <a:latin typeface="Verdana" pitchFamily="34" charset="0"/>
        <a:ea typeface="+mn-ea"/>
        <a:cs typeface="Arial" charset="0"/>
      </a:defRPr>
    </a:lvl7pPr>
    <a:lvl8pPr marL="3200400" algn="l" defTabSz="914400" rtl="0" eaLnBrk="1" latinLnBrk="0" hangingPunct="1">
      <a:defRPr sz="7600" b="1" kern="1200">
        <a:solidFill>
          <a:srgbClr val="FFD624"/>
        </a:solidFill>
        <a:latin typeface="Verdana" pitchFamily="34" charset="0"/>
        <a:ea typeface="+mn-ea"/>
        <a:cs typeface="Arial" charset="0"/>
      </a:defRPr>
    </a:lvl8pPr>
    <a:lvl9pPr marL="3657600" algn="l" defTabSz="914400" rtl="0" eaLnBrk="1" latinLnBrk="0" hangingPunct="1">
      <a:defRPr sz="7600" b="1" kern="1200">
        <a:solidFill>
          <a:srgbClr val="FFD624"/>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08080"/>
    <a:srgbClr val="BDDEFF"/>
    <a:srgbClr val="0F5494"/>
    <a:srgbClr val="3166CF"/>
    <a:srgbClr val="2D5EC1"/>
    <a:srgbClr val="FFD624"/>
    <a:srgbClr val="3E6FD2"/>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9496" autoAdjust="0"/>
  </p:normalViewPr>
  <p:slideViewPr>
    <p:cSldViewPr>
      <p:cViewPr varScale="1">
        <p:scale>
          <a:sx n="70" d="100"/>
          <a:sy n="70" d="100"/>
        </p:scale>
        <p:origin x="-105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138"/>
    </p:cViewPr>
  </p:sorterViewPr>
  <p:notesViewPr>
    <p:cSldViewPr>
      <p:cViewPr varScale="1">
        <p:scale>
          <a:sx n="55" d="100"/>
          <a:sy n="55" d="100"/>
        </p:scale>
        <p:origin x="-2598" y="-78"/>
      </p:cViewPr>
      <p:guideLst>
        <p:guide orient="horz" pos="3120"/>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83557" cy="49585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cs typeface="+mn-cs"/>
              </a:defRPr>
            </a:lvl1pPr>
          </a:lstStyle>
          <a:p>
            <a:pPr>
              <a:defRPr/>
            </a:pPr>
            <a:endParaRPr lang="en-GB"/>
          </a:p>
        </p:txBody>
      </p:sp>
      <p:sp>
        <p:nvSpPr>
          <p:cNvPr id="37891" name="Rectangle 3"/>
          <p:cNvSpPr>
            <a:spLocks noGrp="1" noChangeArrowheads="1"/>
          </p:cNvSpPr>
          <p:nvPr>
            <p:ph type="dt" sz="quarter" idx="1"/>
          </p:nvPr>
        </p:nvSpPr>
        <p:spPr bwMode="auto">
          <a:xfrm>
            <a:off x="3898236" y="0"/>
            <a:ext cx="2983557" cy="49585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cs typeface="+mn-cs"/>
              </a:defRPr>
            </a:lvl1pPr>
          </a:lstStyle>
          <a:p>
            <a:pPr>
              <a:defRPr/>
            </a:pPr>
            <a:endParaRPr lang="en-GB"/>
          </a:p>
        </p:txBody>
      </p:sp>
      <p:sp>
        <p:nvSpPr>
          <p:cNvPr id="37892" name="Rectangle 4"/>
          <p:cNvSpPr>
            <a:spLocks noGrp="1" noChangeArrowheads="1"/>
          </p:cNvSpPr>
          <p:nvPr>
            <p:ph type="ftr" sz="quarter" idx="2"/>
          </p:nvPr>
        </p:nvSpPr>
        <p:spPr bwMode="auto">
          <a:xfrm>
            <a:off x="0" y="9408562"/>
            <a:ext cx="2983557" cy="4958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cs typeface="+mn-cs"/>
              </a:defRPr>
            </a:lvl1pPr>
          </a:lstStyle>
          <a:p>
            <a:pPr>
              <a:defRPr/>
            </a:pPr>
            <a:endParaRPr lang="en-GB"/>
          </a:p>
        </p:txBody>
      </p:sp>
      <p:sp>
        <p:nvSpPr>
          <p:cNvPr id="37893" name="Rectangle 5"/>
          <p:cNvSpPr>
            <a:spLocks noGrp="1" noChangeArrowheads="1"/>
          </p:cNvSpPr>
          <p:nvPr>
            <p:ph type="sldNum" sz="quarter" idx="3"/>
          </p:nvPr>
        </p:nvSpPr>
        <p:spPr bwMode="auto">
          <a:xfrm>
            <a:off x="3898236" y="9408562"/>
            <a:ext cx="2983557" cy="4958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cs typeface="+mn-cs"/>
              </a:defRPr>
            </a:lvl1pPr>
          </a:lstStyle>
          <a:p>
            <a:pPr>
              <a:defRPr/>
            </a:pPr>
            <a:fld id="{5809B712-DFA7-4800-9EF5-013C83B71730}" type="slidenum">
              <a:rPr lang="en-GB"/>
              <a:pPr>
                <a:defRPr/>
              </a:pPr>
              <a:t>‹#›</a:t>
            </a:fld>
            <a:endParaRPr lang="en-GB"/>
          </a:p>
        </p:txBody>
      </p:sp>
    </p:spTree>
    <p:extLst>
      <p:ext uri="{BB962C8B-B14F-4D97-AF65-F5344CB8AC3E}">
        <p14:creationId xmlns:p14="http://schemas.microsoft.com/office/powerpoint/2010/main" val="3503049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83557" cy="49585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cs typeface="+mn-cs"/>
              </a:defRPr>
            </a:lvl1pPr>
          </a:lstStyle>
          <a:p>
            <a:pPr>
              <a:defRPr/>
            </a:pPr>
            <a:endParaRPr lang="en-GB"/>
          </a:p>
        </p:txBody>
      </p:sp>
      <p:sp>
        <p:nvSpPr>
          <p:cNvPr id="36867" name="Rectangle 3"/>
          <p:cNvSpPr>
            <a:spLocks noGrp="1" noChangeArrowheads="1"/>
          </p:cNvSpPr>
          <p:nvPr>
            <p:ph type="dt" idx="1"/>
          </p:nvPr>
        </p:nvSpPr>
        <p:spPr bwMode="auto">
          <a:xfrm>
            <a:off x="3898236" y="0"/>
            <a:ext cx="2983557" cy="49585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cs typeface="+mn-cs"/>
              </a:defRPr>
            </a:lvl1pPr>
          </a:lstStyle>
          <a:p>
            <a:pPr>
              <a:defRPr/>
            </a:pPr>
            <a:endParaRPr lang="en-GB"/>
          </a:p>
        </p:txBody>
      </p:sp>
      <p:sp>
        <p:nvSpPr>
          <p:cNvPr id="32772" name="Rectangle 4"/>
          <p:cNvSpPr>
            <a:spLocks noGrp="1" noRot="1" noChangeAspect="1" noChangeArrowheads="1" noTextEdit="1"/>
          </p:cNvSpPr>
          <p:nvPr>
            <p:ph type="sldImg" idx="2"/>
          </p:nvPr>
        </p:nvSpPr>
        <p:spPr bwMode="auto">
          <a:xfrm>
            <a:off x="965200" y="742950"/>
            <a:ext cx="4954588" cy="3714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688019" y="4705073"/>
            <a:ext cx="5507363" cy="44579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08562"/>
            <a:ext cx="2983557" cy="4958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cs typeface="+mn-cs"/>
              </a:defRPr>
            </a:lvl1pPr>
          </a:lstStyle>
          <a:p>
            <a:pPr>
              <a:defRPr/>
            </a:pPr>
            <a:endParaRPr lang="en-GB"/>
          </a:p>
        </p:txBody>
      </p:sp>
      <p:sp>
        <p:nvSpPr>
          <p:cNvPr id="36871" name="Rectangle 7"/>
          <p:cNvSpPr>
            <a:spLocks noGrp="1" noChangeArrowheads="1"/>
          </p:cNvSpPr>
          <p:nvPr>
            <p:ph type="sldNum" sz="quarter" idx="5"/>
          </p:nvPr>
        </p:nvSpPr>
        <p:spPr bwMode="auto">
          <a:xfrm>
            <a:off x="3898236" y="9408562"/>
            <a:ext cx="2983557" cy="4958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cs typeface="+mn-cs"/>
              </a:defRPr>
            </a:lvl1pPr>
          </a:lstStyle>
          <a:p>
            <a:pPr>
              <a:defRPr/>
            </a:pPr>
            <a:fld id="{8FE94692-F6AE-434A-BEDC-E1E15635D8CA}" type="slidenum">
              <a:rPr lang="en-GB"/>
              <a:pPr>
                <a:defRPr/>
              </a:pPr>
              <a:t>‹#›</a:t>
            </a:fld>
            <a:endParaRPr lang="en-GB"/>
          </a:p>
        </p:txBody>
      </p:sp>
    </p:spTree>
    <p:extLst>
      <p:ext uri="{BB962C8B-B14F-4D97-AF65-F5344CB8AC3E}">
        <p14:creationId xmlns:p14="http://schemas.microsoft.com/office/powerpoint/2010/main" val="12087135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FE94692-F6AE-434A-BEDC-E1E15635D8CA}" type="slidenum">
              <a:rPr lang="en-GB" smtClean="0"/>
              <a:pPr>
                <a:defRPr/>
              </a:pPr>
              <a:t>3</a:t>
            </a:fld>
            <a:endParaRPr lang="en-GB"/>
          </a:p>
        </p:txBody>
      </p:sp>
    </p:spTree>
    <p:extLst>
      <p:ext uri="{BB962C8B-B14F-4D97-AF65-F5344CB8AC3E}">
        <p14:creationId xmlns:p14="http://schemas.microsoft.com/office/powerpoint/2010/main" val="991305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Motivation: </a:t>
            </a:r>
            <a:r>
              <a:rPr lang="en-GB" dirty="0"/>
              <a:t>align policy with research</a:t>
            </a:r>
          </a:p>
          <a:p>
            <a:r>
              <a:rPr lang="en-GB" dirty="0" smtClean="0"/>
              <a:t>29 projects</a:t>
            </a:r>
            <a:endParaRPr lang="en-GB" dirty="0"/>
          </a:p>
          <a:p>
            <a:r>
              <a:rPr lang="en-GB" dirty="0" smtClean="0"/>
              <a:t>Budget 98 MEUR</a:t>
            </a:r>
            <a:endParaRPr lang="en-GB" dirty="0"/>
          </a:p>
          <a:p>
            <a:endParaRPr lang="en-GB" dirty="0"/>
          </a:p>
        </p:txBody>
      </p:sp>
      <p:sp>
        <p:nvSpPr>
          <p:cNvPr id="4" name="Slide Number Placeholder 3"/>
          <p:cNvSpPr>
            <a:spLocks noGrp="1"/>
          </p:cNvSpPr>
          <p:nvPr>
            <p:ph type="sldNum" sz="quarter" idx="10"/>
          </p:nvPr>
        </p:nvSpPr>
        <p:spPr/>
        <p:txBody>
          <a:bodyPr/>
          <a:lstStyle/>
          <a:p>
            <a:pPr>
              <a:defRPr/>
            </a:pPr>
            <a:fld id="{8FE94692-F6AE-434A-BEDC-E1E15635D8CA}" type="slidenum">
              <a:rPr lang="en-GB" smtClean="0"/>
              <a:pPr>
                <a:defRPr/>
              </a:pPr>
              <a:t>5</a:t>
            </a:fld>
            <a:endParaRPr lang="en-GB"/>
          </a:p>
        </p:txBody>
      </p:sp>
    </p:spTree>
    <p:extLst>
      <p:ext uri="{BB962C8B-B14F-4D97-AF65-F5344CB8AC3E}">
        <p14:creationId xmlns:p14="http://schemas.microsoft.com/office/powerpoint/2010/main" val="2218421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8FE94692-F6AE-434A-BEDC-E1E15635D8CA}" type="slidenum">
              <a:rPr lang="en-GB" smtClean="0"/>
              <a:pPr>
                <a:defRPr/>
              </a:pPr>
              <a:t>6</a:t>
            </a:fld>
            <a:endParaRPr lang="en-GB"/>
          </a:p>
        </p:txBody>
      </p:sp>
    </p:spTree>
    <p:extLst>
      <p:ext uri="{BB962C8B-B14F-4D97-AF65-F5344CB8AC3E}">
        <p14:creationId xmlns:p14="http://schemas.microsoft.com/office/powerpoint/2010/main" val="56424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8FE94692-F6AE-434A-BEDC-E1E15635D8CA}" type="slidenum">
              <a:rPr lang="en-GB" smtClean="0"/>
              <a:pPr>
                <a:defRPr/>
              </a:pPr>
              <a:t>7</a:t>
            </a:fld>
            <a:endParaRPr lang="en-GB"/>
          </a:p>
        </p:txBody>
      </p:sp>
    </p:spTree>
    <p:extLst>
      <p:ext uri="{BB962C8B-B14F-4D97-AF65-F5344CB8AC3E}">
        <p14:creationId xmlns:p14="http://schemas.microsoft.com/office/powerpoint/2010/main" val="2706210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8FE94692-F6AE-434A-BEDC-E1E15635D8CA}" type="slidenum">
              <a:rPr lang="en-GB" smtClean="0"/>
              <a:pPr>
                <a:defRPr/>
              </a:pPr>
              <a:t>8</a:t>
            </a:fld>
            <a:endParaRPr lang="en-GB"/>
          </a:p>
        </p:txBody>
      </p:sp>
    </p:spTree>
    <p:extLst>
      <p:ext uri="{BB962C8B-B14F-4D97-AF65-F5344CB8AC3E}">
        <p14:creationId xmlns:p14="http://schemas.microsoft.com/office/powerpoint/2010/main" val="1212436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8FE94692-F6AE-434A-BEDC-E1E15635D8CA}" type="slidenum">
              <a:rPr lang="en-GB" smtClean="0"/>
              <a:pPr>
                <a:defRPr/>
              </a:pPr>
              <a:t>9</a:t>
            </a:fld>
            <a:endParaRPr lang="en-GB"/>
          </a:p>
        </p:txBody>
      </p:sp>
    </p:spTree>
    <p:extLst>
      <p:ext uri="{BB962C8B-B14F-4D97-AF65-F5344CB8AC3E}">
        <p14:creationId xmlns:p14="http://schemas.microsoft.com/office/powerpoint/2010/main" val="2645658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8FE94692-F6AE-434A-BEDC-E1E15635D8CA}" type="slidenum">
              <a:rPr lang="en-GB" smtClean="0"/>
              <a:pPr>
                <a:defRPr/>
              </a:pPr>
              <a:t>10</a:t>
            </a:fld>
            <a:endParaRPr lang="en-GB"/>
          </a:p>
        </p:txBody>
      </p:sp>
    </p:spTree>
    <p:extLst>
      <p:ext uri="{BB962C8B-B14F-4D97-AF65-F5344CB8AC3E}">
        <p14:creationId xmlns:p14="http://schemas.microsoft.com/office/powerpoint/2010/main" val="18244627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1125538"/>
            <a:ext cx="9144000" cy="5732462"/>
          </a:xfrm>
          <a:prstGeom prst="rect">
            <a:avLst/>
          </a:prstGeom>
          <a:solidFill>
            <a:srgbClr val="0F5494"/>
          </a:solidFill>
          <a:ln w="73025"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b="0">
              <a:solidFill>
                <a:srgbClr val="FFFFFF"/>
              </a:solidFill>
            </a:endParaRPr>
          </a:p>
        </p:txBody>
      </p:sp>
      <p:pic>
        <p:nvPicPr>
          <p:cNvPr id="5" name="Picture 6" descr="LOGO CE-EN-quadri.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05250" y="309563"/>
            <a:ext cx="1584325"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4230688" y="6669088"/>
            <a:ext cx="684212"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sp>
        <p:nvSpPr>
          <p:cNvPr id="2" name="Title 1"/>
          <p:cNvSpPr>
            <a:spLocks noGrp="1"/>
          </p:cNvSpPr>
          <p:nvPr>
            <p:ph type="title"/>
          </p:nvPr>
        </p:nvSpPr>
        <p:spPr>
          <a:xfrm>
            <a:off x="4139952" y="1700808"/>
            <a:ext cx="4536504" cy="2016224"/>
          </a:xfrm>
        </p:spPr>
        <p:txBody>
          <a:bodyPr/>
          <a:lstStyle>
            <a:lvl1pPr indent="0">
              <a:defRPr sz="4800">
                <a:solidFill>
                  <a:srgbClr val="FFD624"/>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467544" y="3933056"/>
            <a:ext cx="3744416" cy="1872208"/>
          </a:xfrm>
        </p:spPr>
        <p:txBody>
          <a:bodyPr/>
          <a:lstStyle>
            <a:lvl1pPr marL="0" indent="0">
              <a:buNone/>
              <a:defRPr sz="3000" b="1" i="0">
                <a:solidFill>
                  <a:schemeClr val="bg1"/>
                </a:solidFill>
              </a:defRPr>
            </a:lvl1pPr>
            <a:lvl3pPr marL="228600" indent="-228600" algn="l">
              <a:defRPr sz="3000" b="1">
                <a:solidFill>
                  <a:schemeClr val="bg1"/>
                </a:solidFill>
              </a:defRPr>
            </a:lvl3pPr>
          </a:lstStyle>
          <a:p>
            <a:pPr lvl="0"/>
            <a:r>
              <a:rPr lang="en-US" dirty="0" smtClean="0"/>
              <a:t>Click to edit Master text styles</a:t>
            </a:r>
          </a:p>
        </p:txBody>
      </p:sp>
      <p:sp>
        <p:nvSpPr>
          <p:cNvPr id="7" name="Rectangle 4"/>
          <p:cNvSpPr>
            <a:spLocks noGrp="1" noChangeArrowheads="1"/>
          </p:cNvSpPr>
          <p:nvPr>
            <p:ph type="dt" sz="half" idx="10"/>
          </p:nvPr>
        </p:nvSpPr>
        <p:spPr/>
        <p:txBody>
          <a:bodyPr/>
          <a:lstStyle>
            <a:lvl1pPr>
              <a:defRPr>
                <a:solidFill>
                  <a:schemeClr val="bg1"/>
                </a:solidFill>
              </a:defRPr>
            </a:lvl1pPr>
          </a:lstStyle>
          <a:p>
            <a:pPr>
              <a:defRPr/>
            </a:pPr>
            <a:endParaRPr lang="en-GB"/>
          </a:p>
        </p:txBody>
      </p:sp>
      <p:sp>
        <p:nvSpPr>
          <p:cNvPr id="8" name="Rectangle 5"/>
          <p:cNvSpPr>
            <a:spLocks noGrp="1" noChangeArrowheads="1"/>
          </p:cNvSpPr>
          <p:nvPr>
            <p:ph type="ftr" sz="quarter" idx="11"/>
          </p:nvPr>
        </p:nvSpPr>
        <p:spPr/>
        <p:txBody>
          <a:bodyPr/>
          <a:lstStyle>
            <a:lvl1pPr>
              <a:defRPr>
                <a:solidFill>
                  <a:schemeClr val="bg1"/>
                </a:solidFill>
              </a:defRPr>
            </a:lvl1pPr>
          </a:lstStyle>
          <a:p>
            <a:pPr>
              <a:defRPr/>
            </a:pPr>
            <a:endParaRPr/>
          </a:p>
        </p:txBody>
      </p:sp>
      <p:sp>
        <p:nvSpPr>
          <p:cNvPr id="9" name="Rectangle 6"/>
          <p:cNvSpPr>
            <a:spLocks noGrp="1" noChangeArrowheads="1"/>
          </p:cNvSpPr>
          <p:nvPr>
            <p:ph type="sldNum" sz="quarter" idx="12"/>
          </p:nvPr>
        </p:nvSpPr>
        <p:spPr/>
        <p:txBody>
          <a:bodyPr/>
          <a:lstStyle>
            <a:lvl1pPr>
              <a:defRPr>
                <a:solidFill>
                  <a:schemeClr val="bg1"/>
                </a:solidFill>
              </a:defRPr>
            </a:lvl1pPr>
          </a:lstStyle>
          <a:p>
            <a:pPr>
              <a:defRPr/>
            </a:pPr>
            <a:fld id="{6FA1E5B1-D260-4DE0-BF32-15CC25F03312}" type="slidenum">
              <a:rPr lang="en-GB"/>
              <a:pPr>
                <a:defRPr/>
              </a:pPr>
              <a:t>‹#›</a:t>
            </a:fld>
            <a:endParaRPr lang="en-GB" dirty="0"/>
          </a:p>
        </p:txBody>
      </p:sp>
    </p:spTree>
    <p:extLst>
      <p:ext uri="{BB962C8B-B14F-4D97-AF65-F5344CB8AC3E}">
        <p14:creationId xmlns:p14="http://schemas.microsoft.com/office/powerpoint/2010/main" val="184503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a:p>
        </p:txBody>
      </p:sp>
      <p:sp>
        <p:nvSpPr>
          <p:cNvPr id="6" name="Rectangle 6"/>
          <p:cNvSpPr>
            <a:spLocks noGrp="1" noChangeArrowheads="1"/>
          </p:cNvSpPr>
          <p:nvPr>
            <p:ph type="sldNum" sz="quarter" idx="12"/>
          </p:nvPr>
        </p:nvSpPr>
        <p:spPr/>
        <p:txBody>
          <a:bodyPr/>
          <a:lstStyle>
            <a:lvl1pPr>
              <a:defRPr/>
            </a:lvl1pPr>
          </a:lstStyle>
          <a:p>
            <a:pPr>
              <a:defRPr/>
            </a:pPr>
            <a:fld id="{EBD25AE1-151D-4234-AB65-6100B6C1DF65}" type="slidenum">
              <a:rPr lang="en-GB"/>
              <a:pPr>
                <a:defRPr/>
              </a:pPr>
              <a:t>‹#›</a:t>
            </a:fld>
            <a:endParaRPr lang="en-GB"/>
          </a:p>
        </p:txBody>
      </p:sp>
    </p:spTree>
    <p:extLst>
      <p:ext uri="{BB962C8B-B14F-4D97-AF65-F5344CB8AC3E}">
        <p14:creationId xmlns:p14="http://schemas.microsoft.com/office/powerpoint/2010/main" val="1058183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123950"/>
            <a:ext cx="2058988" cy="48974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123950"/>
            <a:ext cx="6029325" cy="4897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a:p>
        </p:txBody>
      </p:sp>
      <p:sp>
        <p:nvSpPr>
          <p:cNvPr id="6" name="Rectangle 6"/>
          <p:cNvSpPr>
            <a:spLocks noGrp="1" noChangeArrowheads="1"/>
          </p:cNvSpPr>
          <p:nvPr>
            <p:ph type="sldNum" sz="quarter" idx="12"/>
          </p:nvPr>
        </p:nvSpPr>
        <p:spPr/>
        <p:txBody>
          <a:bodyPr/>
          <a:lstStyle>
            <a:lvl1pPr>
              <a:defRPr/>
            </a:lvl1pPr>
          </a:lstStyle>
          <a:p>
            <a:pPr>
              <a:defRPr/>
            </a:pPr>
            <a:fld id="{F3F94F09-E3C6-43BC-8385-A7654C271B3A}" type="slidenum">
              <a:rPr lang="en-GB"/>
              <a:pPr>
                <a:defRPr/>
              </a:pPr>
              <a:t>‹#›</a:t>
            </a:fld>
            <a:endParaRPr lang="en-GB"/>
          </a:p>
        </p:txBody>
      </p:sp>
    </p:spTree>
    <p:extLst>
      <p:ext uri="{BB962C8B-B14F-4D97-AF65-F5344CB8AC3E}">
        <p14:creationId xmlns:p14="http://schemas.microsoft.com/office/powerpoint/2010/main" val="1544333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8" descr="PPT art CONNECT"/>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3850" y="6092825"/>
            <a:ext cx="3960813"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68313" y="980728"/>
            <a:ext cx="8229600" cy="936625"/>
          </a:xfrm>
        </p:spPr>
        <p:txBody>
          <a:bodyPr/>
          <a:lstStyle/>
          <a:p>
            <a:r>
              <a:rPr lang="en-US" dirty="0" smtClean="0"/>
              <a:t>Click to edit Master title style</a:t>
            </a:r>
            <a:endParaRPr lang="en-GB" dirty="0"/>
          </a:p>
        </p:txBody>
      </p:sp>
      <p:sp>
        <p:nvSpPr>
          <p:cNvPr id="9" name="Content Placeholder 2"/>
          <p:cNvSpPr>
            <a:spLocks noGrp="1"/>
          </p:cNvSpPr>
          <p:nvPr>
            <p:ph idx="1"/>
          </p:nvPr>
        </p:nvSpPr>
        <p:spPr>
          <a:xfrm>
            <a:off x="457200" y="2276872"/>
            <a:ext cx="8229600" cy="3633788"/>
          </a:xfrm>
        </p:spPr>
        <p:txBody>
          <a:bodyPr/>
          <a:lstStyle>
            <a:lvl1pPr marL="342900" indent="-342900">
              <a:buClr>
                <a:srgbClr val="0F5494"/>
              </a:buClr>
              <a:buFont typeface="Arial" pitchFamily="34" charset="0"/>
              <a:buChar char="•"/>
              <a:defRPr/>
            </a:lvl1pPr>
            <a:lvl2pPr>
              <a:buClr>
                <a:srgbClr val="0F5494"/>
              </a:buClr>
              <a:defRPr/>
            </a:lvl2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Rectangle 4"/>
          <p:cNvSpPr>
            <a:spLocks noGrp="1" noChangeArrowheads="1"/>
          </p:cNvSpPr>
          <p:nvPr>
            <p:ph type="dt" sz="half" idx="10"/>
          </p:nvPr>
        </p:nvSpPr>
        <p:spPr>
          <a:xfrm>
            <a:off x="6577013" y="115888"/>
            <a:ext cx="2133600" cy="476250"/>
          </a:xfrm>
        </p:spPr>
        <p:txBody>
          <a:bodyPr/>
          <a:lstStyle>
            <a:lvl1pPr>
              <a:defRPr sz="1200"/>
            </a:lvl1pPr>
          </a:lstStyle>
          <a:p>
            <a:pPr>
              <a:defRPr/>
            </a:pPr>
            <a:endParaRPr lang="en-GB"/>
          </a:p>
        </p:txBody>
      </p:sp>
      <p:sp>
        <p:nvSpPr>
          <p:cNvPr id="6" name="Rectangle 5"/>
          <p:cNvSpPr>
            <a:spLocks noGrp="1" noChangeArrowheads="1"/>
          </p:cNvSpPr>
          <p:nvPr>
            <p:ph type="ftr" sz="quarter" idx="11"/>
          </p:nvPr>
        </p:nvSpPr>
        <p:spPr>
          <a:xfrm>
            <a:off x="4211638" y="6318250"/>
            <a:ext cx="2176462" cy="476250"/>
          </a:xfrm>
        </p:spPr>
        <p:txBody>
          <a:bodyPr/>
          <a:lstStyle>
            <a:lvl1pPr>
              <a:defRPr/>
            </a:lvl1pPr>
          </a:lstStyle>
          <a:p>
            <a:pPr>
              <a:defRPr/>
            </a:pPr>
            <a:endParaRPr/>
          </a:p>
        </p:txBody>
      </p:sp>
      <p:sp>
        <p:nvSpPr>
          <p:cNvPr id="7" name="Rectangle 6"/>
          <p:cNvSpPr>
            <a:spLocks noGrp="1" noChangeArrowheads="1"/>
          </p:cNvSpPr>
          <p:nvPr>
            <p:ph type="sldNum" sz="quarter" idx="12"/>
          </p:nvPr>
        </p:nvSpPr>
        <p:spPr>
          <a:xfrm>
            <a:off x="6516688" y="6316663"/>
            <a:ext cx="2133600" cy="476250"/>
          </a:xfrm>
        </p:spPr>
        <p:txBody>
          <a:bodyPr/>
          <a:lstStyle>
            <a:lvl1pPr algn="l">
              <a:defRPr/>
            </a:lvl1pPr>
          </a:lstStyle>
          <a:p>
            <a:pPr>
              <a:defRPr/>
            </a:pPr>
            <a:fld id="{BD056C9B-58AD-4BC9-B056-FB63265B7A76}" type="slidenum">
              <a:rPr lang="en-GB"/>
              <a:pPr>
                <a:defRPr/>
              </a:pPr>
              <a:t>‹#›</a:t>
            </a:fld>
            <a:endParaRPr lang="en-GB" dirty="0"/>
          </a:p>
        </p:txBody>
      </p:sp>
    </p:spTree>
    <p:extLst>
      <p:ext uri="{BB962C8B-B14F-4D97-AF65-F5344CB8AC3E}">
        <p14:creationId xmlns:p14="http://schemas.microsoft.com/office/powerpoint/2010/main" val="3231500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a:p>
        </p:txBody>
      </p:sp>
      <p:sp>
        <p:nvSpPr>
          <p:cNvPr id="6" name="Rectangle 6"/>
          <p:cNvSpPr>
            <a:spLocks noGrp="1" noChangeArrowheads="1"/>
          </p:cNvSpPr>
          <p:nvPr>
            <p:ph type="sldNum" sz="quarter" idx="12"/>
          </p:nvPr>
        </p:nvSpPr>
        <p:spPr/>
        <p:txBody>
          <a:bodyPr/>
          <a:lstStyle>
            <a:lvl1pPr>
              <a:defRPr/>
            </a:lvl1pPr>
          </a:lstStyle>
          <a:p>
            <a:pPr>
              <a:defRPr/>
            </a:pPr>
            <a:fld id="{361E7E70-FD50-4463-9D8D-46F174CDFD43}" type="slidenum">
              <a:rPr lang="en-GB"/>
              <a:pPr>
                <a:defRPr/>
              </a:pPr>
              <a:t>‹#›</a:t>
            </a:fld>
            <a:endParaRPr lang="en-GB"/>
          </a:p>
        </p:txBody>
      </p:sp>
    </p:spTree>
    <p:extLst>
      <p:ext uri="{BB962C8B-B14F-4D97-AF65-F5344CB8AC3E}">
        <p14:creationId xmlns:p14="http://schemas.microsoft.com/office/powerpoint/2010/main" val="1634680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a:p>
        </p:txBody>
      </p:sp>
      <p:sp>
        <p:nvSpPr>
          <p:cNvPr id="7" name="Rectangle 6"/>
          <p:cNvSpPr>
            <a:spLocks noGrp="1" noChangeArrowheads="1"/>
          </p:cNvSpPr>
          <p:nvPr>
            <p:ph type="sldNum" sz="quarter" idx="12"/>
          </p:nvPr>
        </p:nvSpPr>
        <p:spPr/>
        <p:txBody>
          <a:bodyPr/>
          <a:lstStyle>
            <a:lvl1pPr>
              <a:defRPr/>
            </a:lvl1pPr>
          </a:lstStyle>
          <a:p>
            <a:pPr>
              <a:defRPr/>
            </a:pPr>
            <a:fld id="{DB01EB8C-BA10-4E34-AA01-F83E81CA5D81}" type="slidenum">
              <a:rPr lang="en-GB"/>
              <a:pPr>
                <a:defRPr/>
              </a:pPr>
              <a:t>‹#›</a:t>
            </a:fld>
            <a:endParaRPr lang="en-GB"/>
          </a:p>
        </p:txBody>
      </p:sp>
    </p:spTree>
    <p:extLst>
      <p:ext uri="{BB962C8B-B14F-4D97-AF65-F5344CB8AC3E}">
        <p14:creationId xmlns:p14="http://schemas.microsoft.com/office/powerpoint/2010/main" val="1640660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endParaRPr lang="en-GB"/>
          </a:p>
        </p:txBody>
      </p:sp>
      <p:sp>
        <p:nvSpPr>
          <p:cNvPr id="8" name="Rectangle 5"/>
          <p:cNvSpPr>
            <a:spLocks noGrp="1" noChangeArrowheads="1"/>
          </p:cNvSpPr>
          <p:nvPr>
            <p:ph type="ftr" sz="quarter" idx="11"/>
          </p:nvPr>
        </p:nvSpPr>
        <p:spPr/>
        <p:txBody>
          <a:bodyPr/>
          <a:lstStyle>
            <a:lvl1pPr>
              <a:defRPr/>
            </a:lvl1pPr>
          </a:lstStyle>
          <a:p>
            <a:pPr>
              <a:defRPr/>
            </a:pPr>
            <a:endParaRPr/>
          </a:p>
        </p:txBody>
      </p:sp>
      <p:sp>
        <p:nvSpPr>
          <p:cNvPr id="9" name="Rectangle 6"/>
          <p:cNvSpPr>
            <a:spLocks noGrp="1" noChangeArrowheads="1"/>
          </p:cNvSpPr>
          <p:nvPr>
            <p:ph type="sldNum" sz="quarter" idx="12"/>
          </p:nvPr>
        </p:nvSpPr>
        <p:spPr/>
        <p:txBody>
          <a:bodyPr/>
          <a:lstStyle>
            <a:lvl1pPr>
              <a:defRPr/>
            </a:lvl1pPr>
          </a:lstStyle>
          <a:p>
            <a:pPr>
              <a:defRPr/>
            </a:pPr>
            <a:fld id="{6373A3FA-BFD7-40F9-A580-33CEE955FE04}" type="slidenum">
              <a:rPr lang="en-GB"/>
              <a:pPr>
                <a:defRPr/>
              </a:pPr>
              <a:t>‹#›</a:t>
            </a:fld>
            <a:endParaRPr lang="en-GB"/>
          </a:p>
        </p:txBody>
      </p:sp>
    </p:spTree>
    <p:extLst>
      <p:ext uri="{BB962C8B-B14F-4D97-AF65-F5344CB8AC3E}">
        <p14:creationId xmlns:p14="http://schemas.microsoft.com/office/powerpoint/2010/main" val="3920666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endParaRPr lang="en-GB"/>
          </a:p>
        </p:txBody>
      </p:sp>
      <p:sp>
        <p:nvSpPr>
          <p:cNvPr id="4" name="Rectangle 5"/>
          <p:cNvSpPr>
            <a:spLocks noGrp="1" noChangeArrowheads="1"/>
          </p:cNvSpPr>
          <p:nvPr>
            <p:ph type="ftr" sz="quarter" idx="11"/>
          </p:nvPr>
        </p:nvSpPr>
        <p:spPr/>
        <p:txBody>
          <a:bodyPr/>
          <a:lstStyle>
            <a:lvl1pPr>
              <a:defRPr/>
            </a:lvl1pPr>
          </a:lstStyle>
          <a:p>
            <a:pPr>
              <a:defRPr/>
            </a:pPr>
            <a:endParaRPr/>
          </a:p>
        </p:txBody>
      </p:sp>
      <p:sp>
        <p:nvSpPr>
          <p:cNvPr id="5" name="Rectangle 6"/>
          <p:cNvSpPr>
            <a:spLocks noGrp="1" noChangeArrowheads="1"/>
          </p:cNvSpPr>
          <p:nvPr>
            <p:ph type="sldNum" sz="quarter" idx="12"/>
          </p:nvPr>
        </p:nvSpPr>
        <p:spPr/>
        <p:txBody>
          <a:bodyPr/>
          <a:lstStyle>
            <a:lvl1pPr>
              <a:defRPr/>
            </a:lvl1pPr>
          </a:lstStyle>
          <a:p>
            <a:pPr>
              <a:defRPr/>
            </a:pPr>
            <a:fld id="{882B0357-2320-4DF4-BDC3-9BB927F52517}" type="slidenum">
              <a:rPr lang="en-GB"/>
              <a:pPr>
                <a:defRPr/>
              </a:pPr>
              <a:t>‹#›</a:t>
            </a:fld>
            <a:endParaRPr lang="en-GB"/>
          </a:p>
        </p:txBody>
      </p:sp>
    </p:spTree>
    <p:extLst>
      <p:ext uri="{BB962C8B-B14F-4D97-AF65-F5344CB8AC3E}">
        <p14:creationId xmlns:p14="http://schemas.microsoft.com/office/powerpoint/2010/main" val="1386009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a:p>
        </p:txBody>
      </p:sp>
      <p:sp>
        <p:nvSpPr>
          <p:cNvPr id="3" name="Rectangle 5"/>
          <p:cNvSpPr>
            <a:spLocks noGrp="1" noChangeArrowheads="1"/>
          </p:cNvSpPr>
          <p:nvPr>
            <p:ph type="ftr" sz="quarter" idx="11"/>
          </p:nvPr>
        </p:nvSpPr>
        <p:spPr/>
        <p:txBody>
          <a:bodyPr/>
          <a:lstStyle>
            <a:lvl1pPr>
              <a:defRPr/>
            </a:lvl1pPr>
          </a:lstStyle>
          <a:p>
            <a:pPr>
              <a:defRPr/>
            </a:pPr>
            <a:endParaRPr/>
          </a:p>
        </p:txBody>
      </p:sp>
      <p:sp>
        <p:nvSpPr>
          <p:cNvPr id="4" name="Rectangle 6"/>
          <p:cNvSpPr>
            <a:spLocks noGrp="1" noChangeArrowheads="1"/>
          </p:cNvSpPr>
          <p:nvPr>
            <p:ph type="sldNum" sz="quarter" idx="12"/>
          </p:nvPr>
        </p:nvSpPr>
        <p:spPr/>
        <p:txBody>
          <a:bodyPr/>
          <a:lstStyle>
            <a:lvl1pPr>
              <a:defRPr/>
            </a:lvl1pPr>
          </a:lstStyle>
          <a:p>
            <a:pPr>
              <a:defRPr/>
            </a:pPr>
            <a:fld id="{4396F42A-9083-432D-8DAB-8B37747E5E22}" type="slidenum">
              <a:rPr lang="en-GB"/>
              <a:pPr>
                <a:defRPr/>
              </a:pPr>
              <a:t>‹#›</a:t>
            </a:fld>
            <a:endParaRPr lang="en-GB"/>
          </a:p>
        </p:txBody>
      </p:sp>
    </p:spTree>
    <p:extLst>
      <p:ext uri="{BB962C8B-B14F-4D97-AF65-F5344CB8AC3E}">
        <p14:creationId xmlns:p14="http://schemas.microsoft.com/office/powerpoint/2010/main" val="3647242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a:p>
        </p:txBody>
      </p:sp>
      <p:sp>
        <p:nvSpPr>
          <p:cNvPr id="7" name="Rectangle 6"/>
          <p:cNvSpPr>
            <a:spLocks noGrp="1" noChangeArrowheads="1"/>
          </p:cNvSpPr>
          <p:nvPr>
            <p:ph type="sldNum" sz="quarter" idx="12"/>
          </p:nvPr>
        </p:nvSpPr>
        <p:spPr/>
        <p:txBody>
          <a:bodyPr/>
          <a:lstStyle>
            <a:lvl1pPr>
              <a:defRPr/>
            </a:lvl1pPr>
          </a:lstStyle>
          <a:p>
            <a:pPr>
              <a:defRPr/>
            </a:pPr>
            <a:fld id="{B9C083EC-3CAE-485C-A73F-3E6483C80BFA}" type="slidenum">
              <a:rPr lang="en-GB"/>
              <a:pPr>
                <a:defRPr/>
              </a:pPr>
              <a:t>‹#›</a:t>
            </a:fld>
            <a:endParaRPr lang="en-GB"/>
          </a:p>
        </p:txBody>
      </p:sp>
    </p:spTree>
    <p:extLst>
      <p:ext uri="{BB962C8B-B14F-4D97-AF65-F5344CB8AC3E}">
        <p14:creationId xmlns:p14="http://schemas.microsoft.com/office/powerpoint/2010/main" val="3601299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a:p>
        </p:txBody>
      </p:sp>
      <p:sp>
        <p:nvSpPr>
          <p:cNvPr id="7" name="Rectangle 6"/>
          <p:cNvSpPr>
            <a:spLocks noGrp="1" noChangeArrowheads="1"/>
          </p:cNvSpPr>
          <p:nvPr>
            <p:ph type="sldNum" sz="quarter" idx="12"/>
          </p:nvPr>
        </p:nvSpPr>
        <p:spPr/>
        <p:txBody>
          <a:bodyPr/>
          <a:lstStyle>
            <a:lvl1pPr>
              <a:defRPr/>
            </a:lvl1pPr>
          </a:lstStyle>
          <a:p>
            <a:pPr>
              <a:defRPr/>
            </a:pPr>
            <a:fld id="{58E9E557-338C-4128-A5BF-9143B231B439}" type="slidenum">
              <a:rPr lang="en-GB"/>
              <a:pPr>
                <a:defRPr/>
              </a:pPr>
              <a:t>‹#›</a:t>
            </a:fld>
            <a:endParaRPr lang="en-GB"/>
          </a:p>
        </p:txBody>
      </p:sp>
    </p:spTree>
    <p:extLst>
      <p:ext uri="{BB962C8B-B14F-4D97-AF65-F5344CB8AC3E}">
        <p14:creationId xmlns:p14="http://schemas.microsoft.com/office/powerpoint/2010/main" val="498732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smtClean="0"/>
              <a:t>Et dolor fragum</a:t>
            </a:r>
            <a:endParaRPr lang="en-GB" smtClean="0"/>
          </a:p>
          <a:p>
            <a:pPr lvl="1"/>
            <a:r>
              <a:rPr lang="en-GB" smtClean="0"/>
              <a:t>Et dolor fragum</a:t>
            </a:r>
          </a:p>
          <a:p>
            <a:pPr lvl="2"/>
            <a:r>
              <a:rPr lang="en-GB" smtClean="0"/>
              <a:t>- Et dolor fragum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a:solidFill>
                  <a:schemeClr val="tx1"/>
                </a:solidFill>
                <a:latin typeface="+mj-lt"/>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cs typeface="+mn-cs"/>
              </a:defRPr>
            </a:lvl1pPr>
          </a:lstStyle>
          <a:p>
            <a:pPr>
              <a:defRPr/>
            </a:pPr>
            <a:fld id="{7FBE7E25-C382-410A-819B-D0FA0C808A96}"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hf sldNum="0"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buChar char="•"/>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95288" y="1484784"/>
            <a:ext cx="8280400" cy="2520280"/>
          </a:xfrm>
        </p:spPr>
        <p:txBody>
          <a:bodyPr/>
          <a:lstStyle/>
          <a:p>
            <a:pPr algn="ctr"/>
            <a:r>
              <a:rPr lang="en-US" sz="2400" dirty="0" smtClean="0"/>
              <a:t>European Commission</a:t>
            </a:r>
            <a:br>
              <a:rPr lang="en-US" sz="2400" dirty="0" smtClean="0"/>
            </a:br>
            <a:r>
              <a:rPr lang="en-US" sz="700" dirty="0" smtClean="0"/>
              <a:t/>
            </a:r>
            <a:br>
              <a:rPr lang="en-US" sz="700" dirty="0" smtClean="0"/>
            </a:br>
            <a:r>
              <a:rPr lang="en-GB" sz="2400" dirty="0" smtClean="0"/>
              <a:t>Communications Networks, Content </a:t>
            </a:r>
            <a:r>
              <a:rPr lang="en-GB" sz="2400" dirty="0" smtClean="0"/>
              <a:t/>
            </a:r>
            <a:br>
              <a:rPr lang="en-GB" sz="2400" dirty="0" smtClean="0"/>
            </a:br>
            <a:r>
              <a:rPr lang="en-GB" sz="2400" dirty="0" smtClean="0"/>
              <a:t>and </a:t>
            </a:r>
            <a:r>
              <a:rPr lang="en-GB" sz="2400" dirty="0" smtClean="0"/>
              <a:t>Technology</a:t>
            </a:r>
            <a:br>
              <a:rPr lang="en-GB" sz="2400" dirty="0" smtClean="0"/>
            </a:br>
            <a:r>
              <a:rPr lang="en-US" sz="700" dirty="0" smtClean="0"/>
              <a:t/>
            </a:r>
            <a:br>
              <a:rPr lang="en-US" sz="700" dirty="0" smtClean="0"/>
            </a:br>
            <a:r>
              <a:rPr lang="en-US" sz="2400" dirty="0" smtClean="0"/>
              <a:t>Converging Media &amp; </a:t>
            </a:r>
            <a:r>
              <a:rPr lang="en-US" sz="2400" dirty="0" smtClean="0"/>
              <a:t>Content</a:t>
            </a:r>
            <a:r>
              <a:rPr lang="en-US" sz="800" dirty="0"/>
              <a:t/>
            </a:r>
            <a:br>
              <a:rPr lang="en-US" sz="800" dirty="0"/>
            </a:br>
            <a:r>
              <a:rPr lang="en-US" sz="800" dirty="0"/>
              <a:t/>
            </a:r>
            <a:br>
              <a:rPr lang="en-US" sz="800" dirty="0"/>
            </a:br>
            <a:r>
              <a:rPr lang="en-US" sz="2400" dirty="0" smtClean="0"/>
              <a:t>Thomas Küpper</a:t>
            </a:r>
            <a:endParaRPr lang="en-US" sz="2400" dirty="0" smtClean="0"/>
          </a:p>
        </p:txBody>
      </p:sp>
      <p:sp>
        <p:nvSpPr>
          <p:cNvPr id="13315" name="Content Placeholder 2"/>
          <p:cNvSpPr>
            <a:spLocks noGrp="1"/>
          </p:cNvSpPr>
          <p:nvPr>
            <p:ph idx="1"/>
          </p:nvPr>
        </p:nvSpPr>
        <p:spPr>
          <a:xfrm>
            <a:off x="450850" y="4149725"/>
            <a:ext cx="8567738" cy="2519635"/>
          </a:xfrm>
        </p:spPr>
        <p:txBody>
          <a:bodyPr/>
          <a:lstStyle/>
          <a:p>
            <a:pPr algn="ctr"/>
            <a:r>
              <a:rPr lang="en-GB" sz="2400" dirty="0"/>
              <a:t>The Role of Information and </a:t>
            </a:r>
            <a:r>
              <a:rPr lang="en-GB" sz="2400" dirty="0" smtClean="0"/>
              <a:t>Communication </a:t>
            </a:r>
            <a:r>
              <a:rPr lang="en-GB" sz="2400" dirty="0"/>
              <a:t>Technologies in the </a:t>
            </a:r>
            <a:r>
              <a:rPr lang="en-GB" sz="2400" dirty="0" smtClean="0"/>
              <a:t>Development </a:t>
            </a:r>
            <a:r>
              <a:rPr lang="en-GB" sz="2400" dirty="0"/>
              <a:t>of Inclusive Society for Persons with </a:t>
            </a:r>
            <a:r>
              <a:rPr lang="en-GB" sz="2400" dirty="0" smtClean="0"/>
              <a:t>Disabilities</a:t>
            </a:r>
            <a:r>
              <a:rPr lang="en-US" sz="2400" dirty="0"/>
              <a:t/>
            </a:r>
            <a:br>
              <a:rPr lang="en-US" sz="2400" dirty="0"/>
            </a:br>
            <a:r>
              <a:rPr lang="en-US" sz="600" dirty="0"/>
              <a:t/>
            </a:r>
            <a:br>
              <a:rPr lang="en-US" sz="600" dirty="0"/>
            </a:br>
            <a:r>
              <a:rPr lang="de-DE" sz="2400" dirty="0" err="1" smtClean="0"/>
              <a:t>Belgrade</a:t>
            </a:r>
            <a:r>
              <a:rPr lang="de-DE" sz="2400" dirty="0" smtClean="0"/>
              <a:t> 08 OCT 2015</a:t>
            </a:r>
            <a:endParaRPr lang="en-US" sz="2400" u="sng" dirty="0"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68313" y="981075"/>
            <a:ext cx="8229600" cy="936625"/>
          </a:xfrm>
        </p:spPr>
        <p:txBody>
          <a:bodyPr/>
          <a:lstStyle/>
          <a:p>
            <a:r>
              <a:rPr lang="de-DE" dirty="0" smtClean="0"/>
              <a:t>G1 </a:t>
            </a:r>
            <a:r>
              <a:rPr lang="de-DE" dirty="0" err="1" smtClean="0"/>
              <a:t>research</a:t>
            </a:r>
            <a:r>
              <a:rPr lang="de-DE" dirty="0" smtClean="0"/>
              <a:t> </a:t>
            </a:r>
            <a:r>
              <a:rPr lang="de-DE" dirty="0" err="1" smtClean="0"/>
              <a:t>focus</a:t>
            </a:r>
            <a:endParaRPr lang="en-GB" dirty="0" smtClean="0"/>
          </a:p>
        </p:txBody>
      </p:sp>
      <p:sp>
        <p:nvSpPr>
          <p:cNvPr id="22531" name="Content Placeholder 2"/>
          <p:cNvSpPr>
            <a:spLocks noGrp="1"/>
          </p:cNvSpPr>
          <p:nvPr>
            <p:ph idx="1"/>
          </p:nvPr>
        </p:nvSpPr>
        <p:spPr>
          <a:xfrm>
            <a:off x="457200" y="2276475"/>
            <a:ext cx="8229600" cy="3633788"/>
          </a:xfrm>
        </p:spPr>
        <p:txBody>
          <a:bodyPr/>
          <a:lstStyle/>
          <a:p>
            <a:pPr>
              <a:lnSpc>
                <a:spcPct val="150000"/>
              </a:lnSpc>
            </a:pPr>
            <a:r>
              <a:rPr lang="en-GB" sz="2800" i="0" dirty="0" smtClean="0"/>
              <a:t>Social </a:t>
            </a:r>
            <a:r>
              <a:rPr lang="en-GB" sz="2800" i="0" dirty="0"/>
              <a:t>media</a:t>
            </a:r>
          </a:p>
          <a:p>
            <a:pPr>
              <a:lnSpc>
                <a:spcPct val="150000"/>
              </a:lnSpc>
            </a:pPr>
            <a:r>
              <a:rPr lang="en-GB" sz="2800" i="0" dirty="0" smtClean="0"/>
              <a:t>Immersive- </a:t>
            </a:r>
            <a:r>
              <a:rPr lang="en-GB" sz="2800" i="0" dirty="0"/>
              <a:t>and user experience</a:t>
            </a:r>
          </a:p>
          <a:p>
            <a:pPr>
              <a:lnSpc>
                <a:spcPct val="150000"/>
              </a:lnSpc>
            </a:pPr>
            <a:r>
              <a:rPr lang="en-GB" sz="2800" i="0" dirty="0" smtClean="0"/>
              <a:t>Broadcast </a:t>
            </a:r>
            <a:r>
              <a:rPr lang="en-GB" sz="2800" i="0" dirty="0"/>
              <a:t>and Internet convergence</a:t>
            </a:r>
          </a:p>
          <a:p>
            <a:pPr>
              <a:lnSpc>
                <a:spcPct val="150000"/>
              </a:lnSpc>
            </a:pPr>
            <a:r>
              <a:rPr lang="en-GB" sz="2800" i="0" dirty="0" smtClean="0"/>
              <a:t>Accessibility</a:t>
            </a:r>
            <a:endParaRPr lang="de-DE" sz="2800" i="0" dirty="0" smtClean="0"/>
          </a:p>
        </p:txBody>
      </p:sp>
    </p:spTree>
    <p:extLst>
      <p:ext uri="{BB962C8B-B14F-4D97-AF65-F5344CB8AC3E}">
        <p14:creationId xmlns:p14="http://schemas.microsoft.com/office/powerpoint/2010/main" val="2509411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Draft</a:t>
            </a:r>
            <a:r>
              <a:rPr lang="de-DE" dirty="0" smtClean="0"/>
              <a:t> Work Programme 2016</a:t>
            </a:r>
            <a:endParaRPr lang="en-GB"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sz="2400" b="0" dirty="0" smtClean="0">
                <a:ea typeface="+mn-ea"/>
                <a:cs typeface="+mn-cs"/>
              </a:rPr>
              <a:t>Official title: </a:t>
            </a:r>
            <a:r>
              <a:rPr lang="en-GB" sz="2400" b="0" dirty="0">
                <a:ea typeface="+mn-ea"/>
                <a:cs typeface="+mn-cs"/>
              </a:rPr>
              <a:t>Draft Horizon 2020 Work Programme </a:t>
            </a:r>
            <a:r>
              <a:rPr lang="en-GB" sz="2400" b="0" dirty="0" smtClean="0">
                <a:ea typeface="+mn-ea"/>
                <a:cs typeface="+mn-cs"/>
              </a:rPr>
              <a:t>2016-2017 in </a:t>
            </a:r>
            <a:r>
              <a:rPr lang="en-GB" sz="2400" b="0" dirty="0">
                <a:ea typeface="+mn-ea"/>
                <a:cs typeface="+mn-cs"/>
              </a:rPr>
              <a:t>the area of Information and Communication Technologies</a:t>
            </a:r>
            <a:endParaRPr lang="en-US" sz="2400" b="0" dirty="0" smtClean="0">
              <a:ea typeface="+mn-ea"/>
              <a:cs typeface="+mn-cs"/>
            </a:endParaRPr>
          </a:p>
          <a:p>
            <a:pPr marL="342900" lvl="1" indent="-342900">
              <a:buFont typeface="Arial" pitchFamily="34" charset="0"/>
              <a:buChar char="•"/>
            </a:pPr>
            <a:r>
              <a:rPr lang="en-US" sz="2400" b="0" dirty="0" smtClean="0">
                <a:ea typeface="+mn-ea"/>
                <a:cs typeface="+mn-cs"/>
              </a:rPr>
              <a:t>"</a:t>
            </a:r>
            <a:r>
              <a:rPr lang="en-US" sz="2400" b="0" dirty="0">
                <a:ea typeface="+mn-ea"/>
                <a:cs typeface="+mn-cs"/>
              </a:rPr>
              <a:t>pre-publication" available on europa.eu</a:t>
            </a:r>
            <a:r>
              <a:rPr lang="en-US" sz="1600" b="0" dirty="0" smtClean="0"/>
              <a:t/>
            </a:r>
            <a:br>
              <a:rPr lang="en-US" sz="1600" b="0" dirty="0" smtClean="0"/>
            </a:br>
            <a:r>
              <a:rPr lang="en-US" sz="1600" b="0" dirty="0" smtClean="0"/>
              <a:t>https</a:t>
            </a:r>
            <a:r>
              <a:rPr lang="en-US" sz="1600" b="0" dirty="0"/>
              <a:t>://ec.europa.eu/programmes/horizon2020/sites/</a:t>
            </a:r>
            <a:br>
              <a:rPr lang="en-US" sz="1600" b="0" dirty="0"/>
            </a:br>
            <a:r>
              <a:rPr lang="en-US" sz="1600" b="0" dirty="0"/>
              <a:t>horizon2020/files/05i.%20LEIT-ICT_2016-2017_pre-publication.pdf</a:t>
            </a:r>
          </a:p>
          <a:p>
            <a:r>
              <a:rPr lang="de-DE" i="0" dirty="0" smtClean="0"/>
              <a:t>The </a:t>
            </a:r>
            <a:r>
              <a:rPr lang="de-DE" i="0" dirty="0" err="1" smtClean="0"/>
              <a:t>word</a:t>
            </a:r>
            <a:r>
              <a:rPr lang="de-DE" i="0" dirty="0" smtClean="0"/>
              <a:t> </a:t>
            </a:r>
            <a:r>
              <a:rPr lang="de-DE" i="0" dirty="0" err="1" smtClean="0"/>
              <a:t>accessibility</a:t>
            </a:r>
            <a:r>
              <a:rPr lang="de-DE" i="0" dirty="0" smtClean="0"/>
              <a:t> </a:t>
            </a:r>
            <a:r>
              <a:rPr lang="de-DE" i="0" dirty="0" err="1" smtClean="0"/>
              <a:t>is</a:t>
            </a:r>
            <a:r>
              <a:rPr lang="de-DE" i="0" dirty="0" smtClean="0"/>
              <a:t> </a:t>
            </a:r>
            <a:r>
              <a:rPr lang="de-DE" i="0" dirty="0" err="1" smtClean="0"/>
              <a:t>mentioned</a:t>
            </a:r>
            <a:r>
              <a:rPr lang="de-DE" i="0" dirty="0" smtClean="0"/>
              <a:t> 14 </a:t>
            </a:r>
            <a:r>
              <a:rPr lang="de-DE" i="0" dirty="0" err="1" smtClean="0"/>
              <a:t>times</a:t>
            </a:r>
            <a:endParaRPr lang="de-DE" i="0" dirty="0" smtClean="0"/>
          </a:p>
          <a:p>
            <a:r>
              <a:rPr lang="en-GB" i="0" dirty="0"/>
              <a:t>ICT-19-2017: Media and content </a:t>
            </a:r>
            <a:r>
              <a:rPr lang="en-GB" i="0" dirty="0" smtClean="0"/>
              <a:t>convergence</a:t>
            </a:r>
            <a:endParaRPr lang="en-GB" i="0" dirty="0"/>
          </a:p>
        </p:txBody>
      </p:sp>
    </p:spTree>
    <p:extLst>
      <p:ext uri="{BB962C8B-B14F-4D97-AF65-F5344CB8AC3E}">
        <p14:creationId xmlns:p14="http://schemas.microsoft.com/office/powerpoint/2010/main" val="2279065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ICT-19-2017</a:t>
            </a:r>
            <a:r>
              <a:rPr lang="en-GB" sz="3200" dirty="0" smtClean="0"/>
              <a:t>:	Media </a:t>
            </a:r>
            <a:r>
              <a:rPr lang="en-GB" sz="3200" dirty="0"/>
              <a:t>and content </a:t>
            </a:r>
            <a:r>
              <a:rPr lang="en-GB" sz="3200" dirty="0" smtClean="0"/>
              <a:t>				convergence</a:t>
            </a:r>
            <a:endParaRPr lang="en-GB" sz="3200" dirty="0"/>
          </a:p>
        </p:txBody>
      </p:sp>
      <p:sp>
        <p:nvSpPr>
          <p:cNvPr id="3" name="Content Placeholder 2"/>
          <p:cNvSpPr>
            <a:spLocks noGrp="1"/>
          </p:cNvSpPr>
          <p:nvPr>
            <p:ph idx="1"/>
          </p:nvPr>
        </p:nvSpPr>
        <p:spPr/>
        <p:txBody>
          <a:bodyPr/>
          <a:lstStyle/>
          <a:p>
            <a:pPr marL="0" indent="0">
              <a:buNone/>
            </a:pPr>
            <a:r>
              <a:rPr lang="en-GB" sz="2600" i="0" dirty="0" smtClean="0"/>
              <a:t>Quote from the work programme:</a:t>
            </a:r>
            <a:br>
              <a:rPr lang="en-GB" sz="2600" i="0" dirty="0" smtClean="0"/>
            </a:br>
            <a:endParaRPr lang="en-GB" sz="600" i="0" dirty="0" smtClean="0"/>
          </a:p>
          <a:p>
            <a:pPr marL="0" indent="0">
              <a:buNone/>
            </a:pPr>
            <a:r>
              <a:rPr lang="en-GB" sz="2600" dirty="0" smtClean="0"/>
              <a:t>"Development </a:t>
            </a:r>
            <a:r>
              <a:rPr lang="en-GB" sz="2600" dirty="0"/>
              <a:t>and advancement of accessibility solutions specifically for converging media and content. This may include technologies for subtitles, sign language, descriptive language, automated graphical presentation of avatar character, automated translation and adaption, personalised setup in an accessibility scenario</a:t>
            </a:r>
            <a:r>
              <a:rPr lang="en-GB" sz="2600" dirty="0" smtClean="0"/>
              <a:t>."</a:t>
            </a:r>
            <a:endParaRPr lang="en-GB" sz="2600" dirty="0"/>
          </a:p>
        </p:txBody>
      </p:sp>
    </p:spTree>
    <p:extLst>
      <p:ext uri="{BB962C8B-B14F-4D97-AF65-F5344CB8AC3E}">
        <p14:creationId xmlns:p14="http://schemas.microsoft.com/office/powerpoint/2010/main" val="366178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Industry</a:t>
            </a:r>
            <a:r>
              <a:rPr lang="de-DE" dirty="0" smtClean="0"/>
              <a:t> </a:t>
            </a:r>
            <a:r>
              <a:rPr lang="de-DE" dirty="0" err="1" smtClean="0"/>
              <a:t>trends</a:t>
            </a:r>
            <a:r>
              <a:rPr lang="de-DE" dirty="0" smtClean="0"/>
              <a:t> (1) </a:t>
            </a:r>
            <a:r>
              <a:rPr lang="de-DE" dirty="0" err="1" smtClean="0"/>
              <a:t>broadcasting</a:t>
            </a:r>
            <a:endParaRPr lang="en-GB" dirty="0"/>
          </a:p>
        </p:txBody>
      </p:sp>
      <p:sp>
        <p:nvSpPr>
          <p:cNvPr id="3" name="Content Placeholder 2"/>
          <p:cNvSpPr>
            <a:spLocks noGrp="1"/>
          </p:cNvSpPr>
          <p:nvPr>
            <p:ph idx="1"/>
          </p:nvPr>
        </p:nvSpPr>
        <p:spPr/>
        <p:txBody>
          <a:bodyPr/>
          <a:lstStyle/>
          <a:p>
            <a:r>
              <a:rPr lang="de-DE" dirty="0" err="1" smtClean="0"/>
              <a:t>Broadcasting</a:t>
            </a:r>
            <a:r>
              <a:rPr lang="de-DE" dirty="0" smtClean="0"/>
              <a:t> </a:t>
            </a:r>
            <a:r>
              <a:rPr lang="de-DE" dirty="0" err="1" smtClean="0"/>
              <a:t>to</a:t>
            </a:r>
            <a:r>
              <a:rPr lang="de-DE" dirty="0" smtClean="0"/>
              <a:t> IP: </a:t>
            </a:r>
            <a:r>
              <a:rPr lang="de-DE" dirty="0" err="1" smtClean="0"/>
              <a:t>Minutes</a:t>
            </a:r>
            <a:r>
              <a:rPr lang="de-DE" dirty="0" smtClean="0"/>
              <a:t> versus </a:t>
            </a:r>
            <a:r>
              <a:rPr lang="de-DE" dirty="0" err="1" smtClean="0"/>
              <a:t>costs</a:t>
            </a:r>
            <a:endParaRPr lang="de-DE" dirty="0" smtClean="0"/>
          </a:p>
          <a:p>
            <a:r>
              <a:rPr lang="de-DE" dirty="0" smtClean="0"/>
              <a:t>New OTT </a:t>
            </a:r>
            <a:r>
              <a:rPr lang="de-DE" dirty="0" err="1" smtClean="0"/>
              <a:t>players</a:t>
            </a:r>
            <a:endParaRPr lang="de-DE" dirty="0"/>
          </a:p>
          <a:p>
            <a:pPr lvl="1"/>
            <a:r>
              <a:rPr lang="de-DE" b="0" dirty="0" err="1" smtClean="0"/>
              <a:t>Netflix</a:t>
            </a:r>
            <a:r>
              <a:rPr lang="de-DE" b="0" dirty="0" smtClean="0"/>
              <a:t>, Google, Apple, Amazon etc.</a:t>
            </a:r>
          </a:p>
          <a:p>
            <a:pPr lvl="1"/>
            <a:r>
              <a:rPr lang="de-DE" b="0" dirty="0" err="1" smtClean="0"/>
              <a:t>Proprietary</a:t>
            </a:r>
            <a:r>
              <a:rPr lang="de-DE" b="0" dirty="0" smtClean="0"/>
              <a:t> silo-technologies</a:t>
            </a:r>
          </a:p>
          <a:p>
            <a:pPr lvl="1"/>
            <a:r>
              <a:rPr lang="de-DE" b="0" dirty="0" smtClean="0"/>
              <a:t>Gatekeeper</a:t>
            </a:r>
          </a:p>
          <a:p>
            <a:pPr lvl="1"/>
            <a:r>
              <a:rPr lang="de-DE" b="0" dirty="0" smtClean="0"/>
              <a:t>Set-top </a:t>
            </a:r>
            <a:r>
              <a:rPr lang="de-DE" b="0" dirty="0"/>
              <a:t>box </a:t>
            </a:r>
            <a:r>
              <a:rPr lang="de-DE" b="0" dirty="0" err="1"/>
              <a:t>to</a:t>
            </a:r>
            <a:r>
              <a:rPr lang="de-DE" b="0" dirty="0"/>
              <a:t> </a:t>
            </a:r>
            <a:r>
              <a:rPr lang="de-DE" b="0" dirty="0" err="1"/>
              <a:t>puck</a:t>
            </a:r>
            <a:r>
              <a:rPr lang="de-DE" b="0" dirty="0"/>
              <a:t> </a:t>
            </a:r>
            <a:r>
              <a:rPr lang="de-DE" b="0" dirty="0" err="1"/>
              <a:t>to</a:t>
            </a:r>
            <a:r>
              <a:rPr lang="de-DE" b="0" dirty="0"/>
              <a:t> stick </a:t>
            </a:r>
            <a:r>
              <a:rPr lang="de-DE" b="0" dirty="0" err="1"/>
              <a:t>to</a:t>
            </a:r>
            <a:r>
              <a:rPr lang="de-DE" b="0" dirty="0"/>
              <a:t> </a:t>
            </a:r>
            <a:r>
              <a:rPr lang="de-DE" b="0" dirty="0" err="1" smtClean="0"/>
              <a:t>software</a:t>
            </a:r>
            <a:endParaRPr lang="de-DE" b="0" dirty="0" smtClean="0"/>
          </a:p>
          <a:p>
            <a:r>
              <a:rPr lang="de-DE" dirty="0" smtClean="0"/>
              <a:t>HbbTV</a:t>
            </a:r>
          </a:p>
          <a:p>
            <a:r>
              <a:rPr lang="de-DE" dirty="0" smtClean="0"/>
              <a:t>The </a:t>
            </a:r>
            <a:r>
              <a:rPr lang="de-DE" dirty="0" err="1" smtClean="0"/>
              <a:t>role</a:t>
            </a:r>
            <a:r>
              <a:rPr lang="de-DE" dirty="0" smtClean="0"/>
              <a:t> </a:t>
            </a:r>
            <a:r>
              <a:rPr lang="de-DE" dirty="0" err="1" smtClean="0"/>
              <a:t>of</a:t>
            </a:r>
            <a:r>
              <a:rPr lang="de-DE" dirty="0" smtClean="0"/>
              <a:t> DTT?</a:t>
            </a:r>
          </a:p>
          <a:p>
            <a:r>
              <a:rPr lang="de-DE" dirty="0" smtClean="0"/>
              <a:t>Mobile </a:t>
            </a:r>
            <a:r>
              <a:rPr lang="de-DE" dirty="0" err="1" smtClean="0"/>
              <a:t>cannot</a:t>
            </a:r>
            <a:r>
              <a:rPr lang="de-DE" dirty="0" smtClean="0"/>
              <a:t> </a:t>
            </a:r>
            <a:r>
              <a:rPr lang="de-DE" dirty="0" err="1" smtClean="0"/>
              <a:t>replace</a:t>
            </a:r>
            <a:r>
              <a:rPr lang="de-DE" dirty="0" smtClean="0"/>
              <a:t> </a:t>
            </a:r>
            <a:r>
              <a:rPr lang="de-DE" dirty="0" err="1" smtClean="0"/>
              <a:t>terrestrial</a:t>
            </a:r>
            <a:r>
              <a:rPr lang="de-DE" dirty="0" smtClean="0"/>
              <a:t> </a:t>
            </a:r>
            <a:r>
              <a:rPr lang="de-DE" dirty="0" err="1" smtClean="0"/>
              <a:t>with</a:t>
            </a:r>
            <a:r>
              <a:rPr lang="de-DE" dirty="0" smtClean="0"/>
              <a:t> </a:t>
            </a:r>
            <a:r>
              <a:rPr lang="de-DE" dirty="0" err="1" smtClean="0"/>
              <a:t>today's</a:t>
            </a:r>
            <a:r>
              <a:rPr lang="de-DE" dirty="0" smtClean="0"/>
              <a:t> 4G</a:t>
            </a:r>
          </a:p>
          <a:p>
            <a:pPr>
              <a:lnSpc>
                <a:spcPct val="150000"/>
              </a:lnSpc>
            </a:pPr>
            <a:endParaRPr lang="de-DE" sz="2800" dirty="0"/>
          </a:p>
          <a:p>
            <a:endParaRPr lang="en-GB" sz="2800" dirty="0"/>
          </a:p>
        </p:txBody>
      </p:sp>
    </p:spTree>
    <p:extLst>
      <p:ext uri="{BB962C8B-B14F-4D97-AF65-F5344CB8AC3E}">
        <p14:creationId xmlns:p14="http://schemas.microsoft.com/office/powerpoint/2010/main" val="628210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Industry</a:t>
            </a:r>
            <a:r>
              <a:rPr lang="de-DE" dirty="0" smtClean="0"/>
              <a:t> </a:t>
            </a:r>
            <a:r>
              <a:rPr lang="de-DE" dirty="0" err="1" smtClean="0"/>
              <a:t>trends</a:t>
            </a:r>
            <a:r>
              <a:rPr lang="de-DE" dirty="0" smtClean="0"/>
              <a:t> (2) </a:t>
            </a:r>
            <a:r>
              <a:rPr lang="de-DE" dirty="0" err="1" smtClean="0"/>
              <a:t>accessibility</a:t>
            </a:r>
            <a:endParaRPr lang="en-GB" dirty="0"/>
          </a:p>
        </p:txBody>
      </p:sp>
      <p:sp>
        <p:nvSpPr>
          <p:cNvPr id="3" name="Content Placeholder 2"/>
          <p:cNvSpPr>
            <a:spLocks noGrp="1"/>
          </p:cNvSpPr>
          <p:nvPr>
            <p:ph idx="1"/>
          </p:nvPr>
        </p:nvSpPr>
        <p:spPr/>
        <p:txBody>
          <a:bodyPr/>
          <a:lstStyle/>
          <a:p>
            <a:r>
              <a:rPr lang="de-DE" dirty="0" err="1" smtClean="0"/>
              <a:t>Growing</a:t>
            </a:r>
            <a:r>
              <a:rPr lang="de-DE" dirty="0" smtClean="0"/>
              <a:t> </a:t>
            </a:r>
            <a:r>
              <a:rPr lang="de-DE" dirty="0" err="1" smtClean="0"/>
              <a:t>importance</a:t>
            </a:r>
            <a:endParaRPr lang="de-DE" dirty="0" smtClean="0"/>
          </a:p>
          <a:p>
            <a:pPr lvl="1"/>
            <a:r>
              <a:rPr lang="de-DE" b="0" dirty="0" err="1" smtClean="0"/>
              <a:t>Persons</a:t>
            </a:r>
            <a:r>
              <a:rPr lang="de-DE" b="0" dirty="0" smtClean="0"/>
              <a:t> </a:t>
            </a:r>
            <a:r>
              <a:rPr lang="de-DE" b="0" dirty="0" err="1" smtClean="0"/>
              <a:t>with</a:t>
            </a:r>
            <a:r>
              <a:rPr lang="de-DE" b="0" dirty="0" smtClean="0"/>
              <a:t> </a:t>
            </a:r>
            <a:r>
              <a:rPr lang="de-DE" b="0" dirty="0" err="1" smtClean="0"/>
              <a:t>special</a:t>
            </a:r>
            <a:r>
              <a:rPr lang="de-DE" b="0" dirty="0" smtClean="0"/>
              <a:t> </a:t>
            </a:r>
            <a:r>
              <a:rPr lang="de-DE" b="0" dirty="0" err="1" smtClean="0"/>
              <a:t>needs</a:t>
            </a:r>
            <a:endParaRPr lang="de-DE" b="0" dirty="0" smtClean="0"/>
          </a:p>
          <a:p>
            <a:pPr lvl="1"/>
            <a:r>
              <a:rPr lang="de-DE" b="0" dirty="0" err="1" smtClean="0"/>
              <a:t>Aging</a:t>
            </a:r>
            <a:r>
              <a:rPr lang="de-DE" b="0" dirty="0" smtClean="0"/>
              <a:t> </a:t>
            </a:r>
            <a:r>
              <a:rPr lang="de-DE" b="0" dirty="0" err="1" smtClean="0"/>
              <a:t>society</a:t>
            </a:r>
            <a:endParaRPr lang="de-DE" b="0" dirty="0" smtClean="0"/>
          </a:p>
          <a:p>
            <a:pPr lvl="1"/>
            <a:r>
              <a:rPr lang="de-DE" b="0" dirty="0" smtClean="0"/>
              <a:t>Migration, </a:t>
            </a:r>
            <a:r>
              <a:rPr lang="de-DE" b="0" dirty="0" err="1" smtClean="0"/>
              <a:t>minority</a:t>
            </a:r>
            <a:r>
              <a:rPr lang="de-DE" b="0" dirty="0" smtClean="0"/>
              <a:t> </a:t>
            </a:r>
            <a:r>
              <a:rPr lang="de-DE" b="0" dirty="0" err="1" smtClean="0"/>
              <a:t>languages</a:t>
            </a:r>
            <a:endParaRPr lang="de-DE" b="0" dirty="0" smtClean="0"/>
          </a:p>
          <a:p>
            <a:r>
              <a:rPr lang="de-DE" dirty="0" err="1" smtClean="0"/>
              <a:t>Inclusion</a:t>
            </a:r>
            <a:endParaRPr lang="de-DE" dirty="0" smtClean="0"/>
          </a:p>
          <a:p>
            <a:r>
              <a:rPr lang="de-DE" dirty="0" smtClean="0"/>
              <a:t>Today </a:t>
            </a:r>
            <a:r>
              <a:rPr lang="de-DE" dirty="0" err="1" smtClean="0"/>
              <a:t>often</a:t>
            </a:r>
            <a:r>
              <a:rPr lang="de-DE" dirty="0" smtClean="0"/>
              <a:t> </a:t>
            </a:r>
            <a:r>
              <a:rPr lang="de-DE" dirty="0" err="1" smtClean="0"/>
              <a:t>end</a:t>
            </a:r>
            <a:r>
              <a:rPr lang="de-DE" dirty="0" smtClean="0"/>
              <a:t>-</a:t>
            </a:r>
            <a:r>
              <a:rPr lang="de-DE" dirty="0" err="1" smtClean="0"/>
              <a:t>of</a:t>
            </a:r>
            <a:r>
              <a:rPr lang="de-DE" dirty="0" smtClean="0"/>
              <a:t>-</a:t>
            </a:r>
            <a:r>
              <a:rPr lang="de-DE" dirty="0" err="1" smtClean="0"/>
              <a:t>the</a:t>
            </a:r>
            <a:r>
              <a:rPr lang="de-DE" dirty="0" smtClean="0"/>
              <a:t>-pipe </a:t>
            </a:r>
            <a:r>
              <a:rPr lang="de-DE" dirty="0" err="1" smtClean="0"/>
              <a:t>technologies</a:t>
            </a:r>
            <a:endParaRPr lang="de-DE" dirty="0" smtClean="0"/>
          </a:p>
          <a:p>
            <a:r>
              <a:rPr lang="de-DE" dirty="0" smtClean="0"/>
              <a:t>Non-linear versus linear</a:t>
            </a:r>
            <a:endParaRPr lang="de-DE" dirty="0"/>
          </a:p>
        </p:txBody>
      </p:sp>
    </p:spTree>
    <p:extLst>
      <p:ext uri="{BB962C8B-B14F-4D97-AF65-F5344CB8AC3E}">
        <p14:creationId xmlns:p14="http://schemas.microsoft.com/office/powerpoint/2010/main" val="1915244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Industry</a:t>
            </a:r>
            <a:r>
              <a:rPr lang="de-DE" dirty="0" smtClean="0"/>
              <a:t> </a:t>
            </a:r>
            <a:r>
              <a:rPr lang="de-DE" dirty="0" err="1" smtClean="0"/>
              <a:t>trends</a:t>
            </a:r>
            <a:r>
              <a:rPr lang="de-DE" dirty="0" smtClean="0"/>
              <a:t> (3) </a:t>
            </a:r>
            <a:r>
              <a:rPr lang="de-DE" dirty="0" err="1" smtClean="0"/>
              <a:t>data</a:t>
            </a:r>
            <a:r>
              <a:rPr lang="de-DE" dirty="0" smtClean="0"/>
              <a:t> </a:t>
            </a:r>
            <a:r>
              <a:rPr lang="de-DE" dirty="0" err="1" smtClean="0"/>
              <a:t>analytics</a:t>
            </a:r>
            <a:endParaRPr lang="en-GB" dirty="0"/>
          </a:p>
        </p:txBody>
      </p:sp>
      <p:sp>
        <p:nvSpPr>
          <p:cNvPr id="3" name="Content Placeholder 2"/>
          <p:cNvSpPr>
            <a:spLocks noGrp="1"/>
          </p:cNvSpPr>
          <p:nvPr>
            <p:ph idx="1"/>
          </p:nvPr>
        </p:nvSpPr>
        <p:spPr/>
        <p:txBody>
          <a:bodyPr/>
          <a:lstStyle/>
          <a:p>
            <a:r>
              <a:rPr lang="de-DE" dirty="0" smtClean="0"/>
              <a:t>Big </a:t>
            </a:r>
            <a:r>
              <a:rPr lang="de-DE" dirty="0" err="1" smtClean="0"/>
              <a:t>data</a:t>
            </a:r>
            <a:r>
              <a:rPr lang="de-DE" dirty="0" smtClean="0"/>
              <a:t> </a:t>
            </a:r>
            <a:r>
              <a:rPr lang="de-DE" dirty="0" err="1" smtClean="0"/>
              <a:t>sector</a:t>
            </a:r>
            <a:r>
              <a:rPr lang="de-DE" dirty="0" smtClean="0"/>
              <a:t> </a:t>
            </a:r>
            <a:r>
              <a:rPr lang="de-DE" dirty="0" err="1" smtClean="0"/>
              <a:t>growing</a:t>
            </a:r>
            <a:r>
              <a:rPr lang="de-DE" dirty="0" smtClean="0"/>
              <a:t> 40% p.a.</a:t>
            </a:r>
          </a:p>
          <a:p>
            <a:r>
              <a:rPr lang="en-GB" dirty="0"/>
              <a:t>Big Data in Media Workshop </a:t>
            </a:r>
            <a:r>
              <a:rPr lang="en-GB" dirty="0" smtClean="0"/>
              <a:t>24 SEP 2015</a:t>
            </a:r>
            <a:endParaRPr lang="de-DE" dirty="0" smtClean="0"/>
          </a:p>
          <a:p>
            <a:pPr marL="400050" lvl="1" indent="0">
              <a:buNone/>
            </a:pPr>
            <a:r>
              <a:rPr lang="de-DE" b="0" dirty="0" smtClean="0"/>
              <a:t>http</a:t>
            </a:r>
            <a:r>
              <a:rPr lang="de-DE" b="0" dirty="0"/>
              <a:t>://ec.europa.eu/programmes/horizon2020/en/news/big-data-and-media-content-workshop</a:t>
            </a:r>
          </a:p>
          <a:p>
            <a:r>
              <a:rPr lang="de-DE" dirty="0" smtClean="0"/>
              <a:t>Monitor </a:t>
            </a:r>
            <a:r>
              <a:rPr lang="de-DE" dirty="0" err="1" smtClean="0"/>
              <a:t>everything</a:t>
            </a:r>
            <a:r>
              <a:rPr lang="de-DE" dirty="0" smtClean="0"/>
              <a:t> </a:t>
            </a:r>
            <a:r>
              <a:rPr lang="de-DE" dirty="0" err="1" smtClean="0"/>
              <a:t>including</a:t>
            </a:r>
            <a:r>
              <a:rPr lang="de-DE" dirty="0" smtClean="0"/>
              <a:t> </a:t>
            </a:r>
            <a:r>
              <a:rPr lang="de-DE" dirty="0" err="1" smtClean="0"/>
              <a:t>viewing</a:t>
            </a:r>
            <a:r>
              <a:rPr lang="de-DE" dirty="0" smtClean="0"/>
              <a:t> </a:t>
            </a:r>
            <a:r>
              <a:rPr lang="de-DE" dirty="0" err="1" smtClean="0"/>
              <a:t>habits</a:t>
            </a:r>
            <a:r>
              <a:rPr lang="de-DE" dirty="0"/>
              <a:t/>
            </a:r>
            <a:br>
              <a:rPr lang="de-DE" dirty="0"/>
            </a:br>
            <a:r>
              <a:rPr lang="de-DE" dirty="0" smtClean="0"/>
              <a:t>IPTV, HbbTV</a:t>
            </a:r>
          </a:p>
          <a:p>
            <a:r>
              <a:rPr lang="de-DE" dirty="0" err="1" smtClean="0"/>
              <a:t>Recommendation</a:t>
            </a:r>
            <a:r>
              <a:rPr lang="de-DE" dirty="0" smtClean="0"/>
              <a:t> / </a:t>
            </a:r>
            <a:r>
              <a:rPr lang="de-DE" dirty="0" err="1" smtClean="0"/>
              <a:t>discoverability</a:t>
            </a:r>
            <a:endParaRPr lang="de-DE" dirty="0" smtClean="0"/>
          </a:p>
          <a:p>
            <a:r>
              <a:rPr lang="de-DE" dirty="0" smtClean="0"/>
              <a:t>Who </a:t>
            </a:r>
            <a:r>
              <a:rPr lang="de-DE" dirty="0" err="1" smtClean="0"/>
              <a:t>controls</a:t>
            </a:r>
            <a:r>
              <a:rPr lang="de-DE" dirty="0" smtClean="0"/>
              <a:t> </a:t>
            </a:r>
            <a:r>
              <a:rPr lang="de-DE" dirty="0" err="1" smtClean="0"/>
              <a:t>the</a:t>
            </a:r>
            <a:r>
              <a:rPr lang="de-DE" dirty="0" smtClean="0"/>
              <a:t> </a:t>
            </a:r>
            <a:r>
              <a:rPr lang="de-DE" dirty="0" err="1" smtClean="0"/>
              <a:t>data</a:t>
            </a:r>
            <a:r>
              <a:rPr lang="de-DE" dirty="0" smtClean="0"/>
              <a:t>? Open </a:t>
            </a:r>
            <a:r>
              <a:rPr lang="de-DE" dirty="0" err="1" smtClean="0"/>
              <a:t>data</a:t>
            </a:r>
            <a:r>
              <a:rPr lang="de-DE" dirty="0" smtClean="0"/>
              <a:t>?</a:t>
            </a:r>
          </a:p>
        </p:txBody>
      </p:sp>
    </p:spTree>
    <p:extLst>
      <p:ext uri="{BB962C8B-B14F-4D97-AF65-F5344CB8AC3E}">
        <p14:creationId xmlns:p14="http://schemas.microsoft.com/office/powerpoint/2010/main" val="3410806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a:t>Industry</a:t>
            </a:r>
            <a:r>
              <a:rPr lang="de-DE" dirty="0"/>
              <a:t> </a:t>
            </a:r>
            <a:r>
              <a:rPr lang="de-DE" dirty="0" err="1"/>
              <a:t>trends</a:t>
            </a:r>
            <a:r>
              <a:rPr lang="de-DE" dirty="0"/>
              <a:t> </a:t>
            </a:r>
            <a:r>
              <a:rPr lang="de-DE" dirty="0" smtClean="0"/>
              <a:t>(4) </a:t>
            </a:r>
            <a:r>
              <a:rPr lang="de-DE" dirty="0" err="1" smtClean="0"/>
              <a:t>interoperability</a:t>
            </a:r>
            <a:endParaRPr lang="en-GB" dirty="0"/>
          </a:p>
        </p:txBody>
      </p:sp>
      <p:sp>
        <p:nvSpPr>
          <p:cNvPr id="3" name="Content Placeholder 2"/>
          <p:cNvSpPr>
            <a:spLocks noGrp="1"/>
          </p:cNvSpPr>
          <p:nvPr>
            <p:ph idx="1"/>
          </p:nvPr>
        </p:nvSpPr>
        <p:spPr/>
        <p:txBody>
          <a:bodyPr/>
          <a:lstStyle/>
          <a:p>
            <a:r>
              <a:rPr lang="en-GB" sz="2200" dirty="0" smtClean="0"/>
              <a:t>Interoperability versus proprietary systems:</a:t>
            </a:r>
            <a:br>
              <a:rPr lang="en-GB" sz="2200" dirty="0" smtClean="0"/>
            </a:br>
            <a:r>
              <a:rPr lang="en-GB" sz="2200" dirty="0" smtClean="0"/>
              <a:t>Open systems with open interfaces</a:t>
            </a:r>
          </a:p>
          <a:p>
            <a:r>
              <a:rPr lang="en-GB" sz="2200" dirty="0" smtClean="0"/>
              <a:t>Software of </a:t>
            </a:r>
            <a:r>
              <a:rPr lang="en-GB" sz="2200" dirty="0" err="1" smtClean="0"/>
              <a:t>tv</a:t>
            </a:r>
            <a:r>
              <a:rPr lang="en-GB" sz="2200" dirty="0" smtClean="0"/>
              <a:t>, </a:t>
            </a:r>
            <a:r>
              <a:rPr lang="en-GB" sz="2200" dirty="0" err="1" smtClean="0"/>
              <a:t>stb</a:t>
            </a:r>
            <a:endParaRPr lang="en-GB" sz="2200" dirty="0" smtClean="0"/>
          </a:p>
          <a:p>
            <a:r>
              <a:rPr lang="en-GB" sz="2200" dirty="0" smtClean="0"/>
              <a:t>Who "owns" the customer?</a:t>
            </a:r>
          </a:p>
          <a:p>
            <a:r>
              <a:rPr lang="en-GB" sz="2200" dirty="0" smtClean="0"/>
              <a:t>Discoverability and change of provider issues</a:t>
            </a:r>
          </a:p>
          <a:p>
            <a:r>
              <a:rPr lang="en-GB" sz="2200" dirty="0" smtClean="0"/>
              <a:t>European (public) broadcasters </a:t>
            </a:r>
            <a:br>
              <a:rPr lang="en-GB" sz="2200" dirty="0" smtClean="0"/>
            </a:br>
            <a:r>
              <a:rPr lang="en-GB" sz="2200" dirty="0" smtClean="0"/>
              <a:t>regional mandate / focus</a:t>
            </a:r>
          </a:p>
          <a:p>
            <a:r>
              <a:rPr lang="en-GB" sz="2200" dirty="0" smtClean="0"/>
              <a:t>European Digital Single Market</a:t>
            </a:r>
          </a:p>
        </p:txBody>
      </p:sp>
    </p:spTree>
    <p:extLst>
      <p:ext uri="{BB962C8B-B14F-4D97-AF65-F5344CB8AC3E}">
        <p14:creationId xmlns:p14="http://schemas.microsoft.com/office/powerpoint/2010/main" val="794095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What</a:t>
            </a:r>
            <a:r>
              <a:rPr lang="de-DE" dirty="0" smtClean="0"/>
              <a:t> </a:t>
            </a:r>
            <a:r>
              <a:rPr lang="de-DE" dirty="0" err="1" smtClean="0"/>
              <a:t>is</a:t>
            </a:r>
            <a:r>
              <a:rPr lang="de-DE" dirty="0" smtClean="0"/>
              <a:t> </a:t>
            </a:r>
            <a:r>
              <a:rPr lang="de-DE" dirty="0" err="1" smtClean="0"/>
              <a:t>your</a:t>
            </a:r>
            <a:r>
              <a:rPr lang="de-DE" dirty="0" smtClean="0"/>
              <a:t> </a:t>
            </a:r>
            <a:r>
              <a:rPr lang="de-DE" dirty="0" err="1" smtClean="0"/>
              <a:t>religion</a:t>
            </a:r>
            <a:r>
              <a:rPr lang="de-DE" dirty="0" smtClean="0"/>
              <a:t>?</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7554" y="2524892"/>
            <a:ext cx="8666934" cy="2560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9290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ltLang="en-US" dirty="0" smtClean="0"/>
              <a:t>Today</a:t>
            </a:r>
            <a:endParaRPr lang="en-US" altLang="en-US" dirty="0"/>
          </a:p>
        </p:txBody>
      </p:sp>
      <p:sp>
        <p:nvSpPr>
          <p:cNvPr id="83971" name="Rectangle 3"/>
          <p:cNvSpPr>
            <a:spLocks noGrp="1" noChangeArrowheads="1"/>
          </p:cNvSpPr>
          <p:nvPr>
            <p:ph type="body" idx="1"/>
          </p:nvPr>
        </p:nvSpPr>
        <p:spPr>
          <a:xfrm>
            <a:off x="457200" y="2276872"/>
            <a:ext cx="8363272" cy="3633788"/>
          </a:xfrm>
        </p:spPr>
        <p:txBody>
          <a:bodyPr/>
          <a:lstStyle/>
          <a:p>
            <a:r>
              <a:rPr lang="en-US" altLang="en-US" dirty="0" smtClean="0"/>
              <a:t>Every TV can display all programs.</a:t>
            </a:r>
          </a:p>
          <a:p>
            <a:r>
              <a:rPr lang="en-US" altLang="en-US" dirty="0" smtClean="0"/>
              <a:t>Level playing field</a:t>
            </a:r>
            <a:endParaRPr lang="en-US" altLang="en-US" dirty="0"/>
          </a:p>
          <a:p>
            <a:pPr lvl="1"/>
            <a:r>
              <a:rPr lang="en-US" altLang="en-US" b="0" dirty="0" smtClean="0"/>
              <a:t>public broadcasters, commercial players </a:t>
            </a:r>
            <a:r>
              <a:rPr lang="en-US" altLang="en-US" b="0" dirty="0" smtClean="0"/>
              <a:t>and pay-tv</a:t>
            </a:r>
            <a:endParaRPr lang="en-US" altLang="en-US" b="0" dirty="0" smtClean="0"/>
          </a:p>
          <a:p>
            <a:r>
              <a:rPr lang="en-US" altLang="en-US" dirty="0" smtClean="0"/>
              <a:t>Typically only one pay </a:t>
            </a:r>
            <a:r>
              <a:rPr lang="en-US" altLang="en-US" dirty="0" err="1" smtClean="0"/>
              <a:t>tv</a:t>
            </a:r>
            <a:r>
              <a:rPr lang="en-US" altLang="en-US" dirty="0" smtClean="0"/>
              <a:t> operator per country</a:t>
            </a:r>
          </a:p>
          <a:p>
            <a:r>
              <a:rPr lang="en-US" altLang="en-US" dirty="0" smtClean="0"/>
              <a:t>Common standards in Europe (DVB-X)</a:t>
            </a:r>
          </a:p>
          <a:p>
            <a:r>
              <a:rPr lang="en-US" altLang="en-US" dirty="0" smtClean="0"/>
              <a:t>Broadcasters pays for broadcasting. </a:t>
            </a:r>
          </a:p>
          <a:p>
            <a:r>
              <a:rPr lang="en-US" altLang="en-US" dirty="0" smtClean="0"/>
              <a:t>Reception is free </a:t>
            </a:r>
          </a:p>
          <a:p>
            <a:endParaRPr lang="en-US" altLang="en-US" dirty="0"/>
          </a:p>
        </p:txBody>
      </p:sp>
    </p:spTree>
    <p:extLst>
      <p:ext uri="{BB962C8B-B14F-4D97-AF65-F5344CB8AC3E}">
        <p14:creationId xmlns:p14="http://schemas.microsoft.com/office/powerpoint/2010/main" val="9830123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ltLang="en-US" dirty="0" smtClean="0"/>
              <a:t>Market moving towards</a:t>
            </a:r>
            <a:endParaRPr lang="en-US" altLang="en-US" dirty="0"/>
          </a:p>
        </p:txBody>
      </p:sp>
      <p:sp>
        <p:nvSpPr>
          <p:cNvPr id="83971" name="Rectangle 3"/>
          <p:cNvSpPr>
            <a:spLocks noGrp="1" noChangeArrowheads="1"/>
          </p:cNvSpPr>
          <p:nvPr>
            <p:ph type="body" idx="1"/>
          </p:nvPr>
        </p:nvSpPr>
        <p:spPr>
          <a:xfrm>
            <a:off x="467544" y="2492896"/>
            <a:ext cx="8229600" cy="3529013"/>
          </a:xfrm>
        </p:spPr>
        <p:txBody>
          <a:bodyPr/>
          <a:lstStyle/>
          <a:p>
            <a:r>
              <a:rPr lang="en-US" altLang="en-US" dirty="0" smtClean="0"/>
              <a:t>Mobile operators owning more spectrum</a:t>
            </a:r>
          </a:p>
          <a:p>
            <a:r>
              <a:rPr lang="en-US" altLang="en-US" dirty="0" smtClean="0"/>
              <a:t>Reception has to be paid</a:t>
            </a:r>
          </a:p>
          <a:p>
            <a:r>
              <a:rPr lang="en-US" altLang="en-US" dirty="0" smtClean="0"/>
              <a:t>Media is biggest traffic driver in data networks</a:t>
            </a:r>
            <a:br>
              <a:rPr lang="en-US" altLang="en-US" dirty="0" smtClean="0"/>
            </a:br>
            <a:r>
              <a:rPr lang="en-US" altLang="en-US" dirty="0" smtClean="0"/>
              <a:t>(fixed and mobile)</a:t>
            </a:r>
          </a:p>
          <a:p>
            <a:r>
              <a:rPr lang="en-US" altLang="en-US" dirty="0" smtClean="0"/>
              <a:t>Apple, Netflix and Amazon new gatekeepers</a:t>
            </a:r>
          </a:p>
          <a:p>
            <a:r>
              <a:rPr lang="en-US" altLang="en-US" dirty="0" smtClean="0"/>
              <a:t>Who owns customer?</a:t>
            </a:r>
          </a:p>
          <a:p>
            <a:r>
              <a:rPr lang="en-US" altLang="en-US" dirty="0" smtClean="0"/>
              <a:t>One box per service</a:t>
            </a:r>
          </a:p>
          <a:p>
            <a:endParaRPr lang="en-US" altLang="en-US" dirty="0" smtClean="0"/>
          </a:p>
          <a:p>
            <a:endParaRPr lang="en-US" altLang="en-US" dirty="0"/>
          </a:p>
        </p:txBody>
      </p:sp>
    </p:spTree>
    <p:extLst>
      <p:ext uri="{BB962C8B-B14F-4D97-AF65-F5344CB8AC3E}">
        <p14:creationId xmlns:p14="http://schemas.microsoft.com/office/powerpoint/2010/main" val="174609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Agenda</a:t>
            </a:r>
            <a:endParaRPr lang="en-GB" dirty="0"/>
          </a:p>
        </p:txBody>
      </p:sp>
      <p:sp>
        <p:nvSpPr>
          <p:cNvPr id="3" name="Content Placeholder 2"/>
          <p:cNvSpPr>
            <a:spLocks noGrp="1"/>
          </p:cNvSpPr>
          <p:nvPr>
            <p:ph idx="1"/>
          </p:nvPr>
        </p:nvSpPr>
        <p:spPr/>
        <p:txBody>
          <a:bodyPr/>
          <a:lstStyle/>
          <a:p>
            <a:pPr>
              <a:spcAft>
                <a:spcPts val="1200"/>
              </a:spcAft>
            </a:pPr>
            <a:r>
              <a:rPr lang="de-DE" sz="2800" i="0" dirty="0" err="1" smtClean="0"/>
              <a:t>Introduction</a:t>
            </a:r>
            <a:endParaRPr lang="de-DE" sz="2800" i="0" dirty="0"/>
          </a:p>
          <a:p>
            <a:pPr>
              <a:spcAft>
                <a:spcPts val="1200"/>
              </a:spcAft>
            </a:pPr>
            <a:r>
              <a:rPr lang="de-DE" sz="2800" i="0" dirty="0" smtClean="0"/>
              <a:t>European </a:t>
            </a:r>
            <a:r>
              <a:rPr lang="de-DE" sz="2800" i="0" dirty="0" err="1" smtClean="0"/>
              <a:t>Commission</a:t>
            </a:r>
            <a:endParaRPr lang="de-DE" sz="2800" i="0" dirty="0" smtClean="0"/>
          </a:p>
          <a:p>
            <a:pPr>
              <a:spcAft>
                <a:spcPts val="1200"/>
              </a:spcAft>
            </a:pPr>
            <a:r>
              <a:rPr lang="de-DE" sz="2800" i="0" dirty="0" err="1" smtClean="0"/>
              <a:t>Accessiblity</a:t>
            </a:r>
            <a:r>
              <a:rPr lang="de-DE" sz="2800" i="0" dirty="0" smtClean="0"/>
              <a:t>, Research &amp; Innovation</a:t>
            </a:r>
            <a:endParaRPr lang="de-DE" sz="2800" i="0" dirty="0" smtClean="0"/>
          </a:p>
          <a:p>
            <a:pPr>
              <a:spcAft>
                <a:spcPts val="1200"/>
              </a:spcAft>
            </a:pPr>
            <a:r>
              <a:rPr lang="de-DE" sz="2800" i="0" dirty="0" err="1" smtClean="0"/>
              <a:t>Industry</a:t>
            </a:r>
            <a:r>
              <a:rPr lang="de-DE" sz="2800" i="0" dirty="0" smtClean="0"/>
              <a:t> Trends Media &amp; </a:t>
            </a:r>
            <a:r>
              <a:rPr lang="de-DE" sz="2800" i="0" dirty="0" err="1" smtClean="0"/>
              <a:t>Convergence</a:t>
            </a:r>
            <a:endParaRPr lang="de-DE" sz="2800" i="0" dirty="0" smtClean="0"/>
          </a:p>
          <a:p>
            <a:pPr>
              <a:spcAft>
                <a:spcPts val="1200"/>
              </a:spcAft>
            </a:pPr>
            <a:r>
              <a:rPr lang="de-DE" sz="2800" i="0" dirty="0" err="1" smtClean="0"/>
              <a:t>Challenges</a:t>
            </a:r>
            <a:endParaRPr lang="de-DE" sz="2800" i="0" dirty="0" smtClean="0"/>
          </a:p>
          <a:p>
            <a:pPr>
              <a:spcAft>
                <a:spcPts val="1200"/>
              </a:spcAft>
            </a:pPr>
            <a:endParaRPr lang="en-GB" sz="2800" dirty="0"/>
          </a:p>
        </p:txBody>
      </p:sp>
    </p:spTree>
    <p:extLst>
      <p:ext uri="{BB962C8B-B14F-4D97-AF65-F5344CB8AC3E}">
        <p14:creationId xmlns:p14="http://schemas.microsoft.com/office/powerpoint/2010/main" val="2438373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ltLang="en-US" dirty="0" smtClean="0"/>
              <a:t>Challenges</a:t>
            </a:r>
            <a:endParaRPr lang="en-US" altLang="en-US" dirty="0"/>
          </a:p>
        </p:txBody>
      </p:sp>
      <p:sp>
        <p:nvSpPr>
          <p:cNvPr id="83971" name="Rectangle 3"/>
          <p:cNvSpPr>
            <a:spLocks noGrp="1" noChangeArrowheads="1"/>
          </p:cNvSpPr>
          <p:nvPr>
            <p:ph type="body" idx="1"/>
          </p:nvPr>
        </p:nvSpPr>
        <p:spPr>
          <a:xfrm>
            <a:off x="467544" y="1988840"/>
            <a:ext cx="8229600" cy="3529013"/>
          </a:xfrm>
        </p:spPr>
        <p:txBody>
          <a:bodyPr/>
          <a:lstStyle/>
          <a:p>
            <a:r>
              <a:rPr lang="en-US" altLang="en-US" dirty="0" smtClean="0"/>
              <a:t>Accessibility?</a:t>
            </a:r>
          </a:p>
          <a:p>
            <a:r>
              <a:rPr lang="en-US" altLang="en-US" dirty="0" smtClean="0"/>
              <a:t>How </a:t>
            </a:r>
            <a:r>
              <a:rPr lang="en-US" altLang="en-US" dirty="0" smtClean="0"/>
              <a:t>to assure European values and plurality?</a:t>
            </a:r>
          </a:p>
          <a:p>
            <a:r>
              <a:rPr lang="en-US" altLang="en-US" dirty="0"/>
              <a:t>Open standards and open </a:t>
            </a:r>
            <a:r>
              <a:rPr lang="en-US" altLang="en-US" dirty="0" smtClean="0"/>
              <a:t>interfaces, CA/DRM </a:t>
            </a:r>
            <a:endParaRPr lang="en-US" altLang="en-US" dirty="0" smtClean="0"/>
          </a:p>
          <a:p>
            <a:r>
              <a:rPr lang="en-US" altLang="en-US" dirty="0" smtClean="0"/>
              <a:t>Why separate networks for data, </a:t>
            </a:r>
            <a:r>
              <a:rPr lang="en-US" altLang="en-US" dirty="0" err="1" smtClean="0"/>
              <a:t>tv</a:t>
            </a:r>
            <a:r>
              <a:rPr lang="en-US" altLang="en-US" dirty="0" smtClean="0"/>
              <a:t> &amp; radio </a:t>
            </a:r>
            <a:br>
              <a:rPr lang="en-US" altLang="en-US" dirty="0" smtClean="0"/>
            </a:br>
            <a:r>
              <a:rPr lang="en-US" altLang="en-US" dirty="0" smtClean="0"/>
              <a:t>in a converged scenario (5G for all)?</a:t>
            </a:r>
          </a:p>
          <a:p>
            <a:r>
              <a:rPr lang="en-US" altLang="en-US" dirty="0" smtClean="0"/>
              <a:t>Hardware </a:t>
            </a:r>
            <a:r>
              <a:rPr lang="en-US" altLang="en-US" dirty="0"/>
              <a:t>to </a:t>
            </a:r>
            <a:r>
              <a:rPr lang="en-US" altLang="en-US" dirty="0" smtClean="0"/>
              <a:t>software</a:t>
            </a:r>
            <a:endParaRPr lang="en-US" altLang="en-US" dirty="0"/>
          </a:p>
          <a:p>
            <a:r>
              <a:rPr lang="en-US" altLang="en-US" dirty="0" smtClean="0"/>
              <a:t>European players regional mandate / focus</a:t>
            </a:r>
          </a:p>
          <a:p>
            <a:r>
              <a:rPr lang="en-US" altLang="en-US" dirty="0" smtClean="0"/>
              <a:t>Discoverability</a:t>
            </a:r>
          </a:p>
          <a:p>
            <a:r>
              <a:rPr lang="en-US" altLang="en-US" dirty="0" smtClean="0"/>
              <a:t>European Digital Single Market</a:t>
            </a:r>
          </a:p>
          <a:p>
            <a:endParaRPr lang="en-US" altLang="en-US" dirty="0"/>
          </a:p>
        </p:txBody>
      </p:sp>
    </p:spTree>
    <p:extLst>
      <p:ext uri="{BB962C8B-B14F-4D97-AF65-F5344CB8AC3E}">
        <p14:creationId xmlns:p14="http://schemas.microsoft.com/office/powerpoint/2010/main" val="29884024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395288" y="1700213"/>
            <a:ext cx="8280400" cy="2016125"/>
          </a:xfrm>
        </p:spPr>
        <p:txBody>
          <a:bodyPr/>
          <a:lstStyle/>
          <a:p>
            <a:pPr algn="ctr"/>
            <a:r>
              <a:rPr lang="en-US" dirty="0" smtClean="0"/>
              <a:t>thank you</a:t>
            </a:r>
          </a:p>
        </p:txBody>
      </p:sp>
      <p:sp>
        <p:nvSpPr>
          <p:cNvPr id="31747" name="Content Placeholder 2"/>
          <p:cNvSpPr>
            <a:spLocks noGrp="1"/>
          </p:cNvSpPr>
          <p:nvPr>
            <p:ph idx="1"/>
          </p:nvPr>
        </p:nvSpPr>
        <p:spPr>
          <a:xfrm>
            <a:off x="450850" y="3933825"/>
            <a:ext cx="8567738" cy="1871663"/>
          </a:xfrm>
        </p:spPr>
        <p:txBody>
          <a:bodyPr/>
          <a:lstStyle/>
          <a:p>
            <a:pPr algn="ctr"/>
            <a:r>
              <a:rPr lang="en-US" dirty="0" smtClean="0"/>
              <a:t>Thomas Küpper</a:t>
            </a:r>
          </a:p>
          <a:p>
            <a:pPr algn="ctr"/>
            <a:r>
              <a:rPr lang="en-US" dirty="0" smtClean="0"/>
              <a:t>thomas.kuepper@ec.europa.eu</a:t>
            </a:r>
          </a:p>
          <a:p>
            <a:pPr algn="ctr"/>
            <a:r>
              <a:rPr lang="en-US" dirty="0" smtClean="0"/>
              <a:t>+32 2 29-88066</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15232" y="0"/>
            <a:ext cx="9135745" cy="6021288"/>
          </a:xfrm>
          <a:prstGeom prst="rect">
            <a:avLst/>
          </a:prstGeom>
        </p:spPr>
      </p:pic>
      <p:sp>
        <p:nvSpPr>
          <p:cNvPr id="15363" name="Content Placeholder 2"/>
          <p:cNvSpPr>
            <a:spLocks noGrp="1"/>
          </p:cNvSpPr>
          <p:nvPr>
            <p:ph idx="1"/>
          </p:nvPr>
        </p:nvSpPr>
        <p:spPr>
          <a:xfrm>
            <a:off x="455613" y="2205038"/>
            <a:ext cx="8229600" cy="3633787"/>
          </a:xfrm>
        </p:spPr>
        <p:txBody>
          <a:bodyPr/>
          <a:lstStyle/>
          <a:p>
            <a:pPr>
              <a:lnSpc>
                <a:spcPct val="200000"/>
              </a:lnSpc>
              <a:buFontTx/>
              <a:buChar char="•"/>
            </a:pPr>
            <a:r>
              <a:rPr lang="en-US" sz="3600" i="0" dirty="0" smtClean="0"/>
              <a:t>Legislation</a:t>
            </a:r>
          </a:p>
          <a:p>
            <a:pPr>
              <a:lnSpc>
                <a:spcPct val="200000"/>
              </a:lnSpc>
              <a:buFontTx/>
              <a:buChar char="•"/>
            </a:pPr>
            <a:r>
              <a:rPr lang="en-US" sz="3600" i="0" dirty="0" smtClean="0"/>
              <a:t>Regulation</a:t>
            </a:r>
          </a:p>
          <a:p>
            <a:pPr>
              <a:lnSpc>
                <a:spcPct val="200000"/>
              </a:lnSpc>
              <a:buFontTx/>
              <a:buChar char="•"/>
            </a:pPr>
            <a:r>
              <a:rPr lang="en-US" sz="3600" i="0" dirty="0" smtClean="0"/>
              <a:t>Research</a:t>
            </a:r>
          </a:p>
          <a:p>
            <a:pPr>
              <a:lnSpc>
                <a:spcPct val="200000"/>
              </a:lnSpc>
              <a:buFontTx/>
              <a:buChar char="•"/>
            </a:pPr>
            <a:endParaRPr lang="en-US" dirty="0" smtClean="0"/>
          </a:p>
          <a:p>
            <a:pPr>
              <a:lnSpc>
                <a:spcPct val="200000"/>
              </a:lnSpc>
              <a:buFontTx/>
              <a:buChar char="•"/>
            </a:pPr>
            <a:endParaRPr lang="en-US" dirty="0" smtClean="0"/>
          </a:p>
          <a:p>
            <a:pPr>
              <a:lnSpc>
                <a:spcPct val="200000"/>
              </a:lnSpc>
              <a:buFontTx/>
              <a:buChar char="•"/>
            </a:pPr>
            <a:endParaRPr lang="en-US" dirty="0" smtClean="0"/>
          </a:p>
          <a:p>
            <a:pPr>
              <a:lnSpc>
                <a:spcPct val="200000"/>
              </a:lnSpc>
              <a:buFontTx/>
              <a:buChar char="•"/>
            </a:pPr>
            <a:endParaRPr lang="en-US" dirty="0" smtClean="0"/>
          </a:p>
          <a:p>
            <a:pPr>
              <a:lnSpc>
                <a:spcPct val="200000"/>
              </a:lnSpc>
              <a:buFontTx/>
              <a:buChar char="•"/>
            </a:pPr>
            <a:endParaRPr lang="en-US" dirty="0" smtClean="0"/>
          </a:p>
          <a:p>
            <a:pPr>
              <a:lnSpc>
                <a:spcPct val="200000"/>
              </a:lnSpc>
              <a:buFontTx/>
              <a:buChar char="•"/>
            </a:pPr>
            <a:endParaRPr lang="en-US" dirty="0" smtClean="0"/>
          </a:p>
        </p:txBody>
      </p:sp>
      <p:sp>
        <p:nvSpPr>
          <p:cNvPr id="15362" name="Title 1"/>
          <p:cNvSpPr>
            <a:spLocks noGrp="1"/>
          </p:cNvSpPr>
          <p:nvPr>
            <p:ph type="title"/>
          </p:nvPr>
        </p:nvSpPr>
        <p:spPr>
          <a:xfrm>
            <a:off x="468313" y="981075"/>
            <a:ext cx="8229600" cy="936625"/>
          </a:xfrm>
        </p:spPr>
        <p:txBody>
          <a:bodyPr/>
          <a:lstStyle/>
          <a:p>
            <a:r>
              <a:rPr lang="en-US" dirty="0" smtClean="0"/>
              <a:t>European Commission</a:t>
            </a:r>
          </a:p>
        </p:txBody>
      </p:sp>
    </p:spTree>
    <p:extLst>
      <p:ext uri="{BB962C8B-B14F-4D97-AF65-F5344CB8AC3E}">
        <p14:creationId xmlns:p14="http://schemas.microsoft.com/office/powerpoint/2010/main" val="3653869536"/>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4509120"/>
            <a:ext cx="4364743" cy="2182372"/>
          </a:xfrm>
          <a:prstGeom prst="rect">
            <a:avLst/>
          </a:prstGeom>
        </p:spPr>
      </p:pic>
      <p:sp>
        <p:nvSpPr>
          <p:cNvPr id="16387" name="Title 1"/>
          <p:cNvSpPr>
            <a:spLocks noGrp="1"/>
          </p:cNvSpPr>
          <p:nvPr>
            <p:ph type="title"/>
          </p:nvPr>
        </p:nvSpPr>
        <p:spPr>
          <a:xfrm>
            <a:off x="468313" y="981075"/>
            <a:ext cx="8229600" cy="936625"/>
          </a:xfrm>
        </p:spPr>
        <p:txBody>
          <a:bodyPr/>
          <a:lstStyle/>
          <a:p>
            <a:r>
              <a:rPr lang="en-GB" dirty="0" smtClean="0"/>
              <a:t>Communications Networks, Content and Technology</a:t>
            </a:r>
            <a:endParaRPr lang="en-US" dirty="0" smtClean="0"/>
          </a:p>
        </p:txBody>
      </p:sp>
      <p:sp>
        <p:nvSpPr>
          <p:cNvPr id="15363" name="Content Placeholder 2"/>
          <p:cNvSpPr>
            <a:spLocks noGrp="1"/>
          </p:cNvSpPr>
          <p:nvPr>
            <p:ph idx="1"/>
          </p:nvPr>
        </p:nvSpPr>
        <p:spPr>
          <a:xfrm>
            <a:off x="457200" y="2276475"/>
            <a:ext cx="8229600" cy="3633788"/>
          </a:xfrm>
        </p:spPr>
        <p:txBody>
          <a:bodyPr/>
          <a:lstStyle/>
          <a:p>
            <a:pPr>
              <a:buFontTx/>
              <a:buChar char="•"/>
              <a:defRPr/>
            </a:pPr>
            <a:r>
              <a:rPr lang="en-US" i="0" dirty="0" smtClean="0"/>
              <a:t>former DG Information Society and Media</a:t>
            </a:r>
          </a:p>
          <a:p>
            <a:pPr>
              <a:buFontTx/>
              <a:buChar char="•"/>
              <a:defRPr/>
            </a:pPr>
            <a:r>
              <a:rPr lang="en-US" i="0" dirty="0" smtClean="0"/>
              <a:t>Manages the </a:t>
            </a:r>
            <a:r>
              <a:rPr lang="en-US" b="1" i="0" dirty="0" smtClean="0"/>
              <a:t>Digital Agenda </a:t>
            </a:r>
            <a:r>
              <a:rPr lang="en-US" i="0" dirty="0" smtClean="0"/>
              <a:t>of the EU</a:t>
            </a:r>
            <a:br>
              <a:rPr lang="en-US" i="0" dirty="0" smtClean="0"/>
            </a:br>
            <a:r>
              <a:rPr lang="en-US" i="0" dirty="0" smtClean="0"/>
              <a:t>(internal name "DG Connect")</a:t>
            </a:r>
          </a:p>
          <a:p>
            <a:pPr>
              <a:buFontTx/>
              <a:buChar char="•"/>
              <a:defRPr/>
            </a:pPr>
            <a:r>
              <a:rPr lang="en-US" i="0" dirty="0" smtClean="0"/>
              <a:t>Digital Economy and Society: </a:t>
            </a:r>
            <a:r>
              <a:rPr lang="en-US" i="0" dirty="0" err="1" smtClean="0"/>
              <a:t>Mr</a:t>
            </a:r>
            <a:r>
              <a:rPr lang="en-US" i="0" dirty="0" smtClean="0"/>
              <a:t> Oettinger</a:t>
            </a:r>
          </a:p>
          <a:p>
            <a:pPr>
              <a:buFontTx/>
              <a:buChar char="•"/>
              <a:defRPr/>
            </a:pPr>
            <a:r>
              <a:rPr lang="en-US" i="0" dirty="0" smtClean="0"/>
              <a:t>Digital Single Market: VP Ansip</a:t>
            </a:r>
          </a:p>
          <a:p>
            <a:pPr>
              <a:buFontTx/>
              <a:buChar char="•"/>
              <a:defRPr/>
            </a:pPr>
            <a:endParaRPr lang="en-US" i="0" dirty="0" smtClean="0"/>
          </a:p>
          <a:p>
            <a:pPr marL="0" indent="0">
              <a:buNone/>
              <a:defRPr/>
            </a:pPr>
            <a:r>
              <a:rPr lang="en-US" i="0" dirty="0"/>
              <a:t>http://ec.europa.eu</a:t>
            </a:r>
            <a:r>
              <a:rPr lang="en-US" i="0" dirty="0" smtClean="0"/>
              <a:t>/</a:t>
            </a:r>
            <a:br>
              <a:rPr lang="en-US" i="0" dirty="0" smtClean="0"/>
            </a:br>
            <a:r>
              <a:rPr lang="en-US" i="0" dirty="0" smtClean="0"/>
              <a:t>digital-agenda</a:t>
            </a:r>
            <a:r>
              <a:rPr lang="en-US" i="0" dirty="0"/>
              <a:t>/</a:t>
            </a:r>
            <a:endParaRPr lang="en-US" i="0" dirty="0" smtClean="0"/>
          </a:p>
          <a:p>
            <a:pPr marL="0" indent="0">
              <a:buFont typeface="Arial" pitchFamily="34" charset="0"/>
              <a:buNone/>
              <a:defRPr/>
            </a:pPr>
            <a:r>
              <a:rPr lang="en-US" i="0" dirty="0" smtClean="0"/>
              <a:t>	</a:t>
            </a:r>
          </a:p>
          <a:p>
            <a:pPr>
              <a:buFontTx/>
              <a:buChar char="•"/>
              <a:defRPr/>
            </a:pPr>
            <a:endParaRPr lang="en-US" i="0" dirty="0" smtClean="0"/>
          </a:p>
          <a:p>
            <a:pPr>
              <a:buFontTx/>
              <a:buChar char="•"/>
              <a:defRPr/>
            </a:pPr>
            <a:endParaRPr lang="en-US" i="0" dirty="0" smtClean="0"/>
          </a:p>
          <a:p>
            <a:pPr>
              <a:buFontTx/>
              <a:buChar char="•"/>
              <a:defRPr/>
            </a:pPr>
            <a:endParaRPr lang="en-US" i="0" dirty="0" smtClean="0"/>
          </a:p>
          <a:p>
            <a:pPr>
              <a:buFontTx/>
              <a:buChar char="•"/>
              <a:defRPr/>
            </a:pPr>
            <a:endParaRPr lang="en-US" i="0" dirty="0" smtClean="0"/>
          </a:p>
          <a:p>
            <a:pPr>
              <a:buFontTx/>
              <a:buChar char="•"/>
              <a:defRPr/>
            </a:pPr>
            <a:endParaRPr lang="en-US" i="0" dirty="0" smtClean="0"/>
          </a:p>
        </p:txBody>
      </p:sp>
    </p:spTree>
    <p:extLst>
      <p:ext uri="{BB962C8B-B14F-4D97-AF65-F5344CB8AC3E}">
        <p14:creationId xmlns:p14="http://schemas.microsoft.com/office/powerpoint/2010/main" val="922951446"/>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539750" y="1052513"/>
            <a:ext cx="8229600" cy="936625"/>
          </a:xfrm>
        </p:spPr>
        <p:txBody>
          <a:bodyPr/>
          <a:lstStyle/>
          <a:p>
            <a:r>
              <a:rPr lang="en-US" dirty="0" smtClean="0"/>
              <a:t>Unit Converging Media &amp; Content</a:t>
            </a:r>
          </a:p>
        </p:txBody>
      </p:sp>
      <p:sp>
        <p:nvSpPr>
          <p:cNvPr id="16387" name="Content Placeholder 2"/>
          <p:cNvSpPr>
            <a:spLocks noGrp="1"/>
          </p:cNvSpPr>
          <p:nvPr>
            <p:ph idx="1"/>
          </p:nvPr>
        </p:nvSpPr>
        <p:spPr>
          <a:xfrm>
            <a:off x="468313" y="2205038"/>
            <a:ext cx="8229600" cy="3633787"/>
          </a:xfrm>
        </p:spPr>
        <p:txBody>
          <a:bodyPr/>
          <a:lstStyle/>
          <a:p>
            <a:pPr>
              <a:defRPr/>
            </a:pPr>
            <a:r>
              <a:rPr lang="en-US" i="0" dirty="0" smtClean="0"/>
              <a:t>Regulation</a:t>
            </a:r>
          </a:p>
          <a:p>
            <a:pPr lvl="1">
              <a:defRPr/>
            </a:pPr>
            <a:r>
              <a:rPr lang="en-US" b="0" i="0" dirty="0" err="1" smtClean="0"/>
              <a:t>eg</a:t>
            </a:r>
            <a:r>
              <a:rPr lang="en-US" b="0" i="0" dirty="0" smtClean="0"/>
              <a:t> AVMSD, Media Freedom, Media Literacy</a:t>
            </a:r>
            <a:endParaRPr lang="en-US" b="0" i="0" dirty="0"/>
          </a:p>
          <a:p>
            <a:pPr>
              <a:defRPr/>
            </a:pPr>
            <a:r>
              <a:rPr lang="en-US" i="0" dirty="0" smtClean="0"/>
              <a:t>Research &amp; Innovation</a:t>
            </a:r>
            <a:endParaRPr lang="en-US" i="0" dirty="0"/>
          </a:p>
          <a:p>
            <a:pPr>
              <a:defRPr/>
            </a:pPr>
            <a:r>
              <a:rPr lang="en-US" i="0" dirty="0" err="1"/>
              <a:t>HoU</a:t>
            </a:r>
            <a:r>
              <a:rPr lang="en-US" i="0" dirty="0"/>
              <a:t> </a:t>
            </a:r>
            <a:r>
              <a:rPr lang="en-US" i="0" dirty="0" err="1"/>
              <a:t>Ms</a:t>
            </a:r>
            <a:r>
              <a:rPr lang="en-US" i="0" dirty="0"/>
              <a:t> Lorena BOIX </a:t>
            </a:r>
            <a:r>
              <a:rPr lang="en-US" i="0" dirty="0" smtClean="0"/>
              <a:t>ALONSO</a:t>
            </a:r>
          </a:p>
          <a:p>
            <a:pPr>
              <a:defRPr/>
            </a:pPr>
            <a:r>
              <a:rPr lang="en-US" i="0" dirty="0" err="1" smtClean="0"/>
              <a:t>DHoU</a:t>
            </a:r>
            <a:r>
              <a:rPr lang="en-US" i="0" dirty="0" smtClean="0"/>
              <a:t> </a:t>
            </a:r>
            <a:r>
              <a:rPr lang="en-US" i="0" dirty="0" err="1" smtClean="0"/>
              <a:t>Ms</a:t>
            </a:r>
            <a:r>
              <a:rPr lang="en-US" i="0" dirty="0" smtClean="0"/>
              <a:t> Krisztina STUMP</a:t>
            </a:r>
            <a:endParaRPr lang="en-US" i="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8902" y="4522535"/>
            <a:ext cx="2168957" cy="2168957"/>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72271" y="4522535"/>
            <a:ext cx="2168957" cy="2168957"/>
          </a:xfrm>
          <a:prstGeom prst="rect">
            <a:avLst/>
          </a:prstGeom>
        </p:spPr>
      </p:pic>
    </p:spTree>
    <p:extLst>
      <p:ext uri="{BB962C8B-B14F-4D97-AF65-F5344CB8AC3E}">
        <p14:creationId xmlns:p14="http://schemas.microsoft.com/office/powerpoint/2010/main" val="2022901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052215"/>
            <a:ext cx="8229600" cy="936625"/>
          </a:xfrm>
        </p:spPr>
        <p:txBody>
          <a:bodyPr/>
          <a:lstStyle/>
          <a:p>
            <a:r>
              <a:rPr lang="en-US" sz="2400" dirty="0" smtClean="0"/>
              <a:t>Audiovisual Media Services Directive (AVMSD)</a:t>
            </a:r>
            <a:endParaRPr lang="en-GB" sz="2400" dirty="0"/>
          </a:p>
        </p:txBody>
      </p:sp>
      <p:sp>
        <p:nvSpPr>
          <p:cNvPr id="3" name="Content Placeholder 2"/>
          <p:cNvSpPr>
            <a:spLocks noGrp="1"/>
          </p:cNvSpPr>
          <p:nvPr>
            <p:ph idx="1"/>
          </p:nvPr>
        </p:nvSpPr>
        <p:spPr>
          <a:xfrm>
            <a:off x="457200" y="1916832"/>
            <a:ext cx="8229600" cy="4104456"/>
          </a:xfrm>
        </p:spPr>
        <p:txBody>
          <a:bodyPr/>
          <a:lstStyle/>
          <a:p>
            <a:pPr>
              <a:spcBef>
                <a:spcPts val="600"/>
              </a:spcBef>
              <a:spcAft>
                <a:spcPts val="600"/>
              </a:spcAft>
            </a:pPr>
            <a:r>
              <a:rPr lang="de-DE" sz="2000" i="0" dirty="0" err="1" smtClean="0"/>
              <a:t>Commissioner</a:t>
            </a:r>
            <a:r>
              <a:rPr lang="de-DE" sz="2000" i="0" dirty="0" smtClean="0"/>
              <a:t> Oettinger</a:t>
            </a:r>
            <a:r>
              <a:rPr lang="de-DE" sz="2000" i="0" dirty="0"/>
              <a:t> </a:t>
            </a:r>
            <a:r>
              <a:rPr lang="de-DE" sz="2000" i="0" dirty="0" smtClean="0"/>
              <a:t/>
            </a:r>
            <a:br>
              <a:rPr lang="de-DE" sz="2000" i="0" dirty="0" smtClean="0"/>
            </a:br>
            <a:r>
              <a:rPr lang="en-GB" sz="2000" i="0" dirty="0" smtClean="0"/>
              <a:t>Speech </a:t>
            </a:r>
            <a:r>
              <a:rPr lang="en-GB" sz="2000" i="0" dirty="0"/>
              <a:t>at Digital Assembly Riga 2015</a:t>
            </a:r>
            <a:endParaRPr lang="de-DE" sz="2000" i="0" dirty="0" smtClean="0"/>
          </a:p>
          <a:p>
            <a:pPr lvl="1">
              <a:spcBef>
                <a:spcPts val="600"/>
              </a:spcBef>
              <a:spcAft>
                <a:spcPts val="600"/>
              </a:spcAft>
            </a:pPr>
            <a:r>
              <a:rPr lang="en-GB" sz="1600" b="0" i="0" dirty="0" smtClean="0"/>
              <a:t>Commission </a:t>
            </a:r>
            <a:r>
              <a:rPr lang="en-GB" sz="1600" b="0" i="0" dirty="0"/>
              <a:t>is assessing the functioning of the </a:t>
            </a:r>
            <a:r>
              <a:rPr lang="en-GB" sz="1600" b="0" i="0" dirty="0" err="1"/>
              <a:t>Audiovisual</a:t>
            </a:r>
            <a:r>
              <a:rPr lang="en-GB" sz="1600" b="0" i="0" dirty="0"/>
              <a:t> Media Services Directive (AVMSD) in the context of a so-called REFIT (regulatory fitness) evaluation. </a:t>
            </a:r>
            <a:endParaRPr lang="en-GB" sz="1600" b="0" i="0" dirty="0" smtClean="0"/>
          </a:p>
          <a:p>
            <a:pPr lvl="1">
              <a:spcBef>
                <a:spcPts val="600"/>
              </a:spcBef>
              <a:spcAft>
                <a:spcPts val="600"/>
              </a:spcAft>
            </a:pPr>
            <a:r>
              <a:rPr lang="en-GB" sz="1600" b="0" dirty="0"/>
              <a:t>A revision of the Directive is foreseen in </a:t>
            </a:r>
            <a:r>
              <a:rPr lang="en-GB" sz="1600" b="0" dirty="0" smtClean="0"/>
              <a:t>2016.</a:t>
            </a:r>
            <a:endParaRPr lang="en-GB" sz="1600" i="0" dirty="0"/>
          </a:p>
          <a:p>
            <a:pPr marL="400050" lvl="1" indent="0">
              <a:spcBef>
                <a:spcPts val="600"/>
              </a:spcBef>
              <a:spcAft>
                <a:spcPts val="600"/>
              </a:spcAft>
              <a:buNone/>
            </a:pPr>
            <a:r>
              <a:rPr lang="en-GB" sz="1200" i="0" dirty="0" smtClean="0"/>
              <a:t>https</a:t>
            </a:r>
            <a:r>
              <a:rPr lang="en-GB" sz="1200" i="0" dirty="0"/>
              <a:t>://</a:t>
            </a:r>
            <a:r>
              <a:rPr lang="en-GB" sz="1200" i="0" dirty="0" smtClean="0"/>
              <a:t>ec.europa.eu/commission/2014-2019/</a:t>
            </a:r>
            <a:br>
              <a:rPr lang="en-GB" sz="1200" i="0" dirty="0" smtClean="0"/>
            </a:br>
            <a:r>
              <a:rPr lang="en-GB" sz="1200" i="0" dirty="0" err="1" smtClean="0"/>
              <a:t>oettinger</a:t>
            </a:r>
            <a:r>
              <a:rPr lang="en-GB" sz="1200" i="0" dirty="0" smtClean="0"/>
              <a:t>/announcements/speech-digital-assembly-riga-2015_en</a:t>
            </a:r>
          </a:p>
          <a:p>
            <a:pPr>
              <a:spcBef>
                <a:spcPts val="600"/>
              </a:spcBef>
              <a:spcAft>
                <a:spcPts val="600"/>
              </a:spcAft>
            </a:pPr>
            <a:r>
              <a:rPr lang="de-DE" sz="2000" i="0" dirty="0" err="1"/>
              <a:t>Ongoing</a:t>
            </a:r>
            <a:r>
              <a:rPr lang="de-DE" sz="2000" i="0" dirty="0"/>
              <a:t> </a:t>
            </a:r>
            <a:r>
              <a:rPr lang="de-DE" sz="2000" i="0" dirty="0" err="1"/>
              <a:t>public</a:t>
            </a:r>
            <a:r>
              <a:rPr lang="de-DE" sz="2000" i="0" dirty="0"/>
              <a:t> </a:t>
            </a:r>
            <a:r>
              <a:rPr lang="de-DE" sz="2000" i="0" dirty="0" err="1"/>
              <a:t>consultation</a:t>
            </a:r>
            <a:r>
              <a:rPr lang="de-DE" sz="2000" i="0" dirty="0"/>
              <a:t> </a:t>
            </a:r>
            <a:r>
              <a:rPr lang="de-DE" sz="2000" i="0" dirty="0" err="1" smtClean="0"/>
              <a:t>closed</a:t>
            </a:r>
            <a:r>
              <a:rPr lang="de-DE" sz="2000" i="0" dirty="0" smtClean="0"/>
              <a:t> 30-09-2015</a:t>
            </a:r>
            <a:endParaRPr lang="de-DE" sz="2000" i="0" dirty="0"/>
          </a:p>
          <a:p>
            <a:pPr marL="400050" lvl="1" indent="0">
              <a:spcBef>
                <a:spcPts val="600"/>
              </a:spcBef>
              <a:spcAft>
                <a:spcPts val="600"/>
              </a:spcAft>
              <a:buNone/>
            </a:pPr>
            <a:r>
              <a:rPr lang="en-GB" sz="1200" i="0" dirty="0"/>
              <a:t>http://ec.europa.eu/digital-agenda/en/news/public-consultation-directive-201013eu-audiovisual-media-services-avmsd-media-framework-21st</a:t>
            </a:r>
          </a:p>
        </p:txBody>
      </p:sp>
    </p:spTree>
    <p:extLst>
      <p:ext uri="{BB962C8B-B14F-4D97-AF65-F5344CB8AC3E}">
        <p14:creationId xmlns:p14="http://schemas.microsoft.com/office/powerpoint/2010/main" val="1705707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68313" y="981075"/>
            <a:ext cx="8229600" cy="936625"/>
          </a:xfrm>
        </p:spPr>
        <p:txBody>
          <a:bodyPr/>
          <a:lstStyle/>
          <a:p>
            <a:r>
              <a:rPr lang="en-US" dirty="0" smtClean="0"/>
              <a:t>Research and Innovation</a:t>
            </a:r>
            <a:endParaRPr lang="en-GB" dirty="0" smtClean="0"/>
          </a:p>
        </p:txBody>
      </p:sp>
      <p:sp>
        <p:nvSpPr>
          <p:cNvPr id="29699" name="Content Placeholder 2"/>
          <p:cNvSpPr>
            <a:spLocks noGrp="1"/>
          </p:cNvSpPr>
          <p:nvPr>
            <p:ph idx="1"/>
          </p:nvPr>
        </p:nvSpPr>
        <p:spPr>
          <a:xfrm>
            <a:off x="457200" y="2276475"/>
            <a:ext cx="8229600" cy="3633788"/>
          </a:xfrm>
        </p:spPr>
        <p:txBody>
          <a:bodyPr/>
          <a:lstStyle/>
          <a:p>
            <a:pPr>
              <a:buFontTx/>
              <a:buChar char="•"/>
            </a:pPr>
            <a:r>
              <a:rPr lang="en-US" i="0" dirty="0" smtClean="0"/>
              <a:t>Portfolio 22 ongoing projects (FP7 and CIP)</a:t>
            </a:r>
          </a:p>
          <a:p>
            <a:pPr>
              <a:buFontTx/>
              <a:buChar char="•"/>
            </a:pPr>
            <a:r>
              <a:rPr lang="en-US" i="0" dirty="0" smtClean="0"/>
              <a:t>One project cooperation EU Brazil</a:t>
            </a:r>
          </a:p>
          <a:p>
            <a:pPr>
              <a:buFontTx/>
              <a:buChar char="•"/>
            </a:pPr>
            <a:r>
              <a:rPr lang="en-US" i="0" dirty="0" smtClean="0"/>
              <a:t>8 ongoing Grant Agreement Preparation H2020</a:t>
            </a:r>
          </a:p>
          <a:p>
            <a:pPr>
              <a:buFontTx/>
              <a:buChar char="•"/>
            </a:pPr>
            <a:r>
              <a:rPr lang="en-US" i="0" dirty="0" smtClean="0"/>
              <a:t>3 </a:t>
            </a:r>
            <a:r>
              <a:rPr lang="en-US" i="0" dirty="0" err="1" smtClean="0"/>
              <a:t>Programme</a:t>
            </a:r>
            <a:r>
              <a:rPr lang="en-US" i="0" dirty="0" smtClean="0"/>
              <a:t> Officers</a:t>
            </a:r>
          </a:p>
          <a:p>
            <a:pPr>
              <a:buFontTx/>
              <a:buChar char="•"/>
            </a:pPr>
            <a:r>
              <a:rPr lang="en-US" i="0" dirty="0" smtClean="0"/>
              <a:t>Volume our projects multi annually ~100 MEUR</a:t>
            </a:r>
            <a:br>
              <a:rPr lang="en-US" i="0" dirty="0" smtClean="0"/>
            </a:br>
            <a:r>
              <a:rPr lang="en-US" i="0" dirty="0" smtClean="0"/>
              <a:t>~ 20MEUR in 2015, ~ 40 MEUR in 2016 planned.</a:t>
            </a:r>
          </a:p>
          <a:p>
            <a:pPr>
              <a:buFontTx/>
              <a:buChar char="•"/>
            </a:pPr>
            <a:r>
              <a:rPr lang="en-US" i="0" dirty="0" smtClean="0"/>
              <a:t>2016 call to be announced at ICT2015 conference</a:t>
            </a:r>
          </a:p>
          <a:p>
            <a:pPr marL="400050" lvl="1" indent="0">
              <a:buNone/>
            </a:pPr>
            <a:r>
              <a:rPr lang="en-US" sz="1600" b="0" dirty="0"/>
              <a:t>http://ec.europa.eu/digital-agenda/en/</a:t>
            </a:r>
            <a:br>
              <a:rPr lang="en-US" sz="1600" b="0" dirty="0"/>
            </a:br>
            <a:r>
              <a:rPr lang="en-US" sz="1600" b="0" dirty="0"/>
              <a:t>ict2015-innovate-connect-transform-lisbon-20-22-october-2015</a:t>
            </a:r>
          </a:p>
          <a:p>
            <a:pPr>
              <a:buFontTx/>
              <a:buChar char="•"/>
            </a:pPr>
            <a:endParaRPr lang="en-US" dirty="0" smtClean="0"/>
          </a:p>
          <a:p>
            <a:pPr>
              <a:buFontTx/>
              <a:buChar char="•"/>
            </a:pPr>
            <a:endParaRPr lang="en-US" dirty="0" smtClean="0"/>
          </a:p>
          <a:p>
            <a:pPr>
              <a:buFontTx/>
              <a:buChar char="•"/>
            </a:pPr>
            <a:endParaRPr lang="en-US" dirty="0" smtClean="0"/>
          </a:p>
          <a:p>
            <a:pPr>
              <a:buFontTx/>
              <a:buChar char="•"/>
            </a:pPr>
            <a:endParaRPr lang="en-GB" dirty="0" smtClean="0"/>
          </a:p>
        </p:txBody>
      </p:sp>
    </p:spTree>
    <p:extLst>
      <p:ext uri="{BB962C8B-B14F-4D97-AF65-F5344CB8AC3E}">
        <p14:creationId xmlns:p14="http://schemas.microsoft.com/office/powerpoint/2010/main" val="1780449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U:\_R&amp;D\Shirley\Communication\MyCloud3.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370" cy="6858000"/>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1008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981075"/>
            <a:ext cx="8229600" cy="936625"/>
          </a:xfrm>
        </p:spPr>
        <p:txBody>
          <a:bodyPr/>
          <a:lstStyle/>
          <a:p>
            <a:r>
              <a:rPr lang="de-DE" dirty="0" err="1" smtClean="0"/>
              <a:t>Horizon</a:t>
            </a:r>
            <a:r>
              <a:rPr lang="de-DE" dirty="0" smtClean="0"/>
              <a:t> 2020</a:t>
            </a:r>
            <a:endParaRPr lang="en-GB" dirty="0" smtClean="0"/>
          </a:p>
        </p:txBody>
      </p:sp>
      <p:sp>
        <p:nvSpPr>
          <p:cNvPr id="18435" name="Content Placeholder 2"/>
          <p:cNvSpPr>
            <a:spLocks noGrp="1"/>
          </p:cNvSpPr>
          <p:nvPr>
            <p:ph idx="1"/>
          </p:nvPr>
        </p:nvSpPr>
        <p:spPr>
          <a:xfrm>
            <a:off x="457200" y="2276475"/>
            <a:ext cx="8229600" cy="3633788"/>
          </a:xfrm>
        </p:spPr>
        <p:txBody>
          <a:bodyPr/>
          <a:lstStyle/>
          <a:p>
            <a:r>
              <a:rPr lang="de-DE" i="0" dirty="0" smtClean="0"/>
              <a:t>New </a:t>
            </a:r>
            <a:r>
              <a:rPr lang="de-DE" i="0" dirty="0" err="1" smtClean="0"/>
              <a:t>single</a:t>
            </a:r>
            <a:r>
              <a:rPr lang="de-DE" i="0" dirty="0" smtClean="0"/>
              <a:t> (</a:t>
            </a:r>
            <a:r>
              <a:rPr lang="de-DE" i="0" dirty="0" err="1" smtClean="0"/>
              <a:t>financial</a:t>
            </a:r>
            <a:r>
              <a:rPr lang="de-DE" i="0" dirty="0" smtClean="0"/>
              <a:t>) </a:t>
            </a:r>
            <a:r>
              <a:rPr lang="de-DE" i="0" dirty="0" err="1" smtClean="0"/>
              <a:t>instruments</a:t>
            </a:r>
            <a:r>
              <a:rPr lang="de-DE" i="0" dirty="0" smtClean="0"/>
              <a:t> </a:t>
            </a:r>
            <a:r>
              <a:rPr lang="de-DE" i="0" dirty="0" err="1" smtClean="0"/>
              <a:t>for</a:t>
            </a:r>
            <a:r>
              <a:rPr lang="de-DE" i="0" dirty="0" smtClean="0"/>
              <a:t> </a:t>
            </a:r>
            <a:r>
              <a:rPr lang="de-DE" i="0" dirty="0" err="1" smtClean="0"/>
              <a:t>the</a:t>
            </a:r>
            <a:r>
              <a:rPr lang="de-DE" i="0" dirty="0" smtClean="0"/>
              <a:t> EC</a:t>
            </a:r>
          </a:p>
          <a:p>
            <a:r>
              <a:rPr lang="de-DE" i="0" dirty="0" err="1" smtClean="0"/>
              <a:t>For</a:t>
            </a:r>
            <a:r>
              <a:rPr lang="de-DE" i="0" dirty="0" smtClean="0"/>
              <a:t> </a:t>
            </a:r>
            <a:r>
              <a:rPr lang="de-DE" i="0" dirty="0" err="1" smtClean="0"/>
              <a:t>research</a:t>
            </a:r>
            <a:r>
              <a:rPr lang="de-DE" i="0" dirty="0" smtClean="0"/>
              <a:t> </a:t>
            </a:r>
            <a:r>
              <a:rPr lang="de-DE" i="0" dirty="0" err="1" smtClean="0"/>
              <a:t>and</a:t>
            </a:r>
            <a:r>
              <a:rPr lang="de-DE" i="0" dirty="0" smtClean="0"/>
              <a:t> </a:t>
            </a:r>
            <a:r>
              <a:rPr lang="de-DE" i="0" dirty="0" err="1" smtClean="0"/>
              <a:t>innovation</a:t>
            </a:r>
            <a:endParaRPr lang="de-DE" i="0" dirty="0"/>
          </a:p>
          <a:p>
            <a:pPr lvl="1"/>
            <a:r>
              <a:rPr lang="de-DE" b="0" i="0" dirty="0" smtClean="0"/>
              <a:t>Innovation </a:t>
            </a:r>
            <a:r>
              <a:rPr lang="de-DE" b="0" i="0" dirty="0" err="1" smtClean="0"/>
              <a:t>is</a:t>
            </a:r>
            <a:r>
              <a:rPr lang="de-DE" b="0" i="0" dirty="0" smtClean="0"/>
              <a:t> </a:t>
            </a:r>
            <a:r>
              <a:rPr lang="de-DE" b="0" i="0" dirty="0" err="1" smtClean="0"/>
              <a:t>closer</a:t>
            </a:r>
            <a:r>
              <a:rPr lang="de-DE" b="0" i="0" dirty="0" smtClean="0"/>
              <a:t> </a:t>
            </a:r>
            <a:r>
              <a:rPr lang="de-DE" b="0" i="0" dirty="0" err="1" smtClean="0"/>
              <a:t>to</a:t>
            </a:r>
            <a:r>
              <a:rPr lang="de-DE" b="0" i="0" dirty="0" smtClean="0"/>
              <a:t> </a:t>
            </a:r>
            <a:r>
              <a:rPr lang="de-DE" b="0" i="0" dirty="0" err="1" smtClean="0"/>
              <a:t>market</a:t>
            </a:r>
            <a:r>
              <a:rPr lang="de-DE" b="0" i="0" dirty="0" smtClean="0"/>
              <a:t> </a:t>
            </a:r>
            <a:r>
              <a:rPr lang="de-DE" b="0" i="0" dirty="0" err="1" smtClean="0"/>
              <a:t>than</a:t>
            </a:r>
            <a:r>
              <a:rPr lang="de-DE" b="0" i="0" dirty="0" smtClean="0"/>
              <a:t> </a:t>
            </a:r>
            <a:r>
              <a:rPr lang="de-DE" b="0" i="0" dirty="0" err="1" smtClean="0"/>
              <a:t>research</a:t>
            </a:r>
            <a:endParaRPr lang="de-DE" b="0" i="0" dirty="0" smtClean="0"/>
          </a:p>
          <a:p>
            <a:pPr lvl="1"/>
            <a:r>
              <a:rPr lang="de-DE" b="0" dirty="0" smtClean="0"/>
              <a:t>Stimulation </a:t>
            </a:r>
            <a:r>
              <a:rPr lang="de-DE" b="0" dirty="0" err="1" smtClean="0"/>
              <a:t>of</a:t>
            </a:r>
            <a:r>
              <a:rPr lang="de-DE" b="0" dirty="0" smtClean="0"/>
              <a:t> Innovation, SME &amp; </a:t>
            </a:r>
            <a:r>
              <a:rPr lang="de-DE" b="0" dirty="0" err="1" smtClean="0"/>
              <a:t>gender</a:t>
            </a:r>
            <a:r>
              <a:rPr lang="de-DE" b="0" dirty="0" smtClean="0"/>
              <a:t> </a:t>
            </a:r>
            <a:r>
              <a:rPr lang="de-DE" b="0" dirty="0" err="1" smtClean="0"/>
              <a:t>balance</a:t>
            </a:r>
            <a:endParaRPr lang="de-DE" b="0" i="0" dirty="0"/>
          </a:p>
          <a:p>
            <a:r>
              <a:rPr lang="en-GB" i="0" dirty="0" smtClean="0"/>
              <a:t>Major simplification - single </a:t>
            </a:r>
            <a:r>
              <a:rPr lang="en-GB" i="0" dirty="0"/>
              <a:t>set of </a:t>
            </a:r>
            <a:r>
              <a:rPr lang="en-GB" i="0" dirty="0" smtClean="0"/>
              <a:t>rules &amp; tools</a:t>
            </a:r>
            <a:endParaRPr lang="en-GB" i="0" dirty="0"/>
          </a:p>
          <a:p>
            <a:r>
              <a:rPr lang="de-DE" i="0" dirty="0" err="1" smtClean="0"/>
              <a:t>Estimated</a:t>
            </a:r>
            <a:r>
              <a:rPr lang="de-DE" i="0" dirty="0" smtClean="0"/>
              <a:t> 80 </a:t>
            </a:r>
            <a:r>
              <a:rPr lang="de-DE" i="0" dirty="0" err="1" smtClean="0"/>
              <a:t>billion</a:t>
            </a:r>
            <a:r>
              <a:rPr lang="de-DE" i="0" dirty="0" smtClean="0"/>
              <a:t> EUR </a:t>
            </a:r>
            <a:r>
              <a:rPr lang="de-DE" i="0" dirty="0" err="1" smtClean="0"/>
              <a:t>funding</a:t>
            </a:r>
            <a:endParaRPr lang="de-DE" i="0" dirty="0"/>
          </a:p>
          <a:p>
            <a:pPr marL="400050" lvl="1" indent="0">
              <a:buNone/>
            </a:pPr>
            <a:r>
              <a:rPr lang="de-DE" b="0" i="0" dirty="0"/>
              <a:t>http://ec.europa.eu/research/horizon2020</a:t>
            </a:r>
            <a:r>
              <a:rPr lang="de-DE" sz="1600" b="0" i="0" dirty="0" smtClean="0"/>
              <a:t>	</a:t>
            </a:r>
            <a:endParaRPr lang="en-GB" sz="1600" b="0" i="0" dirty="0"/>
          </a:p>
          <a:p>
            <a:endParaRPr lang="en-GB" sz="1600" i="0" dirty="0" smtClean="0">
              <a:solidFill>
                <a:srgbClr val="808080"/>
              </a:solidFill>
            </a:endParaRPr>
          </a:p>
        </p:txBody>
      </p:sp>
    </p:spTree>
    <p:extLst>
      <p:ext uri="{BB962C8B-B14F-4D97-AF65-F5344CB8AC3E}">
        <p14:creationId xmlns:p14="http://schemas.microsoft.com/office/powerpoint/2010/main" val="396592072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240BEE36140C4099AA2AE462C59614" ma:contentTypeVersion="2" ma:contentTypeDescription="Create a new document." ma:contentTypeScope="" ma:versionID="e63c2246d32922dcb5ba18055bf4d5d1">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f03cfa57e716973114bdf2422329f5c"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63BCCF-383D-445C-BA0D-97E2CE27993E}"/>
</file>

<file path=customXml/itemProps2.xml><?xml version="1.0" encoding="utf-8"?>
<ds:datastoreItem xmlns:ds="http://schemas.openxmlformats.org/officeDocument/2006/customXml" ds:itemID="{706482DF-6EEC-4C49-8785-74E190B13D36}"/>
</file>

<file path=customXml/itemProps3.xml><?xml version="1.0" encoding="utf-8"?>
<ds:datastoreItem xmlns:ds="http://schemas.openxmlformats.org/officeDocument/2006/customXml" ds:itemID="{EB54E2A4-B44E-4495-BC7A-6059E3790C89}"/>
</file>

<file path=docProps/app.xml><?xml version="1.0" encoding="utf-8"?>
<Properties xmlns="http://schemas.openxmlformats.org/officeDocument/2006/extended-properties" xmlns:vt="http://schemas.openxmlformats.org/officeDocument/2006/docPropsVTypes">
  <Template>Apex</Template>
  <TotalTime>3739</TotalTime>
  <Words>461</Words>
  <Application>Microsoft Office PowerPoint</Application>
  <PresentationFormat>On-screen Show (4:3)</PresentationFormat>
  <Paragraphs>142</Paragraphs>
  <Slides>21</Slides>
  <Notes>7</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European Commission  Communications Networks, Content  and Technology  Converging Media &amp; Content  Thomas Küpper</vt:lpstr>
      <vt:lpstr>Agenda</vt:lpstr>
      <vt:lpstr>European Commission</vt:lpstr>
      <vt:lpstr>Communications Networks, Content and Technology</vt:lpstr>
      <vt:lpstr>Unit Converging Media &amp; Content</vt:lpstr>
      <vt:lpstr>Audiovisual Media Services Directive (AVMSD)</vt:lpstr>
      <vt:lpstr>Research and Innovation</vt:lpstr>
      <vt:lpstr>PowerPoint Presentation</vt:lpstr>
      <vt:lpstr>Horizon 2020</vt:lpstr>
      <vt:lpstr>G1 research focus</vt:lpstr>
      <vt:lpstr>Draft Work Programme 2016</vt:lpstr>
      <vt:lpstr>ICT-19-2017: Media and content     convergence</vt:lpstr>
      <vt:lpstr>Industry trends (1) broadcasting</vt:lpstr>
      <vt:lpstr>Industry trends (2) accessibility</vt:lpstr>
      <vt:lpstr>Industry trends (3) data analytics</vt:lpstr>
      <vt:lpstr>Industry trends (4) interoperability</vt:lpstr>
      <vt:lpstr>What is your religion?</vt:lpstr>
      <vt:lpstr>Today</vt:lpstr>
      <vt:lpstr>Market moving towards</vt:lpstr>
      <vt:lpstr>Challenges</vt:lpstr>
      <vt:lpstr>thank you</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turneem</dc:creator>
  <cp:lastModifiedBy>European Commission</cp:lastModifiedBy>
  <cp:revision>287</cp:revision>
  <cp:lastPrinted>2013-10-27T17:14:16Z</cp:lastPrinted>
  <dcterms:created xsi:type="dcterms:W3CDTF">2011-10-28T10:25:18Z</dcterms:created>
  <dcterms:modified xsi:type="dcterms:W3CDTF">2015-10-07T16:51:50Z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pdateToken">
    <vt:lpwstr>1</vt:lpwstr>
  </property>
  <property fmtid="{D5CDD505-2E9C-101B-9397-08002B2CF9AE}" pid="3" name="Offisync_ProviderInitializationData">
    <vt:lpwstr>http://connected.cnect.cec.eu.int</vt:lpwstr>
  </property>
  <property fmtid="{D5CDD505-2E9C-101B-9397-08002B2CF9AE}" pid="4" name="Offisync_SaveTime">
    <vt:lpwstr/>
  </property>
  <property fmtid="{D5CDD505-2E9C-101B-9397-08002B2CF9AE}" pid="5" name="Offisync_FileTitle">
    <vt:lpwstr/>
  </property>
  <property fmtid="{D5CDD505-2E9C-101B-9397-08002B2CF9AE}" pid="6" name="Jive_LatestUserAccountName">
    <vt:lpwstr>rabbaal</vt:lpwstr>
  </property>
  <property fmtid="{D5CDD505-2E9C-101B-9397-08002B2CF9AE}" pid="7" name="Offisync_IsSaved">
    <vt:lpwstr>False</vt:lpwstr>
  </property>
  <property fmtid="{D5CDD505-2E9C-101B-9397-08002B2CF9AE}" pid="8" name="Offisync_IsFrozen">
    <vt:lpwstr>False</vt:lpwstr>
  </property>
  <property fmtid="{D5CDD505-2E9C-101B-9397-08002B2CF9AE}" pid="9" name="Offisync_UniqueId">
    <vt:lpwstr>2182</vt:lpwstr>
  </property>
  <property fmtid="{D5CDD505-2E9C-101B-9397-08002B2CF9AE}" pid="10" name="Offisync_ProviderName">
    <vt:lpwstr>Jive</vt:lpwstr>
  </property>
  <property fmtid="{D5CDD505-2E9C-101B-9397-08002B2CF9AE}" pid="11" name="Jive_VersionGuid_v2.5">
    <vt:lpwstr/>
  </property>
  <property fmtid="{D5CDD505-2E9C-101B-9397-08002B2CF9AE}" pid="12" name="Offisync_ServerID">
    <vt:lpwstr>0d3b22a6-6203-4efc-8e8e-b5279256493b</vt:lpwstr>
  </property>
  <property fmtid="{D5CDD505-2E9C-101B-9397-08002B2CF9AE}" pid="13" name="Jive_VersionGuid">
    <vt:lpwstr>78fb34ed-30fd-4df3-91be-d47a6a4a28d0</vt:lpwstr>
  </property>
  <property fmtid="{D5CDD505-2E9C-101B-9397-08002B2CF9AE}" pid="14" name="Offisync_FolderId">
    <vt:lpwstr/>
  </property>
  <property fmtid="{D5CDD505-2E9C-101B-9397-08002B2CF9AE}" pid="15" name="ContentTypeId">
    <vt:lpwstr>0x01010042240BEE36140C4099AA2AE462C59614</vt:lpwstr>
  </property>
</Properties>
</file>