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18" r:id="rId2"/>
    <p:sldId id="359" r:id="rId3"/>
    <p:sldId id="355" r:id="rId4"/>
    <p:sldId id="360" r:id="rId5"/>
    <p:sldId id="357" r:id="rId6"/>
    <p:sldId id="358" r:id="rId7"/>
    <p:sldId id="351" r:id="rId8"/>
    <p:sldId id="334" r:id="rId9"/>
    <p:sldId id="322" r:id="rId10"/>
    <p:sldId id="366" r:id="rId11"/>
    <p:sldId id="364" r:id="rId12"/>
    <p:sldId id="365" r:id="rId13"/>
    <p:sldId id="361" r:id="rId14"/>
    <p:sldId id="362" r:id="rId15"/>
    <p:sldId id="325" r:id="rId16"/>
    <p:sldId id="326" r:id="rId17"/>
    <p:sldId id="339" r:id="rId18"/>
    <p:sldId id="369" r:id="rId19"/>
    <p:sldId id="367" r:id="rId20"/>
    <p:sldId id="368" r:id="rId21"/>
  </p:sldIdLst>
  <p:sldSz cx="12192000" cy="6858000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19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19" autoAdjust="0"/>
    <p:restoredTop sz="73514" autoAdjust="0"/>
  </p:normalViewPr>
  <p:slideViewPr>
    <p:cSldViewPr snapToGrid="0">
      <p:cViewPr varScale="1">
        <p:scale>
          <a:sx n="86" d="100"/>
          <a:sy n="86" d="100"/>
        </p:scale>
        <p:origin x="-86" y="-37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458" cy="496729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073" y="0"/>
            <a:ext cx="2890458" cy="496729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r">
              <a:defRPr sz="1200"/>
            </a:lvl1pPr>
          </a:lstStyle>
          <a:p>
            <a:fld id="{0F2C7433-2270-4E63-8C19-511ADF267BF2}" type="datetimeFigureOut">
              <a:rPr lang="en-US" smtClean="0"/>
              <a:t>16/04/2015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9909"/>
            <a:ext cx="2890458" cy="496729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073" y="9429909"/>
            <a:ext cx="2890458" cy="496729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r">
              <a:defRPr sz="1200"/>
            </a:lvl1pPr>
          </a:lstStyle>
          <a:p>
            <a:fld id="{5F96299C-F89A-4E51-B95A-218F9AF07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2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8136"/>
          </a:xfrm>
          <a:prstGeom prst="rect">
            <a:avLst/>
          </a:prstGeom>
        </p:spPr>
        <p:txBody>
          <a:bodyPr vert="horz" lIns="94822" tIns="47411" rIns="94822" bIns="474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8" cy="498136"/>
          </a:xfrm>
          <a:prstGeom prst="rect">
            <a:avLst/>
          </a:prstGeom>
        </p:spPr>
        <p:txBody>
          <a:bodyPr vert="horz" lIns="94822" tIns="47411" rIns="94822" bIns="47411" rtlCol="0"/>
          <a:lstStyle>
            <a:lvl1pPr algn="r">
              <a:defRPr sz="1200"/>
            </a:lvl1pPr>
          </a:lstStyle>
          <a:p>
            <a:fld id="{8CDC6B5E-2196-41C6-9503-C4DF2322276F}" type="datetimeFigureOut">
              <a:rPr lang="en-US" smtClean="0"/>
              <a:t>16/04/2015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39838"/>
            <a:ext cx="59547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22" tIns="47411" rIns="94822" bIns="474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959"/>
            <a:ext cx="5335270" cy="3909239"/>
          </a:xfrm>
          <a:prstGeom prst="rect">
            <a:avLst/>
          </a:prstGeom>
        </p:spPr>
        <p:txBody>
          <a:bodyPr vert="horz" lIns="94822" tIns="47411" rIns="94822" bIns="4741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889938" cy="498135"/>
          </a:xfrm>
          <a:prstGeom prst="rect">
            <a:avLst/>
          </a:prstGeom>
        </p:spPr>
        <p:txBody>
          <a:bodyPr vert="horz" lIns="94822" tIns="47411" rIns="94822" bIns="474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8" y="9430092"/>
            <a:ext cx="2889938" cy="498135"/>
          </a:xfrm>
          <a:prstGeom prst="rect">
            <a:avLst/>
          </a:prstGeom>
        </p:spPr>
        <p:txBody>
          <a:bodyPr vert="horz" lIns="94822" tIns="47411" rIns="94822" bIns="47411" rtlCol="0" anchor="b"/>
          <a:lstStyle>
            <a:lvl1pPr algn="r">
              <a:defRPr sz="1200"/>
            </a:lvl1pPr>
          </a:lstStyle>
          <a:p>
            <a:fld id="{223AFEAD-DB9F-4170-B447-F09F86CA2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30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AFEAD-DB9F-4170-B447-F09F86CA2A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46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AFEAD-DB9F-4170-B447-F09F86CA2A5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93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AFEAD-DB9F-4170-B447-F09F86CA2A5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694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AFEAD-DB9F-4170-B447-F09F86CA2A5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486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AFEAD-DB9F-4170-B447-F09F86CA2A5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32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AFEAD-DB9F-4170-B447-F09F86CA2A5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91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524000" y="5971049"/>
            <a:ext cx="10668000" cy="49795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5971049"/>
            <a:ext cx="1371600" cy="49795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6400" y="6037463"/>
            <a:ext cx="2743200" cy="365125"/>
          </a:xfrm>
        </p:spPr>
        <p:txBody>
          <a:bodyPr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FB84FE28-02A2-4412-AB26-2E4694C0363F}" type="datetime3">
              <a:rPr lang="en-US" smtClean="0"/>
              <a:t>16 April 2015</a:t>
            </a:fld>
            <a:endParaRPr lang="en-US"/>
          </a:p>
        </p:txBody>
      </p:sp>
      <p:grpSp>
        <p:nvGrpSpPr>
          <p:cNvPr id="15" name="Group 5"/>
          <p:cNvGrpSpPr>
            <a:grpSpLocks noChangeAspect="1"/>
          </p:cNvGrpSpPr>
          <p:nvPr userDrawn="1"/>
        </p:nvGrpSpPr>
        <p:grpSpPr bwMode="auto">
          <a:xfrm>
            <a:off x="-1033016" y="4685189"/>
            <a:ext cx="2116136" cy="1081089"/>
            <a:chOff x="4325" y="119"/>
            <a:chExt cx="1333" cy="681"/>
          </a:xfrm>
        </p:grpSpPr>
        <p:sp>
          <p:nvSpPr>
            <p:cNvPr id="16" name="AutoShape 4"/>
            <p:cNvSpPr>
              <a:spLocks noChangeAspect="1" noChangeArrowheads="1" noTextEdit="1"/>
            </p:cNvSpPr>
            <p:nvPr/>
          </p:nvSpPr>
          <p:spPr bwMode="auto">
            <a:xfrm>
              <a:off x="4325" y="119"/>
              <a:ext cx="1315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17" name="Picture 6"/>
            <p:cNvPicPr>
              <a:picLocks noChangeAspect="1" noChangeArrowheads="1"/>
            </p:cNvPicPr>
            <p:nvPr/>
          </p:nvPicPr>
          <p:blipFill rotWithShape="1">
            <a:blip r:embed="rId2"/>
            <a:srcRect r="59620"/>
            <a:stretch/>
          </p:blipFill>
          <p:spPr bwMode="auto">
            <a:xfrm>
              <a:off x="5127" y="301"/>
              <a:ext cx="53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776404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C8C4-F109-4240-B178-BBD2613010BF}" type="datetime3">
              <a:rPr lang="en-US" smtClean="0"/>
              <a:t>16 April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6078"/>
            <a:ext cx="2743200" cy="365125"/>
          </a:xfrm>
          <a:prstGeom prst="rect">
            <a:avLst/>
          </a:prstGeom>
        </p:spPr>
        <p:txBody>
          <a:bodyPr/>
          <a:lstStyle/>
          <a:p>
            <a:fld id="{D41C8F09-43E9-4534-9D21-65C71540C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43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DBDA-404D-44CC-8678-E0CC8CD24CDC}" type="datetime3">
              <a:rPr lang="en-US" smtClean="0"/>
              <a:t>16 April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6078"/>
            <a:ext cx="2743200" cy="365125"/>
          </a:xfrm>
          <a:prstGeom prst="rect">
            <a:avLst/>
          </a:prstGeom>
        </p:spPr>
        <p:txBody>
          <a:bodyPr/>
          <a:lstStyle/>
          <a:p>
            <a:fld id="{D41C8F09-43E9-4534-9D21-65C71540C8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613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indent="-360000">
              <a:defRPr/>
            </a:lvl1pPr>
            <a:lvl2pPr indent="-288000">
              <a:buClr>
                <a:schemeClr val="accent1">
                  <a:lumMod val="75000"/>
                </a:schemeClr>
              </a:buCl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D41C8F09-43E9-4534-9D21-65C71540C84C}" type="slidenum">
              <a:rPr lang="en-US" smtClean="0"/>
              <a:pPr/>
              <a:t>‹#›</a:t>
            </a:fld>
            <a:endParaRPr lang="en-US" dirty="0" smtClean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838200" y="170483"/>
            <a:ext cx="10515600" cy="101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6607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E2B9A-17BB-4A46-A855-105FB0C1D237}" type="datetime3">
              <a:rPr lang="en-US" smtClean="0"/>
              <a:t>16 April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7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524000" y="2851688"/>
            <a:ext cx="10668000" cy="17107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851688"/>
            <a:ext cx="9823450" cy="1710787"/>
          </a:xfrm>
        </p:spPr>
        <p:txBody>
          <a:bodyPr anchor="ctr"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8234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FB17-90C0-4326-8816-8C2284277A7C}" type="datetime3">
              <a:rPr lang="en-US" smtClean="0"/>
              <a:t>16 April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1" y="2851688"/>
            <a:ext cx="1371601" cy="171078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0895" y="4917789"/>
            <a:ext cx="749808" cy="84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238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18834"/>
            <a:ext cx="5181600" cy="482100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18834"/>
            <a:ext cx="5181600" cy="48210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F212D-2DAF-4AB1-B6A0-59E469EC8B0A}" type="datetime3">
              <a:rPr lang="en-US" smtClean="0"/>
              <a:t>16 April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838200" y="170483"/>
            <a:ext cx="10515600" cy="101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158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549829"/>
            <a:ext cx="5157787" cy="552289"/>
          </a:xfrm>
          <a:solidFill>
            <a:srgbClr val="C00000"/>
          </a:solidFill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102119"/>
            <a:ext cx="5157787" cy="42521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49829"/>
            <a:ext cx="5183188" cy="552290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 b="1" smtClean="0">
                <a:solidFill>
                  <a:schemeClr val="bg1"/>
                </a:solidFill>
              </a:defRPr>
            </a:lvl1pPr>
          </a:lstStyle>
          <a:p>
            <a:pPr marL="0" lvl="0" indent="0" algn="ctr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102119"/>
            <a:ext cx="5183188" cy="42521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4102-C647-4138-B2F6-18FEEEC0A0C6}" type="datetime3">
              <a:rPr lang="en-US" smtClean="0"/>
              <a:t>16 April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838200" y="170483"/>
            <a:ext cx="10515600" cy="101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757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F30E8-008F-43BE-A865-643C0C26C6F7}" type="datetime3">
              <a:rPr lang="en-US" smtClean="0"/>
              <a:t>16 April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838200" y="278969"/>
            <a:ext cx="10515600" cy="101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653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E898-7D1E-4BAD-823B-4C805AB83317}" type="datetime3">
              <a:rPr lang="en-US" smtClean="0"/>
              <a:t>16 April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156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6913-9362-48A6-88A8-DEB156E4A6C5}" type="datetime3">
              <a:rPr lang="en-US" smtClean="0"/>
              <a:t>16 April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466078"/>
            <a:ext cx="2743200" cy="365125"/>
          </a:xfrm>
          <a:prstGeom prst="rect">
            <a:avLst/>
          </a:prstGeom>
        </p:spPr>
        <p:txBody>
          <a:bodyPr/>
          <a:lstStyle/>
          <a:p>
            <a:fld id="{D41C8F09-43E9-4534-9D21-65C71540C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1D3F9-880E-4380-8109-1BF9707824FF}" type="datetime3">
              <a:rPr lang="en-US" smtClean="0"/>
              <a:t>16 April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466078"/>
            <a:ext cx="2743200" cy="365125"/>
          </a:xfrm>
          <a:prstGeom prst="rect">
            <a:avLst/>
          </a:prstGeom>
        </p:spPr>
        <p:txBody>
          <a:bodyPr/>
          <a:lstStyle/>
          <a:p>
            <a:fld id="{D41C8F09-43E9-4534-9D21-65C71540C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21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271504" y="257231"/>
            <a:ext cx="749808" cy="8435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70483"/>
            <a:ext cx="10515600" cy="101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76439"/>
            <a:ext cx="10515600" cy="4977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6607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73F3C-6341-4841-82E4-9E6E00C7BC26}" type="datetime3">
              <a:rPr lang="en-US" smtClean="0"/>
              <a:t>16 April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66078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816000" y="1221816"/>
            <a:ext cx="11376000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221816"/>
            <a:ext cx="576000" cy="21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fld id="{D41C8F09-43E9-4534-9D21-65C71540C84C}" type="slidenum">
              <a:rPr lang="en-US" sz="1100" b="1" smtClean="0"/>
              <a:pPr algn="ctr"/>
              <a:t>‹#›</a:t>
            </a:fld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38703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SzPct val="70000"/>
        <a:buFont typeface="Wingdings" panose="05000000000000000000" pitchFamily="2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880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SzPct val="70000"/>
        <a:buFont typeface="Wingdings 2" panose="05020102010507070707" pitchFamily="18" charset="2"/>
        <a:buChar char="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SzPct val="75000"/>
        <a:buFont typeface="Wingdings" panose="05000000000000000000" pitchFamily="2" charset="2"/>
        <a:buChar char="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75000"/>
        <a:buFont typeface="Wingdings" panose="05000000000000000000" pitchFamily="2" charset="2"/>
        <a:buChar char="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pub/D-ST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tu.int/en/ITU-D/Study-Groups/Pages/case-study-library.aspx" TargetMode="External"/><Relationship Id="rId3" Type="http://schemas.openxmlformats.org/officeDocument/2006/relationships/hyperlink" Target="http://www.itu.int/net4/ITU-D/CDS/sg/blkmeetings.asp?lg=1&amp;sp=2014&amp;blk=14211" TargetMode="External"/><Relationship Id="rId7" Type="http://schemas.openxmlformats.org/officeDocument/2006/relationships/hyperlink" Target="http://www.itu.int/en/ITU-D/Study-Groups/2014-2018/Pages/collaborative-tools.aspx" TargetMode="External"/><Relationship Id="rId2" Type="http://schemas.openxmlformats.org/officeDocument/2006/relationships/hyperlink" Target="http://www.itu.int/net4/ITU-D/CDS/sg/blkmeetings.asp?lg=1&amp;sp=2014&amp;blk=14210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itu.int/net4/ITU-D/CDS/sg/blkmeetings.asp?lg=1&amp;sp=2014&amp;blk=14030" TargetMode="External"/><Relationship Id="rId5" Type="http://schemas.openxmlformats.org/officeDocument/2006/relationships/hyperlink" Target="http://www.itu.int/net4/ITU-D/CDS/sg/blkmeetings.asp?lg=1&amp;sp=2014&amp;blk=14029" TargetMode="External"/><Relationship Id="rId4" Type="http://schemas.openxmlformats.org/officeDocument/2006/relationships/hyperlink" Target="http://www.itu.int/md/D14-CA-CIR-000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devsg@itu.int" TargetMode="External"/><Relationship Id="rId2" Type="http://schemas.openxmlformats.org/officeDocument/2006/relationships/hyperlink" Target="http://www.itu.int/ITU-D/study-groups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net4/ITU-D/CDS/sg/questions.asp?lg=1&amp;sp=201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810" y="1122363"/>
            <a:ext cx="10851614" cy="1915805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ITU-D Study Groups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340510"/>
            <a:ext cx="9426677" cy="1917290"/>
          </a:xfrm>
        </p:spPr>
        <p:txBody>
          <a:bodyPr/>
          <a:lstStyle/>
          <a:p>
            <a:r>
              <a:rPr lang="en-US" sz="3600" dirty="0" smtClean="0">
                <a:solidFill>
                  <a:srgbClr val="4472C4">
                    <a:lumMod val="75000"/>
                  </a:srgbClr>
                </a:solidFill>
                <a:latin typeface="Calibri Light"/>
              </a:rPr>
              <a:t>Update on activities of ITU-D Study Group 1 and 2 for the 2014-2017 study period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80471" y="6019800"/>
            <a:ext cx="6211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ITU </a:t>
            </a:r>
            <a:r>
              <a:rPr lang="en-US" dirty="0">
                <a:solidFill>
                  <a:schemeClr val="bg1"/>
                </a:solidFill>
              </a:rPr>
              <a:t>Regional Development </a:t>
            </a:r>
            <a:r>
              <a:rPr lang="en-US" dirty="0" smtClean="0">
                <a:solidFill>
                  <a:schemeClr val="bg1"/>
                </a:solidFill>
              </a:rPr>
              <a:t>Forum for Europe, 20-22 April 2015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85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040161"/>
            <a:ext cx="9823450" cy="333384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Study Group 1 and 2 management teams</a:t>
            </a:r>
            <a:endParaRPr lang="en-US" sz="4000" b="1" dirty="0"/>
          </a:p>
        </p:txBody>
      </p:sp>
      <p:sp>
        <p:nvSpPr>
          <p:cNvPr id="7" name="Rectangle 6"/>
          <p:cNvSpPr/>
          <p:nvPr/>
        </p:nvSpPr>
        <p:spPr>
          <a:xfrm>
            <a:off x="11742515" y="6440185"/>
            <a:ext cx="44948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D41C8F09-43E9-4534-9D21-65C71540C84C}" type="slidenum">
              <a:rPr lang="en-US" sz="1400"/>
              <a:pPr/>
              <a:t>10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375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518834"/>
            <a:ext cx="5464937" cy="48210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/>
              <a:t>Study Group </a:t>
            </a:r>
            <a:r>
              <a:rPr lang="en-US" sz="1800" b="1" dirty="0" smtClean="0"/>
              <a:t>1 Chairman</a:t>
            </a:r>
            <a:r>
              <a:rPr lang="en-US" sz="1800" b="1" dirty="0"/>
              <a:t>:</a:t>
            </a:r>
          </a:p>
          <a:p>
            <a:r>
              <a:rPr lang="en-US" sz="1800" dirty="0" err="1"/>
              <a:t>Ms</a:t>
            </a:r>
            <a:r>
              <a:rPr lang="en-US" sz="1800" dirty="0"/>
              <a:t> Roxanne </a:t>
            </a:r>
            <a:r>
              <a:rPr lang="en-US" sz="1800" cap="all" dirty="0"/>
              <a:t>McElvane</a:t>
            </a:r>
            <a:r>
              <a:rPr lang="en-US" sz="1800" dirty="0"/>
              <a:t> (United States of America)</a:t>
            </a:r>
          </a:p>
          <a:p>
            <a:pPr marL="0" indent="0">
              <a:buNone/>
            </a:pPr>
            <a:r>
              <a:rPr lang="en-US" sz="1800" b="1" dirty="0" smtClean="0"/>
              <a:t>Vice-Chairmen</a:t>
            </a:r>
            <a:r>
              <a:rPr lang="en-US" sz="1800" b="1" dirty="0"/>
              <a:t>: </a:t>
            </a:r>
          </a:p>
          <a:p>
            <a:pPr>
              <a:spcBef>
                <a:spcPts val="200"/>
              </a:spcBef>
            </a:pPr>
            <a:r>
              <a:rPr lang="en-US" sz="1800" dirty="0" err="1"/>
              <a:t>Ms</a:t>
            </a:r>
            <a:r>
              <a:rPr lang="en-US" sz="1800" dirty="0"/>
              <a:t> Regina Fleur </a:t>
            </a:r>
            <a:r>
              <a:rPr lang="en-US" sz="1800" cap="all" dirty="0" err="1"/>
              <a:t>Assoumou-Bessou</a:t>
            </a:r>
            <a:r>
              <a:rPr lang="en-US" sz="1800" dirty="0"/>
              <a:t> </a:t>
            </a:r>
            <a:r>
              <a:rPr lang="en-US" sz="1800" dirty="0" smtClean="0"/>
              <a:t>(Côte </a:t>
            </a:r>
            <a:r>
              <a:rPr lang="en-US" sz="1800" dirty="0"/>
              <a:t>d'Ivoire)</a:t>
            </a:r>
          </a:p>
          <a:p>
            <a:pPr>
              <a:spcBef>
                <a:spcPts val="200"/>
              </a:spcBef>
            </a:pPr>
            <a:r>
              <a:rPr lang="en-US" sz="1800" dirty="0"/>
              <a:t>Mr Peter </a:t>
            </a:r>
            <a:r>
              <a:rPr lang="en-US" sz="1800" dirty="0" err="1"/>
              <a:t>Ngwan</a:t>
            </a:r>
            <a:r>
              <a:rPr lang="en-US" sz="1800" dirty="0"/>
              <a:t> </a:t>
            </a:r>
            <a:r>
              <a:rPr lang="en-US" sz="1800" cap="all" dirty="0" err="1"/>
              <a:t>Mbengie</a:t>
            </a:r>
            <a:r>
              <a:rPr lang="en-US" sz="1800" dirty="0"/>
              <a:t> </a:t>
            </a:r>
            <a:r>
              <a:rPr lang="en-US" sz="1800" dirty="0" smtClean="0"/>
              <a:t>(Cameroon</a:t>
            </a:r>
            <a:r>
              <a:rPr lang="en-US" sz="1800" dirty="0"/>
              <a:t>)</a:t>
            </a:r>
          </a:p>
          <a:p>
            <a:pPr>
              <a:spcBef>
                <a:spcPts val="200"/>
              </a:spcBef>
            </a:pPr>
            <a:r>
              <a:rPr lang="en-US" sz="1800" dirty="0"/>
              <a:t>Mr Victor </a:t>
            </a:r>
            <a:r>
              <a:rPr lang="en-US" sz="1800" cap="all" dirty="0"/>
              <a:t>Martinez</a:t>
            </a:r>
            <a:r>
              <a:rPr lang="en-US" sz="1800" dirty="0"/>
              <a:t> </a:t>
            </a:r>
            <a:r>
              <a:rPr lang="en-US" sz="1800" dirty="0" smtClean="0"/>
              <a:t>(Paraguay</a:t>
            </a:r>
            <a:r>
              <a:rPr lang="en-US" sz="1800" dirty="0"/>
              <a:t>)</a:t>
            </a:r>
          </a:p>
          <a:p>
            <a:pPr>
              <a:spcBef>
                <a:spcPts val="200"/>
              </a:spcBef>
            </a:pPr>
            <a:r>
              <a:rPr lang="en-US" sz="1800" dirty="0" err="1"/>
              <a:t>Ms</a:t>
            </a:r>
            <a:r>
              <a:rPr lang="en-US" sz="1800" dirty="0"/>
              <a:t> </a:t>
            </a:r>
            <a:r>
              <a:rPr lang="en-US" sz="1800" dirty="0" err="1"/>
              <a:t>Claymir</a:t>
            </a:r>
            <a:r>
              <a:rPr lang="en-US" sz="1800" dirty="0"/>
              <a:t> </a:t>
            </a:r>
            <a:r>
              <a:rPr lang="en-US" sz="1800" dirty="0" err="1"/>
              <a:t>Carozza</a:t>
            </a:r>
            <a:r>
              <a:rPr lang="en-US" sz="1800" dirty="0"/>
              <a:t> </a:t>
            </a:r>
            <a:r>
              <a:rPr lang="en-US" sz="1800" cap="all" dirty="0"/>
              <a:t>Rodriguez</a:t>
            </a:r>
            <a:r>
              <a:rPr lang="en-US" sz="1800" dirty="0"/>
              <a:t> </a:t>
            </a:r>
            <a:r>
              <a:rPr lang="en-US" sz="1800" dirty="0" smtClean="0"/>
              <a:t>(Venezuela</a:t>
            </a:r>
            <a:r>
              <a:rPr lang="en-US" sz="1800" dirty="0"/>
              <a:t>)</a:t>
            </a:r>
          </a:p>
          <a:p>
            <a:pPr>
              <a:spcBef>
                <a:spcPts val="200"/>
              </a:spcBef>
            </a:pPr>
            <a:r>
              <a:rPr lang="en-US" sz="1800" dirty="0"/>
              <a:t>Mr </a:t>
            </a:r>
            <a:r>
              <a:rPr lang="en-US" sz="1800" dirty="0" err="1"/>
              <a:t>Wesam</a:t>
            </a:r>
            <a:r>
              <a:rPr lang="en-US" sz="1800" dirty="0"/>
              <a:t> </a:t>
            </a:r>
            <a:r>
              <a:rPr lang="en-US" sz="1800" cap="all" dirty="0"/>
              <a:t>Al-</a:t>
            </a:r>
            <a:r>
              <a:rPr lang="en-US" sz="1800" cap="all" dirty="0" err="1"/>
              <a:t>Ramadeen</a:t>
            </a:r>
            <a:r>
              <a:rPr lang="en-US" sz="1800" dirty="0"/>
              <a:t> </a:t>
            </a:r>
            <a:r>
              <a:rPr lang="en-US" sz="1800" dirty="0" smtClean="0"/>
              <a:t>(Jordan</a:t>
            </a:r>
            <a:r>
              <a:rPr lang="en-US" sz="1800" dirty="0"/>
              <a:t>)</a:t>
            </a:r>
          </a:p>
          <a:p>
            <a:pPr>
              <a:spcBef>
                <a:spcPts val="200"/>
              </a:spcBef>
            </a:pPr>
            <a:r>
              <a:rPr lang="en-US" sz="1800" dirty="0"/>
              <a:t>Mr Ahmed Abdel Aziz </a:t>
            </a:r>
            <a:r>
              <a:rPr lang="en-US" sz="1800" cap="all" dirty="0"/>
              <a:t>Gad</a:t>
            </a:r>
            <a:r>
              <a:rPr lang="en-US" sz="1800" dirty="0"/>
              <a:t> </a:t>
            </a:r>
            <a:r>
              <a:rPr lang="en-US" sz="1800" dirty="0" smtClean="0"/>
              <a:t>(Egypt</a:t>
            </a:r>
            <a:r>
              <a:rPr lang="en-US" sz="1800" dirty="0"/>
              <a:t>)</a:t>
            </a:r>
          </a:p>
          <a:p>
            <a:pPr>
              <a:spcBef>
                <a:spcPts val="200"/>
              </a:spcBef>
            </a:pPr>
            <a:r>
              <a:rPr lang="en-US" sz="1800" dirty="0"/>
              <a:t>Mr Nguyen </a:t>
            </a:r>
            <a:r>
              <a:rPr lang="en-US" sz="1800" dirty="0" err="1"/>
              <a:t>Quy</a:t>
            </a:r>
            <a:r>
              <a:rPr lang="en-US" sz="1800" dirty="0"/>
              <a:t> </a:t>
            </a:r>
            <a:r>
              <a:rPr lang="en-US" sz="1800" cap="all" dirty="0" err="1"/>
              <a:t>Quyen</a:t>
            </a:r>
            <a:r>
              <a:rPr lang="en-US" sz="1800" dirty="0"/>
              <a:t> </a:t>
            </a:r>
            <a:r>
              <a:rPr lang="en-US" sz="1800" dirty="0" smtClean="0"/>
              <a:t>(Viet </a:t>
            </a:r>
            <a:r>
              <a:rPr lang="en-US" sz="1800" dirty="0"/>
              <a:t>Nam)</a:t>
            </a:r>
          </a:p>
          <a:p>
            <a:pPr>
              <a:spcBef>
                <a:spcPts val="200"/>
              </a:spcBef>
            </a:pPr>
            <a:r>
              <a:rPr lang="en-US" sz="1800" dirty="0"/>
              <a:t>Mr Yasuhiko </a:t>
            </a:r>
            <a:r>
              <a:rPr lang="en-US" sz="1800" cap="all" dirty="0" err="1"/>
              <a:t>Kawasumi</a:t>
            </a:r>
            <a:r>
              <a:rPr lang="en-US" sz="1800" cap="all" dirty="0"/>
              <a:t> </a:t>
            </a:r>
            <a:r>
              <a:rPr lang="en-US" sz="1800" dirty="0"/>
              <a:t>(Japan)</a:t>
            </a:r>
          </a:p>
          <a:p>
            <a:pPr>
              <a:spcBef>
                <a:spcPts val="200"/>
              </a:spcBef>
            </a:pPr>
            <a:r>
              <a:rPr lang="en-US" sz="1800" dirty="0"/>
              <a:t>Mr </a:t>
            </a:r>
            <a:r>
              <a:rPr lang="en-US" sz="1800" dirty="0" err="1"/>
              <a:t>Vadym</a:t>
            </a:r>
            <a:r>
              <a:rPr lang="en-US" sz="1800" dirty="0"/>
              <a:t> </a:t>
            </a:r>
            <a:r>
              <a:rPr lang="en-US" sz="1800" cap="all" dirty="0"/>
              <a:t>Kaptur</a:t>
            </a:r>
            <a:r>
              <a:rPr lang="en-US" sz="1800" dirty="0"/>
              <a:t> (Ukraine) </a:t>
            </a:r>
          </a:p>
          <a:p>
            <a:pPr>
              <a:spcBef>
                <a:spcPts val="200"/>
              </a:spcBef>
            </a:pPr>
            <a:r>
              <a:rPr lang="en-US" sz="1800" dirty="0"/>
              <a:t>Mr </a:t>
            </a:r>
            <a:r>
              <a:rPr lang="en-US" sz="1800" dirty="0" err="1"/>
              <a:t>Almaz</a:t>
            </a:r>
            <a:r>
              <a:rPr lang="en-US" sz="1800" dirty="0"/>
              <a:t> </a:t>
            </a:r>
            <a:r>
              <a:rPr lang="en-US" sz="1800" cap="all" dirty="0" err="1"/>
              <a:t>Tilenbaev</a:t>
            </a:r>
            <a:r>
              <a:rPr lang="en-US" sz="1800" cap="all" dirty="0"/>
              <a:t> </a:t>
            </a:r>
            <a:r>
              <a:rPr lang="en-US" sz="1800" dirty="0"/>
              <a:t>(Kyrgyz Republic) </a:t>
            </a:r>
          </a:p>
          <a:p>
            <a:pPr>
              <a:spcBef>
                <a:spcPts val="200"/>
              </a:spcBef>
            </a:pPr>
            <a:r>
              <a:rPr lang="en-US" sz="1800" dirty="0" err="1"/>
              <a:t>Ms</a:t>
            </a:r>
            <a:r>
              <a:rPr lang="en-US" sz="1800" dirty="0"/>
              <a:t> Blanca </a:t>
            </a:r>
            <a:r>
              <a:rPr lang="en-US" sz="1800" cap="all" dirty="0"/>
              <a:t>González</a:t>
            </a:r>
            <a:r>
              <a:rPr lang="en-US" sz="1800" dirty="0"/>
              <a:t> (Spain)</a:t>
            </a:r>
            <a:endParaRPr lang="en-US" sz="1800" dirty="0">
              <a:effectLst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6357730" y="1520159"/>
            <a:ext cx="5440980" cy="48210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/>
              <a:t>Study Group </a:t>
            </a:r>
            <a:r>
              <a:rPr lang="en-US" sz="1800" b="1" dirty="0" smtClean="0"/>
              <a:t>2 Chairman</a:t>
            </a:r>
            <a:r>
              <a:rPr lang="en-US" sz="1800" b="1" dirty="0"/>
              <a:t>:</a:t>
            </a:r>
          </a:p>
          <a:p>
            <a:r>
              <a:rPr lang="en-US" sz="1800" dirty="0" err="1"/>
              <a:t>Dr</a:t>
            </a:r>
            <a:r>
              <a:rPr lang="en-US" sz="1800" dirty="0"/>
              <a:t> Ahmad Reza </a:t>
            </a:r>
            <a:r>
              <a:rPr lang="en-US" sz="1800" dirty="0" err="1"/>
              <a:t>S</a:t>
            </a:r>
            <a:r>
              <a:rPr lang="en-US" sz="1800" cap="all" dirty="0" err="1"/>
              <a:t>harafat</a:t>
            </a:r>
            <a:r>
              <a:rPr lang="en-US" sz="1800" dirty="0"/>
              <a:t> (Islamic Republic of Iran)</a:t>
            </a:r>
          </a:p>
          <a:p>
            <a:pPr marL="0" indent="0">
              <a:buNone/>
            </a:pPr>
            <a:r>
              <a:rPr lang="en-US" sz="1800" b="1" dirty="0" smtClean="0"/>
              <a:t>Vice-Chairmen</a:t>
            </a:r>
            <a:r>
              <a:rPr lang="en-US" sz="1800" b="1" dirty="0"/>
              <a:t>: </a:t>
            </a:r>
          </a:p>
          <a:p>
            <a:pPr>
              <a:spcBef>
                <a:spcPts val="200"/>
              </a:spcBef>
            </a:pPr>
            <a:r>
              <a:rPr lang="en-US" sz="1800" dirty="0" err="1"/>
              <a:t>Ms</a:t>
            </a:r>
            <a:r>
              <a:rPr lang="en-US" sz="1800" dirty="0"/>
              <a:t> </a:t>
            </a:r>
            <a:r>
              <a:rPr lang="en-US" sz="1800" dirty="0" err="1"/>
              <a:t>Aminata</a:t>
            </a:r>
            <a:r>
              <a:rPr lang="en-US" sz="1800" dirty="0"/>
              <a:t> </a:t>
            </a:r>
            <a:r>
              <a:rPr lang="en-US" sz="1800" cap="all" dirty="0" err="1"/>
              <a:t>Kaba-Camara</a:t>
            </a:r>
            <a:r>
              <a:rPr lang="en-US" sz="1800" dirty="0"/>
              <a:t> (Guinea)</a:t>
            </a:r>
          </a:p>
          <a:p>
            <a:pPr>
              <a:spcBef>
                <a:spcPts val="200"/>
              </a:spcBef>
            </a:pPr>
            <a:r>
              <a:rPr lang="en-US" sz="1800" dirty="0"/>
              <a:t>Mr Christopher </a:t>
            </a:r>
            <a:r>
              <a:rPr lang="en-US" sz="1800" cap="all" dirty="0" err="1"/>
              <a:t>Kemei</a:t>
            </a:r>
            <a:r>
              <a:rPr lang="en-US" sz="1800" cap="all" dirty="0"/>
              <a:t> </a:t>
            </a:r>
            <a:r>
              <a:rPr lang="en-US" sz="1800" dirty="0"/>
              <a:t>(Kenya)</a:t>
            </a:r>
          </a:p>
          <a:p>
            <a:pPr>
              <a:spcBef>
                <a:spcPts val="200"/>
              </a:spcBef>
            </a:pPr>
            <a:r>
              <a:rPr lang="en-US" sz="1800" dirty="0" err="1"/>
              <a:t>Ms</a:t>
            </a:r>
            <a:r>
              <a:rPr lang="en-US" sz="1800" dirty="0"/>
              <a:t> Celina </a:t>
            </a:r>
            <a:r>
              <a:rPr lang="en-US" sz="1800" cap="all" dirty="0"/>
              <a:t>Delgado</a:t>
            </a:r>
            <a:r>
              <a:rPr lang="en-US" sz="1800" dirty="0"/>
              <a:t> (Nicaragua)</a:t>
            </a:r>
          </a:p>
          <a:p>
            <a:pPr>
              <a:spcBef>
                <a:spcPts val="200"/>
              </a:spcBef>
            </a:pPr>
            <a:r>
              <a:rPr lang="en-US" sz="1800" dirty="0"/>
              <a:t>Mr Nasser </a:t>
            </a:r>
            <a:r>
              <a:rPr lang="en-US" sz="1800" cap="all" dirty="0"/>
              <a:t>Al </a:t>
            </a:r>
            <a:r>
              <a:rPr lang="en-US" sz="1800" cap="all" dirty="0" err="1"/>
              <a:t>Marzouqi</a:t>
            </a:r>
            <a:r>
              <a:rPr lang="en-US" sz="1800" cap="all" dirty="0"/>
              <a:t> </a:t>
            </a:r>
            <a:r>
              <a:rPr lang="en-US" sz="1800" dirty="0"/>
              <a:t>(United Arab Emirates)</a:t>
            </a:r>
          </a:p>
          <a:p>
            <a:pPr>
              <a:spcBef>
                <a:spcPts val="200"/>
              </a:spcBef>
            </a:pPr>
            <a:r>
              <a:rPr lang="en-US" sz="1800" dirty="0"/>
              <a:t>Mr Nadir Ahmed </a:t>
            </a:r>
            <a:r>
              <a:rPr lang="en-US" sz="1800" cap="all" dirty="0" err="1"/>
              <a:t>Gaylani</a:t>
            </a:r>
            <a:r>
              <a:rPr lang="en-US" sz="1800" cap="all" dirty="0"/>
              <a:t> </a:t>
            </a:r>
            <a:r>
              <a:rPr lang="en-US" sz="1800" dirty="0"/>
              <a:t>(Sudan)</a:t>
            </a:r>
          </a:p>
          <a:p>
            <a:pPr>
              <a:spcBef>
                <a:spcPts val="200"/>
              </a:spcBef>
            </a:pPr>
            <a:r>
              <a:rPr lang="en-US" sz="1800" dirty="0" err="1"/>
              <a:t>Ms</a:t>
            </a:r>
            <a:r>
              <a:rPr lang="en-US" sz="1800" dirty="0"/>
              <a:t> </a:t>
            </a:r>
            <a:r>
              <a:rPr lang="en-US" sz="1800" dirty="0" err="1"/>
              <a:t>Ke</a:t>
            </a:r>
            <a:r>
              <a:rPr lang="en-US" sz="1800" dirty="0"/>
              <a:t> </a:t>
            </a:r>
            <a:r>
              <a:rPr lang="en-US" sz="1800" cap="all" dirty="0"/>
              <a:t>Wang </a:t>
            </a:r>
            <a:r>
              <a:rPr lang="en-US" sz="1800" dirty="0"/>
              <a:t> (People's Republic of China)</a:t>
            </a:r>
          </a:p>
          <a:p>
            <a:pPr>
              <a:spcBef>
                <a:spcPts val="200"/>
              </a:spcBef>
            </a:pPr>
            <a:r>
              <a:rPr lang="en-US" sz="1800" dirty="0"/>
              <a:t>Mr Ananda Raj </a:t>
            </a:r>
            <a:r>
              <a:rPr lang="en-US" sz="1800" cap="all" dirty="0"/>
              <a:t>Khanal</a:t>
            </a:r>
            <a:r>
              <a:rPr lang="en-US" sz="1800" dirty="0"/>
              <a:t> (Nepal)</a:t>
            </a:r>
          </a:p>
          <a:p>
            <a:pPr>
              <a:spcBef>
                <a:spcPts val="200"/>
              </a:spcBef>
            </a:pPr>
            <a:r>
              <a:rPr lang="en-US" sz="1800" dirty="0"/>
              <a:t>Mr </a:t>
            </a:r>
            <a:r>
              <a:rPr lang="en-US" sz="1800" dirty="0" err="1"/>
              <a:t>Evgeny</a:t>
            </a:r>
            <a:r>
              <a:rPr lang="en-US" sz="1800" dirty="0"/>
              <a:t> </a:t>
            </a:r>
            <a:r>
              <a:rPr lang="en-US" sz="1800" cap="all" dirty="0"/>
              <a:t>Bondarenko </a:t>
            </a:r>
            <a:r>
              <a:rPr lang="en-US" sz="1800" dirty="0"/>
              <a:t>(Russian Federation)</a:t>
            </a:r>
          </a:p>
          <a:p>
            <a:pPr>
              <a:spcBef>
                <a:spcPts val="200"/>
              </a:spcBef>
            </a:pPr>
            <a:r>
              <a:rPr lang="en-US" sz="1800" dirty="0"/>
              <a:t>Mr </a:t>
            </a:r>
            <a:r>
              <a:rPr lang="en-US" sz="1800" dirty="0" err="1"/>
              <a:t>Henadz</a:t>
            </a:r>
            <a:r>
              <a:rPr lang="en-US" sz="1800" dirty="0"/>
              <a:t> </a:t>
            </a:r>
            <a:r>
              <a:rPr lang="en-US" sz="1800" cap="all" dirty="0" err="1"/>
              <a:t>Asipovich</a:t>
            </a:r>
            <a:r>
              <a:rPr lang="en-US" sz="1800" dirty="0"/>
              <a:t> (Belarus)</a:t>
            </a:r>
          </a:p>
          <a:p>
            <a:pPr>
              <a:spcBef>
                <a:spcPts val="200"/>
              </a:spcBef>
            </a:pPr>
            <a:r>
              <a:rPr lang="en-US" sz="1800" dirty="0"/>
              <a:t>Mr Petko</a:t>
            </a:r>
            <a:r>
              <a:rPr lang="en-US" sz="1800" cap="all" dirty="0"/>
              <a:t> Kantchev </a:t>
            </a:r>
            <a:r>
              <a:rPr lang="en-US" sz="1800" dirty="0"/>
              <a:t>(Bulgaria)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38200" y="278969"/>
            <a:ext cx="10515600" cy="101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ITU-D Study Groups: SG1/SG2 Management teams</a:t>
            </a:r>
            <a:endParaRPr lang="en-US" sz="4000" b="1" dirty="0"/>
          </a:p>
        </p:txBody>
      </p:sp>
      <p:sp>
        <p:nvSpPr>
          <p:cNvPr id="5" name="Rectangle 4"/>
          <p:cNvSpPr/>
          <p:nvPr/>
        </p:nvSpPr>
        <p:spPr>
          <a:xfrm>
            <a:off x="11742515" y="6440185"/>
            <a:ext cx="44948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D41C8F09-43E9-4534-9D21-65C71540C84C}" type="slidenum">
              <a:rPr lang="en-US" sz="1400"/>
              <a:pPr/>
              <a:t>11</a:t>
            </a:fld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783607" y="6070853"/>
            <a:ext cx="109043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Appointed by WTDC-14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www.itu.int/ITU-D/study-groups/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22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838199" y="278969"/>
            <a:ext cx="11240069" cy="1017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SG1/SG2 </a:t>
            </a:r>
            <a:r>
              <a:rPr lang="en-US" sz="4000" b="1" dirty="0" err="1" smtClean="0"/>
              <a:t>Mgmt</a:t>
            </a:r>
            <a:r>
              <a:rPr lang="en-US" sz="4000" b="1" dirty="0" smtClean="0"/>
              <a:t> team: </a:t>
            </a:r>
            <a:r>
              <a:rPr lang="en-US" sz="4000" b="1" dirty="0"/>
              <a:t>L</a:t>
            </a:r>
            <a:r>
              <a:rPr lang="en-US" sz="4000" b="1" dirty="0" smtClean="0"/>
              <a:t>ist of Rapporteurs</a:t>
            </a:r>
            <a:endParaRPr lang="en-US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11742515" y="6440185"/>
            <a:ext cx="44948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D41C8F09-43E9-4534-9D21-65C71540C84C}" type="slidenum">
              <a:rPr lang="en-US" sz="1400"/>
              <a:pPr/>
              <a:t>12</a:t>
            </a:fld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1062942" y="6339840"/>
            <a:ext cx="109043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Appointed </a:t>
            </a:r>
            <a:r>
              <a:rPr lang="en-GB" b="1" dirty="0">
                <a:solidFill>
                  <a:srgbClr val="C00000"/>
                </a:solidFill>
              </a:rPr>
              <a:t>by the first SG1/SG2 </a:t>
            </a:r>
            <a:r>
              <a:rPr lang="en-GB" b="1" dirty="0" smtClean="0">
                <a:solidFill>
                  <a:srgbClr val="C00000"/>
                </a:solidFill>
              </a:rPr>
              <a:t>meetings in September 2014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6515099" y="1294675"/>
            <a:ext cx="5384785" cy="50451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/>
              <a:t>Study Group </a:t>
            </a:r>
            <a:r>
              <a:rPr lang="en-US" sz="1800" b="1" dirty="0" smtClean="0"/>
              <a:t>2:</a:t>
            </a:r>
            <a:endParaRPr lang="en-US" sz="1800" b="1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b="1" dirty="0" smtClean="0"/>
              <a:t>Q1/2: </a:t>
            </a:r>
            <a:r>
              <a:rPr lang="en-US" sz="1800" dirty="0" err="1" smtClean="0"/>
              <a:t>Dr</a:t>
            </a:r>
            <a:r>
              <a:rPr lang="en-US" sz="1800" dirty="0" smtClean="0"/>
              <a:t> James NJERU from Kenya [AFR]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b="1" dirty="0" smtClean="0"/>
              <a:t>Q2/2: </a:t>
            </a:r>
            <a:r>
              <a:rPr lang="en-US" sz="1800" dirty="0" err="1" smtClean="0"/>
              <a:t>Dr</a:t>
            </a:r>
            <a:r>
              <a:rPr lang="en-US" sz="1800" dirty="0" smtClean="0"/>
              <a:t> Isao NAKAJIMA from Japan [ASP], Co-Rapporteur: </a:t>
            </a:r>
            <a:r>
              <a:rPr lang="en-US" sz="1800" dirty="0" err="1" smtClean="0"/>
              <a:t>Dr</a:t>
            </a:r>
            <a:r>
              <a:rPr lang="en-US" sz="1800" dirty="0" smtClean="0"/>
              <a:t> Done-</a:t>
            </a:r>
            <a:r>
              <a:rPr lang="en-US" sz="1800" dirty="0" err="1" smtClean="0"/>
              <a:t>Sik</a:t>
            </a:r>
            <a:r>
              <a:rPr lang="en-US" sz="1800" dirty="0" smtClean="0"/>
              <a:t> YOO from Korea (Rep. of) [ASP]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b="1" dirty="0" smtClean="0"/>
              <a:t>Q3/2:</a:t>
            </a:r>
            <a:r>
              <a:rPr lang="en-US" sz="1800" dirty="0" smtClean="0"/>
              <a:t> </a:t>
            </a:r>
            <a:r>
              <a:rPr lang="en-US" sz="1800" dirty="0" err="1" smtClean="0"/>
              <a:t>Ms</a:t>
            </a:r>
            <a:r>
              <a:rPr lang="en-US" sz="1800" dirty="0" smtClean="0"/>
              <a:t> </a:t>
            </a:r>
            <a:r>
              <a:rPr lang="en-US" sz="1800" dirty="0" err="1" smtClean="0"/>
              <a:t>Rozalin</a:t>
            </a:r>
            <a:r>
              <a:rPr lang="en-US" sz="1800" dirty="0" smtClean="0"/>
              <a:t> AL-BALUSHI from Oman [ARB] and Mr Eliot LEAR from USA[AMS]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b="1" dirty="0" smtClean="0"/>
              <a:t>Q4/2:</a:t>
            </a:r>
            <a:r>
              <a:rPr lang="en-US" sz="1800" dirty="0" smtClean="0"/>
              <a:t> Mr </a:t>
            </a:r>
            <a:r>
              <a:rPr lang="en-US" sz="1800" dirty="0" err="1"/>
              <a:t>C</a:t>
            </a:r>
            <a:r>
              <a:rPr lang="en-US" sz="1800" dirty="0" err="1" smtClean="0"/>
              <a:t>heikh</a:t>
            </a:r>
            <a:r>
              <a:rPr lang="en-US" sz="1800" dirty="0" smtClean="0"/>
              <a:t> OUDAA from Mauritania [ARB] and Mr Gordon GILLERMAN from USA [AMS]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b="1" dirty="0" smtClean="0"/>
              <a:t>Q5/2:</a:t>
            </a:r>
            <a:r>
              <a:rPr lang="en-US" sz="1800" dirty="0" smtClean="0"/>
              <a:t> </a:t>
            </a:r>
            <a:r>
              <a:rPr lang="en-US" sz="1800" dirty="0" err="1" smtClean="0"/>
              <a:t>Ms</a:t>
            </a:r>
            <a:r>
              <a:rPr lang="en-US" sz="1800" dirty="0" smtClean="0"/>
              <a:t> Kelly O’KEEFE from USA [AMS]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b="1" dirty="0" smtClean="0"/>
              <a:t>Q6/2:</a:t>
            </a:r>
            <a:r>
              <a:rPr lang="en-US" sz="1800" dirty="0" smtClean="0"/>
              <a:t> Mr Philip KELLEY from France [EUR]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b="1" dirty="0" smtClean="0"/>
              <a:t>Q7/2: </a:t>
            </a:r>
            <a:r>
              <a:rPr lang="en-US" sz="1800" dirty="0" err="1" smtClean="0"/>
              <a:t>Ms</a:t>
            </a:r>
            <a:r>
              <a:rPr lang="en-US" sz="1800" dirty="0" smtClean="0"/>
              <a:t> LIU Dan from China (People’s Republic of) [ASP]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b="1" dirty="0" smtClean="0"/>
              <a:t>Q8/2: </a:t>
            </a:r>
            <a:r>
              <a:rPr lang="en-US" sz="1800" dirty="0" err="1" smtClean="0"/>
              <a:t>Ms</a:t>
            </a:r>
            <a:r>
              <a:rPr lang="en-US" sz="1800" dirty="0" smtClean="0"/>
              <a:t> Sandra ALVARADO BARRERO from Colombia [AMS]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b="1" dirty="0" smtClean="0"/>
              <a:t>Q9/2: </a:t>
            </a:r>
            <a:r>
              <a:rPr lang="en-US" sz="1800" dirty="0" smtClean="0"/>
              <a:t>Mr Nasser AL MARZOUQI from UAE [ARB]</a:t>
            </a:r>
            <a:endParaRPr lang="en-US" sz="1800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296000"/>
            <a:ext cx="5676899" cy="50438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/>
              <a:t>Study Group </a:t>
            </a:r>
            <a:r>
              <a:rPr lang="en-US" sz="1800" b="1" dirty="0" smtClean="0"/>
              <a:t>1:</a:t>
            </a:r>
            <a:endParaRPr lang="en-US" sz="1800" b="1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b="1" dirty="0"/>
              <a:t>Q1/1:</a:t>
            </a:r>
            <a:r>
              <a:rPr lang="en-US" sz="1800" dirty="0"/>
              <a:t> </a:t>
            </a:r>
            <a:r>
              <a:rPr lang="en-US" sz="1800" dirty="0" err="1" smtClean="0"/>
              <a:t>Dr</a:t>
            </a:r>
            <a:r>
              <a:rPr lang="en-US" sz="1800" dirty="0" smtClean="0"/>
              <a:t> </a:t>
            </a:r>
            <a:r>
              <a:rPr lang="en-US" sz="1800" dirty="0"/>
              <a:t>William </a:t>
            </a:r>
            <a:r>
              <a:rPr lang="en-US" sz="1800" dirty="0" err="1"/>
              <a:t>Kyoungyong</a:t>
            </a:r>
            <a:r>
              <a:rPr lang="en-US" sz="1800" dirty="0"/>
              <a:t> JEE from </a:t>
            </a:r>
            <a:r>
              <a:rPr lang="en-US" sz="1800" dirty="0" smtClean="0"/>
              <a:t>Korea (Rep. of) </a:t>
            </a:r>
            <a:r>
              <a:rPr lang="en-US" sz="1800" dirty="0"/>
              <a:t>[ASP</a:t>
            </a:r>
            <a:r>
              <a:rPr lang="en-US" sz="1800" dirty="0" smtClean="0"/>
              <a:t>][</a:t>
            </a:r>
            <a:r>
              <a:rPr lang="en-US" sz="1600" i="1" dirty="0"/>
              <a:t>Co-</a:t>
            </a:r>
            <a:r>
              <a:rPr lang="en-US" sz="1600" i="1" dirty="0" err="1"/>
              <a:t>Rapporteurship</a:t>
            </a:r>
            <a:r>
              <a:rPr lang="en-US" sz="1600" i="1" dirty="0"/>
              <a:t> is being proposed: Mr Kaptur (ONAT, Ukraine) and Mr Al-Hajri (TRA, Oman)</a:t>
            </a:r>
            <a:r>
              <a:rPr lang="en-US" sz="1800" dirty="0"/>
              <a:t>]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b="1" dirty="0" smtClean="0"/>
              <a:t>Q2/1</a:t>
            </a:r>
            <a:r>
              <a:rPr lang="en-US" sz="1800" b="1" dirty="0"/>
              <a:t>: </a:t>
            </a:r>
            <a:r>
              <a:rPr lang="en-US" sz="1800" dirty="0" smtClean="0"/>
              <a:t>Mr </a:t>
            </a:r>
            <a:r>
              <a:rPr lang="en-US" sz="1800" dirty="0"/>
              <a:t>Luc MISSIDIMBAZI from Congo (Rep. of</a:t>
            </a:r>
            <a:r>
              <a:rPr lang="en-US" sz="1800" dirty="0" smtClean="0"/>
              <a:t>)[</a:t>
            </a:r>
            <a:r>
              <a:rPr lang="en-US" sz="1800" dirty="0"/>
              <a:t>AFR]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b="1" dirty="0"/>
              <a:t>Q3/1:</a:t>
            </a:r>
            <a:r>
              <a:rPr lang="en-US" sz="1800" dirty="0"/>
              <a:t> </a:t>
            </a:r>
            <a:r>
              <a:rPr lang="en-US" sz="1800" dirty="0" smtClean="0"/>
              <a:t>Mr </a:t>
            </a:r>
            <a:r>
              <a:rPr lang="en-US" sz="1800" dirty="0"/>
              <a:t>Nasser KETTANI from Microsoft Corporation, </a:t>
            </a:r>
            <a:r>
              <a:rPr lang="en-US" sz="1800" dirty="0" smtClean="0"/>
              <a:t>USA [AMS</a:t>
            </a:r>
            <a:r>
              <a:rPr lang="en-US" sz="1800" dirty="0"/>
              <a:t>]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b="1" dirty="0"/>
              <a:t>Q4/1: </a:t>
            </a:r>
            <a:r>
              <a:rPr lang="en-US" sz="1800" dirty="0" smtClean="0"/>
              <a:t>Mr </a:t>
            </a:r>
            <a:r>
              <a:rPr lang="en-US" sz="1800" dirty="0"/>
              <a:t>Amah </a:t>
            </a:r>
            <a:r>
              <a:rPr lang="en-US" sz="1800" dirty="0" err="1"/>
              <a:t>Vinyo</a:t>
            </a:r>
            <a:r>
              <a:rPr lang="en-US" sz="1800" dirty="0"/>
              <a:t> CAPO from Togo [AFR]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b="1" dirty="0"/>
              <a:t>Q5/1: </a:t>
            </a:r>
            <a:r>
              <a:rPr lang="en-US" sz="1800" dirty="0" smtClean="0"/>
              <a:t>Mr Shuichi </a:t>
            </a:r>
            <a:r>
              <a:rPr lang="en-US" sz="1800" dirty="0"/>
              <a:t>NISHIMOTO from Japan [ASP]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b="1" dirty="0"/>
              <a:t>Q6/1: </a:t>
            </a:r>
            <a:r>
              <a:rPr lang="en-US" sz="1800" dirty="0" err="1" smtClean="0"/>
              <a:t>Dr</a:t>
            </a:r>
            <a:r>
              <a:rPr lang="en-US" sz="1800" dirty="0" smtClean="0"/>
              <a:t> </a:t>
            </a:r>
            <a:r>
              <a:rPr lang="en-US" sz="1800" dirty="0" err="1"/>
              <a:t>Jinqiao</a:t>
            </a:r>
            <a:r>
              <a:rPr lang="en-US" sz="1800" dirty="0"/>
              <a:t> CHEN from China (People’s Rep. of) [ASP</a:t>
            </a:r>
            <a:r>
              <a:rPr lang="en-US" sz="1800" dirty="0" smtClean="0"/>
              <a:t>] and Mr </a:t>
            </a:r>
            <a:r>
              <a:rPr lang="en-US" sz="1800" dirty="0"/>
              <a:t>Romain </a:t>
            </a:r>
            <a:r>
              <a:rPr lang="en-US" sz="1800" dirty="0" err="1"/>
              <a:t>Abilé</a:t>
            </a:r>
            <a:r>
              <a:rPr lang="en-US" sz="1800" dirty="0"/>
              <a:t> HOUÉHOU from </a:t>
            </a:r>
            <a:r>
              <a:rPr lang="en-US" sz="1800" dirty="0" err="1"/>
              <a:t>RéCATIC</a:t>
            </a:r>
            <a:r>
              <a:rPr lang="en-US" sz="1800" dirty="0"/>
              <a:t>, Benin [</a:t>
            </a:r>
            <a:r>
              <a:rPr lang="en-US" sz="1800" dirty="0" smtClean="0"/>
              <a:t>AFR].</a:t>
            </a:r>
            <a:endParaRPr lang="en-US" sz="1800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b="1" dirty="0"/>
              <a:t>Q7/1:</a:t>
            </a:r>
            <a:r>
              <a:rPr lang="en-US" sz="1800" dirty="0"/>
              <a:t> </a:t>
            </a:r>
            <a:r>
              <a:rPr lang="en-US" sz="1800" dirty="0" err="1" smtClean="0"/>
              <a:t>Mr</a:t>
            </a:r>
            <a:r>
              <a:rPr lang="en-US" sz="1800" dirty="0" smtClean="0"/>
              <a:t> </a:t>
            </a:r>
            <a:r>
              <a:rPr lang="en-US" sz="1800" dirty="0"/>
              <a:t>Abdoulaye DEMBELE from </a:t>
            </a:r>
            <a:r>
              <a:rPr lang="en-US" sz="1800" dirty="0" err="1"/>
              <a:t>Mali</a:t>
            </a:r>
            <a:r>
              <a:rPr lang="en-US" sz="1800" dirty="0"/>
              <a:t> [AFR] and </a:t>
            </a:r>
            <a:r>
              <a:rPr lang="en-US" sz="1800" dirty="0" err="1"/>
              <a:t>Ms</a:t>
            </a:r>
            <a:r>
              <a:rPr lang="en-US" sz="1800" dirty="0"/>
              <a:t> </a:t>
            </a:r>
            <a:r>
              <a:rPr lang="en-US" sz="1800" dirty="0" err="1"/>
              <a:t>Miran</a:t>
            </a:r>
            <a:r>
              <a:rPr lang="en-US" sz="1800" dirty="0"/>
              <a:t> CHOI from Korea (Rep. of) [ASP]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b="1" dirty="0"/>
              <a:t>Q8/1: </a:t>
            </a:r>
            <a:r>
              <a:rPr lang="en-US" sz="1800" dirty="0" smtClean="0"/>
              <a:t>Mr </a:t>
            </a:r>
            <a:r>
              <a:rPr lang="en-US" sz="1800" dirty="0"/>
              <a:t>Roberto HIRAYAMA from Brazil [AMS]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b="1" dirty="0"/>
              <a:t>Res.9: </a:t>
            </a:r>
            <a:r>
              <a:rPr lang="en-GB" sz="1800" dirty="0" smtClean="0"/>
              <a:t>ITU-D </a:t>
            </a:r>
            <a:r>
              <a:rPr lang="en-GB" sz="1800" dirty="0"/>
              <a:t>Co-Chair </a:t>
            </a:r>
            <a:r>
              <a:rPr lang="en-GB" sz="1800" dirty="0" smtClean="0"/>
              <a:t>for </a:t>
            </a:r>
            <a:r>
              <a:rPr lang="en-GB" sz="1800" dirty="0"/>
              <a:t>Res.9 </a:t>
            </a:r>
            <a:r>
              <a:rPr lang="en-US" sz="1800" dirty="0">
                <a:sym typeface="Symbol"/>
              </a:rPr>
              <a:t></a:t>
            </a:r>
            <a:r>
              <a:rPr lang="en-US" sz="1800" dirty="0"/>
              <a:t> </a:t>
            </a:r>
            <a:r>
              <a:rPr lang="en-GB" sz="1800" dirty="0"/>
              <a:t>Mr Fadel DIGHAM from Egypt [</a:t>
            </a:r>
            <a:r>
              <a:rPr lang="en-GB" sz="1800" dirty="0" smtClean="0"/>
              <a:t>ARB] </a:t>
            </a:r>
            <a:br>
              <a:rPr lang="en-GB" sz="1800" dirty="0" smtClean="0"/>
            </a:br>
            <a:r>
              <a:rPr lang="en-GB" sz="1800" dirty="0" smtClean="0"/>
              <a:t>ITU-R Co-Chair for Res. 9 </a:t>
            </a:r>
            <a:r>
              <a:rPr lang="en-GB" sz="1800" dirty="0"/>
              <a:t> </a:t>
            </a:r>
            <a:r>
              <a:rPr lang="en-US" sz="1800" dirty="0">
                <a:sym typeface="Symbol"/>
              </a:rPr>
              <a:t> Mr Sergey PASTUKH</a:t>
            </a:r>
            <a:r>
              <a:rPr lang="en-US" sz="1800" dirty="0" smtClean="0">
                <a:sym typeface="Symbol"/>
              </a:rPr>
              <a:t>, ITU-R SG1 Chairman</a:t>
            </a:r>
            <a:r>
              <a:rPr lang="en-GB" sz="1800" dirty="0" smtClean="0"/>
              <a:t> </a:t>
            </a:r>
            <a:endParaRPr lang="en-US" sz="1800" dirty="0"/>
          </a:p>
        </p:txBody>
      </p:sp>
      <p:sp>
        <p:nvSpPr>
          <p:cNvPr id="1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581400" y="6466078"/>
            <a:ext cx="7772400" cy="365125"/>
          </a:xfrm>
        </p:spPr>
        <p:txBody>
          <a:bodyPr/>
          <a:lstStyle/>
          <a:p>
            <a:r>
              <a:rPr lang="en-US" dirty="0" smtClean="0"/>
              <a:t>www.itu.int/ITU-D/study-groups/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85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040161"/>
            <a:ext cx="9823450" cy="333384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Main deliverables and timeline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8714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76439"/>
            <a:ext cx="10515600" cy="538156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100" b="1" dirty="0" smtClean="0"/>
              <a:t>Reports, guidelines and Recommendations: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b="1" dirty="0"/>
              <a:t>Work on 19 topics </a:t>
            </a:r>
            <a:r>
              <a:rPr lang="en-US" sz="4400" dirty="0"/>
              <a:t>reflecting the issues that the ITU Membership collectively determined</a:t>
            </a:r>
            <a:br>
              <a:rPr lang="en-US" sz="4400" dirty="0"/>
            </a:br>
            <a:r>
              <a:rPr lang="en-US" sz="4400" dirty="0"/>
              <a:t>would be discussed interactively and on a regular basis at ITU-D Study Group and Rapporteur Group meetings, and informally via electronic means.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b="1" dirty="0"/>
              <a:t>19 final reports and guidelines </a:t>
            </a:r>
            <a:r>
              <a:rPr lang="en-US" sz="4400" dirty="0"/>
              <a:t>for the 2010-14 study period (</a:t>
            </a:r>
            <a:r>
              <a:rPr lang="en-US" sz="4400" dirty="0">
                <a:hlinkClick r:id="rId3"/>
              </a:rPr>
              <a:t>available in six languages</a:t>
            </a:r>
            <a:r>
              <a:rPr lang="en-US" sz="4400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b="1" dirty="0"/>
              <a:t>Two new Recommendations </a:t>
            </a:r>
            <a:r>
              <a:rPr lang="en-US" sz="4400" dirty="0"/>
              <a:t>were </a:t>
            </a:r>
            <a:r>
              <a:rPr lang="en-US" sz="4400" dirty="0" smtClean="0"/>
              <a:t>approved by WTDC-14.</a:t>
            </a:r>
            <a:endParaRPr lang="en-US" sz="4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/>
              <a:t>Study Group 1 welcomed </a:t>
            </a:r>
            <a:r>
              <a:rPr lang="en-US" sz="4400" b="1" dirty="0"/>
              <a:t>1073 participants </a:t>
            </a:r>
            <a:r>
              <a:rPr lang="en-US" sz="4400" dirty="0"/>
              <a:t>&amp; received </a:t>
            </a:r>
            <a:r>
              <a:rPr lang="en-US" sz="4400" b="1" dirty="0"/>
              <a:t>394</a:t>
            </a:r>
            <a:r>
              <a:rPr lang="en-US" sz="4400" dirty="0"/>
              <a:t> </a:t>
            </a:r>
            <a:r>
              <a:rPr lang="en-US" sz="4400" b="1" dirty="0"/>
              <a:t>contributions</a:t>
            </a:r>
            <a:r>
              <a:rPr lang="en-US" sz="4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/>
              <a:t>Study Group 2 welcomed </a:t>
            </a:r>
            <a:r>
              <a:rPr lang="en-US" sz="4400" b="1" dirty="0"/>
              <a:t>1516 participants </a:t>
            </a:r>
            <a:r>
              <a:rPr lang="en-US" sz="4400" dirty="0"/>
              <a:t>&amp; received </a:t>
            </a:r>
            <a:r>
              <a:rPr lang="en-US" sz="4400" b="1" dirty="0"/>
              <a:t>575</a:t>
            </a:r>
            <a:r>
              <a:rPr lang="en-US" sz="4400" dirty="0"/>
              <a:t> </a:t>
            </a:r>
            <a:r>
              <a:rPr lang="en-US" sz="4400" b="1" dirty="0"/>
              <a:t>contributions</a:t>
            </a:r>
            <a:r>
              <a:rPr lang="en-US" sz="4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b="1" dirty="0"/>
              <a:t>6 surveys </a:t>
            </a:r>
            <a:r>
              <a:rPr lang="en-US" sz="4400" dirty="0"/>
              <a:t>were conducted to support the topics under study (some jointly with the other Sectors) and calls for experts in crosscutting areas of e-Health and e-Government were launched.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b="1" dirty="0"/>
              <a:t>New tools launched</a:t>
            </a:r>
            <a:r>
              <a:rPr lang="en-US" sz="4400" dirty="0"/>
              <a:t>: Case Study Library, e-Forum, multilingual remote participation platform, etc. </a:t>
            </a:r>
            <a:endParaRPr lang="en-US" sz="4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/>
              <a:t>Correspondence Group dedicated to the elaboration of a </a:t>
            </a:r>
            <a:r>
              <a:rPr lang="en-US" sz="4400" b="1" dirty="0"/>
              <a:t>working definition of the term “ICT</a:t>
            </a:r>
            <a:r>
              <a:rPr lang="en-US" sz="4400" dirty="0"/>
              <a:t>” was established under Study Group 1 in 2012 on request by the 17</a:t>
            </a:r>
            <a:r>
              <a:rPr lang="en-US" sz="4400" baseline="30000" dirty="0"/>
              <a:t>th</a:t>
            </a:r>
            <a:r>
              <a:rPr lang="en-US" sz="4400" dirty="0"/>
              <a:t> session of TDAG. The Group concluded its </a:t>
            </a:r>
            <a:r>
              <a:rPr lang="en-US" sz="4400" dirty="0" smtClean="0"/>
              <a:t>work.</a:t>
            </a:r>
            <a:endParaRPr lang="en-US" sz="4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/>
              <a:t>Activities to support </a:t>
            </a:r>
            <a:r>
              <a:rPr lang="en-US" sz="4400" b="1" dirty="0"/>
              <a:t>innovation in ITU-D Study Groups </a:t>
            </a:r>
            <a:r>
              <a:rPr lang="en-US" sz="4400" dirty="0"/>
              <a:t>and </a:t>
            </a:r>
            <a:r>
              <a:rPr lang="en-GB" sz="4400" dirty="0"/>
              <a:t>examine ways to enhance outputs and procedures</a:t>
            </a:r>
            <a:r>
              <a:rPr lang="en-US" sz="4400" dirty="0"/>
              <a:t> </a:t>
            </a:r>
            <a:r>
              <a:rPr lang="en-US" sz="4400" dirty="0" smtClean="0"/>
              <a:t>took </a:t>
            </a:r>
            <a:r>
              <a:rPr lang="en-US" sz="4400" dirty="0"/>
              <a:t>place (Innovation Challenge, brainstorming sessions, etc</a:t>
            </a:r>
            <a:r>
              <a:rPr lang="en-US" sz="4400" dirty="0" smtClean="0"/>
              <a:t>.).</a:t>
            </a:r>
            <a:endParaRPr lang="en-US" sz="44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278969"/>
            <a:ext cx="10584426" cy="1017031"/>
          </a:xfrm>
        </p:spPr>
        <p:txBody>
          <a:bodyPr>
            <a:normAutofit/>
          </a:bodyPr>
          <a:lstStyle/>
          <a:p>
            <a:r>
              <a:rPr lang="en-US" b="1" dirty="0" smtClean="0"/>
              <a:t>ITU-D Study Groups: Deliverables (2010-14)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1037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ITU-D Study Groups: Main deliverables (2014-17)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74852" y="1462377"/>
            <a:ext cx="110470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u="sng" dirty="0" smtClean="0">
                <a:solidFill>
                  <a:prstClr val="black"/>
                </a:solidFill>
              </a:rPr>
              <a:t>Start</a:t>
            </a:r>
            <a:r>
              <a:rPr lang="en-US" sz="2500" dirty="0" smtClean="0">
                <a:solidFill>
                  <a:prstClr val="black"/>
                </a:solidFill>
              </a:rPr>
              <a:t>: First SG1 and SG2 meetings for the sixth study period in September 2014.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u="sng" dirty="0" smtClean="0">
                <a:solidFill>
                  <a:prstClr val="black"/>
                </a:solidFill>
              </a:rPr>
              <a:t>Finish</a:t>
            </a:r>
            <a:r>
              <a:rPr lang="en-US" sz="2500" dirty="0" smtClean="0">
                <a:solidFill>
                  <a:prstClr val="black"/>
                </a:solidFill>
              </a:rPr>
              <a:t>:  Fourth and last </a:t>
            </a:r>
            <a:r>
              <a:rPr lang="en-US" sz="2500" dirty="0">
                <a:solidFill>
                  <a:prstClr val="black"/>
                </a:solidFill>
              </a:rPr>
              <a:t>SG1 and SG2 meetings for the sixth study period </a:t>
            </a:r>
            <a:r>
              <a:rPr lang="en-US" sz="2500" dirty="0" smtClean="0">
                <a:solidFill>
                  <a:prstClr val="black"/>
                </a:solidFill>
              </a:rPr>
              <a:t>to report to </a:t>
            </a:r>
            <a:r>
              <a:rPr lang="en-US" sz="2500" dirty="0" smtClean="0">
                <a:solidFill>
                  <a:srgbClr val="C00000"/>
                </a:solidFill>
              </a:rPr>
              <a:t>WTDC in 2017</a:t>
            </a:r>
            <a:r>
              <a:rPr lang="en-US" sz="2500" dirty="0" smtClean="0">
                <a:solidFill>
                  <a:prstClr val="black"/>
                </a:solidFill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u="sng" dirty="0" smtClean="0">
                <a:solidFill>
                  <a:prstClr val="black"/>
                </a:solidFill>
              </a:rPr>
              <a:t>Main deliverables</a:t>
            </a:r>
            <a:r>
              <a:rPr lang="en-US" sz="2500" dirty="0" smtClean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(</a:t>
            </a:r>
            <a:r>
              <a:rPr lang="en-US" sz="2000" i="1" dirty="0" smtClean="0">
                <a:solidFill>
                  <a:srgbClr val="C00000"/>
                </a:solidFill>
              </a:rPr>
              <a:t>specific details available in the work plans for each Question</a:t>
            </a:r>
            <a:r>
              <a:rPr lang="en-US" sz="2000" dirty="0" smtClean="0">
                <a:solidFill>
                  <a:prstClr val="black"/>
                </a:solidFill>
              </a:rPr>
              <a:t>)</a:t>
            </a:r>
            <a:r>
              <a:rPr lang="en-US" sz="2500" dirty="0" smtClean="0">
                <a:solidFill>
                  <a:prstClr val="black"/>
                </a:solidFill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1169" y="3093593"/>
            <a:ext cx="10720371" cy="397031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457200" indent="-457200">
              <a:buFont typeface="Symbol" panose="05050102010706020507" pitchFamily="18" charset="2"/>
              <a:buChar char="-"/>
            </a:pPr>
            <a:r>
              <a:rPr lang="en-US" b="1" dirty="0" smtClean="0">
                <a:solidFill>
                  <a:prstClr val="black"/>
                </a:solidFill>
              </a:rPr>
              <a:t>Meeting reports </a:t>
            </a:r>
            <a:r>
              <a:rPr lang="en-US" dirty="0" smtClean="0">
                <a:solidFill>
                  <a:prstClr val="black"/>
                </a:solidFill>
              </a:rPr>
              <a:t>after each Study Group and Rapporteur Group meeting (total of 2 SG meeting reports and 36 RGQ meeting reports per year).</a:t>
            </a:r>
          </a:p>
          <a:p>
            <a:pPr marL="457200" indent="-457200">
              <a:buFont typeface="Symbol" panose="05050102010706020507" pitchFamily="18" charset="2"/>
              <a:buChar char="-"/>
            </a:pPr>
            <a:r>
              <a:rPr lang="en-US" b="1" dirty="0" smtClean="0">
                <a:solidFill>
                  <a:prstClr val="black"/>
                </a:solidFill>
              </a:rPr>
              <a:t>Brief progress reports with highlights/challenges </a:t>
            </a:r>
            <a:r>
              <a:rPr lang="en-US" dirty="0" smtClean="0">
                <a:solidFill>
                  <a:prstClr val="black"/>
                </a:solidFill>
              </a:rPr>
              <a:t>from each RGQ to the annual study group meetings (with reference to the meeting reports for details).</a:t>
            </a:r>
          </a:p>
          <a:p>
            <a:pPr marL="457200" indent="-457200">
              <a:buFont typeface="Symbol" panose="05050102010706020507" pitchFamily="18" charset="2"/>
              <a:buChar char="-"/>
            </a:pPr>
            <a:r>
              <a:rPr lang="en-US" b="1" dirty="0" smtClean="0">
                <a:solidFill>
                  <a:prstClr val="black"/>
                </a:solidFill>
              </a:rPr>
              <a:t>Deliverables that make up the final expected reports for the Questions </a:t>
            </a:r>
            <a:r>
              <a:rPr lang="en-US" dirty="0" smtClean="0">
                <a:solidFill>
                  <a:prstClr val="black"/>
                </a:solidFill>
              </a:rPr>
              <a:t>can be submitted to each annual study group meetings for approval and subsequent launch/distribution to the membership. </a:t>
            </a:r>
            <a:endParaRPr lang="en-US" dirty="0">
              <a:solidFill>
                <a:prstClr val="black"/>
              </a:solidFill>
            </a:endParaRPr>
          </a:p>
          <a:p>
            <a:pPr marL="457200" indent="-457200">
              <a:buFont typeface="Symbol" panose="05050102010706020507" pitchFamily="18" charset="2"/>
              <a:buChar char="-"/>
            </a:pPr>
            <a:endParaRPr lang="en-US" dirty="0" smtClean="0">
              <a:solidFill>
                <a:prstClr val="black"/>
              </a:solidFill>
            </a:endParaRPr>
          </a:p>
          <a:p>
            <a:pPr marL="457200" indent="-457200">
              <a:buFont typeface="Symbol" panose="05050102010706020507" pitchFamily="18" charset="2"/>
              <a:buChar char="-"/>
            </a:pPr>
            <a:endParaRPr lang="en-US" dirty="0" smtClean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pPr marL="457200" indent="-457200">
              <a:buFont typeface="Symbol" panose="05050102010706020507" pitchFamily="18" charset="2"/>
              <a:buChar char="-"/>
            </a:pPr>
            <a:r>
              <a:rPr lang="en-US" b="1" dirty="0" smtClean="0">
                <a:solidFill>
                  <a:prstClr val="black"/>
                </a:solidFill>
              </a:rPr>
              <a:t>Guidelines and Recommendations </a:t>
            </a:r>
            <a:r>
              <a:rPr lang="en-US" dirty="0" smtClean="0">
                <a:solidFill>
                  <a:prstClr val="black"/>
                </a:solidFill>
              </a:rPr>
              <a:t>can be submitted to any annual study group meeting for approval when ready. (There is no need to wait until 2017 if the deliverables are 100% ready to share!)</a:t>
            </a:r>
          </a:p>
          <a:p>
            <a:pPr marL="457200" indent="-457200">
              <a:buFont typeface="Symbol" panose="05050102010706020507" pitchFamily="18" charset="2"/>
              <a:buChar char="-"/>
            </a:pPr>
            <a:r>
              <a:rPr lang="en-US" b="1" dirty="0" smtClean="0">
                <a:solidFill>
                  <a:srgbClr val="C00000"/>
                </a:solidFill>
              </a:rPr>
              <a:t>Collection</a:t>
            </a:r>
            <a:r>
              <a:rPr lang="en-US" b="1" dirty="0" smtClean="0">
                <a:solidFill>
                  <a:prstClr val="black"/>
                </a:solidFill>
              </a:rPr>
              <a:t> of final output reports, guidelines, Recommendations for all Questions </a:t>
            </a:r>
            <a:r>
              <a:rPr lang="en-US" dirty="0" smtClean="0">
                <a:solidFill>
                  <a:prstClr val="black"/>
                </a:solidFill>
              </a:rPr>
              <a:t>for approval at the final study group meetings in 2017.</a:t>
            </a:r>
          </a:p>
          <a:p>
            <a:pPr marL="457200" indent="-457200">
              <a:buFont typeface="Symbol" panose="05050102010706020507" pitchFamily="18" charset="2"/>
              <a:buChar char="-"/>
            </a:pPr>
            <a:r>
              <a:rPr lang="en-US" b="1" dirty="0">
                <a:solidFill>
                  <a:prstClr val="black"/>
                </a:solidFill>
              </a:rPr>
              <a:t>Reports from SG1 and 2 </a:t>
            </a:r>
            <a:r>
              <a:rPr lang="en-US" b="1" dirty="0" smtClean="0">
                <a:solidFill>
                  <a:prstClr val="black"/>
                </a:solidFill>
              </a:rPr>
              <a:t>Chairmen to TDAG </a:t>
            </a:r>
            <a:r>
              <a:rPr lang="en-US" dirty="0" smtClean="0">
                <a:solidFill>
                  <a:prstClr val="black"/>
                </a:solidFill>
              </a:rPr>
              <a:t>every year.</a:t>
            </a:r>
            <a:endParaRPr lang="en-US" dirty="0">
              <a:solidFill>
                <a:prstClr val="black"/>
              </a:solidFill>
            </a:endParaRPr>
          </a:p>
          <a:p>
            <a:pPr marL="457200" indent="-457200">
              <a:buFont typeface="Symbol" panose="05050102010706020507" pitchFamily="18" charset="2"/>
              <a:buChar char="-"/>
            </a:pPr>
            <a:r>
              <a:rPr lang="en-US" b="1" dirty="0" smtClean="0">
                <a:solidFill>
                  <a:prstClr val="black"/>
                </a:solidFill>
              </a:rPr>
              <a:t>Reports from SG1 and 2 Chairmen to WTDC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at the end of the cycle.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742515" y="6440185"/>
            <a:ext cx="3954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D41C8F09-43E9-4534-9D21-65C71540C84C}" type="slidenum">
              <a:rPr lang="en-US" sz="1400"/>
              <a:pPr/>
              <a:t>15</a:t>
            </a:fld>
            <a:endParaRPr lang="en-US" sz="14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81400" y="6466078"/>
            <a:ext cx="7772400" cy="365125"/>
          </a:xfrm>
        </p:spPr>
        <p:txBody>
          <a:bodyPr/>
          <a:lstStyle/>
          <a:p>
            <a:r>
              <a:rPr lang="en-US" dirty="0" smtClean="0"/>
              <a:t>www.itu.int/ITU-D/study-groups/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0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ITU-D Study Groups: Timeline (2014-17)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74852" y="1462377"/>
            <a:ext cx="1104707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u="sng" dirty="0" smtClean="0">
                <a:solidFill>
                  <a:prstClr val="black"/>
                </a:solidFill>
              </a:rPr>
              <a:t>Major milestones</a:t>
            </a:r>
            <a:r>
              <a:rPr lang="en-US" sz="2500" dirty="0" smtClean="0">
                <a:solidFill>
                  <a:prstClr val="black"/>
                </a:solidFill>
              </a:rPr>
              <a:t>:</a:t>
            </a:r>
            <a:endParaRPr lang="en-US" sz="2500" dirty="0">
              <a:solidFill>
                <a:prstClr val="black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836785"/>
              </p:ext>
            </p:extLst>
          </p:nvPr>
        </p:nvGraphicFramePr>
        <p:xfrm>
          <a:off x="744154" y="1939431"/>
          <a:ext cx="11050449" cy="479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9598"/>
                <a:gridCol w="1122744"/>
                <a:gridCol w="7998107"/>
              </a:tblGrid>
              <a:tr h="370840">
                <a:tc gridSpan="2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 smtClean="0"/>
                        <a:t>Main meetings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 smtClean="0"/>
                        <a:t>Main deliverables and progress reports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b="1" dirty="0" smtClean="0"/>
                        <a:t>First</a:t>
                      </a:r>
                      <a:r>
                        <a:rPr lang="en-US" sz="1600" dirty="0" smtClean="0"/>
                        <a:t> SG1 and SG2 meetings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September 2014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 smtClean="0"/>
                        <a:t>Appoint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management team members, identify experts, distribute tasks, agree on work plans and methods of action, review initial contributions,</a:t>
                      </a:r>
                      <a:r>
                        <a:rPr lang="en-US" sz="1600" baseline="0" dirty="0" smtClean="0"/>
                        <a:t> reply to l</a:t>
                      </a:r>
                      <a:r>
                        <a:rPr lang="en-US" sz="1600" dirty="0" smtClean="0"/>
                        <a:t>iaison statements</a:t>
                      </a:r>
                      <a:r>
                        <a:rPr lang="en-US" sz="1600" baseline="0" dirty="0" smtClean="0"/>
                        <a:t> received</a:t>
                      </a:r>
                      <a:r>
                        <a:rPr lang="en-US" sz="1600" dirty="0" smtClean="0"/>
                        <a:t>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Rapporteur</a:t>
                      </a:r>
                      <a:r>
                        <a:rPr lang="en-US" sz="1600" baseline="0" dirty="0" smtClean="0"/>
                        <a:t> Group meetings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 smtClean="0"/>
                        <a:t>April/May 2015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 smtClean="0"/>
                        <a:t>Review tables</a:t>
                      </a:r>
                      <a:r>
                        <a:rPr lang="en-US" sz="1600" baseline="0" dirty="0" smtClean="0"/>
                        <a:t> of content for Question deliverables, call for experts, call for and review of detailed contributions, draft surveys.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Second </a:t>
                      </a:r>
                      <a:r>
                        <a:rPr lang="en-US" sz="1600" dirty="0" smtClean="0"/>
                        <a:t>SG1 and SG2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September 2015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Present progress reports, a</a:t>
                      </a:r>
                      <a:r>
                        <a:rPr lang="en-US" sz="1600" dirty="0" smtClean="0"/>
                        <a:t>pprove</a:t>
                      </a:r>
                      <a:r>
                        <a:rPr lang="en-US" sz="1600" baseline="0" dirty="0" smtClean="0"/>
                        <a:t> tables of content, first outline of report, approve and launch of surveys (if applicable).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Rapporteur</a:t>
                      </a:r>
                      <a:r>
                        <a:rPr lang="en-US" sz="1600" baseline="0" dirty="0" smtClean="0"/>
                        <a:t> Group meetings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April/May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 smtClean="0"/>
                        <a:t>Review contributions and input</a:t>
                      </a:r>
                      <a:r>
                        <a:rPr lang="en-US" sz="1600" baseline="0" dirty="0" smtClean="0"/>
                        <a:t> received through surveys, etc., chapter specific drafting/brainstorming groups.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Third</a:t>
                      </a:r>
                      <a:r>
                        <a:rPr lang="en-US" sz="1600" dirty="0" smtClean="0"/>
                        <a:t> SG1 and SG2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September 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baseline="0" dirty="0" smtClean="0"/>
                        <a:t>Present progress reports, review draft reports, guidelines, Recommendations, identify/ discuss next steps to complete work on time and how to overcome challenges encountered.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Rapporteur</a:t>
                      </a:r>
                      <a:r>
                        <a:rPr lang="en-US" sz="1600" baseline="0" dirty="0" smtClean="0"/>
                        <a:t> Group meetings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[January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2017] </a:t>
                      </a:r>
                      <a:r>
                        <a:rPr lang="en-US" sz="1400" dirty="0" smtClean="0"/>
                        <a:t>(TBC)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 smtClean="0"/>
                        <a:t>Finalize</a:t>
                      </a:r>
                      <a:r>
                        <a:rPr lang="en-US" sz="1600" baseline="0" dirty="0" smtClean="0"/>
                        <a:t> last parts of reports, finalize draft guidelines and Recommendations.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Fourth </a:t>
                      </a:r>
                      <a:r>
                        <a:rPr lang="en-US" sz="1600" dirty="0" smtClean="0"/>
                        <a:t>SG1 and SG2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[April 2017] </a:t>
                      </a:r>
                      <a:r>
                        <a:rPr lang="en-US" sz="1400" dirty="0" smtClean="0"/>
                        <a:t>(TBC)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Fine-tune and approve reports, </a:t>
                      </a:r>
                      <a:r>
                        <a:rPr lang="en-US" sz="1600" baseline="0" dirty="0" smtClean="0"/>
                        <a:t>guidelines and Recommendations.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b="1" dirty="0" smtClean="0"/>
                        <a:t>WTDC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 smtClean="0"/>
                        <a:t>Q4 2017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 smtClean="0"/>
                        <a:t>Study Group 1 and 2 Chairmen present results</a:t>
                      </a:r>
                      <a:r>
                        <a:rPr lang="en-US" sz="1600" baseline="0" dirty="0" smtClean="0"/>
                        <a:t> and deliverables to WTDC.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1717593" y="6440185"/>
            <a:ext cx="4055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D41C8F09-43E9-4534-9D21-65C71540C84C}" type="slidenum">
              <a:rPr lang="en-US" sz="1400"/>
              <a:pPr/>
              <a:t>16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5688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040161"/>
            <a:ext cx="9823450" cy="333384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Ongoing and planned activities</a:t>
            </a:r>
            <a:endParaRPr lang="en-US" sz="4000" b="1" dirty="0"/>
          </a:p>
        </p:txBody>
      </p:sp>
      <p:sp>
        <p:nvSpPr>
          <p:cNvPr id="7" name="Rectangle 6"/>
          <p:cNvSpPr/>
          <p:nvPr/>
        </p:nvSpPr>
        <p:spPr>
          <a:xfrm>
            <a:off x="11742515" y="6440185"/>
            <a:ext cx="44948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D41C8F09-43E9-4534-9D21-65C71540C84C}" type="slidenum">
              <a:rPr lang="en-US" sz="1400"/>
              <a:pPr/>
              <a:t>17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148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ITU-D Study Groups: Results of 2014 meetings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296000"/>
            <a:ext cx="11353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prstClr val="black"/>
                </a:solidFill>
              </a:rPr>
              <a:t>2014 annual meetings:</a:t>
            </a:r>
          </a:p>
          <a:p>
            <a:pPr marL="914400" lvl="1" indent="-457200"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-"/>
            </a:pPr>
            <a:r>
              <a:rPr lang="en-US" dirty="0">
                <a:solidFill>
                  <a:prstClr val="black"/>
                </a:solidFill>
              </a:rPr>
              <a:t>Study Group 1: 15-19 September </a:t>
            </a:r>
            <a:r>
              <a:rPr lang="en-US" dirty="0" smtClean="0">
                <a:solidFill>
                  <a:prstClr val="black"/>
                </a:solidFill>
              </a:rPr>
              <a:t>2014 and  Study </a:t>
            </a:r>
            <a:r>
              <a:rPr lang="en-US" dirty="0">
                <a:solidFill>
                  <a:prstClr val="black"/>
                </a:solidFill>
              </a:rPr>
              <a:t>Group 2: 22-26 September 2014</a:t>
            </a:r>
          </a:p>
          <a:p>
            <a:pPr lvl="1" indent="-45720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prstClr val="black"/>
                </a:solidFill>
              </a:rPr>
              <a:t>Participation:</a:t>
            </a:r>
          </a:p>
          <a:p>
            <a:pPr marL="914400" lvl="1" indent="-457200"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-"/>
            </a:pPr>
            <a:r>
              <a:rPr lang="en-US" dirty="0">
                <a:solidFill>
                  <a:prstClr val="black"/>
                </a:solidFill>
              </a:rPr>
              <a:t>Close to </a:t>
            </a:r>
            <a:r>
              <a:rPr lang="en-US" b="1" dirty="0">
                <a:solidFill>
                  <a:prstClr val="black"/>
                </a:solidFill>
              </a:rPr>
              <a:t>160 participants for each meeting</a:t>
            </a:r>
            <a:r>
              <a:rPr lang="en-US" dirty="0">
                <a:solidFill>
                  <a:prstClr val="black"/>
                </a:solidFill>
              </a:rPr>
              <a:t>, incl. remote </a:t>
            </a:r>
            <a:r>
              <a:rPr lang="en-US" dirty="0" smtClean="0">
                <a:solidFill>
                  <a:prstClr val="black"/>
                </a:solidFill>
              </a:rPr>
              <a:t>participants.</a:t>
            </a:r>
          </a:p>
          <a:p>
            <a:pPr marL="914400" lvl="1" indent="-457200"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-"/>
            </a:pPr>
            <a:r>
              <a:rPr lang="en-US" b="1" dirty="0" smtClean="0">
                <a:solidFill>
                  <a:prstClr val="black"/>
                </a:solidFill>
              </a:rPr>
              <a:t>57 full and partial fellowships </a:t>
            </a:r>
            <a:r>
              <a:rPr lang="en-US" dirty="0" smtClean="0">
                <a:solidFill>
                  <a:prstClr val="black"/>
                </a:solidFill>
              </a:rPr>
              <a:t>to LDCs and LICs granted.</a:t>
            </a:r>
          </a:p>
          <a:p>
            <a:pPr lvl="1" indent="-45720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prstClr val="black"/>
                </a:solidFill>
              </a:rPr>
              <a:t>Contributions received:</a:t>
            </a:r>
          </a:p>
          <a:p>
            <a:pPr marL="914400" lvl="1" indent="-457200"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-"/>
            </a:pPr>
            <a:r>
              <a:rPr lang="en-US" dirty="0" smtClean="0">
                <a:solidFill>
                  <a:prstClr val="black"/>
                </a:solidFill>
              </a:rPr>
              <a:t>SG1 </a:t>
            </a:r>
            <a:r>
              <a:rPr lang="en-US" dirty="0">
                <a:solidFill>
                  <a:prstClr val="black"/>
                </a:solidFill>
              </a:rPr>
              <a:t>received </a:t>
            </a:r>
            <a:r>
              <a:rPr lang="en-US" b="1" dirty="0">
                <a:solidFill>
                  <a:prstClr val="black"/>
                </a:solidFill>
              </a:rPr>
              <a:t>74 contributions </a:t>
            </a:r>
            <a:r>
              <a:rPr lang="en-US" dirty="0">
                <a:solidFill>
                  <a:prstClr val="black"/>
                </a:solidFill>
              </a:rPr>
              <a:t>for consideration </a:t>
            </a:r>
            <a:r>
              <a:rPr lang="en-US" dirty="0" smtClean="0">
                <a:solidFill>
                  <a:prstClr val="black"/>
                </a:solidFill>
              </a:rPr>
              <a:t>and SG2 </a:t>
            </a:r>
            <a:r>
              <a:rPr lang="en-US" dirty="0">
                <a:solidFill>
                  <a:prstClr val="black"/>
                </a:solidFill>
              </a:rPr>
              <a:t>received </a:t>
            </a:r>
            <a:r>
              <a:rPr lang="en-US" b="1" dirty="0">
                <a:solidFill>
                  <a:prstClr val="black"/>
                </a:solidFill>
              </a:rPr>
              <a:t>96 contributions </a:t>
            </a:r>
            <a:r>
              <a:rPr lang="en-US" dirty="0">
                <a:solidFill>
                  <a:prstClr val="black"/>
                </a:solidFill>
              </a:rPr>
              <a:t>for </a:t>
            </a:r>
            <a:r>
              <a:rPr lang="en-US" dirty="0" smtClean="0">
                <a:solidFill>
                  <a:prstClr val="black"/>
                </a:solidFill>
              </a:rPr>
              <a:t>consideration.</a:t>
            </a:r>
            <a:endParaRPr lang="en-US" dirty="0">
              <a:solidFill>
                <a:prstClr val="black"/>
              </a:solidFill>
            </a:endParaRPr>
          </a:p>
          <a:p>
            <a:pPr marL="914400" lvl="1" indent="-457200"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-"/>
            </a:pPr>
            <a:r>
              <a:rPr lang="en-US" dirty="0">
                <a:solidFill>
                  <a:prstClr val="black"/>
                </a:solidFill>
              </a:rPr>
              <a:t>In addition to the significant number of contributions from the membership, the meetings also reviewed a large number of </a:t>
            </a:r>
            <a:r>
              <a:rPr lang="en-US" b="1" dirty="0" smtClean="0">
                <a:solidFill>
                  <a:prstClr val="black"/>
                </a:solidFill>
              </a:rPr>
              <a:t>incoming </a:t>
            </a:r>
            <a:r>
              <a:rPr lang="en-US" b="1" dirty="0">
                <a:solidFill>
                  <a:prstClr val="black"/>
                </a:solidFill>
              </a:rPr>
              <a:t>liaison statements </a:t>
            </a:r>
            <a:r>
              <a:rPr lang="en-US" dirty="0">
                <a:solidFill>
                  <a:prstClr val="black"/>
                </a:solidFill>
              </a:rPr>
              <a:t>(30 in total) </a:t>
            </a:r>
            <a:endParaRPr lang="en-US" dirty="0" smtClean="0">
              <a:solidFill>
                <a:prstClr val="black"/>
              </a:solidFill>
            </a:endParaRPr>
          </a:p>
          <a:p>
            <a:pPr lvl="1" indent="-45720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prstClr val="black"/>
                </a:solidFill>
              </a:rPr>
              <a:t>Results achieved and progress made:</a:t>
            </a:r>
          </a:p>
          <a:p>
            <a:pPr marL="914400" lvl="1" indent="-457200"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-"/>
            </a:pPr>
            <a:r>
              <a:rPr lang="en-US" b="1" dirty="0">
                <a:solidFill>
                  <a:prstClr val="black"/>
                </a:solidFill>
              </a:rPr>
              <a:t>Over 90 Rapporteurs and Vice-Rapporteurs </a:t>
            </a:r>
            <a:r>
              <a:rPr lang="en-US" dirty="0">
                <a:solidFill>
                  <a:prstClr val="black"/>
                </a:solidFill>
              </a:rPr>
              <a:t>were appointed (some with management responsibilities within multiple Questions).</a:t>
            </a:r>
          </a:p>
          <a:p>
            <a:pPr marL="914400" lvl="1" indent="-457200"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-"/>
            </a:pPr>
            <a:r>
              <a:rPr lang="en-US" dirty="0">
                <a:solidFill>
                  <a:prstClr val="black"/>
                </a:solidFill>
              </a:rPr>
              <a:t>The Rapporteur Groups decided on </a:t>
            </a:r>
            <a:r>
              <a:rPr lang="en-US" b="1" dirty="0">
                <a:solidFill>
                  <a:prstClr val="black"/>
                </a:solidFill>
              </a:rPr>
              <a:t>work plans and specific methods of work </a:t>
            </a:r>
            <a:r>
              <a:rPr lang="en-US" dirty="0">
                <a:solidFill>
                  <a:prstClr val="black"/>
                </a:solidFill>
              </a:rPr>
              <a:t>to ensure that expected results for each </a:t>
            </a:r>
            <a:r>
              <a:rPr lang="en-US" dirty="0" smtClean="0">
                <a:solidFill>
                  <a:prstClr val="black"/>
                </a:solidFill>
              </a:rPr>
              <a:t>Question, </a:t>
            </a:r>
            <a:r>
              <a:rPr lang="en-US" dirty="0">
                <a:solidFill>
                  <a:prstClr val="black"/>
                </a:solidFill>
              </a:rPr>
              <a:t>and for the Study Groups </a:t>
            </a:r>
            <a:r>
              <a:rPr lang="en-US" dirty="0" smtClean="0">
                <a:solidFill>
                  <a:prstClr val="black"/>
                </a:solidFill>
              </a:rPr>
              <a:t>overall, </a:t>
            </a:r>
            <a:r>
              <a:rPr lang="en-US" dirty="0">
                <a:solidFill>
                  <a:prstClr val="black"/>
                </a:solidFill>
              </a:rPr>
              <a:t>will be achieved. </a:t>
            </a:r>
          </a:p>
          <a:p>
            <a:pPr marL="914400" lvl="1" indent="-457200"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-"/>
            </a:pPr>
            <a:r>
              <a:rPr lang="en-US" b="1" dirty="0">
                <a:solidFill>
                  <a:prstClr val="black"/>
                </a:solidFill>
              </a:rPr>
              <a:t>Initial tables of content</a:t>
            </a:r>
            <a:r>
              <a:rPr lang="en-US" dirty="0">
                <a:solidFill>
                  <a:prstClr val="black"/>
                </a:solidFill>
              </a:rPr>
              <a:t> and overviews of the specific deliverables to be worked on over the coming years were prepared and agreed on. </a:t>
            </a:r>
          </a:p>
          <a:p>
            <a:pPr marL="914400" lvl="1" indent="-457200"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-"/>
            </a:pPr>
            <a:r>
              <a:rPr lang="en-US" dirty="0">
                <a:solidFill>
                  <a:prstClr val="black"/>
                </a:solidFill>
              </a:rPr>
              <a:t>To continue the good collaboration and exchange of </a:t>
            </a:r>
            <a:r>
              <a:rPr lang="en-US" dirty="0" smtClean="0">
                <a:solidFill>
                  <a:prstClr val="black"/>
                </a:solidFill>
              </a:rPr>
              <a:t>information on </a:t>
            </a:r>
            <a:r>
              <a:rPr lang="en-US" dirty="0">
                <a:solidFill>
                  <a:prstClr val="black"/>
                </a:solidFill>
              </a:rPr>
              <a:t>topics of common interest, the Study Groups </a:t>
            </a:r>
            <a:r>
              <a:rPr lang="en-US" dirty="0" smtClean="0">
                <a:solidFill>
                  <a:prstClr val="black"/>
                </a:solidFill>
              </a:rPr>
              <a:t>dispatched close </a:t>
            </a:r>
            <a:r>
              <a:rPr lang="en-US" dirty="0">
                <a:solidFill>
                  <a:prstClr val="black"/>
                </a:solidFill>
              </a:rPr>
              <a:t>to </a:t>
            </a:r>
            <a:r>
              <a:rPr lang="en-US" b="1" dirty="0">
                <a:solidFill>
                  <a:prstClr val="black"/>
                </a:solidFill>
              </a:rPr>
              <a:t>30 outgoing liaison statements </a:t>
            </a:r>
            <a:r>
              <a:rPr lang="en-US" dirty="0" smtClean="0">
                <a:solidFill>
                  <a:prstClr val="black"/>
                </a:solidFill>
              </a:rPr>
              <a:t>to relevant </a:t>
            </a:r>
            <a:r>
              <a:rPr lang="en-US" dirty="0">
                <a:solidFill>
                  <a:prstClr val="black"/>
                </a:solidFill>
              </a:rPr>
              <a:t>internal ITU and external groups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599607" y="6440185"/>
            <a:ext cx="5017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D41C8F09-43E9-4534-9D21-65C71540C84C}" type="slidenum">
              <a:rPr lang="en-US" sz="1400"/>
              <a:pPr/>
              <a:t>18</a:t>
            </a:fld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www.itu.int/ITU-D/study-groups/ 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9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ITU-D Study Groups: Activities in 2015</a:t>
            </a:r>
            <a:endParaRPr lang="en-US" sz="4000" b="1" dirty="0"/>
          </a:p>
        </p:txBody>
      </p:sp>
      <p:sp>
        <p:nvSpPr>
          <p:cNvPr id="6" name="Rectangle 5"/>
          <p:cNvSpPr/>
          <p:nvPr/>
        </p:nvSpPr>
        <p:spPr>
          <a:xfrm>
            <a:off x="11599607" y="6440185"/>
            <a:ext cx="5017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D41C8F09-43E9-4534-9D21-65C71540C84C}" type="slidenum">
              <a:rPr lang="en-US" sz="1400"/>
              <a:pPr/>
              <a:t>19</a:t>
            </a:fld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www.itu.int/ITU-D/study-groups/ 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1296000"/>
            <a:ext cx="11353800" cy="53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prstClr val="black"/>
                </a:solidFill>
              </a:rPr>
              <a:t>2015 Rapporteur Group meetings:</a:t>
            </a:r>
          </a:p>
          <a:p>
            <a:pPr marL="914400" lvl="1" indent="-457200"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Char char="-"/>
            </a:pPr>
            <a:r>
              <a:rPr lang="en-US" sz="1900" dirty="0" smtClean="0">
                <a:solidFill>
                  <a:prstClr val="black"/>
                </a:solidFill>
                <a:hlinkClick r:id="rId2"/>
              </a:rPr>
              <a:t>SG1 Rapporteur </a:t>
            </a:r>
            <a:r>
              <a:rPr lang="en-US" sz="1900" dirty="0">
                <a:solidFill>
                  <a:prstClr val="black"/>
                </a:solidFill>
                <a:hlinkClick r:id="rId2"/>
              </a:rPr>
              <a:t>Group meetings</a:t>
            </a:r>
            <a:r>
              <a:rPr lang="en-US" sz="1900" dirty="0">
                <a:solidFill>
                  <a:prstClr val="black"/>
                </a:solidFill>
              </a:rPr>
              <a:t>: </a:t>
            </a:r>
            <a:r>
              <a:rPr lang="en-US" sz="1900" b="1" dirty="0" smtClean="0">
                <a:solidFill>
                  <a:prstClr val="black"/>
                </a:solidFill>
              </a:rPr>
              <a:t>13 </a:t>
            </a:r>
            <a:r>
              <a:rPr lang="en-US" sz="1900" b="1" dirty="0">
                <a:solidFill>
                  <a:prstClr val="black"/>
                </a:solidFill>
              </a:rPr>
              <a:t>to 24 April </a:t>
            </a:r>
            <a:r>
              <a:rPr lang="en-US" sz="1900" dirty="0" smtClean="0">
                <a:solidFill>
                  <a:prstClr val="black"/>
                </a:solidFill>
              </a:rPr>
              <a:t>in Geneva</a:t>
            </a:r>
            <a:r>
              <a:rPr lang="en-US" sz="1900" dirty="0">
                <a:solidFill>
                  <a:prstClr val="black"/>
                </a:solidFill>
              </a:rPr>
              <a:t>, </a:t>
            </a:r>
            <a:r>
              <a:rPr lang="en-US" sz="1900" dirty="0" smtClean="0">
                <a:solidFill>
                  <a:prstClr val="black"/>
                </a:solidFill>
              </a:rPr>
              <a:t>Switzerland</a:t>
            </a:r>
          </a:p>
          <a:p>
            <a:pPr marL="914400" lvl="1" indent="-457200"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Char char="-"/>
            </a:pPr>
            <a:r>
              <a:rPr lang="en-US" sz="1900" dirty="0" smtClean="0">
                <a:solidFill>
                  <a:prstClr val="black"/>
                </a:solidFill>
                <a:hlinkClick r:id="rId3"/>
              </a:rPr>
              <a:t>SG2 </a:t>
            </a:r>
            <a:r>
              <a:rPr lang="en-US" sz="1900" dirty="0">
                <a:solidFill>
                  <a:prstClr val="black"/>
                </a:solidFill>
                <a:hlinkClick r:id="rId3"/>
              </a:rPr>
              <a:t>Rapporteur Group </a:t>
            </a:r>
            <a:r>
              <a:rPr lang="en-US" sz="1900" dirty="0" smtClean="0">
                <a:solidFill>
                  <a:prstClr val="black"/>
                </a:solidFill>
                <a:hlinkClick r:id="rId3"/>
              </a:rPr>
              <a:t>meetings</a:t>
            </a:r>
            <a:r>
              <a:rPr lang="en-US" sz="1900" dirty="0" smtClean="0">
                <a:solidFill>
                  <a:prstClr val="black"/>
                </a:solidFill>
              </a:rPr>
              <a:t>: </a:t>
            </a:r>
            <a:r>
              <a:rPr lang="en-US" sz="1900" b="1" dirty="0">
                <a:solidFill>
                  <a:prstClr val="black"/>
                </a:solidFill>
              </a:rPr>
              <a:t>27 April to 8 </a:t>
            </a:r>
            <a:r>
              <a:rPr lang="en-US" sz="1900" b="1" dirty="0" smtClean="0">
                <a:solidFill>
                  <a:prstClr val="black"/>
                </a:solidFill>
              </a:rPr>
              <a:t>May </a:t>
            </a:r>
            <a:r>
              <a:rPr lang="en-US" sz="1900" dirty="0" smtClean="0">
                <a:solidFill>
                  <a:prstClr val="black"/>
                </a:solidFill>
              </a:rPr>
              <a:t>in Geneva</a:t>
            </a:r>
            <a:r>
              <a:rPr lang="en-US" sz="1900" dirty="0">
                <a:solidFill>
                  <a:prstClr val="black"/>
                </a:solidFill>
              </a:rPr>
              <a:t>, </a:t>
            </a:r>
            <a:r>
              <a:rPr lang="en-US" sz="1900" dirty="0" smtClean="0">
                <a:solidFill>
                  <a:prstClr val="black"/>
                </a:solidFill>
              </a:rPr>
              <a:t>Switzerland</a:t>
            </a:r>
            <a:endParaRPr lang="en-US" sz="1900" b="1" dirty="0">
              <a:solidFill>
                <a:prstClr val="black"/>
              </a:solidFill>
            </a:endParaRP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900" dirty="0" smtClean="0">
                <a:solidFill>
                  <a:prstClr val="black"/>
                </a:solidFill>
              </a:rPr>
              <a:t>Details on how to </a:t>
            </a:r>
            <a:r>
              <a:rPr lang="en-US" sz="1900" b="1" dirty="0" smtClean="0">
                <a:solidFill>
                  <a:srgbClr val="C00000"/>
                </a:solidFill>
              </a:rPr>
              <a:t>participate</a:t>
            </a:r>
            <a:r>
              <a:rPr lang="en-US" sz="1900" dirty="0" smtClean="0">
                <a:solidFill>
                  <a:prstClr val="black"/>
                </a:solidFill>
              </a:rPr>
              <a:t> in (in person and remotely) and </a:t>
            </a:r>
            <a:r>
              <a:rPr lang="en-US" sz="1900" b="1" dirty="0" smtClean="0">
                <a:solidFill>
                  <a:srgbClr val="C00000"/>
                </a:solidFill>
              </a:rPr>
              <a:t>submit contributions </a:t>
            </a:r>
            <a:r>
              <a:rPr lang="en-US" sz="1900" dirty="0" smtClean="0">
                <a:solidFill>
                  <a:prstClr val="black"/>
                </a:solidFill>
              </a:rPr>
              <a:t>to the meetings are available on the meeting specific pages and in the </a:t>
            </a:r>
            <a:r>
              <a:rPr lang="en-US" sz="1900" dirty="0" smtClean="0">
                <a:solidFill>
                  <a:prstClr val="black"/>
                </a:solidFill>
                <a:hlinkClick r:id="rId4"/>
              </a:rPr>
              <a:t>invitation letter</a:t>
            </a:r>
            <a:r>
              <a:rPr lang="en-US" sz="1900" dirty="0" smtClean="0">
                <a:solidFill>
                  <a:prstClr val="black"/>
                </a:solidFill>
              </a:rPr>
              <a:t>. </a:t>
            </a:r>
          </a:p>
          <a:p>
            <a:pPr lvl="1" indent="-45720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prstClr val="black"/>
                </a:solidFill>
              </a:rPr>
              <a:t>2015 annual </a:t>
            </a:r>
            <a:r>
              <a:rPr lang="en-US" sz="2000" b="1" dirty="0" smtClean="0">
                <a:solidFill>
                  <a:prstClr val="black"/>
                </a:solidFill>
              </a:rPr>
              <a:t>Study </a:t>
            </a:r>
            <a:r>
              <a:rPr lang="en-US" sz="2000" b="1" dirty="0">
                <a:solidFill>
                  <a:prstClr val="black"/>
                </a:solidFill>
              </a:rPr>
              <a:t>Group meetings:</a:t>
            </a:r>
          </a:p>
          <a:p>
            <a:pPr marL="914400" lvl="1" indent="-457200"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-"/>
            </a:pPr>
            <a:r>
              <a:rPr lang="en-US" sz="1900" dirty="0">
                <a:solidFill>
                  <a:prstClr val="black"/>
                </a:solidFill>
                <a:hlinkClick r:id="rId5"/>
              </a:rPr>
              <a:t>Study Group 1</a:t>
            </a:r>
            <a:r>
              <a:rPr lang="en-US" sz="1900" dirty="0">
                <a:solidFill>
                  <a:prstClr val="black"/>
                </a:solidFill>
              </a:rPr>
              <a:t>: </a:t>
            </a:r>
            <a:r>
              <a:rPr lang="en-US" sz="1900" b="1" dirty="0" smtClean="0">
                <a:solidFill>
                  <a:prstClr val="black"/>
                </a:solidFill>
              </a:rPr>
              <a:t>14 to 18 </a:t>
            </a:r>
            <a:r>
              <a:rPr lang="en-US" sz="1900" b="1" dirty="0">
                <a:solidFill>
                  <a:prstClr val="black"/>
                </a:solidFill>
              </a:rPr>
              <a:t>September </a:t>
            </a:r>
            <a:r>
              <a:rPr lang="en-US" sz="1900" b="1" dirty="0" smtClean="0">
                <a:solidFill>
                  <a:prstClr val="black"/>
                </a:solidFill>
              </a:rPr>
              <a:t>2015 </a:t>
            </a:r>
            <a:r>
              <a:rPr lang="en-US" sz="1900" dirty="0" smtClean="0">
                <a:solidFill>
                  <a:prstClr val="black"/>
                </a:solidFill>
              </a:rPr>
              <a:t>in Geneva</a:t>
            </a:r>
            <a:r>
              <a:rPr lang="en-US" sz="1900" dirty="0">
                <a:solidFill>
                  <a:prstClr val="black"/>
                </a:solidFill>
              </a:rPr>
              <a:t>, Switzerland</a:t>
            </a:r>
          </a:p>
          <a:p>
            <a:pPr marL="914400" lvl="1" indent="-457200"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-"/>
            </a:pPr>
            <a:r>
              <a:rPr lang="en-US" sz="1900" dirty="0" smtClean="0">
                <a:solidFill>
                  <a:prstClr val="black"/>
                </a:solidFill>
                <a:hlinkClick r:id="rId6"/>
              </a:rPr>
              <a:t>Study </a:t>
            </a:r>
            <a:r>
              <a:rPr lang="en-US" sz="1900" dirty="0">
                <a:solidFill>
                  <a:prstClr val="black"/>
                </a:solidFill>
                <a:hlinkClick r:id="rId6"/>
              </a:rPr>
              <a:t>Group 2</a:t>
            </a:r>
            <a:r>
              <a:rPr lang="en-US" sz="1900" dirty="0">
                <a:solidFill>
                  <a:prstClr val="black"/>
                </a:solidFill>
              </a:rPr>
              <a:t>: </a:t>
            </a:r>
            <a:r>
              <a:rPr lang="en-US" sz="1900" b="1" dirty="0" smtClean="0">
                <a:solidFill>
                  <a:prstClr val="black"/>
                </a:solidFill>
              </a:rPr>
              <a:t>7 to 11 </a:t>
            </a:r>
            <a:r>
              <a:rPr lang="en-US" sz="1900" b="1" dirty="0">
                <a:solidFill>
                  <a:prstClr val="black"/>
                </a:solidFill>
              </a:rPr>
              <a:t>September </a:t>
            </a:r>
            <a:r>
              <a:rPr lang="en-US" sz="1900" b="1" dirty="0" smtClean="0">
                <a:solidFill>
                  <a:prstClr val="black"/>
                </a:solidFill>
              </a:rPr>
              <a:t>2015 </a:t>
            </a:r>
            <a:r>
              <a:rPr lang="en-US" sz="1900" dirty="0" smtClean="0">
                <a:solidFill>
                  <a:prstClr val="black"/>
                </a:solidFill>
              </a:rPr>
              <a:t>in Geneva, Switzerland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en-US" sz="1900" dirty="0">
                <a:solidFill>
                  <a:prstClr val="black"/>
                </a:solidFill>
              </a:rPr>
              <a:t>The </a:t>
            </a:r>
            <a:r>
              <a:rPr lang="en-US" sz="1900" dirty="0" smtClean="0">
                <a:solidFill>
                  <a:prstClr val="black"/>
                </a:solidFill>
              </a:rPr>
              <a:t>invitation letter for the September meetings will be sent out in June.</a:t>
            </a:r>
          </a:p>
          <a:p>
            <a:pPr lvl="1" indent="-45720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prstClr val="black"/>
                </a:solidFill>
              </a:rPr>
              <a:t>Online collaborative tools, discussion platforms, repositories: </a:t>
            </a:r>
          </a:p>
          <a:p>
            <a:pPr marL="914400" lvl="1" indent="-457200"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-"/>
            </a:pPr>
            <a:r>
              <a:rPr lang="en-US" sz="1900" dirty="0" smtClean="0">
                <a:latin typeface="Calibri" panose="020F0502020204030204" pitchFamily="34" charset="0"/>
                <a:hlinkClick r:id="rId7"/>
              </a:rPr>
              <a:t>ITU-D </a:t>
            </a:r>
            <a:r>
              <a:rPr lang="en-US" sz="1900" dirty="0">
                <a:latin typeface="Calibri" panose="020F0502020204030204" pitchFamily="34" charset="0"/>
                <a:hlinkClick r:id="rId7"/>
              </a:rPr>
              <a:t>Study Groups portal </a:t>
            </a:r>
            <a:r>
              <a:rPr lang="en-US" sz="1900" dirty="0">
                <a:latin typeface="Calibri" panose="020F0502020204030204" pitchFamily="34" charset="0"/>
                <a:sym typeface="Symbol" panose="05050102010706020507" pitchFamily="18" charset="2"/>
                <a:hlinkClick r:id="rId7"/>
              </a:rPr>
              <a:t> collaborative </a:t>
            </a:r>
            <a:r>
              <a:rPr lang="en-US" sz="1900" dirty="0" smtClean="0">
                <a:latin typeface="Calibri" panose="020F0502020204030204" pitchFamily="34" charset="0"/>
                <a:sym typeface="Symbol" panose="05050102010706020507" pitchFamily="18" charset="2"/>
                <a:hlinkClick r:id="rId7"/>
              </a:rPr>
              <a:t>site</a:t>
            </a:r>
            <a:endParaRPr lang="en-US" sz="1900" dirty="0" smtClean="0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 marL="914400" lvl="1" indent="-457200"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-"/>
            </a:pPr>
            <a:r>
              <a:rPr lang="en-US" sz="1900" dirty="0" smtClean="0">
                <a:latin typeface="Calibri" panose="020F0502020204030204" pitchFamily="34" charset="0"/>
                <a:hlinkClick r:id="rId8"/>
              </a:rPr>
              <a:t>ITU-D </a:t>
            </a:r>
            <a:r>
              <a:rPr lang="en-US" sz="1900" dirty="0">
                <a:latin typeface="Calibri" panose="020F0502020204030204" pitchFamily="34" charset="0"/>
                <a:hlinkClick r:id="rId8"/>
              </a:rPr>
              <a:t>Study Groups case study library </a:t>
            </a:r>
            <a:endParaRPr lang="en-US" sz="1900" dirty="0" smtClean="0">
              <a:latin typeface="Calibri" panose="020F0502020204030204" pitchFamily="34" charset="0"/>
            </a:endParaRPr>
          </a:p>
          <a:p>
            <a:pPr marL="914400" lvl="1" indent="-457200"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-"/>
            </a:pPr>
            <a:r>
              <a:rPr lang="en-US" sz="1900" dirty="0" smtClean="0">
                <a:latin typeface="Calibri" panose="020F0502020204030204" pitchFamily="34" charset="0"/>
                <a:hlinkClick r:id="rId7"/>
              </a:rPr>
              <a:t>E-Forum</a:t>
            </a:r>
          </a:p>
          <a:p>
            <a:pPr marL="914400" lvl="1" indent="-457200"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-"/>
            </a:pPr>
            <a:r>
              <a:rPr lang="en-US" sz="1900" dirty="0" smtClean="0">
                <a:latin typeface="Calibri" panose="020F0502020204030204" pitchFamily="34" charset="0"/>
                <a:hlinkClick r:id="rId7"/>
              </a:rPr>
              <a:t>Mailing </a:t>
            </a:r>
            <a:r>
              <a:rPr lang="en-US" sz="1900" dirty="0">
                <a:latin typeface="Calibri" panose="020F0502020204030204" pitchFamily="34" charset="0"/>
                <a:hlinkClick r:id="rId7"/>
              </a:rPr>
              <a:t>lists</a:t>
            </a:r>
            <a:endParaRPr lang="en-US" sz="1900" dirty="0">
              <a:latin typeface="Calibri" panose="020F0502020204030204" pitchFamily="34" charset="0"/>
            </a:endParaRPr>
          </a:p>
          <a:p>
            <a:pPr lvl="1" indent="-457200">
              <a:spcBef>
                <a:spcPts val="6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Visit the website for more information about upcoming activities, resources and tools available to the membership!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08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040161"/>
            <a:ext cx="9823450" cy="333384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About ITU-D Study Groups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58089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ITU-D Study Groups: Contact details</a:t>
            </a:r>
            <a:endParaRPr lang="en-US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11742515" y="6440185"/>
            <a:ext cx="44948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D41C8F09-43E9-4534-9D21-65C71540C84C}" type="slidenum">
              <a:rPr lang="en-US" sz="1400"/>
              <a:pPr/>
              <a:t>20</a:t>
            </a:fld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874853" y="1462377"/>
            <a:ext cx="1078906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a typeface="SimSun"/>
                <a:cs typeface="Times New Roman"/>
              </a:rPr>
              <a:t/>
            </a:r>
            <a:br>
              <a:rPr lang="en-US" sz="3200" b="1" dirty="0" smtClean="0">
                <a:ea typeface="SimSun"/>
                <a:cs typeface="Times New Roman"/>
              </a:rPr>
            </a:br>
            <a:r>
              <a:rPr lang="en-US" sz="3200" b="1" dirty="0" smtClean="0">
                <a:ea typeface="SimSun"/>
                <a:cs typeface="Times New Roman"/>
              </a:rPr>
              <a:t>More </a:t>
            </a:r>
            <a:r>
              <a:rPr lang="en-US" sz="3200" b="1" dirty="0">
                <a:ea typeface="SimSun"/>
                <a:cs typeface="Times New Roman"/>
              </a:rPr>
              <a:t>information on the ITU-D Study </a:t>
            </a:r>
            <a:r>
              <a:rPr lang="en-US" sz="3200" b="1" dirty="0" smtClean="0">
                <a:ea typeface="SimSun"/>
                <a:cs typeface="Times New Roman"/>
              </a:rPr>
              <a:t>Groups can </a:t>
            </a:r>
            <a:r>
              <a:rPr lang="en-US" sz="3200" b="1" dirty="0">
                <a:ea typeface="SimSun"/>
                <a:cs typeface="Times New Roman"/>
              </a:rPr>
              <a:t>be found at:</a:t>
            </a:r>
            <a:br>
              <a:rPr lang="en-US" sz="3200" b="1" dirty="0">
                <a:ea typeface="SimSun"/>
                <a:cs typeface="Times New Roman"/>
              </a:rPr>
            </a:br>
            <a:r>
              <a:rPr lang="en-US" sz="3200" b="1" dirty="0" smtClean="0">
                <a:ea typeface="SimSun"/>
                <a:cs typeface="Times New Roman"/>
                <a:hlinkClick r:id="rId2"/>
              </a:rPr>
              <a:t>www.itu.int/ITU-D/study-groups/</a:t>
            </a:r>
            <a:r>
              <a:rPr lang="en-US" sz="3200" b="1" dirty="0" smtClean="0">
                <a:ea typeface="SimSun"/>
                <a:cs typeface="Times New Roman"/>
              </a:rPr>
              <a:t>   </a:t>
            </a:r>
            <a:r>
              <a:rPr lang="en-US" sz="3200" b="1" dirty="0">
                <a:ea typeface="SimSun"/>
                <a:cs typeface="Times New Roman"/>
              </a:rPr>
              <a:t/>
            </a:r>
            <a:br>
              <a:rPr lang="en-US" sz="3200" b="1" dirty="0">
                <a:ea typeface="SimSun"/>
                <a:cs typeface="Times New Roman"/>
              </a:rPr>
            </a:br>
            <a:endParaRPr lang="en-US" sz="3200" b="1" dirty="0">
              <a:ea typeface="SimSun"/>
              <a:cs typeface="Times New Roman"/>
            </a:endParaRPr>
          </a:p>
          <a:p>
            <a:pPr algn="ctr"/>
            <a:r>
              <a:rPr lang="en-US" sz="3200" b="1" dirty="0">
                <a:ea typeface="SimSun"/>
                <a:cs typeface="Times New Roman"/>
              </a:rPr>
              <a:t>You can </a:t>
            </a:r>
            <a:r>
              <a:rPr lang="en-US" sz="3200" b="1" dirty="0" smtClean="0">
                <a:ea typeface="SimSun"/>
                <a:cs typeface="Times New Roman"/>
              </a:rPr>
              <a:t>contact </a:t>
            </a:r>
            <a:r>
              <a:rPr lang="en-US" sz="3200" b="1" dirty="0">
                <a:ea typeface="SimSun"/>
                <a:cs typeface="Times New Roman"/>
              </a:rPr>
              <a:t>us at: </a:t>
            </a:r>
            <a:br>
              <a:rPr lang="en-US" sz="3200" b="1" dirty="0">
                <a:ea typeface="SimSun"/>
                <a:cs typeface="Times New Roman"/>
              </a:rPr>
            </a:br>
            <a:endParaRPr lang="en-US" sz="3200" b="1" dirty="0">
              <a:ea typeface="SimSun"/>
              <a:cs typeface="Times New Roman"/>
            </a:endParaRPr>
          </a:p>
          <a:p>
            <a:pPr algn="ctr"/>
            <a:r>
              <a:rPr lang="en-US" sz="3200" b="1" dirty="0">
                <a:ea typeface="SimSun"/>
                <a:cs typeface="Times New Roman"/>
              </a:rPr>
              <a:t>E-mail: </a:t>
            </a:r>
            <a:r>
              <a:rPr lang="en-US" sz="3200" b="1" dirty="0" smtClean="0">
                <a:ea typeface="SimSun"/>
                <a:cs typeface="Times New Roman"/>
                <a:hlinkClick r:id="rId3"/>
              </a:rPr>
              <a:t>devsg@itu.int</a:t>
            </a:r>
            <a:r>
              <a:rPr lang="en-US" sz="3200" b="1" dirty="0" smtClean="0">
                <a:ea typeface="SimSun"/>
                <a:cs typeface="Times New Roman"/>
              </a:rPr>
              <a:t>  </a:t>
            </a:r>
            <a:endParaRPr lang="en-US" sz="3200" b="1" dirty="0">
              <a:ea typeface="SimSun"/>
              <a:cs typeface="Times New Roman"/>
            </a:endParaRPr>
          </a:p>
          <a:p>
            <a:pPr algn="ctr"/>
            <a:r>
              <a:rPr lang="en-US" sz="3200" b="1" dirty="0">
                <a:ea typeface="SimSun"/>
                <a:cs typeface="Times New Roman"/>
              </a:rPr>
              <a:t>Tel.:+41 22 730 </a:t>
            </a:r>
            <a:r>
              <a:rPr lang="en-US" sz="3200" b="1" dirty="0" smtClean="0">
                <a:ea typeface="SimSun"/>
                <a:cs typeface="Times New Roman"/>
              </a:rPr>
              <a:t>5999</a:t>
            </a:r>
          </a:p>
          <a:p>
            <a:pPr algn="ctr"/>
            <a:endParaRPr lang="en-US" sz="3200" b="1" dirty="0">
              <a:ea typeface="SimSun"/>
              <a:cs typeface="Times New Roman"/>
            </a:endParaRPr>
          </a:p>
          <a:p>
            <a:pPr algn="ctr"/>
            <a:r>
              <a:rPr lang="en-US" sz="3200" b="1" dirty="0" smtClean="0">
                <a:ea typeface="SimSun"/>
                <a:cs typeface="Times New Roman"/>
              </a:rPr>
              <a:t>We look forward to hearing from you!</a:t>
            </a:r>
            <a:r>
              <a:rPr lang="en-US" sz="3200" b="1" dirty="0">
                <a:ea typeface="SimSun"/>
                <a:cs typeface="Times New Roman"/>
              </a:rPr>
              <a:t/>
            </a:r>
            <a:br>
              <a:rPr lang="en-US" sz="3200" b="1" dirty="0">
                <a:ea typeface="SimSun"/>
                <a:cs typeface="Times New Roman"/>
              </a:rPr>
            </a:br>
            <a:endParaRPr lang="en-US" sz="3200" b="1" dirty="0">
              <a:ea typeface="SimSu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61565" y="5868538"/>
            <a:ext cx="6701050" cy="57164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www.itu.int/ITU-D/study-groups/ 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386348"/>
            <a:ext cx="10754032" cy="5471652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n-US" sz="2400" b="1" i="1" dirty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ITU-D Study Groups provide an opportunity for the Membership to </a:t>
            </a:r>
            <a:r>
              <a:rPr lang="en-US" altLang="en-US" sz="2400" b="1" i="1" u="sng" dirty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share experiences</a:t>
            </a:r>
            <a:r>
              <a:rPr lang="en-US" altLang="en-US" sz="2400" b="1" i="1" dirty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, </a:t>
            </a:r>
            <a:r>
              <a:rPr lang="en-US" altLang="en-US" sz="2400" b="1" i="1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/>
            </a:r>
            <a:br>
              <a:rPr lang="en-US" altLang="en-US" sz="2400" b="1" i="1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</a:br>
            <a:r>
              <a:rPr lang="en-US" altLang="en-US" sz="2400" b="1" i="1" u="sng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present </a:t>
            </a:r>
            <a:r>
              <a:rPr lang="en-US" altLang="en-US" sz="2400" b="1" i="1" u="sng" dirty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ideas</a:t>
            </a:r>
            <a:r>
              <a:rPr lang="en-US" altLang="en-US" sz="2400" b="1" i="1" dirty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, </a:t>
            </a:r>
            <a:r>
              <a:rPr lang="en-US" altLang="en-US" sz="2400" b="1" i="1" u="sng" dirty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exchange views</a:t>
            </a:r>
            <a:r>
              <a:rPr lang="en-US" altLang="en-US" sz="2400" b="1" i="1" dirty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, and </a:t>
            </a:r>
            <a:r>
              <a:rPr lang="en-US" altLang="en-US" sz="2400" b="1" i="1" u="sng" dirty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achieve consensus </a:t>
            </a:r>
            <a:r>
              <a:rPr lang="en-US" altLang="en-US" sz="2400" b="1" i="1" dirty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on appropriate strategies </a:t>
            </a:r>
            <a:r>
              <a:rPr lang="en-US" altLang="en-US" sz="2400" b="1" i="1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/>
            </a:r>
            <a:br>
              <a:rPr lang="en-US" altLang="en-US" sz="2400" b="1" i="1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</a:br>
            <a:r>
              <a:rPr lang="en-US" altLang="en-US" sz="2400" b="1" i="1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to </a:t>
            </a:r>
            <a:r>
              <a:rPr lang="en-US" altLang="en-US" sz="2400" b="1" i="1" dirty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address telecommunication/ICT priorities.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n-US" sz="2400" b="1" i="1" dirty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ITU-D Study Groups focus specifically on those issues which are of </a:t>
            </a:r>
            <a:r>
              <a:rPr lang="en-US" altLang="en-US" sz="2400" b="1" i="1" u="sng" dirty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priority</a:t>
            </a:r>
            <a:r>
              <a:rPr lang="en-US" altLang="en-US" sz="2400" b="1" i="1" dirty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 </a:t>
            </a:r>
            <a:r>
              <a:rPr lang="en-US" altLang="en-US" sz="2400" b="1" i="1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/>
            </a:r>
            <a:br>
              <a:rPr lang="en-US" altLang="en-US" sz="2400" b="1" i="1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</a:br>
            <a:r>
              <a:rPr lang="en-US" altLang="en-US" sz="2400" b="1" i="1" dirty="0" smtClean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to </a:t>
            </a:r>
            <a:r>
              <a:rPr lang="en-US" altLang="en-US" sz="2400" b="1" i="1" dirty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developing countries to support them in achieving their development goals.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en-US" sz="2600" b="1" u="sng" dirty="0" smtClean="0">
                <a:latin typeface="Calibri" panose="020F0502020204030204" pitchFamily="34" charset="0"/>
              </a:rPr>
              <a:t>Knowledge </a:t>
            </a:r>
            <a:r>
              <a:rPr lang="en-US" altLang="en-US" sz="2600" b="1" u="sng" dirty="0">
                <a:latin typeface="Calibri" panose="020F0502020204030204" pitchFamily="34" charset="0"/>
              </a:rPr>
              <a:t>platform</a:t>
            </a:r>
            <a:r>
              <a:rPr lang="en-US" altLang="en-US" sz="2600" dirty="0">
                <a:latin typeface="Calibri" panose="020F0502020204030204" pitchFamily="34" charset="0"/>
              </a:rPr>
              <a:t>: Study Group outputs serve as guidance for the implementation of policies, strategies, projects and specific telecommunication/ ICT initiatives in Member States and </a:t>
            </a:r>
            <a:r>
              <a:rPr lang="en-US" altLang="en-US" sz="2600" dirty="0" smtClean="0">
                <a:latin typeface="Calibri" panose="020F0502020204030204" pitchFamily="34" charset="0"/>
              </a:rPr>
              <a:t>assist in strengthening </a:t>
            </a:r>
            <a:r>
              <a:rPr lang="en-US" altLang="en-US" sz="2600" dirty="0">
                <a:latin typeface="Calibri" panose="020F0502020204030204" pitchFamily="34" charset="0"/>
              </a:rPr>
              <a:t>the shared knowledge base.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en-US" sz="2600" b="1" u="sng" dirty="0">
                <a:latin typeface="Calibri" panose="020F0502020204030204" pitchFamily="34" charset="0"/>
              </a:rPr>
              <a:t>Information exchange</a:t>
            </a:r>
            <a:r>
              <a:rPr lang="en-US" altLang="en-US" sz="2600" dirty="0">
                <a:latin typeface="Calibri" panose="020F0502020204030204" pitchFamily="34" charset="0"/>
              </a:rPr>
              <a:t>: Sharing and exchanging information on topics of common interest and </a:t>
            </a:r>
            <a:r>
              <a:rPr lang="en-US" altLang="en-US" sz="2600" dirty="0" smtClean="0">
                <a:latin typeface="Calibri" panose="020F0502020204030204" pitchFamily="34" charset="0"/>
              </a:rPr>
              <a:t>dedicated </a:t>
            </a:r>
            <a:r>
              <a:rPr lang="en-US" altLang="en-US" sz="2600" dirty="0">
                <a:latin typeface="Calibri" panose="020F0502020204030204" pitchFamily="34" charset="0"/>
              </a:rPr>
              <a:t>study Questions through face-to-face</a:t>
            </a:r>
            <a:br>
              <a:rPr lang="en-US" altLang="en-US" sz="2600" dirty="0">
                <a:latin typeface="Calibri" panose="020F0502020204030204" pitchFamily="34" charset="0"/>
              </a:rPr>
            </a:br>
            <a:r>
              <a:rPr lang="en-US" altLang="en-US" sz="2600" dirty="0">
                <a:latin typeface="Calibri" panose="020F0502020204030204" pitchFamily="34" charset="0"/>
              </a:rPr>
              <a:t>meetings, </a:t>
            </a:r>
            <a:r>
              <a:rPr lang="en-US" altLang="en-US" sz="2600" dirty="0" smtClean="0">
                <a:latin typeface="Calibri" panose="020F0502020204030204" pitchFamily="34" charset="0"/>
              </a:rPr>
              <a:t>multilingual remote participation, </a:t>
            </a:r>
            <a:r>
              <a:rPr lang="en-US" altLang="en-US" sz="2600" dirty="0">
                <a:latin typeface="Calibri" panose="020F0502020204030204" pitchFamily="34" charset="0"/>
              </a:rPr>
              <a:t>online </a:t>
            </a:r>
            <a:r>
              <a:rPr lang="en-US" altLang="en-US" sz="2600" dirty="0" smtClean="0">
                <a:latin typeface="Calibri" panose="020F0502020204030204" pitchFamily="34" charset="0"/>
              </a:rPr>
              <a:t>collaborative sites, etc. among </a:t>
            </a:r>
            <a:r>
              <a:rPr lang="en-US" altLang="en-US" sz="2600" dirty="0">
                <a:latin typeface="Calibri" panose="020F0502020204030204" pitchFamily="34" charset="0"/>
              </a:rPr>
              <a:t>members with the leadership of </a:t>
            </a:r>
            <a:r>
              <a:rPr lang="en-US" altLang="en-US" sz="2600" dirty="0" smtClean="0">
                <a:latin typeface="Calibri" panose="020F0502020204030204" pitchFamily="34" charset="0"/>
              </a:rPr>
              <a:t>appointed Chairmen</a:t>
            </a:r>
            <a:r>
              <a:rPr lang="en-US" altLang="en-US" sz="2600" dirty="0">
                <a:latin typeface="Calibri" panose="020F0502020204030204" pitchFamily="34" charset="0"/>
              </a:rPr>
              <a:t>, </a:t>
            </a:r>
            <a:r>
              <a:rPr lang="en-US" altLang="en-US" sz="2600" dirty="0" smtClean="0">
                <a:latin typeface="Calibri" panose="020F0502020204030204" pitchFamily="34" charset="0"/>
              </a:rPr>
              <a:t>Vice-Chairmen, Rapporteurs and Vice-Rapporteurs.</a:t>
            </a:r>
            <a:endParaRPr lang="en-US" altLang="en-US" sz="26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en-US" sz="2600" b="1" u="sng" dirty="0">
                <a:latin typeface="Calibri" panose="020F0502020204030204" pitchFamily="34" charset="0"/>
              </a:rPr>
              <a:t>Key deliverables</a:t>
            </a:r>
            <a:r>
              <a:rPr lang="en-US" altLang="en-US" sz="2600" dirty="0">
                <a:latin typeface="Calibri" panose="020F0502020204030204" pitchFamily="34" charset="0"/>
              </a:rPr>
              <a:t>: Reports, Guidelines, Best Practices and Recommendation based on input gathered through surveys, contributions and case studies, which are available to the membership through content management systems and web publication tools. </a:t>
            </a:r>
            <a:endParaRPr lang="fr-CH" altLang="en-US" sz="26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200" kern="0" dirty="0" smtClean="0">
                <a:latin typeface="Calibri" panose="020F0502020204030204" pitchFamily="34" charset="0"/>
              </a:rPr>
              <a:t>	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273721"/>
            <a:ext cx="10515600" cy="1017031"/>
          </a:xfrm>
        </p:spPr>
        <p:txBody>
          <a:bodyPr>
            <a:normAutofit/>
          </a:bodyPr>
          <a:lstStyle/>
          <a:p>
            <a:r>
              <a:rPr lang="en-US" sz="4000" b="1" dirty="0"/>
              <a:t>ITU-D Study Groups: Overview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81400" y="6466078"/>
            <a:ext cx="7772400" cy="365125"/>
          </a:xfrm>
        </p:spPr>
        <p:txBody>
          <a:bodyPr/>
          <a:lstStyle/>
          <a:p>
            <a:r>
              <a:rPr lang="en-US" dirty="0" smtClean="0"/>
              <a:t>www.itu.int/ITU-D/study-groups/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62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70483"/>
            <a:ext cx="10515600" cy="1160494"/>
          </a:xfrm>
        </p:spPr>
        <p:txBody>
          <a:bodyPr>
            <a:normAutofit/>
          </a:bodyPr>
          <a:lstStyle/>
          <a:p>
            <a:r>
              <a:rPr lang="en-US" sz="4000" b="1" dirty="0"/>
              <a:t>ITU-D Study Groups: Scope of </a:t>
            </a:r>
            <a:r>
              <a:rPr lang="en-US" sz="4000" b="1" dirty="0" smtClean="0"/>
              <a:t>work</a:t>
            </a:r>
            <a:endParaRPr lang="en-US" sz="4000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399" y="1330977"/>
            <a:ext cx="5148943" cy="4411062"/>
          </a:xfrm>
          <a:ln>
            <a:solidFill>
              <a:srgbClr val="7030A0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1" u="sng" dirty="0" smtClean="0">
                <a:latin typeface="Calibri" panose="020F0502020204030204" pitchFamily="34" charset="0"/>
              </a:rPr>
              <a:t>Study Group 1</a:t>
            </a:r>
            <a:r>
              <a:rPr lang="en-US" sz="2000" b="1" dirty="0" smtClean="0">
                <a:latin typeface="Calibri" panose="020F0502020204030204" pitchFamily="34" charset="0"/>
              </a:rPr>
              <a:t>: </a:t>
            </a:r>
            <a:r>
              <a:rPr lang="en-US" sz="2000" b="1" dirty="0">
                <a:latin typeface="Calibri" panose="020F0502020204030204" pitchFamily="34" charset="0"/>
              </a:rPr>
              <a:t>Enabling environment for the development </a:t>
            </a:r>
            <a:r>
              <a:rPr lang="en-US" sz="2000" b="1" dirty="0" smtClean="0">
                <a:latin typeface="Calibri" panose="020F0502020204030204" pitchFamily="34" charset="0"/>
              </a:rPr>
              <a:t>of telecommunications/ ICTs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750" dirty="0" smtClean="0">
                <a:latin typeface="Calibri" panose="020F0502020204030204" pitchFamily="34" charset="0"/>
              </a:rPr>
              <a:t>National </a:t>
            </a:r>
            <a:r>
              <a:rPr lang="en-US" sz="1750" dirty="0">
                <a:latin typeface="Calibri" panose="020F0502020204030204" pitchFamily="34" charset="0"/>
              </a:rPr>
              <a:t>telecommunication/ICT policy, regulatory, technical and strategy </a:t>
            </a:r>
            <a:r>
              <a:rPr lang="en-US" sz="1750" dirty="0" smtClean="0">
                <a:latin typeface="Calibri" panose="020F0502020204030204" pitchFamily="34" charset="0"/>
              </a:rPr>
              <a:t>development, including </a:t>
            </a:r>
            <a:r>
              <a:rPr lang="en-US" sz="1750" b="1" dirty="0" smtClean="0">
                <a:latin typeface="Calibri" panose="020F0502020204030204" pitchFamily="34" charset="0"/>
              </a:rPr>
              <a:t>broadband</a:t>
            </a:r>
            <a:r>
              <a:rPr lang="en-US" sz="1750" dirty="0" smtClean="0">
                <a:latin typeface="Calibri" panose="020F0502020204030204" pitchFamily="34" charset="0"/>
              </a:rPr>
              <a:t>, as </a:t>
            </a:r>
            <a:r>
              <a:rPr lang="en-US" sz="1750" dirty="0">
                <a:latin typeface="Calibri" panose="020F0502020204030204" pitchFamily="34" charset="0"/>
              </a:rPr>
              <a:t>an engine for sustainable </a:t>
            </a:r>
            <a:r>
              <a:rPr lang="en-US" sz="1750" dirty="0" smtClean="0">
                <a:latin typeface="Calibri" panose="020F0502020204030204" pitchFamily="34" charset="0"/>
              </a:rPr>
              <a:t>growth.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750" dirty="0" smtClean="0">
                <a:latin typeface="Calibri" panose="020F0502020204030204" pitchFamily="34" charset="0"/>
              </a:rPr>
              <a:t>Economic </a:t>
            </a:r>
            <a:r>
              <a:rPr lang="en-US" sz="1750" dirty="0">
                <a:latin typeface="Calibri" panose="020F0502020204030204" pitchFamily="34" charset="0"/>
              </a:rPr>
              <a:t>policies and methods of determining </a:t>
            </a:r>
            <a:r>
              <a:rPr lang="en-US" sz="1750" b="1" dirty="0" smtClean="0">
                <a:latin typeface="Calibri" panose="020F0502020204030204" pitchFamily="34" charset="0"/>
              </a:rPr>
              <a:t>costs</a:t>
            </a:r>
            <a:r>
              <a:rPr lang="en-US" sz="1750" dirty="0" smtClean="0">
                <a:latin typeface="Calibri" panose="020F0502020204030204" pitchFamily="34" charset="0"/>
              </a:rPr>
              <a:t> of telecoms/ICT services.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750" dirty="0" smtClean="0">
                <a:latin typeface="Calibri" panose="020F0502020204030204" pitchFamily="34" charset="0"/>
              </a:rPr>
              <a:t>Access to </a:t>
            </a:r>
            <a:r>
              <a:rPr lang="en-US" sz="1750" b="1" dirty="0" smtClean="0">
                <a:latin typeface="Calibri" panose="020F0502020204030204" pitchFamily="34" charset="0"/>
              </a:rPr>
              <a:t>cloud computing </a:t>
            </a:r>
            <a:r>
              <a:rPr lang="en-US" sz="1750" dirty="0" smtClean="0">
                <a:latin typeface="Calibri" panose="020F0502020204030204" pitchFamily="34" charset="0"/>
              </a:rPr>
              <a:t>services.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750" dirty="0" smtClean="0">
                <a:latin typeface="Calibri" panose="020F0502020204030204" pitchFamily="34" charset="0"/>
              </a:rPr>
              <a:t>Access </a:t>
            </a:r>
            <a:r>
              <a:rPr lang="en-US" sz="1750" dirty="0">
                <a:latin typeface="Calibri" panose="020F0502020204030204" pitchFamily="34" charset="0"/>
              </a:rPr>
              <a:t>to </a:t>
            </a:r>
            <a:r>
              <a:rPr lang="en-US" sz="1750" dirty="0" smtClean="0">
                <a:latin typeface="Calibri" panose="020F0502020204030204" pitchFamily="34" charset="0"/>
              </a:rPr>
              <a:t>ICTs </a:t>
            </a:r>
            <a:r>
              <a:rPr lang="en-US" sz="1750" dirty="0">
                <a:latin typeface="Calibri" panose="020F0502020204030204" pitchFamily="34" charset="0"/>
              </a:rPr>
              <a:t>for </a:t>
            </a:r>
            <a:r>
              <a:rPr lang="en-US" sz="1750" dirty="0" smtClean="0">
                <a:latin typeface="Calibri" panose="020F0502020204030204" pitchFamily="34" charset="0"/>
              </a:rPr>
              <a:t>rural/remote areas and to ICT services </a:t>
            </a:r>
            <a:r>
              <a:rPr lang="en-US" sz="1750" dirty="0">
                <a:latin typeface="Calibri" panose="020F0502020204030204" pitchFamily="34" charset="0"/>
              </a:rPr>
              <a:t>by </a:t>
            </a:r>
            <a:r>
              <a:rPr lang="en-US" sz="1750" b="1" dirty="0">
                <a:latin typeface="Calibri" panose="020F0502020204030204" pitchFamily="34" charset="0"/>
              </a:rPr>
              <a:t>persons with </a:t>
            </a:r>
            <a:r>
              <a:rPr lang="en-US" sz="1750" b="1" dirty="0" smtClean="0">
                <a:latin typeface="Calibri" panose="020F0502020204030204" pitchFamily="34" charset="0"/>
              </a:rPr>
              <a:t>disabilities &amp; </a:t>
            </a:r>
            <a:r>
              <a:rPr lang="en-US" sz="1750" b="1" dirty="0">
                <a:latin typeface="Calibri" panose="020F0502020204030204" pitchFamily="34" charset="0"/>
              </a:rPr>
              <a:t>specific </a:t>
            </a:r>
            <a:r>
              <a:rPr lang="en-US" sz="1750" b="1" dirty="0" smtClean="0">
                <a:latin typeface="Calibri" panose="020F0502020204030204" pitchFamily="34" charset="0"/>
              </a:rPr>
              <a:t>needs</a:t>
            </a:r>
            <a:r>
              <a:rPr lang="en-US" sz="1750" dirty="0" smtClean="0">
                <a:latin typeface="Calibri" panose="020F0502020204030204" pitchFamily="34" charset="0"/>
              </a:rPr>
              <a:t>.</a:t>
            </a:r>
            <a:endParaRPr lang="en-US" sz="1750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750" dirty="0" smtClean="0">
                <a:latin typeface="Calibri" panose="020F0502020204030204" pitchFamily="34" charset="0"/>
              </a:rPr>
              <a:t>Consumer protection.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750" dirty="0">
                <a:latin typeface="Calibri" panose="020F0502020204030204" pitchFamily="34" charset="0"/>
              </a:rPr>
              <a:t>S</a:t>
            </a:r>
            <a:r>
              <a:rPr lang="en-US" sz="1750" dirty="0" smtClean="0">
                <a:latin typeface="Calibri" panose="020F0502020204030204" pitchFamily="34" charset="0"/>
              </a:rPr>
              <a:t>pectrum </a:t>
            </a:r>
            <a:r>
              <a:rPr lang="en-US" sz="1750" dirty="0">
                <a:latin typeface="Calibri" panose="020F0502020204030204" pitchFamily="34" charset="0"/>
              </a:rPr>
              <a:t>management, including the ongoing </a:t>
            </a:r>
            <a:r>
              <a:rPr lang="en-US" sz="1750" b="1" dirty="0">
                <a:latin typeface="Calibri" panose="020F0502020204030204" pitchFamily="34" charset="0"/>
              </a:rPr>
              <a:t>transition from analogue to digital</a:t>
            </a:r>
            <a:r>
              <a:rPr lang="en-US" sz="1750" dirty="0">
                <a:latin typeface="Calibri" panose="020F0502020204030204" pitchFamily="34" charset="0"/>
              </a:rPr>
              <a:t> terrestrial television </a:t>
            </a:r>
            <a:r>
              <a:rPr lang="en-US" sz="1750" dirty="0" smtClean="0">
                <a:latin typeface="Calibri" panose="020F0502020204030204" pitchFamily="34" charset="0"/>
              </a:rPr>
              <a:t>broadcasting, </a:t>
            </a:r>
            <a:r>
              <a:rPr lang="en-US" sz="1750" dirty="0">
                <a:latin typeface="Calibri" panose="020F0502020204030204" pitchFamily="34" charset="0"/>
              </a:rPr>
              <a:t>and </a:t>
            </a:r>
            <a:r>
              <a:rPr lang="en-US" sz="1750" dirty="0" smtClean="0">
                <a:latin typeface="Calibri" panose="020F0502020204030204" pitchFamily="34" charset="0"/>
              </a:rPr>
              <a:t>use </a:t>
            </a:r>
            <a:r>
              <a:rPr lang="en-US" sz="1750" dirty="0">
                <a:latin typeface="Calibri" panose="020F0502020204030204" pitchFamily="34" charset="0"/>
              </a:rPr>
              <a:t>of </a:t>
            </a:r>
            <a:r>
              <a:rPr lang="en-US" sz="1750" dirty="0" smtClean="0">
                <a:latin typeface="Calibri" panose="020F0502020204030204" pitchFamily="34" charset="0"/>
              </a:rPr>
              <a:t>the </a:t>
            </a:r>
            <a:r>
              <a:rPr lang="en-US" sz="1750" b="1" dirty="0" smtClean="0">
                <a:latin typeface="Calibri" panose="020F0502020204030204" pitchFamily="34" charset="0"/>
              </a:rPr>
              <a:t>digital dividend</a:t>
            </a:r>
            <a:r>
              <a:rPr lang="en-US" sz="1750" dirty="0" smtClean="0">
                <a:latin typeface="Calibri" panose="020F0502020204030204" pitchFamily="34" charset="0"/>
              </a:rPr>
              <a:t>.</a:t>
            </a:r>
            <a:endParaRPr lang="en-US" sz="1750" dirty="0">
              <a:latin typeface="Calibri" panose="020F050202020403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45239" y="1330978"/>
            <a:ext cx="5217418" cy="4411061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60000" indent="-36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70000"/>
              <a:buFont typeface="Wingdings" panose="05000000000000000000" pitchFamily="2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88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SzPct val="70000"/>
              <a:buFont typeface="Wingdings 2" panose="05020102010507070707" pitchFamily="18" charset="2"/>
              <a:buChar char="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75000"/>
              <a:buFont typeface="Wingdings" panose="05000000000000000000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75000"/>
              <a:buFont typeface="Wingdings" panose="05000000000000000000" pitchFamily="2" charset="2"/>
              <a:buChar char="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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1" u="sng" dirty="0" smtClean="0">
                <a:latin typeface="Calibri" panose="020F0502020204030204" pitchFamily="34" charset="0"/>
              </a:rPr>
              <a:t>Study Group 2</a:t>
            </a:r>
            <a:r>
              <a:rPr lang="en-US" sz="2000" b="1" dirty="0" smtClean="0">
                <a:latin typeface="Calibri" panose="020F0502020204030204" pitchFamily="34" charset="0"/>
              </a:rPr>
              <a:t>: </a:t>
            </a:r>
            <a:r>
              <a:rPr lang="en-US" sz="2000" b="1" dirty="0"/>
              <a:t>ICT </a:t>
            </a:r>
            <a:r>
              <a:rPr lang="en-US" sz="2000" b="1" dirty="0" smtClean="0"/>
              <a:t>applications, cybersecurity</a:t>
            </a:r>
            <a:r>
              <a:rPr lang="en-US" sz="2000" b="1" dirty="0"/>
              <a:t>, emergency telecommunications and climate change </a:t>
            </a:r>
            <a:r>
              <a:rPr lang="en-US" sz="2000" b="1" dirty="0" smtClean="0"/>
              <a:t>adaptation</a:t>
            </a:r>
            <a:endParaRPr lang="en-US" sz="2000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750" dirty="0" smtClean="0">
                <a:latin typeface="Calibri" panose="020F0502020204030204" pitchFamily="34" charset="0"/>
              </a:rPr>
              <a:t>Telecommunications/ICT </a:t>
            </a:r>
            <a:r>
              <a:rPr lang="en-US" sz="1750" b="1" dirty="0" smtClean="0">
                <a:latin typeface="Calibri" panose="020F0502020204030204" pitchFamily="34" charset="0"/>
              </a:rPr>
              <a:t>services </a:t>
            </a:r>
            <a:r>
              <a:rPr lang="en-US" sz="1750" b="1" dirty="0">
                <a:latin typeface="Calibri" panose="020F0502020204030204" pitchFamily="34" charset="0"/>
              </a:rPr>
              <a:t>and </a:t>
            </a:r>
            <a:r>
              <a:rPr lang="en-US" sz="1750" b="1" dirty="0" smtClean="0">
                <a:latin typeface="Calibri" panose="020F0502020204030204" pitchFamily="34" charset="0"/>
              </a:rPr>
              <a:t>applications</a:t>
            </a:r>
            <a:r>
              <a:rPr lang="en-US" sz="1750" dirty="0" smtClean="0">
                <a:latin typeface="Calibri" panose="020F0502020204030204" pitchFamily="34" charset="0"/>
              </a:rPr>
              <a:t>.</a:t>
            </a:r>
            <a:endParaRPr lang="en-US" sz="1750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750" dirty="0">
                <a:latin typeface="Calibri" panose="020F0502020204030204" pitchFamily="34" charset="0"/>
              </a:rPr>
              <a:t>Building confidence and </a:t>
            </a:r>
            <a:r>
              <a:rPr lang="en-US" sz="1750" b="1" dirty="0">
                <a:latin typeface="Calibri" panose="020F0502020204030204" pitchFamily="34" charset="0"/>
              </a:rPr>
              <a:t>security</a:t>
            </a:r>
            <a:r>
              <a:rPr lang="en-US" sz="1750" dirty="0">
                <a:latin typeface="Calibri" panose="020F0502020204030204" pitchFamily="34" charset="0"/>
              </a:rPr>
              <a:t> in the use of ICTs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750" dirty="0">
                <a:latin typeface="Calibri" panose="020F0502020204030204" pitchFamily="34" charset="0"/>
              </a:rPr>
              <a:t>The use of telecommunications/ICTs in mitigating the impact of </a:t>
            </a:r>
            <a:r>
              <a:rPr lang="en-US" sz="1750" b="1" dirty="0">
                <a:latin typeface="Calibri" panose="020F0502020204030204" pitchFamily="34" charset="0"/>
              </a:rPr>
              <a:t>climate change </a:t>
            </a:r>
            <a:r>
              <a:rPr lang="en-US" sz="1750" dirty="0">
                <a:latin typeface="Calibri" panose="020F0502020204030204" pitchFamily="34" charset="0"/>
              </a:rPr>
              <a:t>on developing countries, and for natural </a:t>
            </a:r>
            <a:r>
              <a:rPr lang="en-US" sz="1750" b="1" dirty="0">
                <a:latin typeface="Calibri" panose="020F0502020204030204" pitchFamily="34" charset="0"/>
              </a:rPr>
              <a:t>disaster preparedness</a:t>
            </a:r>
            <a:r>
              <a:rPr lang="en-US" sz="1750" dirty="0">
                <a:latin typeface="Calibri" panose="020F0502020204030204" pitchFamily="34" charset="0"/>
              </a:rPr>
              <a:t>, mitigation and </a:t>
            </a:r>
            <a:r>
              <a:rPr lang="en-US" sz="1750" dirty="0" smtClean="0">
                <a:latin typeface="Calibri" panose="020F0502020204030204" pitchFamily="34" charset="0"/>
              </a:rPr>
              <a:t>relief.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750" b="1" dirty="0">
                <a:latin typeface="Calibri" panose="020F0502020204030204" pitchFamily="34" charset="0"/>
              </a:rPr>
              <a:t>C</a:t>
            </a:r>
            <a:r>
              <a:rPr lang="en-US" sz="1750" b="1" dirty="0" smtClean="0">
                <a:latin typeface="Calibri" panose="020F0502020204030204" pitchFamily="34" charset="0"/>
              </a:rPr>
              <a:t>onformance </a:t>
            </a:r>
            <a:r>
              <a:rPr lang="en-US" sz="1750" b="1" dirty="0">
                <a:latin typeface="Calibri" panose="020F0502020204030204" pitchFamily="34" charset="0"/>
              </a:rPr>
              <a:t>and interoperability </a:t>
            </a:r>
            <a:r>
              <a:rPr lang="en-US" sz="1750" dirty="0" smtClean="0">
                <a:latin typeface="Calibri" panose="020F0502020204030204" pitchFamily="34" charset="0"/>
              </a:rPr>
              <a:t>testing.</a:t>
            </a:r>
            <a:endParaRPr lang="en-US" sz="1750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750" b="1" dirty="0">
                <a:latin typeface="Calibri" panose="020F0502020204030204" pitchFamily="34" charset="0"/>
              </a:rPr>
              <a:t>Human exposure to electromagnetic fields</a:t>
            </a:r>
            <a:r>
              <a:rPr lang="en-US" sz="1750" dirty="0">
                <a:latin typeface="Calibri" panose="020F0502020204030204" pitchFamily="34" charset="0"/>
              </a:rPr>
              <a:t> and safe disposal of </a:t>
            </a:r>
            <a:r>
              <a:rPr lang="en-US" sz="1750" b="1" dirty="0">
                <a:latin typeface="Calibri" panose="020F0502020204030204" pitchFamily="34" charset="0"/>
              </a:rPr>
              <a:t>electronic waste</a:t>
            </a:r>
            <a:r>
              <a:rPr lang="en-US" sz="1750" dirty="0">
                <a:latin typeface="Calibri" panose="020F050202020403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750" dirty="0">
                <a:latin typeface="Calibri" panose="020F0502020204030204" pitchFamily="34" charset="0"/>
              </a:rPr>
              <a:t>The implementation of telecommunications/ICTs, taking into account </a:t>
            </a:r>
            <a:r>
              <a:rPr lang="en-US" sz="1750" dirty="0" smtClean="0">
                <a:latin typeface="Calibri" panose="020F0502020204030204" pitchFamily="34" charset="0"/>
              </a:rPr>
              <a:t>work by </a:t>
            </a:r>
            <a:r>
              <a:rPr lang="en-US" sz="1750" dirty="0">
                <a:latin typeface="Calibri" panose="020F0502020204030204" pitchFamily="34" charset="0"/>
              </a:rPr>
              <a:t>ITU‑T and ITU‑R, and the priorities of developing countries.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48698" y="5830529"/>
            <a:ext cx="9281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libri" panose="020F0502020204030204" pitchFamily="34" charset="0"/>
              </a:rPr>
              <a:t>Detailed information on </a:t>
            </a:r>
            <a:r>
              <a:rPr lang="en-US" sz="2000" dirty="0">
                <a:latin typeface="Calibri" panose="020F0502020204030204" pitchFamily="34" charset="0"/>
              </a:rPr>
              <a:t>each of the study topics </a:t>
            </a:r>
            <a:r>
              <a:rPr lang="en-US" sz="2000" dirty="0" smtClean="0">
                <a:latin typeface="Calibri" panose="020F0502020204030204" pitchFamily="34" charset="0"/>
              </a:rPr>
              <a:t>is </a:t>
            </a:r>
            <a:r>
              <a:rPr lang="en-US" sz="2000" dirty="0">
                <a:latin typeface="Calibri" panose="020F0502020204030204" pitchFamily="34" charset="0"/>
              </a:rPr>
              <a:t>available at: </a:t>
            </a:r>
            <a:r>
              <a:rPr lang="en-US" sz="2000" dirty="0" smtClean="0">
                <a:latin typeface="Calibri" panose="020F0502020204030204" pitchFamily="34" charset="0"/>
              </a:rPr>
              <a:t/>
            </a:r>
            <a:br>
              <a:rPr lang="en-US" sz="2000" dirty="0" smtClean="0">
                <a:latin typeface="Calibri" panose="020F0502020204030204" pitchFamily="34" charset="0"/>
              </a:rPr>
            </a:br>
            <a:r>
              <a:rPr lang="en-US" sz="2000" b="1" dirty="0" smtClean="0">
                <a:latin typeface="Calibri" panose="020F0502020204030204" pitchFamily="34" charset="0"/>
                <a:hlinkClick r:id="rId3"/>
              </a:rPr>
              <a:t>www.itu.int/net4/ITU-D/CDS/sg/questions.asp?lg=1&amp;sp=2014</a:t>
            </a:r>
            <a:r>
              <a:rPr lang="en-US" sz="2000" b="1" dirty="0" smtClean="0">
                <a:latin typeface="Calibri" panose="020F0502020204030204" pitchFamily="34" charset="0"/>
              </a:rPr>
              <a:t> </a:t>
            </a:r>
            <a:endParaRPr lang="en-US" sz="2000" b="1" dirty="0">
              <a:latin typeface="Calibri" panose="020F0502020204030204" pitchFamily="34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81400" y="6466078"/>
            <a:ext cx="7772400" cy="365125"/>
          </a:xfrm>
        </p:spPr>
        <p:txBody>
          <a:bodyPr/>
          <a:lstStyle/>
          <a:p>
            <a:r>
              <a:rPr lang="en-US" dirty="0" smtClean="0"/>
              <a:t>www.itu.int/ITU-D/study-groups/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36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70483"/>
            <a:ext cx="10515600" cy="1017031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4000" b="1" dirty="0"/>
              <a:t>ITU-D Study Group 1: </a:t>
            </a:r>
            <a:r>
              <a:rPr lang="en-US" sz="3100" dirty="0" smtClean="0"/>
              <a:t>Enabling environment for the</a:t>
            </a:r>
            <a:br>
              <a:rPr lang="en-US" sz="3100" dirty="0" smtClean="0"/>
            </a:br>
            <a:r>
              <a:rPr lang="en-US" sz="3100" dirty="0" smtClean="0"/>
              <a:t>development of telecommunications / ICTs </a:t>
            </a:r>
            <a:r>
              <a:rPr lang="en-US" sz="3100" dirty="0" smtClean="0">
                <a:sym typeface="Symbol" panose="05050102010706020507" pitchFamily="18" charset="2"/>
              </a:rPr>
              <a:t></a:t>
            </a:r>
            <a:r>
              <a:rPr lang="en-US" sz="3100" dirty="0" smtClean="0"/>
              <a:t> Questions (2014-17)</a:t>
            </a:r>
            <a:endParaRPr lang="en-US" sz="3100" dirty="0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838200" y="1386348"/>
            <a:ext cx="10392697" cy="5181600"/>
          </a:xfrm>
        </p:spPr>
        <p:txBody>
          <a:bodyPr numCol="2">
            <a:normAutofit/>
          </a:bodyPr>
          <a:lstStyle/>
          <a:p>
            <a:pPr lvl="0"/>
            <a:r>
              <a:rPr lang="en-US" sz="2000" b="1" dirty="0"/>
              <a:t>Question 1/1: </a:t>
            </a:r>
            <a:r>
              <a:rPr lang="en-US" sz="2000" dirty="0"/>
              <a:t>Policy, regulatory and technical aspects of the migration from </a:t>
            </a:r>
            <a:r>
              <a:rPr lang="en-US" sz="2000" dirty="0" smtClean="0"/>
              <a:t>existing networks </a:t>
            </a:r>
            <a:r>
              <a:rPr lang="en-US" sz="2000" dirty="0"/>
              <a:t>to broadband networks in developing countries, including </a:t>
            </a:r>
            <a:r>
              <a:rPr lang="en-US" sz="2000" dirty="0" smtClean="0"/>
              <a:t>next-generation </a:t>
            </a:r>
            <a:r>
              <a:rPr lang="en-US" sz="2000" dirty="0"/>
              <a:t>networks, m-services, OTT services and the implementation of IPv6</a:t>
            </a:r>
          </a:p>
          <a:p>
            <a:pPr lvl="0"/>
            <a:r>
              <a:rPr lang="en-US" sz="2000" b="1" dirty="0"/>
              <a:t>Question 2/1:</a:t>
            </a:r>
            <a:r>
              <a:rPr lang="en-US" sz="2000" dirty="0"/>
              <a:t> Broadband access technologies, including IMT, for developing countries</a:t>
            </a:r>
          </a:p>
          <a:p>
            <a:pPr lvl="0"/>
            <a:r>
              <a:rPr lang="en-US" sz="2000" b="1" dirty="0"/>
              <a:t>Question 3/1:</a:t>
            </a:r>
            <a:r>
              <a:rPr lang="en-US" sz="2000" dirty="0"/>
              <a:t> Access to cloud computing: Challenges and opportunities for developing countries</a:t>
            </a:r>
          </a:p>
          <a:p>
            <a:pPr lvl="0"/>
            <a:r>
              <a:rPr lang="en-US" sz="2000" b="1" dirty="0"/>
              <a:t>Question 4/1:</a:t>
            </a:r>
            <a:r>
              <a:rPr lang="en-US" sz="2000" dirty="0"/>
              <a:t> Economic policies and methods of determining the costs of services related to national telecommunication/ICT networks, including next-generation networks</a:t>
            </a:r>
          </a:p>
          <a:p>
            <a:pPr lvl="0"/>
            <a:r>
              <a:rPr lang="en-US" sz="2000" b="1" dirty="0"/>
              <a:t>Question 5/1: </a:t>
            </a:r>
            <a:r>
              <a:rPr lang="en-US" sz="2000" dirty="0"/>
              <a:t>Telecommunications/ICTs for rural and remote areas</a:t>
            </a:r>
            <a:r>
              <a:rPr lang="en-US" sz="2000" b="1" dirty="0"/>
              <a:t> </a:t>
            </a:r>
            <a:endParaRPr lang="en-US" sz="2000" dirty="0"/>
          </a:p>
          <a:p>
            <a:pPr lvl="0"/>
            <a:r>
              <a:rPr lang="en-US" sz="2000" b="1" dirty="0"/>
              <a:t>Question 6/1: </a:t>
            </a:r>
            <a:r>
              <a:rPr lang="en-US" sz="2000" dirty="0"/>
              <a:t>Consumer information, protection and </a:t>
            </a:r>
            <a:r>
              <a:rPr lang="en-US" sz="2000" dirty="0" smtClean="0"/>
              <a:t>rights </a:t>
            </a:r>
            <a:r>
              <a:rPr lang="en-US" sz="2000" dirty="0" smtClean="0">
                <a:sym typeface="Symbol" panose="05050102010706020507" pitchFamily="18" charset="2"/>
              </a:rPr>
              <a:t></a:t>
            </a:r>
            <a:r>
              <a:rPr lang="en-US" sz="2000" dirty="0" smtClean="0"/>
              <a:t> </a:t>
            </a:r>
            <a:r>
              <a:rPr lang="en-US" sz="2000" dirty="0"/>
              <a:t>Laws, regulation, economic bases, consumer networks</a:t>
            </a:r>
            <a:r>
              <a:rPr lang="en-US" sz="2000" b="1" dirty="0"/>
              <a:t> </a:t>
            </a:r>
            <a:endParaRPr lang="en-US" sz="2000" dirty="0"/>
          </a:p>
          <a:p>
            <a:pPr lvl="0"/>
            <a:r>
              <a:rPr lang="en-US" sz="2000" b="1" dirty="0"/>
              <a:t>Question 7/1: </a:t>
            </a:r>
            <a:r>
              <a:rPr lang="en-US" sz="2000" dirty="0"/>
              <a:t>Access to telecommunication/ICT services by persons with disabilities and with specific needs</a:t>
            </a:r>
            <a:r>
              <a:rPr lang="en-US" sz="2000" b="1" dirty="0"/>
              <a:t> </a:t>
            </a:r>
            <a:endParaRPr lang="en-US" sz="2000" dirty="0"/>
          </a:p>
          <a:p>
            <a:pPr lvl="0"/>
            <a:r>
              <a:rPr lang="en-US" sz="2000" b="1" dirty="0"/>
              <a:t>Question 8/1: </a:t>
            </a:r>
            <a:r>
              <a:rPr lang="en-US" sz="2000" dirty="0"/>
              <a:t>Examination of strategies and methods of migration from analogue to digital terrestrial broadcasting and implementation of new services</a:t>
            </a:r>
          </a:p>
          <a:p>
            <a:r>
              <a:rPr lang="en-GB" sz="2000" b="1" dirty="0"/>
              <a:t>Resolution 9:</a:t>
            </a:r>
            <a:r>
              <a:rPr lang="en-GB" sz="2000" dirty="0"/>
              <a:t> Participation of countries, particularly developing countries, in spectrum </a:t>
            </a:r>
            <a:r>
              <a:rPr lang="en-GB" sz="2000" dirty="0" smtClean="0"/>
              <a:t>management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81400" y="6466078"/>
            <a:ext cx="7772400" cy="365125"/>
          </a:xfrm>
        </p:spPr>
        <p:txBody>
          <a:bodyPr/>
          <a:lstStyle/>
          <a:p>
            <a:r>
              <a:rPr lang="en-US" dirty="0" smtClean="0"/>
              <a:t>www.itu.int/ITU-D/study-groups/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29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9343" y="180425"/>
            <a:ext cx="10862888" cy="1017031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4000" b="1" dirty="0"/>
              <a:t>ITU-D Study Group 2: </a:t>
            </a:r>
            <a:r>
              <a:rPr lang="en-US" sz="3100" dirty="0" smtClean="0"/>
              <a:t>ICT applications, cybersecurity, emergency telecommunications and climate change adaptation </a:t>
            </a:r>
            <a:r>
              <a:rPr lang="en-US" sz="3100" dirty="0" smtClean="0">
                <a:sym typeface="Symbol" panose="05050102010706020507" pitchFamily="18" charset="2"/>
              </a:rPr>
              <a:t> </a:t>
            </a:r>
            <a:r>
              <a:rPr lang="en-US" sz="3100" dirty="0" smtClean="0"/>
              <a:t>Questions </a:t>
            </a:r>
            <a:r>
              <a:rPr lang="en-US" sz="3100" dirty="0"/>
              <a:t>(</a:t>
            </a:r>
            <a:r>
              <a:rPr lang="en-US" sz="3100" dirty="0" smtClean="0"/>
              <a:t>2014-17</a:t>
            </a:r>
            <a:r>
              <a:rPr lang="en-US" sz="3100" dirty="0"/>
              <a:t>)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838199" y="1386347"/>
            <a:ext cx="11234058" cy="4218040"/>
          </a:xfrm>
        </p:spPr>
        <p:txBody>
          <a:bodyPr numCol="2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GB" sz="2200" b="1" dirty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Questions related to ICT applications and cybersecurity:</a:t>
            </a:r>
            <a:endParaRPr lang="en-US" sz="2200" b="1" dirty="0">
              <a:solidFill>
                <a:schemeClr val="accent5">
                  <a:lumMod val="75000"/>
                </a:schemeClr>
              </a:solidFill>
              <a:ea typeface="+mj-ea"/>
              <a:cs typeface="+mj-cs"/>
            </a:endParaRPr>
          </a:p>
          <a:p>
            <a:pPr lvl="0">
              <a:spcBef>
                <a:spcPts val="600"/>
              </a:spcBef>
            </a:pPr>
            <a:r>
              <a:rPr lang="en-US" sz="2000" b="1" dirty="0"/>
              <a:t>Question 1/2:</a:t>
            </a:r>
            <a:r>
              <a:rPr lang="en-US" sz="2000" dirty="0"/>
              <a:t> Creating the smart society: Social and economic development through ICT applications</a:t>
            </a:r>
          </a:p>
          <a:p>
            <a:pPr lvl="0"/>
            <a:r>
              <a:rPr lang="en-US" sz="2000" b="1" dirty="0"/>
              <a:t>Question 2/2:</a:t>
            </a:r>
            <a:r>
              <a:rPr lang="en-US" sz="2000" dirty="0"/>
              <a:t> Information and telecommunications/ICTs for e-health </a:t>
            </a:r>
          </a:p>
          <a:p>
            <a:pPr lvl="0"/>
            <a:r>
              <a:rPr lang="en-US" sz="2000" b="1" dirty="0"/>
              <a:t>Question 3/2:</a:t>
            </a:r>
            <a:r>
              <a:rPr lang="en-US" sz="2000" dirty="0"/>
              <a:t> Securing information and communication networks: Best practices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for </a:t>
            </a:r>
            <a:r>
              <a:rPr lang="en-US" sz="2000" dirty="0"/>
              <a:t>developing a culture of cybersecurity </a:t>
            </a:r>
          </a:p>
          <a:p>
            <a:pPr lvl="0"/>
            <a:r>
              <a:rPr lang="en-US" sz="2000" b="1" dirty="0"/>
              <a:t>Question 4/2: </a:t>
            </a:r>
            <a:r>
              <a:rPr lang="en-US" sz="2000" dirty="0"/>
              <a:t>Assistance to developing countries for implementing </a:t>
            </a:r>
            <a:r>
              <a:rPr lang="en-US" sz="2000" dirty="0" smtClean="0"/>
              <a:t>conformance</a:t>
            </a:r>
            <a:br>
              <a:rPr lang="en-US" sz="2000" dirty="0" smtClean="0"/>
            </a:br>
            <a:r>
              <a:rPr lang="en-US" sz="2000" dirty="0" smtClean="0"/>
              <a:t>and </a:t>
            </a:r>
            <a:r>
              <a:rPr lang="en-US" sz="2000" dirty="0"/>
              <a:t>interoperability </a:t>
            </a:r>
            <a:r>
              <a:rPr lang="en-US" sz="2000" dirty="0" err="1"/>
              <a:t>programmes</a:t>
            </a:r>
            <a:r>
              <a:rPr lang="en-US" sz="2000" dirty="0"/>
              <a:t> </a:t>
            </a:r>
            <a:endParaRPr lang="en-US" sz="2000" dirty="0" smtClean="0"/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GB" sz="2200" b="1" dirty="0">
                <a:solidFill>
                  <a:schemeClr val="accent5">
                    <a:lumMod val="75000"/>
                  </a:schemeClr>
                </a:solidFill>
                <a:ea typeface="+mj-ea"/>
                <a:cs typeface="+mj-cs"/>
              </a:rPr>
              <a:t>Questions related to climate change, environment, emergency telecommunications:</a:t>
            </a:r>
            <a:endParaRPr lang="en-US" sz="2200" b="1" dirty="0">
              <a:solidFill>
                <a:schemeClr val="accent5">
                  <a:lumMod val="75000"/>
                </a:schemeClr>
              </a:solidFill>
              <a:ea typeface="+mj-ea"/>
              <a:cs typeface="+mj-cs"/>
            </a:endParaRPr>
          </a:p>
          <a:p>
            <a:pPr lvl="0">
              <a:spcBef>
                <a:spcPts val="600"/>
              </a:spcBef>
            </a:pPr>
            <a:r>
              <a:rPr lang="en-US" sz="2000" b="1" dirty="0"/>
              <a:t>Question 5/2:</a:t>
            </a:r>
            <a:r>
              <a:rPr lang="en-US" sz="2000" dirty="0"/>
              <a:t> Utilization of telecommunications/ICTs for disaster preparedness, mitigation and response </a:t>
            </a:r>
          </a:p>
          <a:p>
            <a:pPr lvl="0"/>
            <a:r>
              <a:rPr lang="en-US" sz="2000" b="1" dirty="0"/>
              <a:t>Question 6/2: </a:t>
            </a:r>
            <a:r>
              <a:rPr lang="en-US" sz="2000" dirty="0"/>
              <a:t>ICT and climate change </a:t>
            </a:r>
          </a:p>
          <a:p>
            <a:pPr lvl="0"/>
            <a:r>
              <a:rPr lang="en-US" sz="2000" b="1" dirty="0"/>
              <a:t>Question 7/2: </a:t>
            </a:r>
            <a:r>
              <a:rPr lang="en-US" sz="2000" dirty="0"/>
              <a:t>Strategies and policies concerning human exposure to electromagnetic fields</a:t>
            </a:r>
          </a:p>
          <a:p>
            <a:pPr lvl="0"/>
            <a:r>
              <a:rPr lang="en-US" sz="2000" b="1" dirty="0"/>
              <a:t>Question 8/2: </a:t>
            </a:r>
            <a:r>
              <a:rPr lang="en-US" sz="2000" dirty="0"/>
              <a:t>Strategies and policies for the proper disposal or reuse of telecommunication/ICT waste </a:t>
            </a:r>
            <a:r>
              <a:rPr lang="en-US" sz="2000" dirty="0" smtClean="0"/>
              <a:t>material</a:t>
            </a:r>
            <a:endParaRPr lang="en-US" sz="2000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838199" y="5684958"/>
            <a:ext cx="10754032" cy="70054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360000" indent="-36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70000"/>
              <a:buFont typeface="Wingdings" panose="05000000000000000000" pitchFamily="2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88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SzPct val="70000"/>
              <a:buFont typeface="Wingdings 2" panose="05020102010507070707" pitchFamily="18" charset="2"/>
              <a:buChar char="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75000"/>
              <a:buFont typeface="Wingdings" panose="05000000000000000000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75000"/>
              <a:buFont typeface="Wingdings" panose="05000000000000000000" pitchFamily="2" charset="2"/>
              <a:buChar char="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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 smtClean="0"/>
              <a:t>Question 9/2: </a:t>
            </a:r>
            <a:r>
              <a:rPr lang="en-GB" sz="2000" dirty="0" smtClean="0"/>
              <a:t>Identification of study topics in the ITU‑T and ITU‑R study groups which are of particular interest to developing countries</a:t>
            </a:r>
            <a:r>
              <a:rPr lang="en-GB" sz="2000" b="1" dirty="0" smtClean="0"/>
              <a:t> </a:t>
            </a:r>
            <a:endParaRPr lang="en-US" sz="200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81400" y="6466078"/>
            <a:ext cx="7772400" cy="365125"/>
          </a:xfrm>
        </p:spPr>
        <p:txBody>
          <a:bodyPr/>
          <a:lstStyle/>
          <a:p>
            <a:r>
              <a:rPr lang="en-US" dirty="0" smtClean="0"/>
              <a:t>www.itu.int/ITU-D/study-groups/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124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040161"/>
            <a:ext cx="9823450" cy="333384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Overview of where the ITU-D Study Groups fit in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1157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ITU-D: Development Sector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74852" y="1462377"/>
            <a:ext cx="11047071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prstClr val="black"/>
                </a:solidFill>
              </a:rPr>
              <a:t>ITU-D strategic objectives: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srgbClr val="C00000"/>
                </a:solidFill>
              </a:rPr>
              <a:t>Foster </a:t>
            </a:r>
            <a:r>
              <a:rPr lang="en-US" sz="2500" dirty="0">
                <a:solidFill>
                  <a:srgbClr val="C00000"/>
                </a:solidFill>
              </a:rPr>
              <a:t>international cooperation on telecommunication/ICT development </a:t>
            </a:r>
            <a:r>
              <a:rPr lang="en-US" sz="2500" dirty="0" smtClean="0">
                <a:solidFill>
                  <a:srgbClr val="C00000"/>
                </a:solidFill>
              </a:rPr>
              <a:t>issues.</a:t>
            </a:r>
            <a:endParaRPr lang="en-US" sz="2500" dirty="0">
              <a:solidFill>
                <a:srgbClr val="C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prstClr val="black"/>
                </a:solidFill>
              </a:rPr>
              <a:t>Foster </a:t>
            </a:r>
            <a:r>
              <a:rPr lang="en-US" sz="2500" dirty="0">
                <a:solidFill>
                  <a:prstClr val="black"/>
                </a:solidFill>
              </a:rPr>
              <a:t>an enabling environment for ICT development and foster the development of telecommunication/ICT networks as well as relevant applications and services, including bridging the standardization </a:t>
            </a:r>
            <a:r>
              <a:rPr lang="en-US" sz="2500" dirty="0" smtClean="0">
                <a:solidFill>
                  <a:prstClr val="black"/>
                </a:solidFill>
              </a:rPr>
              <a:t>gap.</a:t>
            </a:r>
            <a:endParaRPr lang="en-US" sz="2500" dirty="0">
              <a:solidFill>
                <a:prstClr val="black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prstClr val="black"/>
                </a:solidFill>
              </a:rPr>
              <a:t>Enhance </a:t>
            </a:r>
            <a:r>
              <a:rPr lang="en-US" sz="2500" dirty="0">
                <a:solidFill>
                  <a:prstClr val="black"/>
                </a:solidFill>
              </a:rPr>
              <a:t>confidence and security in the use of telecommunications/ICTs, and roll-out of relevant applications and </a:t>
            </a:r>
            <a:r>
              <a:rPr lang="en-US" sz="2500" dirty="0" smtClean="0">
                <a:solidFill>
                  <a:prstClr val="black"/>
                </a:solidFill>
              </a:rPr>
              <a:t>services.</a:t>
            </a:r>
            <a:endParaRPr lang="en-US" sz="2500" dirty="0">
              <a:solidFill>
                <a:prstClr val="black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prstClr val="black"/>
                </a:solidFill>
              </a:rPr>
              <a:t>Build </a:t>
            </a:r>
            <a:r>
              <a:rPr lang="en-US" sz="2500" dirty="0">
                <a:solidFill>
                  <a:prstClr val="black"/>
                </a:solidFill>
              </a:rPr>
              <a:t>human and institutional capacity, provide data and statistics, promote digital inclusion and provide concentrated assistance to countries in special </a:t>
            </a:r>
            <a:r>
              <a:rPr lang="en-US" sz="2500" dirty="0" smtClean="0">
                <a:solidFill>
                  <a:prstClr val="black"/>
                </a:solidFill>
              </a:rPr>
              <a:t>need.</a:t>
            </a:r>
            <a:endParaRPr lang="en-US" sz="2500" dirty="0">
              <a:solidFill>
                <a:prstClr val="black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prstClr val="black"/>
                </a:solidFill>
              </a:rPr>
              <a:t>Enhance </a:t>
            </a:r>
            <a:r>
              <a:rPr lang="en-US" sz="2500" dirty="0">
                <a:solidFill>
                  <a:prstClr val="black"/>
                </a:solidFill>
              </a:rPr>
              <a:t>environmental protection, climate-change adaptation and mitigation, and disaster-management efforts through </a:t>
            </a:r>
            <a:r>
              <a:rPr lang="en-US" sz="2500" dirty="0" smtClean="0">
                <a:solidFill>
                  <a:prstClr val="black"/>
                </a:solidFill>
              </a:rPr>
              <a:t>telecommunications/ICTs.</a:t>
            </a:r>
            <a:endParaRPr lang="en-US" sz="2500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74851" y="6101631"/>
            <a:ext cx="106882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ITU-D outputs and the implementation framework are further detailed in the Dubai Action Plan, endorsed by the World Telecommunication Development Conference 2014</a:t>
            </a:r>
          </a:p>
        </p:txBody>
      </p:sp>
      <p:sp>
        <p:nvSpPr>
          <p:cNvPr id="4" name="Rectangle 3"/>
          <p:cNvSpPr/>
          <p:nvPr/>
        </p:nvSpPr>
        <p:spPr>
          <a:xfrm>
            <a:off x="11742515" y="6440185"/>
            <a:ext cx="3588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D41C8F09-43E9-4534-9D21-65C71540C84C}" type="slidenum">
              <a:rPr lang="en-US" sz="1400"/>
              <a:pPr/>
              <a:t>8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3716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ITU-D: Study Groups</a:t>
            </a:r>
            <a:endParaRPr lang="en-US" sz="4000" b="1" dirty="0"/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765" y="1377589"/>
            <a:ext cx="8388000" cy="5308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ight Arrow 22"/>
          <p:cNvSpPr/>
          <p:nvPr/>
        </p:nvSpPr>
        <p:spPr>
          <a:xfrm>
            <a:off x="8513552" y="3668017"/>
            <a:ext cx="329609" cy="207335"/>
          </a:xfrm>
          <a:prstGeom prst="rightArrow">
            <a:avLst/>
          </a:prstGeom>
          <a:solidFill>
            <a:srgbClr val="C000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6986006" y="5310751"/>
            <a:ext cx="329609" cy="207335"/>
          </a:xfrm>
          <a:prstGeom prst="rightArrow">
            <a:avLst/>
          </a:prstGeom>
          <a:solidFill>
            <a:srgbClr val="C000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5329098" y="4515965"/>
            <a:ext cx="329609" cy="207335"/>
          </a:xfrm>
          <a:prstGeom prst="rightArrow">
            <a:avLst/>
          </a:prstGeom>
          <a:solidFill>
            <a:srgbClr val="C000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5307834" y="3672449"/>
            <a:ext cx="329609" cy="207335"/>
          </a:xfrm>
          <a:prstGeom prst="rightArrow">
            <a:avLst/>
          </a:prstGeom>
          <a:solidFill>
            <a:srgbClr val="C000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3633208" y="3668018"/>
            <a:ext cx="329609" cy="207335"/>
          </a:xfrm>
          <a:prstGeom prst="rightArrow">
            <a:avLst/>
          </a:prstGeom>
          <a:solidFill>
            <a:srgbClr val="C000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3633208" y="4492927"/>
            <a:ext cx="329609" cy="207335"/>
          </a:xfrm>
          <a:prstGeom prst="rightArrow">
            <a:avLst/>
          </a:prstGeom>
          <a:solidFill>
            <a:srgbClr val="C000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8513553" y="4445968"/>
            <a:ext cx="329609" cy="207335"/>
          </a:xfrm>
          <a:prstGeom prst="rightArrow">
            <a:avLst/>
          </a:prstGeom>
          <a:solidFill>
            <a:srgbClr val="C000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112752" y="5625297"/>
            <a:ext cx="1520456" cy="765544"/>
          </a:xfrm>
          <a:prstGeom prst="rect">
            <a:avLst/>
          </a:prstGeom>
          <a:noFill/>
          <a:ln w="381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1742515" y="6440185"/>
            <a:ext cx="3588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D41C8F09-43E9-4534-9D21-65C71540C84C}" type="slidenum">
              <a:rPr lang="en-US" sz="1400"/>
              <a:pPr/>
              <a:t>9</a:t>
            </a:fld>
            <a:endParaRPr lang="en-US" sz="14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81400" y="6466078"/>
            <a:ext cx="7772400" cy="365125"/>
          </a:xfrm>
        </p:spPr>
        <p:txBody>
          <a:bodyPr/>
          <a:lstStyle/>
          <a:p>
            <a:r>
              <a:rPr lang="en-US" dirty="0" smtClean="0"/>
              <a:t>www.itu.int/ITU-D/study-groups/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83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240BEE36140C4099AA2AE462C59614" ma:contentTypeVersion="2" ma:contentTypeDescription="Create a new document." ma:contentTypeScope="" ma:versionID="e63c2246d32922dcb5ba18055bf4d5d1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55BBF3-3AEA-4D14-9BFF-97939169AD14}"/>
</file>

<file path=customXml/itemProps2.xml><?xml version="1.0" encoding="utf-8"?>
<ds:datastoreItem xmlns:ds="http://schemas.openxmlformats.org/officeDocument/2006/customXml" ds:itemID="{01A4E6DA-0DE0-4268-A3FF-4E1199C4F77E}"/>
</file>

<file path=customXml/itemProps3.xml><?xml version="1.0" encoding="utf-8"?>
<ds:datastoreItem xmlns:ds="http://schemas.openxmlformats.org/officeDocument/2006/customXml" ds:itemID="{78A63361-EBD2-4134-8860-4FB7433B2B2C}"/>
</file>

<file path=docProps/app.xml><?xml version="1.0" encoding="utf-8"?>
<Properties xmlns="http://schemas.openxmlformats.org/officeDocument/2006/extended-properties" xmlns:vt="http://schemas.openxmlformats.org/officeDocument/2006/docPropsVTypes">
  <TotalTime>53194</TotalTime>
  <Words>2048</Words>
  <Application>Microsoft Office PowerPoint</Application>
  <PresentationFormat>Custom</PresentationFormat>
  <Paragraphs>230</Paragraphs>
  <Slides>20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ITU-D Study Groups</vt:lpstr>
      <vt:lpstr>About ITU-D Study Groups </vt:lpstr>
      <vt:lpstr>ITU-D Study Groups: Overview</vt:lpstr>
      <vt:lpstr>ITU-D Study Groups: Scope of work</vt:lpstr>
      <vt:lpstr>ITU-D Study Group 1: Enabling environment for the development of telecommunications / ICTs  Questions (2014-17)</vt:lpstr>
      <vt:lpstr>ITU-D Study Group 2: ICT applications, cybersecurity, emergency telecommunications and climate change adaptation  Questions (2014-17)</vt:lpstr>
      <vt:lpstr>Overview of where the ITU-D Study Groups fit in</vt:lpstr>
      <vt:lpstr>ITU-D: Development Sector</vt:lpstr>
      <vt:lpstr>ITU-D: Study Groups</vt:lpstr>
      <vt:lpstr>Study Group 1 and 2 management teams</vt:lpstr>
      <vt:lpstr>PowerPoint Presentation</vt:lpstr>
      <vt:lpstr>PowerPoint Presentation</vt:lpstr>
      <vt:lpstr>Main deliverables and timeline</vt:lpstr>
      <vt:lpstr>ITU-D Study Groups: Deliverables (2010-14)</vt:lpstr>
      <vt:lpstr>ITU-D Study Groups: Main deliverables (2014-17)</vt:lpstr>
      <vt:lpstr>ITU-D Study Groups: Timeline (2014-17)</vt:lpstr>
      <vt:lpstr>Ongoing and planned activities</vt:lpstr>
      <vt:lpstr>ITU-D Study Groups: Results of 2014 meetings</vt:lpstr>
      <vt:lpstr>ITU-D Study Groups: Activities in 2015</vt:lpstr>
      <vt:lpstr>ITU-D Study Groups: Contact details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ITU-D Study Groups (www.itu.int/ITU-D/study-groups/</dc:title>
  <dc:subject>ITU-D Study Groups (www.itu.int/ITU-D/study-groups/</dc:subject>
  <dc:creator>Sund, Christine</dc:creator>
  <cp:lastModifiedBy>Chevtchenko, Marina</cp:lastModifiedBy>
  <cp:revision>2</cp:revision>
  <cp:lastPrinted>2014-07-10T10:40:55Z</cp:lastPrinted>
  <dcterms:created xsi:type="dcterms:W3CDTF">2013-09-17T20:52:20Z</dcterms:created>
  <dcterms:modified xsi:type="dcterms:W3CDTF">2015-04-16T14:41:38Z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0x01010042240BEE36140C4099AA2AE462C59614</vt:lpwstr>
  </property>
</Properties>
</file>