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7" r:id="rId3"/>
    <p:sldId id="286" r:id="rId4"/>
    <p:sldId id="290" r:id="rId5"/>
    <p:sldId id="257" r:id="rId6"/>
    <p:sldId id="277" r:id="rId7"/>
    <p:sldId id="278" r:id="rId8"/>
    <p:sldId id="283" r:id="rId9"/>
    <p:sldId id="284" r:id="rId10"/>
    <p:sldId id="271" r:id="rId11"/>
    <p:sldId id="272" r:id="rId12"/>
    <p:sldId id="280" r:id="rId13"/>
    <p:sldId id="281" r:id="rId14"/>
    <p:sldId id="264" r:id="rId15"/>
    <p:sldId id="266" r:id="rId16"/>
    <p:sldId id="289" r:id="rId17"/>
    <p:sldId id="292" r:id="rId18"/>
    <p:sldId id="29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96" d="100"/>
          <a:sy n="96" d="100"/>
        </p:scale>
        <p:origin x="-418"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4C6F1D-05F1-4BBB-9032-1561926AC1E4}" type="doc">
      <dgm:prSet loTypeId="urn:microsoft.com/office/officeart/2009/3/layout/StepUpProcess" loCatId="process" qsTypeId="urn:microsoft.com/office/officeart/2005/8/quickstyle/simple1" qsCatId="simple" csTypeId="urn:microsoft.com/office/officeart/2005/8/colors/colorful1" csCatId="colorful" phldr="1"/>
      <dgm:spPr/>
      <dgm:t>
        <a:bodyPr/>
        <a:lstStyle/>
        <a:p>
          <a:endParaRPr lang="en-US"/>
        </a:p>
      </dgm:t>
    </dgm:pt>
    <dgm:pt modelId="{FA71DD39-9A2E-41D5-B03A-80AF158CA766}">
      <dgm:prSet phldrT="[Text]" custT="1"/>
      <dgm:spPr/>
      <dgm:t>
        <a:bodyPr/>
        <a:lstStyle/>
        <a:p>
          <a:r>
            <a:rPr lang="en-US" sz="2400" b="1" dirty="0" smtClean="0">
              <a:solidFill>
                <a:schemeClr val="bg1"/>
              </a:solidFill>
            </a:rPr>
            <a:t>Open Consultation</a:t>
          </a:r>
        </a:p>
        <a:p>
          <a:r>
            <a:rPr lang="en-US" sz="2000" b="0" dirty="0" smtClean="0">
              <a:solidFill>
                <a:schemeClr val="bg2"/>
              </a:solidFill>
            </a:rPr>
            <a:t>Kick-off at </a:t>
          </a:r>
          <a:br>
            <a:rPr lang="en-US" sz="2000" b="0" dirty="0" smtClean="0">
              <a:solidFill>
                <a:schemeClr val="bg2"/>
              </a:solidFill>
            </a:rPr>
          </a:br>
          <a:r>
            <a:rPr lang="en-US" sz="2000" b="0" dirty="0" smtClean="0">
              <a:solidFill>
                <a:schemeClr val="bg2"/>
              </a:solidFill>
            </a:rPr>
            <a:t>CEPT ITU-Com </a:t>
          </a:r>
          <a:br>
            <a:rPr lang="en-US" sz="2000" b="0" dirty="0" smtClean="0">
              <a:solidFill>
                <a:schemeClr val="bg2"/>
              </a:solidFill>
            </a:rPr>
          </a:br>
          <a:r>
            <a:rPr lang="en-US" sz="2000" b="0" dirty="0" smtClean="0">
              <a:solidFill>
                <a:schemeClr val="bg2"/>
              </a:solidFill>
            </a:rPr>
            <a:t>12 February</a:t>
          </a:r>
          <a:endParaRPr lang="en-US" sz="2000" b="0" dirty="0">
            <a:solidFill>
              <a:schemeClr val="bg2"/>
            </a:solidFill>
          </a:endParaRPr>
        </a:p>
      </dgm:t>
    </dgm:pt>
    <dgm:pt modelId="{DFCBE655-A0AA-44D2-9229-EE5B075AE109}" type="parTrans" cxnId="{8281724A-5BD6-40F2-AA2D-D003D6ADD9FE}">
      <dgm:prSet/>
      <dgm:spPr/>
      <dgm:t>
        <a:bodyPr/>
        <a:lstStyle/>
        <a:p>
          <a:endParaRPr lang="en-US" sz="1800">
            <a:solidFill>
              <a:schemeClr val="bg2"/>
            </a:solidFill>
          </a:endParaRPr>
        </a:p>
      </dgm:t>
    </dgm:pt>
    <dgm:pt modelId="{6B849D1F-C7C5-43A7-9A1C-ADA1AD86DC48}" type="sibTrans" cxnId="{8281724A-5BD6-40F2-AA2D-D003D6ADD9FE}">
      <dgm:prSet/>
      <dgm:spPr/>
      <dgm:t>
        <a:bodyPr/>
        <a:lstStyle/>
        <a:p>
          <a:endParaRPr lang="en-US" sz="1800">
            <a:solidFill>
              <a:schemeClr val="bg2"/>
            </a:solidFill>
          </a:endParaRPr>
        </a:p>
      </dgm:t>
    </dgm:pt>
    <dgm:pt modelId="{EC1EB75B-DBC5-4E50-BFB8-9803AA0C1AD6}">
      <dgm:prSet phldrT="[Text]" custT="1"/>
      <dgm:spPr/>
      <dgm:t>
        <a:bodyPr/>
        <a:lstStyle/>
        <a:p>
          <a:r>
            <a:rPr lang="en-US" sz="2400" b="1" dirty="0" smtClean="0">
              <a:solidFill>
                <a:schemeClr val="bg1"/>
              </a:solidFill>
            </a:rPr>
            <a:t>Preliminary</a:t>
          </a:r>
          <a:br>
            <a:rPr lang="en-US" sz="2400" b="1" dirty="0" smtClean="0">
              <a:solidFill>
                <a:schemeClr val="bg1"/>
              </a:solidFill>
            </a:rPr>
          </a:br>
          <a:r>
            <a:rPr lang="en-US" sz="2400" b="1" dirty="0" smtClean="0">
              <a:solidFill>
                <a:schemeClr val="bg1"/>
              </a:solidFill>
            </a:rPr>
            <a:t>Commitments</a:t>
          </a:r>
        </a:p>
        <a:p>
          <a:r>
            <a:rPr lang="en-US" sz="2000" b="0" dirty="0" smtClean="0">
              <a:solidFill>
                <a:schemeClr val="bg2"/>
              </a:solidFill>
            </a:rPr>
            <a:t>Deadline </a:t>
          </a:r>
          <a:br>
            <a:rPr lang="en-US" sz="2000" b="0" dirty="0" smtClean="0">
              <a:solidFill>
                <a:schemeClr val="bg2"/>
              </a:solidFill>
            </a:rPr>
          </a:br>
          <a:r>
            <a:rPr lang="en-US" sz="2000" b="0" dirty="0" smtClean="0">
              <a:solidFill>
                <a:schemeClr val="bg2"/>
              </a:solidFill>
            </a:rPr>
            <a:t>27 March</a:t>
          </a:r>
        </a:p>
        <a:p>
          <a:r>
            <a:rPr lang="en-US" sz="2000" b="0" dirty="0" smtClean="0">
              <a:solidFill>
                <a:schemeClr val="bg2"/>
              </a:solidFill>
            </a:rPr>
            <a:t>Expression of willingness to contribute to the implementation of RI</a:t>
          </a:r>
        </a:p>
        <a:p>
          <a:r>
            <a:rPr lang="en-US" sz="2400" dirty="0" smtClean="0">
              <a:solidFill>
                <a:schemeClr val="bg2"/>
              </a:solidFill>
            </a:rPr>
            <a:t> </a:t>
          </a:r>
          <a:endParaRPr lang="en-US" sz="2400" dirty="0">
            <a:solidFill>
              <a:schemeClr val="bg2"/>
            </a:solidFill>
          </a:endParaRPr>
        </a:p>
      </dgm:t>
    </dgm:pt>
    <dgm:pt modelId="{F3C5AEAF-FA59-4C62-809A-7FF626AA705F}" type="parTrans" cxnId="{2D77FC6D-C09A-44AC-81DC-8BF5D34DCEE9}">
      <dgm:prSet/>
      <dgm:spPr/>
      <dgm:t>
        <a:bodyPr/>
        <a:lstStyle/>
        <a:p>
          <a:endParaRPr lang="en-US" sz="1800">
            <a:solidFill>
              <a:schemeClr val="bg2"/>
            </a:solidFill>
          </a:endParaRPr>
        </a:p>
      </dgm:t>
    </dgm:pt>
    <dgm:pt modelId="{D5ADC199-E1F3-42F2-85EB-89C7C68CF38A}" type="sibTrans" cxnId="{2D77FC6D-C09A-44AC-81DC-8BF5D34DCEE9}">
      <dgm:prSet/>
      <dgm:spPr/>
      <dgm:t>
        <a:bodyPr/>
        <a:lstStyle/>
        <a:p>
          <a:endParaRPr lang="en-US" sz="1800">
            <a:solidFill>
              <a:schemeClr val="bg2"/>
            </a:solidFill>
          </a:endParaRPr>
        </a:p>
      </dgm:t>
    </dgm:pt>
    <dgm:pt modelId="{801264FE-DFC4-41E0-9E21-B9781BECDF6B}">
      <dgm:prSet phldrT="[Text]" custT="1"/>
      <dgm:spPr/>
      <dgm:t>
        <a:bodyPr/>
        <a:lstStyle/>
        <a:p>
          <a:r>
            <a:rPr lang="en-US" sz="2400" b="1" dirty="0" smtClean="0">
              <a:solidFill>
                <a:schemeClr val="bg1"/>
              </a:solidFill>
            </a:rPr>
            <a:t>Regional Development Forum</a:t>
          </a:r>
        </a:p>
        <a:p>
          <a:r>
            <a:rPr lang="en-US" sz="2000" b="0" dirty="0" smtClean="0">
              <a:solidFill>
                <a:schemeClr val="bg2"/>
              </a:solidFill>
            </a:rPr>
            <a:t>20-22 April </a:t>
          </a:r>
          <a:br>
            <a:rPr lang="en-US" sz="2000" b="0" dirty="0" smtClean="0">
              <a:solidFill>
                <a:schemeClr val="bg2"/>
              </a:solidFill>
            </a:rPr>
          </a:br>
          <a:r>
            <a:rPr lang="en-US" sz="2000" b="0" dirty="0" smtClean="0">
              <a:solidFill>
                <a:schemeClr val="bg2"/>
              </a:solidFill>
            </a:rPr>
            <a:t>Romania</a:t>
          </a:r>
        </a:p>
        <a:p>
          <a:r>
            <a:rPr lang="en-US" sz="2000" b="0" dirty="0" smtClean="0">
              <a:solidFill>
                <a:schemeClr val="bg2"/>
              </a:solidFill>
            </a:rPr>
            <a:t>Finalization of Project Documents / Concept Notes </a:t>
          </a:r>
          <a:endParaRPr lang="en-US" sz="2000" b="0" dirty="0">
            <a:solidFill>
              <a:schemeClr val="bg2"/>
            </a:solidFill>
          </a:endParaRPr>
        </a:p>
      </dgm:t>
    </dgm:pt>
    <dgm:pt modelId="{1882848E-CFC3-4FB0-B305-DD5F2BACD781}" type="parTrans" cxnId="{30335A0D-4501-4304-82F3-D8961A5C6FFD}">
      <dgm:prSet/>
      <dgm:spPr/>
      <dgm:t>
        <a:bodyPr/>
        <a:lstStyle/>
        <a:p>
          <a:endParaRPr lang="en-US" sz="1800">
            <a:solidFill>
              <a:schemeClr val="bg2"/>
            </a:solidFill>
          </a:endParaRPr>
        </a:p>
      </dgm:t>
    </dgm:pt>
    <dgm:pt modelId="{98C27909-A973-4C70-91EA-93DDED80DE75}" type="sibTrans" cxnId="{30335A0D-4501-4304-82F3-D8961A5C6FFD}">
      <dgm:prSet/>
      <dgm:spPr/>
      <dgm:t>
        <a:bodyPr/>
        <a:lstStyle/>
        <a:p>
          <a:endParaRPr lang="en-US" sz="1800">
            <a:solidFill>
              <a:schemeClr val="bg2"/>
            </a:solidFill>
          </a:endParaRPr>
        </a:p>
      </dgm:t>
    </dgm:pt>
    <dgm:pt modelId="{0DF346E4-C80F-4DA8-B4FE-D39D8DC4A60D}" type="pres">
      <dgm:prSet presAssocID="{094C6F1D-05F1-4BBB-9032-1561926AC1E4}" presName="rootnode" presStyleCnt="0">
        <dgm:presLayoutVars>
          <dgm:chMax/>
          <dgm:chPref/>
          <dgm:dir/>
          <dgm:animLvl val="lvl"/>
        </dgm:presLayoutVars>
      </dgm:prSet>
      <dgm:spPr/>
      <dgm:t>
        <a:bodyPr/>
        <a:lstStyle/>
        <a:p>
          <a:endParaRPr lang="en-US"/>
        </a:p>
      </dgm:t>
    </dgm:pt>
    <dgm:pt modelId="{CFEE5131-7906-4EF5-8EF8-5982032D4F86}" type="pres">
      <dgm:prSet presAssocID="{FA71DD39-9A2E-41D5-B03A-80AF158CA766}" presName="composite" presStyleCnt="0"/>
      <dgm:spPr/>
    </dgm:pt>
    <dgm:pt modelId="{4B4DDA22-1535-4D40-8A41-B334DE53CBE7}" type="pres">
      <dgm:prSet presAssocID="{FA71DD39-9A2E-41D5-B03A-80AF158CA766}" presName="LShape" presStyleLbl="alignNode1" presStyleIdx="0" presStyleCnt="5"/>
      <dgm:spPr/>
    </dgm:pt>
    <dgm:pt modelId="{3158FCDA-E0C7-42F8-BF3C-01D7D0BFFB35}" type="pres">
      <dgm:prSet presAssocID="{FA71DD39-9A2E-41D5-B03A-80AF158CA766}" presName="ParentText" presStyleLbl="revTx" presStyleIdx="0" presStyleCnt="3">
        <dgm:presLayoutVars>
          <dgm:chMax val="0"/>
          <dgm:chPref val="0"/>
          <dgm:bulletEnabled val="1"/>
        </dgm:presLayoutVars>
      </dgm:prSet>
      <dgm:spPr/>
      <dgm:t>
        <a:bodyPr/>
        <a:lstStyle/>
        <a:p>
          <a:endParaRPr lang="en-US"/>
        </a:p>
      </dgm:t>
    </dgm:pt>
    <dgm:pt modelId="{5568537B-4AB7-4B0B-BAD9-CF53F5526CF0}" type="pres">
      <dgm:prSet presAssocID="{FA71DD39-9A2E-41D5-B03A-80AF158CA766}" presName="Triangle" presStyleLbl="alignNode1" presStyleIdx="1" presStyleCnt="5"/>
      <dgm:spPr/>
    </dgm:pt>
    <dgm:pt modelId="{2EE0D731-1D81-45F1-9CE3-EC155884DAEF}" type="pres">
      <dgm:prSet presAssocID="{6B849D1F-C7C5-43A7-9A1C-ADA1AD86DC48}" presName="sibTrans" presStyleCnt="0"/>
      <dgm:spPr/>
    </dgm:pt>
    <dgm:pt modelId="{FB17F5A6-92C9-43D8-BC48-A223FC541FCC}" type="pres">
      <dgm:prSet presAssocID="{6B849D1F-C7C5-43A7-9A1C-ADA1AD86DC48}" presName="space" presStyleCnt="0"/>
      <dgm:spPr/>
    </dgm:pt>
    <dgm:pt modelId="{1C08BA28-55B0-457E-B0EE-88801CB60B11}" type="pres">
      <dgm:prSet presAssocID="{EC1EB75B-DBC5-4E50-BFB8-9803AA0C1AD6}" presName="composite" presStyleCnt="0"/>
      <dgm:spPr/>
    </dgm:pt>
    <dgm:pt modelId="{1CAD9073-8E80-4DE7-94E2-649B23704FA0}" type="pres">
      <dgm:prSet presAssocID="{EC1EB75B-DBC5-4E50-BFB8-9803AA0C1AD6}" presName="LShape" presStyleLbl="alignNode1" presStyleIdx="2" presStyleCnt="5"/>
      <dgm:spPr/>
    </dgm:pt>
    <dgm:pt modelId="{140492C3-7E57-40EE-97DC-1F11D189C7AD}" type="pres">
      <dgm:prSet presAssocID="{EC1EB75B-DBC5-4E50-BFB8-9803AA0C1AD6}" presName="ParentText" presStyleLbl="revTx" presStyleIdx="1" presStyleCnt="3">
        <dgm:presLayoutVars>
          <dgm:chMax val="0"/>
          <dgm:chPref val="0"/>
          <dgm:bulletEnabled val="1"/>
        </dgm:presLayoutVars>
      </dgm:prSet>
      <dgm:spPr/>
      <dgm:t>
        <a:bodyPr/>
        <a:lstStyle/>
        <a:p>
          <a:endParaRPr lang="en-US"/>
        </a:p>
      </dgm:t>
    </dgm:pt>
    <dgm:pt modelId="{23477DC3-A317-4576-B907-5098033D269D}" type="pres">
      <dgm:prSet presAssocID="{EC1EB75B-DBC5-4E50-BFB8-9803AA0C1AD6}" presName="Triangle" presStyleLbl="alignNode1" presStyleIdx="3" presStyleCnt="5"/>
      <dgm:spPr/>
    </dgm:pt>
    <dgm:pt modelId="{B3C10EDB-7818-47CD-A200-C60FBF1A2ABD}" type="pres">
      <dgm:prSet presAssocID="{D5ADC199-E1F3-42F2-85EB-89C7C68CF38A}" presName="sibTrans" presStyleCnt="0"/>
      <dgm:spPr/>
    </dgm:pt>
    <dgm:pt modelId="{BAD74E8D-32E7-45EC-A2D6-52B8A9F80DCF}" type="pres">
      <dgm:prSet presAssocID="{D5ADC199-E1F3-42F2-85EB-89C7C68CF38A}" presName="space" presStyleCnt="0"/>
      <dgm:spPr/>
    </dgm:pt>
    <dgm:pt modelId="{F55B7492-C577-4F81-87AA-9CB8C2446C29}" type="pres">
      <dgm:prSet presAssocID="{801264FE-DFC4-41E0-9E21-B9781BECDF6B}" presName="composite" presStyleCnt="0"/>
      <dgm:spPr/>
    </dgm:pt>
    <dgm:pt modelId="{7F716486-C34B-44B4-8563-74BD3671957D}" type="pres">
      <dgm:prSet presAssocID="{801264FE-DFC4-41E0-9E21-B9781BECDF6B}" presName="LShape" presStyleLbl="alignNode1" presStyleIdx="4" presStyleCnt="5"/>
      <dgm:spPr/>
    </dgm:pt>
    <dgm:pt modelId="{AB06CE0E-3E7D-4554-91F6-353E39D07768}" type="pres">
      <dgm:prSet presAssocID="{801264FE-DFC4-41E0-9E21-B9781BECDF6B}" presName="ParentText" presStyleLbl="revTx" presStyleIdx="2" presStyleCnt="3">
        <dgm:presLayoutVars>
          <dgm:chMax val="0"/>
          <dgm:chPref val="0"/>
          <dgm:bulletEnabled val="1"/>
        </dgm:presLayoutVars>
      </dgm:prSet>
      <dgm:spPr/>
      <dgm:t>
        <a:bodyPr/>
        <a:lstStyle/>
        <a:p>
          <a:endParaRPr lang="en-US"/>
        </a:p>
      </dgm:t>
    </dgm:pt>
  </dgm:ptLst>
  <dgm:cxnLst>
    <dgm:cxn modelId="{8281724A-5BD6-40F2-AA2D-D003D6ADD9FE}" srcId="{094C6F1D-05F1-4BBB-9032-1561926AC1E4}" destId="{FA71DD39-9A2E-41D5-B03A-80AF158CA766}" srcOrd="0" destOrd="0" parTransId="{DFCBE655-A0AA-44D2-9229-EE5B075AE109}" sibTransId="{6B849D1F-C7C5-43A7-9A1C-ADA1AD86DC48}"/>
    <dgm:cxn modelId="{AC236342-CA6B-46A2-9709-69C94FB7C03F}" type="presOf" srcId="{EC1EB75B-DBC5-4E50-BFB8-9803AA0C1AD6}" destId="{140492C3-7E57-40EE-97DC-1F11D189C7AD}" srcOrd="0" destOrd="0" presId="urn:microsoft.com/office/officeart/2009/3/layout/StepUpProcess"/>
    <dgm:cxn modelId="{2D77FC6D-C09A-44AC-81DC-8BF5D34DCEE9}" srcId="{094C6F1D-05F1-4BBB-9032-1561926AC1E4}" destId="{EC1EB75B-DBC5-4E50-BFB8-9803AA0C1AD6}" srcOrd="1" destOrd="0" parTransId="{F3C5AEAF-FA59-4C62-809A-7FF626AA705F}" sibTransId="{D5ADC199-E1F3-42F2-85EB-89C7C68CF38A}"/>
    <dgm:cxn modelId="{30335A0D-4501-4304-82F3-D8961A5C6FFD}" srcId="{094C6F1D-05F1-4BBB-9032-1561926AC1E4}" destId="{801264FE-DFC4-41E0-9E21-B9781BECDF6B}" srcOrd="2" destOrd="0" parTransId="{1882848E-CFC3-4FB0-B305-DD5F2BACD781}" sibTransId="{98C27909-A973-4C70-91EA-93DDED80DE75}"/>
    <dgm:cxn modelId="{EECFAFFA-3A14-4D8D-82BD-CC5B7B736EA7}" type="presOf" srcId="{FA71DD39-9A2E-41D5-B03A-80AF158CA766}" destId="{3158FCDA-E0C7-42F8-BF3C-01D7D0BFFB35}" srcOrd="0" destOrd="0" presId="urn:microsoft.com/office/officeart/2009/3/layout/StepUpProcess"/>
    <dgm:cxn modelId="{F35D2C55-2BB1-4CEE-A84A-9CF40CA25BAF}" type="presOf" srcId="{801264FE-DFC4-41E0-9E21-B9781BECDF6B}" destId="{AB06CE0E-3E7D-4554-91F6-353E39D07768}" srcOrd="0" destOrd="0" presId="urn:microsoft.com/office/officeart/2009/3/layout/StepUpProcess"/>
    <dgm:cxn modelId="{2FE4BFB5-3A0C-4890-BA8B-AE61E18C7B41}" type="presOf" srcId="{094C6F1D-05F1-4BBB-9032-1561926AC1E4}" destId="{0DF346E4-C80F-4DA8-B4FE-D39D8DC4A60D}" srcOrd="0" destOrd="0" presId="urn:microsoft.com/office/officeart/2009/3/layout/StepUpProcess"/>
    <dgm:cxn modelId="{F5CBC584-6EAE-4CD5-B5B7-3F72C157FA85}" type="presParOf" srcId="{0DF346E4-C80F-4DA8-B4FE-D39D8DC4A60D}" destId="{CFEE5131-7906-4EF5-8EF8-5982032D4F86}" srcOrd="0" destOrd="0" presId="urn:microsoft.com/office/officeart/2009/3/layout/StepUpProcess"/>
    <dgm:cxn modelId="{DE9FAC32-5C56-4A52-8200-50F0F0898F4B}" type="presParOf" srcId="{CFEE5131-7906-4EF5-8EF8-5982032D4F86}" destId="{4B4DDA22-1535-4D40-8A41-B334DE53CBE7}" srcOrd="0" destOrd="0" presId="urn:microsoft.com/office/officeart/2009/3/layout/StepUpProcess"/>
    <dgm:cxn modelId="{BF3A860A-9B5D-4DE8-9AD5-148317965F7C}" type="presParOf" srcId="{CFEE5131-7906-4EF5-8EF8-5982032D4F86}" destId="{3158FCDA-E0C7-42F8-BF3C-01D7D0BFFB35}" srcOrd="1" destOrd="0" presId="urn:microsoft.com/office/officeart/2009/3/layout/StepUpProcess"/>
    <dgm:cxn modelId="{3F752F52-83AF-43C0-8DBC-B6FD73B5760E}" type="presParOf" srcId="{CFEE5131-7906-4EF5-8EF8-5982032D4F86}" destId="{5568537B-4AB7-4B0B-BAD9-CF53F5526CF0}" srcOrd="2" destOrd="0" presId="urn:microsoft.com/office/officeart/2009/3/layout/StepUpProcess"/>
    <dgm:cxn modelId="{12A73410-D767-4E03-8620-D8C075137043}" type="presParOf" srcId="{0DF346E4-C80F-4DA8-B4FE-D39D8DC4A60D}" destId="{2EE0D731-1D81-45F1-9CE3-EC155884DAEF}" srcOrd="1" destOrd="0" presId="urn:microsoft.com/office/officeart/2009/3/layout/StepUpProcess"/>
    <dgm:cxn modelId="{71EB680B-4BDA-4E68-AD5C-388A9D08645B}" type="presParOf" srcId="{2EE0D731-1D81-45F1-9CE3-EC155884DAEF}" destId="{FB17F5A6-92C9-43D8-BC48-A223FC541FCC}" srcOrd="0" destOrd="0" presId="urn:microsoft.com/office/officeart/2009/3/layout/StepUpProcess"/>
    <dgm:cxn modelId="{F09CD9B3-CA20-434E-B7C4-E97805F0C658}" type="presParOf" srcId="{0DF346E4-C80F-4DA8-B4FE-D39D8DC4A60D}" destId="{1C08BA28-55B0-457E-B0EE-88801CB60B11}" srcOrd="2" destOrd="0" presId="urn:microsoft.com/office/officeart/2009/3/layout/StepUpProcess"/>
    <dgm:cxn modelId="{7DF27308-A35E-440C-B24B-A35FCE207E5D}" type="presParOf" srcId="{1C08BA28-55B0-457E-B0EE-88801CB60B11}" destId="{1CAD9073-8E80-4DE7-94E2-649B23704FA0}" srcOrd="0" destOrd="0" presId="urn:microsoft.com/office/officeart/2009/3/layout/StepUpProcess"/>
    <dgm:cxn modelId="{BFC46359-E9F4-46F4-A059-EC8DDBCD444A}" type="presParOf" srcId="{1C08BA28-55B0-457E-B0EE-88801CB60B11}" destId="{140492C3-7E57-40EE-97DC-1F11D189C7AD}" srcOrd="1" destOrd="0" presId="urn:microsoft.com/office/officeart/2009/3/layout/StepUpProcess"/>
    <dgm:cxn modelId="{6B45BA1D-379A-4EB1-9F47-C627B37339D7}" type="presParOf" srcId="{1C08BA28-55B0-457E-B0EE-88801CB60B11}" destId="{23477DC3-A317-4576-B907-5098033D269D}" srcOrd="2" destOrd="0" presId="urn:microsoft.com/office/officeart/2009/3/layout/StepUpProcess"/>
    <dgm:cxn modelId="{D85FD15B-E4CE-4540-BF5B-E7728764E4F8}" type="presParOf" srcId="{0DF346E4-C80F-4DA8-B4FE-D39D8DC4A60D}" destId="{B3C10EDB-7818-47CD-A200-C60FBF1A2ABD}" srcOrd="3" destOrd="0" presId="urn:microsoft.com/office/officeart/2009/3/layout/StepUpProcess"/>
    <dgm:cxn modelId="{76BBD575-896B-487C-A8F8-EF0BA2E5CB23}" type="presParOf" srcId="{B3C10EDB-7818-47CD-A200-C60FBF1A2ABD}" destId="{BAD74E8D-32E7-45EC-A2D6-52B8A9F80DCF}" srcOrd="0" destOrd="0" presId="urn:microsoft.com/office/officeart/2009/3/layout/StepUpProcess"/>
    <dgm:cxn modelId="{E7C32DA3-3995-4513-923B-33832F26D23E}" type="presParOf" srcId="{0DF346E4-C80F-4DA8-B4FE-D39D8DC4A60D}" destId="{F55B7492-C577-4F81-87AA-9CB8C2446C29}" srcOrd="4" destOrd="0" presId="urn:microsoft.com/office/officeart/2009/3/layout/StepUpProcess"/>
    <dgm:cxn modelId="{7C50BA88-8459-46C3-8E37-CED903318CAE}" type="presParOf" srcId="{F55B7492-C577-4F81-87AA-9CB8C2446C29}" destId="{7F716486-C34B-44B4-8563-74BD3671957D}" srcOrd="0" destOrd="0" presId="urn:microsoft.com/office/officeart/2009/3/layout/StepUpProcess"/>
    <dgm:cxn modelId="{B0298218-F86C-46EE-AC93-E7E074007332}" type="presParOf" srcId="{F55B7492-C577-4F81-87AA-9CB8C2446C29}" destId="{AB06CE0E-3E7D-4554-91F6-353E39D07768}"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DDA22-1535-4D40-8A41-B334DE53CBE7}">
      <dsp:nvSpPr>
        <dsp:cNvPr id="0" name=""/>
        <dsp:cNvSpPr/>
      </dsp:nvSpPr>
      <dsp:spPr>
        <a:xfrm rot="5400000">
          <a:off x="893505" y="924894"/>
          <a:ext cx="1595942" cy="2655612"/>
        </a:xfrm>
        <a:prstGeom prst="corner">
          <a:avLst>
            <a:gd name="adj1" fmla="val 16120"/>
            <a:gd name="adj2" fmla="val 161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58FCDA-E0C7-42F8-BF3C-01D7D0BFFB35}">
      <dsp:nvSpPr>
        <dsp:cNvPr id="0" name=""/>
        <dsp:cNvSpPr/>
      </dsp:nvSpPr>
      <dsp:spPr>
        <a:xfrm>
          <a:off x="627103" y="1718350"/>
          <a:ext cx="2397502" cy="2101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dirty="0" smtClean="0">
              <a:solidFill>
                <a:schemeClr val="bg1"/>
              </a:solidFill>
            </a:rPr>
            <a:t>Open Consultation</a:t>
          </a:r>
        </a:p>
        <a:p>
          <a:pPr lvl="0" algn="l" defTabSz="1066800">
            <a:lnSpc>
              <a:spcPct val="90000"/>
            </a:lnSpc>
            <a:spcBef>
              <a:spcPct val="0"/>
            </a:spcBef>
            <a:spcAft>
              <a:spcPct val="35000"/>
            </a:spcAft>
          </a:pPr>
          <a:r>
            <a:rPr lang="en-US" sz="2000" b="0" kern="1200" dirty="0" smtClean="0">
              <a:solidFill>
                <a:schemeClr val="bg2"/>
              </a:solidFill>
            </a:rPr>
            <a:t>Kick-off at </a:t>
          </a:r>
          <a:br>
            <a:rPr lang="en-US" sz="2000" b="0" kern="1200" dirty="0" smtClean="0">
              <a:solidFill>
                <a:schemeClr val="bg2"/>
              </a:solidFill>
            </a:rPr>
          </a:br>
          <a:r>
            <a:rPr lang="en-US" sz="2000" b="0" kern="1200" dirty="0" smtClean="0">
              <a:solidFill>
                <a:schemeClr val="bg2"/>
              </a:solidFill>
            </a:rPr>
            <a:t>CEPT ITU-Com </a:t>
          </a:r>
          <a:br>
            <a:rPr lang="en-US" sz="2000" b="0" kern="1200" dirty="0" smtClean="0">
              <a:solidFill>
                <a:schemeClr val="bg2"/>
              </a:solidFill>
            </a:rPr>
          </a:br>
          <a:r>
            <a:rPr lang="en-US" sz="2000" b="0" kern="1200" dirty="0" smtClean="0">
              <a:solidFill>
                <a:schemeClr val="bg2"/>
              </a:solidFill>
            </a:rPr>
            <a:t>12 February</a:t>
          </a:r>
          <a:endParaRPr lang="en-US" sz="2000" b="0" kern="1200" dirty="0">
            <a:solidFill>
              <a:schemeClr val="bg2"/>
            </a:solidFill>
          </a:endParaRPr>
        </a:p>
      </dsp:txBody>
      <dsp:txXfrm>
        <a:off x="627103" y="1718350"/>
        <a:ext cx="2397502" cy="2101551"/>
      </dsp:txXfrm>
    </dsp:sp>
    <dsp:sp modelId="{5568537B-4AB7-4B0B-BAD9-CF53F5526CF0}">
      <dsp:nvSpPr>
        <dsp:cNvPr id="0" name=""/>
        <dsp:cNvSpPr/>
      </dsp:nvSpPr>
      <dsp:spPr>
        <a:xfrm>
          <a:off x="2572246" y="729385"/>
          <a:ext cx="452358" cy="452358"/>
        </a:xfrm>
        <a:prstGeom prst="triangle">
          <a:avLst>
            <a:gd name="adj" fmla="val 10000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AD9073-8E80-4DE7-94E2-649B23704FA0}">
      <dsp:nvSpPr>
        <dsp:cNvPr id="0" name=""/>
        <dsp:cNvSpPr/>
      </dsp:nvSpPr>
      <dsp:spPr>
        <a:xfrm rot="5400000">
          <a:off x="3828516" y="198622"/>
          <a:ext cx="1595942" cy="2655612"/>
        </a:xfrm>
        <a:prstGeom prst="corner">
          <a:avLst>
            <a:gd name="adj1" fmla="val 16120"/>
            <a:gd name="adj2" fmla="val 161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0492C3-7E57-40EE-97DC-1F11D189C7AD}">
      <dsp:nvSpPr>
        <dsp:cNvPr id="0" name=""/>
        <dsp:cNvSpPr/>
      </dsp:nvSpPr>
      <dsp:spPr>
        <a:xfrm>
          <a:off x="3562114" y="992078"/>
          <a:ext cx="2397502" cy="2101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dirty="0" smtClean="0">
              <a:solidFill>
                <a:schemeClr val="bg1"/>
              </a:solidFill>
            </a:rPr>
            <a:t>Preliminary</a:t>
          </a:r>
          <a:br>
            <a:rPr lang="en-US" sz="2400" b="1" kern="1200" dirty="0" smtClean="0">
              <a:solidFill>
                <a:schemeClr val="bg1"/>
              </a:solidFill>
            </a:rPr>
          </a:br>
          <a:r>
            <a:rPr lang="en-US" sz="2400" b="1" kern="1200" dirty="0" smtClean="0">
              <a:solidFill>
                <a:schemeClr val="bg1"/>
              </a:solidFill>
            </a:rPr>
            <a:t>Commitments</a:t>
          </a:r>
        </a:p>
        <a:p>
          <a:pPr lvl="0" algn="l" defTabSz="1066800">
            <a:lnSpc>
              <a:spcPct val="90000"/>
            </a:lnSpc>
            <a:spcBef>
              <a:spcPct val="0"/>
            </a:spcBef>
            <a:spcAft>
              <a:spcPct val="35000"/>
            </a:spcAft>
          </a:pPr>
          <a:r>
            <a:rPr lang="en-US" sz="2000" b="0" kern="1200" dirty="0" smtClean="0">
              <a:solidFill>
                <a:schemeClr val="bg2"/>
              </a:solidFill>
            </a:rPr>
            <a:t>Deadline </a:t>
          </a:r>
          <a:br>
            <a:rPr lang="en-US" sz="2000" b="0" kern="1200" dirty="0" smtClean="0">
              <a:solidFill>
                <a:schemeClr val="bg2"/>
              </a:solidFill>
            </a:rPr>
          </a:br>
          <a:r>
            <a:rPr lang="en-US" sz="2000" b="0" kern="1200" dirty="0" smtClean="0">
              <a:solidFill>
                <a:schemeClr val="bg2"/>
              </a:solidFill>
            </a:rPr>
            <a:t>27 March</a:t>
          </a:r>
        </a:p>
        <a:p>
          <a:pPr lvl="0" algn="l" defTabSz="1066800">
            <a:lnSpc>
              <a:spcPct val="90000"/>
            </a:lnSpc>
            <a:spcBef>
              <a:spcPct val="0"/>
            </a:spcBef>
            <a:spcAft>
              <a:spcPct val="35000"/>
            </a:spcAft>
          </a:pPr>
          <a:r>
            <a:rPr lang="en-US" sz="2000" b="0" kern="1200" dirty="0" smtClean="0">
              <a:solidFill>
                <a:schemeClr val="bg2"/>
              </a:solidFill>
            </a:rPr>
            <a:t>Expression of willingness to contribute to the implementation of RI</a:t>
          </a:r>
        </a:p>
        <a:p>
          <a:pPr lvl="0" algn="l" defTabSz="1066800">
            <a:lnSpc>
              <a:spcPct val="90000"/>
            </a:lnSpc>
            <a:spcBef>
              <a:spcPct val="0"/>
            </a:spcBef>
            <a:spcAft>
              <a:spcPct val="35000"/>
            </a:spcAft>
          </a:pPr>
          <a:r>
            <a:rPr lang="en-US" sz="2400" kern="1200" dirty="0" smtClean="0">
              <a:solidFill>
                <a:schemeClr val="bg2"/>
              </a:solidFill>
            </a:rPr>
            <a:t> </a:t>
          </a:r>
          <a:endParaRPr lang="en-US" sz="2400" kern="1200" dirty="0">
            <a:solidFill>
              <a:schemeClr val="bg2"/>
            </a:solidFill>
          </a:endParaRPr>
        </a:p>
      </dsp:txBody>
      <dsp:txXfrm>
        <a:off x="3562114" y="992078"/>
        <a:ext cx="2397502" cy="2101551"/>
      </dsp:txXfrm>
    </dsp:sp>
    <dsp:sp modelId="{23477DC3-A317-4576-B907-5098033D269D}">
      <dsp:nvSpPr>
        <dsp:cNvPr id="0" name=""/>
        <dsp:cNvSpPr/>
      </dsp:nvSpPr>
      <dsp:spPr>
        <a:xfrm>
          <a:off x="5507257" y="3113"/>
          <a:ext cx="452358" cy="452358"/>
        </a:xfrm>
        <a:prstGeom prst="triangle">
          <a:avLst>
            <a:gd name="adj" fmla="val 10000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716486-C34B-44B4-8563-74BD3671957D}">
      <dsp:nvSpPr>
        <dsp:cNvPr id="0" name=""/>
        <dsp:cNvSpPr/>
      </dsp:nvSpPr>
      <dsp:spPr>
        <a:xfrm rot="5400000">
          <a:off x="6763527" y="-527648"/>
          <a:ext cx="1595942" cy="2655612"/>
        </a:xfrm>
        <a:prstGeom prst="corner">
          <a:avLst>
            <a:gd name="adj1" fmla="val 16120"/>
            <a:gd name="adj2" fmla="val 1611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06CE0E-3E7D-4554-91F6-353E39D07768}">
      <dsp:nvSpPr>
        <dsp:cNvPr id="0" name=""/>
        <dsp:cNvSpPr/>
      </dsp:nvSpPr>
      <dsp:spPr>
        <a:xfrm>
          <a:off x="6497125" y="265807"/>
          <a:ext cx="2397502" cy="2101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dirty="0" smtClean="0">
              <a:solidFill>
                <a:schemeClr val="bg1"/>
              </a:solidFill>
            </a:rPr>
            <a:t>Regional Development Forum</a:t>
          </a:r>
        </a:p>
        <a:p>
          <a:pPr lvl="0" algn="l" defTabSz="1066800">
            <a:lnSpc>
              <a:spcPct val="90000"/>
            </a:lnSpc>
            <a:spcBef>
              <a:spcPct val="0"/>
            </a:spcBef>
            <a:spcAft>
              <a:spcPct val="35000"/>
            </a:spcAft>
          </a:pPr>
          <a:r>
            <a:rPr lang="en-US" sz="2000" b="0" kern="1200" dirty="0" smtClean="0">
              <a:solidFill>
                <a:schemeClr val="bg2"/>
              </a:solidFill>
            </a:rPr>
            <a:t>20-22 April </a:t>
          </a:r>
          <a:br>
            <a:rPr lang="en-US" sz="2000" b="0" kern="1200" dirty="0" smtClean="0">
              <a:solidFill>
                <a:schemeClr val="bg2"/>
              </a:solidFill>
            </a:rPr>
          </a:br>
          <a:r>
            <a:rPr lang="en-US" sz="2000" b="0" kern="1200" dirty="0" smtClean="0">
              <a:solidFill>
                <a:schemeClr val="bg2"/>
              </a:solidFill>
            </a:rPr>
            <a:t>Romania</a:t>
          </a:r>
        </a:p>
        <a:p>
          <a:pPr lvl="0" algn="l" defTabSz="1066800">
            <a:lnSpc>
              <a:spcPct val="90000"/>
            </a:lnSpc>
            <a:spcBef>
              <a:spcPct val="0"/>
            </a:spcBef>
            <a:spcAft>
              <a:spcPct val="35000"/>
            </a:spcAft>
          </a:pPr>
          <a:r>
            <a:rPr lang="en-US" sz="2000" b="0" kern="1200" dirty="0" smtClean="0">
              <a:solidFill>
                <a:schemeClr val="bg2"/>
              </a:solidFill>
            </a:rPr>
            <a:t>Finalization of Project Documents / Concept Notes </a:t>
          </a:r>
          <a:endParaRPr lang="en-US" sz="2000" b="0" kern="1200" dirty="0">
            <a:solidFill>
              <a:schemeClr val="bg2"/>
            </a:solidFill>
          </a:endParaRPr>
        </a:p>
      </dsp:txBody>
      <dsp:txXfrm>
        <a:off x="6497125" y="265807"/>
        <a:ext cx="2397502" cy="210155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03/03/2015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79243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03/03/2015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30775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03/03/2015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64388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03/03/2015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412654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0F25A-E9B9-FC41-969A-8850797BAE86}" type="datetimeFigureOut">
              <a:rPr lang="en-US" smtClean="0"/>
              <a:t>03/03/2015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31074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0F25A-E9B9-FC41-969A-8850797BAE86}" type="datetimeFigureOut">
              <a:rPr lang="en-US" smtClean="0"/>
              <a:t>03/03/2015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427798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0F25A-E9B9-FC41-969A-8850797BAE86}" type="datetimeFigureOut">
              <a:rPr lang="en-US" smtClean="0"/>
              <a:t>03/03/2015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590715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0F25A-E9B9-FC41-969A-8850797BAE86}" type="datetimeFigureOut">
              <a:rPr lang="en-US" smtClean="0"/>
              <a:t>03/03/2015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18787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25A-E9B9-FC41-969A-8850797BAE86}" type="datetimeFigureOut">
              <a:rPr lang="en-US" smtClean="0"/>
              <a:t>03/03/2015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59406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t>03/03/2015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558241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t>03/03/2015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78291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0F25A-E9B9-FC41-969A-8850797BAE86}" type="datetimeFigureOut">
              <a:rPr lang="en-US" smtClean="0"/>
              <a:t>03/03/2015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t>‹#›</a:t>
            </a:fld>
            <a:endParaRPr lang="en-US"/>
          </a:p>
        </p:txBody>
      </p:sp>
    </p:spTree>
    <p:extLst>
      <p:ext uri="{BB962C8B-B14F-4D97-AF65-F5344CB8AC3E}">
        <p14:creationId xmlns:p14="http://schemas.microsoft.com/office/powerpoint/2010/main" val="2261433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50568"/>
            <a:ext cx="9143999" cy="6617196"/>
          </a:xfrm>
          <a:prstGeom prst="rect">
            <a:avLst/>
          </a:prstGeom>
          <a:noFill/>
        </p:spPr>
        <p:txBody>
          <a:bodyPr wrap="square" rtlCol="0">
            <a:spAutoFit/>
          </a:bodyPr>
          <a:lstStyle/>
          <a:p>
            <a:r>
              <a:rPr lang="en-US" sz="3600" b="1" dirty="0" smtClean="0">
                <a:solidFill>
                  <a:schemeClr val="bg1"/>
                </a:solidFill>
              </a:rPr>
              <a:t>WTDC-14 REGIONAL INITIATIVES FOR EUROPE</a:t>
            </a:r>
            <a:endParaRPr lang="en-US" sz="3200" b="1" dirty="0" smtClean="0">
              <a:solidFill>
                <a:schemeClr val="bg1"/>
              </a:solidFill>
            </a:endParaRPr>
          </a:p>
          <a:p>
            <a:endParaRPr lang="en-US" sz="3200" b="1" dirty="0">
              <a:solidFill>
                <a:schemeClr val="bg1"/>
              </a:solidFill>
            </a:endParaRPr>
          </a:p>
          <a:p>
            <a:endParaRPr lang="en-US" sz="3200" b="1" dirty="0" smtClean="0">
              <a:solidFill>
                <a:schemeClr val="bg1"/>
              </a:solidFill>
            </a:endParaRPr>
          </a:p>
          <a:p>
            <a:endParaRPr lang="en-US" sz="3200" b="1" dirty="0" smtClean="0">
              <a:solidFill>
                <a:schemeClr val="bg1"/>
              </a:solidFill>
            </a:endParaRPr>
          </a:p>
          <a:p>
            <a:endParaRPr lang="en-US" sz="3200" b="1" dirty="0">
              <a:solidFill>
                <a:schemeClr val="bg1"/>
              </a:solidFill>
            </a:endParaRPr>
          </a:p>
          <a:p>
            <a:endParaRPr lang="en-US" sz="2800" b="1" dirty="0" smtClean="0">
              <a:solidFill>
                <a:schemeClr val="bg1"/>
              </a:solidFill>
            </a:endParaRPr>
          </a:p>
          <a:p>
            <a:endParaRPr lang="en-US" sz="2800" b="1" dirty="0" smtClean="0">
              <a:solidFill>
                <a:schemeClr val="bg1"/>
              </a:solidFill>
            </a:endParaRPr>
          </a:p>
          <a:p>
            <a:endParaRPr lang="en-US" sz="2800" b="1" dirty="0">
              <a:solidFill>
                <a:schemeClr val="bg1"/>
              </a:solidFill>
            </a:endParaRPr>
          </a:p>
          <a:p>
            <a:endParaRPr lang="en-US" sz="3200" b="1" dirty="0" smtClean="0">
              <a:solidFill>
                <a:schemeClr val="bg1"/>
              </a:solidFill>
            </a:endParaRPr>
          </a:p>
          <a:p>
            <a:r>
              <a:rPr lang="en-US" sz="3200" b="1" dirty="0" smtClean="0">
                <a:solidFill>
                  <a:schemeClr val="bg1"/>
                </a:solidFill>
              </a:rPr>
              <a:t/>
            </a:r>
            <a:br>
              <a:rPr lang="en-US" sz="3200" b="1" dirty="0" smtClean="0">
                <a:solidFill>
                  <a:schemeClr val="bg1"/>
                </a:solidFill>
              </a:rPr>
            </a:br>
            <a:endParaRPr lang="en-US" sz="3200" b="1" dirty="0">
              <a:solidFill>
                <a:schemeClr val="bg1"/>
              </a:solidFill>
            </a:endParaRPr>
          </a:p>
          <a:p>
            <a:endParaRPr lang="en-US" sz="3200" b="1" dirty="0" smtClean="0">
              <a:solidFill>
                <a:schemeClr val="bg1"/>
              </a:solidFill>
            </a:endParaRPr>
          </a:p>
          <a:p>
            <a:pPr algn="ctr"/>
            <a:r>
              <a:rPr lang="en-US" sz="4800" b="1" dirty="0" smtClean="0">
                <a:solidFill>
                  <a:srgbClr val="FFFF00"/>
                </a:solidFill>
              </a:rPr>
              <a:t>Call for Preliminary Commitments </a:t>
            </a:r>
            <a:endParaRPr lang="en-US" sz="4800" b="1" dirty="0">
              <a:solidFill>
                <a:srgbClr val="FFFF00"/>
              </a:solidFill>
            </a:endParaRPr>
          </a:p>
        </p:txBody>
      </p:sp>
    </p:spTree>
    <p:extLst>
      <p:ext uri="{BB962C8B-B14F-4D97-AF65-F5344CB8AC3E}">
        <p14:creationId xmlns:p14="http://schemas.microsoft.com/office/powerpoint/2010/main" val="1792210445"/>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242277" y="427649"/>
            <a:ext cx="8589108"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rPr>
              <a:t>Regional Initiative </a:t>
            </a:r>
            <a:r>
              <a:rPr lang="en-US" sz="2400" b="1" dirty="0" smtClean="0">
                <a:solidFill>
                  <a:schemeClr val="bg1"/>
                </a:solidFill>
              </a:rPr>
              <a:t>EUR3 </a:t>
            </a:r>
            <a:r>
              <a:rPr lang="en-US" sz="2400" b="1" dirty="0">
                <a:solidFill>
                  <a:schemeClr val="bg1"/>
                </a:solidFill>
              </a:rPr>
              <a:t>– </a:t>
            </a:r>
            <a:r>
              <a:rPr lang="en-US" sz="2200" b="1" dirty="0">
                <a:solidFill>
                  <a:schemeClr val="bg1"/>
                </a:solidFill>
              </a:rPr>
              <a:t>Ensuring access to telecommunications/ICTs, </a:t>
            </a:r>
            <a:endParaRPr lang="en-US" sz="2200" b="1" dirty="0" smtClean="0">
              <a:solidFill>
                <a:schemeClr val="bg1"/>
              </a:solidFill>
            </a:endParaRPr>
          </a:p>
          <a:p>
            <a:pPr algn="l"/>
            <a:r>
              <a:rPr lang="en-US" sz="2200" b="1" dirty="0" smtClean="0">
                <a:solidFill>
                  <a:schemeClr val="bg1"/>
                </a:solidFill>
              </a:rPr>
              <a:t>							  in </a:t>
            </a:r>
            <a:r>
              <a:rPr lang="en-US" sz="2200" b="1" dirty="0">
                <a:solidFill>
                  <a:schemeClr val="bg1"/>
                </a:solidFill>
              </a:rPr>
              <a:t>particular for persons with </a:t>
            </a:r>
            <a:r>
              <a:rPr lang="en-US" sz="2200" b="1" dirty="0" smtClean="0">
                <a:solidFill>
                  <a:schemeClr val="bg1"/>
                </a:solidFill>
              </a:rPr>
              <a:t>disabilities</a:t>
            </a:r>
          </a:p>
          <a:p>
            <a:pPr algn="l"/>
            <a:r>
              <a:rPr lang="en-US" sz="2400" b="1" dirty="0" smtClean="0">
                <a:solidFill>
                  <a:srgbClr val="FF0000"/>
                </a:solidFill>
              </a:rPr>
              <a:t>Background</a:t>
            </a:r>
            <a:endParaRPr lang="en-US" sz="2400" b="1" dirty="0">
              <a:solidFill>
                <a:schemeClr val="bg1"/>
              </a:solidFill>
            </a:endParaRPr>
          </a:p>
        </p:txBody>
      </p:sp>
      <p:sp>
        <p:nvSpPr>
          <p:cNvPr id="7" name="Content Placeholder 2"/>
          <p:cNvSpPr txBox="1">
            <a:spLocks/>
          </p:cNvSpPr>
          <p:nvPr/>
        </p:nvSpPr>
        <p:spPr>
          <a:xfrm>
            <a:off x="523631" y="1966302"/>
            <a:ext cx="8179211" cy="435133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u="sng" dirty="0">
                <a:solidFill>
                  <a:schemeClr val="bg1"/>
                </a:solidFill>
              </a:rPr>
              <a:t>Objective:</a:t>
            </a:r>
            <a:r>
              <a:rPr lang="en-US" sz="2000" dirty="0">
                <a:solidFill>
                  <a:schemeClr val="bg1"/>
                </a:solidFill>
              </a:rPr>
              <a:t> </a:t>
            </a:r>
            <a:r>
              <a:rPr lang="en-US" sz="2000" b="1" dirty="0" smtClean="0">
                <a:solidFill>
                  <a:schemeClr val="bg1"/>
                </a:solidFill>
              </a:rPr>
              <a:t>To </a:t>
            </a:r>
            <a:r>
              <a:rPr lang="en-US" sz="2000" b="1" dirty="0">
                <a:solidFill>
                  <a:schemeClr val="bg1"/>
                </a:solidFill>
              </a:rPr>
              <a:t>further promote e-accessibility in the ICT ecosystem, and provide the administrations with the most suitable solutions available. </a:t>
            </a:r>
            <a:endParaRPr lang="en-US" sz="2000" b="1" dirty="0" smtClean="0">
              <a:solidFill>
                <a:schemeClr val="bg1"/>
              </a:solidFill>
            </a:endParaRPr>
          </a:p>
          <a:p>
            <a:pPr algn="l"/>
            <a:endParaRPr lang="en-US" sz="2000" b="1" u="sng" dirty="0">
              <a:solidFill>
                <a:schemeClr val="bg1"/>
              </a:solidFill>
            </a:endParaRPr>
          </a:p>
          <a:p>
            <a:pPr algn="l"/>
            <a:r>
              <a:rPr lang="en-GB" sz="2000" b="1" u="sng" dirty="0" smtClean="0">
                <a:solidFill>
                  <a:schemeClr val="bg1"/>
                </a:solidFill>
              </a:rPr>
              <a:t>Expected results:</a:t>
            </a:r>
            <a:r>
              <a:rPr lang="en-US" sz="2000" u="sng" dirty="0">
                <a:solidFill>
                  <a:schemeClr val="bg1"/>
                </a:solidFill>
              </a:rPr>
              <a:t> </a:t>
            </a:r>
            <a:r>
              <a:rPr lang="en-US" sz="2000" dirty="0" smtClean="0">
                <a:solidFill>
                  <a:schemeClr val="bg1"/>
                </a:solidFill>
              </a:rPr>
              <a:t>Assistance </a:t>
            </a:r>
            <a:r>
              <a:rPr lang="en-US" sz="2000" dirty="0">
                <a:solidFill>
                  <a:schemeClr val="bg1"/>
                </a:solidFill>
              </a:rPr>
              <a:t>to the countries in need in the following:</a:t>
            </a:r>
            <a:br>
              <a:rPr lang="en-US" sz="2000" dirty="0">
                <a:solidFill>
                  <a:schemeClr val="bg1"/>
                </a:solidFill>
              </a:rPr>
            </a:br>
            <a:endParaRPr lang="en-US" sz="2000" b="1" dirty="0" smtClean="0">
              <a:solidFill>
                <a:schemeClr val="bg1"/>
              </a:solidFill>
            </a:endParaRPr>
          </a:p>
          <a:p>
            <a:pPr marL="342900" indent="-342900" algn="l">
              <a:buFont typeface="+mj-lt"/>
              <a:buAutoNum type="arabicPeriod"/>
            </a:pPr>
            <a:r>
              <a:rPr lang="en-US" sz="1600" dirty="0" smtClean="0">
                <a:solidFill>
                  <a:schemeClr val="bg1"/>
                </a:solidFill>
              </a:rPr>
              <a:t>Formulation </a:t>
            </a:r>
            <a:r>
              <a:rPr lang="en-US" sz="1600" dirty="0">
                <a:solidFill>
                  <a:schemeClr val="bg1"/>
                </a:solidFill>
              </a:rPr>
              <a:t>of strategic plans and regulatory frameworks promoting e-accessibility and building confidence in ICT use at the national </a:t>
            </a:r>
            <a:r>
              <a:rPr lang="en-US" sz="1600" dirty="0" smtClean="0">
                <a:solidFill>
                  <a:schemeClr val="bg1"/>
                </a:solidFill>
              </a:rPr>
              <a:t>level</a:t>
            </a:r>
          </a:p>
          <a:p>
            <a:pPr marL="342900" indent="-342900" algn="l">
              <a:buFont typeface="+mj-lt"/>
              <a:buAutoNum type="arabicPeriod"/>
            </a:pPr>
            <a:r>
              <a:rPr lang="en-US" sz="1600" dirty="0" smtClean="0">
                <a:solidFill>
                  <a:schemeClr val="bg1"/>
                </a:solidFill>
              </a:rPr>
              <a:t>Creating </a:t>
            </a:r>
            <a:r>
              <a:rPr lang="en-US" sz="1600" dirty="0">
                <a:solidFill>
                  <a:schemeClr val="bg1"/>
                </a:solidFill>
              </a:rPr>
              <a:t>the environment for the deployment of solutions for e-accessibility, including television/ICT applications for people with </a:t>
            </a:r>
            <a:r>
              <a:rPr lang="en-US" sz="1600" dirty="0" smtClean="0">
                <a:solidFill>
                  <a:schemeClr val="bg1"/>
                </a:solidFill>
              </a:rPr>
              <a:t>disabilities</a:t>
            </a:r>
          </a:p>
          <a:p>
            <a:pPr marL="342900" indent="-342900" algn="l">
              <a:buFont typeface="+mj-lt"/>
              <a:buAutoNum type="arabicPeriod"/>
            </a:pPr>
            <a:r>
              <a:rPr lang="en-US" sz="1600" dirty="0" smtClean="0">
                <a:solidFill>
                  <a:schemeClr val="bg1"/>
                </a:solidFill>
              </a:rPr>
              <a:t>Capacity </a:t>
            </a:r>
            <a:r>
              <a:rPr lang="en-US" sz="1600" dirty="0">
                <a:solidFill>
                  <a:schemeClr val="bg1"/>
                </a:solidFill>
              </a:rPr>
              <a:t>building and promoting e‑education solutions.</a:t>
            </a:r>
            <a:br>
              <a:rPr lang="en-US" sz="1600" dirty="0">
                <a:solidFill>
                  <a:schemeClr val="bg1"/>
                </a:solidFill>
              </a:rPr>
            </a:br>
            <a:endParaRPr lang="en-US" sz="1600" dirty="0">
              <a:solidFill>
                <a:schemeClr val="bg1"/>
              </a:solidFill>
            </a:endParaRPr>
          </a:p>
        </p:txBody>
      </p:sp>
    </p:spTree>
    <p:extLst>
      <p:ext uri="{BB962C8B-B14F-4D97-AF65-F5344CB8AC3E}">
        <p14:creationId xmlns:p14="http://schemas.microsoft.com/office/powerpoint/2010/main" val="2896961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chemeClr val="bg1"/>
                </a:solidFill>
              </a:rPr>
              <a:t>Regional Initiative EUR3 – </a:t>
            </a:r>
            <a:r>
              <a:rPr lang="en-US" sz="2400" b="1" dirty="0">
                <a:solidFill>
                  <a:schemeClr val="bg1"/>
                </a:solidFill>
              </a:rPr>
              <a:t>Ensuring access to telecommunications/ICTs, </a:t>
            </a:r>
          </a:p>
          <a:p>
            <a:pPr algn="l"/>
            <a:r>
              <a:rPr lang="en-US" sz="2400" b="1" dirty="0">
                <a:solidFill>
                  <a:schemeClr val="bg1"/>
                </a:solidFill>
              </a:rPr>
              <a:t>							  in particular for persons with disabilities</a:t>
            </a:r>
          </a:p>
          <a:p>
            <a:pPr algn="l"/>
            <a:r>
              <a:rPr lang="en-US" sz="2400" b="1" dirty="0" smtClean="0">
                <a:solidFill>
                  <a:srgbClr val="FF0000"/>
                </a:solidFill>
              </a:rPr>
              <a:t>Possible </a:t>
            </a:r>
            <a:r>
              <a:rPr lang="en-US" sz="2400" b="1" dirty="0">
                <a:solidFill>
                  <a:srgbClr val="FF0000"/>
                </a:solidFill>
              </a:rPr>
              <a:t>actions and KPIs</a:t>
            </a:r>
            <a:endParaRPr lang="en-US" sz="2400" b="1" dirty="0">
              <a:solidFill>
                <a:schemeClr val="bg1"/>
              </a:solidFill>
            </a:endParaRPr>
          </a:p>
        </p:txBody>
      </p:sp>
      <p:sp>
        <p:nvSpPr>
          <p:cNvPr id="7" name="Content Placeholder 2"/>
          <p:cNvSpPr txBox="1">
            <a:spLocks/>
          </p:cNvSpPr>
          <p:nvPr/>
        </p:nvSpPr>
        <p:spPr>
          <a:xfrm>
            <a:off x="523631" y="1682745"/>
            <a:ext cx="8179211" cy="4351338"/>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000" b="1" dirty="0" smtClean="0">
                <a:solidFill>
                  <a:schemeClr val="bg1"/>
                </a:solidFill>
              </a:rPr>
              <a:t>Establishment </a:t>
            </a:r>
            <a:r>
              <a:rPr lang="en-US" sz="2000" b="1" dirty="0">
                <a:solidFill>
                  <a:schemeClr val="bg1"/>
                </a:solidFill>
              </a:rPr>
              <a:t>of the list of European Member States with </a:t>
            </a:r>
            <a:r>
              <a:rPr lang="en-GB" sz="2000" b="1" dirty="0">
                <a:solidFill>
                  <a:schemeClr val="bg1"/>
                </a:solidFill>
              </a:rPr>
              <a:t>national ICT accessibility </a:t>
            </a:r>
            <a:r>
              <a:rPr lang="en-GB" sz="2000" b="1" dirty="0" smtClean="0">
                <a:solidFill>
                  <a:schemeClr val="bg1"/>
                </a:solidFill>
              </a:rPr>
              <a:t>policies</a:t>
            </a:r>
            <a:endParaRPr lang="en-US" sz="2000" dirty="0">
              <a:solidFill>
                <a:srgbClr val="FFFF00"/>
              </a:solidFill>
            </a:endParaRPr>
          </a:p>
          <a:p>
            <a:pPr marL="342900" indent="-342900" algn="l" hangingPunct="0">
              <a:buFont typeface="Arial" panose="020B0604020202020204" pitchFamily="34" charset="0"/>
              <a:buChar char="•"/>
            </a:pPr>
            <a:r>
              <a:rPr lang="en-US" sz="2000" b="1" dirty="0">
                <a:solidFill>
                  <a:schemeClr val="bg1"/>
                </a:solidFill>
              </a:rPr>
              <a:t>Building human capacities upon the ITU Model ICT Accessibility Policy</a:t>
            </a:r>
            <a:endParaRPr lang="en-US" sz="2000" dirty="0">
              <a:solidFill>
                <a:srgbClr val="FFFF00"/>
              </a:solidFill>
            </a:endParaRPr>
          </a:p>
          <a:p>
            <a:pPr marL="342900" indent="-342900" algn="l" fontAlgn="auto" hangingPunct="0">
              <a:buFont typeface="Arial" panose="020B0604020202020204" pitchFamily="34" charset="0"/>
              <a:buChar char="•"/>
            </a:pPr>
            <a:r>
              <a:rPr lang="en-US" sz="2000" b="1" dirty="0" smtClean="0">
                <a:solidFill>
                  <a:schemeClr val="bg1"/>
                </a:solidFill>
              </a:rPr>
              <a:t>Development </a:t>
            </a:r>
            <a:r>
              <a:rPr lang="en-US" sz="2000" b="1" dirty="0">
                <a:solidFill>
                  <a:schemeClr val="bg1"/>
                </a:solidFill>
              </a:rPr>
              <a:t>of </a:t>
            </a:r>
            <a:r>
              <a:rPr lang="en-US" sz="2000" b="1" dirty="0" smtClean="0">
                <a:solidFill>
                  <a:schemeClr val="bg1"/>
                </a:solidFill>
              </a:rPr>
              <a:t>training </a:t>
            </a:r>
            <a:r>
              <a:rPr lang="en-US" sz="2000" b="1" dirty="0">
                <a:solidFill>
                  <a:schemeClr val="bg1"/>
                </a:solidFill>
              </a:rPr>
              <a:t>modules with focus on </a:t>
            </a:r>
            <a:r>
              <a:rPr lang="en-US" sz="2000" b="1" dirty="0" smtClean="0">
                <a:solidFill>
                  <a:schemeClr val="bg1"/>
                </a:solidFill>
              </a:rPr>
              <a:t>accessibility targeting different stakeholders, including policy makers, regulators, hardware producers, broadcasters</a:t>
            </a:r>
          </a:p>
          <a:p>
            <a:pPr marL="342900" indent="-342900" algn="l" hangingPunct="0">
              <a:buFont typeface="Arial" panose="020B0604020202020204" pitchFamily="34" charset="0"/>
              <a:buChar char="•"/>
            </a:pPr>
            <a:r>
              <a:rPr lang="en-US" sz="2000" b="1" dirty="0" smtClean="0">
                <a:solidFill>
                  <a:prstClr val="white"/>
                </a:solidFill>
              </a:rPr>
              <a:t>Annual seminars/workshops  </a:t>
            </a:r>
            <a:endParaRPr lang="en-US" sz="2000" b="1" dirty="0">
              <a:solidFill>
                <a:prstClr val="white"/>
              </a:solidFill>
            </a:endParaRPr>
          </a:p>
          <a:p>
            <a:pPr marL="800100" lvl="1" indent="-342900" algn="l" hangingPunct="0">
              <a:buFont typeface="Arial" panose="020B0604020202020204" pitchFamily="34" charset="0"/>
              <a:buChar char="•"/>
            </a:pPr>
            <a:r>
              <a:rPr lang="en-US" sz="2100" b="1" dirty="0">
                <a:solidFill>
                  <a:prstClr val="white"/>
                </a:solidFill>
              </a:rPr>
              <a:t>2015 Smart Accessibility on Connected </a:t>
            </a:r>
            <a:r>
              <a:rPr lang="en-US" sz="2100" b="1" dirty="0" smtClean="0">
                <a:solidFill>
                  <a:prstClr val="white"/>
                </a:solidFill>
              </a:rPr>
              <a:t>TV (</a:t>
            </a:r>
            <a:r>
              <a:rPr lang="en-US" sz="2000" b="1" dirty="0" smtClean="0">
                <a:solidFill>
                  <a:prstClr val="white"/>
                </a:solidFill>
              </a:rPr>
              <a:t>March, Barcelona)</a:t>
            </a:r>
            <a:endParaRPr lang="en-US" sz="2000" b="1" dirty="0">
              <a:solidFill>
                <a:prstClr val="white"/>
              </a:solidFill>
            </a:endParaRPr>
          </a:p>
          <a:p>
            <a:pPr marL="342900" indent="-342900" algn="l" hangingPunct="0">
              <a:buFont typeface="Arial" panose="020B0604020202020204" pitchFamily="34" charset="0"/>
              <a:buChar char="•"/>
            </a:pPr>
            <a:r>
              <a:rPr lang="en-US" sz="2000" b="1" dirty="0">
                <a:solidFill>
                  <a:prstClr val="white"/>
                </a:solidFill>
              </a:rPr>
              <a:t>Twinning </a:t>
            </a:r>
            <a:r>
              <a:rPr lang="en-US" sz="2000" b="1" dirty="0" err="1">
                <a:solidFill>
                  <a:prstClr val="white"/>
                </a:solidFill>
              </a:rPr>
              <a:t>Programme</a:t>
            </a:r>
            <a:r>
              <a:rPr lang="en-US" sz="2000" b="1" dirty="0">
                <a:solidFill>
                  <a:prstClr val="white"/>
                </a:solidFill>
              </a:rPr>
              <a:t> strengthening exchange of know how between countries</a:t>
            </a:r>
          </a:p>
          <a:p>
            <a:pPr marL="342900" indent="-342900" algn="l" hangingPunct="0">
              <a:buFont typeface="Arial" panose="020B0604020202020204" pitchFamily="34" charset="0"/>
              <a:buChar char="•"/>
            </a:pPr>
            <a:r>
              <a:rPr lang="en-US" sz="2000" b="1" dirty="0">
                <a:solidFill>
                  <a:prstClr val="white"/>
                </a:solidFill>
              </a:rPr>
              <a:t>Country assistance upon request</a:t>
            </a:r>
          </a:p>
          <a:p>
            <a:pPr marL="342900" indent="-342900" algn="l" hangingPunct="0">
              <a:buFont typeface="Arial" panose="020B0604020202020204" pitchFamily="34" charset="0"/>
              <a:buChar char="•"/>
            </a:pPr>
            <a:r>
              <a:rPr lang="en-US" sz="2000" b="1" dirty="0">
                <a:solidFill>
                  <a:prstClr val="white"/>
                </a:solidFill>
              </a:rPr>
              <a:t>Training </a:t>
            </a:r>
            <a:r>
              <a:rPr lang="en-US" sz="2000" b="1" dirty="0" err="1">
                <a:solidFill>
                  <a:prstClr val="white"/>
                </a:solidFill>
              </a:rPr>
              <a:t>Programmes</a:t>
            </a:r>
            <a:r>
              <a:rPr lang="en-US" sz="2000" b="1" dirty="0">
                <a:solidFill>
                  <a:prstClr val="white"/>
                </a:solidFill>
              </a:rPr>
              <a:t> delivered under the ITU Academy, including </a:t>
            </a:r>
            <a:r>
              <a:rPr lang="en-US" sz="2000" b="1" dirty="0" err="1">
                <a:solidFill>
                  <a:prstClr val="white"/>
                </a:solidFill>
              </a:rPr>
              <a:t>CoE</a:t>
            </a:r>
            <a:r>
              <a:rPr lang="en-US" sz="2000" b="1" dirty="0">
                <a:solidFill>
                  <a:prstClr val="white"/>
                </a:solidFill>
              </a:rPr>
              <a:t> </a:t>
            </a:r>
            <a:r>
              <a:rPr lang="en-US" sz="2000" b="1" dirty="0" smtClean="0">
                <a:solidFill>
                  <a:prstClr val="white"/>
                </a:solidFill>
              </a:rPr>
              <a:t>trainings.</a:t>
            </a:r>
          </a:p>
          <a:p>
            <a:pPr marL="800100" lvl="1" indent="-342900" algn="l" hangingPunct="0">
              <a:buFont typeface="Arial" panose="020B0604020202020204" pitchFamily="34" charset="0"/>
              <a:buChar char="•"/>
            </a:pPr>
            <a:r>
              <a:rPr lang="en-US" sz="1600" b="1" dirty="0" smtClean="0">
                <a:solidFill>
                  <a:prstClr val="white"/>
                </a:solidFill>
              </a:rPr>
              <a:t>2015: Training </a:t>
            </a:r>
            <a:r>
              <a:rPr lang="en-US" sz="1600" b="1" dirty="0">
                <a:solidFill>
                  <a:prstClr val="white"/>
                </a:solidFill>
              </a:rPr>
              <a:t>for  policy makers and regulators on Modules 1 and 4 of the  ITU Model ICT Accessibility Policy report; </a:t>
            </a:r>
          </a:p>
          <a:p>
            <a:pPr marL="800100" lvl="1" indent="-342900" algn="l" hangingPunct="0">
              <a:buFont typeface="Arial" panose="020B0604020202020204" pitchFamily="34" charset="0"/>
              <a:buChar char="•"/>
            </a:pPr>
            <a:r>
              <a:rPr lang="en-US" sz="1600" b="1" dirty="0" smtClean="0">
                <a:solidFill>
                  <a:prstClr val="white"/>
                </a:solidFill>
              </a:rPr>
              <a:t>2015: Training </a:t>
            </a:r>
            <a:r>
              <a:rPr lang="en-US" sz="1600" b="1" dirty="0">
                <a:solidFill>
                  <a:prstClr val="white"/>
                </a:solidFill>
              </a:rPr>
              <a:t>for broadcasters on how to create audio description (AD) and closed caption CC) files for television/video programming and how to transmit AD and CC.</a:t>
            </a:r>
          </a:p>
          <a:p>
            <a:pPr marL="342900" indent="-342900" algn="l" hangingPunct="0">
              <a:buFont typeface="Arial" panose="020B0604020202020204" pitchFamily="34" charset="0"/>
              <a:buChar char="•"/>
            </a:pPr>
            <a:endParaRPr lang="en-US" sz="2000" b="1" dirty="0">
              <a:solidFill>
                <a:prstClr val="white"/>
              </a:solidFill>
            </a:endParaRPr>
          </a:p>
          <a:p>
            <a:pPr marL="342900" indent="-342900" algn="l" fontAlgn="auto" hangingPunct="0">
              <a:buFont typeface="Arial" panose="020B0604020202020204" pitchFamily="34" charset="0"/>
              <a:buChar char="•"/>
            </a:pPr>
            <a:endParaRPr lang="en-US" sz="2000" b="1" dirty="0">
              <a:solidFill>
                <a:prstClr val="white"/>
              </a:solidFill>
            </a:endParaRPr>
          </a:p>
          <a:p>
            <a:pPr algn="l"/>
            <a:endParaRPr lang="en-US" sz="2000" b="1" dirty="0">
              <a:solidFill>
                <a:schemeClr val="bg1"/>
              </a:solidFill>
            </a:endParaRPr>
          </a:p>
        </p:txBody>
      </p:sp>
    </p:spTree>
    <p:extLst>
      <p:ext uri="{BB962C8B-B14F-4D97-AF65-F5344CB8AC3E}">
        <p14:creationId xmlns:p14="http://schemas.microsoft.com/office/powerpoint/2010/main" val="3335020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prstClr val="white"/>
                </a:solidFill>
              </a:rPr>
              <a:t>Regional Initiative </a:t>
            </a:r>
            <a:r>
              <a:rPr lang="en-US" sz="2400" b="1" dirty="0" smtClean="0">
                <a:solidFill>
                  <a:prstClr val="white"/>
                </a:solidFill>
              </a:rPr>
              <a:t>EUR4 </a:t>
            </a:r>
            <a:r>
              <a:rPr lang="en-US" sz="2400" b="1" dirty="0">
                <a:solidFill>
                  <a:prstClr val="white"/>
                </a:solidFill>
              </a:rPr>
              <a:t>– Building confidence and security </a:t>
            </a:r>
            <a:endParaRPr lang="en-US" sz="2400" b="1" dirty="0" smtClean="0">
              <a:solidFill>
                <a:prstClr val="white"/>
              </a:solidFill>
            </a:endParaRPr>
          </a:p>
          <a:p>
            <a:pPr algn="l"/>
            <a:r>
              <a:rPr lang="en-US" sz="2400" b="1" dirty="0">
                <a:solidFill>
                  <a:prstClr val="white"/>
                </a:solidFill>
              </a:rPr>
              <a:t>	</a:t>
            </a:r>
            <a:r>
              <a:rPr lang="en-US" sz="2400" b="1" dirty="0" smtClean="0">
                <a:solidFill>
                  <a:prstClr val="white"/>
                </a:solidFill>
              </a:rPr>
              <a:t>						  in </a:t>
            </a:r>
            <a:r>
              <a:rPr lang="en-US" sz="2400" b="1" dirty="0">
                <a:solidFill>
                  <a:prstClr val="white"/>
                </a:solidFill>
              </a:rPr>
              <a:t>the use of </a:t>
            </a:r>
            <a:r>
              <a:rPr lang="en-US" sz="2400" b="1" dirty="0" smtClean="0">
                <a:solidFill>
                  <a:prstClr val="white"/>
                </a:solidFill>
              </a:rPr>
              <a:t>telecommunications/ICTs</a:t>
            </a:r>
          </a:p>
          <a:p>
            <a:pPr algn="l"/>
            <a:r>
              <a:rPr lang="en-US" sz="2400" b="1" dirty="0" smtClean="0">
                <a:solidFill>
                  <a:srgbClr val="FF0000"/>
                </a:solidFill>
              </a:rPr>
              <a:t>Background</a:t>
            </a:r>
            <a:endParaRPr lang="en-US" sz="2400" b="1" dirty="0">
              <a:solidFill>
                <a:prstClr val="white"/>
              </a:solidFill>
            </a:endParaRPr>
          </a:p>
        </p:txBody>
      </p:sp>
      <p:sp>
        <p:nvSpPr>
          <p:cNvPr id="7" name="Content Placeholder 2"/>
          <p:cNvSpPr txBox="1">
            <a:spLocks/>
          </p:cNvSpPr>
          <p:nvPr/>
        </p:nvSpPr>
        <p:spPr>
          <a:xfrm>
            <a:off x="523631" y="1966302"/>
            <a:ext cx="8179211" cy="435133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u="sng" dirty="0">
                <a:solidFill>
                  <a:prstClr val="white"/>
                </a:solidFill>
              </a:rPr>
              <a:t>Objective:</a:t>
            </a:r>
            <a:r>
              <a:rPr lang="en-US" sz="2000" dirty="0">
                <a:solidFill>
                  <a:prstClr val="white"/>
                </a:solidFill>
              </a:rPr>
              <a:t> </a:t>
            </a:r>
            <a:r>
              <a:rPr lang="en-US" sz="2000" b="1" dirty="0">
                <a:solidFill>
                  <a:prstClr val="white"/>
                </a:solidFill>
              </a:rPr>
              <a:t>To build trust and confidence in the use of ICTs among children and young people in Europe.</a:t>
            </a:r>
            <a:r>
              <a:rPr lang="en-US" sz="2000" b="1" dirty="0" smtClean="0">
                <a:solidFill>
                  <a:prstClr val="white"/>
                </a:solidFill>
              </a:rPr>
              <a:t> </a:t>
            </a:r>
          </a:p>
          <a:p>
            <a:pPr algn="l"/>
            <a:endParaRPr lang="en-US" sz="2000" dirty="0">
              <a:solidFill>
                <a:prstClr val="white"/>
              </a:solidFill>
            </a:endParaRPr>
          </a:p>
          <a:p>
            <a:pPr algn="l"/>
            <a:r>
              <a:rPr lang="en-GB" sz="2000" b="1" u="sng" dirty="0">
                <a:solidFill>
                  <a:prstClr val="white"/>
                </a:solidFill>
              </a:rPr>
              <a:t>Expected </a:t>
            </a:r>
            <a:r>
              <a:rPr lang="en-GB" sz="2000" b="1" u="sng" dirty="0" smtClean="0">
                <a:solidFill>
                  <a:prstClr val="white"/>
                </a:solidFill>
              </a:rPr>
              <a:t>results:</a:t>
            </a:r>
            <a:r>
              <a:rPr lang="en-US" sz="2000" u="sng" dirty="0">
                <a:solidFill>
                  <a:prstClr val="white"/>
                </a:solidFill>
              </a:rPr>
              <a:t> </a:t>
            </a:r>
            <a:r>
              <a:rPr lang="en-US" sz="2000" dirty="0" smtClean="0">
                <a:solidFill>
                  <a:prstClr val="white"/>
                </a:solidFill>
              </a:rPr>
              <a:t>Assistance </a:t>
            </a:r>
            <a:r>
              <a:rPr lang="en-US" sz="2000" dirty="0">
                <a:solidFill>
                  <a:prstClr val="white"/>
                </a:solidFill>
              </a:rPr>
              <a:t>to the countries in need in the following:</a:t>
            </a:r>
            <a:br>
              <a:rPr lang="en-US" sz="2000" dirty="0">
                <a:solidFill>
                  <a:prstClr val="white"/>
                </a:solidFill>
              </a:rPr>
            </a:br>
            <a:endParaRPr lang="en-US" sz="2000" b="1" dirty="0" smtClean="0">
              <a:solidFill>
                <a:prstClr val="white"/>
              </a:solidFill>
            </a:endParaRPr>
          </a:p>
          <a:p>
            <a:pPr marL="342900" indent="-342900" algn="l">
              <a:buFont typeface="+mj-lt"/>
              <a:buAutoNum type="arabicPeriod"/>
            </a:pPr>
            <a:r>
              <a:rPr lang="en-US" sz="1600" dirty="0" smtClean="0">
                <a:solidFill>
                  <a:prstClr val="white"/>
                </a:solidFill>
              </a:rPr>
              <a:t>Utilizing </a:t>
            </a:r>
            <a:r>
              <a:rPr lang="en-US" sz="1600" dirty="0">
                <a:solidFill>
                  <a:prstClr val="white"/>
                </a:solidFill>
              </a:rPr>
              <a:t>the existing knowledge on risk and vulnerabilities to which children are exposed in cyberspace and providing best </a:t>
            </a:r>
            <a:r>
              <a:rPr lang="en-US" sz="1600" dirty="0" smtClean="0">
                <a:solidFill>
                  <a:prstClr val="white"/>
                </a:solidFill>
              </a:rPr>
              <a:t>practices</a:t>
            </a:r>
          </a:p>
          <a:p>
            <a:pPr marL="342900" indent="-342900" algn="l">
              <a:buFont typeface="+mj-lt"/>
              <a:buAutoNum type="arabicPeriod"/>
            </a:pPr>
            <a:r>
              <a:rPr lang="en-US" sz="1600" dirty="0" smtClean="0">
                <a:solidFill>
                  <a:prstClr val="white"/>
                </a:solidFill>
              </a:rPr>
              <a:t>Providing </a:t>
            </a:r>
            <a:r>
              <a:rPr lang="en-US" sz="1600" dirty="0">
                <a:solidFill>
                  <a:prstClr val="white"/>
                </a:solidFill>
              </a:rPr>
              <a:t>a platform to raise awareness on child online protection (COP) and safety issues</a:t>
            </a:r>
            <a:br>
              <a:rPr lang="en-US" sz="1600" dirty="0">
                <a:solidFill>
                  <a:prstClr val="white"/>
                </a:solidFill>
              </a:rPr>
            </a:br>
            <a:endParaRPr lang="en-US" sz="1600" dirty="0" smtClean="0">
              <a:solidFill>
                <a:prstClr val="white"/>
              </a:solidFill>
            </a:endParaRPr>
          </a:p>
          <a:p>
            <a:pPr marL="342900" indent="-342900" algn="l">
              <a:buFont typeface="+mj-lt"/>
              <a:buAutoNum type="arabicPeriod"/>
            </a:pPr>
            <a:r>
              <a:rPr lang="en-US" sz="1600" dirty="0" smtClean="0">
                <a:solidFill>
                  <a:prstClr val="white"/>
                </a:solidFill>
              </a:rPr>
              <a:t>Developing </a:t>
            </a:r>
            <a:r>
              <a:rPr lang="en-US" sz="1600" dirty="0">
                <a:solidFill>
                  <a:prstClr val="white"/>
                </a:solidFill>
              </a:rPr>
              <a:t>and implementing roadmaps for national or regional COP initiatives.</a:t>
            </a:r>
          </a:p>
          <a:p>
            <a:pPr algn="l"/>
            <a:r>
              <a:rPr lang="en-US" sz="1600" dirty="0">
                <a:solidFill>
                  <a:prstClr val="white"/>
                </a:solidFill>
              </a:rPr>
              <a:t/>
            </a:r>
            <a:br>
              <a:rPr lang="en-US" sz="1600" dirty="0">
                <a:solidFill>
                  <a:prstClr val="white"/>
                </a:solidFill>
              </a:rPr>
            </a:br>
            <a:endParaRPr lang="en-US" sz="1600" dirty="0">
              <a:solidFill>
                <a:prstClr val="white"/>
              </a:solidFill>
            </a:endParaRPr>
          </a:p>
        </p:txBody>
      </p:sp>
    </p:spTree>
    <p:extLst>
      <p:ext uri="{BB962C8B-B14F-4D97-AF65-F5344CB8AC3E}">
        <p14:creationId xmlns:p14="http://schemas.microsoft.com/office/powerpoint/2010/main" val="401047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prstClr val="white"/>
                </a:solidFill>
              </a:rPr>
              <a:t>Regional Initiative EUR4 – Building confidence and security </a:t>
            </a:r>
          </a:p>
          <a:p>
            <a:pPr algn="l"/>
            <a:r>
              <a:rPr lang="en-US" sz="2400" b="1" dirty="0">
                <a:solidFill>
                  <a:prstClr val="white"/>
                </a:solidFill>
              </a:rPr>
              <a:t>							  in the use of telecommunications/ICTs</a:t>
            </a:r>
          </a:p>
          <a:p>
            <a:pPr algn="l"/>
            <a:r>
              <a:rPr lang="en-US" sz="2400" b="1" dirty="0" smtClean="0">
                <a:solidFill>
                  <a:srgbClr val="FF0000"/>
                </a:solidFill>
              </a:rPr>
              <a:t>Possible </a:t>
            </a:r>
            <a:r>
              <a:rPr lang="en-US" sz="2400" b="1" dirty="0">
                <a:solidFill>
                  <a:srgbClr val="FF0000"/>
                </a:solidFill>
              </a:rPr>
              <a:t>actions and KPIs</a:t>
            </a:r>
            <a:endParaRPr lang="en-US" sz="2400" b="1" dirty="0">
              <a:solidFill>
                <a:prstClr val="white"/>
              </a:solidFill>
            </a:endParaRPr>
          </a:p>
        </p:txBody>
      </p:sp>
      <p:sp>
        <p:nvSpPr>
          <p:cNvPr id="7" name="Content Placeholder 2"/>
          <p:cNvSpPr txBox="1">
            <a:spLocks/>
          </p:cNvSpPr>
          <p:nvPr/>
        </p:nvSpPr>
        <p:spPr>
          <a:xfrm>
            <a:off x="523631" y="1639881"/>
            <a:ext cx="8179211" cy="4618038"/>
          </a:xfrm>
          <a:prstGeom prst="rect">
            <a:avLst/>
          </a:prstGeom>
        </p:spPr>
        <p:txBody>
          <a:bodyPr vert="horz" lIns="91440" tIns="45720" rIns="91440" bIns="45720" rtlCol="0">
            <a:normAutofit fontScale="77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GB" sz="2000" b="1" dirty="0" smtClean="0">
                <a:solidFill>
                  <a:prstClr val="white"/>
                </a:solidFill>
              </a:rPr>
              <a:t>Analyse </a:t>
            </a:r>
            <a:r>
              <a:rPr lang="en-GB" sz="2000" b="1" dirty="0">
                <a:solidFill>
                  <a:prstClr val="white"/>
                </a:solidFill>
              </a:rPr>
              <a:t>the existing knowledge on risk and vulnerabilities to which children are exposed in cyberspace and providing best </a:t>
            </a:r>
            <a:r>
              <a:rPr lang="en-GB" sz="2000" b="1" dirty="0" smtClean="0">
                <a:solidFill>
                  <a:prstClr val="white"/>
                </a:solidFill>
              </a:rPr>
              <a:t>practices</a:t>
            </a:r>
            <a:endParaRPr lang="en-US" sz="2000" b="1" dirty="0" smtClean="0">
              <a:solidFill>
                <a:prstClr val="white"/>
              </a:solidFill>
            </a:endParaRPr>
          </a:p>
          <a:p>
            <a:pPr marL="342900" indent="-342900" algn="l">
              <a:buFont typeface="Arial" panose="020B0604020202020204" pitchFamily="34" charset="0"/>
              <a:buChar char="•"/>
            </a:pPr>
            <a:r>
              <a:rPr lang="en-US" sz="2000" b="1" dirty="0">
                <a:solidFill>
                  <a:prstClr val="white"/>
                </a:solidFill>
              </a:rPr>
              <a:t>Study</a:t>
            </a:r>
            <a:r>
              <a:rPr lang="en-US" b="1" dirty="0">
                <a:solidFill>
                  <a:prstClr val="white"/>
                </a:solidFill>
              </a:rPr>
              <a:t> </a:t>
            </a:r>
            <a:r>
              <a:rPr lang="en-US" sz="2000" b="1" dirty="0">
                <a:solidFill>
                  <a:prstClr val="white"/>
                </a:solidFill>
              </a:rPr>
              <a:t>of the best practices on COP in Europe, and national initiatives on COP in particular in non EU countries;</a:t>
            </a:r>
          </a:p>
          <a:p>
            <a:pPr marL="342900" indent="-342900" algn="l">
              <a:buFont typeface="Arial" panose="020B0604020202020204" pitchFamily="34" charset="0"/>
              <a:buChar char="•"/>
            </a:pPr>
            <a:r>
              <a:rPr lang="en-US" sz="2000" b="1" dirty="0">
                <a:solidFill>
                  <a:prstClr val="white"/>
                </a:solidFill>
              </a:rPr>
              <a:t>Continued monitoring of national initiatives on COP in particular in non EU </a:t>
            </a:r>
            <a:r>
              <a:rPr lang="en-US" sz="2000" b="1" dirty="0" smtClean="0">
                <a:solidFill>
                  <a:prstClr val="white"/>
                </a:solidFill>
              </a:rPr>
              <a:t>countries.</a:t>
            </a:r>
          </a:p>
          <a:p>
            <a:pPr marL="342900" indent="-342900" algn="l">
              <a:buFont typeface="Arial" panose="020B0604020202020204" pitchFamily="34" charset="0"/>
              <a:buChar char="•"/>
            </a:pPr>
            <a:r>
              <a:rPr lang="en-US" sz="2000" b="1" dirty="0" smtClean="0">
                <a:solidFill>
                  <a:prstClr val="white"/>
                </a:solidFill>
              </a:rPr>
              <a:t>Transposition </a:t>
            </a:r>
            <a:r>
              <a:rPr lang="en-US" sz="2000" b="1" dirty="0">
                <a:solidFill>
                  <a:prstClr val="white"/>
                </a:solidFill>
              </a:rPr>
              <a:t>of the model national strategy for COP at the national level </a:t>
            </a:r>
            <a:r>
              <a:rPr lang="en-US" sz="2000" b="1" dirty="0" smtClean="0">
                <a:solidFill>
                  <a:prstClr val="white"/>
                </a:solidFill>
              </a:rPr>
              <a:t>(Identification </a:t>
            </a:r>
            <a:r>
              <a:rPr lang="en-US" sz="2000" b="1" dirty="0">
                <a:solidFill>
                  <a:prstClr val="white"/>
                </a:solidFill>
              </a:rPr>
              <a:t>of the countries interested in </a:t>
            </a:r>
            <a:r>
              <a:rPr lang="en-US" sz="2000" b="1" dirty="0" smtClean="0">
                <a:solidFill>
                  <a:prstClr val="white"/>
                </a:solidFill>
              </a:rPr>
              <a:t>piloting) </a:t>
            </a:r>
            <a:endParaRPr lang="en-US" sz="2000" b="1" dirty="0">
              <a:solidFill>
                <a:prstClr val="white"/>
              </a:solidFill>
            </a:endParaRPr>
          </a:p>
          <a:p>
            <a:pPr marL="342900" indent="-342900" algn="l">
              <a:buFont typeface="Arial" panose="020B0604020202020204" pitchFamily="34" charset="0"/>
              <a:buChar char="•"/>
            </a:pPr>
            <a:r>
              <a:rPr lang="en-US" sz="2000" b="1" dirty="0">
                <a:solidFill>
                  <a:prstClr val="white"/>
                </a:solidFill>
              </a:rPr>
              <a:t>Development of a Regional Strategy Guide for Child Online Protection </a:t>
            </a:r>
          </a:p>
          <a:p>
            <a:pPr marL="342900" indent="-342900" algn="l">
              <a:buFont typeface="Arial" panose="020B0604020202020204" pitchFamily="34" charset="0"/>
              <a:buChar char="•"/>
            </a:pPr>
            <a:r>
              <a:rPr lang="en-GB" sz="2000" b="1" dirty="0" smtClean="0">
                <a:solidFill>
                  <a:prstClr val="white"/>
                </a:solidFill>
              </a:rPr>
              <a:t>Raise </a:t>
            </a:r>
            <a:r>
              <a:rPr lang="en-GB" sz="2000" b="1" dirty="0">
                <a:solidFill>
                  <a:prstClr val="white"/>
                </a:solidFill>
              </a:rPr>
              <a:t>awareness on child online protection and safety issues</a:t>
            </a:r>
            <a:endParaRPr lang="en-US" sz="1600" dirty="0">
              <a:solidFill>
                <a:srgbClr val="FFFF00"/>
              </a:solidFill>
            </a:endParaRPr>
          </a:p>
          <a:p>
            <a:pPr marL="800100" lvl="1" indent="-342900" algn="l">
              <a:buFont typeface="Arial" panose="020B0604020202020204" pitchFamily="34" charset="0"/>
              <a:buChar char="•"/>
            </a:pPr>
            <a:r>
              <a:rPr lang="en-US" sz="1600" b="1" dirty="0">
                <a:solidFill>
                  <a:prstClr val="white"/>
                </a:solidFill>
              </a:rPr>
              <a:t>Celebration of the Safer Internet Day (February) </a:t>
            </a:r>
          </a:p>
          <a:p>
            <a:pPr marL="800100" lvl="1" indent="-342900" algn="l">
              <a:buFont typeface="Arial" panose="020B0604020202020204" pitchFamily="34" charset="0"/>
              <a:buChar char="•"/>
            </a:pPr>
            <a:r>
              <a:rPr lang="en-US" sz="1600" b="1" dirty="0">
                <a:solidFill>
                  <a:prstClr val="white"/>
                </a:solidFill>
              </a:rPr>
              <a:t>October Awareness Month </a:t>
            </a:r>
          </a:p>
          <a:p>
            <a:pPr marL="342900" indent="-342900" algn="l" hangingPunct="0">
              <a:buFont typeface="Arial" panose="020B0604020202020204" pitchFamily="34" charset="0"/>
              <a:buChar char="•"/>
            </a:pPr>
            <a:r>
              <a:rPr lang="en-US" sz="2000" b="1" dirty="0" smtClean="0">
                <a:solidFill>
                  <a:prstClr val="white"/>
                </a:solidFill>
              </a:rPr>
              <a:t>Development </a:t>
            </a:r>
            <a:r>
              <a:rPr lang="en-GB" sz="2000" b="1" dirty="0">
                <a:solidFill>
                  <a:prstClr val="white"/>
                </a:solidFill>
              </a:rPr>
              <a:t>and implementation of roadmaps for national or regional child online protection initiatives.</a:t>
            </a:r>
            <a:endParaRPr lang="en-US" sz="2000" b="1" dirty="0">
              <a:solidFill>
                <a:prstClr val="white"/>
              </a:solidFill>
            </a:endParaRPr>
          </a:p>
          <a:p>
            <a:pPr marL="342900" indent="-342900" algn="l">
              <a:buFont typeface="Arial" panose="020B0604020202020204" pitchFamily="34" charset="0"/>
              <a:buChar char="•"/>
            </a:pPr>
            <a:r>
              <a:rPr lang="en-US" sz="2000" b="1" dirty="0" smtClean="0">
                <a:solidFill>
                  <a:prstClr val="white"/>
                </a:solidFill>
              </a:rPr>
              <a:t>Annual seminars/workshops </a:t>
            </a:r>
            <a:endParaRPr lang="en-US" sz="2000" b="1" dirty="0">
              <a:solidFill>
                <a:prstClr val="white"/>
              </a:solidFill>
            </a:endParaRPr>
          </a:p>
          <a:p>
            <a:pPr marL="800100" lvl="1" indent="-342900" algn="l">
              <a:buFont typeface="Arial" panose="020B0604020202020204" pitchFamily="34" charset="0"/>
              <a:buChar char="•"/>
            </a:pPr>
            <a:r>
              <a:rPr lang="en-US" sz="1600" b="1" dirty="0" smtClean="0">
                <a:solidFill>
                  <a:prstClr val="white"/>
                </a:solidFill>
              </a:rPr>
              <a:t>Regional </a:t>
            </a:r>
            <a:r>
              <a:rPr lang="en-US" sz="1600" b="1" dirty="0">
                <a:solidFill>
                  <a:prstClr val="white"/>
                </a:solidFill>
              </a:rPr>
              <a:t>conference on keeping children and young people safe online (October),</a:t>
            </a:r>
          </a:p>
          <a:p>
            <a:pPr marL="342900" indent="-342900" algn="l" hangingPunct="0">
              <a:buFont typeface="Arial" panose="020B0604020202020204" pitchFamily="34" charset="0"/>
              <a:buChar char="•"/>
            </a:pPr>
            <a:r>
              <a:rPr lang="en-US" sz="2000" b="1" dirty="0" smtClean="0">
                <a:solidFill>
                  <a:prstClr val="white"/>
                </a:solidFill>
              </a:rPr>
              <a:t>Twinning </a:t>
            </a:r>
            <a:r>
              <a:rPr lang="en-US" sz="2000" b="1" dirty="0" err="1">
                <a:solidFill>
                  <a:prstClr val="white"/>
                </a:solidFill>
              </a:rPr>
              <a:t>Programme</a:t>
            </a:r>
            <a:r>
              <a:rPr lang="en-US" sz="2000" b="1" dirty="0">
                <a:solidFill>
                  <a:prstClr val="white"/>
                </a:solidFill>
              </a:rPr>
              <a:t> strengthening exchange of know how between countries</a:t>
            </a:r>
          </a:p>
          <a:p>
            <a:pPr marL="342900" indent="-342900" algn="l" hangingPunct="0">
              <a:buFont typeface="Arial" panose="020B0604020202020204" pitchFamily="34" charset="0"/>
              <a:buChar char="•"/>
            </a:pPr>
            <a:r>
              <a:rPr lang="en-US" sz="2000" b="1" dirty="0">
                <a:solidFill>
                  <a:prstClr val="white"/>
                </a:solidFill>
              </a:rPr>
              <a:t>Country assistance upon request</a:t>
            </a:r>
          </a:p>
          <a:p>
            <a:pPr marL="342900" indent="-342900" algn="l" hangingPunct="0">
              <a:buFont typeface="Arial" panose="020B0604020202020204" pitchFamily="34" charset="0"/>
              <a:buChar char="•"/>
            </a:pPr>
            <a:r>
              <a:rPr lang="en-US" sz="2000" b="1" dirty="0">
                <a:solidFill>
                  <a:prstClr val="white"/>
                </a:solidFill>
              </a:rPr>
              <a:t>Training </a:t>
            </a:r>
            <a:r>
              <a:rPr lang="en-US" sz="2000" b="1" dirty="0" err="1">
                <a:solidFill>
                  <a:prstClr val="white"/>
                </a:solidFill>
              </a:rPr>
              <a:t>Programmes</a:t>
            </a:r>
            <a:r>
              <a:rPr lang="en-US" sz="2000" b="1" dirty="0">
                <a:solidFill>
                  <a:prstClr val="white"/>
                </a:solidFill>
              </a:rPr>
              <a:t> delivered under the ITU Academy, including </a:t>
            </a:r>
            <a:r>
              <a:rPr lang="en-US" sz="2000" b="1" dirty="0" err="1">
                <a:solidFill>
                  <a:prstClr val="white"/>
                </a:solidFill>
              </a:rPr>
              <a:t>CoE</a:t>
            </a:r>
            <a:r>
              <a:rPr lang="en-US" sz="2000" b="1" dirty="0">
                <a:solidFill>
                  <a:prstClr val="white"/>
                </a:solidFill>
              </a:rPr>
              <a:t> trainings.</a:t>
            </a:r>
          </a:p>
          <a:p>
            <a:pPr marL="800100" lvl="1" indent="-342900" algn="l" hangingPunct="0">
              <a:buFont typeface="Arial" panose="020B0604020202020204" pitchFamily="34" charset="0"/>
              <a:buChar char="•"/>
            </a:pPr>
            <a:r>
              <a:rPr lang="en-US" sz="1600" b="1" dirty="0">
                <a:solidFill>
                  <a:prstClr val="white"/>
                </a:solidFill>
              </a:rPr>
              <a:t>2015: </a:t>
            </a:r>
            <a:r>
              <a:rPr lang="en-US" sz="2000" b="1" dirty="0" smtClean="0">
                <a:solidFill>
                  <a:prstClr val="white"/>
                </a:solidFill>
              </a:rPr>
              <a:t>Online </a:t>
            </a:r>
            <a:r>
              <a:rPr lang="en-US" sz="2000" b="1" dirty="0">
                <a:solidFill>
                  <a:prstClr val="white"/>
                </a:solidFill>
              </a:rPr>
              <a:t>training for professionals and teachers </a:t>
            </a:r>
          </a:p>
        </p:txBody>
      </p:sp>
    </p:spTree>
    <p:extLst>
      <p:ext uri="{BB962C8B-B14F-4D97-AF65-F5344CB8AC3E}">
        <p14:creationId xmlns:p14="http://schemas.microsoft.com/office/powerpoint/2010/main" val="118600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b="1" dirty="0">
                <a:solidFill>
                  <a:schemeClr val="bg1"/>
                </a:solidFill>
              </a:rPr>
              <a:t>Regional Initiative EUR5 – Entrepreneurship, innovation and </a:t>
            </a:r>
            <a:r>
              <a:rPr lang="en-US" sz="2400" b="1" dirty="0" smtClean="0">
                <a:solidFill>
                  <a:schemeClr val="bg1"/>
                </a:solidFill>
              </a:rPr>
              <a:t>youth</a:t>
            </a:r>
            <a:endParaRPr lang="en-US" sz="2400" b="1" dirty="0" smtClean="0">
              <a:solidFill>
                <a:schemeClr val="accent1">
                  <a:lumMod val="50000"/>
                </a:schemeClr>
              </a:solidFill>
            </a:endParaRPr>
          </a:p>
          <a:p>
            <a:pPr algn="l"/>
            <a:r>
              <a:rPr lang="en-US" sz="2400" b="1" dirty="0" smtClean="0">
                <a:solidFill>
                  <a:srgbClr val="FF0000"/>
                </a:solidFill>
              </a:rPr>
              <a:t>Background</a:t>
            </a:r>
            <a:endParaRPr lang="en-US" sz="2400" b="1" dirty="0">
              <a:solidFill>
                <a:schemeClr val="bg1"/>
              </a:solidFill>
            </a:endParaRPr>
          </a:p>
        </p:txBody>
      </p:sp>
      <p:sp>
        <p:nvSpPr>
          <p:cNvPr id="7" name="Content Placeholder 2"/>
          <p:cNvSpPr txBox="1">
            <a:spLocks/>
          </p:cNvSpPr>
          <p:nvPr/>
        </p:nvSpPr>
        <p:spPr>
          <a:xfrm>
            <a:off x="523631" y="1630240"/>
            <a:ext cx="8179211" cy="4351338"/>
          </a:xfrm>
          <a:prstGeom prst="rect">
            <a:avLst/>
          </a:prstGeom>
        </p:spPr>
        <p:txBody>
          <a:bodyPr vert="horz" lIns="91440" tIns="45720" rIns="91440" bIns="45720" rtlCol="0">
            <a:normAutofit fontScale="77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u="sng" dirty="0">
                <a:solidFill>
                  <a:schemeClr val="bg1"/>
                </a:solidFill>
              </a:rPr>
              <a:t>Objective:</a:t>
            </a:r>
            <a:r>
              <a:rPr lang="en-US" sz="2000" dirty="0">
                <a:solidFill>
                  <a:schemeClr val="bg1"/>
                </a:solidFill>
              </a:rPr>
              <a:t> To foster the creation of an enabling environment and build capacities at the regional level, aimed at growth of entrepreneurship and increased innovation in the ICT ecosystem, while encouraging empowerment of young men and women and creating new opportunities for them in the ICT sector. </a:t>
            </a:r>
            <a:endParaRPr lang="en-US" sz="2000" dirty="0" smtClean="0">
              <a:solidFill>
                <a:schemeClr val="bg1"/>
              </a:solidFill>
            </a:endParaRPr>
          </a:p>
          <a:p>
            <a:pPr algn="l"/>
            <a:endParaRPr lang="en-US" sz="2000" dirty="0">
              <a:solidFill>
                <a:schemeClr val="bg1"/>
              </a:solidFill>
            </a:endParaRPr>
          </a:p>
          <a:p>
            <a:pPr algn="l"/>
            <a:r>
              <a:rPr lang="en-GB" sz="2000" b="1" u="sng" dirty="0">
                <a:solidFill>
                  <a:schemeClr val="bg1"/>
                </a:solidFill>
              </a:rPr>
              <a:t>Expected </a:t>
            </a:r>
            <a:r>
              <a:rPr lang="en-GB" sz="2000" b="1" u="sng" dirty="0" smtClean="0">
                <a:solidFill>
                  <a:schemeClr val="bg1"/>
                </a:solidFill>
              </a:rPr>
              <a:t>results:</a:t>
            </a:r>
            <a:r>
              <a:rPr lang="en-US" sz="2000" u="sng" dirty="0">
                <a:solidFill>
                  <a:schemeClr val="bg1"/>
                </a:solidFill>
              </a:rPr>
              <a:t> </a:t>
            </a:r>
            <a:r>
              <a:rPr lang="en-US" sz="2000" dirty="0" smtClean="0">
                <a:solidFill>
                  <a:schemeClr val="bg1"/>
                </a:solidFill>
              </a:rPr>
              <a:t>Assistance </a:t>
            </a:r>
            <a:r>
              <a:rPr lang="en-US" sz="2000" dirty="0">
                <a:solidFill>
                  <a:schemeClr val="bg1"/>
                </a:solidFill>
              </a:rPr>
              <a:t>to the countries in need in the following:</a:t>
            </a:r>
            <a:br>
              <a:rPr lang="en-US" sz="2000" dirty="0">
                <a:solidFill>
                  <a:schemeClr val="bg1"/>
                </a:solidFill>
              </a:rPr>
            </a:br>
            <a:endParaRPr lang="en-US" sz="2000" dirty="0" smtClean="0">
              <a:solidFill>
                <a:schemeClr val="bg1"/>
              </a:solidFill>
            </a:endParaRPr>
          </a:p>
          <a:p>
            <a:pPr marL="457200" indent="-457200" algn="l">
              <a:buFont typeface="+mj-lt"/>
              <a:buAutoNum type="arabicPeriod"/>
            </a:pPr>
            <a:r>
              <a:rPr lang="en-US" sz="2000" dirty="0" smtClean="0">
                <a:solidFill>
                  <a:schemeClr val="bg1"/>
                </a:solidFill>
              </a:rPr>
              <a:t>A </a:t>
            </a:r>
            <a:r>
              <a:rPr lang="en-US" sz="2000" dirty="0">
                <a:solidFill>
                  <a:schemeClr val="bg1"/>
                </a:solidFill>
              </a:rPr>
              <a:t>stronger and expanded regional network of ICT incubators</a:t>
            </a:r>
            <a:br>
              <a:rPr lang="en-US" sz="2000" dirty="0">
                <a:solidFill>
                  <a:schemeClr val="bg1"/>
                </a:solidFill>
              </a:rPr>
            </a:br>
            <a:endParaRPr lang="en-US" sz="2000" dirty="0" smtClean="0">
              <a:solidFill>
                <a:schemeClr val="bg1"/>
              </a:solidFill>
            </a:endParaRPr>
          </a:p>
          <a:p>
            <a:pPr marL="457200" indent="-457200" algn="l">
              <a:buFont typeface="+mj-lt"/>
              <a:buAutoNum type="arabicPeriod"/>
            </a:pPr>
            <a:r>
              <a:rPr lang="en-US" sz="2000" dirty="0" smtClean="0">
                <a:solidFill>
                  <a:schemeClr val="bg1"/>
                </a:solidFill>
              </a:rPr>
              <a:t>Improved </a:t>
            </a:r>
            <a:r>
              <a:rPr lang="en-US" sz="2000" dirty="0">
                <a:solidFill>
                  <a:schemeClr val="bg1"/>
                </a:solidFill>
              </a:rPr>
              <a:t>performance, gender-responsiveness and sustainability of ICT incubators across the region</a:t>
            </a:r>
            <a:br>
              <a:rPr lang="en-US" sz="2000" dirty="0">
                <a:solidFill>
                  <a:schemeClr val="bg1"/>
                </a:solidFill>
              </a:rPr>
            </a:br>
            <a:endParaRPr lang="en-US" sz="2000" dirty="0" smtClean="0">
              <a:solidFill>
                <a:schemeClr val="bg1"/>
              </a:solidFill>
            </a:endParaRPr>
          </a:p>
          <a:p>
            <a:pPr marL="457200" indent="-457200" algn="l">
              <a:buFont typeface="+mj-lt"/>
              <a:buAutoNum type="arabicPeriod"/>
            </a:pPr>
            <a:r>
              <a:rPr lang="en-US" sz="2000" dirty="0" smtClean="0">
                <a:solidFill>
                  <a:schemeClr val="bg1"/>
                </a:solidFill>
              </a:rPr>
              <a:t>Enhanced </a:t>
            </a:r>
            <a:r>
              <a:rPr lang="en-US" sz="2000" dirty="0">
                <a:solidFill>
                  <a:schemeClr val="bg1"/>
                </a:solidFill>
              </a:rPr>
              <a:t>competitiveness and sustainability of small and medium enterprises (SMEs) in the region</a:t>
            </a:r>
            <a:br>
              <a:rPr lang="en-US" sz="2000" dirty="0">
                <a:solidFill>
                  <a:schemeClr val="bg1"/>
                </a:solidFill>
              </a:rPr>
            </a:br>
            <a:endParaRPr lang="en-US" sz="2000" dirty="0" smtClean="0">
              <a:solidFill>
                <a:schemeClr val="bg1"/>
              </a:solidFill>
            </a:endParaRPr>
          </a:p>
          <a:p>
            <a:pPr marL="457200" indent="-457200" algn="l">
              <a:buFont typeface="+mj-lt"/>
              <a:buAutoNum type="arabicPeriod"/>
            </a:pPr>
            <a:r>
              <a:rPr lang="en-US" sz="2000" dirty="0" smtClean="0">
                <a:solidFill>
                  <a:schemeClr val="bg1"/>
                </a:solidFill>
              </a:rPr>
              <a:t>Integration </a:t>
            </a:r>
            <a:r>
              <a:rPr lang="en-US" sz="2000" dirty="0">
                <a:solidFill>
                  <a:schemeClr val="bg1"/>
                </a:solidFill>
              </a:rPr>
              <a:t>of ICT professionals, including young people and students, into the employment market by providing them with appropriate skills and knowledge and promoting self-development to help them find employment or create their own businesses.</a:t>
            </a:r>
            <a:br>
              <a:rPr lang="en-US" sz="2000" dirty="0">
                <a:solidFill>
                  <a:schemeClr val="bg1"/>
                </a:solidFill>
              </a:rPr>
            </a:br>
            <a:endParaRPr lang="en-US" sz="2000" dirty="0">
              <a:solidFill>
                <a:schemeClr val="bg1"/>
              </a:solidFill>
            </a:endParaRPr>
          </a:p>
        </p:txBody>
      </p:sp>
    </p:spTree>
    <p:extLst>
      <p:ext uri="{BB962C8B-B14F-4D97-AF65-F5344CB8AC3E}">
        <p14:creationId xmlns:p14="http://schemas.microsoft.com/office/powerpoint/2010/main" val="1366004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b="1" dirty="0">
                <a:solidFill>
                  <a:schemeClr val="bg1"/>
                </a:solidFill>
              </a:rPr>
              <a:t>Regional Initiative EUR5 – Entrepreneurship, innovation and </a:t>
            </a:r>
            <a:r>
              <a:rPr lang="en-US" sz="2400" b="1" dirty="0" smtClean="0">
                <a:solidFill>
                  <a:schemeClr val="bg1"/>
                </a:solidFill>
              </a:rPr>
              <a:t>youth</a:t>
            </a:r>
            <a:endParaRPr lang="en-US" sz="2400" b="1" dirty="0" smtClean="0">
              <a:solidFill>
                <a:schemeClr val="accent1">
                  <a:lumMod val="50000"/>
                </a:schemeClr>
              </a:solidFill>
            </a:endParaRPr>
          </a:p>
          <a:p>
            <a:pPr algn="l"/>
            <a:r>
              <a:rPr lang="en-US" sz="2400" b="1" dirty="0">
                <a:solidFill>
                  <a:srgbClr val="FF0000"/>
                </a:solidFill>
              </a:rPr>
              <a:t>Possible actions and KPIs</a:t>
            </a:r>
            <a:endParaRPr lang="en-US" sz="2400" b="1" dirty="0">
              <a:solidFill>
                <a:schemeClr val="bg1"/>
              </a:solidFill>
            </a:endParaRPr>
          </a:p>
        </p:txBody>
      </p:sp>
      <p:sp>
        <p:nvSpPr>
          <p:cNvPr id="7" name="Content Placeholder 2"/>
          <p:cNvSpPr txBox="1">
            <a:spLocks/>
          </p:cNvSpPr>
          <p:nvPr/>
        </p:nvSpPr>
        <p:spPr>
          <a:xfrm>
            <a:off x="523631" y="1425571"/>
            <a:ext cx="8179211" cy="4351338"/>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100" b="1" dirty="0" smtClean="0">
                <a:solidFill>
                  <a:schemeClr val="bg1"/>
                </a:solidFill>
              </a:rPr>
              <a:t>Development </a:t>
            </a:r>
            <a:r>
              <a:rPr lang="en-US" sz="2100" b="1" dirty="0">
                <a:solidFill>
                  <a:schemeClr val="bg1"/>
                </a:solidFill>
              </a:rPr>
              <a:t>of the regional network of ICT incubators, tech hubs, </a:t>
            </a:r>
            <a:r>
              <a:rPr lang="en-US" sz="2100" b="1" dirty="0" smtClean="0">
                <a:solidFill>
                  <a:schemeClr val="bg1"/>
                </a:solidFill>
              </a:rPr>
              <a:t>and innovation hubs</a:t>
            </a:r>
            <a:endParaRPr lang="en-US" sz="2100" b="1" dirty="0">
              <a:solidFill>
                <a:schemeClr val="bg1"/>
              </a:solidFill>
            </a:endParaRPr>
          </a:p>
          <a:p>
            <a:pPr marL="342900" indent="-342900" algn="l">
              <a:buFont typeface="Arial" panose="020B0604020202020204" pitchFamily="34" charset="0"/>
              <a:buChar char="•"/>
            </a:pPr>
            <a:r>
              <a:rPr lang="en-US" sz="2100" b="1" dirty="0" smtClean="0">
                <a:solidFill>
                  <a:schemeClr val="bg1"/>
                </a:solidFill>
              </a:rPr>
              <a:t>Analysis, awareness </a:t>
            </a:r>
            <a:r>
              <a:rPr lang="en-US" sz="2100" b="1" dirty="0">
                <a:solidFill>
                  <a:schemeClr val="bg1"/>
                </a:solidFill>
              </a:rPr>
              <a:t>raising and advocacy activities for inclusion of digital solutions as part of national youth employment and entrepreneurship policies &amp; </a:t>
            </a:r>
            <a:r>
              <a:rPr lang="en-US" sz="2100" b="1" dirty="0" smtClean="0">
                <a:solidFill>
                  <a:schemeClr val="bg1"/>
                </a:solidFill>
              </a:rPr>
              <a:t>strategies</a:t>
            </a:r>
          </a:p>
          <a:p>
            <a:pPr marL="342900" indent="-342900" algn="l">
              <a:buFont typeface="Arial" panose="020B0604020202020204" pitchFamily="34" charset="0"/>
              <a:buChar char="•"/>
            </a:pPr>
            <a:r>
              <a:rPr lang="en-US" sz="2000" b="1" dirty="0" smtClean="0">
                <a:solidFill>
                  <a:prstClr val="white"/>
                </a:solidFill>
              </a:rPr>
              <a:t>Analysis on enabling environment for small and medium enterprises in ICT ecosystem</a:t>
            </a:r>
          </a:p>
          <a:p>
            <a:pPr marL="342900" indent="-342900" algn="l">
              <a:buFont typeface="Arial" panose="020B0604020202020204" pitchFamily="34" charset="0"/>
              <a:buChar char="•"/>
            </a:pPr>
            <a:r>
              <a:rPr lang="en-US" sz="2000" b="1" dirty="0" smtClean="0">
                <a:solidFill>
                  <a:prstClr val="white"/>
                </a:solidFill>
              </a:rPr>
              <a:t>Annual </a:t>
            </a:r>
            <a:r>
              <a:rPr lang="en-US" sz="2000" b="1" dirty="0">
                <a:solidFill>
                  <a:prstClr val="white"/>
                </a:solidFill>
              </a:rPr>
              <a:t>seminars/workshops </a:t>
            </a:r>
          </a:p>
          <a:p>
            <a:pPr marL="800100" lvl="1" indent="-342900" algn="l">
              <a:buFont typeface="Arial" panose="020B0604020202020204" pitchFamily="34" charset="0"/>
              <a:buChar char="•"/>
            </a:pPr>
            <a:r>
              <a:rPr lang="en-US" sz="1600" b="1" dirty="0" smtClean="0">
                <a:solidFill>
                  <a:prstClr val="white"/>
                </a:solidFill>
              </a:rPr>
              <a:t>2015: Regional workshop on ICT innovation systems and policy making</a:t>
            </a:r>
          </a:p>
          <a:p>
            <a:pPr marL="800100" lvl="1" indent="-342900" algn="l">
              <a:buFont typeface="Arial" panose="020B0604020202020204" pitchFamily="34" charset="0"/>
              <a:buChar char="•"/>
            </a:pPr>
            <a:r>
              <a:rPr lang="en-US" sz="1600" b="1" dirty="0">
                <a:solidFill>
                  <a:prstClr val="white"/>
                </a:solidFill>
              </a:rPr>
              <a:t>2015: Regional </a:t>
            </a:r>
            <a:r>
              <a:rPr lang="en-US" sz="1600" b="1" dirty="0" smtClean="0">
                <a:solidFill>
                  <a:prstClr val="white"/>
                </a:solidFill>
              </a:rPr>
              <a:t>workshop </a:t>
            </a:r>
            <a:r>
              <a:rPr lang="en-US" sz="1600" b="1" dirty="0">
                <a:solidFill>
                  <a:prstClr val="white"/>
                </a:solidFill>
              </a:rPr>
              <a:t>on </a:t>
            </a:r>
            <a:r>
              <a:rPr lang="en-US" sz="1600" b="1" dirty="0" smtClean="0">
                <a:solidFill>
                  <a:prstClr val="white"/>
                </a:solidFill>
              </a:rPr>
              <a:t>Incubation in ICT Ecosystem: Best Practices</a:t>
            </a:r>
          </a:p>
          <a:p>
            <a:pPr marL="800100" lvl="1" indent="-342900" algn="l">
              <a:buFont typeface="Arial" panose="020B0604020202020204" pitchFamily="34" charset="0"/>
              <a:buChar char="•"/>
            </a:pPr>
            <a:r>
              <a:rPr lang="en-US" sz="1500" b="1" dirty="0" smtClean="0">
                <a:solidFill>
                  <a:prstClr val="white"/>
                </a:solidFill>
              </a:rPr>
              <a:t>Workshop </a:t>
            </a:r>
            <a:r>
              <a:rPr lang="en-US" sz="1500" b="1" dirty="0">
                <a:solidFill>
                  <a:prstClr val="white"/>
                </a:solidFill>
              </a:rPr>
              <a:t>for sharing </a:t>
            </a:r>
            <a:r>
              <a:rPr lang="en-US" sz="1500" b="1" dirty="0" smtClean="0">
                <a:solidFill>
                  <a:prstClr val="white"/>
                </a:solidFill>
              </a:rPr>
              <a:t>best </a:t>
            </a:r>
            <a:r>
              <a:rPr lang="en-US" sz="1500" b="1" dirty="0">
                <a:solidFill>
                  <a:prstClr val="white"/>
                </a:solidFill>
              </a:rPr>
              <a:t>practices and creation of industry-university feedback loops. </a:t>
            </a:r>
            <a:endParaRPr lang="en-US" sz="1500" b="1" dirty="0" smtClean="0">
              <a:solidFill>
                <a:prstClr val="white"/>
              </a:solidFill>
            </a:endParaRPr>
          </a:p>
          <a:p>
            <a:pPr marL="800100" lvl="1" indent="-342900" algn="l">
              <a:buFont typeface="Arial" panose="020B0604020202020204" pitchFamily="34" charset="0"/>
              <a:buChar char="•"/>
            </a:pPr>
            <a:r>
              <a:rPr lang="en-US" sz="1500" b="1" dirty="0" smtClean="0">
                <a:solidFill>
                  <a:prstClr val="white"/>
                </a:solidFill>
              </a:rPr>
              <a:t>European Youth Forum </a:t>
            </a:r>
            <a:endParaRPr lang="en-US" sz="1600" b="1" dirty="0">
              <a:solidFill>
                <a:prstClr val="white"/>
              </a:solidFill>
            </a:endParaRPr>
          </a:p>
          <a:p>
            <a:pPr marL="342900" indent="-342900" algn="l" hangingPunct="0">
              <a:buFont typeface="Arial" panose="020B0604020202020204" pitchFamily="34" charset="0"/>
              <a:buChar char="•"/>
            </a:pPr>
            <a:r>
              <a:rPr lang="en-US" sz="2000" b="1" dirty="0">
                <a:solidFill>
                  <a:prstClr val="white"/>
                </a:solidFill>
              </a:rPr>
              <a:t>Twinning </a:t>
            </a:r>
            <a:r>
              <a:rPr lang="en-US" sz="2000" b="1" dirty="0" err="1">
                <a:solidFill>
                  <a:prstClr val="white"/>
                </a:solidFill>
              </a:rPr>
              <a:t>Programme</a:t>
            </a:r>
            <a:r>
              <a:rPr lang="en-US" sz="2000" b="1" dirty="0">
                <a:solidFill>
                  <a:prstClr val="white"/>
                </a:solidFill>
              </a:rPr>
              <a:t> strengthening exchange of know how between countries</a:t>
            </a:r>
          </a:p>
          <a:p>
            <a:pPr marL="342900" indent="-342900" algn="l" hangingPunct="0">
              <a:buFont typeface="Arial" panose="020B0604020202020204" pitchFamily="34" charset="0"/>
              <a:buChar char="•"/>
            </a:pPr>
            <a:r>
              <a:rPr lang="en-US" sz="2000" b="1" dirty="0">
                <a:solidFill>
                  <a:prstClr val="white"/>
                </a:solidFill>
              </a:rPr>
              <a:t>Country assistance upon request</a:t>
            </a:r>
          </a:p>
          <a:p>
            <a:pPr marL="342900" indent="-342900" algn="l" hangingPunct="0">
              <a:buFont typeface="Arial" panose="020B0604020202020204" pitchFamily="34" charset="0"/>
              <a:buChar char="•"/>
            </a:pPr>
            <a:r>
              <a:rPr lang="en-US" sz="2000" b="1" dirty="0">
                <a:solidFill>
                  <a:prstClr val="white"/>
                </a:solidFill>
              </a:rPr>
              <a:t>Training </a:t>
            </a:r>
            <a:r>
              <a:rPr lang="en-US" sz="2000" b="1" dirty="0" err="1">
                <a:solidFill>
                  <a:prstClr val="white"/>
                </a:solidFill>
              </a:rPr>
              <a:t>Programmes</a:t>
            </a:r>
            <a:r>
              <a:rPr lang="en-US" sz="2000" b="1" dirty="0">
                <a:solidFill>
                  <a:prstClr val="white"/>
                </a:solidFill>
              </a:rPr>
              <a:t> delivered under the ITU Academy, including </a:t>
            </a:r>
            <a:r>
              <a:rPr lang="en-US" sz="2000" b="1" dirty="0" err="1">
                <a:solidFill>
                  <a:prstClr val="white"/>
                </a:solidFill>
              </a:rPr>
              <a:t>CoE</a:t>
            </a:r>
            <a:r>
              <a:rPr lang="en-US" sz="2000" b="1" dirty="0">
                <a:solidFill>
                  <a:prstClr val="white"/>
                </a:solidFill>
              </a:rPr>
              <a:t> </a:t>
            </a:r>
            <a:r>
              <a:rPr lang="en-US" sz="2000" b="1" dirty="0" smtClean="0">
                <a:solidFill>
                  <a:prstClr val="white"/>
                </a:solidFill>
              </a:rPr>
              <a:t>trainings</a:t>
            </a:r>
            <a:endParaRPr lang="en-US" sz="2000" b="1" dirty="0">
              <a:solidFill>
                <a:prstClr val="white"/>
              </a:solidFill>
            </a:endParaRPr>
          </a:p>
          <a:p>
            <a:pPr marL="342900" indent="-342900" algn="l">
              <a:buFont typeface="Arial" panose="020B0604020202020204" pitchFamily="34" charset="0"/>
              <a:buChar char="•"/>
            </a:pPr>
            <a:endParaRPr lang="en-US" sz="2000" b="1" dirty="0" smtClean="0">
              <a:solidFill>
                <a:schemeClr val="bg1"/>
              </a:solidFill>
            </a:endParaRPr>
          </a:p>
        </p:txBody>
      </p:sp>
    </p:spTree>
    <p:extLst>
      <p:ext uri="{BB962C8B-B14F-4D97-AF65-F5344CB8AC3E}">
        <p14:creationId xmlns:p14="http://schemas.microsoft.com/office/powerpoint/2010/main" val="353479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1" y="427649"/>
            <a:ext cx="9144000" cy="5478476"/>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b="1" dirty="0" smtClean="0">
                <a:solidFill>
                  <a:prstClr val="white"/>
                </a:solidFill>
              </a:rPr>
              <a:t>All stakeholders are kindly invited </a:t>
            </a:r>
            <a:br>
              <a:rPr lang="en-US" sz="4800" b="1" dirty="0" smtClean="0">
                <a:solidFill>
                  <a:prstClr val="white"/>
                </a:solidFill>
              </a:rPr>
            </a:br>
            <a:r>
              <a:rPr lang="en-US" sz="4800" b="1" dirty="0" smtClean="0">
                <a:solidFill>
                  <a:prstClr val="white"/>
                </a:solidFill>
              </a:rPr>
              <a:t>to express their preliminary </a:t>
            </a:r>
            <a:br>
              <a:rPr lang="en-US" sz="4800" b="1" dirty="0" smtClean="0">
                <a:solidFill>
                  <a:prstClr val="white"/>
                </a:solidFill>
              </a:rPr>
            </a:br>
            <a:r>
              <a:rPr lang="en-US" sz="4800" b="1" dirty="0" smtClean="0">
                <a:solidFill>
                  <a:prstClr val="white"/>
                </a:solidFill>
              </a:rPr>
              <a:t>commitments to support </a:t>
            </a:r>
            <a:br>
              <a:rPr lang="en-US" sz="4800" b="1" dirty="0" smtClean="0">
                <a:solidFill>
                  <a:prstClr val="white"/>
                </a:solidFill>
              </a:rPr>
            </a:br>
            <a:r>
              <a:rPr lang="en-US" sz="4800" b="1" dirty="0" smtClean="0">
                <a:solidFill>
                  <a:prstClr val="white"/>
                </a:solidFill>
              </a:rPr>
              <a:t>implementation of the </a:t>
            </a:r>
            <a:br>
              <a:rPr lang="en-US" sz="4800" b="1" dirty="0" smtClean="0">
                <a:solidFill>
                  <a:prstClr val="white"/>
                </a:solidFill>
              </a:rPr>
            </a:br>
            <a:r>
              <a:rPr lang="en-US" sz="4800" b="1" dirty="0" smtClean="0">
                <a:solidFill>
                  <a:prstClr val="white"/>
                </a:solidFill>
              </a:rPr>
              <a:t>Regional Initiatives for Europe by </a:t>
            </a:r>
            <a:br>
              <a:rPr lang="en-US" sz="4800" b="1" dirty="0" smtClean="0">
                <a:solidFill>
                  <a:prstClr val="white"/>
                </a:solidFill>
              </a:rPr>
            </a:br>
            <a:r>
              <a:rPr lang="en-US" sz="4800" b="1" dirty="0" smtClean="0">
                <a:solidFill>
                  <a:srgbClr val="FFFF00"/>
                </a:solidFill>
              </a:rPr>
              <a:t>27 March 2015</a:t>
            </a:r>
            <a:r>
              <a:rPr lang="en-US" sz="4800" b="1" dirty="0" smtClean="0">
                <a:solidFill>
                  <a:prstClr val="white"/>
                </a:solidFill>
              </a:rPr>
              <a:t> </a:t>
            </a:r>
          </a:p>
          <a:p>
            <a:r>
              <a:rPr lang="en-US" sz="4800" b="1" dirty="0" smtClean="0">
                <a:solidFill>
                  <a:srgbClr val="FFFF00"/>
                </a:solidFill>
              </a:rPr>
              <a:t>EURregion@itu.int</a:t>
            </a:r>
            <a:endParaRPr lang="en-US" b="1" dirty="0">
              <a:solidFill>
                <a:srgbClr val="FFFF00"/>
              </a:solidFill>
            </a:endParaRPr>
          </a:p>
        </p:txBody>
      </p:sp>
    </p:spTree>
    <p:extLst>
      <p:ext uri="{BB962C8B-B14F-4D97-AF65-F5344CB8AC3E}">
        <p14:creationId xmlns:p14="http://schemas.microsoft.com/office/powerpoint/2010/main" val="2538415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1" y="427649"/>
            <a:ext cx="9144000" cy="5478476"/>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b="1" dirty="0" smtClean="0">
                <a:solidFill>
                  <a:prstClr val="white"/>
                </a:solidFill>
              </a:rPr>
              <a:t>Preliminary commitments will form </a:t>
            </a:r>
            <a:br>
              <a:rPr lang="en-US" sz="4800" b="1" dirty="0" smtClean="0">
                <a:solidFill>
                  <a:prstClr val="white"/>
                </a:solidFill>
              </a:rPr>
            </a:br>
            <a:r>
              <a:rPr lang="en-US" sz="4800" b="1" dirty="0" smtClean="0">
                <a:solidFill>
                  <a:prstClr val="white"/>
                </a:solidFill>
              </a:rPr>
              <a:t>plan of action for implementation </a:t>
            </a:r>
            <a:br>
              <a:rPr lang="en-US" sz="4800" b="1" dirty="0" smtClean="0">
                <a:solidFill>
                  <a:prstClr val="white"/>
                </a:solidFill>
              </a:rPr>
            </a:br>
            <a:r>
              <a:rPr lang="en-US" sz="4800" b="1" dirty="0" smtClean="0">
                <a:solidFill>
                  <a:prstClr val="white"/>
                </a:solidFill>
              </a:rPr>
              <a:t>of Regional Initiatives for Europe</a:t>
            </a:r>
            <a:br>
              <a:rPr lang="en-US" sz="4800" b="1" dirty="0" smtClean="0">
                <a:solidFill>
                  <a:prstClr val="white"/>
                </a:solidFill>
              </a:rPr>
            </a:br>
            <a:r>
              <a:rPr lang="en-US" sz="4800" b="1" dirty="0" smtClean="0">
                <a:solidFill>
                  <a:prstClr val="white"/>
                </a:solidFill>
              </a:rPr>
              <a:t>to be discussed and finalized at </a:t>
            </a:r>
            <a:br>
              <a:rPr lang="en-US" sz="4800" b="1" dirty="0" smtClean="0">
                <a:solidFill>
                  <a:prstClr val="white"/>
                </a:solidFill>
              </a:rPr>
            </a:br>
            <a:r>
              <a:rPr lang="en-US" sz="4800" b="1" dirty="0" smtClean="0">
                <a:solidFill>
                  <a:prstClr val="white"/>
                </a:solidFill>
              </a:rPr>
              <a:t>Regional Development Forum </a:t>
            </a:r>
            <a:br>
              <a:rPr lang="en-US" sz="4800" b="1" dirty="0" smtClean="0">
                <a:solidFill>
                  <a:prstClr val="white"/>
                </a:solidFill>
              </a:rPr>
            </a:br>
            <a:r>
              <a:rPr lang="en-US" sz="4800" b="1" dirty="0">
                <a:solidFill>
                  <a:srgbClr val="FFFF00"/>
                </a:solidFill>
              </a:rPr>
              <a:t>20-22 April </a:t>
            </a:r>
            <a:r>
              <a:rPr lang="en-US" sz="4800" b="1" dirty="0" smtClean="0">
                <a:solidFill>
                  <a:srgbClr val="FFFF00"/>
                </a:solidFill>
              </a:rPr>
              <a:t>2015</a:t>
            </a:r>
          </a:p>
          <a:p>
            <a:r>
              <a:rPr lang="en-US" sz="4800" b="1" dirty="0" smtClean="0">
                <a:solidFill>
                  <a:srgbClr val="FFFF00"/>
                </a:solidFill>
              </a:rPr>
              <a:t>Bucharest, Romania</a:t>
            </a:r>
            <a:r>
              <a:rPr lang="en-US" sz="4800" b="1" dirty="0" smtClean="0">
                <a:solidFill>
                  <a:prstClr val="white"/>
                </a:solidFill>
              </a:rPr>
              <a:t/>
            </a:r>
            <a:br>
              <a:rPr lang="en-US" sz="4800" b="1" dirty="0" smtClean="0">
                <a:solidFill>
                  <a:prstClr val="white"/>
                </a:solidFill>
              </a:rPr>
            </a:br>
            <a:r>
              <a:rPr lang="en-US" sz="1400" b="1" dirty="0">
                <a:solidFill>
                  <a:srgbClr val="FFFF00"/>
                </a:solidFill>
              </a:rPr>
              <a:t>https://www.itu.int/en/ITU-D/Regional-Presence/Europe/Pages/Events/2015/Regional-Development-Forum.aspx</a:t>
            </a:r>
            <a:endParaRPr lang="en-US" b="1" dirty="0">
              <a:solidFill>
                <a:srgbClr val="FFFF00"/>
              </a:solidFill>
            </a:endParaRPr>
          </a:p>
        </p:txBody>
      </p:sp>
    </p:spTree>
    <p:extLst>
      <p:ext uri="{BB962C8B-B14F-4D97-AF65-F5344CB8AC3E}">
        <p14:creationId xmlns:p14="http://schemas.microsoft.com/office/powerpoint/2010/main" val="2436494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1" y="241911"/>
            <a:ext cx="9144000" cy="5478476"/>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smtClean="0">
                <a:solidFill>
                  <a:prstClr val="white"/>
                </a:solidFill>
              </a:rPr>
              <a:t>Should </a:t>
            </a:r>
            <a:r>
              <a:rPr lang="en-US" b="1" dirty="0">
                <a:solidFill>
                  <a:prstClr val="white"/>
                </a:solidFill>
              </a:rPr>
              <a:t>you </a:t>
            </a:r>
            <a:r>
              <a:rPr lang="en-US" b="1" dirty="0" smtClean="0">
                <a:solidFill>
                  <a:prstClr val="white"/>
                </a:solidFill>
              </a:rPr>
              <a:t>need additional </a:t>
            </a:r>
            <a:br>
              <a:rPr lang="en-US" b="1" dirty="0" smtClean="0">
                <a:solidFill>
                  <a:prstClr val="white"/>
                </a:solidFill>
              </a:rPr>
            </a:br>
            <a:r>
              <a:rPr lang="en-US" b="1" dirty="0" smtClean="0">
                <a:solidFill>
                  <a:prstClr val="white"/>
                </a:solidFill>
              </a:rPr>
              <a:t>information, please do not hesitate </a:t>
            </a:r>
            <a:br>
              <a:rPr lang="en-US" b="1" dirty="0" smtClean="0">
                <a:solidFill>
                  <a:prstClr val="white"/>
                </a:solidFill>
              </a:rPr>
            </a:br>
            <a:r>
              <a:rPr lang="en-US" b="1" dirty="0" smtClean="0">
                <a:solidFill>
                  <a:prstClr val="white"/>
                </a:solidFill>
              </a:rPr>
              <a:t>to contact </a:t>
            </a:r>
            <a:br>
              <a:rPr lang="en-US" b="1" dirty="0" smtClean="0">
                <a:solidFill>
                  <a:prstClr val="white"/>
                </a:solidFill>
              </a:rPr>
            </a:br>
            <a:r>
              <a:rPr lang="en-US" b="1" dirty="0" smtClean="0">
                <a:solidFill>
                  <a:prstClr val="white"/>
                </a:solidFill>
              </a:rPr>
              <a:t>Europe Coordination </a:t>
            </a:r>
          </a:p>
          <a:p>
            <a:r>
              <a:rPr lang="en-US" b="1" dirty="0" smtClean="0">
                <a:solidFill>
                  <a:prstClr val="white"/>
                </a:solidFill>
              </a:rPr>
              <a:t>+</a:t>
            </a:r>
            <a:r>
              <a:rPr lang="en-US" b="1" dirty="0">
                <a:solidFill>
                  <a:prstClr val="white"/>
                </a:solidFill>
              </a:rPr>
              <a:t>41 22 730 5091</a:t>
            </a:r>
            <a:endParaRPr lang="en-US" b="1" dirty="0" smtClean="0">
              <a:solidFill>
                <a:prstClr val="white"/>
              </a:solidFill>
            </a:endParaRPr>
          </a:p>
          <a:p>
            <a:r>
              <a:rPr lang="en-US" b="1" dirty="0" smtClean="0">
                <a:solidFill>
                  <a:srgbClr val="FFFF00"/>
                </a:solidFill>
              </a:rPr>
              <a:t>EURregion@itu.int</a:t>
            </a:r>
            <a:endParaRPr lang="en-US" sz="4000" b="1" dirty="0">
              <a:solidFill>
                <a:srgbClr val="FFFF00"/>
              </a:solidFill>
            </a:endParaRPr>
          </a:p>
        </p:txBody>
      </p:sp>
    </p:spTree>
    <p:extLst>
      <p:ext uri="{BB962C8B-B14F-4D97-AF65-F5344CB8AC3E}">
        <p14:creationId xmlns:p14="http://schemas.microsoft.com/office/powerpoint/2010/main" val="198928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523631" y="427649"/>
            <a:ext cx="7792453" cy="1325563"/>
          </a:xfrm>
          <a:prstGeom prst="rect">
            <a:avLst/>
          </a:prstGeom>
        </p:spPr>
        <p:txBody>
          <a:bodyPr vert="horz" wrap="none"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b="1" dirty="0" smtClean="0">
                <a:solidFill>
                  <a:prstClr val="white"/>
                </a:solidFill>
              </a:rPr>
              <a:t>Bottom-up Approach</a:t>
            </a:r>
          </a:p>
          <a:p>
            <a:r>
              <a:rPr lang="en-US" sz="4800" b="1" dirty="0" smtClean="0">
                <a:solidFill>
                  <a:prstClr val="white"/>
                </a:solidFill>
              </a:rPr>
              <a:t>Regional Initiatives for Europe</a:t>
            </a:r>
            <a:endParaRPr lang="en-US" b="1" dirty="0">
              <a:solidFill>
                <a:prstClr val="white"/>
              </a:solidFill>
            </a:endParaRPr>
          </a:p>
        </p:txBody>
      </p:sp>
      <p:pic>
        <p:nvPicPr>
          <p:cNvPr id="1026" name="Picture 2" descr="http://www.itu.int/en/ITU-D/PublishingImages/WTDC/WTDC14BannerHomePage_v1.png"/>
          <p:cNvPicPr>
            <a:picLocks noChangeAspect="1" noChangeArrowheads="1"/>
          </p:cNvPicPr>
          <p:nvPr/>
        </p:nvPicPr>
        <p:blipFill rotWithShape="1">
          <a:blip r:embed="rId3">
            <a:extLst>
              <a:ext uri="{28A0092B-C50C-407E-A947-70E740481C1C}">
                <a14:useLocalDpi xmlns:a14="http://schemas.microsoft.com/office/drawing/2010/main" val="0"/>
              </a:ext>
            </a:extLst>
          </a:blip>
          <a:srcRect l="43989" t="12851" r="44569" b="13025"/>
          <a:stretch/>
        </p:blipFill>
        <p:spPr bwMode="auto">
          <a:xfrm>
            <a:off x="1171575" y="2343149"/>
            <a:ext cx="1128713" cy="2273551"/>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3548319" y="2536033"/>
            <a:ext cx="1800225" cy="1828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Five Regional Initiatives</a:t>
            </a:r>
          </a:p>
          <a:p>
            <a:pPr algn="ctr"/>
            <a:r>
              <a:rPr lang="en-US" dirty="0" smtClean="0"/>
              <a:t>Objective/Results</a:t>
            </a:r>
            <a:endParaRPr lang="en-US" dirty="0"/>
          </a:p>
        </p:txBody>
      </p:sp>
      <p:pic>
        <p:nvPicPr>
          <p:cNvPr id="4" name="Picture 3"/>
          <p:cNvPicPr>
            <a:picLocks noChangeAspect="1"/>
          </p:cNvPicPr>
          <p:nvPr/>
        </p:nvPicPr>
        <p:blipFill rotWithShape="1">
          <a:blip r:embed="rId4"/>
          <a:srcRect l="21230" t="22070" r="50549" b="9766"/>
          <a:stretch/>
        </p:blipFill>
        <p:spPr>
          <a:xfrm>
            <a:off x="7120652" y="2371729"/>
            <a:ext cx="1551872" cy="2107406"/>
          </a:xfrm>
          <a:prstGeom prst="rect">
            <a:avLst/>
          </a:prstGeom>
          <a:ln>
            <a:solidFill>
              <a:schemeClr val="accent2"/>
            </a:solidFill>
          </a:ln>
        </p:spPr>
      </p:pic>
      <p:pic>
        <p:nvPicPr>
          <p:cNvPr id="7" name="Picture 6"/>
          <p:cNvPicPr>
            <a:picLocks noChangeAspect="1"/>
          </p:cNvPicPr>
          <p:nvPr/>
        </p:nvPicPr>
        <p:blipFill rotWithShape="1">
          <a:blip r:embed="rId4"/>
          <a:srcRect l="21230" t="22070" r="50549" b="9766"/>
          <a:stretch/>
        </p:blipFill>
        <p:spPr>
          <a:xfrm>
            <a:off x="6987293" y="2466973"/>
            <a:ext cx="1551872" cy="2107406"/>
          </a:xfrm>
          <a:prstGeom prst="rect">
            <a:avLst/>
          </a:prstGeom>
          <a:ln>
            <a:solidFill>
              <a:srgbClr val="C00000"/>
            </a:solidFill>
          </a:ln>
        </p:spPr>
      </p:pic>
      <p:pic>
        <p:nvPicPr>
          <p:cNvPr id="8" name="Picture 7"/>
          <p:cNvPicPr>
            <a:picLocks noChangeAspect="1"/>
          </p:cNvPicPr>
          <p:nvPr/>
        </p:nvPicPr>
        <p:blipFill rotWithShape="1">
          <a:blip r:embed="rId4"/>
          <a:srcRect l="21230" t="22070" r="50549" b="9766"/>
          <a:stretch/>
        </p:blipFill>
        <p:spPr>
          <a:xfrm>
            <a:off x="6868237" y="2576513"/>
            <a:ext cx="1551872" cy="2107406"/>
          </a:xfrm>
          <a:prstGeom prst="rect">
            <a:avLst/>
          </a:prstGeom>
          <a:ln>
            <a:solidFill>
              <a:srgbClr val="C00000"/>
            </a:solidFill>
          </a:ln>
        </p:spPr>
      </p:pic>
      <p:pic>
        <p:nvPicPr>
          <p:cNvPr id="9" name="Picture 8"/>
          <p:cNvPicPr>
            <a:picLocks noChangeAspect="1"/>
          </p:cNvPicPr>
          <p:nvPr/>
        </p:nvPicPr>
        <p:blipFill rotWithShape="1">
          <a:blip r:embed="rId4"/>
          <a:srcRect l="21230" t="22070" r="50549" b="9766"/>
          <a:stretch/>
        </p:blipFill>
        <p:spPr>
          <a:xfrm>
            <a:off x="6734882" y="2671761"/>
            <a:ext cx="1551872" cy="2107406"/>
          </a:xfrm>
          <a:prstGeom prst="rect">
            <a:avLst/>
          </a:prstGeom>
          <a:ln>
            <a:solidFill>
              <a:srgbClr val="C00000"/>
            </a:solidFill>
          </a:ln>
        </p:spPr>
      </p:pic>
      <p:pic>
        <p:nvPicPr>
          <p:cNvPr id="10" name="Picture 9"/>
          <p:cNvPicPr>
            <a:picLocks noChangeAspect="1"/>
          </p:cNvPicPr>
          <p:nvPr/>
        </p:nvPicPr>
        <p:blipFill rotWithShape="1">
          <a:blip r:embed="rId4"/>
          <a:srcRect l="21230" t="22070" r="50549" b="9766"/>
          <a:stretch/>
        </p:blipFill>
        <p:spPr>
          <a:xfrm>
            <a:off x="6630103" y="2767009"/>
            <a:ext cx="1551872" cy="2107406"/>
          </a:xfrm>
          <a:prstGeom prst="rect">
            <a:avLst/>
          </a:prstGeom>
          <a:ln>
            <a:solidFill>
              <a:schemeClr val="accent2"/>
            </a:solidFill>
          </a:ln>
        </p:spPr>
      </p:pic>
      <p:sp>
        <p:nvSpPr>
          <p:cNvPr id="5" name="Right Arrow 4"/>
          <p:cNvSpPr/>
          <p:nvPr/>
        </p:nvSpPr>
        <p:spPr>
          <a:xfrm>
            <a:off x="2476497" y="3028950"/>
            <a:ext cx="828935" cy="696514"/>
          </a:xfrm>
          <a:prstGeom prst="righ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5629284" y="3038470"/>
            <a:ext cx="828935" cy="696514"/>
          </a:xfrm>
          <a:prstGeom prst="righ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401501" y="4972044"/>
            <a:ext cx="2397836" cy="646331"/>
          </a:xfrm>
          <a:prstGeom prst="rect">
            <a:avLst/>
          </a:prstGeom>
          <a:noFill/>
        </p:spPr>
        <p:txBody>
          <a:bodyPr wrap="none" rtlCol="0">
            <a:spAutoFit/>
          </a:bodyPr>
          <a:lstStyle/>
          <a:p>
            <a:pPr algn="ctr"/>
            <a:r>
              <a:rPr lang="en-US" b="1" dirty="0" smtClean="0">
                <a:solidFill>
                  <a:schemeClr val="bg1"/>
                </a:solidFill>
              </a:rPr>
              <a:t>Implementation Period</a:t>
            </a:r>
          </a:p>
          <a:p>
            <a:pPr algn="ctr"/>
            <a:r>
              <a:rPr lang="en-US" b="1" dirty="0" smtClean="0">
                <a:solidFill>
                  <a:schemeClr val="bg1"/>
                </a:solidFill>
              </a:rPr>
              <a:t>2015-2017</a:t>
            </a:r>
            <a:endParaRPr lang="en-US" b="1" dirty="0">
              <a:solidFill>
                <a:schemeClr val="bg1"/>
              </a:solidFill>
            </a:endParaRPr>
          </a:p>
        </p:txBody>
      </p:sp>
    </p:spTree>
    <p:extLst>
      <p:ext uri="{BB962C8B-B14F-4D97-AF65-F5344CB8AC3E}">
        <p14:creationId xmlns:p14="http://schemas.microsoft.com/office/powerpoint/2010/main" val="280753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523631" y="427649"/>
            <a:ext cx="7792453" cy="1325563"/>
          </a:xfrm>
          <a:prstGeom prst="rect">
            <a:avLst/>
          </a:prstGeom>
        </p:spPr>
        <p:txBody>
          <a:bodyPr vert="horz" wrap="none"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b="1" dirty="0" smtClean="0">
                <a:solidFill>
                  <a:prstClr val="white"/>
                </a:solidFill>
              </a:rPr>
              <a:t>Bottom-up Approach</a:t>
            </a:r>
          </a:p>
          <a:p>
            <a:r>
              <a:rPr lang="en-US" sz="4800" b="1" dirty="0" smtClean="0">
                <a:solidFill>
                  <a:prstClr val="white"/>
                </a:solidFill>
              </a:rPr>
              <a:t>Regional Initiatives for Europe</a:t>
            </a:r>
            <a:endParaRPr lang="en-US" b="1" dirty="0">
              <a:solidFill>
                <a:prstClr val="white"/>
              </a:solidFill>
            </a:endParaRPr>
          </a:p>
        </p:txBody>
      </p:sp>
      <p:graphicFrame>
        <p:nvGraphicFramePr>
          <p:cNvPr id="3" name="Diagram 2"/>
          <p:cNvGraphicFramePr/>
          <p:nvPr>
            <p:extLst>
              <p:ext uri="{D42A27DB-BD31-4B8C-83A1-F6EECF244321}">
                <p14:modId xmlns:p14="http://schemas.microsoft.com/office/powerpoint/2010/main" val="3134015566"/>
              </p:ext>
            </p:extLst>
          </p:nvPr>
        </p:nvGraphicFramePr>
        <p:xfrm>
          <a:off x="-114298" y="2038964"/>
          <a:ext cx="9258298" cy="3822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936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1" y="427649"/>
            <a:ext cx="9144000" cy="5478476"/>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b="1" dirty="0" smtClean="0">
                <a:solidFill>
                  <a:prstClr val="white"/>
                </a:solidFill>
              </a:rPr>
              <a:t>All stakeholders are kindly invited </a:t>
            </a:r>
            <a:br>
              <a:rPr lang="en-US" sz="4800" b="1" dirty="0" smtClean="0">
                <a:solidFill>
                  <a:prstClr val="white"/>
                </a:solidFill>
              </a:rPr>
            </a:br>
            <a:r>
              <a:rPr lang="en-US" sz="4800" b="1" dirty="0" smtClean="0">
                <a:solidFill>
                  <a:prstClr val="white"/>
                </a:solidFill>
              </a:rPr>
              <a:t>to express their preliminary </a:t>
            </a:r>
            <a:br>
              <a:rPr lang="en-US" sz="4800" b="1" dirty="0" smtClean="0">
                <a:solidFill>
                  <a:prstClr val="white"/>
                </a:solidFill>
              </a:rPr>
            </a:br>
            <a:r>
              <a:rPr lang="en-US" sz="4800" b="1" dirty="0" smtClean="0">
                <a:solidFill>
                  <a:prstClr val="white"/>
                </a:solidFill>
              </a:rPr>
              <a:t>commitments to support </a:t>
            </a:r>
            <a:br>
              <a:rPr lang="en-US" sz="4800" b="1" dirty="0" smtClean="0">
                <a:solidFill>
                  <a:prstClr val="white"/>
                </a:solidFill>
              </a:rPr>
            </a:br>
            <a:r>
              <a:rPr lang="en-US" sz="4800" b="1" dirty="0" smtClean="0">
                <a:solidFill>
                  <a:prstClr val="white"/>
                </a:solidFill>
              </a:rPr>
              <a:t>implementation of the </a:t>
            </a:r>
            <a:br>
              <a:rPr lang="en-US" sz="4800" b="1" dirty="0" smtClean="0">
                <a:solidFill>
                  <a:prstClr val="white"/>
                </a:solidFill>
              </a:rPr>
            </a:br>
            <a:r>
              <a:rPr lang="en-US" sz="4800" b="1" dirty="0" smtClean="0">
                <a:solidFill>
                  <a:prstClr val="white"/>
                </a:solidFill>
              </a:rPr>
              <a:t>Regional Initiatives for Europe by </a:t>
            </a:r>
            <a:br>
              <a:rPr lang="en-US" sz="4800" b="1" dirty="0" smtClean="0">
                <a:solidFill>
                  <a:prstClr val="white"/>
                </a:solidFill>
              </a:rPr>
            </a:br>
            <a:r>
              <a:rPr lang="en-US" sz="4800" b="1" dirty="0" smtClean="0">
                <a:solidFill>
                  <a:srgbClr val="FFFF00"/>
                </a:solidFill>
              </a:rPr>
              <a:t>27 March 2015</a:t>
            </a:r>
            <a:r>
              <a:rPr lang="en-US" sz="4800" b="1" dirty="0" smtClean="0">
                <a:solidFill>
                  <a:prstClr val="white"/>
                </a:solidFill>
              </a:rPr>
              <a:t> </a:t>
            </a:r>
          </a:p>
          <a:p>
            <a:r>
              <a:rPr lang="en-US" sz="4800" b="1" dirty="0" smtClean="0">
                <a:solidFill>
                  <a:srgbClr val="FFFF00"/>
                </a:solidFill>
              </a:rPr>
              <a:t>EURregion@itu.int</a:t>
            </a:r>
            <a:endParaRPr lang="en-US" b="1" dirty="0">
              <a:solidFill>
                <a:srgbClr val="FFFF00"/>
              </a:solidFill>
            </a:endParaRPr>
          </a:p>
        </p:txBody>
      </p:sp>
    </p:spTree>
    <p:extLst>
      <p:ext uri="{BB962C8B-B14F-4D97-AF65-F5344CB8AC3E}">
        <p14:creationId xmlns:p14="http://schemas.microsoft.com/office/powerpoint/2010/main" val="164649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523631" y="427649"/>
            <a:ext cx="7792453"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b="1" dirty="0" smtClean="0">
                <a:solidFill>
                  <a:schemeClr val="bg1"/>
                </a:solidFill>
              </a:rPr>
              <a:t>Europe Regional Initiatives</a:t>
            </a:r>
            <a:endParaRPr lang="en-US" b="1" dirty="0">
              <a:solidFill>
                <a:schemeClr val="bg1"/>
              </a:solidFill>
            </a:endParaRPr>
          </a:p>
        </p:txBody>
      </p:sp>
      <p:sp>
        <p:nvSpPr>
          <p:cNvPr id="7" name="Content Placeholder 2"/>
          <p:cNvSpPr txBox="1">
            <a:spLocks/>
          </p:cNvSpPr>
          <p:nvPr/>
        </p:nvSpPr>
        <p:spPr>
          <a:xfrm>
            <a:off x="523631" y="1825625"/>
            <a:ext cx="8179211" cy="435133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dirty="0" smtClean="0">
                <a:solidFill>
                  <a:schemeClr val="bg1"/>
                </a:solidFill>
              </a:rPr>
              <a:t>EUR1   Spectrum management and transition to digital broadcasting</a:t>
            </a:r>
          </a:p>
          <a:p>
            <a:pPr algn="l"/>
            <a:endParaRPr lang="en-US" sz="2000" b="1" dirty="0" smtClean="0">
              <a:solidFill>
                <a:schemeClr val="bg1"/>
              </a:solidFill>
            </a:endParaRPr>
          </a:p>
          <a:p>
            <a:pPr algn="l"/>
            <a:r>
              <a:rPr lang="en-US" sz="2000" b="1" dirty="0" smtClean="0">
                <a:solidFill>
                  <a:schemeClr val="bg1"/>
                </a:solidFill>
              </a:rPr>
              <a:t>EUR2   Development of broadband access and adoption of broadband</a:t>
            </a:r>
          </a:p>
          <a:p>
            <a:pPr algn="l"/>
            <a:endParaRPr lang="en-US" sz="2000" b="1" dirty="0" smtClean="0">
              <a:solidFill>
                <a:schemeClr val="bg1"/>
              </a:solidFill>
            </a:endParaRPr>
          </a:p>
          <a:p>
            <a:pPr algn="l"/>
            <a:r>
              <a:rPr lang="en-US" sz="2000" b="1" dirty="0" smtClean="0">
                <a:solidFill>
                  <a:schemeClr val="bg1"/>
                </a:solidFill>
              </a:rPr>
              <a:t>EUR3   Ensuring access to telecommunications/ICTs, in particular for 			     persons with disabilities</a:t>
            </a:r>
          </a:p>
          <a:p>
            <a:pPr algn="l"/>
            <a:endParaRPr lang="en-US" sz="2000" b="1" dirty="0" smtClean="0">
              <a:solidFill>
                <a:schemeClr val="bg1"/>
              </a:solidFill>
            </a:endParaRPr>
          </a:p>
          <a:p>
            <a:pPr algn="l"/>
            <a:r>
              <a:rPr lang="en-US" sz="2000" b="1" dirty="0" smtClean="0">
                <a:solidFill>
                  <a:schemeClr val="bg1"/>
                </a:solidFill>
              </a:rPr>
              <a:t>EUR4   Building confidence and security in using telecommunications/ICTs</a:t>
            </a:r>
          </a:p>
          <a:p>
            <a:pPr algn="l"/>
            <a:endParaRPr lang="en-US" sz="2000" b="1" dirty="0" smtClean="0">
              <a:solidFill>
                <a:schemeClr val="bg1"/>
              </a:solidFill>
            </a:endParaRPr>
          </a:p>
          <a:p>
            <a:pPr algn="l"/>
            <a:r>
              <a:rPr lang="en-US" sz="2000" b="1" dirty="0" smtClean="0">
                <a:solidFill>
                  <a:schemeClr val="bg1"/>
                </a:solidFill>
              </a:rPr>
              <a:t>EUR5   Entrepreneurship, innovation and youth</a:t>
            </a:r>
            <a:endParaRPr lang="en-US" sz="2000" b="1" dirty="0">
              <a:solidFill>
                <a:schemeClr val="bg1"/>
              </a:solidFill>
            </a:endParaRPr>
          </a:p>
        </p:txBody>
      </p:sp>
    </p:spTree>
    <p:extLst>
      <p:ext uri="{BB962C8B-B14F-4D97-AF65-F5344CB8AC3E}">
        <p14:creationId xmlns:p14="http://schemas.microsoft.com/office/powerpoint/2010/main" val="3314145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242277" y="427649"/>
            <a:ext cx="8589108"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prstClr val="white"/>
                </a:solidFill>
              </a:rPr>
              <a:t>Regional Initiative </a:t>
            </a:r>
            <a:r>
              <a:rPr lang="en-US" sz="2400" b="1" dirty="0" smtClean="0">
                <a:solidFill>
                  <a:prstClr val="white"/>
                </a:solidFill>
              </a:rPr>
              <a:t>EUR1 – </a:t>
            </a:r>
            <a:r>
              <a:rPr lang="en-US" sz="2400" b="1" dirty="0">
                <a:solidFill>
                  <a:prstClr val="white"/>
                </a:solidFill>
              </a:rPr>
              <a:t>Spectrum management and </a:t>
            </a:r>
            <a:endParaRPr lang="en-US" sz="2400" b="1" dirty="0" smtClean="0">
              <a:solidFill>
                <a:prstClr val="white"/>
              </a:solidFill>
            </a:endParaRPr>
          </a:p>
          <a:p>
            <a:pPr algn="l"/>
            <a:r>
              <a:rPr lang="en-US" sz="2400" b="1" dirty="0" smtClean="0">
                <a:solidFill>
                  <a:prstClr val="white"/>
                </a:solidFill>
              </a:rPr>
              <a:t>							  transition </a:t>
            </a:r>
            <a:r>
              <a:rPr lang="en-US" sz="2400" b="1" dirty="0">
                <a:solidFill>
                  <a:prstClr val="white"/>
                </a:solidFill>
              </a:rPr>
              <a:t>to digital </a:t>
            </a:r>
            <a:r>
              <a:rPr lang="en-US" sz="2400" b="1" dirty="0" smtClean="0">
                <a:solidFill>
                  <a:prstClr val="white"/>
                </a:solidFill>
              </a:rPr>
              <a:t>broadcasting</a:t>
            </a:r>
          </a:p>
          <a:p>
            <a:pPr algn="l"/>
            <a:r>
              <a:rPr lang="en-US" sz="2400" b="1" dirty="0" smtClean="0">
                <a:solidFill>
                  <a:srgbClr val="FF0000"/>
                </a:solidFill>
              </a:rPr>
              <a:t>Background</a:t>
            </a:r>
            <a:endParaRPr lang="en-US" sz="2400" b="1" dirty="0">
              <a:solidFill>
                <a:prstClr val="white"/>
              </a:solidFill>
            </a:endParaRPr>
          </a:p>
        </p:txBody>
      </p:sp>
      <p:sp>
        <p:nvSpPr>
          <p:cNvPr id="7" name="Content Placeholder 2"/>
          <p:cNvSpPr txBox="1">
            <a:spLocks/>
          </p:cNvSpPr>
          <p:nvPr/>
        </p:nvSpPr>
        <p:spPr>
          <a:xfrm>
            <a:off x="523631" y="1966302"/>
            <a:ext cx="8179211" cy="435133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u="sng" dirty="0">
                <a:solidFill>
                  <a:prstClr val="white"/>
                </a:solidFill>
              </a:rPr>
              <a:t>Objective:</a:t>
            </a:r>
            <a:r>
              <a:rPr lang="en-US" sz="2000" dirty="0">
                <a:solidFill>
                  <a:prstClr val="white"/>
                </a:solidFill>
              </a:rPr>
              <a:t> </a:t>
            </a:r>
            <a:r>
              <a:rPr lang="en-US" sz="2000" b="1" dirty="0">
                <a:solidFill>
                  <a:prstClr val="white"/>
                </a:solidFill>
              </a:rPr>
              <a:t>To foster regional cooperation, mainly supplemented by direct assistance to the administrations in the process of analogue TV switch-off, and management of the frequencies in the digital dividend bands, which are to be utilized bearing in mind the most effective use of radio spectrum</a:t>
            </a:r>
            <a:r>
              <a:rPr lang="en-US" sz="2000" b="1" dirty="0" smtClean="0">
                <a:solidFill>
                  <a:prstClr val="white"/>
                </a:solidFill>
              </a:rPr>
              <a:t>. </a:t>
            </a:r>
          </a:p>
          <a:p>
            <a:pPr algn="l"/>
            <a:endParaRPr lang="en-US" sz="2000" b="1" u="sng" dirty="0">
              <a:solidFill>
                <a:prstClr val="white"/>
              </a:solidFill>
            </a:endParaRPr>
          </a:p>
          <a:p>
            <a:pPr algn="l"/>
            <a:r>
              <a:rPr lang="en-GB" sz="2000" b="1" u="sng" dirty="0" smtClean="0">
                <a:solidFill>
                  <a:prstClr val="white"/>
                </a:solidFill>
              </a:rPr>
              <a:t>Expected results:</a:t>
            </a:r>
            <a:r>
              <a:rPr lang="en-US" sz="2000" u="sng" dirty="0">
                <a:solidFill>
                  <a:prstClr val="white"/>
                </a:solidFill>
              </a:rPr>
              <a:t> </a:t>
            </a:r>
            <a:r>
              <a:rPr lang="en-US" sz="2000" dirty="0" smtClean="0">
                <a:solidFill>
                  <a:prstClr val="white"/>
                </a:solidFill>
              </a:rPr>
              <a:t>Assistance </a:t>
            </a:r>
            <a:r>
              <a:rPr lang="en-US" sz="2000" dirty="0">
                <a:solidFill>
                  <a:prstClr val="white"/>
                </a:solidFill>
              </a:rPr>
              <a:t>to the countries in need in the following:</a:t>
            </a:r>
            <a:br>
              <a:rPr lang="en-US" sz="2000" dirty="0">
                <a:solidFill>
                  <a:prstClr val="white"/>
                </a:solidFill>
              </a:rPr>
            </a:br>
            <a:endParaRPr lang="en-US" sz="2000" dirty="0" smtClean="0">
              <a:solidFill>
                <a:prstClr val="white"/>
              </a:solidFill>
            </a:endParaRPr>
          </a:p>
          <a:p>
            <a:pPr marL="285750" indent="-285750" algn="l">
              <a:buFont typeface="Arial" panose="020B0604020202020204" pitchFamily="34" charset="0"/>
              <a:buChar char="•"/>
            </a:pPr>
            <a:r>
              <a:rPr lang="en-US" sz="1600" b="1" dirty="0">
                <a:solidFill>
                  <a:prstClr val="white"/>
                </a:solidFill>
              </a:rPr>
              <a:t>Transition from analogue to digital terrestrial broadcasting and switch-off </a:t>
            </a:r>
            <a:r>
              <a:rPr lang="en-US" sz="1600" b="1" dirty="0" smtClean="0">
                <a:solidFill>
                  <a:prstClr val="white"/>
                </a:solidFill>
              </a:rPr>
              <a:t>proces</a:t>
            </a:r>
            <a:r>
              <a:rPr lang="en-US" sz="1600" dirty="0" smtClean="0">
                <a:solidFill>
                  <a:prstClr val="white"/>
                </a:solidFill>
              </a:rPr>
              <a:t>s</a:t>
            </a:r>
          </a:p>
          <a:p>
            <a:pPr marL="285750" indent="-285750" algn="l">
              <a:buFont typeface="Arial" panose="020B0604020202020204" pitchFamily="34" charset="0"/>
              <a:buChar char="•"/>
            </a:pPr>
            <a:r>
              <a:rPr lang="en-US" sz="1600" b="1" dirty="0">
                <a:solidFill>
                  <a:prstClr val="white"/>
                </a:solidFill>
              </a:rPr>
              <a:t>Capacity building in spectrum management, including in the digital dividend </a:t>
            </a:r>
            <a:r>
              <a:rPr lang="en-US" sz="1600" b="1" dirty="0" smtClean="0">
                <a:solidFill>
                  <a:prstClr val="white"/>
                </a:solidFill>
              </a:rPr>
              <a:t>band</a:t>
            </a:r>
          </a:p>
          <a:p>
            <a:pPr marL="285750" indent="-285750" algn="l">
              <a:buFont typeface="Arial" panose="020B0604020202020204" pitchFamily="34" charset="0"/>
              <a:buChar char="•"/>
            </a:pPr>
            <a:r>
              <a:rPr lang="en-US" sz="1600" b="1" dirty="0">
                <a:solidFill>
                  <a:prstClr val="white"/>
                </a:solidFill>
              </a:rPr>
              <a:t>Elaboration of studies, benchmarks and guidelines on the economic and policy aspects of the assignment and use of the radio-frequency spectrum.</a:t>
            </a:r>
            <a:r>
              <a:rPr lang="en-US" sz="1600" dirty="0">
                <a:solidFill>
                  <a:prstClr val="white"/>
                </a:solidFill>
              </a:rPr>
              <a:t/>
            </a:r>
            <a:br>
              <a:rPr lang="en-US" sz="1600" dirty="0">
                <a:solidFill>
                  <a:prstClr val="white"/>
                </a:solidFill>
              </a:rPr>
            </a:br>
            <a:endParaRPr lang="en-US" sz="1600" dirty="0">
              <a:solidFill>
                <a:prstClr val="white"/>
              </a:solidFill>
            </a:endParaRPr>
          </a:p>
        </p:txBody>
      </p:sp>
    </p:spTree>
    <p:extLst>
      <p:ext uri="{BB962C8B-B14F-4D97-AF65-F5344CB8AC3E}">
        <p14:creationId xmlns:p14="http://schemas.microsoft.com/office/powerpoint/2010/main" val="374486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prstClr val="white"/>
                </a:solidFill>
              </a:rPr>
              <a:t>Regional Initiative </a:t>
            </a:r>
            <a:r>
              <a:rPr lang="en-US" sz="2400" b="1" dirty="0" smtClean="0">
                <a:solidFill>
                  <a:prstClr val="white"/>
                </a:solidFill>
              </a:rPr>
              <a:t>EUR1 </a:t>
            </a:r>
            <a:r>
              <a:rPr lang="en-US" sz="2400" b="1" dirty="0">
                <a:solidFill>
                  <a:prstClr val="white"/>
                </a:solidFill>
              </a:rPr>
              <a:t>– </a:t>
            </a:r>
            <a:r>
              <a:rPr lang="en-US" sz="2400" b="1" dirty="0" smtClean="0">
                <a:solidFill>
                  <a:prstClr val="white"/>
                </a:solidFill>
              </a:rPr>
              <a:t>Spectrum </a:t>
            </a:r>
            <a:r>
              <a:rPr lang="en-US" sz="2400" b="1" dirty="0">
                <a:solidFill>
                  <a:prstClr val="white"/>
                </a:solidFill>
              </a:rPr>
              <a:t>management and </a:t>
            </a:r>
          </a:p>
          <a:p>
            <a:pPr algn="l"/>
            <a:r>
              <a:rPr lang="en-US" sz="2400" b="1" dirty="0" smtClean="0">
                <a:solidFill>
                  <a:prstClr val="white"/>
                </a:solidFill>
              </a:rPr>
              <a:t>							  transition </a:t>
            </a:r>
            <a:r>
              <a:rPr lang="en-US" sz="2400" b="1" dirty="0">
                <a:solidFill>
                  <a:prstClr val="white"/>
                </a:solidFill>
              </a:rPr>
              <a:t>to digital broadcasting</a:t>
            </a:r>
          </a:p>
          <a:p>
            <a:pPr algn="l"/>
            <a:r>
              <a:rPr lang="en-US" sz="2400" b="1" dirty="0" smtClean="0">
                <a:solidFill>
                  <a:srgbClr val="FF0000"/>
                </a:solidFill>
              </a:rPr>
              <a:t>Possible </a:t>
            </a:r>
            <a:r>
              <a:rPr lang="en-US" sz="2400" b="1" dirty="0">
                <a:solidFill>
                  <a:srgbClr val="FF0000"/>
                </a:solidFill>
              </a:rPr>
              <a:t>actions and KPIs</a:t>
            </a:r>
            <a:endParaRPr lang="en-US" sz="2400" b="1" dirty="0">
              <a:solidFill>
                <a:prstClr val="white"/>
              </a:solidFill>
            </a:endParaRPr>
          </a:p>
        </p:txBody>
      </p:sp>
      <p:sp>
        <p:nvSpPr>
          <p:cNvPr id="7" name="Content Placeholder 2"/>
          <p:cNvSpPr txBox="1">
            <a:spLocks/>
          </p:cNvSpPr>
          <p:nvPr/>
        </p:nvSpPr>
        <p:spPr>
          <a:xfrm>
            <a:off x="486302" y="1697033"/>
            <a:ext cx="8415421" cy="4351338"/>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400" b="1" dirty="0" smtClean="0">
                <a:solidFill>
                  <a:prstClr val="white"/>
                </a:solidFill>
              </a:rPr>
              <a:t>Pan-European </a:t>
            </a:r>
            <a:r>
              <a:rPr lang="en-US" sz="2400" b="1" dirty="0">
                <a:solidFill>
                  <a:prstClr val="white"/>
                </a:solidFill>
              </a:rPr>
              <a:t>overview of transition from analogue to digital terrestrial </a:t>
            </a:r>
            <a:r>
              <a:rPr lang="en-US" sz="2400" b="1" dirty="0" smtClean="0">
                <a:solidFill>
                  <a:prstClr val="white"/>
                </a:solidFill>
              </a:rPr>
              <a:t>broadcasting</a:t>
            </a:r>
            <a:endParaRPr lang="en-GB" sz="2400" b="1" dirty="0" smtClean="0">
              <a:solidFill>
                <a:prstClr val="white"/>
              </a:solidFill>
            </a:endParaRPr>
          </a:p>
          <a:p>
            <a:pPr marL="342900" indent="-342900" algn="l">
              <a:buFont typeface="Arial" panose="020B0604020202020204" pitchFamily="34" charset="0"/>
              <a:buChar char="•"/>
            </a:pPr>
            <a:r>
              <a:rPr lang="en-US" sz="2400" b="1" dirty="0" smtClean="0">
                <a:solidFill>
                  <a:prstClr val="white"/>
                </a:solidFill>
              </a:rPr>
              <a:t>Digital </a:t>
            </a:r>
            <a:r>
              <a:rPr lang="en-US" sz="2400" b="1" dirty="0">
                <a:solidFill>
                  <a:prstClr val="white"/>
                </a:solidFill>
              </a:rPr>
              <a:t>Switchover Overview database completion</a:t>
            </a:r>
            <a:r>
              <a:rPr lang="en-US" sz="2400" b="1" dirty="0" smtClean="0">
                <a:solidFill>
                  <a:prstClr val="white"/>
                </a:solidFill>
              </a:rPr>
              <a:t>. </a:t>
            </a:r>
            <a:endParaRPr lang="en-GB" sz="2400" b="1" dirty="0" smtClean="0">
              <a:solidFill>
                <a:prstClr val="white"/>
              </a:solidFill>
            </a:endParaRPr>
          </a:p>
          <a:p>
            <a:pPr marL="342900" indent="-342900" algn="l" hangingPunct="0">
              <a:buFont typeface="Arial" panose="020B0604020202020204" pitchFamily="34" charset="0"/>
              <a:buChar char="•"/>
            </a:pPr>
            <a:r>
              <a:rPr lang="en-US" sz="2400" b="1" dirty="0" smtClean="0">
                <a:solidFill>
                  <a:prstClr val="white"/>
                </a:solidFill>
              </a:rPr>
              <a:t>Annual seminars </a:t>
            </a:r>
          </a:p>
          <a:p>
            <a:pPr marL="800100" lvl="1" indent="-342900" algn="l" hangingPunct="0">
              <a:buFont typeface="Arial" panose="020B0604020202020204" pitchFamily="34" charset="0"/>
              <a:buChar char="•"/>
            </a:pPr>
            <a:r>
              <a:rPr lang="en-US" sz="2000" b="1" dirty="0" smtClean="0">
                <a:solidFill>
                  <a:prstClr val="white"/>
                </a:solidFill>
              </a:rPr>
              <a:t>2015 Spectrum Management and Digital Broadcasting (</a:t>
            </a:r>
            <a:r>
              <a:rPr lang="en-US" sz="2000" b="1" dirty="0" err="1" smtClean="0">
                <a:solidFill>
                  <a:prstClr val="white"/>
                </a:solidFill>
              </a:rPr>
              <a:t>Hungaary</a:t>
            </a:r>
            <a:r>
              <a:rPr lang="en-US" sz="2000" b="1" dirty="0" smtClean="0">
                <a:solidFill>
                  <a:prstClr val="white"/>
                </a:solidFill>
              </a:rPr>
              <a:t>)</a:t>
            </a:r>
          </a:p>
          <a:p>
            <a:pPr marL="800100" lvl="1" indent="-342900" algn="l" hangingPunct="0">
              <a:buFont typeface="Arial" panose="020B0604020202020204" pitchFamily="34" charset="0"/>
              <a:buChar char="•"/>
            </a:pPr>
            <a:r>
              <a:rPr lang="en-US" sz="2000" b="1" dirty="0" smtClean="0">
                <a:solidFill>
                  <a:prstClr val="white"/>
                </a:solidFill>
              </a:rPr>
              <a:t>2016 Workshop </a:t>
            </a:r>
            <a:r>
              <a:rPr lang="en-US" sz="2000" b="1" dirty="0">
                <a:solidFill>
                  <a:prstClr val="white"/>
                </a:solidFill>
              </a:rPr>
              <a:t>on the outcomes of </a:t>
            </a:r>
            <a:r>
              <a:rPr lang="en-US" sz="2000" b="1" dirty="0" smtClean="0">
                <a:solidFill>
                  <a:prstClr val="white"/>
                </a:solidFill>
              </a:rPr>
              <a:t>WRC-15</a:t>
            </a:r>
            <a:endParaRPr lang="en-US" dirty="0">
              <a:solidFill>
                <a:prstClr val="white"/>
              </a:solidFill>
            </a:endParaRPr>
          </a:p>
          <a:p>
            <a:pPr marL="342900" indent="-342900" algn="l" hangingPunct="0">
              <a:buFont typeface="Arial" panose="020B0604020202020204" pitchFamily="34" charset="0"/>
              <a:buChar char="•"/>
            </a:pPr>
            <a:r>
              <a:rPr lang="en-US" sz="2400" b="1" dirty="0" smtClean="0">
                <a:solidFill>
                  <a:prstClr val="white"/>
                </a:solidFill>
              </a:rPr>
              <a:t>Skills building </a:t>
            </a:r>
            <a:r>
              <a:rPr lang="en-US" sz="2400" b="1" dirty="0">
                <a:solidFill>
                  <a:prstClr val="white"/>
                </a:solidFill>
              </a:rPr>
              <a:t>events on Spectrum Management &amp; </a:t>
            </a:r>
            <a:r>
              <a:rPr lang="en-US" sz="2400" b="1" dirty="0" smtClean="0">
                <a:solidFill>
                  <a:prstClr val="white"/>
                </a:solidFill>
              </a:rPr>
              <a:t>Broadcasting</a:t>
            </a:r>
            <a:endParaRPr lang="en-US" sz="2400" b="1" dirty="0">
              <a:solidFill>
                <a:prstClr val="white"/>
              </a:solidFill>
            </a:endParaRPr>
          </a:p>
          <a:p>
            <a:pPr marL="342900" indent="-342900" algn="l" hangingPunct="0">
              <a:buFont typeface="Arial" panose="020B0604020202020204" pitchFamily="34" charset="0"/>
              <a:buChar char="•"/>
            </a:pPr>
            <a:r>
              <a:rPr lang="en-US" sz="2400" b="1" dirty="0" smtClean="0">
                <a:solidFill>
                  <a:prstClr val="white"/>
                </a:solidFill>
              </a:rPr>
              <a:t>Twinning </a:t>
            </a:r>
            <a:r>
              <a:rPr lang="en-US" sz="2400" b="1" dirty="0" err="1" smtClean="0">
                <a:solidFill>
                  <a:prstClr val="white"/>
                </a:solidFill>
              </a:rPr>
              <a:t>Programme</a:t>
            </a:r>
            <a:r>
              <a:rPr lang="en-US" sz="2400" b="1" dirty="0" smtClean="0">
                <a:solidFill>
                  <a:prstClr val="white"/>
                </a:solidFill>
              </a:rPr>
              <a:t> strengthening exchange of know how between countries</a:t>
            </a:r>
          </a:p>
          <a:p>
            <a:pPr marL="342900" indent="-342900" algn="l" hangingPunct="0">
              <a:buFont typeface="Arial" panose="020B0604020202020204" pitchFamily="34" charset="0"/>
              <a:buChar char="•"/>
            </a:pPr>
            <a:r>
              <a:rPr lang="en-US" sz="2400" b="1" dirty="0" smtClean="0">
                <a:solidFill>
                  <a:prstClr val="white"/>
                </a:solidFill>
              </a:rPr>
              <a:t>Country assistance upon request</a:t>
            </a:r>
          </a:p>
          <a:p>
            <a:pPr marL="342900" indent="-342900" algn="l" hangingPunct="0">
              <a:buFont typeface="Arial" panose="020B0604020202020204" pitchFamily="34" charset="0"/>
              <a:buChar char="•"/>
            </a:pPr>
            <a:r>
              <a:rPr lang="en-US" sz="2400" b="1" dirty="0" smtClean="0">
                <a:solidFill>
                  <a:prstClr val="white"/>
                </a:solidFill>
              </a:rPr>
              <a:t>Spectrum Management </a:t>
            </a:r>
            <a:r>
              <a:rPr lang="en-US" sz="2400" b="1" dirty="0">
                <a:solidFill>
                  <a:prstClr val="white"/>
                </a:solidFill>
              </a:rPr>
              <a:t>Training </a:t>
            </a:r>
            <a:r>
              <a:rPr lang="en-US" sz="2400" b="1" dirty="0" err="1">
                <a:solidFill>
                  <a:prstClr val="white"/>
                </a:solidFill>
              </a:rPr>
              <a:t>Programme</a:t>
            </a:r>
            <a:r>
              <a:rPr lang="en-US" sz="2400" b="1" dirty="0">
                <a:solidFill>
                  <a:prstClr val="white"/>
                </a:solidFill>
              </a:rPr>
              <a:t> </a:t>
            </a:r>
            <a:r>
              <a:rPr lang="en-US" sz="2400" b="1" dirty="0" smtClean="0">
                <a:solidFill>
                  <a:prstClr val="white"/>
                </a:solidFill>
              </a:rPr>
              <a:t>(SMTP) on </a:t>
            </a:r>
            <a:r>
              <a:rPr lang="en-US" sz="2400" b="1" dirty="0">
                <a:solidFill>
                  <a:prstClr val="white"/>
                </a:solidFill>
              </a:rPr>
              <a:t>the ITU </a:t>
            </a:r>
            <a:r>
              <a:rPr lang="en-US" sz="2400" b="1" dirty="0" smtClean="0">
                <a:solidFill>
                  <a:prstClr val="white"/>
                </a:solidFill>
              </a:rPr>
              <a:t>Academy and other trainings of ITU Academy, including </a:t>
            </a:r>
            <a:r>
              <a:rPr lang="en-US" sz="2400" b="1" dirty="0" err="1" smtClean="0">
                <a:solidFill>
                  <a:prstClr val="white"/>
                </a:solidFill>
              </a:rPr>
              <a:t>CoEs</a:t>
            </a:r>
            <a:r>
              <a:rPr lang="en-US" sz="2400" b="1" dirty="0" smtClean="0">
                <a:solidFill>
                  <a:prstClr val="white"/>
                </a:solidFill>
              </a:rPr>
              <a:t> Trainings</a:t>
            </a:r>
            <a:endParaRPr lang="en-US" sz="2400" b="1" dirty="0">
              <a:solidFill>
                <a:prstClr val="white"/>
              </a:solidFill>
            </a:endParaRPr>
          </a:p>
          <a:p>
            <a:pPr algn="l"/>
            <a:endParaRPr lang="en-US" sz="2000" b="1" dirty="0">
              <a:solidFill>
                <a:prstClr val="white"/>
              </a:solidFill>
            </a:endParaRPr>
          </a:p>
        </p:txBody>
      </p:sp>
    </p:spTree>
    <p:extLst>
      <p:ext uri="{BB962C8B-B14F-4D97-AF65-F5344CB8AC3E}">
        <p14:creationId xmlns:p14="http://schemas.microsoft.com/office/powerpoint/2010/main" val="1007724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242277" y="427649"/>
            <a:ext cx="8589108"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prstClr val="white"/>
                </a:solidFill>
              </a:rPr>
              <a:t>Regional Initiative </a:t>
            </a:r>
            <a:r>
              <a:rPr lang="en-US" sz="2400" b="1" dirty="0" smtClean="0">
                <a:solidFill>
                  <a:prstClr val="white"/>
                </a:solidFill>
              </a:rPr>
              <a:t>EUR2 – Development </a:t>
            </a:r>
            <a:r>
              <a:rPr lang="en-US" sz="2400" b="1" dirty="0">
                <a:solidFill>
                  <a:prstClr val="white"/>
                </a:solidFill>
              </a:rPr>
              <a:t>of broadband access and </a:t>
            </a:r>
            <a:endParaRPr lang="en-US" sz="2400" b="1" dirty="0" smtClean="0">
              <a:solidFill>
                <a:prstClr val="white"/>
              </a:solidFill>
            </a:endParaRPr>
          </a:p>
          <a:p>
            <a:pPr algn="l"/>
            <a:r>
              <a:rPr lang="en-US" sz="2400" b="1" dirty="0">
                <a:solidFill>
                  <a:prstClr val="white"/>
                </a:solidFill>
              </a:rPr>
              <a:t>	</a:t>
            </a:r>
            <a:r>
              <a:rPr lang="en-US" sz="2400" b="1" dirty="0" smtClean="0">
                <a:solidFill>
                  <a:prstClr val="white"/>
                </a:solidFill>
              </a:rPr>
              <a:t>					        adoption </a:t>
            </a:r>
            <a:r>
              <a:rPr lang="en-US" sz="2400" b="1" dirty="0">
                <a:solidFill>
                  <a:prstClr val="white"/>
                </a:solidFill>
              </a:rPr>
              <a:t>of </a:t>
            </a:r>
            <a:r>
              <a:rPr lang="en-US" sz="2400" b="1" dirty="0" smtClean="0">
                <a:solidFill>
                  <a:prstClr val="white"/>
                </a:solidFill>
              </a:rPr>
              <a:t>broadband</a:t>
            </a:r>
            <a:endParaRPr lang="en-US" sz="2400" b="1" dirty="0" smtClean="0">
              <a:solidFill>
                <a:srgbClr val="FF0000"/>
              </a:solidFill>
            </a:endParaRPr>
          </a:p>
          <a:p>
            <a:pPr algn="l"/>
            <a:r>
              <a:rPr lang="en-US" sz="2400" b="1" dirty="0" smtClean="0">
                <a:solidFill>
                  <a:srgbClr val="FF0000"/>
                </a:solidFill>
              </a:rPr>
              <a:t>Background</a:t>
            </a:r>
            <a:endParaRPr lang="en-US" sz="2400" b="1" dirty="0">
              <a:solidFill>
                <a:prstClr val="white"/>
              </a:solidFill>
            </a:endParaRPr>
          </a:p>
        </p:txBody>
      </p:sp>
      <p:sp>
        <p:nvSpPr>
          <p:cNvPr id="7" name="Content Placeholder 2"/>
          <p:cNvSpPr txBox="1">
            <a:spLocks/>
          </p:cNvSpPr>
          <p:nvPr/>
        </p:nvSpPr>
        <p:spPr>
          <a:xfrm>
            <a:off x="523631" y="1966302"/>
            <a:ext cx="8179211" cy="4351338"/>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u="sng" dirty="0">
                <a:solidFill>
                  <a:prstClr val="white"/>
                </a:solidFill>
              </a:rPr>
              <a:t>Objective:</a:t>
            </a:r>
            <a:r>
              <a:rPr lang="en-US" sz="2000" dirty="0">
                <a:solidFill>
                  <a:prstClr val="white"/>
                </a:solidFill>
              </a:rPr>
              <a:t> </a:t>
            </a:r>
            <a:r>
              <a:rPr lang="en-US" sz="2000" b="1" dirty="0" smtClean="0">
                <a:solidFill>
                  <a:prstClr val="white"/>
                </a:solidFill>
              </a:rPr>
              <a:t>Due </a:t>
            </a:r>
            <a:r>
              <a:rPr lang="en-US" sz="2000" b="1" dirty="0">
                <a:solidFill>
                  <a:prstClr val="white"/>
                </a:solidFill>
              </a:rPr>
              <a:t>to significant differences in European countries, there is an urgent need to take steps and assist administrations in every aspect of the practical implementation and development of high-speed </a:t>
            </a:r>
            <a:r>
              <a:rPr lang="en-US" sz="2000" b="1" dirty="0" smtClean="0">
                <a:solidFill>
                  <a:prstClr val="white"/>
                </a:solidFill>
              </a:rPr>
              <a:t>networks. </a:t>
            </a:r>
          </a:p>
          <a:p>
            <a:pPr algn="l"/>
            <a:endParaRPr lang="en-US" sz="2000" b="1" u="sng" dirty="0">
              <a:solidFill>
                <a:prstClr val="white"/>
              </a:solidFill>
            </a:endParaRPr>
          </a:p>
          <a:p>
            <a:pPr algn="l"/>
            <a:r>
              <a:rPr lang="en-GB" sz="2000" b="1" u="sng" dirty="0" smtClean="0">
                <a:solidFill>
                  <a:prstClr val="white"/>
                </a:solidFill>
              </a:rPr>
              <a:t>Expected results:</a:t>
            </a:r>
            <a:r>
              <a:rPr lang="en-US" sz="2000" u="sng" dirty="0">
                <a:solidFill>
                  <a:prstClr val="white"/>
                </a:solidFill>
              </a:rPr>
              <a:t> </a:t>
            </a:r>
            <a:r>
              <a:rPr lang="en-US" sz="2000" dirty="0" smtClean="0">
                <a:solidFill>
                  <a:prstClr val="white"/>
                </a:solidFill>
              </a:rPr>
              <a:t>Assistance </a:t>
            </a:r>
            <a:r>
              <a:rPr lang="en-US" sz="2000" dirty="0">
                <a:solidFill>
                  <a:prstClr val="white"/>
                </a:solidFill>
              </a:rPr>
              <a:t>to the countries in need in the following:</a:t>
            </a:r>
            <a:br>
              <a:rPr lang="en-US" sz="2000" dirty="0">
                <a:solidFill>
                  <a:prstClr val="white"/>
                </a:solidFill>
              </a:rPr>
            </a:br>
            <a:endParaRPr lang="en-US" sz="2000" dirty="0" smtClean="0">
              <a:solidFill>
                <a:prstClr val="white"/>
              </a:solidFill>
            </a:endParaRPr>
          </a:p>
          <a:p>
            <a:pPr marL="285750" indent="-285750" algn="l">
              <a:buFont typeface="Arial" panose="020B0604020202020204" pitchFamily="34" charset="0"/>
              <a:buChar char="•"/>
            </a:pPr>
            <a:r>
              <a:rPr lang="en-US" sz="1600" dirty="0" smtClean="0">
                <a:solidFill>
                  <a:prstClr val="white"/>
                </a:solidFill>
              </a:rPr>
              <a:t>Creation </a:t>
            </a:r>
            <a:r>
              <a:rPr lang="en-US" sz="1600" dirty="0">
                <a:solidFill>
                  <a:prstClr val="white"/>
                </a:solidFill>
              </a:rPr>
              <a:t>of new legislative paradigms fostering broadband development, including cost-effective solutions for remote and rural areas and models for infrastructure-sharing including applications of smart </a:t>
            </a:r>
            <a:r>
              <a:rPr lang="en-US" sz="1600" dirty="0" smtClean="0">
                <a:solidFill>
                  <a:prstClr val="white"/>
                </a:solidFill>
              </a:rPr>
              <a:t>grids</a:t>
            </a:r>
          </a:p>
          <a:p>
            <a:pPr marL="285750" indent="-285750" algn="l">
              <a:buFont typeface="Arial" panose="020B0604020202020204" pitchFamily="34" charset="0"/>
              <a:buChar char="•"/>
            </a:pPr>
            <a:r>
              <a:rPr lang="en-US" sz="1600" dirty="0" smtClean="0">
                <a:solidFill>
                  <a:prstClr val="white"/>
                </a:solidFill>
              </a:rPr>
              <a:t>Establishment </a:t>
            </a:r>
            <a:r>
              <a:rPr lang="en-US" sz="1600" dirty="0">
                <a:solidFill>
                  <a:prstClr val="white"/>
                </a:solidFill>
              </a:rPr>
              <a:t>of national and local/regional broadband roll-out plans and monitoring of the implementation and elaboration of relevant cross-</a:t>
            </a:r>
            <a:r>
              <a:rPr lang="en-US" sz="1600" dirty="0" err="1">
                <a:solidFill>
                  <a:prstClr val="white"/>
                </a:solidFill>
              </a:rPr>
              <a:t>sectoral</a:t>
            </a:r>
            <a:r>
              <a:rPr lang="en-US" sz="1600" dirty="0">
                <a:solidFill>
                  <a:prstClr val="white"/>
                </a:solidFill>
              </a:rPr>
              <a:t> policies and strategies, including setting up national coordination </a:t>
            </a:r>
            <a:r>
              <a:rPr lang="en-US" sz="1600" dirty="0" smtClean="0">
                <a:solidFill>
                  <a:prstClr val="white"/>
                </a:solidFill>
              </a:rPr>
              <a:t>mechanisms</a:t>
            </a:r>
          </a:p>
          <a:p>
            <a:pPr marL="285750" indent="-285750" algn="l">
              <a:buFont typeface="Arial" panose="020B0604020202020204" pitchFamily="34" charset="0"/>
              <a:buChar char="•"/>
            </a:pPr>
            <a:r>
              <a:rPr lang="en-US" sz="1600" dirty="0" smtClean="0">
                <a:solidFill>
                  <a:prstClr val="white"/>
                </a:solidFill>
              </a:rPr>
              <a:t>Development </a:t>
            </a:r>
            <a:r>
              <a:rPr lang="en-US" sz="1600" dirty="0">
                <a:solidFill>
                  <a:prstClr val="white"/>
                </a:solidFill>
              </a:rPr>
              <a:t>of plans for broadband infrastructure roll-out, including in remote and rural </a:t>
            </a:r>
            <a:r>
              <a:rPr lang="en-US" sz="1600" dirty="0" smtClean="0">
                <a:solidFill>
                  <a:prstClr val="white"/>
                </a:solidFill>
              </a:rPr>
              <a:t>areas</a:t>
            </a:r>
          </a:p>
          <a:p>
            <a:pPr marL="285750" indent="-285750" algn="l">
              <a:buFont typeface="Arial" panose="020B0604020202020204" pitchFamily="34" charset="0"/>
              <a:buChar char="•"/>
            </a:pPr>
            <a:r>
              <a:rPr lang="en-US" sz="1600" dirty="0" smtClean="0">
                <a:solidFill>
                  <a:prstClr val="white"/>
                </a:solidFill>
              </a:rPr>
              <a:t>Mapping </a:t>
            </a:r>
            <a:r>
              <a:rPr lang="en-US" sz="1600" dirty="0">
                <a:solidFill>
                  <a:prstClr val="white"/>
                </a:solidFill>
              </a:rPr>
              <a:t>of broadband infrastructure across the </a:t>
            </a:r>
            <a:r>
              <a:rPr lang="en-US" sz="1600" dirty="0" smtClean="0">
                <a:solidFill>
                  <a:prstClr val="white"/>
                </a:solidFill>
              </a:rPr>
              <a:t>region</a:t>
            </a:r>
          </a:p>
          <a:p>
            <a:pPr marL="285750" indent="-285750" algn="l">
              <a:buFont typeface="Arial" panose="020B0604020202020204" pitchFamily="34" charset="0"/>
              <a:buChar char="•"/>
            </a:pPr>
            <a:r>
              <a:rPr lang="en-US" sz="1600" dirty="0" smtClean="0">
                <a:solidFill>
                  <a:prstClr val="white"/>
                </a:solidFill>
              </a:rPr>
              <a:t>Monitoring </a:t>
            </a:r>
            <a:r>
              <a:rPr lang="en-US" sz="1600" dirty="0">
                <a:solidFill>
                  <a:prstClr val="white"/>
                </a:solidFill>
              </a:rPr>
              <a:t>of the quality of services and consumer protection.</a:t>
            </a:r>
            <a:br>
              <a:rPr lang="en-US" sz="1600" dirty="0">
                <a:solidFill>
                  <a:prstClr val="white"/>
                </a:solidFill>
              </a:rPr>
            </a:br>
            <a:endParaRPr lang="en-US" sz="1600" dirty="0">
              <a:solidFill>
                <a:prstClr val="white"/>
              </a:solidFill>
            </a:endParaRPr>
          </a:p>
        </p:txBody>
      </p:sp>
    </p:spTree>
    <p:extLst>
      <p:ext uri="{BB962C8B-B14F-4D97-AF65-F5344CB8AC3E}">
        <p14:creationId xmlns:p14="http://schemas.microsoft.com/office/powerpoint/2010/main" val="1559462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320431" y="427649"/>
            <a:ext cx="8510954" cy="1325563"/>
          </a:xfrm>
          <a:prstGeom prst="rect">
            <a:avLst/>
          </a:prstGeom>
        </p:spPr>
        <p:txBody>
          <a:bodyPr vert="horz" wrap="none"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prstClr val="white"/>
                </a:solidFill>
              </a:rPr>
              <a:t>Regional Initiative EUR2 – Development of broadband access and </a:t>
            </a:r>
          </a:p>
          <a:p>
            <a:pPr algn="l"/>
            <a:r>
              <a:rPr lang="en-US" sz="2400" b="1" dirty="0">
                <a:solidFill>
                  <a:prstClr val="white"/>
                </a:solidFill>
              </a:rPr>
              <a:t>						        adoption of broadband</a:t>
            </a:r>
            <a:endParaRPr lang="en-US" sz="2400" b="1" dirty="0">
              <a:solidFill>
                <a:srgbClr val="FF0000"/>
              </a:solidFill>
            </a:endParaRPr>
          </a:p>
          <a:p>
            <a:pPr algn="l"/>
            <a:r>
              <a:rPr lang="en-US" sz="2400" b="1" dirty="0" smtClean="0">
                <a:solidFill>
                  <a:srgbClr val="FF0000"/>
                </a:solidFill>
              </a:rPr>
              <a:t>Possible </a:t>
            </a:r>
            <a:r>
              <a:rPr lang="en-US" sz="2400" b="1" dirty="0">
                <a:solidFill>
                  <a:srgbClr val="FF0000"/>
                </a:solidFill>
              </a:rPr>
              <a:t>actions and KPIs</a:t>
            </a:r>
            <a:endParaRPr lang="en-US" sz="2400" b="1" dirty="0">
              <a:solidFill>
                <a:prstClr val="white"/>
              </a:solidFill>
            </a:endParaRPr>
          </a:p>
        </p:txBody>
      </p:sp>
      <p:sp>
        <p:nvSpPr>
          <p:cNvPr id="7" name="Content Placeholder 2"/>
          <p:cNvSpPr txBox="1">
            <a:spLocks/>
          </p:cNvSpPr>
          <p:nvPr/>
        </p:nvSpPr>
        <p:spPr>
          <a:xfrm>
            <a:off x="486302" y="1754185"/>
            <a:ext cx="8415421" cy="4351338"/>
          </a:xfrm>
          <a:prstGeom prst="rect">
            <a:avLst/>
          </a:prstGeom>
        </p:spPr>
        <p:txBody>
          <a:bodyPr vert="horz" lIns="91440" tIns="45720" rIns="91440" bIns="45720" rtlCol="0">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GB" sz="2400" b="1" dirty="0">
                <a:solidFill>
                  <a:prstClr val="white"/>
                </a:solidFill>
              </a:rPr>
              <a:t>Analysis of existing national and regional policies and strategies, development of new legislative frameworks fostering broadband </a:t>
            </a:r>
            <a:r>
              <a:rPr lang="en-GB" sz="2400" b="1" dirty="0" smtClean="0">
                <a:solidFill>
                  <a:prstClr val="white"/>
                </a:solidFill>
              </a:rPr>
              <a:t>development</a:t>
            </a:r>
            <a:endParaRPr lang="en-US" sz="2400" b="1" dirty="0">
              <a:solidFill>
                <a:prstClr val="white"/>
              </a:solidFill>
            </a:endParaRPr>
          </a:p>
          <a:p>
            <a:pPr marL="342900" indent="-342900" algn="l">
              <a:buFont typeface="Arial" panose="020B0604020202020204" pitchFamily="34" charset="0"/>
              <a:buChar char="•"/>
            </a:pPr>
            <a:r>
              <a:rPr lang="en-US" sz="2400" b="1" dirty="0">
                <a:solidFill>
                  <a:prstClr val="white"/>
                </a:solidFill>
              </a:rPr>
              <a:t>Establishment of the list of European Member States with existing national and local/regional broadband roll-out </a:t>
            </a:r>
            <a:r>
              <a:rPr lang="en-US" sz="2400" b="1" dirty="0" smtClean="0">
                <a:solidFill>
                  <a:prstClr val="white"/>
                </a:solidFill>
              </a:rPr>
              <a:t>plans</a:t>
            </a:r>
            <a:endParaRPr lang="en-US" sz="2400" b="1" dirty="0">
              <a:solidFill>
                <a:prstClr val="white"/>
              </a:solidFill>
            </a:endParaRPr>
          </a:p>
          <a:p>
            <a:pPr marL="342900" indent="-342900" algn="l" hangingPunct="0">
              <a:buFont typeface="Arial" panose="020B0604020202020204" pitchFamily="34" charset="0"/>
              <a:buChar char="•"/>
            </a:pPr>
            <a:r>
              <a:rPr lang="en-US" sz="2400" b="1" dirty="0">
                <a:solidFill>
                  <a:prstClr val="white"/>
                </a:solidFill>
              </a:rPr>
              <a:t>Continued development of </a:t>
            </a:r>
            <a:r>
              <a:rPr lang="en-GB" sz="2400" b="1" dirty="0">
                <a:solidFill>
                  <a:prstClr val="white"/>
                </a:solidFill>
              </a:rPr>
              <a:t>ITU Interactive Terrestrial Transmission Maps</a:t>
            </a:r>
            <a:endParaRPr lang="en-US" sz="2400" b="1" dirty="0">
              <a:solidFill>
                <a:prstClr val="white"/>
              </a:solidFill>
            </a:endParaRPr>
          </a:p>
          <a:p>
            <a:pPr marL="342900" indent="-342900" algn="l" hangingPunct="0">
              <a:buFont typeface="Arial" panose="020B0604020202020204" pitchFamily="34" charset="0"/>
              <a:buChar char="•"/>
            </a:pPr>
            <a:r>
              <a:rPr lang="en-US" sz="2400" b="1" dirty="0">
                <a:solidFill>
                  <a:prstClr val="white"/>
                </a:solidFill>
              </a:rPr>
              <a:t>Collection of best practices as related to quality of services and consumer protection on the basis of input from the Member States</a:t>
            </a:r>
          </a:p>
          <a:p>
            <a:pPr marL="342900" indent="-342900" algn="l" hangingPunct="0">
              <a:buFont typeface="Arial" panose="020B0604020202020204" pitchFamily="34" charset="0"/>
              <a:buChar char="•"/>
            </a:pPr>
            <a:r>
              <a:rPr lang="en-US" sz="2400" b="1" dirty="0">
                <a:solidFill>
                  <a:prstClr val="white"/>
                </a:solidFill>
              </a:rPr>
              <a:t>Annual seminars </a:t>
            </a:r>
          </a:p>
          <a:p>
            <a:pPr marL="800100" lvl="1" indent="-342900" algn="l" hangingPunct="0">
              <a:buFont typeface="Arial" panose="020B0604020202020204" pitchFamily="34" charset="0"/>
              <a:buChar char="•"/>
            </a:pPr>
            <a:r>
              <a:rPr lang="en-US" sz="2000" b="1" dirty="0">
                <a:solidFill>
                  <a:prstClr val="white"/>
                </a:solidFill>
              </a:rPr>
              <a:t>2015 </a:t>
            </a:r>
            <a:r>
              <a:rPr lang="en-US" sz="2000" b="1" dirty="0" smtClean="0">
                <a:solidFill>
                  <a:prstClr val="white"/>
                </a:solidFill>
              </a:rPr>
              <a:t>Regulatory Conference (September, Montenegro)</a:t>
            </a:r>
            <a:endParaRPr lang="en-US" sz="2000" b="1" dirty="0">
              <a:solidFill>
                <a:prstClr val="white"/>
              </a:solidFill>
            </a:endParaRPr>
          </a:p>
          <a:p>
            <a:pPr marL="342900" indent="-342900" algn="l" hangingPunct="0">
              <a:buFont typeface="Arial" panose="020B0604020202020204" pitchFamily="34" charset="0"/>
              <a:buChar char="•"/>
            </a:pPr>
            <a:r>
              <a:rPr lang="en-US" sz="2400" b="1" dirty="0" smtClean="0">
                <a:solidFill>
                  <a:prstClr val="white"/>
                </a:solidFill>
              </a:rPr>
              <a:t>Twinning </a:t>
            </a:r>
            <a:r>
              <a:rPr lang="en-US" sz="2400" b="1" dirty="0" err="1">
                <a:solidFill>
                  <a:prstClr val="white"/>
                </a:solidFill>
              </a:rPr>
              <a:t>Programme</a:t>
            </a:r>
            <a:r>
              <a:rPr lang="en-US" sz="2400" b="1" dirty="0">
                <a:solidFill>
                  <a:prstClr val="white"/>
                </a:solidFill>
              </a:rPr>
              <a:t> strengthening exchange of know how between countries</a:t>
            </a:r>
          </a:p>
          <a:p>
            <a:pPr marL="342900" indent="-342900" algn="l" hangingPunct="0">
              <a:buFont typeface="Arial" panose="020B0604020202020204" pitchFamily="34" charset="0"/>
              <a:buChar char="•"/>
            </a:pPr>
            <a:r>
              <a:rPr lang="en-US" sz="2400" b="1" dirty="0">
                <a:solidFill>
                  <a:prstClr val="white"/>
                </a:solidFill>
              </a:rPr>
              <a:t>Country assistance upon request</a:t>
            </a:r>
          </a:p>
          <a:p>
            <a:pPr marL="342900" indent="-342900" algn="l" hangingPunct="0">
              <a:buFont typeface="Arial" panose="020B0604020202020204" pitchFamily="34" charset="0"/>
              <a:buChar char="•"/>
            </a:pPr>
            <a:r>
              <a:rPr lang="en-US" sz="2400" b="1" dirty="0" smtClean="0">
                <a:solidFill>
                  <a:prstClr val="white"/>
                </a:solidFill>
              </a:rPr>
              <a:t>Training </a:t>
            </a:r>
            <a:r>
              <a:rPr lang="en-US" sz="2400" b="1" dirty="0" err="1" smtClean="0">
                <a:solidFill>
                  <a:prstClr val="white"/>
                </a:solidFill>
              </a:rPr>
              <a:t>Programmes</a:t>
            </a:r>
            <a:r>
              <a:rPr lang="en-US" sz="2400" b="1" dirty="0" smtClean="0">
                <a:solidFill>
                  <a:prstClr val="white"/>
                </a:solidFill>
              </a:rPr>
              <a:t> delivered under the </a:t>
            </a:r>
            <a:r>
              <a:rPr lang="en-US" sz="2400" b="1" dirty="0">
                <a:solidFill>
                  <a:prstClr val="white"/>
                </a:solidFill>
              </a:rPr>
              <a:t>ITU </a:t>
            </a:r>
            <a:r>
              <a:rPr lang="en-US" sz="2400" b="1" dirty="0" smtClean="0">
                <a:solidFill>
                  <a:prstClr val="white"/>
                </a:solidFill>
              </a:rPr>
              <a:t>Academy, including </a:t>
            </a:r>
            <a:r>
              <a:rPr lang="en-US" sz="2400" b="1" dirty="0" err="1" smtClean="0">
                <a:solidFill>
                  <a:prstClr val="white"/>
                </a:solidFill>
              </a:rPr>
              <a:t>CoE</a:t>
            </a:r>
            <a:r>
              <a:rPr lang="en-US" sz="2400" b="1" dirty="0" smtClean="0">
                <a:solidFill>
                  <a:prstClr val="white"/>
                </a:solidFill>
              </a:rPr>
              <a:t> trainings</a:t>
            </a:r>
          </a:p>
          <a:p>
            <a:pPr marL="800100" lvl="1" indent="-342900" algn="l" hangingPunct="0">
              <a:buFont typeface="Arial" panose="020B0604020202020204" pitchFamily="34" charset="0"/>
              <a:buChar char="•"/>
            </a:pPr>
            <a:endParaRPr lang="en-US" sz="2000" b="1" dirty="0">
              <a:solidFill>
                <a:prstClr val="white"/>
              </a:solidFill>
            </a:endParaRPr>
          </a:p>
          <a:p>
            <a:pPr marL="342900" indent="-342900" algn="l" hangingPunct="0">
              <a:buFont typeface="Arial" panose="020B0604020202020204" pitchFamily="34" charset="0"/>
              <a:buChar char="•"/>
            </a:pPr>
            <a:endParaRPr lang="en-US" sz="2000" b="1" dirty="0">
              <a:solidFill>
                <a:prstClr val="white"/>
              </a:solidFill>
            </a:endParaRPr>
          </a:p>
          <a:p>
            <a:pPr marL="914400" lvl="4" algn="l"/>
            <a:endParaRPr lang="en-US" dirty="0">
              <a:solidFill>
                <a:prstClr val="white"/>
              </a:solidFill>
            </a:endParaRPr>
          </a:p>
          <a:p>
            <a:pPr algn="l"/>
            <a:endParaRPr lang="en-US" sz="2000" b="1" dirty="0">
              <a:solidFill>
                <a:prstClr val="white"/>
              </a:solidFill>
            </a:endParaRPr>
          </a:p>
        </p:txBody>
      </p:sp>
    </p:spTree>
    <p:extLst>
      <p:ext uri="{BB962C8B-B14F-4D97-AF65-F5344CB8AC3E}">
        <p14:creationId xmlns:p14="http://schemas.microsoft.com/office/powerpoint/2010/main" val="2697968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4F5FA2A-ECDF-4707-9575-90609C02A5C2}"/>
</file>

<file path=customXml/itemProps2.xml><?xml version="1.0" encoding="utf-8"?>
<ds:datastoreItem xmlns:ds="http://schemas.openxmlformats.org/officeDocument/2006/customXml" ds:itemID="{804E6AB6-4056-4FB0-AB7A-3E8124490F4F}"/>
</file>

<file path=customXml/itemProps3.xml><?xml version="1.0" encoding="utf-8"?>
<ds:datastoreItem xmlns:ds="http://schemas.openxmlformats.org/officeDocument/2006/customXml" ds:itemID="{AC833B04-DEC2-4A7A-801F-547AB2F35B03}"/>
</file>

<file path=docProps/app.xml><?xml version="1.0" encoding="utf-8"?>
<Properties xmlns="http://schemas.openxmlformats.org/officeDocument/2006/extended-properties" xmlns:vt="http://schemas.openxmlformats.org/officeDocument/2006/docPropsVTypes">
  <TotalTime>8457</TotalTime>
  <Words>1004</Words>
  <Application>Microsoft Office PowerPoint</Application>
  <PresentationFormat>On-screen Show (4:3)</PresentationFormat>
  <Paragraphs>167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Jesús Vicente</dc:creator>
  <cp:lastModifiedBy>Chevtchenko, Marina</cp:lastModifiedBy>
  <cp:revision>34</cp:revision>
  <dcterms:created xsi:type="dcterms:W3CDTF">2014-09-26T07:59:03Z</dcterms:created>
  <dcterms:modified xsi:type="dcterms:W3CDTF">2015-03-03T11:16:16Z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