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Lst>
  <p:notesMasterIdLst>
    <p:notesMasterId r:id="rId22"/>
  </p:notesMasterIdLst>
  <p:handoutMasterIdLst>
    <p:handoutMasterId r:id="rId23"/>
  </p:handoutMasterIdLst>
  <p:sldIdLst>
    <p:sldId id="510" r:id="rId2"/>
    <p:sldId id="531" r:id="rId3"/>
    <p:sldId id="530" r:id="rId4"/>
    <p:sldId id="548" r:id="rId5"/>
    <p:sldId id="511" r:id="rId6"/>
    <p:sldId id="533" r:id="rId7"/>
    <p:sldId id="534" r:id="rId8"/>
    <p:sldId id="535" r:id="rId9"/>
    <p:sldId id="536" r:id="rId10"/>
    <p:sldId id="537" r:id="rId11"/>
    <p:sldId id="538" r:id="rId12"/>
    <p:sldId id="539" r:id="rId13"/>
    <p:sldId id="540" r:id="rId14"/>
    <p:sldId id="541" r:id="rId15"/>
    <p:sldId id="542" r:id="rId16"/>
    <p:sldId id="543" r:id="rId17"/>
    <p:sldId id="544" r:id="rId18"/>
    <p:sldId id="545" r:id="rId19"/>
    <p:sldId id="546" r:id="rId20"/>
    <p:sldId id="547" r:id="rId21"/>
  </p:sldIdLst>
  <p:sldSz cx="9144000" cy="6858000" type="screen4x3"/>
  <p:notesSz cx="6797675" cy="9874250"/>
  <p:embeddedFontLst>
    <p:embeddedFont>
      <p:font typeface="Garamond" panose="02020404030301010803" pitchFamily="18" charset="0"/>
      <p:regular r:id="rId24"/>
      <p:bold r:id="rId25"/>
      <p:italic r:id="rId26"/>
    </p:embeddedFont>
    <p:embeddedFont>
      <p:font typeface="Calibri" panose="020F0502020204030204" pitchFamily="34" charset="0"/>
      <p:regular r:id="rId27"/>
      <p:bold r:id="rId28"/>
      <p:italic r:id="rId29"/>
      <p:boldItalic r:id="rId30"/>
    </p:embeddedFont>
  </p:embeddedFontLst>
  <p:defaultTextStyle>
    <a:defPPr>
      <a:defRPr lang="ru-RU"/>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l" defTabSz="914400" rtl="0" eaLnBrk="1" latinLnBrk="0" hangingPunct="1">
      <a:defRPr kern="1200">
        <a:solidFill>
          <a:schemeClr val="tx1"/>
        </a:solidFill>
        <a:latin typeface="Garamond" pitchFamily="18" charset="0"/>
        <a:ea typeface="+mn-ea"/>
        <a:cs typeface="Arial" pitchFamily="34" charset="0"/>
      </a:defRPr>
    </a:lvl6pPr>
    <a:lvl7pPr marL="2743200" algn="l" defTabSz="914400" rtl="0" eaLnBrk="1" latinLnBrk="0" hangingPunct="1">
      <a:defRPr kern="1200">
        <a:solidFill>
          <a:schemeClr val="tx1"/>
        </a:solidFill>
        <a:latin typeface="Garamond" pitchFamily="18" charset="0"/>
        <a:ea typeface="+mn-ea"/>
        <a:cs typeface="Arial" pitchFamily="34" charset="0"/>
      </a:defRPr>
    </a:lvl7pPr>
    <a:lvl8pPr marL="3200400" algn="l" defTabSz="914400" rtl="0" eaLnBrk="1" latinLnBrk="0" hangingPunct="1">
      <a:defRPr kern="1200">
        <a:solidFill>
          <a:schemeClr val="tx1"/>
        </a:solidFill>
        <a:latin typeface="Garamond" pitchFamily="18" charset="0"/>
        <a:ea typeface="+mn-ea"/>
        <a:cs typeface="Arial" pitchFamily="34" charset="0"/>
      </a:defRPr>
    </a:lvl8pPr>
    <a:lvl9pPr marL="3657600" algn="l" defTabSz="914400" rtl="0" eaLnBrk="1" latinLnBrk="0" hangingPunct="1">
      <a:defRPr kern="1200">
        <a:solidFill>
          <a:schemeClr val="tx1"/>
        </a:solidFill>
        <a:latin typeface="Garamond"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FF"/>
    <a:srgbClr val="003366"/>
    <a:srgbClr val="0098CC"/>
    <a:srgbClr val="336600"/>
    <a:srgbClr val="D60000"/>
    <a:srgbClr val="006600"/>
    <a:srgbClr val="008000"/>
    <a:srgbClr val="003300"/>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55" autoAdjust="0"/>
  </p:normalViewPr>
  <p:slideViewPr>
    <p:cSldViewPr>
      <p:cViewPr>
        <p:scale>
          <a:sx n="60" d="100"/>
          <a:sy n="60" d="100"/>
        </p:scale>
        <p:origin x="-1474" y="-9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448" cy="493713"/>
          </a:xfrm>
          <a:prstGeom prst="rect">
            <a:avLst/>
          </a:prstGeom>
        </p:spPr>
        <p:txBody>
          <a:bodyPr vert="horz" lIns="91202" tIns="45602" rIns="91202" bIns="45602" rtlCol="0"/>
          <a:lstStyle>
            <a:lvl1pPr algn="l">
              <a:defRPr sz="1200">
                <a:cs typeface="Arial" charset="0"/>
              </a:defRPr>
            </a:lvl1pPr>
          </a:lstStyle>
          <a:p>
            <a:pPr>
              <a:defRPr/>
            </a:pPr>
            <a:endParaRPr lang="ru-RU" dirty="0"/>
          </a:p>
        </p:txBody>
      </p:sp>
      <p:sp>
        <p:nvSpPr>
          <p:cNvPr id="3" name="Дата 2"/>
          <p:cNvSpPr>
            <a:spLocks noGrp="1"/>
          </p:cNvSpPr>
          <p:nvPr>
            <p:ph type="dt" sz="quarter" idx="1"/>
          </p:nvPr>
        </p:nvSpPr>
        <p:spPr>
          <a:xfrm>
            <a:off x="3850644" y="0"/>
            <a:ext cx="2945448" cy="493713"/>
          </a:xfrm>
          <a:prstGeom prst="rect">
            <a:avLst/>
          </a:prstGeom>
        </p:spPr>
        <p:txBody>
          <a:bodyPr vert="horz" lIns="91202" tIns="45602" rIns="91202" bIns="45602" rtlCol="0"/>
          <a:lstStyle>
            <a:lvl1pPr algn="r">
              <a:defRPr sz="1200">
                <a:cs typeface="Arial" charset="0"/>
              </a:defRPr>
            </a:lvl1pPr>
          </a:lstStyle>
          <a:p>
            <a:pPr>
              <a:defRPr/>
            </a:pPr>
            <a:fld id="{EC7C794C-0C14-4938-ADE5-F6AAB0471942}" type="datetimeFigureOut">
              <a:rPr lang="ru-RU"/>
              <a:pPr>
                <a:defRPr/>
              </a:pPr>
              <a:t>21.04.2015</a:t>
            </a:fld>
            <a:endParaRPr lang="ru-RU" dirty="0"/>
          </a:p>
        </p:txBody>
      </p:sp>
      <p:sp>
        <p:nvSpPr>
          <p:cNvPr id="4" name="Нижний колонтитул 3"/>
          <p:cNvSpPr>
            <a:spLocks noGrp="1"/>
          </p:cNvSpPr>
          <p:nvPr>
            <p:ph type="ftr" sz="quarter" idx="2"/>
          </p:nvPr>
        </p:nvSpPr>
        <p:spPr>
          <a:xfrm>
            <a:off x="1" y="9378955"/>
            <a:ext cx="2945448" cy="493713"/>
          </a:xfrm>
          <a:prstGeom prst="rect">
            <a:avLst/>
          </a:prstGeom>
        </p:spPr>
        <p:txBody>
          <a:bodyPr vert="horz" lIns="91202" tIns="45602" rIns="91202" bIns="45602" rtlCol="0" anchor="b"/>
          <a:lstStyle>
            <a:lvl1pPr algn="l">
              <a:defRPr sz="1200">
                <a:cs typeface="Arial" charset="0"/>
              </a:defRPr>
            </a:lvl1pPr>
          </a:lstStyle>
          <a:p>
            <a:pPr>
              <a:defRPr/>
            </a:pPr>
            <a:endParaRPr lang="ru-RU" dirty="0"/>
          </a:p>
        </p:txBody>
      </p:sp>
      <p:sp>
        <p:nvSpPr>
          <p:cNvPr id="5" name="Номер слайда 4"/>
          <p:cNvSpPr>
            <a:spLocks noGrp="1"/>
          </p:cNvSpPr>
          <p:nvPr>
            <p:ph type="sldNum" sz="quarter" idx="3"/>
          </p:nvPr>
        </p:nvSpPr>
        <p:spPr>
          <a:xfrm>
            <a:off x="3850644" y="9378955"/>
            <a:ext cx="2945448" cy="493713"/>
          </a:xfrm>
          <a:prstGeom prst="rect">
            <a:avLst/>
          </a:prstGeom>
        </p:spPr>
        <p:txBody>
          <a:bodyPr vert="horz" lIns="91202" tIns="45602" rIns="91202" bIns="45602" rtlCol="0" anchor="b"/>
          <a:lstStyle>
            <a:lvl1pPr algn="r">
              <a:defRPr sz="1200">
                <a:cs typeface="Arial" charset="0"/>
              </a:defRPr>
            </a:lvl1pPr>
          </a:lstStyle>
          <a:p>
            <a:pPr>
              <a:defRPr/>
            </a:pPr>
            <a:fld id="{F27D3592-460C-4939-ADF4-B3BB6DE69AC4}" type="slidenum">
              <a:rPr lang="ru-RU"/>
              <a:pPr>
                <a:defRPr/>
              </a:pPr>
              <a:t>‹#›</a:t>
            </a:fld>
            <a:endParaRPr lang="ru-RU" dirty="0"/>
          </a:p>
        </p:txBody>
      </p:sp>
    </p:spTree>
    <p:extLst>
      <p:ext uri="{BB962C8B-B14F-4D97-AF65-F5344CB8AC3E}">
        <p14:creationId xmlns:p14="http://schemas.microsoft.com/office/powerpoint/2010/main" val="1655909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448" cy="493713"/>
          </a:xfrm>
          <a:prstGeom prst="rect">
            <a:avLst/>
          </a:prstGeom>
        </p:spPr>
        <p:txBody>
          <a:bodyPr vert="horz" lIns="91202" tIns="45602" rIns="91202" bIns="45602" rtlCol="0"/>
          <a:lstStyle>
            <a:lvl1pPr algn="l">
              <a:defRPr sz="1200">
                <a:cs typeface="Arial" charset="0"/>
              </a:defRPr>
            </a:lvl1pPr>
          </a:lstStyle>
          <a:p>
            <a:pPr>
              <a:defRPr/>
            </a:pPr>
            <a:endParaRPr lang="ru-RU" dirty="0"/>
          </a:p>
        </p:txBody>
      </p:sp>
      <p:sp>
        <p:nvSpPr>
          <p:cNvPr id="3" name="Дата 2"/>
          <p:cNvSpPr>
            <a:spLocks noGrp="1"/>
          </p:cNvSpPr>
          <p:nvPr>
            <p:ph type="dt" idx="1"/>
          </p:nvPr>
        </p:nvSpPr>
        <p:spPr>
          <a:xfrm>
            <a:off x="3850644" y="0"/>
            <a:ext cx="2945448" cy="493713"/>
          </a:xfrm>
          <a:prstGeom prst="rect">
            <a:avLst/>
          </a:prstGeom>
        </p:spPr>
        <p:txBody>
          <a:bodyPr vert="horz" lIns="91202" tIns="45602" rIns="91202" bIns="45602" rtlCol="0"/>
          <a:lstStyle>
            <a:lvl1pPr algn="r">
              <a:defRPr sz="1200">
                <a:cs typeface="Arial" charset="0"/>
              </a:defRPr>
            </a:lvl1pPr>
          </a:lstStyle>
          <a:p>
            <a:pPr>
              <a:defRPr/>
            </a:pPr>
            <a:fld id="{94F2D68F-35A2-46BF-9F65-2974B8D2AFF9}" type="datetimeFigureOut">
              <a:rPr lang="ru-RU"/>
              <a:pPr>
                <a:defRPr/>
              </a:pPr>
              <a:t>21.04.2015</a:t>
            </a:fld>
            <a:endParaRPr lang="ru-RU" dirty="0"/>
          </a:p>
        </p:txBody>
      </p:sp>
      <p:sp>
        <p:nvSpPr>
          <p:cNvPr id="4" name="Образ слайда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202" tIns="45602" rIns="91202" bIns="45602" rtlCol="0" anchor="ctr"/>
          <a:lstStyle/>
          <a:p>
            <a:pPr lvl="0"/>
            <a:endParaRPr lang="ru-RU" noProof="0" dirty="0" smtClean="0"/>
          </a:p>
        </p:txBody>
      </p:sp>
      <p:sp>
        <p:nvSpPr>
          <p:cNvPr id="5" name="Заметки 4"/>
          <p:cNvSpPr>
            <a:spLocks noGrp="1"/>
          </p:cNvSpPr>
          <p:nvPr>
            <p:ph type="body" sz="quarter" idx="3"/>
          </p:nvPr>
        </p:nvSpPr>
        <p:spPr>
          <a:xfrm>
            <a:off x="680085" y="4690269"/>
            <a:ext cx="5437506" cy="4443413"/>
          </a:xfrm>
          <a:prstGeom prst="rect">
            <a:avLst/>
          </a:prstGeom>
        </p:spPr>
        <p:txBody>
          <a:bodyPr vert="horz" lIns="91202" tIns="45602" rIns="91202" bIns="45602"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378955"/>
            <a:ext cx="2945448" cy="493713"/>
          </a:xfrm>
          <a:prstGeom prst="rect">
            <a:avLst/>
          </a:prstGeom>
        </p:spPr>
        <p:txBody>
          <a:bodyPr vert="horz" lIns="91202" tIns="45602" rIns="91202" bIns="45602" rtlCol="0" anchor="b"/>
          <a:lstStyle>
            <a:lvl1pPr algn="l">
              <a:defRPr sz="1200">
                <a:cs typeface="Arial" charset="0"/>
              </a:defRPr>
            </a:lvl1pPr>
          </a:lstStyle>
          <a:p>
            <a:pPr>
              <a:defRPr/>
            </a:pPr>
            <a:endParaRPr lang="ru-RU" dirty="0"/>
          </a:p>
        </p:txBody>
      </p:sp>
      <p:sp>
        <p:nvSpPr>
          <p:cNvPr id="7" name="Номер слайда 6"/>
          <p:cNvSpPr>
            <a:spLocks noGrp="1"/>
          </p:cNvSpPr>
          <p:nvPr>
            <p:ph type="sldNum" sz="quarter" idx="5"/>
          </p:nvPr>
        </p:nvSpPr>
        <p:spPr>
          <a:xfrm>
            <a:off x="3850644" y="9378955"/>
            <a:ext cx="2945448" cy="493713"/>
          </a:xfrm>
          <a:prstGeom prst="rect">
            <a:avLst/>
          </a:prstGeom>
        </p:spPr>
        <p:txBody>
          <a:bodyPr vert="horz" lIns="91202" tIns="45602" rIns="91202" bIns="45602" rtlCol="0" anchor="b"/>
          <a:lstStyle>
            <a:lvl1pPr algn="r">
              <a:defRPr sz="1200">
                <a:cs typeface="Arial" charset="0"/>
              </a:defRPr>
            </a:lvl1pPr>
          </a:lstStyle>
          <a:p>
            <a:pPr>
              <a:defRPr/>
            </a:pPr>
            <a:fld id="{B95B4886-6761-431F-BB13-27D38A017C6C}" type="slidenum">
              <a:rPr lang="ru-RU"/>
              <a:pPr>
                <a:defRPr/>
              </a:pPr>
              <a:t>‹#›</a:t>
            </a:fld>
            <a:endParaRPr lang="ru-RU" dirty="0"/>
          </a:p>
        </p:txBody>
      </p:sp>
    </p:spTree>
    <p:extLst>
      <p:ext uri="{BB962C8B-B14F-4D97-AF65-F5344CB8AC3E}">
        <p14:creationId xmlns:p14="http://schemas.microsoft.com/office/powerpoint/2010/main" val="3824301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403 h 1906"/>
                <a:gd name="T4" fmla="*/ 6149 w 5740"/>
                <a:gd name="T5" fmla="*/ 403 h 1906"/>
                <a:gd name="T6" fmla="*/ 614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sp>
        <p:nvSpPr>
          <p:cNvPr id="13323"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133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ru-RU"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ru-RU"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2E92799-247D-4E87-B73D-E6354FC07663}" type="slidenum">
              <a:rPr lang="ru-RU"/>
              <a:pPr>
                <a:defRPr/>
              </a:pPr>
              <a:t>‹#›</a:t>
            </a:fld>
            <a:endParaRPr lang="ru-RU" dirty="0"/>
          </a:p>
        </p:txBody>
      </p:sp>
    </p:spTree>
    <p:extLst>
      <p:ext uri="{BB962C8B-B14F-4D97-AF65-F5344CB8AC3E}">
        <p14:creationId xmlns:p14="http://schemas.microsoft.com/office/powerpoint/2010/main" val="250764543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897958A6-3F76-4D21-8C79-8194514E3C28}" type="slidenum">
              <a:rPr lang="ru-RU"/>
              <a:pPr>
                <a:defRPr/>
              </a:pPr>
              <a:t>‹#›</a:t>
            </a:fld>
            <a:endParaRPr lang="ru-RU" dirty="0"/>
          </a:p>
        </p:txBody>
      </p:sp>
      <p:sp>
        <p:nvSpPr>
          <p:cNvPr id="6"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2029975673"/>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C8EE2123-4610-4CA4-9790-0BC01A65F51D}" type="slidenum">
              <a:rPr lang="ru-RU"/>
              <a:pPr>
                <a:defRPr/>
              </a:pPr>
              <a:t>‹#›</a:t>
            </a:fld>
            <a:endParaRPr lang="ru-RU" dirty="0"/>
          </a:p>
        </p:txBody>
      </p:sp>
      <p:sp>
        <p:nvSpPr>
          <p:cNvPr id="6"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219105942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05E2A320-5931-49E0-95FC-16931C8931FA}" type="slidenum">
              <a:rPr lang="ru-RU"/>
              <a:pPr>
                <a:defRPr/>
              </a:pPr>
              <a:t>‹#›</a:t>
            </a:fld>
            <a:endParaRPr lang="ru-RU" dirty="0"/>
          </a:p>
        </p:txBody>
      </p:sp>
      <p:sp>
        <p:nvSpPr>
          <p:cNvPr id="6"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221612051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EC7F2D0D-0B4E-4EB1-96C3-93A2DE97C048}" type="slidenum">
              <a:rPr lang="ru-RU"/>
              <a:pPr>
                <a:defRPr/>
              </a:pPr>
              <a:t>‹#›</a:t>
            </a:fld>
            <a:endParaRPr lang="ru-RU" dirty="0"/>
          </a:p>
        </p:txBody>
      </p:sp>
      <p:sp>
        <p:nvSpPr>
          <p:cNvPr id="6"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336795791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ru-RU" dirty="0"/>
          </a:p>
        </p:txBody>
      </p:sp>
      <p:sp>
        <p:nvSpPr>
          <p:cNvPr id="6" name="Rectangle 3"/>
          <p:cNvSpPr>
            <a:spLocks noGrp="1" noChangeArrowheads="1"/>
          </p:cNvSpPr>
          <p:nvPr>
            <p:ph type="sldNum" sz="quarter" idx="11"/>
          </p:nvPr>
        </p:nvSpPr>
        <p:spPr/>
        <p:txBody>
          <a:bodyPr/>
          <a:lstStyle>
            <a:lvl1pPr>
              <a:defRPr/>
            </a:lvl1pPr>
          </a:lstStyle>
          <a:p>
            <a:pPr>
              <a:defRPr/>
            </a:pPr>
            <a:fld id="{57CFC678-744A-4A7F-A574-62199B1667AF}" type="slidenum">
              <a:rPr lang="ru-RU"/>
              <a:pPr>
                <a:defRPr/>
              </a:pPr>
              <a:t>‹#›</a:t>
            </a:fld>
            <a:endParaRPr lang="ru-RU" dirty="0"/>
          </a:p>
        </p:txBody>
      </p:sp>
      <p:sp>
        <p:nvSpPr>
          <p:cNvPr id="7"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118208772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ru-RU" dirty="0"/>
          </a:p>
        </p:txBody>
      </p:sp>
      <p:sp>
        <p:nvSpPr>
          <p:cNvPr id="8" name="Rectangle 3"/>
          <p:cNvSpPr>
            <a:spLocks noGrp="1" noChangeArrowheads="1"/>
          </p:cNvSpPr>
          <p:nvPr>
            <p:ph type="sldNum" sz="quarter" idx="11"/>
          </p:nvPr>
        </p:nvSpPr>
        <p:spPr/>
        <p:txBody>
          <a:bodyPr/>
          <a:lstStyle>
            <a:lvl1pPr>
              <a:defRPr/>
            </a:lvl1pPr>
          </a:lstStyle>
          <a:p>
            <a:pPr>
              <a:defRPr/>
            </a:pPr>
            <a:fld id="{AF482AFD-7BE6-4224-89F9-F084BAC5C6BF}" type="slidenum">
              <a:rPr lang="ru-RU"/>
              <a:pPr>
                <a:defRPr/>
              </a:pPr>
              <a:t>‹#›</a:t>
            </a:fld>
            <a:endParaRPr lang="ru-RU" dirty="0"/>
          </a:p>
        </p:txBody>
      </p:sp>
      <p:sp>
        <p:nvSpPr>
          <p:cNvPr id="9"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395231837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p:txBody>
          <a:bodyPr/>
          <a:lstStyle>
            <a:lvl1pPr>
              <a:defRPr/>
            </a:lvl1pPr>
          </a:lstStyle>
          <a:p>
            <a:pPr>
              <a:defRPr/>
            </a:pPr>
            <a:endParaRPr lang="ru-RU" dirty="0"/>
          </a:p>
        </p:txBody>
      </p:sp>
      <p:sp>
        <p:nvSpPr>
          <p:cNvPr id="4" name="Rectangle 16"/>
          <p:cNvSpPr>
            <a:spLocks noGrp="1" noChangeArrowheads="1"/>
          </p:cNvSpPr>
          <p:nvPr>
            <p:ph type="sldNum" sz="quarter" idx="11"/>
          </p:nvPr>
        </p:nvSpPr>
        <p:spPr/>
        <p:txBody>
          <a:bodyPr/>
          <a:lstStyle>
            <a:lvl1pPr>
              <a:defRPr/>
            </a:lvl1pPr>
          </a:lstStyle>
          <a:p>
            <a:pPr>
              <a:defRPr/>
            </a:pPr>
            <a:fld id="{611CB6F1-6201-4520-86B0-E5CA48AF2BA5}" type="slidenum">
              <a:rPr lang="ru-RU"/>
              <a:pPr>
                <a:defRPr/>
              </a:pPr>
              <a:t>‹#›</a:t>
            </a:fld>
            <a:endParaRPr lang="ru-RU" dirty="0"/>
          </a:p>
        </p:txBody>
      </p:sp>
      <p:sp>
        <p:nvSpPr>
          <p:cNvPr id="5"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340764738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ru-RU" dirty="0"/>
          </a:p>
        </p:txBody>
      </p:sp>
      <p:sp>
        <p:nvSpPr>
          <p:cNvPr id="3" name="Rectangle 3"/>
          <p:cNvSpPr>
            <a:spLocks noGrp="1" noChangeArrowheads="1"/>
          </p:cNvSpPr>
          <p:nvPr>
            <p:ph type="sldNum" sz="quarter" idx="11"/>
          </p:nvPr>
        </p:nvSpPr>
        <p:spPr/>
        <p:txBody>
          <a:bodyPr/>
          <a:lstStyle>
            <a:lvl1pPr>
              <a:defRPr/>
            </a:lvl1pPr>
          </a:lstStyle>
          <a:p>
            <a:pPr>
              <a:defRPr/>
            </a:pPr>
            <a:fld id="{C95099EC-49DE-421C-8474-0CBE0EC73D6D}" type="slidenum">
              <a:rPr lang="ru-RU"/>
              <a:pPr>
                <a:defRPr/>
              </a:pPr>
              <a:t>‹#›</a:t>
            </a:fld>
            <a:endParaRPr lang="ru-RU" dirty="0"/>
          </a:p>
        </p:txBody>
      </p:sp>
      <p:sp>
        <p:nvSpPr>
          <p:cNvPr id="4"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21900112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ru-RU" dirty="0"/>
          </a:p>
        </p:txBody>
      </p:sp>
      <p:sp>
        <p:nvSpPr>
          <p:cNvPr id="6" name="Rectangle 3"/>
          <p:cNvSpPr>
            <a:spLocks noGrp="1" noChangeArrowheads="1"/>
          </p:cNvSpPr>
          <p:nvPr>
            <p:ph type="sldNum" sz="quarter" idx="11"/>
          </p:nvPr>
        </p:nvSpPr>
        <p:spPr/>
        <p:txBody>
          <a:bodyPr/>
          <a:lstStyle>
            <a:lvl1pPr>
              <a:defRPr/>
            </a:lvl1pPr>
          </a:lstStyle>
          <a:p>
            <a:pPr>
              <a:defRPr/>
            </a:pPr>
            <a:fld id="{845961C4-C983-4F84-9185-3AD20BCAA3E5}" type="slidenum">
              <a:rPr lang="ru-RU"/>
              <a:pPr>
                <a:defRPr/>
              </a:pPr>
              <a:t>‹#›</a:t>
            </a:fld>
            <a:endParaRPr lang="ru-RU" dirty="0"/>
          </a:p>
        </p:txBody>
      </p:sp>
      <p:sp>
        <p:nvSpPr>
          <p:cNvPr id="7"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579508798"/>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ru-RU" dirty="0"/>
          </a:p>
        </p:txBody>
      </p:sp>
      <p:sp>
        <p:nvSpPr>
          <p:cNvPr id="6" name="Rectangle 3"/>
          <p:cNvSpPr>
            <a:spLocks noGrp="1" noChangeArrowheads="1"/>
          </p:cNvSpPr>
          <p:nvPr>
            <p:ph type="sldNum" sz="quarter" idx="11"/>
          </p:nvPr>
        </p:nvSpPr>
        <p:spPr/>
        <p:txBody>
          <a:bodyPr/>
          <a:lstStyle>
            <a:lvl1pPr>
              <a:defRPr/>
            </a:lvl1pPr>
          </a:lstStyle>
          <a:p>
            <a:pPr>
              <a:defRPr/>
            </a:pPr>
            <a:fld id="{3992045D-874D-4C50-AF3D-FEDBCD0CF173}" type="slidenum">
              <a:rPr lang="ru-RU"/>
              <a:pPr>
                <a:defRPr/>
              </a:pPr>
              <a:t>‹#›</a:t>
            </a:fld>
            <a:endParaRPr lang="ru-RU" dirty="0"/>
          </a:p>
        </p:txBody>
      </p:sp>
      <p:sp>
        <p:nvSpPr>
          <p:cNvPr id="7" name="Rectangle 14"/>
          <p:cNvSpPr>
            <a:spLocks noGrp="1" noChangeArrowheads="1"/>
          </p:cNvSpPr>
          <p:nvPr>
            <p:ph type="ftr" sz="quarter"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208878387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ru-RU" dirty="0"/>
          </a:p>
        </p:txBody>
      </p:sp>
      <p:sp>
        <p:nvSpPr>
          <p:cNvPr id="1229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4BC7ABB-49CA-432B-9C12-6FD79F69ED76}" type="slidenum">
              <a:rPr lang="ru-RU"/>
              <a:pPr>
                <a:defRPr/>
              </a:pPr>
              <a:t>‹#›</a:t>
            </a:fld>
            <a:endParaRPr lang="ru-RU"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cs typeface="Arial" charset="0"/>
                </a:endParaRPr>
              </a:p>
            </p:txBody>
          </p:sp>
          <p:sp>
            <p:nvSpPr>
              <p:cNvPr id="122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cs typeface="Arial" charset="0"/>
                </a:endParaRPr>
              </a:p>
            </p:txBody>
          </p:sp>
          <p:sp>
            <p:nvSpPr>
              <p:cNvPr id="122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cs typeface="Arial"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122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cs typeface="Arial" charset="0"/>
                </a:endParaRPr>
              </a:p>
            </p:txBody>
          </p:sp>
        </p:grpSp>
        <p:sp>
          <p:nvSpPr>
            <p:cNvPr id="122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cs typeface="Arial"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403 h 1906"/>
                <a:gd name="T4" fmla="*/ 6149 w 5740"/>
                <a:gd name="T5" fmla="*/ 403 h 1906"/>
                <a:gd name="T6" fmla="*/ 614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sp>
        <p:nvSpPr>
          <p:cNvPr id="1230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30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ru-RU" dirty="0"/>
          </a:p>
        </p:txBody>
      </p:sp>
      <p:sp>
        <p:nvSpPr>
          <p:cNvPr id="1230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ransition spd="slow">
    <p:wipe dir="r"/>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60274" y="1988840"/>
            <a:ext cx="7223452" cy="2400657"/>
          </a:xfrm>
          <a:prstGeom prst="rect">
            <a:avLst/>
          </a:prstGeom>
          <a:noFill/>
          <a:effectLst>
            <a:outerShdw blurRad="50800" dist="38100" dir="2700000" algn="tl" rotWithShape="0">
              <a:prstClr val="black">
                <a:alpha val="40000"/>
              </a:prstClr>
            </a:outerShdw>
          </a:effectLst>
        </p:spPr>
        <p:txBody>
          <a:bodyPr wrap="none" rtlCol="0">
            <a:spAutoFit/>
          </a:bodyPr>
          <a:lstStyle/>
          <a:p>
            <a:pPr algn="ctr">
              <a:lnSpc>
                <a:spcPts val="4500"/>
              </a:lnSpc>
            </a:pPr>
            <a:r>
              <a:rPr lang="en-US" sz="4000" b="1" dirty="0">
                <a:ln w="12700">
                  <a:solidFill>
                    <a:schemeClr val="tx1"/>
                  </a:solidFill>
                </a:ln>
                <a:solidFill>
                  <a:srgbClr val="003366"/>
                </a:solidFill>
                <a:effectLst>
                  <a:outerShdw blurRad="38100" dist="38100" dir="2700000" algn="tl">
                    <a:srgbClr val="000000">
                      <a:alpha val="43137"/>
                    </a:srgbClr>
                  </a:outerShdw>
                </a:effectLst>
                <a:latin typeface="Myriad Pro" pitchFamily="34" charset="0"/>
              </a:rPr>
              <a:t>ITU </a:t>
            </a:r>
            <a:r>
              <a:rPr lang="en-US" sz="4000" b="1" dirty="0" smtClean="0">
                <a:ln w="12700">
                  <a:solidFill>
                    <a:schemeClr val="tx1"/>
                  </a:solidFill>
                </a:ln>
                <a:solidFill>
                  <a:srgbClr val="003366"/>
                </a:solidFill>
                <a:effectLst>
                  <a:outerShdw blurRad="38100" dist="38100" dir="2700000" algn="tl">
                    <a:srgbClr val="000000">
                      <a:alpha val="43137"/>
                    </a:srgbClr>
                  </a:outerShdw>
                </a:effectLst>
                <a:latin typeface="Myriad Pro" pitchFamily="34" charset="0"/>
              </a:rPr>
              <a:t>Regional</a:t>
            </a:r>
            <a:br>
              <a:rPr lang="en-US" sz="4000" b="1" dirty="0" smtClean="0">
                <a:ln w="12700">
                  <a:solidFill>
                    <a:schemeClr val="tx1"/>
                  </a:solidFill>
                </a:ln>
                <a:solidFill>
                  <a:srgbClr val="003366"/>
                </a:solidFill>
                <a:effectLst>
                  <a:outerShdw blurRad="38100" dist="38100" dir="2700000" algn="tl">
                    <a:srgbClr val="000000">
                      <a:alpha val="43137"/>
                    </a:srgbClr>
                  </a:outerShdw>
                </a:effectLst>
                <a:latin typeface="Myriad Pro" pitchFamily="34" charset="0"/>
              </a:rPr>
            </a:br>
            <a:r>
              <a:rPr lang="en-US" sz="4000" b="1" dirty="0" smtClean="0">
                <a:ln w="12700">
                  <a:solidFill>
                    <a:schemeClr val="tx1"/>
                  </a:solidFill>
                </a:ln>
                <a:solidFill>
                  <a:srgbClr val="003366"/>
                </a:solidFill>
                <a:effectLst>
                  <a:outerShdw blurRad="38100" dist="38100" dir="2700000" algn="tl">
                    <a:srgbClr val="000000">
                      <a:alpha val="43137"/>
                    </a:srgbClr>
                  </a:outerShdw>
                </a:effectLst>
                <a:latin typeface="Myriad Pro" pitchFamily="34" charset="0"/>
              </a:rPr>
              <a:t>Development Forum for RCC</a:t>
            </a:r>
            <a:endParaRPr lang="en-US" sz="4000" b="1" dirty="0">
              <a:ln w="12700">
                <a:solidFill>
                  <a:schemeClr val="tx1"/>
                </a:solidFill>
              </a:ln>
              <a:solidFill>
                <a:srgbClr val="003366"/>
              </a:solidFill>
              <a:effectLst>
                <a:outerShdw blurRad="38100" dist="38100" dir="2700000" algn="tl">
                  <a:srgbClr val="000000">
                    <a:alpha val="43137"/>
                  </a:srgbClr>
                </a:outerShdw>
              </a:effectLst>
              <a:latin typeface="Myriad Pro" pitchFamily="34" charset="0"/>
            </a:endParaRPr>
          </a:p>
          <a:p>
            <a:pPr algn="ctr">
              <a:lnSpc>
                <a:spcPts val="4500"/>
              </a:lnSpc>
            </a:pPr>
            <a:r>
              <a:rPr lang="en-US" sz="4000" b="1" dirty="0">
                <a:ln w="12700">
                  <a:solidFill>
                    <a:schemeClr val="tx1"/>
                  </a:solidFill>
                </a:ln>
                <a:solidFill>
                  <a:srgbClr val="003366"/>
                </a:solidFill>
                <a:effectLst>
                  <a:outerShdw blurRad="38100" dist="38100" dir="2700000" algn="tl">
                    <a:srgbClr val="000000">
                      <a:alpha val="43137"/>
                    </a:srgbClr>
                  </a:outerShdw>
                </a:effectLst>
                <a:latin typeface="Myriad Pro" pitchFamily="34" charset="0"/>
              </a:rPr>
              <a:t>“Broadband for </a:t>
            </a:r>
            <a:r>
              <a:rPr lang="en-US" sz="4000" b="1" dirty="0" smtClean="0">
                <a:ln w="12700">
                  <a:solidFill>
                    <a:schemeClr val="tx1"/>
                  </a:solidFill>
                </a:ln>
                <a:solidFill>
                  <a:srgbClr val="003366"/>
                </a:solidFill>
                <a:effectLst>
                  <a:outerShdw blurRad="38100" dist="38100" dir="2700000" algn="tl">
                    <a:srgbClr val="000000">
                      <a:alpha val="43137"/>
                    </a:srgbClr>
                  </a:outerShdw>
                </a:effectLst>
                <a:latin typeface="Myriad Pro" pitchFamily="34" charset="0"/>
              </a:rPr>
              <a:t>Sustainable</a:t>
            </a:r>
            <a:br>
              <a:rPr lang="en-US" sz="4000" b="1" dirty="0" smtClean="0">
                <a:ln w="12700">
                  <a:solidFill>
                    <a:schemeClr val="tx1"/>
                  </a:solidFill>
                </a:ln>
                <a:solidFill>
                  <a:srgbClr val="003366"/>
                </a:solidFill>
                <a:effectLst>
                  <a:outerShdw blurRad="38100" dist="38100" dir="2700000" algn="tl">
                    <a:srgbClr val="000000">
                      <a:alpha val="43137"/>
                    </a:srgbClr>
                  </a:outerShdw>
                </a:effectLst>
                <a:latin typeface="Myriad Pro" pitchFamily="34" charset="0"/>
              </a:rPr>
            </a:br>
            <a:r>
              <a:rPr lang="en-US" sz="4000" b="1" dirty="0" smtClean="0">
                <a:ln w="12700">
                  <a:solidFill>
                    <a:schemeClr val="tx1"/>
                  </a:solidFill>
                </a:ln>
                <a:solidFill>
                  <a:srgbClr val="003366"/>
                </a:solidFill>
                <a:effectLst>
                  <a:outerShdw blurRad="38100" dist="38100" dir="2700000" algn="tl">
                    <a:srgbClr val="000000">
                      <a:alpha val="43137"/>
                    </a:srgbClr>
                  </a:outerShdw>
                </a:effectLst>
                <a:latin typeface="Myriad Pro" pitchFamily="34" charset="0"/>
              </a:rPr>
              <a:t>Development”</a:t>
            </a:r>
            <a:endParaRPr lang="en-US" sz="4000" b="1" dirty="0">
              <a:ln w="12700">
                <a:solidFill>
                  <a:schemeClr val="tx1"/>
                </a:solidFill>
              </a:ln>
              <a:solidFill>
                <a:srgbClr val="003366"/>
              </a:solidFill>
              <a:effectLst>
                <a:outerShdw blurRad="38100" dist="38100" dir="2700000" algn="tl">
                  <a:srgbClr val="000000">
                    <a:alpha val="43137"/>
                  </a:srgbClr>
                </a:outerShdw>
              </a:effectLst>
              <a:latin typeface="Myriad Pro" pitchFamily="34" charset="0"/>
            </a:endParaRPr>
          </a:p>
        </p:txBody>
      </p:sp>
      <p:sp>
        <p:nvSpPr>
          <p:cNvPr id="4" name="TextBox 3"/>
          <p:cNvSpPr txBox="1"/>
          <p:nvPr/>
        </p:nvSpPr>
        <p:spPr>
          <a:xfrm>
            <a:off x="660224" y="280157"/>
            <a:ext cx="7823552" cy="738664"/>
          </a:xfrm>
          <a:prstGeom prst="rect">
            <a:avLst/>
          </a:prstGeom>
          <a:noFill/>
        </p:spPr>
        <p:txBody>
          <a:bodyPr wrap="none" rtlCol="0">
            <a:spAutoFit/>
          </a:bodyPr>
          <a:lstStyle/>
          <a:p>
            <a:pPr algn="ctr"/>
            <a:r>
              <a:rPr lang="en-US" sz="2100" dirty="0" smtClean="0">
                <a:solidFill>
                  <a:srgbClr val="003366"/>
                </a:solidFill>
                <a:effectLst>
                  <a:outerShdw blurRad="38100" dist="38100" dir="2700000" algn="tl">
                    <a:srgbClr val="000000">
                      <a:alpha val="43137"/>
                    </a:srgbClr>
                  </a:outerShdw>
                </a:effectLst>
                <a:latin typeface="Myriad Pro" pitchFamily="34" charset="0"/>
              </a:rPr>
              <a:t> MINISTRY OF INFORMATION TECHNOLOGY AND COMMUNICATIONS</a:t>
            </a:r>
            <a:r>
              <a:rPr lang="ru-RU" sz="2100" dirty="0" smtClean="0">
                <a:solidFill>
                  <a:srgbClr val="003366"/>
                </a:solidFill>
                <a:effectLst>
                  <a:outerShdw blurRad="38100" dist="38100" dir="2700000" algn="tl">
                    <a:srgbClr val="000000">
                      <a:alpha val="43137"/>
                    </a:srgbClr>
                  </a:outerShdw>
                </a:effectLst>
                <a:latin typeface="Myriad Pro" pitchFamily="34" charset="0"/>
              </a:rPr>
              <a:t/>
            </a:r>
            <a:br>
              <a:rPr lang="ru-RU" sz="2100" dirty="0" smtClean="0">
                <a:solidFill>
                  <a:srgbClr val="003366"/>
                </a:solidFill>
                <a:effectLst>
                  <a:outerShdw blurRad="38100" dist="38100" dir="2700000" algn="tl">
                    <a:srgbClr val="000000">
                      <a:alpha val="43137"/>
                    </a:srgbClr>
                  </a:outerShdw>
                </a:effectLst>
                <a:latin typeface="Myriad Pro" pitchFamily="34" charset="0"/>
              </a:rPr>
            </a:br>
            <a:r>
              <a:rPr lang="ro-RO" sz="2100" dirty="0" smtClean="0">
                <a:solidFill>
                  <a:srgbClr val="003366"/>
                </a:solidFill>
                <a:effectLst>
                  <a:outerShdw blurRad="38100" dist="38100" dir="2700000" algn="tl">
                    <a:srgbClr val="000000">
                      <a:alpha val="43137"/>
                    </a:srgbClr>
                  </a:outerShdw>
                </a:effectLst>
                <a:latin typeface="Myriad Pro" pitchFamily="34" charset="0"/>
              </a:rPr>
              <a:t>OF THE REPUBLIC OF MOLDOVA</a:t>
            </a:r>
            <a:endParaRPr lang="en-US" sz="2100" dirty="0">
              <a:solidFill>
                <a:srgbClr val="003366"/>
              </a:solidFill>
              <a:effectLst>
                <a:outerShdw blurRad="38100" dist="38100" dir="2700000" algn="tl">
                  <a:srgbClr val="000000">
                    <a:alpha val="43137"/>
                  </a:srgbClr>
                </a:outerShdw>
              </a:effectLst>
              <a:latin typeface="Myriad Pro" pitchFamily="34" charset="0"/>
            </a:endParaRPr>
          </a:p>
        </p:txBody>
      </p:sp>
      <p:sp>
        <p:nvSpPr>
          <p:cNvPr id="5" name="TextBox 4"/>
          <p:cNvSpPr txBox="1"/>
          <p:nvPr/>
        </p:nvSpPr>
        <p:spPr>
          <a:xfrm>
            <a:off x="2594250" y="4566169"/>
            <a:ext cx="3955506" cy="800219"/>
          </a:xfrm>
          <a:prstGeom prst="rect">
            <a:avLst/>
          </a:prstGeom>
          <a:noFill/>
          <a:effectLst/>
        </p:spPr>
        <p:txBody>
          <a:bodyPr wrap="none" rtlCol="0">
            <a:spAutoFit/>
          </a:bodyPr>
          <a:lstStyle/>
          <a:p>
            <a:pPr algn="ctr"/>
            <a:r>
              <a:rPr lang="en-US" sz="2300" dirty="0">
                <a:solidFill>
                  <a:srgbClr val="003366"/>
                </a:solidFill>
                <a:effectLst>
                  <a:outerShdw blurRad="38100" dist="38100" dir="2700000" algn="tl">
                    <a:srgbClr val="000000">
                      <a:alpha val="43137"/>
                    </a:srgbClr>
                  </a:outerShdw>
                </a:effectLst>
                <a:latin typeface="Myriad Pro" pitchFamily="34" charset="0"/>
              </a:rPr>
              <a:t>Chisinau, Republic of </a:t>
            </a:r>
            <a:r>
              <a:rPr lang="en-US" sz="2300" dirty="0" smtClean="0">
                <a:solidFill>
                  <a:srgbClr val="003366"/>
                </a:solidFill>
                <a:effectLst>
                  <a:outerShdw blurRad="38100" dist="38100" dir="2700000" algn="tl">
                    <a:srgbClr val="000000">
                      <a:alpha val="43137"/>
                    </a:srgbClr>
                  </a:outerShdw>
                </a:effectLst>
                <a:latin typeface="Myriad Pro" pitchFamily="34" charset="0"/>
              </a:rPr>
              <a:t>Moldova</a:t>
            </a:r>
            <a:endParaRPr lang="en-US" sz="2300" dirty="0">
              <a:solidFill>
                <a:srgbClr val="003366"/>
              </a:solidFill>
              <a:effectLst>
                <a:outerShdw blurRad="38100" dist="38100" dir="2700000" algn="tl">
                  <a:srgbClr val="000000">
                    <a:alpha val="43137"/>
                  </a:srgbClr>
                </a:outerShdw>
              </a:effectLst>
              <a:latin typeface="Myriad Pro" pitchFamily="34" charset="0"/>
            </a:endParaRPr>
          </a:p>
          <a:p>
            <a:pPr algn="ctr"/>
            <a:r>
              <a:rPr lang="en-US" sz="2300" dirty="0">
                <a:solidFill>
                  <a:srgbClr val="003366"/>
                </a:solidFill>
                <a:effectLst>
                  <a:outerShdw blurRad="38100" dist="38100" dir="2700000" algn="tl">
                    <a:srgbClr val="000000">
                      <a:alpha val="43137"/>
                    </a:srgbClr>
                  </a:outerShdw>
                </a:effectLst>
                <a:latin typeface="Myriad Pro" pitchFamily="34" charset="0"/>
              </a:rPr>
              <a:t>31 March – 1 April 2015</a:t>
            </a:r>
          </a:p>
        </p:txBody>
      </p:sp>
    </p:spTree>
    <p:extLst>
      <p:ext uri="{BB962C8B-B14F-4D97-AF65-F5344CB8AC3E}">
        <p14:creationId xmlns:p14="http://schemas.microsoft.com/office/powerpoint/2010/main" val="45715666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6540573" cy="861774"/>
          </a:xfrm>
          <a:prstGeom prst="rect">
            <a:avLst/>
          </a:prstGeom>
          <a:noFill/>
        </p:spPr>
        <p:txBody>
          <a:bodyPr wrap="none">
            <a:spAutoFit/>
          </a:bodyPr>
          <a:lstStyle/>
          <a:p>
            <a:pPr>
              <a:lnSpc>
                <a:spcPts val="3000"/>
              </a:lnSpc>
              <a:defRPr/>
            </a:pPr>
            <a:r>
              <a:rPr lang="ro-RO" sz="2800" dirty="0" smtClean="0">
                <a:solidFill>
                  <a:schemeClr val="bg2"/>
                </a:solidFill>
                <a:effectLst>
                  <a:outerShdw blurRad="38100" dist="38100" dir="2700000" algn="tl">
                    <a:srgbClr val="000000">
                      <a:alpha val="43137"/>
                    </a:srgbClr>
                  </a:outerShdw>
                </a:effectLst>
                <a:latin typeface="Myriad Pro" pitchFamily="34" charset="0"/>
              </a:rPr>
              <a:t/>
            </a:r>
            <a:br>
              <a:rPr lang="ro-RO"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Regional Initiatives</a:t>
            </a:r>
            <a:r>
              <a:rPr lang="ro-RO" sz="2800" dirty="0">
                <a:solidFill>
                  <a:schemeClr val="bg2"/>
                </a:solidFill>
                <a:effectLst>
                  <a:outerShdw blurRad="38100" dist="38100" dir="2700000" algn="tl">
                    <a:srgbClr val="000000">
                      <a:alpha val="43137"/>
                    </a:srgbClr>
                  </a:outerShdw>
                </a:effectLst>
                <a:latin typeface="Myriad Pro" pitchFamily="34" charset="0"/>
              </a:rPr>
              <a:t> for </a:t>
            </a:r>
            <a:r>
              <a:rPr lang="en-US" sz="2800" dirty="0" smtClean="0">
                <a:solidFill>
                  <a:schemeClr val="bg2"/>
                </a:solidFill>
                <a:effectLst>
                  <a:outerShdw blurRad="38100" dist="38100" dir="2700000" algn="tl">
                    <a:srgbClr val="000000">
                      <a:alpha val="43137"/>
                    </a:srgbClr>
                  </a:outerShdw>
                </a:effectLst>
                <a:latin typeface="Myriad Pro" pitchFamily="34" charset="0"/>
              </a:rPr>
              <a:t>RCC</a:t>
            </a:r>
            <a:r>
              <a:rPr lang="ro-RO" sz="2800" dirty="0" smtClean="0">
                <a:solidFill>
                  <a:schemeClr val="bg2"/>
                </a:solidFill>
                <a:effectLst>
                  <a:outerShdw blurRad="38100" dist="38100" dir="2700000" algn="tl">
                    <a:srgbClr val="000000">
                      <a:alpha val="43137"/>
                    </a:srgbClr>
                  </a:outerShdw>
                </a:effectLst>
                <a:latin typeface="Myriad Pro" pitchFamily="34" charset="0"/>
              </a:rPr>
              <a:t> </a:t>
            </a:r>
            <a:r>
              <a:rPr lang="ro-RO" sz="2800" dirty="0">
                <a:solidFill>
                  <a:schemeClr val="bg2"/>
                </a:solidFill>
                <a:effectLst>
                  <a:outerShdw blurRad="38100" dist="38100" dir="2700000" algn="tl">
                    <a:srgbClr val="000000">
                      <a:alpha val="43137"/>
                    </a:srgbClr>
                  </a:outerShdw>
                </a:effectLst>
                <a:latin typeface="Myriad Pro" pitchFamily="34" charset="0"/>
              </a:rPr>
              <a:t>(WTDC-14</a:t>
            </a:r>
            <a:r>
              <a:rPr lang="ro-RO" sz="2800" dirty="0" smtClean="0">
                <a:solidFill>
                  <a:schemeClr val="bg2"/>
                </a:solidFill>
                <a:effectLst>
                  <a:outerShdw blurRad="38100" dist="38100" dir="2700000" algn="tl">
                    <a:srgbClr val="000000">
                      <a:alpha val="43137"/>
                    </a:srgbClr>
                  </a:outerShdw>
                </a:effectLst>
                <a:latin typeface="Myriad Pro" pitchFamily="34" charset="0"/>
              </a:rPr>
              <a:t>)</a:t>
            </a: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2282676"/>
            <a:ext cx="8460000" cy="2477601"/>
          </a:xfrm>
          <a:prstGeom prst="rect">
            <a:avLst/>
          </a:prstGeom>
          <a:noFill/>
        </p:spPr>
        <p:txBody>
          <a:bodyPr wrap="square" rtlCol="0">
            <a:spAutoFit/>
          </a:bodyPr>
          <a:lstStyle/>
          <a:p>
            <a:pPr algn="just">
              <a:spcBef>
                <a:spcPts val="600"/>
              </a:spcBef>
              <a:tabLst>
                <a:tab pos="444500" algn="l"/>
              </a:tabLst>
            </a:pPr>
            <a:r>
              <a:rPr lang="ro-RO" sz="2300" dirty="0">
                <a:solidFill>
                  <a:srgbClr val="990000"/>
                </a:solidFill>
                <a:effectLst>
                  <a:outerShdw blurRad="38100" dist="38100" dir="2700000" algn="tl">
                    <a:srgbClr val="000000">
                      <a:alpha val="43137"/>
                    </a:srgbClr>
                  </a:outerShdw>
                </a:effectLst>
                <a:latin typeface="Myriad Pro" pitchFamily="34" charset="0"/>
              </a:rPr>
              <a:t>1.</a:t>
            </a:r>
            <a:r>
              <a:rPr lang="ro-RO" sz="2300" dirty="0" smtClean="0">
                <a:solidFill>
                  <a:schemeClr val="bg2"/>
                </a:solidFill>
                <a:latin typeface="Myriad Pro" pitchFamily="34" charset="0"/>
              </a:rPr>
              <a:t>	</a:t>
            </a:r>
            <a:r>
              <a:rPr lang="en-US" sz="2300" dirty="0" smtClean="0">
                <a:solidFill>
                  <a:schemeClr val="bg2"/>
                </a:solidFill>
                <a:latin typeface="Myriad Pro" pitchFamily="34" charset="0"/>
              </a:rPr>
              <a:t>Child online protection</a:t>
            </a:r>
            <a:r>
              <a:rPr lang="ro-RO" sz="2300" dirty="0">
                <a:solidFill>
                  <a:schemeClr val="bg2"/>
                </a:solidFill>
                <a:latin typeface="Myriad Pro" pitchFamily="34" charset="0"/>
              </a:rPr>
              <a:t>.</a:t>
            </a:r>
            <a:endParaRPr lang="en-US" sz="2300" dirty="0">
              <a:solidFill>
                <a:schemeClr val="bg2"/>
              </a:solidFill>
              <a:latin typeface="Myriad Pro" pitchFamily="34" charset="0"/>
            </a:endParaRPr>
          </a:p>
          <a:p>
            <a:pPr algn="just">
              <a:spcBef>
                <a:spcPts val="1200"/>
              </a:spcBef>
              <a:tabLst>
                <a:tab pos="444500" algn="l"/>
              </a:tabLst>
            </a:pPr>
            <a:r>
              <a:rPr lang="ro-RO" sz="2300" dirty="0">
                <a:solidFill>
                  <a:srgbClr val="990000"/>
                </a:solidFill>
                <a:effectLst>
                  <a:outerShdw blurRad="38100" dist="38100" dir="2700000" algn="tl">
                    <a:srgbClr val="000000">
                      <a:alpha val="43137"/>
                    </a:srgbClr>
                  </a:outerShdw>
                </a:effectLst>
                <a:latin typeface="Myriad Pro" pitchFamily="34" charset="0"/>
              </a:rPr>
              <a:t>2.</a:t>
            </a:r>
            <a:r>
              <a:rPr lang="ro-RO" sz="2300" dirty="0">
                <a:solidFill>
                  <a:schemeClr val="bg2"/>
                </a:solidFill>
                <a:latin typeface="Myriad Pro" pitchFamily="34" charset="0"/>
              </a:rPr>
              <a:t>	</a:t>
            </a:r>
            <a:r>
              <a:rPr lang="en-US" sz="2300" dirty="0" smtClean="0">
                <a:solidFill>
                  <a:schemeClr val="bg2"/>
                </a:solidFill>
                <a:latin typeface="Myriad Pro" pitchFamily="34" charset="0"/>
              </a:rPr>
              <a:t>Ensuring access </a:t>
            </a:r>
            <a:r>
              <a:rPr lang="en-US" sz="2300" dirty="0">
                <a:solidFill>
                  <a:schemeClr val="bg2"/>
                </a:solidFill>
                <a:latin typeface="Myriad Pro" pitchFamily="34" charset="0"/>
              </a:rPr>
              <a:t>to ICTs for persons with </a:t>
            </a:r>
            <a:r>
              <a:rPr lang="en-US" sz="2300" dirty="0" smtClean="0">
                <a:solidFill>
                  <a:schemeClr val="bg2"/>
                </a:solidFill>
                <a:latin typeface="Myriad Pro" pitchFamily="34" charset="0"/>
              </a:rPr>
              <a:t>disabilities</a:t>
            </a:r>
            <a:r>
              <a:rPr lang="ro-RO" sz="2300" dirty="0">
                <a:solidFill>
                  <a:schemeClr val="bg2"/>
                </a:solidFill>
                <a:latin typeface="Myriad Pro" pitchFamily="34" charset="0"/>
              </a:rPr>
              <a:t>.</a:t>
            </a:r>
            <a:endParaRPr lang="en-US" sz="2300" dirty="0">
              <a:solidFill>
                <a:schemeClr val="bg2"/>
              </a:solidFill>
              <a:latin typeface="Myriad Pro" pitchFamily="34" charset="0"/>
            </a:endParaRPr>
          </a:p>
          <a:p>
            <a:pPr algn="just">
              <a:spcBef>
                <a:spcPts val="1200"/>
              </a:spcBef>
              <a:tabLst>
                <a:tab pos="444500" algn="l"/>
              </a:tabLst>
            </a:pPr>
            <a:r>
              <a:rPr lang="ro-RO" sz="2300" dirty="0">
                <a:solidFill>
                  <a:srgbClr val="990000"/>
                </a:solidFill>
                <a:effectLst>
                  <a:outerShdw blurRad="38100" dist="38100" dir="2700000" algn="tl">
                    <a:srgbClr val="000000">
                      <a:alpha val="43137"/>
                    </a:srgbClr>
                  </a:outerShdw>
                </a:effectLst>
                <a:latin typeface="Myriad Pro" pitchFamily="34" charset="0"/>
              </a:rPr>
              <a:t>3.</a:t>
            </a:r>
            <a:r>
              <a:rPr lang="ro-RO" sz="2300" dirty="0">
                <a:solidFill>
                  <a:schemeClr val="bg2"/>
                </a:solidFill>
                <a:latin typeface="Myriad Pro" pitchFamily="34" charset="0"/>
              </a:rPr>
              <a:t>	</a:t>
            </a:r>
            <a:r>
              <a:rPr lang="en-US" sz="2300" dirty="0" smtClean="0">
                <a:solidFill>
                  <a:schemeClr val="bg2"/>
                </a:solidFill>
                <a:latin typeface="Myriad Pro" pitchFamily="34" charset="0"/>
              </a:rPr>
              <a:t>Using ICTs </a:t>
            </a:r>
            <a:r>
              <a:rPr lang="en-US" sz="2300" dirty="0">
                <a:solidFill>
                  <a:schemeClr val="bg2"/>
                </a:solidFill>
                <a:latin typeface="Myriad Pro" pitchFamily="34" charset="0"/>
              </a:rPr>
              <a:t>for human capacity </a:t>
            </a:r>
            <a:r>
              <a:rPr lang="en-US" sz="2300" dirty="0" smtClean="0">
                <a:solidFill>
                  <a:schemeClr val="bg2"/>
                </a:solidFill>
                <a:latin typeface="Myriad Pro" pitchFamily="34" charset="0"/>
              </a:rPr>
              <a:t>building</a:t>
            </a:r>
            <a:r>
              <a:rPr lang="ro-RO" sz="2300" dirty="0">
                <a:solidFill>
                  <a:schemeClr val="bg2"/>
                </a:solidFill>
                <a:latin typeface="Myriad Pro" pitchFamily="34" charset="0"/>
              </a:rPr>
              <a:t>.</a:t>
            </a:r>
            <a:endParaRPr lang="en-US" sz="2300" dirty="0">
              <a:solidFill>
                <a:schemeClr val="bg2"/>
              </a:solidFill>
              <a:latin typeface="Myriad Pro" pitchFamily="34" charset="0"/>
            </a:endParaRPr>
          </a:p>
          <a:p>
            <a:pPr algn="just">
              <a:spcBef>
                <a:spcPts val="1200"/>
              </a:spcBef>
              <a:tabLst>
                <a:tab pos="444500" algn="l"/>
              </a:tabLst>
            </a:pPr>
            <a:r>
              <a:rPr lang="ro-RO" sz="2300" dirty="0">
                <a:solidFill>
                  <a:srgbClr val="990000"/>
                </a:solidFill>
                <a:effectLst>
                  <a:outerShdw blurRad="38100" dist="38100" dir="2700000" algn="tl">
                    <a:srgbClr val="000000">
                      <a:alpha val="43137"/>
                    </a:srgbClr>
                  </a:outerShdw>
                </a:effectLst>
                <a:latin typeface="Myriad Pro" pitchFamily="34" charset="0"/>
              </a:rPr>
              <a:t>4.</a:t>
            </a:r>
            <a:r>
              <a:rPr lang="ro-RO" sz="2300" dirty="0">
                <a:solidFill>
                  <a:schemeClr val="bg2"/>
                </a:solidFill>
                <a:latin typeface="Myriad Pro" pitchFamily="34" charset="0"/>
              </a:rPr>
              <a:t>	</a:t>
            </a:r>
            <a:r>
              <a:rPr lang="en-US" sz="2300" dirty="0" smtClean="0">
                <a:solidFill>
                  <a:schemeClr val="bg2"/>
                </a:solidFill>
                <a:latin typeface="Myriad Pro" pitchFamily="34" charset="0"/>
              </a:rPr>
              <a:t>Development of </a:t>
            </a:r>
            <a:r>
              <a:rPr lang="en-US" sz="2300" dirty="0">
                <a:solidFill>
                  <a:schemeClr val="bg2"/>
                </a:solidFill>
                <a:latin typeface="Myriad Pro" pitchFamily="34" charset="0"/>
              </a:rPr>
              <a:t>broadband </a:t>
            </a:r>
            <a:r>
              <a:rPr lang="en-US" sz="2300" dirty="0" smtClean="0">
                <a:solidFill>
                  <a:schemeClr val="bg2"/>
                </a:solidFill>
                <a:latin typeface="Myriad Pro" pitchFamily="34" charset="0"/>
              </a:rPr>
              <a:t>access</a:t>
            </a:r>
            <a:r>
              <a:rPr lang="ro-RO" sz="2300" dirty="0">
                <a:solidFill>
                  <a:schemeClr val="bg2"/>
                </a:solidFill>
                <a:latin typeface="Myriad Pro" pitchFamily="34" charset="0"/>
              </a:rPr>
              <a:t>.</a:t>
            </a:r>
            <a:endParaRPr lang="en-US" sz="2300" dirty="0">
              <a:solidFill>
                <a:schemeClr val="bg2"/>
              </a:solidFill>
              <a:latin typeface="Myriad Pro" pitchFamily="34" charset="0"/>
            </a:endParaRPr>
          </a:p>
          <a:p>
            <a:pPr algn="just">
              <a:spcBef>
                <a:spcPts val="1200"/>
              </a:spcBef>
              <a:tabLst>
                <a:tab pos="444500" algn="l"/>
              </a:tabLst>
            </a:pPr>
            <a:r>
              <a:rPr lang="ro-RO" sz="2300" dirty="0">
                <a:solidFill>
                  <a:srgbClr val="990000"/>
                </a:solidFill>
                <a:effectLst>
                  <a:outerShdw blurRad="38100" dist="38100" dir="2700000" algn="tl">
                    <a:srgbClr val="000000">
                      <a:alpha val="43137"/>
                    </a:srgbClr>
                  </a:outerShdw>
                </a:effectLst>
                <a:latin typeface="Myriad Pro" pitchFamily="34" charset="0"/>
              </a:rPr>
              <a:t>5.</a:t>
            </a:r>
            <a:r>
              <a:rPr lang="ro-RO" sz="2300" dirty="0">
                <a:solidFill>
                  <a:schemeClr val="bg2"/>
                </a:solidFill>
                <a:latin typeface="Myriad Pro" pitchFamily="34" charset="0"/>
              </a:rPr>
              <a:t>	</a:t>
            </a:r>
            <a:r>
              <a:rPr lang="en-US" sz="2300" dirty="0" smtClean="0">
                <a:solidFill>
                  <a:schemeClr val="bg2"/>
                </a:solidFill>
                <a:latin typeface="Myriad Pro" pitchFamily="34" charset="0"/>
              </a:rPr>
              <a:t>Building confidence </a:t>
            </a:r>
            <a:r>
              <a:rPr lang="en-US" sz="2300" dirty="0">
                <a:solidFill>
                  <a:schemeClr val="bg2"/>
                </a:solidFill>
                <a:latin typeface="Myriad Pro" pitchFamily="34" charset="0"/>
              </a:rPr>
              <a:t>and security in the use of ICTs.</a:t>
            </a:r>
          </a:p>
        </p:txBody>
      </p:sp>
    </p:spTree>
    <p:extLst>
      <p:ext uri="{BB962C8B-B14F-4D97-AF65-F5344CB8AC3E}">
        <p14:creationId xmlns:p14="http://schemas.microsoft.com/office/powerpoint/2010/main" val="30319639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strips(downRigh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par>
                          <p:cTn id="16" fill="hold">
                            <p:stCondLst>
                              <p:cond delay="1750"/>
                            </p:stCondLst>
                            <p:childTnLst>
                              <p:par>
                                <p:cTn id="17" presetID="18" presetClass="entr" presetSubtype="6" fill="hold" grpId="0" nodeType="after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Effect transition="in" filter="strips(downRight)">
                                      <p:cBhvr>
                                        <p:cTn id="19" dur="500"/>
                                        <p:tgtEl>
                                          <p:spTgt spid="63">
                                            <p:txEl>
                                              <p:pRg st="2" end="2"/>
                                            </p:txEl>
                                          </p:spTgt>
                                        </p:tgtEl>
                                      </p:cBhvr>
                                    </p:animEffect>
                                  </p:childTnLst>
                                </p:cTn>
                              </p:par>
                            </p:childTnLst>
                          </p:cTn>
                        </p:par>
                        <p:par>
                          <p:cTn id="20" fill="hold">
                            <p:stCondLst>
                              <p:cond delay="2250"/>
                            </p:stCondLst>
                            <p:childTnLst>
                              <p:par>
                                <p:cTn id="21" presetID="18" presetClass="entr" presetSubtype="6" fill="hold" grpId="0" nodeType="afterEffect">
                                  <p:stCondLst>
                                    <p:cond delay="0"/>
                                  </p:stCondLst>
                                  <p:childTnLst>
                                    <p:set>
                                      <p:cBhvr>
                                        <p:cTn id="22" dur="1" fill="hold">
                                          <p:stCondLst>
                                            <p:cond delay="0"/>
                                          </p:stCondLst>
                                        </p:cTn>
                                        <p:tgtEl>
                                          <p:spTgt spid="63">
                                            <p:txEl>
                                              <p:pRg st="3" end="3"/>
                                            </p:txEl>
                                          </p:spTgt>
                                        </p:tgtEl>
                                        <p:attrNameLst>
                                          <p:attrName>style.visibility</p:attrName>
                                        </p:attrNameLst>
                                      </p:cBhvr>
                                      <p:to>
                                        <p:strVal val="visible"/>
                                      </p:to>
                                    </p:set>
                                    <p:animEffect transition="in" filter="strips(downRight)">
                                      <p:cBhvr>
                                        <p:cTn id="23" dur="500"/>
                                        <p:tgtEl>
                                          <p:spTgt spid="63">
                                            <p:txEl>
                                              <p:pRg st="3" end="3"/>
                                            </p:txEl>
                                          </p:spTgt>
                                        </p:tgtEl>
                                      </p:cBhvr>
                                    </p:animEffect>
                                  </p:childTnLst>
                                </p:cTn>
                              </p:par>
                            </p:childTnLst>
                          </p:cTn>
                        </p:par>
                        <p:par>
                          <p:cTn id="24" fill="hold">
                            <p:stCondLst>
                              <p:cond delay="2750"/>
                            </p:stCondLst>
                            <p:childTnLst>
                              <p:par>
                                <p:cTn id="25" presetID="18" presetClass="entr" presetSubtype="6" fill="hold" grpId="0" nodeType="after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strips(downRight)">
                                      <p:cBhvr>
                                        <p:cTn id="27" dur="500"/>
                                        <p:tgtEl>
                                          <p:spTgt spid="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005444" cy="1220334"/>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1. Creating </a:t>
            </a:r>
            <a:r>
              <a:rPr lang="en-US" sz="2800" dirty="0">
                <a:solidFill>
                  <a:schemeClr val="bg2"/>
                </a:solidFill>
                <a:effectLst>
                  <a:outerShdw blurRad="38100" dist="38100" dir="2700000" algn="tl">
                    <a:srgbClr val="000000">
                      <a:alpha val="43137"/>
                    </a:srgbClr>
                  </a:outerShdw>
                </a:effectLst>
                <a:latin typeface="Myriad Pro" pitchFamily="34" charset="0"/>
              </a:rPr>
              <a:t>a child online protection </a:t>
            </a:r>
            <a:r>
              <a:rPr lang="en-US" sz="2800" dirty="0" smtClean="0">
                <a:solidFill>
                  <a:schemeClr val="bg2"/>
                </a:solidFill>
                <a:effectLst>
                  <a:outerShdw blurRad="38100" dist="38100" dir="2700000" algn="tl">
                    <a:srgbClr val="000000">
                      <a:alpha val="43137"/>
                    </a:srgbClr>
                  </a:outerShdw>
                </a:effectLst>
                <a:latin typeface="Myriad Pro" pitchFamily="34" charset="0"/>
              </a:rPr>
              <a:t>Centre</a:t>
            </a: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for </a:t>
            </a:r>
            <a:r>
              <a:rPr lang="en-US" sz="2800" dirty="0">
                <a:solidFill>
                  <a:schemeClr val="bg2"/>
                </a:solidFill>
                <a:effectLst>
                  <a:outerShdw blurRad="38100" dist="38100" dir="2700000" algn="tl">
                    <a:srgbClr val="000000">
                      <a:alpha val="43137"/>
                    </a:srgbClr>
                  </a:outerShdw>
                </a:effectLst>
                <a:latin typeface="Myriad Pro" pitchFamily="34" charset="0"/>
              </a:rPr>
              <a:t>the </a:t>
            </a:r>
            <a:r>
              <a:rPr lang="en-US" sz="2800" dirty="0" smtClean="0">
                <a:solidFill>
                  <a:schemeClr val="bg2"/>
                </a:solidFill>
                <a:effectLst>
                  <a:outerShdw blurRad="38100" dist="38100" dir="2700000" algn="tl">
                    <a:srgbClr val="000000">
                      <a:alpha val="43137"/>
                    </a:srgbClr>
                  </a:outerShdw>
                </a:effectLst>
                <a:latin typeface="Myriad Pro" pitchFamily="34" charset="0"/>
              </a:rPr>
              <a:t>RCC region </a:t>
            </a:r>
            <a:r>
              <a:rPr lang="ro-RO" sz="2400" dirty="0">
                <a:solidFill>
                  <a:schemeClr val="bg2"/>
                </a:solidFill>
                <a:effectLst>
                  <a:outerShdw blurRad="38100" dist="38100" dir="2700000" algn="tl">
                    <a:srgbClr val="000000">
                      <a:alpha val="43137"/>
                    </a:srgbClr>
                  </a:outerShdw>
                </a:effectLst>
                <a:latin typeface="Myriad Pro" pitchFamily="34" charset="0"/>
              </a:rPr>
              <a:t>(WTDC-14)</a:t>
            </a:r>
            <a:endParaRPr lang="ro-RO" sz="20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2185214"/>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a:solidFill>
                  <a:schemeClr val="bg2"/>
                </a:solidFill>
                <a:latin typeface="Myriad Pro" pitchFamily="34" charset="0"/>
              </a:rPr>
              <a:t>Distance training courses on safe use of Internet resources, with provision for testing children, parents, and teachers</a:t>
            </a:r>
            <a:r>
              <a:rPr lang="en-US" sz="2200" dirty="0" smtClean="0">
                <a:solidFill>
                  <a:schemeClr val="bg2"/>
                </a:solidFill>
                <a:latin typeface="Myriad Pro" pitchFamily="34" charset="0"/>
              </a:rPr>
              <a:t>.</a:t>
            </a:r>
            <a:endParaRPr lang="ru-RU" sz="2200" dirty="0" smtClean="0">
              <a:solidFill>
                <a:schemeClr val="bg2"/>
              </a:solidFill>
              <a:latin typeface="Myriad Pro" pitchFamily="34" charset="0"/>
            </a:endParaRPr>
          </a:p>
          <a:p>
            <a:pPr marL="444500" algn="just">
              <a:spcBef>
                <a:spcPts val="600"/>
              </a:spcBef>
            </a:pPr>
            <a:r>
              <a:rPr lang="en-US" sz="2000" i="1" dirty="0">
                <a:solidFill>
                  <a:schemeClr val="bg2"/>
                </a:solidFill>
                <a:latin typeface="Myriad Pro" pitchFamily="34" charset="0"/>
              </a:rPr>
              <a:t>Assessment of the preparedness of teachers and parents (development and support of the remote teaching courses on the safe use of Internet resources for the CIS </a:t>
            </a:r>
            <a:r>
              <a:rPr lang="en-US" sz="2000" i="1" dirty="0" smtClean="0">
                <a:solidFill>
                  <a:schemeClr val="bg2"/>
                </a:solidFill>
                <a:latin typeface="Myriad Pro" pitchFamily="34" charset="0"/>
              </a:rPr>
              <a:t>countries)</a:t>
            </a:r>
            <a:r>
              <a:rPr lang="ru-RU" sz="2000" i="1" dirty="0" smtClean="0">
                <a:solidFill>
                  <a:schemeClr val="bg2"/>
                </a:solidFill>
                <a:latin typeface="Myriad Pro" pitchFamily="34" charset="0"/>
              </a:rPr>
              <a:t>.</a:t>
            </a:r>
            <a:endParaRPr lang="en-US" sz="2000" i="1" dirty="0">
              <a:solidFill>
                <a:schemeClr val="bg2"/>
              </a:solidFill>
              <a:latin typeface="Myriad Pro" pitchFamily="34" charset="0"/>
            </a:endParaRPr>
          </a:p>
        </p:txBody>
      </p:sp>
    </p:spTree>
    <p:extLst>
      <p:ext uri="{BB962C8B-B14F-4D97-AF65-F5344CB8AC3E}">
        <p14:creationId xmlns:p14="http://schemas.microsoft.com/office/powerpoint/2010/main" val="13179993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wipe(lef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Effect transition="in" filter="wipe(up)">
                                      <p:cBhvr>
                                        <p:cTn id="19"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005444" cy="1220334"/>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1. Creating </a:t>
            </a:r>
            <a:r>
              <a:rPr lang="en-US" sz="2800" dirty="0">
                <a:solidFill>
                  <a:schemeClr val="bg2"/>
                </a:solidFill>
                <a:effectLst>
                  <a:outerShdw blurRad="38100" dist="38100" dir="2700000" algn="tl">
                    <a:srgbClr val="000000">
                      <a:alpha val="43137"/>
                    </a:srgbClr>
                  </a:outerShdw>
                </a:effectLst>
                <a:latin typeface="Myriad Pro" pitchFamily="34" charset="0"/>
              </a:rPr>
              <a:t>a child online protection </a:t>
            </a:r>
            <a:r>
              <a:rPr lang="en-US" sz="2800" dirty="0" smtClean="0">
                <a:solidFill>
                  <a:schemeClr val="bg2"/>
                </a:solidFill>
                <a:effectLst>
                  <a:outerShdw blurRad="38100" dist="38100" dir="2700000" algn="tl">
                    <a:srgbClr val="000000">
                      <a:alpha val="43137"/>
                    </a:srgbClr>
                  </a:outerShdw>
                </a:effectLst>
                <a:latin typeface="Myriad Pro" pitchFamily="34" charset="0"/>
              </a:rPr>
              <a:t>Centre</a:t>
            </a: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for </a:t>
            </a:r>
            <a:r>
              <a:rPr lang="en-US" sz="2800" dirty="0">
                <a:solidFill>
                  <a:schemeClr val="bg2"/>
                </a:solidFill>
                <a:effectLst>
                  <a:outerShdw blurRad="38100" dist="38100" dir="2700000" algn="tl">
                    <a:srgbClr val="000000">
                      <a:alpha val="43137"/>
                    </a:srgbClr>
                  </a:outerShdw>
                </a:effectLst>
                <a:latin typeface="Myriad Pro" pitchFamily="34" charset="0"/>
              </a:rPr>
              <a:t>the </a:t>
            </a:r>
            <a:r>
              <a:rPr lang="en-US" sz="2800" dirty="0" smtClean="0">
                <a:solidFill>
                  <a:schemeClr val="bg2"/>
                </a:solidFill>
                <a:effectLst>
                  <a:outerShdw blurRad="38100" dist="38100" dir="2700000" algn="tl">
                    <a:srgbClr val="000000">
                      <a:alpha val="43137"/>
                    </a:srgbClr>
                  </a:outerShdw>
                </a:effectLst>
                <a:latin typeface="Myriad Pro" pitchFamily="34" charset="0"/>
              </a:rPr>
              <a:t>RCC region </a:t>
            </a:r>
            <a:r>
              <a:rPr lang="ro-RO" sz="2400" dirty="0">
                <a:solidFill>
                  <a:schemeClr val="bg2"/>
                </a:solidFill>
                <a:effectLst>
                  <a:outerShdw blurRad="38100" dist="38100" dir="2700000" algn="tl">
                    <a:srgbClr val="000000">
                      <a:alpha val="43137"/>
                    </a:srgbClr>
                  </a:outerShdw>
                </a:effectLst>
                <a:latin typeface="Myriad Pro" pitchFamily="34" charset="0"/>
              </a:rPr>
              <a:t>(WTDC-14)</a:t>
            </a:r>
            <a:endParaRPr lang="ro-RO" sz="20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5139869"/>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smtClean="0">
                <a:solidFill>
                  <a:schemeClr val="bg2"/>
                </a:solidFill>
                <a:latin typeface="Myriad Pro" pitchFamily="34" charset="0"/>
              </a:rPr>
              <a:t>National </a:t>
            </a:r>
            <a:r>
              <a:rPr lang="en-US" sz="2200" dirty="0">
                <a:solidFill>
                  <a:schemeClr val="bg2"/>
                </a:solidFill>
                <a:latin typeface="Myriad Pro" pitchFamily="34" charset="0"/>
              </a:rPr>
              <a:t>systems for updating and disseminating lists of useful Internet resources for children, as well as lists of other Internet resources flagged as unsuitable.</a:t>
            </a:r>
          </a:p>
          <a:p>
            <a:pPr marL="444500" algn="just">
              <a:spcBef>
                <a:spcPts val="600"/>
              </a:spcBef>
              <a:tabLst>
                <a:tab pos="1255713" algn="l"/>
              </a:tabLst>
            </a:pPr>
            <a:r>
              <a:rPr lang="en-US" sz="2000" i="1" dirty="0" smtClean="0">
                <a:solidFill>
                  <a:schemeClr val="bg2"/>
                </a:solidFill>
                <a:effectLst>
                  <a:outerShdw blurRad="38100" dist="38100" dir="2700000" algn="tl">
                    <a:srgbClr val="000000">
                      <a:alpha val="43137"/>
                    </a:srgbClr>
                  </a:outerShdw>
                </a:effectLst>
                <a:latin typeface="Myriad Pro" pitchFamily="34" charset="0"/>
              </a:rPr>
              <a:t>2015</a:t>
            </a:r>
            <a:r>
              <a:rPr lang="ru-RU" sz="2000" i="1" dirty="0" smtClean="0">
                <a:solidFill>
                  <a:schemeClr val="bg2"/>
                </a:solidFill>
                <a:latin typeface="Myriad Pro" pitchFamily="34" charset="0"/>
              </a:rPr>
              <a:t>	</a:t>
            </a:r>
            <a:r>
              <a:rPr lang="en-US" sz="2000" i="1" dirty="0" smtClean="0">
                <a:solidFill>
                  <a:schemeClr val="bg2"/>
                </a:solidFill>
                <a:latin typeface="Myriad Pro" pitchFamily="34" charset="0"/>
              </a:rPr>
              <a:t>Creation </a:t>
            </a:r>
            <a:r>
              <a:rPr lang="en-US" sz="2000" i="1" dirty="0">
                <a:solidFill>
                  <a:schemeClr val="bg2"/>
                </a:solidFill>
                <a:latin typeface="Myriad Pro" pitchFamily="34" charset="0"/>
              </a:rPr>
              <a:t>of automated systems that distribute specific to the </a:t>
            </a:r>
            <a:r>
              <a:rPr lang="en-US" sz="2000" i="1" dirty="0" smtClean="0">
                <a:solidFill>
                  <a:schemeClr val="bg2"/>
                </a:solidFill>
                <a:latin typeface="Myriad Pro" pitchFamily="34" charset="0"/>
              </a:rPr>
              <a:t>RCC </a:t>
            </a:r>
            <a:r>
              <a:rPr lang="en-US" sz="2000" i="1" dirty="0">
                <a:solidFill>
                  <a:schemeClr val="bg2"/>
                </a:solidFill>
                <a:latin typeface="Myriad Pro" pitchFamily="34" charset="0"/>
              </a:rPr>
              <a:t>images of "black" and "white" lists, as well as expert evaluation and cataloging Internet resources specific to the </a:t>
            </a:r>
            <a:r>
              <a:rPr lang="en-US" sz="2000" i="1" dirty="0" smtClean="0">
                <a:solidFill>
                  <a:schemeClr val="bg2"/>
                </a:solidFill>
                <a:latin typeface="Myriad Pro" pitchFamily="34" charset="0"/>
              </a:rPr>
              <a:t>RCC countries</a:t>
            </a:r>
            <a:r>
              <a:rPr lang="ru-RU" sz="2000" i="1" dirty="0" smtClean="0">
                <a:solidFill>
                  <a:schemeClr val="bg2"/>
                </a:solidFill>
                <a:latin typeface="Myriad Pro" pitchFamily="34" charset="0"/>
              </a:rPr>
              <a:t>.</a:t>
            </a:r>
            <a:endParaRPr lang="en-US" sz="2000" i="1" dirty="0">
              <a:solidFill>
                <a:schemeClr val="bg2"/>
              </a:solidFill>
              <a:latin typeface="Myriad Pro" pitchFamily="34" charset="0"/>
            </a:endParaRPr>
          </a:p>
          <a:p>
            <a:pPr marL="444500" algn="just">
              <a:spcBef>
                <a:spcPts val="600"/>
              </a:spcBef>
              <a:tabLst>
                <a:tab pos="1255713" algn="l"/>
              </a:tabLst>
            </a:pPr>
            <a:r>
              <a:rPr lang="en-US" sz="2000" i="1" dirty="0" smtClean="0">
                <a:solidFill>
                  <a:schemeClr val="bg2"/>
                </a:solidFill>
                <a:effectLst>
                  <a:outerShdw blurRad="38100" dist="38100" dir="2700000" algn="tl">
                    <a:srgbClr val="000000">
                      <a:alpha val="43137"/>
                    </a:srgbClr>
                  </a:outerShdw>
                </a:effectLst>
                <a:latin typeface="Myriad Pro" pitchFamily="34" charset="0"/>
              </a:rPr>
              <a:t>2016</a:t>
            </a:r>
            <a:r>
              <a:rPr lang="ru-RU" sz="2000" i="1" dirty="0" smtClean="0">
                <a:solidFill>
                  <a:schemeClr val="bg2"/>
                </a:solidFill>
                <a:latin typeface="Myriad Pro" pitchFamily="34" charset="0"/>
              </a:rPr>
              <a:t>	</a:t>
            </a:r>
            <a:r>
              <a:rPr lang="en-US" sz="2000" i="1" dirty="0" smtClean="0">
                <a:solidFill>
                  <a:schemeClr val="bg2"/>
                </a:solidFill>
                <a:latin typeface="Myriad Pro" pitchFamily="34" charset="0"/>
              </a:rPr>
              <a:t>Initial </a:t>
            </a:r>
            <a:r>
              <a:rPr lang="en-US" sz="2000" i="1" dirty="0">
                <a:solidFill>
                  <a:schemeClr val="bg2"/>
                </a:solidFill>
                <a:latin typeface="Myriad Pro" pitchFamily="34" charset="0"/>
              </a:rPr>
              <a:t>filling of the "black" and "white" lists (specific to the </a:t>
            </a:r>
            <a:r>
              <a:rPr lang="en-US" sz="2000" i="1" dirty="0" smtClean="0">
                <a:solidFill>
                  <a:schemeClr val="bg2"/>
                </a:solidFill>
                <a:latin typeface="Myriad Pro" pitchFamily="34" charset="0"/>
              </a:rPr>
              <a:t>RCC </a:t>
            </a:r>
            <a:r>
              <a:rPr lang="en-US" sz="2000" i="1" dirty="0">
                <a:solidFill>
                  <a:schemeClr val="bg2"/>
                </a:solidFill>
                <a:latin typeface="Myriad Pro" pitchFamily="34" charset="0"/>
              </a:rPr>
              <a:t>countries). Up to 500 thousand resources. Connect up to 200 subscribers (schools, operators and organizations) to the automated system. Conducting the seminar presentation.</a:t>
            </a:r>
          </a:p>
          <a:p>
            <a:pPr marL="444500" algn="just">
              <a:spcBef>
                <a:spcPts val="600"/>
              </a:spcBef>
              <a:tabLst>
                <a:tab pos="1255713" algn="l"/>
              </a:tabLst>
            </a:pPr>
            <a:r>
              <a:rPr lang="en-US" sz="2000" i="1" dirty="0" smtClean="0">
                <a:solidFill>
                  <a:schemeClr val="bg2"/>
                </a:solidFill>
                <a:effectLst>
                  <a:outerShdw blurRad="38100" dist="38100" dir="2700000" algn="tl">
                    <a:srgbClr val="000000">
                      <a:alpha val="43137"/>
                    </a:srgbClr>
                  </a:outerShdw>
                </a:effectLst>
                <a:latin typeface="Myriad Pro" pitchFamily="34" charset="0"/>
              </a:rPr>
              <a:t>2017</a:t>
            </a:r>
            <a:r>
              <a:rPr lang="ru-RU" sz="2000" i="1" dirty="0" smtClean="0">
                <a:solidFill>
                  <a:schemeClr val="bg2"/>
                </a:solidFill>
                <a:latin typeface="Myriad Pro" pitchFamily="34" charset="0"/>
              </a:rPr>
              <a:t>	</a:t>
            </a:r>
            <a:r>
              <a:rPr lang="en-US" sz="2000" i="1" dirty="0" smtClean="0">
                <a:solidFill>
                  <a:schemeClr val="bg2"/>
                </a:solidFill>
                <a:latin typeface="Myriad Pro" pitchFamily="34" charset="0"/>
              </a:rPr>
              <a:t>Additional </a:t>
            </a:r>
            <a:r>
              <a:rPr lang="en-US" sz="2000" i="1" dirty="0">
                <a:solidFill>
                  <a:schemeClr val="bg2"/>
                </a:solidFill>
                <a:latin typeface="Myriad Pro" pitchFamily="34" charset="0"/>
              </a:rPr>
              <a:t>content to "black" and "white" lists (specific to the </a:t>
            </a:r>
            <a:r>
              <a:rPr lang="en-US" sz="2000" i="1" dirty="0" smtClean="0">
                <a:solidFill>
                  <a:schemeClr val="bg2"/>
                </a:solidFill>
                <a:latin typeface="Myriad Pro" pitchFamily="34" charset="0"/>
              </a:rPr>
              <a:t>RCC </a:t>
            </a:r>
            <a:r>
              <a:rPr lang="en-US" sz="2000" i="1" dirty="0">
                <a:solidFill>
                  <a:schemeClr val="bg2"/>
                </a:solidFill>
                <a:latin typeface="Myriad Pro" pitchFamily="34" charset="0"/>
              </a:rPr>
              <a:t>countries). Up to 1 million resources. Connect up to 300 subscribers (schools, operators and organizations) to the automated system.</a:t>
            </a:r>
          </a:p>
        </p:txBody>
      </p:sp>
    </p:spTree>
    <p:extLst>
      <p:ext uri="{BB962C8B-B14F-4D97-AF65-F5344CB8AC3E}">
        <p14:creationId xmlns:p14="http://schemas.microsoft.com/office/powerpoint/2010/main" val="25114301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strips(downRight)">
                                      <p:cBhvr>
                                        <p:cTn id="7" dur="500"/>
                                        <p:tgtEl>
                                          <p:spTgt spid="6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animEffect transition="in" filter="strips(downRight)">
                                      <p:cBhvr>
                                        <p:cTn id="11" dur="500"/>
                                        <p:tgtEl>
                                          <p:spTgt spid="6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animEffect transition="in" filter="wipe(up)">
                                      <p:cBhvr>
                                        <p:cTn id="15" dur="500"/>
                                        <p:tgtEl>
                                          <p:spTgt spid="6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3">
                                            <p:txEl>
                                              <p:pRg st="3" end="3"/>
                                            </p:txEl>
                                          </p:spTgt>
                                        </p:tgtEl>
                                        <p:attrNameLst>
                                          <p:attrName>style.visibility</p:attrName>
                                        </p:attrNameLst>
                                      </p:cBhvr>
                                      <p:to>
                                        <p:strVal val="visible"/>
                                      </p:to>
                                    </p:set>
                                    <p:animEffect transition="in" filter="wipe(up)">
                                      <p:cBhvr>
                                        <p:cTn id="19" dur="500"/>
                                        <p:tgtEl>
                                          <p:spTgt spid="6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3">
                                            <p:txEl>
                                              <p:pRg st="4" end="4"/>
                                            </p:txEl>
                                          </p:spTgt>
                                        </p:tgtEl>
                                        <p:attrNameLst>
                                          <p:attrName>style.visibility</p:attrName>
                                        </p:attrNameLst>
                                      </p:cBhvr>
                                      <p:to>
                                        <p:strVal val="visible"/>
                                      </p:to>
                                    </p:set>
                                    <p:animEffect transition="in" filter="wipe(up)">
                                      <p:cBhvr>
                                        <p:cTn id="23" dur="500"/>
                                        <p:tgtEl>
                                          <p:spTgt spid="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005444" cy="1220334"/>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1. Creating </a:t>
            </a:r>
            <a:r>
              <a:rPr lang="en-US" sz="2800" dirty="0">
                <a:solidFill>
                  <a:schemeClr val="bg2"/>
                </a:solidFill>
                <a:effectLst>
                  <a:outerShdw blurRad="38100" dist="38100" dir="2700000" algn="tl">
                    <a:srgbClr val="000000">
                      <a:alpha val="43137"/>
                    </a:srgbClr>
                  </a:outerShdw>
                </a:effectLst>
                <a:latin typeface="Myriad Pro" pitchFamily="34" charset="0"/>
              </a:rPr>
              <a:t>a child online protection </a:t>
            </a:r>
            <a:r>
              <a:rPr lang="en-US" sz="2800" dirty="0" smtClean="0">
                <a:solidFill>
                  <a:schemeClr val="bg2"/>
                </a:solidFill>
                <a:effectLst>
                  <a:outerShdw blurRad="38100" dist="38100" dir="2700000" algn="tl">
                    <a:srgbClr val="000000">
                      <a:alpha val="43137"/>
                    </a:srgbClr>
                  </a:outerShdw>
                </a:effectLst>
                <a:latin typeface="Myriad Pro" pitchFamily="34" charset="0"/>
              </a:rPr>
              <a:t>Centre</a:t>
            </a: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for </a:t>
            </a:r>
            <a:r>
              <a:rPr lang="en-US" sz="2800" dirty="0">
                <a:solidFill>
                  <a:schemeClr val="bg2"/>
                </a:solidFill>
                <a:effectLst>
                  <a:outerShdw blurRad="38100" dist="38100" dir="2700000" algn="tl">
                    <a:srgbClr val="000000">
                      <a:alpha val="43137"/>
                    </a:srgbClr>
                  </a:outerShdw>
                </a:effectLst>
                <a:latin typeface="Myriad Pro" pitchFamily="34" charset="0"/>
              </a:rPr>
              <a:t>the </a:t>
            </a:r>
            <a:r>
              <a:rPr lang="en-US" sz="2800" dirty="0" smtClean="0">
                <a:solidFill>
                  <a:schemeClr val="bg2"/>
                </a:solidFill>
                <a:effectLst>
                  <a:outerShdw blurRad="38100" dist="38100" dir="2700000" algn="tl">
                    <a:srgbClr val="000000">
                      <a:alpha val="43137"/>
                    </a:srgbClr>
                  </a:outerShdw>
                </a:effectLst>
                <a:latin typeface="Myriad Pro" pitchFamily="34" charset="0"/>
              </a:rPr>
              <a:t>RCC region </a:t>
            </a:r>
            <a:r>
              <a:rPr lang="ro-RO" sz="2400" dirty="0">
                <a:solidFill>
                  <a:schemeClr val="bg2"/>
                </a:solidFill>
                <a:effectLst>
                  <a:outerShdw blurRad="38100" dist="38100" dir="2700000" algn="tl">
                    <a:srgbClr val="000000">
                      <a:alpha val="43137"/>
                    </a:srgbClr>
                  </a:outerShdw>
                </a:effectLst>
                <a:latin typeface="Myriad Pro" pitchFamily="34" charset="0"/>
              </a:rPr>
              <a:t>(WTDC-14)</a:t>
            </a:r>
            <a:endParaRPr lang="ro-RO" sz="20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3570208"/>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smtClean="0">
                <a:solidFill>
                  <a:schemeClr val="bg2"/>
                </a:solidFill>
                <a:latin typeface="Myriad Pro" pitchFamily="34" charset="0"/>
              </a:rPr>
              <a:t>A </a:t>
            </a:r>
            <a:r>
              <a:rPr lang="en-US" sz="2200" dirty="0">
                <a:solidFill>
                  <a:schemeClr val="bg2"/>
                </a:solidFill>
                <a:latin typeface="Myriad Pro" pitchFamily="34" charset="0"/>
              </a:rPr>
              <a:t>database with data on existing technical solutions for child online protection</a:t>
            </a:r>
            <a:r>
              <a:rPr lang="en-US" sz="2200" dirty="0" smtClean="0">
                <a:solidFill>
                  <a:schemeClr val="bg2"/>
                </a:solidFill>
                <a:latin typeface="Myriad Pro" pitchFamily="34" charset="0"/>
              </a:rPr>
              <a:t>.</a:t>
            </a:r>
            <a:endParaRPr lang="ru-RU" sz="2200" dirty="0" smtClean="0">
              <a:solidFill>
                <a:schemeClr val="bg2"/>
              </a:solidFill>
              <a:latin typeface="Myriad Pro" pitchFamily="34" charset="0"/>
            </a:endParaRPr>
          </a:p>
          <a:p>
            <a:pPr marL="444500" algn="just">
              <a:spcBef>
                <a:spcPts val="600"/>
              </a:spcBef>
              <a:tabLst>
                <a:tab pos="1255713" algn="l"/>
              </a:tabLst>
            </a:pPr>
            <a:r>
              <a:rPr lang="en-US" sz="2000" i="1" dirty="0" smtClean="0">
                <a:solidFill>
                  <a:schemeClr val="bg2"/>
                </a:solidFill>
                <a:effectLst>
                  <a:outerShdw blurRad="38100" dist="38100" dir="2700000" algn="tl">
                    <a:srgbClr val="000000">
                      <a:alpha val="43137"/>
                    </a:srgbClr>
                  </a:outerShdw>
                </a:effectLst>
                <a:latin typeface="Myriad Pro" pitchFamily="34" charset="0"/>
              </a:rPr>
              <a:t>2015</a:t>
            </a:r>
            <a:r>
              <a:rPr lang="ru-RU" sz="2000" i="1" dirty="0" smtClean="0">
                <a:solidFill>
                  <a:schemeClr val="bg2"/>
                </a:solidFill>
                <a:latin typeface="Myriad Pro" pitchFamily="34" charset="0"/>
              </a:rPr>
              <a:t>	</a:t>
            </a:r>
            <a:r>
              <a:rPr lang="en-US" sz="2000" i="1" dirty="0" smtClean="0">
                <a:solidFill>
                  <a:schemeClr val="bg2"/>
                </a:solidFill>
                <a:latin typeface="Myriad Pro" pitchFamily="34" charset="0"/>
              </a:rPr>
              <a:t>Creating </a:t>
            </a:r>
            <a:r>
              <a:rPr lang="en-US" sz="2000" i="1" dirty="0">
                <a:solidFill>
                  <a:schemeClr val="bg2"/>
                </a:solidFill>
                <a:latin typeface="Myriad Pro" pitchFamily="34" charset="0"/>
              </a:rPr>
              <a:t>a single database with information about existing technical solutions and choice of the optimal system (for your organization) of content filtering.</a:t>
            </a:r>
          </a:p>
          <a:p>
            <a:pPr marL="444500" algn="just">
              <a:spcBef>
                <a:spcPts val="600"/>
              </a:spcBef>
              <a:tabLst>
                <a:tab pos="1255713" algn="l"/>
              </a:tabLst>
            </a:pPr>
            <a:r>
              <a:rPr lang="en-US" sz="2000" i="1" dirty="0" smtClean="0">
                <a:solidFill>
                  <a:schemeClr val="bg2"/>
                </a:solidFill>
                <a:effectLst>
                  <a:outerShdw blurRad="38100" dist="38100" dir="2700000" algn="tl">
                    <a:srgbClr val="000000">
                      <a:alpha val="43137"/>
                    </a:srgbClr>
                  </a:outerShdw>
                </a:effectLst>
                <a:latin typeface="Myriad Pro" pitchFamily="34" charset="0"/>
              </a:rPr>
              <a:t>2016</a:t>
            </a:r>
            <a:r>
              <a:rPr lang="ru-RU" sz="2000" i="1" dirty="0" smtClean="0">
                <a:solidFill>
                  <a:schemeClr val="bg2"/>
                </a:solidFill>
                <a:latin typeface="Myriad Pro" pitchFamily="34" charset="0"/>
              </a:rPr>
              <a:t>	</a:t>
            </a:r>
            <a:r>
              <a:rPr lang="en-US" sz="2000" i="1" dirty="0" smtClean="0">
                <a:solidFill>
                  <a:schemeClr val="bg2"/>
                </a:solidFill>
                <a:latin typeface="Myriad Pro" pitchFamily="34" charset="0"/>
              </a:rPr>
              <a:t>Setting </a:t>
            </a:r>
            <a:r>
              <a:rPr lang="en-US" sz="2000" i="1" dirty="0">
                <a:solidFill>
                  <a:schemeClr val="bg2"/>
                </a:solidFill>
                <a:latin typeface="Myriad Pro" pitchFamily="34" charset="0"/>
              </a:rPr>
              <a:t>up the database copy in the Zonal office of the ITU for the </a:t>
            </a:r>
            <a:r>
              <a:rPr lang="en-US" sz="2000" i="1" dirty="0" smtClean="0">
                <a:solidFill>
                  <a:schemeClr val="bg2"/>
                </a:solidFill>
                <a:latin typeface="Myriad Pro" pitchFamily="34" charset="0"/>
              </a:rPr>
              <a:t>RCC </a:t>
            </a:r>
            <a:r>
              <a:rPr lang="en-US" sz="2000" i="1" dirty="0">
                <a:solidFill>
                  <a:schemeClr val="bg2"/>
                </a:solidFill>
                <a:latin typeface="Myriad Pro" pitchFamily="34" charset="0"/>
              </a:rPr>
              <a:t>(Moscow). Updating database of existing technical solutions. Conducting workshop presentation.</a:t>
            </a:r>
          </a:p>
          <a:p>
            <a:pPr marL="444500" algn="just">
              <a:spcBef>
                <a:spcPts val="600"/>
              </a:spcBef>
              <a:tabLst>
                <a:tab pos="1255713" algn="l"/>
              </a:tabLst>
            </a:pPr>
            <a:r>
              <a:rPr lang="en-US" sz="2000" i="1" dirty="0" smtClean="0">
                <a:solidFill>
                  <a:schemeClr val="bg2"/>
                </a:solidFill>
                <a:effectLst>
                  <a:outerShdw blurRad="38100" dist="38100" dir="2700000" algn="tl">
                    <a:srgbClr val="000000">
                      <a:alpha val="43137"/>
                    </a:srgbClr>
                  </a:outerShdw>
                </a:effectLst>
                <a:latin typeface="Myriad Pro" pitchFamily="34" charset="0"/>
              </a:rPr>
              <a:t>2017</a:t>
            </a:r>
            <a:r>
              <a:rPr lang="ru-RU" sz="2000" i="1" dirty="0" smtClean="0">
                <a:solidFill>
                  <a:schemeClr val="bg2"/>
                </a:solidFill>
                <a:latin typeface="Myriad Pro" pitchFamily="34" charset="0"/>
              </a:rPr>
              <a:t>	</a:t>
            </a:r>
            <a:r>
              <a:rPr lang="en-US" sz="2000" i="1" dirty="0" smtClean="0">
                <a:solidFill>
                  <a:schemeClr val="bg2"/>
                </a:solidFill>
                <a:latin typeface="Myriad Pro" pitchFamily="34" charset="0"/>
              </a:rPr>
              <a:t>Updating </a:t>
            </a:r>
            <a:r>
              <a:rPr lang="en-US" sz="2000" i="1" dirty="0">
                <a:solidFill>
                  <a:schemeClr val="bg2"/>
                </a:solidFill>
                <a:latin typeface="Myriad Pro" pitchFamily="34" charset="0"/>
              </a:rPr>
              <a:t>database of existing technical </a:t>
            </a:r>
            <a:r>
              <a:rPr lang="en-US" sz="2000" i="1" dirty="0" smtClean="0">
                <a:solidFill>
                  <a:schemeClr val="bg2"/>
                </a:solidFill>
                <a:latin typeface="Myriad Pro" pitchFamily="34" charset="0"/>
              </a:rPr>
              <a:t>solutions</a:t>
            </a:r>
            <a:r>
              <a:rPr lang="ru-RU" sz="2000" i="1" dirty="0">
                <a:solidFill>
                  <a:schemeClr val="bg2"/>
                </a:solidFill>
                <a:latin typeface="Myriad Pro" pitchFamily="34" charset="0"/>
              </a:rPr>
              <a:t>.</a:t>
            </a:r>
            <a:endParaRPr lang="en-US" sz="2000" i="1" dirty="0">
              <a:solidFill>
                <a:schemeClr val="bg2"/>
              </a:solidFill>
              <a:latin typeface="Myriad Pro" pitchFamily="34" charset="0"/>
            </a:endParaRPr>
          </a:p>
        </p:txBody>
      </p:sp>
    </p:spTree>
    <p:extLst>
      <p:ext uri="{BB962C8B-B14F-4D97-AF65-F5344CB8AC3E}">
        <p14:creationId xmlns:p14="http://schemas.microsoft.com/office/powerpoint/2010/main" val="29015021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wipe(left)">
                                      <p:cBhvr>
                                        <p:cTn id="7" dur="500"/>
                                        <p:tgtEl>
                                          <p:spTgt spid="6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animEffect transition="in" filter="strips(downRight)">
                                      <p:cBhvr>
                                        <p:cTn id="11" dur="500"/>
                                        <p:tgtEl>
                                          <p:spTgt spid="6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animEffect transition="in" filter="wipe(up)">
                                      <p:cBhvr>
                                        <p:cTn id="15" dur="500"/>
                                        <p:tgtEl>
                                          <p:spTgt spid="6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3">
                                            <p:txEl>
                                              <p:pRg st="3" end="3"/>
                                            </p:txEl>
                                          </p:spTgt>
                                        </p:tgtEl>
                                        <p:attrNameLst>
                                          <p:attrName>style.visibility</p:attrName>
                                        </p:attrNameLst>
                                      </p:cBhvr>
                                      <p:to>
                                        <p:strVal val="visible"/>
                                      </p:to>
                                    </p:set>
                                    <p:animEffect transition="in" filter="wipe(up)">
                                      <p:cBhvr>
                                        <p:cTn id="19" dur="500"/>
                                        <p:tgtEl>
                                          <p:spTgt spid="6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3">
                                            <p:txEl>
                                              <p:pRg st="4" end="4"/>
                                            </p:txEl>
                                          </p:spTgt>
                                        </p:tgtEl>
                                        <p:attrNameLst>
                                          <p:attrName>style.visibility</p:attrName>
                                        </p:attrNameLst>
                                      </p:cBhvr>
                                      <p:to>
                                        <p:strVal val="visible"/>
                                      </p:to>
                                    </p:set>
                                    <p:animEffect transition="in" filter="wipe(up)">
                                      <p:cBhvr>
                                        <p:cTn id="23" dur="500"/>
                                        <p:tgtEl>
                                          <p:spTgt spid="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840608" cy="1246495"/>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2. Ensuring </a:t>
            </a:r>
            <a:r>
              <a:rPr lang="en-US" sz="2800" dirty="0">
                <a:solidFill>
                  <a:schemeClr val="bg2"/>
                </a:solidFill>
                <a:effectLst>
                  <a:outerShdw blurRad="38100" dist="38100" dir="2700000" algn="tl">
                    <a:srgbClr val="000000">
                      <a:alpha val="43137"/>
                    </a:srgbClr>
                  </a:outerShdw>
                </a:effectLst>
                <a:latin typeface="Myriad Pro" pitchFamily="34" charset="0"/>
              </a:rPr>
              <a:t>access to </a:t>
            </a:r>
            <a:r>
              <a:rPr lang="en-US" sz="2800" dirty="0" smtClean="0">
                <a:solidFill>
                  <a:schemeClr val="bg2"/>
                </a:solidFill>
                <a:effectLst>
                  <a:outerShdw blurRad="38100" dist="38100" dir="2700000" algn="tl">
                    <a:srgbClr val="000000">
                      <a:alpha val="43137"/>
                    </a:srgbClr>
                  </a:outerShdw>
                </a:effectLst>
                <a:latin typeface="Myriad Pro" pitchFamily="34" charset="0"/>
              </a:rPr>
              <a:t>telecommunication/ICT </a:t>
            </a:r>
          </a:p>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services </a:t>
            </a:r>
            <a:r>
              <a:rPr lang="en-US" sz="2800" dirty="0">
                <a:solidFill>
                  <a:schemeClr val="bg2"/>
                </a:solidFill>
                <a:effectLst>
                  <a:outerShdw blurRad="38100" dist="38100" dir="2700000" algn="tl">
                    <a:srgbClr val="000000">
                      <a:alpha val="43137"/>
                    </a:srgbClr>
                  </a:outerShdw>
                </a:effectLst>
                <a:latin typeface="Myriad Pro" pitchFamily="34" charset="0"/>
              </a:rPr>
              <a:t>for persons with </a:t>
            </a:r>
            <a:r>
              <a:rPr lang="en-US" sz="2800" dirty="0" smtClean="0">
                <a:solidFill>
                  <a:schemeClr val="bg2"/>
                </a:solidFill>
                <a:effectLst>
                  <a:outerShdw blurRad="38100" dist="38100" dir="2700000" algn="tl">
                    <a:srgbClr val="000000">
                      <a:alpha val="43137"/>
                    </a:srgbClr>
                  </a:outerShdw>
                </a:effectLst>
                <a:latin typeface="Myriad Pro" pitchFamily="34" charset="0"/>
              </a:rPr>
              <a:t>disabilities </a:t>
            </a:r>
            <a:r>
              <a:rPr lang="ro-RO" sz="2400" dirty="0">
                <a:solidFill>
                  <a:schemeClr val="bg2"/>
                </a:solidFill>
                <a:effectLst>
                  <a:outerShdw blurRad="38100" dist="38100" dir="2700000" algn="tl">
                    <a:srgbClr val="000000">
                      <a:alpha val="43137"/>
                    </a:srgbClr>
                  </a:outerShdw>
                </a:effectLst>
                <a:latin typeface="Myriad Pro" pitchFamily="34" charset="0"/>
              </a:rPr>
              <a:t>(WTDC-14)</a:t>
            </a:r>
            <a:endParaRPr lang="ro-RO" sz="20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4601260"/>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a:solidFill>
                  <a:schemeClr val="bg2"/>
                </a:solidFill>
                <a:latin typeface="Myriad Pro" pitchFamily="34" charset="0"/>
              </a:rPr>
              <a:t>Recommendations and regulatory documents, setting out requirements regarding infrastructure and ICT content in terms of their accessibility and usability for people with disabilities.</a:t>
            </a:r>
          </a:p>
          <a:p>
            <a:pPr marL="715963" indent="-271463" algn="just">
              <a:spcBef>
                <a:spcPts val="600"/>
              </a:spcBef>
            </a:pPr>
            <a:r>
              <a:rPr lang="en-US" sz="2000" i="1" dirty="0">
                <a:solidFill>
                  <a:schemeClr val="bg2"/>
                </a:solidFill>
                <a:effectLst>
                  <a:outerShdw blurRad="38100" dist="38100" dir="2700000" algn="tl">
                    <a:srgbClr val="000000">
                      <a:alpha val="43137"/>
                    </a:srgbClr>
                  </a:outerShdw>
                </a:effectLst>
                <a:latin typeface="Myriad Pro" pitchFamily="34" charset="0"/>
              </a:rPr>
              <a:t>1.</a:t>
            </a:r>
            <a:r>
              <a:rPr lang="en-US" sz="2000" i="1" dirty="0">
                <a:solidFill>
                  <a:schemeClr val="bg2"/>
                </a:solidFill>
                <a:latin typeface="Myriad Pro" pitchFamily="34" charset="0"/>
              </a:rPr>
              <a:t>	2015 </a:t>
            </a:r>
            <a:r>
              <a:rPr lang="en-US" sz="2000" i="1" dirty="0" smtClean="0">
                <a:solidFill>
                  <a:schemeClr val="bg2"/>
                </a:solidFill>
                <a:latin typeface="Myriad Pro" pitchFamily="34" charset="0"/>
              </a:rPr>
              <a:t>the study </a:t>
            </a:r>
            <a:r>
              <a:rPr lang="en-US" sz="2000" i="1" dirty="0">
                <a:solidFill>
                  <a:schemeClr val="bg2"/>
                </a:solidFill>
                <a:latin typeface="Myriad Pro" pitchFamily="34" charset="0"/>
              </a:rPr>
              <a:t>of international documents on the rights of persons with disabilities, such as "The UN Convention on the Rights of Persons with Disabilities", documents of the Global Initiative for inclusive ICT and others.</a:t>
            </a:r>
          </a:p>
          <a:p>
            <a:pPr marL="715963" indent="-271463" algn="just">
              <a:spcBef>
                <a:spcPts val="600"/>
              </a:spcBef>
            </a:pPr>
            <a:r>
              <a:rPr lang="en-US" sz="2000" i="1" dirty="0">
                <a:solidFill>
                  <a:schemeClr val="bg2"/>
                </a:solidFill>
                <a:effectLst>
                  <a:outerShdw blurRad="38100" dist="38100" dir="2700000" algn="tl">
                    <a:srgbClr val="000000">
                      <a:alpha val="43137"/>
                    </a:srgbClr>
                  </a:outerShdw>
                </a:effectLst>
                <a:latin typeface="Myriad Pro" pitchFamily="34" charset="0"/>
              </a:rPr>
              <a:t>2.</a:t>
            </a:r>
            <a:r>
              <a:rPr lang="en-US" sz="2000" i="1" dirty="0">
                <a:solidFill>
                  <a:schemeClr val="bg2"/>
                </a:solidFill>
                <a:latin typeface="Myriad Pro" pitchFamily="34" charset="0"/>
              </a:rPr>
              <a:t>	Development of methods of teaching people with disabilities the skills to use telecommunication/ICT mass. Teacher training on the use of these techniques.</a:t>
            </a:r>
          </a:p>
          <a:p>
            <a:pPr marL="715963" indent="-271463" algn="just">
              <a:spcBef>
                <a:spcPts val="600"/>
              </a:spcBef>
            </a:pPr>
            <a:r>
              <a:rPr lang="en-US" sz="2000" i="1" dirty="0">
                <a:solidFill>
                  <a:schemeClr val="bg2"/>
                </a:solidFill>
                <a:effectLst>
                  <a:outerShdw blurRad="38100" dist="38100" dir="2700000" algn="tl">
                    <a:srgbClr val="000000">
                      <a:alpha val="43137"/>
                    </a:srgbClr>
                  </a:outerShdw>
                </a:effectLst>
                <a:latin typeface="Myriad Pro" pitchFamily="34" charset="0"/>
              </a:rPr>
              <a:t>3.</a:t>
            </a:r>
            <a:r>
              <a:rPr lang="en-US" sz="2000" i="1" dirty="0">
                <a:solidFill>
                  <a:schemeClr val="bg2"/>
                </a:solidFill>
                <a:latin typeface="Myriad Pro" pitchFamily="34" charset="0"/>
              </a:rPr>
              <a:t>	Publication of materials.</a:t>
            </a:r>
          </a:p>
          <a:p>
            <a:pPr marL="715963" indent="-271463" algn="just">
              <a:spcBef>
                <a:spcPts val="600"/>
              </a:spcBef>
            </a:pPr>
            <a:r>
              <a:rPr lang="en-US" sz="2000" i="1" dirty="0">
                <a:solidFill>
                  <a:schemeClr val="bg2"/>
                </a:solidFill>
                <a:effectLst>
                  <a:outerShdw blurRad="38100" dist="38100" dir="2700000" algn="tl">
                    <a:srgbClr val="000000">
                      <a:alpha val="43137"/>
                    </a:srgbClr>
                  </a:outerShdw>
                </a:effectLst>
                <a:latin typeface="Myriad Pro" pitchFamily="34" charset="0"/>
              </a:rPr>
              <a:t>4.</a:t>
            </a:r>
            <a:r>
              <a:rPr lang="en-US" sz="2000" i="1" dirty="0">
                <a:solidFill>
                  <a:schemeClr val="bg2"/>
                </a:solidFill>
                <a:latin typeface="Myriad Pro" pitchFamily="34" charset="0"/>
              </a:rPr>
              <a:t>	Organizing and conducting trainings, round tables, on learning persons with disabilities. </a:t>
            </a:r>
          </a:p>
        </p:txBody>
      </p:sp>
    </p:spTree>
    <p:extLst>
      <p:ext uri="{BB962C8B-B14F-4D97-AF65-F5344CB8AC3E}">
        <p14:creationId xmlns:p14="http://schemas.microsoft.com/office/powerpoint/2010/main" val="8506672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wipe(up)">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Effect transition="in" filter="wipe(up)">
                                      <p:cBhvr>
                                        <p:cTn id="19" dur="500"/>
                                        <p:tgtEl>
                                          <p:spTgt spid="63">
                                            <p:txEl>
                                              <p:pRg st="2" end="2"/>
                                            </p:txEl>
                                          </p:spTgt>
                                        </p:tgtEl>
                                      </p:cBhvr>
                                    </p:animEffect>
                                  </p:childTnLst>
                                </p:cTn>
                              </p:par>
                            </p:childTnLst>
                          </p:cTn>
                        </p:par>
                        <p:par>
                          <p:cTn id="20" fill="hold">
                            <p:stCondLst>
                              <p:cond delay="2250"/>
                            </p:stCondLst>
                            <p:childTnLst>
                              <p:par>
                                <p:cTn id="21" presetID="22" presetClass="entr" presetSubtype="1" fill="hold" nodeType="afterEffect">
                                  <p:stCondLst>
                                    <p:cond delay="0"/>
                                  </p:stCondLst>
                                  <p:childTnLst>
                                    <p:set>
                                      <p:cBhvr>
                                        <p:cTn id="22" dur="1" fill="hold">
                                          <p:stCondLst>
                                            <p:cond delay="0"/>
                                          </p:stCondLst>
                                        </p:cTn>
                                        <p:tgtEl>
                                          <p:spTgt spid="63">
                                            <p:txEl>
                                              <p:pRg st="3" end="3"/>
                                            </p:txEl>
                                          </p:spTgt>
                                        </p:tgtEl>
                                        <p:attrNameLst>
                                          <p:attrName>style.visibility</p:attrName>
                                        </p:attrNameLst>
                                      </p:cBhvr>
                                      <p:to>
                                        <p:strVal val="visible"/>
                                      </p:to>
                                    </p:set>
                                    <p:animEffect transition="in" filter="wipe(up)">
                                      <p:cBhvr>
                                        <p:cTn id="23" dur="500"/>
                                        <p:tgtEl>
                                          <p:spTgt spid="63">
                                            <p:txEl>
                                              <p:pRg st="3" end="3"/>
                                            </p:txEl>
                                          </p:spTgt>
                                        </p:tgtEl>
                                      </p:cBhvr>
                                    </p:animEffect>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wipe(up)">
                                      <p:cBhvr>
                                        <p:cTn id="27" dur="500"/>
                                        <p:tgtEl>
                                          <p:spTgt spid="63">
                                            <p:txEl>
                                              <p:pRg st="4" end="4"/>
                                            </p:txEl>
                                          </p:spTgt>
                                        </p:tgtEl>
                                      </p:cBhvr>
                                    </p:animEffect>
                                  </p:childTnLst>
                                </p:cTn>
                              </p:par>
                            </p:childTnLst>
                          </p:cTn>
                        </p:par>
                        <p:par>
                          <p:cTn id="28" fill="hold">
                            <p:stCondLst>
                              <p:cond delay="3250"/>
                            </p:stCondLst>
                            <p:childTnLst>
                              <p:par>
                                <p:cTn id="29" presetID="22" presetClass="entr" presetSubtype="1" fill="hold" nodeType="afterEffect">
                                  <p:stCondLst>
                                    <p:cond delay="0"/>
                                  </p:stCondLst>
                                  <p:childTnLst>
                                    <p:set>
                                      <p:cBhvr>
                                        <p:cTn id="30" dur="1" fill="hold">
                                          <p:stCondLst>
                                            <p:cond delay="0"/>
                                          </p:stCondLst>
                                        </p:cTn>
                                        <p:tgtEl>
                                          <p:spTgt spid="63">
                                            <p:txEl>
                                              <p:pRg st="5" end="5"/>
                                            </p:txEl>
                                          </p:spTgt>
                                        </p:tgtEl>
                                        <p:attrNameLst>
                                          <p:attrName>style.visibility</p:attrName>
                                        </p:attrNameLst>
                                      </p:cBhvr>
                                      <p:to>
                                        <p:strVal val="visible"/>
                                      </p:to>
                                    </p:set>
                                    <p:animEffect transition="in" filter="wipe(up)">
                                      <p:cBhvr>
                                        <p:cTn id="31" dur="500"/>
                                        <p:tgtEl>
                                          <p:spTgt spid="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840608" cy="1246495"/>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2. Ensuring </a:t>
            </a:r>
            <a:r>
              <a:rPr lang="en-US" sz="2800" dirty="0">
                <a:solidFill>
                  <a:schemeClr val="bg2"/>
                </a:solidFill>
                <a:effectLst>
                  <a:outerShdw blurRad="38100" dist="38100" dir="2700000" algn="tl">
                    <a:srgbClr val="000000">
                      <a:alpha val="43137"/>
                    </a:srgbClr>
                  </a:outerShdw>
                </a:effectLst>
                <a:latin typeface="Myriad Pro" pitchFamily="34" charset="0"/>
              </a:rPr>
              <a:t>access to </a:t>
            </a:r>
            <a:r>
              <a:rPr lang="en-US" sz="2800" dirty="0" smtClean="0">
                <a:solidFill>
                  <a:schemeClr val="bg2"/>
                </a:solidFill>
                <a:effectLst>
                  <a:outerShdw blurRad="38100" dist="38100" dir="2700000" algn="tl">
                    <a:srgbClr val="000000">
                      <a:alpha val="43137"/>
                    </a:srgbClr>
                  </a:outerShdw>
                </a:effectLst>
                <a:latin typeface="Myriad Pro" pitchFamily="34" charset="0"/>
              </a:rPr>
              <a:t>telecommunication/ICT</a:t>
            </a:r>
          </a:p>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services </a:t>
            </a:r>
            <a:r>
              <a:rPr lang="en-US" sz="2800" dirty="0">
                <a:solidFill>
                  <a:schemeClr val="bg2"/>
                </a:solidFill>
                <a:effectLst>
                  <a:outerShdw blurRad="38100" dist="38100" dir="2700000" algn="tl">
                    <a:srgbClr val="000000">
                      <a:alpha val="43137"/>
                    </a:srgbClr>
                  </a:outerShdw>
                </a:effectLst>
                <a:latin typeface="Myriad Pro" pitchFamily="34" charset="0"/>
              </a:rPr>
              <a:t>for persons with </a:t>
            </a:r>
            <a:r>
              <a:rPr lang="en-US" sz="2800" dirty="0" smtClean="0">
                <a:solidFill>
                  <a:schemeClr val="bg2"/>
                </a:solidFill>
                <a:effectLst>
                  <a:outerShdw blurRad="38100" dist="38100" dir="2700000" algn="tl">
                    <a:srgbClr val="000000">
                      <a:alpha val="43137"/>
                    </a:srgbClr>
                  </a:outerShdw>
                </a:effectLst>
                <a:latin typeface="Myriad Pro" pitchFamily="34" charset="0"/>
              </a:rPr>
              <a:t>disabilities </a:t>
            </a:r>
            <a:r>
              <a:rPr lang="ro-RO" sz="2400" dirty="0">
                <a:solidFill>
                  <a:schemeClr val="bg2"/>
                </a:solidFill>
                <a:effectLst>
                  <a:outerShdw blurRad="38100" dist="38100" dir="2700000" algn="tl">
                    <a:srgbClr val="000000">
                      <a:alpha val="43137"/>
                    </a:srgbClr>
                  </a:outerShdw>
                </a:effectLst>
                <a:latin typeface="Myriad Pro" pitchFamily="34" charset="0"/>
              </a:rPr>
              <a:t>(WTDC-14)</a:t>
            </a:r>
            <a:endParaRPr lang="ro-RO" sz="20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2954655"/>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a:solidFill>
                  <a:schemeClr val="bg2"/>
                </a:solidFill>
                <a:latin typeface="Myriad Pro" pitchFamily="34" charset="0"/>
              </a:rPr>
              <a:t>Information and training Centre to provide training for people with disabilities in the </a:t>
            </a:r>
            <a:r>
              <a:rPr lang="en-US" sz="2200" dirty="0" smtClean="0">
                <a:solidFill>
                  <a:schemeClr val="bg2"/>
                </a:solidFill>
                <a:latin typeface="Myriad Pro" pitchFamily="34" charset="0"/>
              </a:rPr>
              <a:t>RCC </a:t>
            </a:r>
            <a:r>
              <a:rPr lang="en-US" sz="2200" dirty="0">
                <a:solidFill>
                  <a:schemeClr val="bg2"/>
                </a:solidFill>
                <a:latin typeface="Myriad Pro" pitchFamily="34" charset="0"/>
              </a:rPr>
              <a:t>region.</a:t>
            </a:r>
          </a:p>
          <a:p>
            <a:pPr marL="715963" indent="-271463" algn="just">
              <a:spcBef>
                <a:spcPts val="600"/>
              </a:spcBef>
            </a:pPr>
            <a:r>
              <a:rPr lang="en-US" sz="2000" i="1" dirty="0">
                <a:solidFill>
                  <a:schemeClr val="bg2"/>
                </a:solidFill>
                <a:effectLst>
                  <a:outerShdw blurRad="38100" dist="38100" dir="2700000" algn="tl">
                    <a:srgbClr val="000000">
                      <a:alpha val="43137"/>
                    </a:srgbClr>
                  </a:outerShdw>
                </a:effectLst>
                <a:latin typeface="Myriad Pro" pitchFamily="34" charset="0"/>
              </a:rPr>
              <a:t>1.</a:t>
            </a:r>
            <a:r>
              <a:rPr lang="en-US" sz="2000" i="1" dirty="0">
                <a:solidFill>
                  <a:schemeClr val="bg2"/>
                </a:solidFill>
                <a:latin typeface="Myriad Pro" pitchFamily="34" charset="0"/>
              </a:rPr>
              <a:t>	Completion of the technical part of the project - the beginning of </a:t>
            </a:r>
            <a:r>
              <a:rPr lang="en-US" sz="2000" i="1" dirty="0" smtClean="0">
                <a:solidFill>
                  <a:schemeClr val="bg2"/>
                </a:solidFill>
                <a:latin typeface="Myriad Pro" pitchFamily="34" charset="0"/>
              </a:rPr>
              <a:t>May.</a:t>
            </a:r>
            <a:endParaRPr lang="en-US" sz="2000" i="1" dirty="0">
              <a:solidFill>
                <a:schemeClr val="bg2"/>
              </a:solidFill>
              <a:latin typeface="Myriad Pro" pitchFamily="34" charset="0"/>
            </a:endParaRPr>
          </a:p>
          <a:p>
            <a:pPr marL="715963" indent="-271463" algn="just">
              <a:spcBef>
                <a:spcPts val="600"/>
              </a:spcBef>
            </a:pPr>
            <a:r>
              <a:rPr lang="en-US" sz="2000" i="1" dirty="0">
                <a:solidFill>
                  <a:schemeClr val="bg2"/>
                </a:solidFill>
                <a:effectLst>
                  <a:outerShdw blurRad="38100" dist="38100" dir="2700000" algn="tl">
                    <a:srgbClr val="000000">
                      <a:alpha val="43137"/>
                    </a:srgbClr>
                  </a:outerShdw>
                </a:effectLst>
                <a:latin typeface="Myriad Pro" pitchFamily="34" charset="0"/>
              </a:rPr>
              <a:t>2.</a:t>
            </a:r>
            <a:r>
              <a:rPr lang="en-US" sz="2000" i="1" dirty="0">
                <a:solidFill>
                  <a:schemeClr val="bg2"/>
                </a:solidFill>
                <a:latin typeface="Myriad Pro" pitchFamily="34" charset="0"/>
              </a:rPr>
              <a:t>	Training of the teaching staff with the help of outside experts </a:t>
            </a:r>
            <a:r>
              <a:rPr lang="en-US" sz="2000" i="1" dirty="0" smtClean="0">
                <a:solidFill>
                  <a:schemeClr val="bg2"/>
                </a:solidFill>
                <a:latin typeface="Myriad Pro" pitchFamily="34" charset="0"/>
              </a:rPr>
              <a:t>– May-September</a:t>
            </a:r>
            <a:r>
              <a:rPr lang="en-US" sz="2000" i="1" dirty="0">
                <a:solidFill>
                  <a:schemeClr val="bg2"/>
                </a:solidFill>
                <a:latin typeface="Myriad Pro" pitchFamily="34" charset="0"/>
              </a:rPr>
              <a:t>.</a:t>
            </a:r>
          </a:p>
          <a:p>
            <a:pPr marL="715963" indent="-271463" algn="just">
              <a:spcBef>
                <a:spcPts val="600"/>
              </a:spcBef>
            </a:pPr>
            <a:r>
              <a:rPr lang="en-US" sz="2000" i="1" dirty="0">
                <a:solidFill>
                  <a:schemeClr val="bg2"/>
                </a:solidFill>
                <a:effectLst>
                  <a:outerShdw blurRad="38100" dist="38100" dir="2700000" algn="tl">
                    <a:srgbClr val="000000">
                      <a:alpha val="43137"/>
                    </a:srgbClr>
                  </a:outerShdw>
                </a:effectLst>
                <a:latin typeface="Myriad Pro" pitchFamily="34" charset="0"/>
              </a:rPr>
              <a:t>3.</a:t>
            </a:r>
            <a:r>
              <a:rPr lang="en-US" sz="2000" i="1" dirty="0">
                <a:solidFill>
                  <a:schemeClr val="bg2"/>
                </a:solidFill>
                <a:latin typeface="Myriad Pro" pitchFamily="34" charset="0"/>
              </a:rPr>
              <a:t>	Start of Center activity – </a:t>
            </a:r>
            <a:r>
              <a:rPr lang="en-US" sz="2000" i="1" dirty="0" smtClean="0">
                <a:solidFill>
                  <a:schemeClr val="bg2"/>
                </a:solidFill>
                <a:latin typeface="Myriad Pro" pitchFamily="34" charset="0"/>
              </a:rPr>
              <a:t>October.</a:t>
            </a:r>
            <a:endParaRPr lang="en-US" sz="2000" i="1" dirty="0">
              <a:solidFill>
                <a:schemeClr val="bg2"/>
              </a:solidFill>
              <a:latin typeface="Myriad Pro" pitchFamily="34" charset="0"/>
            </a:endParaRPr>
          </a:p>
        </p:txBody>
      </p:sp>
    </p:spTree>
    <p:extLst>
      <p:ext uri="{BB962C8B-B14F-4D97-AF65-F5344CB8AC3E}">
        <p14:creationId xmlns:p14="http://schemas.microsoft.com/office/powerpoint/2010/main" val="38248174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wipe(left)">
                                      <p:cBhvr>
                                        <p:cTn id="7" dur="500"/>
                                        <p:tgtEl>
                                          <p:spTgt spid="6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animEffect transition="in" filter="strips(downRight)">
                                      <p:cBhvr>
                                        <p:cTn id="11" dur="500"/>
                                        <p:tgtEl>
                                          <p:spTgt spid="6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animEffect transition="in" filter="wipe(up)">
                                      <p:cBhvr>
                                        <p:cTn id="15" dur="500"/>
                                        <p:tgtEl>
                                          <p:spTgt spid="6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3">
                                            <p:txEl>
                                              <p:pRg st="3" end="3"/>
                                            </p:txEl>
                                          </p:spTgt>
                                        </p:tgtEl>
                                        <p:attrNameLst>
                                          <p:attrName>style.visibility</p:attrName>
                                        </p:attrNameLst>
                                      </p:cBhvr>
                                      <p:to>
                                        <p:strVal val="visible"/>
                                      </p:to>
                                    </p:set>
                                    <p:animEffect transition="in" filter="wipe(up)">
                                      <p:cBhvr>
                                        <p:cTn id="19" dur="500"/>
                                        <p:tgtEl>
                                          <p:spTgt spid="6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3">
                                            <p:txEl>
                                              <p:pRg st="4" end="4"/>
                                            </p:txEl>
                                          </p:spTgt>
                                        </p:tgtEl>
                                        <p:attrNameLst>
                                          <p:attrName>style.visibility</p:attrName>
                                        </p:attrNameLst>
                                      </p:cBhvr>
                                      <p:to>
                                        <p:strVal val="visible"/>
                                      </p:to>
                                    </p:set>
                                    <p:animEffect transition="in" filter="wipe(up)">
                                      <p:cBhvr>
                                        <p:cTn id="23" dur="500"/>
                                        <p:tgtEl>
                                          <p:spTgt spid="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6264857" cy="1246495"/>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3. Introduction </a:t>
            </a:r>
            <a:r>
              <a:rPr lang="en-US" sz="2800" dirty="0">
                <a:solidFill>
                  <a:schemeClr val="bg2"/>
                </a:solidFill>
                <a:effectLst>
                  <a:outerShdw blurRad="38100" dist="38100" dir="2700000" algn="tl">
                    <a:srgbClr val="000000">
                      <a:alpha val="43137"/>
                    </a:srgbClr>
                  </a:outerShdw>
                </a:effectLst>
                <a:latin typeface="Myriad Pro" pitchFamily="34" charset="0"/>
              </a:rPr>
              <a:t>of </a:t>
            </a:r>
            <a:r>
              <a:rPr lang="en-US" sz="2800" dirty="0" smtClean="0">
                <a:solidFill>
                  <a:schemeClr val="bg2"/>
                </a:solidFill>
                <a:effectLst>
                  <a:outerShdw blurRad="38100" dist="38100" dir="2700000" algn="tl">
                    <a:srgbClr val="000000">
                      <a:alpha val="43137"/>
                    </a:srgbClr>
                  </a:outerShdw>
                </a:effectLst>
                <a:latin typeface="Myriad Pro" pitchFamily="34" charset="0"/>
              </a:rPr>
              <a:t>training technologies</a:t>
            </a:r>
            <a:r>
              <a:rPr lang="ro-RO" sz="2800" dirty="0" smtClean="0">
                <a:solidFill>
                  <a:schemeClr val="bg2"/>
                </a:solidFill>
                <a:effectLst>
                  <a:outerShdw blurRad="38100" dist="38100" dir="2700000" algn="tl">
                    <a:srgbClr val="000000">
                      <a:alpha val="43137"/>
                    </a:srgbClr>
                  </a:outerShdw>
                </a:effectLst>
                <a:latin typeface="Myriad Pro" pitchFamily="34" charset="0"/>
              </a:rPr>
              <a:t/>
            </a:r>
            <a:br>
              <a:rPr lang="ro-RO"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and methods</a:t>
            </a:r>
            <a:r>
              <a:rPr lang="ro-RO" sz="2800" dirty="0" smtClean="0">
                <a:solidFill>
                  <a:schemeClr val="bg2"/>
                </a:solidFill>
                <a:effectLst>
                  <a:outerShdw blurRad="38100" dist="38100" dir="2700000" algn="tl">
                    <a:srgbClr val="000000">
                      <a:alpha val="43137"/>
                    </a:srgbClr>
                  </a:outerShdw>
                </a:effectLst>
                <a:latin typeface="Myriad Pro" pitchFamily="34" charset="0"/>
              </a:rPr>
              <a:t> </a:t>
            </a:r>
            <a:r>
              <a:rPr lang="en-US" sz="2800" dirty="0" smtClean="0">
                <a:solidFill>
                  <a:schemeClr val="bg2"/>
                </a:solidFill>
                <a:effectLst>
                  <a:outerShdw blurRad="38100" dist="38100" dir="2700000" algn="tl">
                    <a:srgbClr val="000000">
                      <a:alpha val="43137"/>
                    </a:srgbClr>
                  </a:outerShdw>
                </a:effectLst>
                <a:latin typeface="Myriad Pro" pitchFamily="34" charset="0"/>
              </a:rPr>
              <a:t>using ICTs </a:t>
            </a:r>
            <a:r>
              <a:rPr lang="ro-RO" sz="2800" dirty="0">
                <a:solidFill>
                  <a:schemeClr val="bg2"/>
                </a:solidFill>
                <a:effectLst>
                  <a:outerShdw blurRad="38100" dist="38100" dir="2700000" algn="tl">
                    <a:srgbClr val="000000">
                      <a:alpha val="43137"/>
                    </a:srgbClr>
                  </a:outerShdw>
                </a:effectLst>
                <a:latin typeface="Myriad Pro" pitchFamily="34" charset="0"/>
              </a:rPr>
              <a:t>(WTDC-14)</a:t>
            </a:r>
            <a:endParaRPr lang="ro-RO" sz="24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en-US" sz="28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2130529"/>
            <a:ext cx="8460000" cy="3293209"/>
          </a:xfrm>
          <a:prstGeom prst="rect">
            <a:avLst/>
          </a:prstGeom>
          <a:noFill/>
        </p:spPr>
        <p:txBody>
          <a:bodyPr wrap="square" rtlCol="0">
            <a:spAutoFit/>
          </a:bodyPr>
          <a:lstStyle/>
          <a:p>
            <a:pPr algn="just">
              <a:spcBef>
                <a:spcPts val="600"/>
              </a:spcBef>
              <a:tabLst>
                <a:tab pos="444500" algn="l"/>
              </a:tabLst>
            </a:pPr>
            <a:r>
              <a:rPr lang="en-US" sz="2200" dirty="0" smtClean="0">
                <a:solidFill>
                  <a:schemeClr val="bg2"/>
                </a:solidFill>
                <a:latin typeface="Myriad Pro" pitchFamily="34" charset="0"/>
              </a:rPr>
              <a:t>Presented the </a:t>
            </a:r>
            <a:r>
              <a:rPr lang="en-US" sz="2200" dirty="0">
                <a:solidFill>
                  <a:schemeClr val="bg2"/>
                </a:solidFill>
                <a:latin typeface="Myriad Pro" pitchFamily="34" charset="0"/>
              </a:rPr>
              <a:t>ways of implementation of the projects under the regional initiative on the implementation of telecommunications/ICT in education aimed at human capacity building. </a:t>
            </a:r>
          </a:p>
          <a:p>
            <a:pPr algn="just">
              <a:spcBef>
                <a:spcPts val="1200"/>
              </a:spcBef>
              <a:tabLst>
                <a:tab pos="444500" algn="l"/>
              </a:tabLst>
            </a:pPr>
            <a:r>
              <a:rPr lang="en-US" sz="2200" dirty="0" smtClean="0">
                <a:solidFill>
                  <a:schemeClr val="bg2"/>
                </a:solidFill>
                <a:latin typeface="Myriad Pro" pitchFamily="34" charset="0"/>
              </a:rPr>
              <a:t>Presentations covered </a:t>
            </a:r>
            <a:r>
              <a:rPr lang="en-US" sz="2200" dirty="0">
                <a:solidFill>
                  <a:schemeClr val="bg2"/>
                </a:solidFill>
                <a:latin typeface="Myriad Pro" pitchFamily="34" charset="0"/>
              </a:rPr>
              <a:t>the approach to the regional initiative implementation and set potential partners and detailed expected results. The initiative is aimed at assistance to Member States from the </a:t>
            </a:r>
            <a:r>
              <a:rPr lang="en-US" sz="2200" dirty="0" smtClean="0">
                <a:solidFill>
                  <a:schemeClr val="bg2"/>
                </a:solidFill>
                <a:latin typeface="Myriad Pro" pitchFamily="34" charset="0"/>
              </a:rPr>
              <a:t>RCC </a:t>
            </a:r>
            <a:r>
              <a:rPr lang="en-US" sz="2200" dirty="0">
                <a:solidFill>
                  <a:schemeClr val="bg2"/>
                </a:solidFill>
                <a:latin typeface="Myriad Pro" pitchFamily="34" charset="0"/>
              </a:rPr>
              <a:t>in creation and development of national programs on ICT implementation in education for human capacity building</a:t>
            </a:r>
            <a:r>
              <a:rPr lang="en-US" sz="2200" dirty="0" smtClean="0">
                <a:solidFill>
                  <a:schemeClr val="bg2"/>
                </a:solidFill>
                <a:latin typeface="Myriad Pro" pitchFamily="34" charset="0"/>
              </a:rPr>
              <a:t>.</a:t>
            </a:r>
            <a:endParaRPr lang="en-US" sz="2200" dirty="0">
              <a:solidFill>
                <a:schemeClr val="bg2"/>
              </a:solidFill>
              <a:latin typeface="Myriad Pro" pitchFamily="34" charset="0"/>
            </a:endParaRPr>
          </a:p>
        </p:txBody>
      </p:sp>
    </p:spTree>
    <p:extLst>
      <p:ext uri="{BB962C8B-B14F-4D97-AF65-F5344CB8AC3E}">
        <p14:creationId xmlns:p14="http://schemas.microsoft.com/office/powerpoint/2010/main" val="7239393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18" presetClass="entr" presetSubtype="6" fill="hold"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strips(downRigh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6426759" cy="1246495"/>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4. Development </a:t>
            </a:r>
            <a:r>
              <a:rPr lang="en-US" sz="2800" dirty="0">
                <a:solidFill>
                  <a:schemeClr val="bg2"/>
                </a:solidFill>
                <a:effectLst>
                  <a:outerShdw blurRad="38100" dist="38100" dir="2700000" algn="tl">
                    <a:srgbClr val="000000">
                      <a:alpha val="43137"/>
                    </a:srgbClr>
                  </a:outerShdw>
                </a:effectLst>
                <a:latin typeface="Myriad Pro" pitchFamily="34" charset="0"/>
              </a:rPr>
              <a:t>of broadband </a:t>
            </a:r>
            <a:r>
              <a:rPr lang="en-US" sz="2800" dirty="0" smtClean="0">
                <a:solidFill>
                  <a:schemeClr val="bg2"/>
                </a:solidFill>
                <a:effectLst>
                  <a:outerShdw blurRad="38100" dist="38100" dir="2700000" algn="tl">
                    <a:srgbClr val="000000">
                      <a:alpha val="43137"/>
                    </a:srgbClr>
                  </a:outerShdw>
                </a:effectLst>
                <a:latin typeface="Myriad Pro" pitchFamily="34" charset="0"/>
              </a:rPr>
              <a:t>access</a:t>
            </a: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and </a:t>
            </a:r>
            <a:r>
              <a:rPr lang="en-US" sz="2800" dirty="0">
                <a:solidFill>
                  <a:schemeClr val="bg2"/>
                </a:solidFill>
                <a:effectLst>
                  <a:outerShdw blurRad="38100" dist="38100" dir="2700000" algn="tl">
                    <a:srgbClr val="000000">
                      <a:alpha val="43137"/>
                    </a:srgbClr>
                  </a:outerShdw>
                </a:effectLst>
                <a:latin typeface="Myriad Pro" pitchFamily="34" charset="0"/>
              </a:rPr>
              <a:t>adoption of </a:t>
            </a:r>
            <a:r>
              <a:rPr lang="en-US" sz="2800" dirty="0" smtClean="0">
                <a:solidFill>
                  <a:schemeClr val="bg2"/>
                </a:solidFill>
                <a:effectLst>
                  <a:outerShdw blurRad="38100" dist="38100" dir="2700000" algn="tl">
                    <a:srgbClr val="000000">
                      <a:alpha val="43137"/>
                    </a:srgbClr>
                  </a:outerShdw>
                </a:effectLst>
                <a:latin typeface="Myriad Pro" pitchFamily="34" charset="0"/>
              </a:rPr>
              <a:t>broadband </a:t>
            </a:r>
            <a:r>
              <a:rPr lang="ro-RO" sz="2800" dirty="0">
                <a:solidFill>
                  <a:schemeClr val="bg2"/>
                </a:solidFill>
                <a:effectLst>
                  <a:outerShdw blurRad="38100" dist="38100" dir="2700000" algn="tl">
                    <a:srgbClr val="000000">
                      <a:alpha val="43137"/>
                    </a:srgbClr>
                  </a:outerShdw>
                </a:effectLst>
                <a:latin typeface="Myriad Pro" pitchFamily="34" charset="0"/>
              </a:rPr>
              <a:t>(WTDC-14)</a:t>
            </a:r>
            <a:endParaRPr lang="ro-RO" sz="24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en-US" sz="28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940927"/>
            <a:ext cx="8460000" cy="4493538"/>
          </a:xfrm>
          <a:prstGeom prst="rect">
            <a:avLst/>
          </a:prstGeom>
          <a:noFill/>
        </p:spPr>
        <p:txBody>
          <a:bodyPr wrap="square" rtlCol="0">
            <a:spAutoFit/>
          </a:bodyPr>
          <a:lstStyle/>
          <a:p>
            <a:pPr algn="just">
              <a:spcBef>
                <a:spcPts val="600"/>
              </a:spcBef>
              <a:tabLst>
                <a:tab pos="444500" algn="l"/>
              </a:tabLst>
            </a:pPr>
            <a:r>
              <a:rPr lang="en-US" sz="2200" dirty="0" smtClean="0">
                <a:solidFill>
                  <a:schemeClr val="bg2"/>
                </a:solidFill>
                <a:latin typeface="Myriad Pro" pitchFamily="34" charset="0"/>
              </a:rPr>
              <a:t>Development </a:t>
            </a:r>
            <a:r>
              <a:rPr lang="en-US" sz="2200" dirty="0">
                <a:solidFill>
                  <a:schemeClr val="bg2"/>
                </a:solidFill>
                <a:latin typeface="Myriad Pro" pitchFamily="34" charset="0"/>
              </a:rPr>
              <a:t>of recommendations for choosing technological bases for the construction of broadband access networks for areas with low population densities</a:t>
            </a:r>
            <a:r>
              <a:rPr lang="en-US" sz="2200" dirty="0" smtClean="0">
                <a:solidFill>
                  <a:schemeClr val="bg2"/>
                </a:solidFill>
                <a:latin typeface="Myriad Pro" pitchFamily="34" charset="0"/>
              </a:rPr>
              <a:t>.</a:t>
            </a:r>
            <a:endParaRPr lang="ru-RU" sz="2200" dirty="0" smtClean="0">
              <a:solidFill>
                <a:schemeClr val="bg2"/>
              </a:solidFill>
              <a:latin typeface="Myriad Pro" pitchFamily="34" charset="0"/>
            </a:endParaRPr>
          </a:p>
          <a:p>
            <a:pPr marL="444500" algn="just">
              <a:spcBef>
                <a:spcPts val="600"/>
              </a:spcBef>
            </a:pPr>
            <a:r>
              <a:rPr lang="en-US" sz="2000" i="1" dirty="0" smtClean="0">
                <a:solidFill>
                  <a:schemeClr val="bg2"/>
                </a:solidFill>
                <a:latin typeface="Myriad Pro" pitchFamily="34" charset="0"/>
              </a:rPr>
              <a:t>An approach </a:t>
            </a:r>
            <a:r>
              <a:rPr lang="en-US" sz="2000" i="1" dirty="0">
                <a:solidFill>
                  <a:schemeClr val="bg2"/>
                </a:solidFill>
                <a:latin typeface="Myriad Pro" pitchFamily="34" charset="0"/>
              </a:rPr>
              <a:t>based on simulation process of building a network using a variety of technological </a:t>
            </a:r>
            <a:r>
              <a:rPr lang="en-US" sz="2000" i="1" dirty="0" smtClean="0">
                <a:solidFill>
                  <a:schemeClr val="bg2"/>
                </a:solidFill>
                <a:latin typeface="Myriad Pro" pitchFamily="34" charset="0"/>
              </a:rPr>
              <a:t>solutions</a:t>
            </a:r>
            <a:r>
              <a:rPr lang="ru-RU" sz="2000" i="1" dirty="0" smtClean="0">
                <a:solidFill>
                  <a:schemeClr val="bg2"/>
                </a:solidFill>
                <a:latin typeface="Myriad Pro" pitchFamily="34" charset="0"/>
              </a:rPr>
              <a:t>, </a:t>
            </a:r>
            <a:r>
              <a:rPr lang="en-US" sz="2000" i="1" dirty="0" smtClean="0">
                <a:solidFill>
                  <a:schemeClr val="bg2"/>
                </a:solidFill>
                <a:latin typeface="Myriad Pro" pitchFamily="34" charset="0"/>
              </a:rPr>
              <a:t>the </a:t>
            </a:r>
            <a:r>
              <a:rPr lang="en-US" sz="2000" i="1" dirty="0">
                <a:solidFill>
                  <a:schemeClr val="bg2"/>
                </a:solidFill>
                <a:latin typeface="Myriad Pro" pitchFamily="34" charset="0"/>
              </a:rPr>
              <a:t>parameters of a particular </a:t>
            </a:r>
            <a:r>
              <a:rPr lang="en-US" sz="2000" i="1" dirty="0" smtClean="0">
                <a:solidFill>
                  <a:schemeClr val="bg2"/>
                </a:solidFill>
                <a:latin typeface="Myriad Pro" pitchFamily="34" charset="0"/>
              </a:rPr>
              <a:t>locality</a:t>
            </a:r>
            <a:r>
              <a:rPr lang="ru-RU" sz="2000" i="1" dirty="0">
                <a:solidFill>
                  <a:schemeClr val="bg2"/>
                </a:solidFill>
                <a:latin typeface="Myriad Pro" pitchFamily="34" charset="0"/>
              </a:rPr>
              <a:t>:</a:t>
            </a:r>
            <a:endParaRPr lang="en-US" sz="2000" i="1" dirty="0">
              <a:solidFill>
                <a:schemeClr val="bg2"/>
              </a:solidFill>
              <a:latin typeface="Myriad Pro" pitchFamily="34" charset="0"/>
            </a:endParaRPr>
          </a:p>
          <a:p>
            <a:pPr marL="444500" algn="just">
              <a:spcBef>
                <a:spcPts val="300"/>
              </a:spcBef>
              <a:tabLst>
                <a:tab pos="628650" algn="l"/>
              </a:tabLst>
            </a:pPr>
            <a:r>
              <a:rPr lang="ru-RU" sz="2000" i="1" dirty="0" smtClean="0">
                <a:solidFill>
                  <a:schemeClr val="bg2"/>
                </a:solidFill>
                <a:latin typeface="Myriad Pro" pitchFamily="34" charset="0"/>
              </a:rPr>
              <a:t>-</a:t>
            </a:r>
            <a:r>
              <a:rPr lang="en-US" sz="2000" i="1" dirty="0">
                <a:solidFill>
                  <a:schemeClr val="bg2"/>
                </a:solidFill>
                <a:latin typeface="Myriad Pro" pitchFamily="34" charset="0"/>
              </a:rPr>
              <a:t>	population </a:t>
            </a:r>
            <a:r>
              <a:rPr lang="en-US" sz="2000" i="1" dirty="0" smtClean="0">
                <a:solidFill>
                  <a:schemeClr val="bg2"/>
                </a:solidFill>
                <a:latin typeface="Myriad Pro" pitchFamily="34" charset="0"/>
              </a:rPr>
              <a:t>density</a:t>
            </a:r>
            <a:r>
              <a:rPr lang="ru-RU" sz="2000" i="1" dirty="0">
                <a:solidFill>
                  <a:schemeClr val="bg2"/>
                </a:solidFill>
                <a:latin typeface="Myriad Pro" pitchFamily="34" charset="0"/>
              </a:rPr>
              <a:t>,</a:t>
            </a:r>
            <a:endParaRPr lang="en-US" sz="2000" i="1" dirty="0">
              <a:solidFill>
                <a:schemeClr val="bg2"/>
              </a:solidFill>
              <a:latin typeface="Myriad Pro" pitchFamily="34" charset="0"/>
            </a:endParaRPr>
          </a:p>
          <a:p>
            <a:pPr marL="444500" algn="just">
              <a:spcBef>
                <a:spcPts val="300"/>
              </a:spcBef>
              <a:tabLst>
                <a:tab pos="628650" algn="l"/>
              </a:tabLst>
            </a:pPr>
            <a:r>
              <a:rPr lang="ru-RU" sz="2000" i="1" dirty="0" smtClean="0">
                <a:solidFill>
                  <a:schemeClr val="bg2"/>
                </a:solidFill>
                <a:latin typeface="Myriad Pro" pitchFamily="34" charset="0"/>
              </a:rPr>
              <a:t>-</a:t>
            </a:r>
            <a:r>
              <a:rPr lang="en-US" sz="2000" i="1" dirty="0">
                <a:solidFill>
                  <a:schemeClr val="bg2"/>
                </a:solidFill>
                <a:latin typeface="Myriad Pro" pitchFamily="34" charset="0"/>
              </a:rPr>
              <a:t>	demand for </a:t>
            </a:r>
            <a:r>
              <a:rPr lang="en-US" sz="2000" i="1" dirty="0" smtClean="0">
                <a:solidFill>
                  <a:schemeClr val="bg2"/>
                </a:solidFill>
                <a:latin typeface="Myriad Pro" pitchFamily="34" charset="0"/>
              </a:rPr>
              <a:t>services</a:t>
            </a:r>
            <a:r>
              <a:rPr lang="ru-RU" sz="2000" i="1" dirty="0" smtClean="0">
                <a:solidFill>
                  <a:schemeClr val="bg2"/>
                </a:solidFill>
                <a:latin typeface="Myriad Pro" pitchFamily="34" charset="0"/>
              </a:rPr>
              <a:t>,</a:t>
            </a:r>
            <a:r>
              <a:rPr lang="en-US" sz="2000" i="1" dirty="0" smtClean="0">
                <a:solidFill>
                  <a:schemeClr val="bg2"/>
                </a:solidFill>
                <a:latin typeface="Myriad Pro" pitchFamily="34" charset="0"/>
              </a:rPr>
              <a:t> </a:t>
            </a:r>
            <a:endParaRPr lang="en-US" sz="2000" i="1" dirty="0">
              <a:solidFill>
                <a:schemeClr val="bg2"/>
              </a:solidFill>
              <a:latin typeface="Myriad Pro" pitchFamily="34" charset="0"/>
            </a:endParaRPr>
          </a:p>
          <a:p>
            <a:pPr marL="444500" algn="just">
              <a:spcBef>
                <a:spcPts val="300"/>
              </a:spcBef>
              <a:tabLst>
                <a:tab pos="628650" algn="l"/>
              </a:tabLst>
            </a:pPr>
            <a:r>
              <a:rPr lang="ru-RU" sz="2000" i="1" dirty="0" smtClean="0">
                <a:solidFill>
                  <a:schemeClr val="bg2"/>
                </a:solidFill>
                <a:latin typeface="Myriad Pro" pitchFamily="34" charset="0"/>
              </a:rPr>
              <a:t>-</a:t>
            </a:r>
            <a:r>
              <a:rPr lang="en-US" sz="2000" i="1" dirty="0">
                <a:solidFill>
                  <a:schemeClr val="bg2"/>
                </a:solidFill>
                <a:latin typeface="Myriad Pro" pitchFamily="34" charset="0"/>
              </a:rPr>
              <a:t>	existence of </a:t>
            </a:r>
            <a:r>
              <a:rPr lang="en-US" sz="2000" i="1" dirty="0" smtClean="0">
                <a:solidFill>
                  <a:schemeClr val="bg2"/>
                </a:solidFill>
                <a:latin typeface="Myriad Pro" pitchFamily="34" charset="0"/>
              </a:rPr>
              <a:t>competition</a:t>
            </a:r>
            <a:r>
              <a:rPr lang="ru-RU" sz="2000" i="1" dirty="0" smtClean="0">
                <a:solidFill>
                  <a:schemeClr val="bg2"/>
                </a:solidFill>
                <a:latin typeface="Myriad Pro" pitchFamily="34" charset="0"/>
              </a:rPr>
              <a:t>,</a:t>
            </a:r>
            <a:endParaRPr lang="en-US" sz="2000" i="1" dirty="0">
              <a:solidFill>
                <a:schemeClr val="bg2"/>
              </a:solidFill>
              <a:latin typeface="Myriad Pro" pitchFamily="34" charset="0"/>
            </a:endParaRPr>
          </a:p>
          <a:p>
            <a:pPr marL="444500" algn="just">
              <a:spcBef>
                <a:spcPts val="300"/>
              </a:spcBef>
              <a:tabLst>
                <a:tab pos="628650" algn="l"/>
              </a:tabLst>
            </a:pPr>
            <a:r>
              <a:rPr lang="ru-RU" sz="2000" i="1" dirty="0" smtClean="0">
                <a:solidFill>
                  <a:schemeClr val="bg2"/>
                </a:solidFill>
                <a:latin typeface="Myriad Pro" pitchFamily="34" charset="0"/>
              </a:rPr>
              <a:t>-</a:t>
            </a:r>
            <a:r>
              <a:rPr lang="en-US" sz="2000" i="1" dirty="0">
                <a:solidFill>
                  <a:schemeClr val="bg2"/>
                </a:solidFill>
                <a:latin typeface="Myriad Pro" pitchFamily="34" charset="0"/>
              </a:rPr>
              <a:t>	presence of radio frequency </a:t>
            </a:r>
            <a:r>
              <a:rPr lang="en-US" sz="2000" i="1" dirty="0" smtClean="0">
                <a:solidFill>
                  <a:schemeClr val="bg2"/>
                </a:solidFill>
                <a:latin typeface="Myriad Pro" pitchFamily="34" charset="0"/>
              </a:rPr>
              <a:t>resource</a:t>
            </a:r>
            <a:r>
              <a:rPr lang="ru-RU" sz="2000" i="1" dirty="0" smtClean="0">
                <a:solidFill>
                  <a:schemeClr val="bg2"/>
                </a:solidFill>
                <a:latin typeface="Myriad Pro" pitchFamily="34" charset="0"/>
              </a:rPr>
              <a:t>.</a:t>
            </a:r>
            <a:endParaRPr lang="en-US" sz="2000" i="1" dirty="0">
              <a:solidFill>
                <a:schemeClr val="bg2"/>
              </a:solidFill>
              <a:latin typeface="Myriad Pro" pitchFamily="34" charset="0"/>
            </a:endParaRPr>
          </a:p>
          <a:p>
            <a:pPr marL="444500" algn="just">
              <a:spcBef>
                <a:spcPts val="600"/>
              </a:spcBef>
            </a:pPr>
            <a:r>
              <a:rPr lang="en-US" sz="2000" i="1" dirty="0">
                <a:solidFill>
                  <a:schemeClr val="bg2"/>
                </a:solidFill>
                <a:latin typeface="Myriad Pro" pitchFamily="34" charset="0"/>
              </a:rPr>
              <a:t>Development of recommendations on selection of technological bases for the construction of broadband networks for the </a:t>
            </a:r>
            <a:r>
              <a:rPr lang="en-US" sz="2000" i="1" dirty="0" smtClean="0">
                <a:solidFill>
                  <a:schemeClr val="bg2"/>
                </a:solidFill>
                <a:latin typeface="Myriad Pro" pitchFamily="34" charset="0"/>
              </a:rPr>
              <a:t>RCC </a:t>
            </a:r>
            <a:r>
              <a:rPr lang="en-US" sz="2000" i="1" dirty="0">
                <a:solidFill>
                  <a:schemeClr val="bg2"/>
                </a:solidFill>
                <a:latin typeface="Myriad Pro" pitchFamily="34" charset="0"/>
              </a:rPr>
              <a:t>region, with regions with low population </a:t>
            </a:r>
            <a:r>
              <a:rPr lang="en-US" sz="2000" i="1" dirty="0" smtClean="0">
                <a:solidFill>
                  <a:schemeClr val="bg2"/>
                </a:solidFill>
                <a:latin typeface="Myriad Pro" pitchFamily="34" charset="0"/>
              </a:rPr>
              <a:t>density</a:t>
            </a:r>
            <a:r>
              <a:rPr lang="ru-RU" sz="2000" i="1" dirty="0" smtClean="0">
                <a:solidFill>
                  <a:schemeClr val="bg2"/>
                </a:solidFill>
                <a:latin typeface="Myriad Pro" pitchFamily="34" charset="0"/>
              </a:rPr>
              <a:t>.</a:t>
            </a:r>
            <a:endParaRPr lang="en-US" sz="2000" i="1" dirty="0">
              <a:solidFill>
                <a:schemeClr val="bg2"/>
              </a:solidFill>
              <a:latin typeface="Myriad Pro" pitchFamily="34" charset="0"/>
            </a:endParaRPr>
          </a:p>
        </p:txBody>
      </p:sp>
    </p:spTree>
    <p:extLst>
      <p:ext uri="{BB962C8B-B14F-4D97-AF65-F5344CB8AC3E}">
        <p14:creationId xmlns:p14="http://schemas.microsoft.com/office/powerpoint/2010/main" val="27737045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18" presetClass="entr" presetSubtype="6" fill="hold"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strips(downRight)">
                                      <p:cBhvr>
                                        <p:cTn id="11" dur="500"/>
                                        <p:tgtEl>
                                          <p:spTgt spid="63">
                                            <p:txEl>
                                              <p:pRg st="0" end="0"/>
                                            </p:txEl>
                                          </p:spTgt>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wipe(up)">
                                      <p:cBhvr>
                                        <p:cTn id="15" dur="500"/>
                                        <p:tgtEl>
                                          <p:spTgt spid="63">
                                            <p:txEl>
                                              <p:pRg st="1" end="1"/>
                                            </p:txEl>
                                          </p:spTgt>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Effect transition="in" filter="wipe(up)">
                                      <p:cBhvr>
                                        <p:cTn id="19" dur="500"/>
                                        <p:tgtEl>
                                          <p:spTgt spid="63">
                                            <p:txEl>
                                              <p:pRg st="2" end="2"/>
                                            </p:txEl>
                                          </p:spTgt>
                                        </p:tgtEl>
                                      </p:cBhvr>
                                    </p:animEffect>
                                  </p:childTnLst>
                                </p:cTn>
                              </p:par>
                            </p:childTnLst>
                          </p:cTn>
                        </p:par>
                        <p:par>
                          <p:cTn id="20" fill="hold">
                            <p:stCondLst>
                              <p:cond delay="2250"/>
                            </p:stCondLst>
                            <p:childTnLst>
                              <p:par>
                                <p:cTn id="21" presetID="22" presetClass="entr" presetSubtype="1" fill="hold" nodeType="afterEffect">
                                  <p:stCondLst>
                                    <p:cond delay="0"/>
                                  </p:stCondLst>
                                  <p:childTnLst>
                                    <p:set>
                                      <p:cBhvr>
                                        <p:cTn id="22" dur="1" fill="hold">
                                          <p:stCondLst>
                                            <p:cond delay="0"/>
                                          </p:stCondLst>
                                        </p:cTn>
                                        <p:tgtEl>
                                          <p:spTgt spid="63">
                                            <p:txEl>
                                              <p:pRg st="3" end="3"/>
                                            </p:txEl>
                                          </p:spTgt>
                                        </p:tgtEl>
                                        <p:attrNameLst>
                                          <p:attrName>style.visibility</p:attrName>
                                        </p:attrNameLst>
                                      </p:cBhvr>
                                      <p:to>
                                        <p:strVal val="visible"/>
                                      </p:to>
                                    </p:set>
                                    <p:animEffect transition="in" filter="wipe(up)">
                                      <p:cBhvr>
                                        <p:cTn id="23" dur="500"/>
                                        <p:tgtEl>
                                          <p:spTgt spid="63">
                                            <p:txEl>
                                              <p:pRg st="3" end="3"/>
                                            </p:txEl>
                                          </p:spTgt>
                                        </p:tgtEl>
                                      </p:cBhvr>
                                    </p:animEffect>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wipe(up)">
                                      <p:cBhvr>
                                        <p:cTn id="27" dur="500"/>
                                        <p:tgtEl>
                                          <p:spTgt spid="63">
                                            <p:txEl>
                                              <p:pRg st="4" end="4"/>
                                            </p:txEl>
                                          </p:spTgt>
                                        </p:tgtEl>
                                      </p:cBhvr>
                                    </p:animEffect>
                                  </p:childTnLst>
                                </p:cTn>
                              </p:par>
                            </p:childTnLst>
                          </p:cTn>
                        </p:par>
                        <p:par>
                          <p:cTn id="28" fill="hold">
                            <p:stCondLst>
                              <p:cond delay="3250"/>
                            </p:stCondLst>
                            <p:childTnLst>
                              <p:par>
                                <p:cTn id="29" presetID="22" presetClass="entr" presetSubtype="1" fill="hold" nodeType="afterEffect">
                                  <p:stCondLst>
                                    <p:cond delay="0"/>
                                  </p:stCondLst>
                                  <p:childTnLst>
                                    <p:set>
                                      <p:cBhvr>
                                        <p:cTn id="30" dur="1" fill="hold">
                                          <p:stCondLst>
                                            <p:cond delay="0"/>
                                          </p:stCondLst>
                                        </p:cTn>
                                        <p:tgtEl>
                                          <p:spTgt spid="63">
                                            <p:txEl>
                                              <p:pRg st="5" end="5"/>
                                            </p:txEl>
                                          </p:spTgt>
                                        </p:tgtEl>
                                        <p:attrNameLst>
                                          <p:attrName>style.visibility</p:attrName>
                                        </p:attrNameLst>
                                      </p:cBhvr>
                                      <p:to>
                                        <p:strVal val="visible"/>
                                      </p:to>
                                    </p:set>
                                    <p:animEffect transition="in" filter="wipe(up)">
                                      <p:cBhvr>
                                        <p:cTn id="31" dur="500"/>
                                        <p:tgtEl>
                                          <p:spTgt spid="63">
                                            <p:txEl>
                                              <p:pRg st="5" end="5"/>
                                            </p:txEl>
                                          </p:spTgt>
                                        </p:tgtEl>
                                      </p:cBhvr>
                                    </p:animEffect>
                                  </p:childTnLst>
                                </p:cTn>
                              </p:par>
                            </p:childTnLst>
                          </p:cTn>
                        </p:par>
                        <p:par>
                          <p:cTn id="32" fill="hold">
                            <p:stCondLst>
                              <p:cond delay="3750"/>
                            </p:stCondLst>
                            <p:childTnLst>
                              <p:par>
                                <p:cTn id="33" presetID="22" presetClass="entr" presetSubtype="1" fill="hold" nodeType="afterEffect">
                                  <p:stCondLst>
                                    <p:cond delay="0"/>
                                  </p:stCondLst>
                                  <p:childTnLst>
                                    <p:set>
                                      <p:cBhvr>
                                        <p:cTn id="34" dur="1" fill="hold">
                                          <p:stCondLst>
                                            <p:cond delay="0"/>
                                          </p:stCondLst>
                                        </p:cTn>
                                        <p:tgtEl>
                                          <p:spTgt spid="63">
                                            <p:txEl>
                                              <p:pRg st="6" end="6"/>
                                            </p:txEl>
                                          </p:spTgt>
                                        </p:tgtEl>
                                        <p:attrNameLst>
                                          <p:attrName>style.visibility</p:attrName>
                                        </p:attrNameLst>
                                      </p:cBhvr>
                                      <p:to>
                                        <p:strVal val="visible"/>
                                      </p:to>
                                    </p:set>
                                    <p:animEffect transition="in" filter="wipe(up)">
                                      <p:cBhvr>
                                        <p:cTn id="35" dur="500"/>
                                        <p:tgtEl>
                                          <p:spTgt spid="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402989" cy="1246495"/>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5. Building confidence and</a:t>
            </a:r>
            <a:r>
              <a:rPr lang="ru-RU" sz="2800" dirty="0" smtClean="0">
                <a:solidFill>
                  <a:schemeClr val="bg2"/>
                </a:solidFill>
                <a:effectLst>
                  <a:outerShdw blurRad="38100" dist="38100" dir="2700000" algn="tl">
                    <a:srgbClr val="000000">
                      <a:alpha val="43137"/>
                    </a:srgbClr>
                  </a:outerShdw>
                </a:effectLst>
                <a:latin typeface="Myriad Pro" pitchFamily="34" charset="0"/>
              </a:rPr>
              <a:t> </a:t>
            </a:r>
            <a:r>
              <a:rPr lang="en-US" sz="2800" dirty="0" smtClean="0">
                <a:solidFill>
                  <a:schemeClr val="bg2"/>
                </a:solidFill>
                <a:effectLst>
                  <a:outerShdw blurRad="38100" dist="38100" dir="2700000" algn="tl">
                    <a:srgbClr val="000000">
                      <a:alpha val="43137"/>
                    </a:srgbClr>
                  </a:outerShdw>
                </a:effectLst>
                <a:latin typeface="Myriad Pro" pitchFamily="34" charset="0"/>
              </a:rPr>
              <a:t>security </a:t>
            </a:r>
            <a:r>
              <a:rPr lang="en-US" sz="2800" dirty="0">
                <a:solidFill>
                  <a:schemeClr val="bg2"/>
                </a:solidFill>
                <a:effectLst>
                  <a:outerShdw blurRad="38100" dist="38100" dir="2700000" algn="tl">
                    <a:srgbClr val="000000">
                      <a:alpha val="43137"/>
                    </a:srgbClr>
                  </a:outerShdw>
                </a:effectLst>
                <a:latin typeface="Myriad Pro" pitchFamily="34" charset="0"/>
              </a:rPr>
              <a:t>in the </a:t>
            </a:r>
            <a:r>
              <a:rPr lang="en-US" sz="2800" dirty="0" smtClean="0">
                <a:solidFill>
                  <a:schemeClr val="bg2"/>
                </a:solidFill>
                <a:effectLst>
                  <a:outerShdw blurRad="38100" dist="38100" dir="2700000" algn="tl">
                    <a:srgbClr val="000000">
                      <a:alpha val="43137"/>
                    </a:srgbClr>
                  </a:outerShdw>
                </a:effectLst>
                <a:latin typeface="Myriad Pro" pitchFamily="34" charset="0"/>
              </a:rPr>
              <a:t>use</a:t>
            </a:r>
          </a:p>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of </a:t>
            </a:r>
            <a:r>
              <a:rPr lang="en-US" sz="2800" dirty="0">
                <a:solidFill>
                  <a:schemeClr val="bg2"/>
                </a:solidFill>
                <a:effectLst>
                  <a:outerShdw blurRad="38100" dist="38100" dir="2700000" algn="tl">
                    <a:srgbClr val="000000">
                      <a:alpha val="43137"/>
                    </a:srgbClr>
                  </a:outerShdw>
                </a:effectLst>
                <a:latin typeface="Myriad Pro" pitchFamily="34" charset="0"/>
              </a:rPr>
              <a:t>ICTs in the </a:t>
            </a:r>
            <a:r>
              <a:rPr lang="en-US" sz="2800" dirty="0" smtClean="0">
                <a:solidFill>
                  <a:schemeClr val="bg2"/>
                </a:solidFill>
                <a:effectLst>
                  <a:outerShdw blurRad="38100" dist="38100" dir="2700000" algn="tl">
                    <a:srgbClr val="000000">
                      <a:alpha val="43137"/>
                    </a:srgbClr>
                  </a:outerShdw>
                </a:effectLst>
                <a:latin typeface="Myriad Pro" pitchFamily="34" charset="0"/>
              </a:rPr>
              <a:t>RCC countries </a:t>
            </a:r>
            <a:r>
              <a:rPr lang="ro-RO" sz="2800" dirty="0">
                <a:solidFill>
                  <a:schemeClr val="bg2"/>
                </a:solidFill>
                <a:effectLst>
                  <a:outerShdw blurRad="38100" dist="38100" dir="2700000" algn="tl">
                    <a:srgbClr val="000000">
                      <a:alpha val="43137"/>
                    </a:srgbClr>
                  </a:outerShdw>
                </a:effectLst>
                <a:latin typeface="Myriad Pro" pitchFamily="34" charset="0"/>
              </a:rPr>
              <a:t>(WTDC-14)</a:t>
            </a:r>
            <a:endParaRPr lang="ro-RO" sz="24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en-US" sz="28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860788"/>
            <a:ext cx="8460000" cy="2015936"/>
          </a:xfrm>
          <a:prstGeom prst="rect">
            <a:avLst/>
          </a:prstGeom>
          <a:noFill/>
        </p:spPr>
        <p:txBody>
          <a:bodyPr wrap="square" rtlCol="0">
            <a:spAutoFit/>
          </a:bodyPr>
          <a:lstStyle/>
          <a:p>
            <a:pPr algn="just">
              <a:lnSpc>
                <a:spcPts val="2500"/>
              </a:lnSpc>
              <a:spcBef>
                <a:spcPts val="600"/>
              </a:spcBef>
            </a:pPr>
            <a:r>
              <a:rPr lang="en-US" altLang="en-US" sz="2200" dirty="0" smtClean="0">
                <a:solidFill>
                  <a:schemeClr val="bg2"/>
                </a:solidFill>
                <a:latin typeface="Myriad Pro" pitchFamily="34" charset="0"/>
              </a:rPr>
              <a:t>The </a:t>
            </a:r>
            <a:r>
              <a:rPr lang="en-US" altLang="en-US" sz="2200" dirty="0">
                <a:solidFill>
                  <a:schemeClr val="bg2"/>
                </a:solidFill>
                <a:latin typeface="Myriad Pro" pitchFamily="34" charset="0"/>
              </a:rPr>
              <a:t>initiative is aimed at assistance to the Member States from the </a:t>
            </a:r>
            <a:r>
              <a:rPr lang="en-US" altLang="en-US" sz="2200" dirty="0" smtClean="0">
                <a:solidFill>
                  <a:schemeClr val="bg2"/>
                </a:solidFill>
                <a:latin typeface="Myriad Pro" pitchFamily="34" charset="0"/>
              </a:rPr>
              <a:t>RCC </a:t>
            </a:r>
            <a:r>
              <a:rPr lang="en-US" altLang="en-US" sz="2200" dirty="0">
                <a:solidFill>
                  <a:schemeClr val="bg2"/>
                </a:solidFill>
                <a:latin typeface="Myriad Pro" pitchFamily="34" charset="0"/>
              </a:rPr>
              <a:t>region in the field of building confidence and security in the use of ICTs within the frameworks of the concept of information ecology for provision of sustainable development and prevention of possible negative consequences of the information environment impact. </a:t>
            </a:r>
          </a:p>
        </p:txBody>
      </p:sp>
    </p:spTree>
    <p:extLst>
      <p:ext uri="{BB962C8B-B14F-4D97-AF65-F5344CB8AC3E}">
        <p14:creationId xmlns:p14="http://schemas.microsoft.com/office/powerpoint/2010/main" val="20198581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18" presetClass="entr" presetSubtype="6" fill="hold"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strips(downRight)">
                                      <p:cBhvr>
                                        <p:cTn id="11"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8703024" cy="861774"/>
          </a:xfrm>
          <a:prstGeom prst="rect">
            <a:avLst/>
          </a:prstGeom>
          <a:noFill/>
        </p:spPr>
        <p:txBody>
          <a:bodyPr wrap="none">
            <a:spAutoFit/>
          </a:bodyPr>
          <a:lstStyle/>
          <a:p>
            <a:pPr>
              <a:lnSpc>
                <a:spcPts val="3000"/>
              </a:lnSpc>
              <a:defRPr/>
            </a:pPr>
            <a:r>
              <a:rPr lang="en-US" sz="2800" dirty="0">
                <a:solidFill>
                  <a:schemeClr val="bg2"/>
                </a:solidFill>
                <a:effectLst>
                  <a:outerShdw blurRad="38100" dist="38100" dir="2700000" algn="tl">
                    <a:srgbClr val="000000">
                      <a:alpha val="43137"/>
                    </a:srgbClr>
                  </a:outerShdw>
                </a:effectLst>
                <a:latin typeface="Myriad Pro" pitchFamily="34" charset="0"/>
              </a:rPr>
              <a:t>Conclusions of the ITU Regional Development </a:t>
            </a:r>
            <a:r>
              <a:rPr lang="en-US" sz="2800" dirty="0" smtClean="0">
                <a:solidFill>
                  <a:schemeClr val="bg2"/>
                </a:solidFill>
                <a:effectLst>
                  <a:outerShdw blurRad="38100" dist="38100" dir="2700000" algn="tl">
                    <a:srgbClr val="000000">
                      <a:alpha val="43137"/>
                    </a:srgbClr>
                  </a:outerShdw>
                </a:effectLst>
                <a:latin typeface="Myriad Pro" pitchFamily="34" charset="0"/>
              </a:rPr>
              <a:t>Forum</a:t>
            </a: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for </a:t>
            </a:r>
            <a:r>
              <a:rPr lang="en-US" sz="2800" dirty="0">
                <a:solidFill>
                  <a:schemeClr val="bg2"/>
                </a:solidFill>
                <a:effectLst>
                  <a:outerShdw blurRad="38100" dist="38100" dir="2700000" algn="tl">
                    <a:srgbClr val="000000">
                      <a:alpha val="43137"/>
                    </a:srgbClr>
                  </a:outerShdw>
                </a:effectLst>
                <a:latin typeface="Myriad Pro" pitchFamily="34" charset="0"/>
              </a:rPr>
              <a:t>members of </a:t>
            </a:r>
            <a:r>
              <a:rPr lang="en-US" sz="2800" dirty="0" smtClean="0">
                <a:solidFill>
                  <a:schemeClr val="bg2"/>
                </a:solidFill>
                <a:effectLst>
                  <a:outerShdw blurRad="38100" dist="38100" dir="2700000" algn="tl">
                    <a:srgbClr val="000000">
                      <a:alpha val="43137"/>
                    </a:srgbClr>
                  </a:outerShdw>
                </a:effectLst>
                <a:latin typeface="Myriad Pro" pitchFamily="34" charset="0"/>
              </a:rPr>
              <a:t>RCC</a:t>
            </a:r>
            <a:endParaRPr lang="en-US" sz="28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2160000"/>
            <a:ext cx="8460000" cy="4093428"/>
          </a:xfrm>
          <a:prstGeom prst="rect">
            <a:avLst/>
          </a:prstGeom>
          <a:noFill/>
        </p:spPr>
        <p:txBody>
          <a:bodyPr wrap="square" rtlCol="0">
            <a:spAutoFit/>
          </a:bodyPr>
          <a:lstStyle/>
          <a:p>
            <a:pPr marL="357188" indent="-357188" algn="just">
              <a:spcBef>
                <a:spcPts val="1200"/>
              </a:spcBef>
            </a:pPr>
            <a:r>
              <a:rPr lang="en-US" altLang="en-US" sz="2300" dirty="0" smtClean="0">
                <a:solidFill>
                  <a:srgbClr val="990000"/>
                </a:solidFill>
                <a:effectLst>
                  <a:outerShdw blurRad="38100" dist="38100" dir="2700000" algn="tl">
                    <a:srgbClr val="000000">
                      <a:alpha val="43137"/>
                    </a:srgbClr>
                  </a:outerShdw>
                </a:effectLst>
                <a:latin typeface="Myriad Pro" pitchFamily="34" charset="0"/>
                <a:sym typeface="Wingdings"/>
              </a:rPr>
              <a:t></a:t>
            </a:r>
            <a:r>
              <a:rPr lang="ru-RU" altLang="en-US" sz="2300" dirty="0" smtClean="0">
                <a:solidFill>
                  <a:schemeClr val="bg2"/>
                </a:solidFill>
                <a:latin typeface="Myriad Pro" pitchFamily="34" charset="0"/>
              </a:rPr>
              <a:t>	</a:t>
            </a:r>
            <a:r>
              <a:rPr lang="en-US" altLang="en-US" sz="2300" dirty="0" smtClean="0">
                <a:solidFill>
                  <a:schemeClr val="bg2"/>
                </a:solidFill>
                <a:latin typeface="Myriad Pro" pitchFamily="34" charset="0"/>
              </a:rPr>
              <a:t>The </a:t>
            </a:r>
            <a:r>
              <a:rPr lang="en-US" altLang="en-US" sz="2300" dirty="0">
                <a:solidFill>
                  <a:schemeClr val="bg2"/>
                </a:solidFill>
                <a:latin typeface="Myriad Pro" pitchFamily="34" charset="0"/>
              </a:rPr>
              <a:t>ITU performed a large amount of work in the </a:t>
            </a:r>
            <a:r>
              <a:rPr lang="en-US" altLang="en-US" sz="2300" dirty="0" smtClean="0">
                <a:solidFill>
                  <a:schemeClr val="bg2"/>
                </a:solidFill>
                <a:latin typeface="Myriad Pro" pitchFamily="34" charset="0"/>
              </a:rPr>
              <a:t>RCC </a:t>
            </a:r>
            <a:r>
              <a:rPr lang="en-US" altLang="en-US" sz="2300" dirty="0">
                <a:solidFill>
                  <a:schemeClr val="bg2"/>
                </a:solidFill>
                <a:latin typeface="Myriad Pro" pitchFamily="34" charset="0"/>
              </a:rPr>
              <a:t>region in </a:t>
            </a:r>
            <a:r>
              <a:rPr lang="en-US" altLang="en-US" sz="2300" dirty="0" smtClean="0">
                <a:solidFill>
                  <a:schemeClr val="bg2"/>
                </a:solidFill>
                <a:latin typeface="Myriad Pro" pitchFamily="34" charset="0"/>
              </a:rPr>
              <a:t>2011-2014</a:t>
            </a:r>
            <a:r>
              <a:rPr lang="ru-RU" altLang="en-US" sz="2300" dirty="0" smtClean="0">
                <a:solidFill>
                  <a:schemeClr val="bg2"/>
                </a:solidFill>
                <a:latin typeface="Myriad Pro" pitchFamily="34" charset="0"/>
              </a:rPr>
              <a:t>.</a:t>
            </a:r>
            <a:endParaRPr lang="en-US" altLang="en-US" sz="2300" dirty="0">
              <a:solidFill>
                <a:schemeClr val="bg2"/>
              </a:solidFill>
              <a:latin typeface="Myriad Pro" pitchFamily="34" charset="0"/>
            </a:endParaRPr>
          </a:p>
          <a:p>
            <a:pPr marL="357188" indent="-357188" algn="just">
              <a:spcBef>
                <a:spcPts val="1200"/>
              </a:spcBef>
            </a:pPr>
            <a:r>
              <a:rPr lang="en-US" altLang="en-US" sz="2300" dirty="0" smtClean="0">
                <a:solidFill>
                  <a:srgbClr val="990000"/>
                </a:solidFill>
                <a:effectLst>
                  <a:outerShdw blurRad="38100" dist="38100" dir="2700000" algn="tl">
                    <a:srgbClr val="000000">
                      <a:alpha val="43137"/>
                    </a:srgbClr>
                  </a:outerShdw>
                </a:effectLst>
                <a:latin typeface="Myriad Pro" pitchFamily="34" charset="0"/>
                <a:sym typeface="Wingdings"/>
              </a:rPr>
              <a:t></a:t>
            </a:r>
            <a:r>
              <a:rPr lang="ru-RU" altLang="en-US" sz="2300" dirty="0" smtClean="0">
                <a:solidFill>
                  <a:srgbClr val="990000"/>
                </a:solidFill>
                <a:effectLst>
                  <a:outerShdw blurRad="38100" dist="38100" dir="2700000" algn="tl">
                    <a:srgbClr val="000000">
                      <a:alpha val="43137"/>
                    </a:srgbClr>
                  </a:outerShdw>
                </a:effectLst>
                <a:latin typeface="Myriad Pro" pitchFamily="34" charset="0"/>
                <a:sym typeface="Wingdings"/>
              </a:rPr>
              <a:t>	</a:t>
            </a:r>
            <a:r>
              <a:rPr lang="en-US" altLang="en-US" sz="2300" dirty="0" smtClean="0">
                <a:solidFill>
                  <a:schemeClr val="bg2"/>
                </a:solidFill>
                <a:latin typeface="Myriad Pro" pitchFamily="34" charset="0"/>
              </a:rPr>
              <a:t>The </a:t>
            </a:r>
            <a:r>
              <a:rPr lang="en-US" altLang="en-US" sz="2300" dirty="0">
                <a:solidFill>
                  <a:schemeClr val="bg2"/>
                </a:solidFill>
                <a:latin typeface="Myriad Pro" pitchFamily="34" charset="0"/>
              </a:rPr>
              <a:t>regional initiatives approved by WTDC-10 have been successfully implemented, and all countries of the region can benefit from the results of the </a:t>
            </a:r>
            <a:r>
              <a:rPr lang="en-US" altLang="en-US" sz="2300" dirty="0" smtClean="0">
                <a:solidFill>
                  <a:schemeClr val="bg2"/>
                </a:solidFill>
                <a:latin typeface="Myriad Pro" pitchFamily="34" charset="0"/>
              </a:rPr>
              <a:t>implementation</a:t>
            </a:r>
            <a:r>
              <a:rPr lang="ru-RU" altLang="en-US" sz="2300" dirty="0" smtClean="0">
                <a:solidFill>
                  <a:schemeClr val="bg2"/>
                </a:solidFill>
                <a:latin typeface="Myriad Pro" pitchFamily="34" charset="0"/>
              </a:rPr>
              <a:t>.</a:t>
            </a:r>
            <a:endParaRPr lang="en-US" altLang="en-US" sz="2300" dirty="0">
              <a:solidFill>
                <a:schemeClr val="bg2"/>
              </a:solidFill>
              <a:latin typeface="Myriad Pro" pitchFamily="34" charset="0"/>
            </a:endParaRPr>
          </a:p>
          <a:p>
            <a:pPr marL="357188" indent="-357188" algn="just">
              <a:spcBef>
                <a:spcPts val="1200"/>
              </a:spcBef>
            </a:pPr>
            <a:r>
              <a:rPr lang="en-US" altLang="en-US" sz="2300" dirty="0">
                <a:solidFill>
                  <a:srgbClr val="990000"/>
                </a:solidFill>
                <a:effectLst>
                  <a:outerShdw blurRad="38100" dist="38100" dir="2700000" algn="tl">
                    <a:srgbClr val="000000">
                      <a:alpha val="43137"/>
                    </a:srgbClr>
                  </a:outerShdw>
                </a:effectLst>
                <a:latin typeface="Myriad Pro" pitchFamily="34" charset="0"/>
                <a:sym typeface="Wingdings"/>
              </a:rPr>
              <a:t></a:t>
            </a:r>
            <a:r>
              <a:rPr lang="ru-RU" altLang="en-US" sz="2300" dirty="0">
                <a:solidFill>
                  <a:srgbClr val="990000"/>
                </a:solidFill>
                <a:effectLst>
                  <a:outerShdw blurRad="38100" dist="38100" dir="2700000" algn="tl">
                    <a:srgbClr val="000000">
                      <a:alpha val="43137"/>
                    </a:srgbClr>
                  </a:outerShdw>
                </a:effectLst>
                <a:latin typeface="Myriad Pro" pitchFamily="34" charset="0"/>
                <a:sym typeface="Wingdings"/>
              </a:rPr>
              <a:t>	</a:t>
            </a:r>
            <a:r>
              <a:rPr lang="en-US" altLang="en-US" sz="2300" dirty="0" smtClean="0">
                <a:solidFill>
                  <a:schemeClr val="bg2"/>
                </a:solidFill>
                <a:latin typeface="Myriad Pro" pitchFamily="34" charset="0"/>
              </a:rPr>
              <a:t>The </a:t>
            </a:r>
            <a:r>
              <a:rPr lang="en-US" altLang="en-US" sz="2300" dirty="0">
                <a:solidFill>
                  <a:schemeClr val="bg2"/>
                </a:solidFill>
                <a:latin typeface="Myriad Pro" pitchFamily="34" charset="0"/>
              </a:rPr>
              <a:t>region took an active part in WTDC-14 (11 countries of 12</a:t>
            </a:r>
            <a:r>
              <a:rPr lang="en-US" altLang="en-US" sz="2300" dirty="0" smtClean="0">
                <a:solidFill>
                  <a:schemeClr val="bg2"/>
                </a:solidFill>
                <a:latin typeface="Myriad Pro" pitchFamily="34" charset="0"/>
              </a:rPr>
              <a:t>)</a:t>
            </a:r>
            <a:r>
              <a:rPr lang="ru-RU" altLang="en-US" sz="2300" dirty="0" smtClean="0">
                <a:solidFill>
                  <a:schemeClr val="bg2"/>
                </a:solidFill>
                <a:latin typeface="Myriad Pro" pitchFamily="34" charset="0"/>
              </a:rPr>
              <a:t>.</a:t>
            </a:r>
            <a:endParaRPr lang="en-US" altLang="en-US" sz="2300" dirty="0">
              <a:solidFill>
                <a:schemeClr val="bg2"/>
              </a:solidFill>
              <a:latin typeface="Myriad Pro" pitchFamily="34" charset="0"/>
            </a:endParaRPr>
          </a:p>
          <a:p>
            <a:pPr marL="357188" indent="-357188" algn="just">
              <a:spcBef>
                <a:spcPts val="1200"/>
              </a:spcBef>
            </a:pPr>
            <a:r>
              <a:rPr lang="en-US" altLang="en-US" sz="2300" dirty="0">
                <a:solidFill>
                  <a:srgbClr val="990000"/>
                </a:solidFill>
                <a:effectLst>
                  <a:outerShdw blurRad="38100" dist="38100" dir="2700000" algn="tl">
                    <a:srgbClr val="000000">
                      <a:alpha val="43137"/>
                    </a:srgbClr>
                  </a:outerShdw>
                </a:effectLst>
                <a:latin typeface="Myriad Pro" pitchFamily="34" charset="0"/>
                <a:sym typeface="Wingdings"/>
              </a:rPr>
              <a:t></a:t>
            </a:r>
            <a:r>
              <a:rPr lang="ru-RU" altLang="en-US" sz="2300" dirty="0">
                <a:solidFill>
                  <a:srgbClr val="990000"/>
                </a:solidFill>
                <a:effectLst>
                  <a:outerShdw blurRad="38100" dist="38100" dir="2700000" algn="tl">
                    <a:srgbClr val="000000">
                      <a:alpha val="43137"/>
                    </a:srgbClr>
                  </a:outerShdw>
                </a:effectLst>
                <a:latin typeface="Myriad Pro" pitchFamily="34" charset="0"/>
                <a:sym typeface="Wingdings"/>
              </a:rPr>
              <a:t>	</a:t>
            </a:r>
            <a:r>
              <a:rPr lang="en-US" altLang="en-US" sz="2300" dirty="0" smtClean="0">
                <a:solidFill>
                  <a:schemeClr val="bg2"/>
                </a:solidFill>
                <a:latin typeface="Myriad Pro" pitchFamily="34" charset="0"/>
              </a:rPr>
              <a:t>Implementation </a:t>
            </a:r>
            <a:r>
              <a:rPr lang="en-US" altLang="en-US" sz="2300" dirty="0">
                <a:solidFill>
                  <a:schemeClr val="bg2"/>
                </a:solidFill>
                <a:latin typeface="Myriad Pro" pitchFamily="34" charset="0"/>
              </a:rPr>
              <a:t>of the </a:t>
            </a:r>
            <a:r>
              <a:rPr lang="en-US" altLang="en-US" sz="2300" dirty="0" smtClean="0">
                <a:solidFill>
                  <a:schemeClr val="bg2"/>
                </a:solidFill>
                <a:latin typeface="Myriad Pro" pitchFamily="34" charset="0"/>
              </a:rPr>
              <a:t>RCC </a:t>
            </a:r>
            <a:r>
              <a:rPr lang="en-US" altLang="en-US" sz="2300" dirty="0">
                <a:solidFill>
                  <a:schemeClr val="bg2"/>
                </a:solidFill>
                <a:latin typeface="Myriad Pro" pitchFamily="34" charset="0"/>
              </a:rPr>
              <a:t>regional initiatives approved by WTDC-14 is a priority for communication administrations of the countries of the </a:t>
            </a:r>
            <a:r>
              <a:rPr lang="en-US" altLang="en-US" sz="2300" dirty="0" smtClean="0">
                <a:solidFill>
                  <a:schemeClr val="bg2"/>
                </a:solidFill>
                <a:latin typeface="Myriad Pro" pitchFamily="34" charset="0"/>
              </a:rPr>
              <a:t>region</a:t>
            </a:r>
            <a:r>
              <a:rPr lang="ru-RU" altLang="en-US" sz="2300" dirty="0" smtClean="0">
                <a:solidFill>
                  <a:schemeClr val="bg2"/>
                </a:solidFill>
                <a:latin typeface="Myriad Pro" pitchFamily="34" charset="0"/>
              </a:rPr>
              <a:t>.</a:t>
            </a:r>
            <a:endParaRPr lang="en-US" altLang="en-US" sz="2300" dirty="0">
              <a:solidFill>
                <a:schemeClr val="bg2"/>
              </a:solidFill>
              <a:latin typeface="Myriad Pro" pitchFamily="34" charset="0"/>
            </a:endParaRPr>
          </a:p>
        </p:txBody>
      </p:sp>
    </p:spTree>
    <p:extLst>
      <p:ext uri="{BB962C8B-B14F-4D97-AF65-F5344CB8AC3E}">
        <p14:creationId xmlns:p14="http://schemas.microsoft.com/office/powerpoint/2010/main" val="4579425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strips(downRigh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par>
                          <p:cTn id="16" fill="hold">
                            <p:stCondLst>
                              <p:cond delay="1750"/>
                            </p:stCondLst>
                            <p:childTnLst>
                              <p:par>
                                <p:cTn id="17" presetID="18" presetClass="entr" presetSubtype="6" fill="hold" grpId="0" nodeType="after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Effect transition="in" filter="strips(downRight)">
                                      <p:cBhvr>
                                        <p:cTn id="19" dur="500"/>
                                        <p:tgtEl>
                                          <p:spTgt spid="63">
                                            <p:txEl>
                                              <p:pRg st="2" end="2"/>
                                            </p:txEl>
                                          </p:spTgt>
                                        </p:tgtEl>
                                      </p:cBhvr>
                                    </p:animEffect>
                                  </p:childTnLst>
                                </p:cTn>
                              </p:par>
                            </p:childTnLst>
                          </p:cTn>
                        </p:par>
                        <p:par>
                          <p:cTn id="20" fill="hold">
                            <p:stCondLst>
                              <p:cond delay="2250"/>
                            </p:stCondLst>
                            <p:childTnLst>
                              <p:par>
                                <p:cTn id="21" presetID="18" presetClass="entr" presetSubtype="6" fill="hold" grpId="0" nodeType="afterEffect">
                                  <p:stCondLst>
                                    <p:cond delay="0"/>
                                  </p:stCondLst>
                                  <p:childTnLst>
                                    <p:set>
                                      <p:cBhvr>
                                        <p:cTn id="22" dur="1" fill="hold">
                                          <p:stCondLst>
                                            <p:cond delay="0"/>
                                          </p:stCondLst>
                                        </p:cTn>
                                        <p:tgtEl>
                                          <p:spTgt spid="63">
                                            <p:txEl>
                                              <p:pRg st="3" end="3"/>
                                            </p:txEl>
                                          </p:spTgt>
                                        </p:tgtEl>
                                        <p:attrNameLst>
                                          <p:attrName>style.visibility</p:attrName>
                                        </p:attrNameLst>
                                      </p:cBhvr>
                                      <p:to>
                                        <p:strVal val="visible"/>
                                      </p:to>
                                    </p:set>
                                    <p:animEffect transition="in" filter="strips(downRight)">
                                      <p:cBhvr>
                                        <p:cTn id="23" dur="500"/>
                                        <p:tgtEl>
                                          <p:spTgt spid="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4100803" cy="861774"/>
          </a:xfrm>
          <a:prstGeom prst="rect">
            <a:avLst/>
          </a:prstGeom>
          <a:noFill/>
        </p:spPr>
        <p:txBody>
          <a:bodyPr wrap="none">
            <a:spAutoFit/>
          </a:bodyPr>
          <a:lstStyle/>
          <a:p>
            <a:pPr>
              <a:lnSpc>
                <a:spcPts val="3000"/>
              </a:lnSpc>
              <a:defRPr/>
            </a:pP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P</a:t>
            </a:r>
            <a:r>
              <a:rPr lang="ru-RU" sz="2800" dirty="0" err="1" smtClean="0">
                <a:solidFill>
                  <a:schemeClr val="bg2"/>
                </a:solidFill>
                <a:effectLst>
                  <a:outerShdw blurRad="38100" dist="38100" dir="2700000" algn="tl">
                    <a:srgbClr val="000000">
                      <a:alpha val="43137"/>
                    </a:srgbClr>
                  </a:outerShdw>
                </a:effectLst>
                <a:latin typeface="Myriad Pro" pitchFamily="34" charset="0"/>
              </a:rPr>
              <a:t>latform</a:t>
            </a:r>
            <a:r>
              <a:rPr lang="ru-RU" sz="2800" dirty="0" smtClean="0">
                <a:solidFill>
                  <a:schemeClr val="bg2"/>
                </a:solidFill>
                <a:effectLst>
                  <a:outerShdw blurRad="38100" dist="38100" dir="2700000" algn="tl">
                    <a:srgbClr val="000000">
                      <a:alpha val="43137"/>
                    </a:srgbClr>
                  </a:outerShdw>
                </a:effectLst>
                <a:latin typeface="Myriad Pro" pitchFamily="34" charset="0"/>
              </a:rPr>
              <a:t> </a:t>
            </a:r>
            <a:r>
              <a:rPr lang="ru-RU" sz="2800" dirty="0" err="1">
                <a:solidFill>
                  <a:schemeClr val="bg2"/>
                </a:solidFill>
                <a:effectLst>
                  <a:outerShdw blurRad="38100" dist="38100" dir="2700000" algn="tl">
                    <a:srgbClr val="000000">
                      <a:alpha val="43137"/>
                    </a:srgbClr>
                  </a:outerShdw>
                </a:effectLst>
                <a:latin typeface="Myriad Pro" pitchFamily="34" charset="0"/>
              </a:rPr>
              <a:t>for</a:t>
            </a:r>
            <a:r>
              <a:rPr lang="ru-RU" sz="2800" dirty="0">
                <a:solidFill>
                  <a:schemeClr val="bg2"/>
                </a:solidFill>
                <a:effectLst>
                  <a:outerShdw blurRad="38100" dist="38100" dir="2700000" algn="tl">
                    <a:srgbClr val="000000">
                      <a:alpha val="43137"/>
                    </a:srgbClr>
                  </a:outerShdw>
                </a:effectLst>
                <a:latin typeface="Myriad Pro" pitchFamily="34" charset="0"/>
              </a:rPr>
              <a:t> </a:t>
            </a:r>
            <a:r>
              <a:rPr lang="ru-RU" sz="2800" dirty="0" err="1">
                <a:solidFill>
                  <a:schemeClr val="bg2"/>
                </a:solidFill>
                <a:effectLst>
                  <a:outerShdw blurRad="38100" dist="38100" dir="2700000" algn="tl">
                    <a:srgbClr val="000000">
                      <a:alpha val="43137"/>
                    </a:srgbClr>
                  </a:outerShdw>
                </a:effectLst>
                <a:latin typeface="Myriad Pro" pitchFamily="34" charset="0"/>
              </a:rPr>
              <a:t>discussions</a:t>
            </a:r>
            <a:r>
              <a:rPr lang="ru-RU" sz="2800" dirty="0">
                <a:solidFill>
                  <a:schemeClr val="bg2"/>
                </a:solidFill>
                <a:effectLst>
                  <a:outerShdw blurRad="38100" dist="38100" dir="2700000" algn="tl">
                    <a:srgbClr val="000000">
                      <a:alpha val="43137"/>
                    </a:srgbClr>
                  </a:outerShdw>
                </a:effectLst>
                <a:latin typeface="Myriad Pro" pitchFamily="34" charset="0"/>
              </a:rPr>
              <a:t> </a:t>
            </a: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931928"/>
            <a:ext cx="8460000" cy="3724096"/>
          </a:xfrm>
          <a:prstGeom prst="rect">
            <a:avLst/>
          </a:prstGeom>
          <a:noFill/>
        </p:spPr>
        <p:txBody>
          <a:bodyPr wrap="square" rtlCol="0">
            <a:spAutoFit/>
          </a:bodyPr>
          <a:lstStyle/>
          <a:p>
            <a:pPr marL="444500" indent="-444500" algn="just">
              <a:spcBef>
                <a:spcPts val="600"/>
              </a:spcBef>
              <a:buClr>
                <a:srgbClr val="990000"/>
              </a:buClr>
              <a:buSzPct val="120000"/>
              <a:buAutoNum type="arabicPeriod"/>
            </a:pPr>
            <a:r>
              <a:rPr lang="ru-RU" i="1" dirty="0">
                <a:solidFill>
                  <a:schemeClr val="bg2"/>
                </a:solidFill>
                <a:latin typeface="Myriad Pro" pitchFamily="34" charset="0"/>
              </a:rPr>
              <a:t>ITU </a:t>
            </a:r>
            <a:r>
              <a:rPr lang="ru-RU" i="1" dirty="0" err="1">
                <a:solidFill>
                  <a:schemeClr val="bg2"/>
                </a:solidFill>
                <a:latin typeface="Myriad Pro" pitchFamily="34" charset="0"/>
              </a:rPr>
              <a:t>Regional</a:t>
            </a:r>
            <a:r>
              <a:rPr lang="ru-RU" i="1" dirty="0">
                <a:solidFill>
                  <a:schemeClr val="bg2"/>
                </a:solidFill>
                <a:latin typeface="Myriad Pro" pitchFamily="34" charset="0"/>
              </a:rPr>
              <a:t> </a:t>
            </a:r>
            <a:r>
              <a:rPr lang="ru-RU" i="1" dirty="0" err="1">
                <a:solidFill>
                  <a:schemeClr val="bg2"/>
                </a:solidFill>
                <a:latin typeface="Myriad Pro" pitchFamily="34" charset="0"/>
              </a:rPr>
              <a:t>Forum</a:t>
            </a:r>
            <a:r>
              <a:rPr lang="ru-RU" i="1" dirty="0">
                <a:solidFill>
                  <a:schemeClr val="bg2"/>
                </a:solidFill>
                <a:latin typeface="Myriad Pro" pitchFamily="34" charset="0"/>
              </a:rPr>
              <a:t> </a:t>
            </a:r>
            <a:r>
              <a:rPr lang="ru-RU" i="1" dirty="0" err="1">
                <a:solidFill>
                  <a:schemeClr val="bg2"/>
                </a:solidFill>
                <a:latin typeface="Myriad Pro" pitchFamily="34" charset="0"/>
              </a:rPr>
              <a:t>for</a:t>
            </a:r>
            <a:r>
              <a:rPr lang="ru-RU" i="1" dirty="0">
                <a:solidFill>
                  <a:schemeClr val="bg2"/>
                </a:solidFill>
                <a:latin typeface="Myriad Pro" pitchFamily="34" charset="0"/>
              </a:rPr>
              <a:t> </a:t>
            </a:r>
            <a:r>
              <a:rPr lang="en-US" i="1" dirty="0">
                <a:solidFill>
                  <a:schemeClr val="bg2"/>
                </a:solidFill>
                <a:latin typeface="Myriad Pro" pitchFamily="34" charset="0"/>
              </a:rPr>
              <a:t>RCC</a:t>
            </a:r>
            <a:r>
              <a:rPr lang="ru-RU" i="1" dirty="0">
                <a:solidFill>
                  <a:schemeClr val="bg2"/>
                </a:solidFill>
                <a:latin typeface="Myriad Pro" pitchFamily="34" charset="0"/>
              </a:rPr>
              <a:t> </a:t>
            </a:r>
            <a:r>
              <a:rPr lang="ru-RU" i="1" dirty="0" err="1">
                <a:solidFill>
                  <a:schemeClr val="bg2"/>
                </a:solidFill>
                <a:latin typeface="Myriad Pro" pitchFamily="34" charset="0"/>
              </a:rPr>
              <a:t>and</a:t>
            </a:r>
            <a:r>
              <a:rPr lang="ru-RU" i="1" dirty="0">
                <a:solidFill>
                  <a:schemeClr val="bg2"/>
                </a:solidFill>
                <a:latin typeface="Myriad Pro" pitchFamily="34" charset="0"/>
              </a:rPr>
              <a:t> </a:t>
            </a:r>
            <a:r>
              <a:rPr lang="ru-RU" i="1" dirty="0" err="1">
                <a:solidFill>
                  <a:schemeClr val="bg2"/>
                </a:solidFill>
                <a:latin typeface="Myriad Pro" pitchFamily="34" charset="0"/>
              </a:rPr>
              <a:t>Europe</a:t>
            </a:r>
            <a:r>
              <a:rPr lang="ru-RU" i="1" dirty="0">
                <a:solidFill>
                  <a:schemeClr val="bg2"/>
                </a:solidFill>
                <a:latin typeface="Myriad Pro" pitchFamily="34" charset="0"/>
              </a:rPr>
              <a:t> </a:t>
            </a:r>
            <a:r>
              <a:rPr lang="ru-RU" i="1" dirty="0" err="1">
                <a:solidFill>
                  <a:schemeClr val="bg2"/>
                </a:solidFill>
                <a:latin typeface="Myriad Pro" pitchFamily="34" charset="0"/>
              </a:rPr>
              <a:t>on</a:t>
            </a:r>
            <a:r>
              <a:rPr lang="ru-RU" i="1" dirty="0">
                <a:solidFill>
                  <a:schemeClr val="bg2"/>
                </a:solidFill>
                <a:latin typeface="Myriad Pro" pitchFamily="34" charset="0"/>
              </a:rPr>
              <a:t> </a:t>
            </a:r>
            <a:r>
              <a:rPr lang="ru-RU" i="1" dirty="0" err="1">
                <a:solidFill>
                  <a:schemeClr val="bg2"/>
                </a:solidFill>
                <a:latin typeface="Myriad Pro" pitchFamily="34" charset="0"/>
              </a:rPr>
              <a:t>Shared</a:t>
            </a:r>
            <a:r>
              <a:rPr lang="ru-RU" i="1" dirty="0">
                <a:solidFill>
                  <a:schemeClr val="bg2"/>
                </a:solidFill>
                <a:latin typeface="Myriad Pro" pitchFamily="34" charset="0"/>
              </a:rPr>
              <a:t> </a:t>
            </a:r>
            <a:r>
              <a:rPr lang="ru-RU" i="1" dirty="0" err="1">
                <a:solidFill>
                  <a:schemeClr val="bg2"/>
                </a:solidFill>
                <a:latin typeface="Myriad Pro" pitchFamily="34" charset="0"/>
              </a:rPr>
              <a:t>Use</a:t>
            </a:r>
            <a:r>
              <a:rPr lang="ru-RU" i="1" dirty="0">
                <a:solidFill>
                  <a:schemeClr val="bg2"/>
                </a:solidFill>
                <a:latin typeface="Myriad Pro" pitchFamily="34" charset="0"/>
              </a:rPr>
              <a:t> </a:t>
            </a:r>
            <a:r>
              <a:rPr lang="ru-RU" i="1" dirty="0" err="1">
                <a:solidFill>
                  <a:schemeClr val="bg2"/>
                </a:solidFill>
                <a:latin typeface="Myriad Pro" pitchFamily="34" charset="0"/>
              </a:rPr>
              <a:t>of</a:t>
            </a:r>
            <a:r>
              <a:rPr lang="ru-RU" i="1" dirty="0">
                <a:solidFill>
                  <a:schemeClr val="bg2"/>
                </a:solidFill>
                <a:latin typeface="Myriad Pro" pitchFamily="34" charset="0"/>
              </a:rPr>
              <a:t> </a:t>
            </a:r>
            <a:r>
              <a:rPr lang="ru-RU" i="1" dirty="0" err="1">
                <a:solidFill>
                  <a:schemeClr val="bg2"/>
                </a:solidFill>
                <a:latin typeface="Myriad Pro" pitchFamily="34" charset="0"/>
              </a:rPr>
              <a:t>Infrastructure</a:t>
            </a:r>
            <a:r>
              <a:rPr lang="ru-RU" i="1" dirty="0">
                <a:solidFill>
                  <a:schemeClr val="bg2"/>
                </a:solidFill>
                <a:latin typeface="Myriad Pro" pitchFamily="34" charset="0"/>
              </a:rPr>
              <a:t> </a:t>
            </a:r>
            <a:r>
              <a:rPr lang="ru-RU" i="1" dirty="0" err="1">
                <a:solidFill>
                  <a:schemeClr val="bg2"/>
                </a:solidFill>
                <a:latin typeface="Myriad Pro" pitchFamily="34" charset="0"/>
              </a:rPr>
              <a:t>as</a:t>
            </a:r>
            <a:r>
              <a:rPr lang="ru-RU" i="1" dirty="0">
                <a:solidFill>
                  <a:schemeClr val="bg2"/>
                </a:solidFill>
                <a:latin typeface="Myriad Pro" pitchFamily="34" charset="0"/>
              </a:rPr>
              <a:t> a </a:t>
            </a:r>
            <a:r>
              <a:rPr lang="ru-RU" i="1" dirty="0" err="1">
                <a:solidFill>
                  <a:schemeClr val="bg2"/>
                </a:solidFill>
                <a:latin typeface="Myriad Pro" pitchFamily="34" charset="0"/>
              </a:rPr>
              <a:t>Tool</a:t>
            </a:r>
            <a:r>
              <a:rPr lang="ru-RU" i="1" dirty="0">
                <a:solidFill>
                  <a:schemeClr val="bg2"/>
                </a:solidFill>
                <a:latin typeface="Myriad Pro" pitchFamily="34" charset="0"/>
              </a:rPr>
              <a:t> </a:t>
            </a:r>
            <a:r>
              <a:rPr lang="ru-RU" i="1" dirty="0" err="1">
                <a:solidFill>
                  <a:schemeClr val="bg2"/>
                </a:solidFill>
                <a:latin typeface="Myriad Pro" pitchFamily="34" charset="0"/>
              </a:rPr>
              <a:t>to</a:t>
            </a:r>
            <a:r>
              <a:rPr lang="ru-RU" i="1" dirty="0">
                <a:solidFill>
                  <a:schemeClr val="bg2"/>
                </a:solidFill>
                <a:latin typeface="Myriad Pro" pitchFamily="34" charset="0"/>
              </a:rPr>
              <a:t> </a:t>
            </a:r>
            <a:r>
              <a:rPr lang="ru-RU" i="1" dirty="0" err="1">
                <a:solidFill>
                  <a:schemeClr val="bg2"/>
                </a:solidFill>
                <a:latin typeface="Myriad Pro" pitchFamily="34" charset="0"/>
              </a:rPr>
              <a:t>Promote</a:t>
            </a:r>
            <a:r>
              <a:rPr lang="ru-RU" i="1" dirty="0">
                <a:solidFill>
                  <a:schemeClr val="bg2"/>
                </a:solidFill>
                <a:latin typeface="Myriad Pro" pitchFamily="34" charset="0"/>
              </a:rPr>
              <a:t> </a:t>
            </a:r>
            <a:r>
              <a:rPr lang="ru-RU" i="1" dirty="0" err="1">
                <a:solidFill>
                  <a:schemeClr val="bg2"/>
                </a:solidFill>
                <a:latin typeface="Myriad Pro" pitchFamily="34" charset="0"/>
              </a:rPr>
              <a:t>Development</a:t>
            </a:r>
            <a:r>
              <a:rPr lang="ru-RU" i="1" dirty="0">
                <a:solidFill>
                  <a:schemeClr val="bg2"/>
                </a:solidFill>
                <a:latin typeface="Myriad Pro" pitchFamily="34" charset="0"/>
              </a:rPr>
              <a:t> </a:t>
            </a:r>
            <a:r>
              <a:rPr lang="ru-RU" i="1" dirty="0" err="1">
                <a:solidFill>
                  <a:schemeClr val="bg2"/>
                </a:solidFill>
                <a:latin typeface="Myriad Pro" pitchFamily="34" charset="0"/>
              </a:rPr>
              <a:t>of</a:t>
            </a:r>
            <a:r>
              <a:rPr lang="ru-RU" i="1" dirty="0">
                <a:solidFill>
                  <a:schemeClr val="bg2"/>
                </a:solidFill>
                <a:latin typeface="Myriad Pro" pitchFamily="34" charset="0"/>
              </a:rPr>
              <a:t> </a:t>
            </a:r>
            <a:r>
              <a:rPr lang="ru-RU" i="1" dirty="0" err="1">
                <a:solidFill>
                  <a:schemeClr val="bg2"/>
                </a:solidFill>
                <a:latin typeface="Myriad Pro" pitchFamily="34" charset="0"/>
              </a:rPr>
              <a:t>Broadband</a:t>
            </a:r>
            <a:r>
              <a:rPr lang="ru-RU" i="1" dirty="0">
                <a:solidFill>
                  <a:schemeClr val="bg2"/>
                </a:solidFill>
                <a:latin typeface="Myriad Pro" pitchFamily="34" charset="0"/>
              </a:rPr>
              <a:t> </a:t>
            </a:r>
            <a:r>
              <a:rPr lang="ru-RU" i="1" dirty="0" err="1">
                <a:solidFill>
                  <a:schemeClr val="bg2"/>
                </a:solidFill>
                <a:latin typeface="Myriad Pro" pitchFamily="34" charset="0"/>
              </a:rPr>
              <a:t>Networks</a:t>
            </a:r>
            <a:r>
              <a:rPr lang="en-US" i="1" dirty="0">
                <a:solidFill>
                  <a:schemeClr val="bg2"/>
                </a:solidFill>
                <a:latin typeface="Myriad Pro" pitchFamily="34" charset="0"/>
              </a:rPr>
              <a:t>, </a:t>
            </a:r>
            <a:r>
              <a:rPr lang="ru-RU" i="1" dirty="0">
                <a:solidFill>
                  <a:schemeClr val="bg2"/>
                </a:solidFill>
                <a:latin typeface="Myriad Pro" pitchFamily="34" charset="0"/>
              </a:rPr>
              <a:t> Chisinau, </a:t>
            </a:r>
            <a:r>
              <a:rPr lang="ru-RU" i="1" dirty="0" err="1">
                <a:solidFill>
                  <a:schemeClr val="bg2"/>
                </a:solidFill>
                <a:latin typeface="Myriad Pro" pitchFamily="34" charset="0"/>
              </a:rPr>
              <a:t>Republic</a:t>
            </a:r>
            <a:r>
              <a:rPr lang="ru-RU" i="1" dirty="0">
                <a:solidFill>
                  <a:schemeClr val="bg2"/>
                </a:solidFill>
                <a:latin typeface="Myriad Pro" pitchFamily="34" charset="0"/>
              </a:rPr>
              <a:t> </a:t>
            </a:r>
            <a:r>
              <a:rPr lang="ru-RU" i="1" dirty="0" err="1">
                <a:solidFill>
                  <a:schemeClr val="bg2"/>
                </a:solidFill>
                <a:latin typeface="Myriad Pro" pitchFamily="34" charset="0"/>
              </a:rPr>
              <a:t>of</a:t>
            </a:r>
            <a:r>
              <a:rPr lang="ru-RU" i="1" dirty="0">
                <a:solidFill>
                  <a:schemeClr val="bg2"/>
                </a:solidFill>
                <a:latin typeface="Myriad Pro" pitchFamily="34" charset="0"/>
              </a:rPr>
              <a:t> </a:t>
            </a:r>
            <a:r>
              <a:rPr lang="ru-RU" i="1" dirty="0" err="1">
                <a:solidFill>
                  <a:schemeClr val="bg2"/>
                </a:solidFill>
                <a:latin typeface="Myriad Pro" pitchFamily="34" charset="0"/>
              </a:rPr>
              <a:t>Moldova</a:t>
            </a:r>
            <a:r>
              <a:rPr lang="ru-RU" i="1" dirty="0">
                <a:solidFill>
                  <a:schemeClr val="bg2"/>
                </a:solidFill>
                <a:latin typeface="Myriad Pro" pitchFamily="34" charset="0"/>
              </a:rPr>
              <a:t>, 20-22 </a:t>
            </a:r>
            <a:r>
              <a:rPr lang="ru-RU" i="1" dirty="0" err="1">
                <a:solidFill>
                  <a:schemeClr val="bg2"/>
                </a:solidFill>
                <a:latin typeface="Myriad Pro" pitchFamily="34" charset="0"/>
              </a:rPr>
              <a:t>May</a:t>
            </a:r>
            <a:r>
              <a:rPr lang="ru-RU" i="1" dirty="0">
                <a:solidFill>
                  <a:schemeClr val="bg2"/>
                </a:solidFill>
                <a:latin typeface="Myriad Pro" pitchFamily="34" charset="0"/>
              </a:rPr>
              <a:t> 2014</a:t>
            </a:r>
            <a:r>
              <a:rPr lang="en-US" i="1" dirty="0">
                <a:solidFill>
                  <a:schemeClr val="bg2"/>
                </a:solidFill>
                <a:latin typeface="Myriad Pro" pitchFamily="34" charset="0"/>
              </a:rPr>
              <a:t>.</a:t>
            </a:r>
          </a:p>
          <a:p>
            <a:pPr marL="444500" indent="-444500" algn="just">
              <a:spcBef>
                <a:spcPts val="600"/>
              </a:spcBef>
              <a:buClr>
                <a:srgbClr val="990000"/>
              </a:buClr>
              <a:buSzPct val="120000"/>
              <a:buAutoNum type="arabicPeriod"/>
            </a:pPr>
            <a:r>
              <a:rPr lang="ru-RU" i="1" dirty="0" err="1">
                <a:solidFill>
                  <a:schemeClr val="bg2"/>
                </a:solidFill>
                <a:latin typeface="Myriad Pro" pitchFamily="34" charset="0"/>
              </a:rPr>
              <a:t>Preparatory</a:t>
            </a:r>
            <a:r>
              <a:rPr lang="ru-RU" i="1" dirty="0">
                <a:solidFill>
                  <a:schemeClr val="bg2"/>
                </a:solidFill>
                <a:latin typeface="Myriad Pro" pitchFamily="34" charset="0"/>
              </a:rPr>
              <a:t> </a:t>
            </a:r>
            <a:r>
              <a:rPr lang="ru-RU" i="1" dirty="0" err="1">
                <a:solidFill>
                  <a:schemeClr val="bg2"/>
                </a:solidFill>
                <a:latin typeface="Myriad Pro" pitchFamily="34" charset="0"/>
              </a:rPr>
              <a:t>Meeting</a:t>
            </a:r>
            <a:r>
              <a:rPr lang="ru-RU" i="1" dirty="0">
                <a:solidFill>
                  <a:schemeClr val="bg2"/>
                </a:solidFill>
                <a:latin typeface="Myriad Pro" pitchFamily="34" charset="0"/>
              </a:rPr>
              <a:t> </a:t>
            </a:r>
            <a:r>
              <a:rPr lang="ru-RU" i="1" dirty="0" err="1">
                <a:solidFill>
                  <a:schemeClr val="bg2"/>
                </a:solidFill>
                <a:latin typeface="Myriad Pro" pitchFamily="34" charset="0"/>
              </a:rPr>
              <a:t>for</a:t>
            </a:r>
            <a:r>
              <a:rPr lang="ru-RU" i="1" dirty="0">
                <a:solidFill>
                  <a:schemeClr val="bg2"/>
                </a:solidFill>
                <a:latin typeface="Myriad Pro" pitchFamily="34" charset="0"/>
              </a:rPr>
              <a:t> </a:t>
            </a:r>
            <a:r>
              <a:rPr lang="ru-RU" i="1" dirty="0" err="1">
                <a:solidFill>
                  <a:schemeClr val="bg2"/>
                </a:solidFill>
                <a:latin typeface="Myriad Pro" pitchFamily="34" charset="0"/>
              </a:rPr>
              <a:t>the</a:t>
            </a:r>
            <a:r>
              <a:rPr lang="ru-RU" i="1" dirty="0">
                <a:solidFill>
                  <a:schemeClr val="bg2"/>
                </a:solidFill>
                <a:latin typeface="Myriad Pro" pitchFamily="34" charset="0"/>
              </a:rPr>
              <a:t> </a:t>
            </a:r>
            <a:r>
              <a:rPr lang="ru-RU" i="1" dirty="0" err="1">
                <a:solidFill>
                  <a:schemeClr val="bg2"/>
                </a:solidFill>
                <a:latin typeface="Myriad Pro" pitchFamily="34" charset="0"/>
              </a:rPr>
              <a:t>World</a:t>
            </a:r>
            <a:r>
              <a:rPr lang="ru-RU" i="1" dirty="0">
                <a:solidFill>
                  <a:schemeClr val="bg2"/>
                </a:solidFill>
                <a:latin typeface="Myriad Pro" pitchFamily="34" charset="0"/>
              </a:rPr>
              <a:t> </a:t>
            </a:r>
            <a:r>
              <a:rPr lang="ru-RU" i="1" dirty="0" err="1">
                <a:solidFill>
                  <a:schemeClr val="bg2"/>
                </a:solidFill>
                <a:latin typeface="Myriad Pro" pitchFamily="34" charset="0"/>
              </a:rPr>
              <a:t>Telecommunication</a:t>
            </a:r>
            <a:r>
              <a:rPr lang="ru-RU" i="1" dirty="0">
                <a:solidFill>
                  <a:schemeClr val="bg2"/>
                </a:solidFill>
                <a:latin typeface="Myriad Pro" pitchFamily="34" charset="0"/>
              </a:rPr>
              <a:t> </a:t>
            </a:r>
            <a:r>
              <a:rPr lang="ru-RU" i="1" dirty="0" err="1">
                <a:solidFill>
                  <a:schemeClr val="bg2"/>
                </a:solidFill>
                <a:latin typeface="Myriad Pro" pitchFamily="34" charset="0"/>
              </a:rPr>
              <a:t>Development</a:t>
            </a:r>
            <a:r>
              <a:rPr lang="ru-RU" i="1" dirty="0">
                <a:solidFill>
                  <a:schemeClr val="bg2"/>
                </a:solidFill>
                <a:latin typeface="Myriad Pro" pitchFamily="34" charset="0"/>
              </a:rPr>
              <a:t> </a:t>
            </a:r>
            <a:r>
              <a:rPr lang="ru-RU" i="1" dirty="0" err="1">
                <a:solidFill>
                  <a:schemeClr val="bg2"/>
                </a:solidFill>
                <a:latin typeface="Myriad Pro" pitchFamily="34" charset="0"/>
              </a:rPr>
              <a:t>Conference</a:t>
            </a:r>
            <a:r>
              <a:rPr lang="ru-RU" i="1" dirty="0">
                <a:solidFill>
                  <a:schemeClr val="bg2"/>
                </a:solidFill>
                <a:latin typeface="Myriad Pro" pitchFamily="34" charset="0"/>
              </a:rPr>
              <a:t> </a:t>
            </a:r>
            <a:r>
              <a:rPr lang="ru-RU" i="1" dirty="0" err="1">
                <a:solidFill>
                  <a:schemeClr val="bg2"/>
                </a:solidFill>
                <a:latin typeface="Myriad Pro" pitchFamily="34" charset="0"/>
              </a:rPr>
              <a:t>in</a:t>
            </a:r>
            <a:r>
              <a:rPr lang="ru-RU" i="1" dirty="0">
                <a:solidFill>
                  <a:schemeClr val="bg2"/>
                </a:solidFill>
                <a:latin typeface="Myriad Pro" pitchFamily="34" charset="0"/>
              </a:rPr>
              <a:t> 2014, Chisinau, </a:t>
            </a:r>
            <a:r>
              <a:rPr lang="ru-RU" i="1" dirty="0" err="1">
                <a:solidFill>
                  <a:schemeClr val="bg2"/>
                </a:solidFill>
                <a:latin typeface="Myriad Pro" pitchFamily="34" charset="0"/>
              </a:rPr>
              <a:t>Republic</a:t>
            </a:r>
            <a:r>
              <a:rPr lang="ru-RU" i="1" dirty="0">
                <a:solidFill>
                  <a:schemeClr val="bg2"/>
                </a:solidFill>
                <a:latin typeface="Myriad Pro" pitchFamily="34" charset="0"/>
              </a:rPr>
              <a:t> </a:t>
            </a:r>
            <a:r>
              <a:rPr lang="ru-RU" i="1" dirty="0" err="1">
                <a:solidFill>
                  <a:schemeClr val="bg2"/>
                </a:solidFill>
                <a:latin typeface="Myriad Pro" pitchFamily="34" charset="0"/>
              </a:rPr>
              <a:t>of</a:t>
            </a:r>
            <a:r>
              <a:rPr lang="ru-RU" i="1" dirty="0">
                <a:solidFill>
                  <a:schemeClr val="bg2"/>
                </a:solidFill>
                <a:latin typeface="Myriad Pro" pitchFamily="34" charset="0"/>
              </a:rPr>
              <a:t> </a:t>
            </a:r>
            <a:r>
              <a:rPr lang="ru-RU" i="1" dirty="0" err="1">
                <a:solidFill>
                  <a:schemeClr val="bg2"/>
                </a:solidFill>
                <a:latin typeface="Myriad Pro" pitchFamily="34" charset="0"/>
              </a:rPr>
              <a:t>Moldova</a:t>
            </a:r>
            <a:r>
              <a:rPr lang="ru-RU" i="1" dirty="0">
                <a:solidFill>
                  <a:schemeClr val="bg2"/>
                </a:solidFill>
                <a:latin typeface="Myriad Pro" pitchFamily="34" charset="0"/>
              </a:rPr>
              <a:t>, </a:t>
            </a:r>
            <a:r>
              <a:rPr lang="ru-RU" i="1" dirty="0" err="1">
                <a:solidFill>
                  <a:schemeClr val="bg2"/>
                </a:solidFill>
                <a:latin typeface="Myriad Pro" pitchFamily="34" charset="0"/>
              </a:rPr>
              <a:t>February</a:t>
            </a:r>
            <a:r>
              <a:rPr lang="ru-RU" i="1" dirty="0">
                <a:solidFill>
                  <a:schemeClr val="bg2"/>
                </a:solidFill>
                <a:latin typeface="Myriad Pro" pitchFamily="34" charset="0"/>
              </a:rPr>
              <a:t> </a:t>
            </a:r>
            <a:r>
              <a:rPr lang="ru-RU" i="1" dirty="0" smtClean="0">
                <a:solidFill>
                  <a:schemeClr val="bg2"/>
                </a:solidFill>
                <a:latin typeface="Myriad Pro" pitchFamily="34" charset="0"/>
              </a:rPr>
              <a:t>2013</a:t>
            </a:r>
            <a:r>
              <a:rPr lang="en-US" i="1" dirty="0" smtClean="0">
                <a:solidFill>
                  <a:schemeClr val="bg2"/>
                </a:solidFill>
                <a:latin typeface="Myriad Pro" pitchFamily="34" charset="0"/>
              </a:rPr>
              <a:t>.</a:t>
            </a:r>
            <a:endParaRPr lang="en-US" i="1" dirty="0">
              <a:solidFill>
                <a:schemeClr val="bg2"/>
              </a:solidFill>
              <a:latin typeface="Myriad Pro" pitchFamily="34" charset="0"/>
            </a:endParaRPr>
          </a:p>
          <a:p>
            <a:pPr marL="444500" indent="-444500" algn="just">
              <a:spcBef>
                <a:spcPts val="600"/>
              </a:spcBef>
              <a:buClr>
                <a:srgbClr val="990000"/>
              </a:buClr>
              <a:buSzPct val="120000"/>
              <a:buFontTx/>
              <a:buAutoNum type="arabicPeriod"/>
            </a:pPr>
            <a:r>
              <a:rPr lang="ru-RU" i="1" dirty="0" err="1">
                <a:solidFill>
                  <a:schemeClr val="bg2"/>
                </a:solidFill>
                <a:latin typeface="Myriad Pro" pitchFamily="34" charset="0"/>
              </a:rPr>
              <a:t>Annual</a:t>
            </a:r>
            <a:r>
              <a:rPr lang="ru-RU" i="1" dirty="0">
                <a:solidFill>
                  <a:schemeClr val="bg2"/>
                </a:solidFill>
                <a:latin typeface="Myriad Pro" pitchFamily="34" charset="0"/>
              </a:rPr>
              <a:t> ITU </a:t>
            </a:r>
            <a:r>
              <a:rPr lang="ru-RU" i="1" dirty="0" err="1">
                <a:solidFill>
                  <a:schemeClr val="bg2"/>
                </a:solidFill>
                <a:latin typeface="Myriad Pro" pitchFamily="34" charset="0"/>
              </a:rPr>
              <a:t>Regional</a:t>
            </a:r>
            <a:r>
              <a:rPr lang="ru-RU" i="1" dirty="0">
                <a:solidFill>
                  <a:schemeClr val="bg2"/>
                </a:solidFill>
                <a:latin typeface="Myriad Pro" pitchFamily="34" charset="0"/>
              </a:rPr>
              <a:t> </a:t>
            </a:r>
            <a:r>
              <a:rPr lang="ru-RU" i="1" dirty="0" err="1">
                <a:solidFill>
                  <a:schemeClr val="bg2"/>
                </a:solidFill>
                <a:latin typeface="Myriad Pro" pitchFamily="34" charset="0"/>
              </a:rPr>
              <a:t>Forum</a:t>
            </a:r>
            <a:r>
              <a:rPr lang="ru-RU" i="1" dirty="0">
                <a:solidFill>
                  <a:schemeClr val="bg2"/>
                </a:solidFill>
                <a:latin typeface="Myriad Pro" pitchFamily="34" charset="0"/>
              </a:rPr>
              <a:t> </a:t>
            </a:r>
            <a:r>
              <a:rPr lang="ru-RU" i="1" dirty="0" err="1">
                <a:solidFill>
                  <a:schemeClr val="bg2"/>
                </a:solidFill>
                <a:latin typeface="Myriad Pro" pitchFamily="34" charset="0"/>
              </a:rPr>
              <a:t>on</a:t>
            </a:r>
            <a:r>
              <a:rPr lang="ru-RU" i="1" dirty="0">
                <a:solidFill>
                  <a:schemeClr val="bg2"/>
                </a:solidFill>
                <a:latin typeface="Myriad Pro" pitchFamily="34" charset="0"/>
              </a:rPr>
              <a:t> </a:t>
            </a:r>
            <a:r>
              <a:rPr lang="ru-RU" i="1" dirty="0" err="1">
                <a:solidFill>
                  <a:schemeClr val="bg2"/>
                </a:solidFill>
                <a:latin typeface="Myriad Pro" pitchFamily="34" charset="0"/>
              </a:rPr>
              <a:t>Development</a:t>
            </a:r>
            <a:r>
              <a:rPr lang="ru-RU" i="1" dirty="0">
                <a:solidFill>
                  <a:schemeClr val="bg2"/>
                </a:solidFill>
                <a:latin typeface="Myriad Pro" pitchFamily="34" charset="0"/>
              </a:rPr>
              <a:t> </a:t>
            </a:r>
            <a:r>
              <a:rPr lang="ru-RU" i="1" dirty="0" err="1">
                <a:solidFill>
                  <a:schemeClr val="bg2"/>
                </a:solidFill>
                <a:latin typeface="Myriad Pro" pitchFamily="34" charset="0"/>
              </a:rPr>
              <a:t>for</a:t>
            </a:r>
            <a:r>
              <a:rPr lang="ru-RU" i="1" dirty="0">
                <a:solidFill>
                  <a:schemeClr val="bg2"/>
                </a:solidFill>
                <a:latin typeface="Myriad Pro" pitchFamily="34" charset="0"/>
              </a:rPr>
              <a:t> </a:t>
            </a:r>
            <a:r>
              <a:rPr lang="ru-RU" i="1" dirty="0" err="1">
                <a:solidFill>
                  <a:schemeClr val="bg2"/>
                </a:solidFill>
                <a:latin typeface="Myriad Pro" pitchFamily="34" charset="0"/>
              </a:rPr>
              <a:t>the</a:t>
            </a:r>
            <a:r>
              <a:rPr lang="ru-RU" i="1" dirty="0">
                <a:solidFill>
                  <a:schemeClr val="bg2"/>
                </a:solidFill>
                <a:latin typeface="Myriad Pro" pitchFamily="34" charset="0"/>
              </a:rPr>
              <a:t> </a:t>
            </a:r>
            <a:r>
              <a:rPr lang="en-US" i="1" dirty="0" smtClean="0">
                <a:solidFill>
                  <a:schemeClr val="bg2"/>
                </a:solidFill>
                <a:latin typeface="Myriad Pro" pitchFamily="34" charset="0"/>
              </a:rPr>
              <a:t>RCC</a:t>
            </a:r>
            <a:r>
              <a:rPr lang="ru-RU" i="1" dirty="0" smtClean="0">
                <a:solidFill>
                  <a:schemeClr val="bg2"/>
                </a:solidFill>
                <a:latin typeface="Myriad Pro" pitchFamily="34" charset="0"/>
              </a:rPr>
              <a:t> </a:t>
            </a:r>
            <a:r>
              <a:rPr lang="ru-RU" i="1" dirty="0" err="1">
                <a:solidFill>
                  <a:schemeClr val="bg2"/>
                </a:solidFill>
                <a:latin typeface="Myriad Pro" pitchFamily="34" charset="0"/>
              </a:rPr>
              <a:t>countries</a:t>
            </a:r>
            <a:r>
              <a:rPr lang="ru-RU" i="1" dirty="0">
                <a:solidFill>
                  <a:schemeClr val="bg2"/>
                </a:solidFill>
                <a:latin typeface="Myriad Pro" pitchFamily="34" charset="0"/>
              </a:rPr>
              <a:t>' </a:t>
            </a:r>
            <a:r>
              <a:rPr lang="ru-RU" i="1" dirty="0" err="1">
                <a:solidFill>
                  <a:schemeClr val="bg2"/>
                </a:solidFill>
                <a:latin typeface="Myriad Pro" pitchFamily="34" charset="0"/>
              </a:rPr>
              <a:t>policy</a:t>
            </a:r>
            <a:r>
              <a:rPr lang="ru-RU" i="1" dirty="0">
                <a:solidFill>
                  <a:schemeClr val="bg2"/>
                </a:solidFill>
                <a:latin typeface="Myriad Pro" pitchFamily="34" charset="0"/>
              </a:rPr>
              <a:t> </a:t>
            </a:r>
            <a:r>
              <a:rPr lang="ru-RU" i="1" dirty="0" err="1">
                <a:solidFill>
                  <a:schemeClr val="bg2"/>
                </a:solidFill>
                <a:latin typeface="Myriad Pro" pitchFamily="34" charset="0"/>
              </a:rPr>
              <a:t>and</a:t>
            </a:r>
            <a:r>
              <a:rPr lang="ru-RU" i="1" dirty="0">
                <a:solidFill>
                  <a:schemeClr val="bg2"/>
                </a:solidFill>
                <a:latin typeface="Myriad Pro" pitchFamily="34" charset="0"/>
              </a:rPr>
              <a:t> </a:t>
            </a:r>
            <a:r>
              <a:rPr lang="ru-RU" i="1" dirty="0" err="1">
                <a:solidFill>
                  <a:schemeClr val="bg2"/>
                </a:solidFill>
                <a:latin typeface="Myriad Pro" pitchFamily="34" charset="0"/>
              </a:rPr>
              <a:t>strategy</a:t>
            </a:r>
            <a:r>
              <a:rPr lang="ru-RU" i="1" dirty="0">
                <a:solidFill>
                  <a:schemeClr val="bg2"/>
                </a:solidFill>
                <a:latin typeface="Myriad Pro" pitchFamily="34" charset="0"/>
              </a:rPr>
              <a:t> </a:t>
            </a:r>
            <a:r>
              <a:rPr lang="ru-RU" i="1" dirty="0" err="1">
                <a:solidFill>
                  <a:schemeClr val="bg2"/>
                </a:solidFill>
                <a:latin typeface="Myriad Pro" pitchFamily="34" charset="0"/>
              </a:rPr>
              <a:t>of</a:t>
            </a:r>
            <a:r>
              <a:rPr lang="ru-RU" i="1" dirty="0">
                <a:solidFill>
                  <a:schemeClr val="bg2"/>
                </a:solidFill>
                <a:latin typeface="Myriad Pro" pitchFamily="34" charset="0"/>
              </a:rPr>
              <a:t> ICT </a:t>
            </a:r>
            <a:r>
              <a:rPr lang="ru-RU" i="1" dirty="0" err="1">
                <a:solidFill>
                  <a:schemeClr val="bg2"/>
                </a:solidFill>
                <a:latin typeface="Myriad Pro" pitchFamily="34" charset="0"/>
              </a:rPr>
              <a:t>development</a:t>
            </a:r>
            <a:r>
              <a:rPr lang="ru-RU" i="1" dirty="0">
                <a:solidFill>
                  <a:schemeClr val="bg2"/>
                </a:solidFill>
                <a:latin typeface="Myriad Pro" pitchFamily="34" charset="0"/>
              </a:rPr>
              <a:t> </a:t>
            </a:r>
            <a:r>
              <a:rPr lang="ru-RU" i="1" dirty="0" err="1">
                <a:solidFill>
                  <a:schemeClr val="bg2"/>
                </a:solidFill>
                <a:latin typeface="Myriad Pro" pitchFamily="34" charset="0"/>
              </a:rPr>
              <a:t>in</a:t>
            </a:r>
            <a:r>
              <a:rPr lang="ru-RU" i="1" dirty="0">
                <a:solidFill>
                  <a:schemeClr val="bg2"/>
                </a:solidFill>
                <a:latin typeface="Myriad Pro" pitchFamily="34" charset="0"/>
              </a:rPr>
              <a:t> </a:t>
            </a:r>
            <a:r>
              <a:rPr lang="ru-RU" i="1" dirty="0" err="1">
                <a:solidFill>
                  <a:schemeClr val="bg2"/>
                </a:solidFill>
                <a:latin typeface="Myriad Pro" pitchFamily="34" charset="0"/>
              </a:rPr>
              <a:t>the</a:t>
            </a:r>
            <a:r>
              <a:rPr lang="ru-RU" i="1" dirty="0">
                <a:solidFill>
                  <a:schemeClr val="bg2"/>
                </a:solidFill>
                <a:latin typeface="Myriad Pro" pitchFamily="34" charset="0"/>
              </a:rPr>
              <a:t> </a:t>
            </a:r>
            <a:r>
              <a:rPr lang="en-US" i="1" dirty="0" smtClean="0">
                <a:solidFill>
                  <a:schemeClr val="bg2"/>
                </a:solidFill>
                <a:latin typeface="Myriad Pro" pitchFamily="34" charset="0"/>
              </a:rPr>
              <a:t>RCC</a:t>
            </a:r>
            <a:r>
              <a:rPr lang="ru-RU" i="1" dirty="0" smtClean="0">
                <a:solidFill>
                  <a:schemeClr val="bg2"/>
                </a:solidFill>
                <a:latin typeface="Myriad Pro" pitchFamily="34" charset="0"/>
              </a:rPr>
              <a:t> </a:t>
            </a:r>
            <a:r>
              <a:rPr lang="ru-RU" i="1" dirty="0" err="1">
                <a:solidFill>
                  <a:schemeClr val="bg2"/>
                </a:solidFill>
                <a:latin typeface="Myriad Pro" pitchFamily="34" charset="0"/>
              </a:rPr>
              <a:t>region</a:t>
            </a:r>
            <a:r>
              <a:rPr lang="ru-RU" i="1" dirty="0">
                <a:solidFill>
                  <a:schemeClr val="bg2"/>
                </a:solidFill>
                <a:latin typeface="Myriad Pro" pitchFamily="34" charset="0"/>
              </a:rPr>
              <a:t> </a:t>
            </a:r>
            <a:r>
              <a:rPr lang="ru-RU" i="1" dirty="0" err="1">
                <a:solidFill>
                  <a:schemeClr val="bg2"/>
                </a:solidFill>
                <a:latin typeface="Myriad Pro" pitchFamily="34" charset="0"/>
              </a:rPr>
              <a:t>and</a:t>
            </a:r>
            <a:r>
              <a:rPr lang="ru-RU" i="1" dirty="0">
                <a:solidFill>
                  <a:schemeClr val="bg2"/>
                </a:solidFill>
                <a:latin typeface="Myriad Pro" pitchFamily="34" charset="0"/>
              </a:rPr>
              <a:t> </a:t>
            </a:r>
            <a:r>
              <a:rPr lang="ru-RU" i="1" dirty="0" err="1">
                <a:solidFill>
                  <a:schemeClr val="bg2"/>
                </a:solidFill>
                <a:latin typeface="Myriad Pro" pitchFamily="34" charset="0"/>
              </a:rPr>
              <a:t>regulatory</a:t>
            </a:r>
            <a:r>
              <a:rPr lang="ru-RU" i="1" dirty="0">
                <a:solidFill>
                  <a:schemeClr val="bg2"/>
                </a:solidFill>
                <a:latin typeface="Myriad Pro" pitchFamily="34" charset="0"/>
              </a:rPr>
              <a:t> </a:t>
            </a:r>
            <a:r>
              <a:rPr lang="ru-RU" i="1" dirty="0" err="1">
                <a:solidFill>
                  <a:schemeClr val="bg2"/>
                </a:solidFill>
                <a:latin typeface="Myriad Pro" pitchFamily="34" charset="0"/>
              </a:rPr>
              <a:t>aspects</a:t>
            </a:r>
            <a:r>
              <a:rPr lang="ru-RU" i="1" dirty="0">
                <a:solidFill>
                  <a:schemeClr val="bg2"/>
                </a:solidFill>
                <a:latin typeface="Myriad Pro" pitchFamily="34" charset="0"/>
              </a:rPr>
              <a:t> </a:t>
            </a:r>
            <a:r>
              <a:rPr lang="ru-RU" i="1" dirty="0" smtClean="0">
                <a:solidFill>
                  <a:schemeClr val="bg2"/>
                </a:solidFill>
                <a:latin typeface="Myriad Pro" pitchFamily="34" charset="0"/>
              </a:rPr>
              <a:t>“</a:t>
            </a:r>
            <a:r>
              <a:rPr lang="en-US" i="1" dirty="0" smtClean="0">
                <a:solidFill>
                  <a:schemeClr val="bg2"/>
                </a:solidFill>
                <a:latin typeface="Myriad Pro" pitchFamily="34" charset="0"/>
              </a:rPr>
              <a:t> </a:t>
            </a:r>
            <a:r>
              <a:rPr lang="ru-RU" i="1" dirty="0" smtClean="0">
                <a:solidFill>
                  <a:schemeClr val="bg2"/>
                </a:solidFill>
                <a:latin typeface="Myriad Pro" pitchFamily="34" charset="0"/>
              </a:rPr>
              <a:t>Chisinau</a:t>
            </a:r>
            <a:r>
              <a:rPr lang="ru-RU" i="1" dirty="0">
                <a:solidFill>
                  <a:schemeClr val="bg2"/>
                </a:solidFill>
                <a:latin typeface="Myriad Pro" pitchFamily="34" charset="0"/>
              </a:rPr>
              <a:t>, </a:t>
            </a:r>
            <a:r>
              <a:rPr lang="ru-RU" i="1" dirty="0" err="1">
                <a:solidFill>
                  <a:schemeClr val="bg2"/>
                </a:solidFill>
                <a:latin typeface="Myriad Pro" pitchFamily="34" charset="0"/>
              </a:rPr>
              <a:t>Republic</a:t>
            </a:r>
            <a:r>
              <a:rPr lang="ru-RU" i="1" dirty="0">
                <a:solidFill>
                  <a:schemeClr val="bg2"/>
                </a:solidFill>
                <a:latin typeface="Myriad Pro" pitchFamily="34" charset="0"/>
              </a:rPr>
              <a:t> </a:t>
            </a:r>
            <a:r>
              <a:rPr lang="ru-RU" i="1" dirty="0" err="1">
                <a:solidFill>
                  <a:schemeClr val="bg2"/>
                </a:solidFill>
                <a:latin typeface="Myriad Pro" pitchFamily="34" charset="0"/>
              </a:rPr>
              <a:t>of</a:t>
            </a:r>
            <a:r>
              <a:rPr lang="ru-RU" i="1" dirty="0">
                <a:solidFill>
                  <a:schemeClr val="bg2"/>
                </a:solidFill>
                <a:latin typeface="Myriad Pro" pitchFamily="34" charset="0"/>
              </a:rPr>
              <a:t> </a:t>
            </a:r>
            <a:r>
              <a:rPr lang="ru-RU" i="1" dirty="0" err="1">
                <a:solidFill>
                  <a:schemeClr val="bg2"/>
                </a:solidFill>
                <a:latin typeface="Myriad Pro" pitchFamily="34" charset="0"/>
              </a:rPr>
              <a:t>Moldova</a:t>
            </a:r>
            <a:r>
              <a:rPr lang="ru-RU" i="1" dirty="0" smtClean="0">
                <a:solidFill>
                  <a:schemeClr val="bg2"/>
                </a:solidFill>
                <a:latin typeface="Myriad Pro" pitchFamily="34" charset="0"/>
              </a:rPr>
              <a:t>, </a:t>
            </a:r>
            <a:r>
              <a:rPr lang="ru-RU" i="1" dirty="0">
                <a:solidFill>
                  <a:schemeClr val="bg2"/>
                </a:solidFill>
                <a:latin typeface="Myriad Pro" pitchFamily="34" charset="0"/>
              </a:rPr>
              <a:t>22-23 </a:t>
            </a:r>
            <a:r>
              <a:rPr lang="ru-RU" i="1" dirty="0" err="1">
                <a:solidFill>
                  <a:schemeClr val="bg2"/>
                </a:solidFill>
                <a:latin typeface="Myriad Pro" pitchFamily="34" charset="0"/>
              </a:rPr>
              <a:t>May</a:t>
            </a:r>
            <a:r>
              <a:rPr lang="ru-RU" i="1" dirty="0">
                <a:solidFill>
                  <a:schemeClr val="bg2"/>
                </a:solidFill>
                <a:latin typeface="Myriad Pro" pitchFamily="34" charset="0"/>
              </a:rPr>
              <a:t> </a:t>
            </a:r>
            <a:r>
              <a:rPr lang="ru-RU" i="1" dirty="0" smtClean="0">
                <a:solidFill>
                  <a:schemeClr val="bg2"/>
                </a:solidFill>
                <a:latin typeface="Myriad Pro" pitchFamily="34" charset="0"/>
              </a:rPr>
              <a:t>2012</a:t>
            </a:r>
            <a:r>
              <a:rPr lang="en-US" i="1" dirty="0" smtClean="0">
                <a:solidFill>
                  <a:schemeClr val="bg2"/>
                </a:solidFill>
                <a:latin typeface="Myriad Pro" pitchFamily="34" charset="0"/>
              </a:rPr>
              <a:t>.</a:t>
            </a:r>
            <a:endParaRPr lang="en-US" i="1" dirty="0">
              <a:solidFill>
                <a:schemeClr val="bg2"/>
              </a:solidFill>
              <a:latin typeface="Myriad Pro" pitchFamily="34" charset="0"/>
            </a:endParaRPr>
          </a:p>
          <a:p>
            <a:pPr marL="444500" indent="-444500" algn="just">
              <a:spcBef>
                <a:spcPts val="600"/>
              </a:spcBef>
              <a:buClr>
                <a:srgbClr val="990000"/>
              </a:buClr>
              <a:buSzPct val="120000"/>
              <a:buFontTx/>
              <a:buAutoNum type="arabicPeriod"/>
            </a:pPr>
            <a:r>
              <a:rPr lang="ru-RU" i="1" dirty="0" err="1" smtClean="0">
                <a:solidFill>
                  <a:schemeClr val="bg2"/>
                </a:solidFill>
                <a:latin typeface="Myriad Pro" pitchFamily="34" charset="0"/>
              </a:rPr>
              <a:t>Interregional</a:t>
            </a:r>
            <a:r>
              <a:rPr lang="ru-RU" i="1" dirty="0" smtClean="0">
                <a:solidFill>
                  <a:schemeClr val="bg2"/>
                </a:solidFill>
                <a:latin typeface="Myriad Pro" pitchFamily="34" charset="0"/>
              </a:rPr>
              <a:t> </a:t>
            </a:r>
            <a:r>
              <a:rPr lang="ru-RU" i="1" dirty="0" err="1">
                <a:solidFill>
                  <a:schemeClr val="bg2"/>
                </a:solidFill>
                <a:latin typeface="Myriad Pro" pitchFamily="34" charset="0"/>
              </a:rPr>
              <a:t>Workshop</a:t>
            </a:r>
            <a:r>
              <a:rPr lang="ru-RU" i="1" dirty="0">
                <a:solidFill>
                  <a:schemeClr val="bg2"/>
                </a:solidFill>
                <a:latin typeface="Myriad Pro" pitchFamily="34" charset="0"/>
              </a:rPr>
              <a:t> ITU </a:t>
            </a:r>
            <a:r>
              <a:rPr lang="en-US" i="1" dirty="0" smtClean="0">
                <a:solidFill>
                  <a:schemeClr val="bg2"/>
                </a:solidFill>
                <a:latin typeface="Myriad Pro" pitchFamily="34" charset="0"/>
              </a:rPr>
              <a:t>RCC</a:t>
            </a:r>
            <a:r>
              <a:rPr lang="ru-RU" i="1" dirty="0" smtClean="0">
                <a:solidFill>
                  <a:schemeClr val="bg2"/>
                </a:solidFill>
                <a:latin typeface="Myriad Pro" pitchFamily="34" charset="0"/>
              </a:rPr>
              <a:t>, </a:t>
            </a:r>
            <a:r>
              <a:rPr lang="ru-RU" i="1" dirty="0" err="1">
                <a:solidFill>
                  <a:schemeClr val="bg2"/>
                </a:solidFill>
                <a:latin typeface="Myriad Pro" pitchFamily="34" charset="0"/>
              </a:rPr>
              <a:t>Asia-Pacific</a:t>
            </a:r>
            <a:r>
              <a:rPr lang="ru-RU" i="1" dirty="0">
                <a:solidFill>
                  <a:schemeClr val="bg2"/>
                </a:solidFill>
                <a:latin typeface="Myriad Pro" pitchFamily="34" charset="0"/>
              </a:rPr>
              <a:t> </a:t>
            </a:r>
            <a:r>
              <a:rPr lang="ru-RU" i="1" dirty="0" err="1">
                <a:solidFill>
                  <a:schemeClr val="bg2"/>
                </a:solidFill>
                <a:latin typeface="Myriad Pro" pitchFamily="34" charset="0"/>
              </a:rPr>
              <a:t>and</a:t>
            </a:r>
            <a:r>
              <a:rPr lang="ru-RU" i="1" dirty="0">
                <a:solidFill>
                  <a:schemeClr val="bg2"/>
                </a:solidFill>
                <a:latin typeface="Myriad Pro" pitchFamily="34" charset="0"/>
              </a:rPr>
              <a:t> </a:t>
            </a:r>
            <a:r>
              <a:rPr lang="ru-RU" i="1" dirty="0" err="1" smtClean="0">
                <a:solidFill>
                  <a:schemeClr val="bg2"/>
                </a:solidFill>
                <a:latin typeface="Myriad Pro" pitchFamily="34" charset="0"/>
              </a:rPr>
              <a:t>Europe</a:t>
            </a:r>
            <a:r>
              <a:rPr lang="en-US" i="1" dirty="0" smtClean="0">
                <a:solidFill>
                  <a:schemeClr val="bg2"/>
                </a:solidFill>
                <a:latin typeface="Myriad Pro" pitchFamily="34" charset="0"/>
              </a:rPr>
              <a:t>,</a:t>
            </a:r>
            <a:r>
              <a:rPr lang="ru-RU" i="1" dirty="0" smtClean="0">
                <a:solidFill>
                  <a:schemeClr val="bg2"/>
                </a:solidFill>
                <a:latin typeface="Myriad Pro" pitchFamily="34" charset="0"/>
              </a:rPr>
              <a:t> </a:t>
            </a:r>
            <a:r>
              <a:rPr lang="ru-RU" i="1" dirty="0">
                <a:solidFill>
                  <a:schemeClr val="bg2"/>
                </a:solidFill>
                <a:latin typeface="Myriad Pro" pitchFamily="34" charset="0"/>
              </a:rPr>
              <a:t>Chisinau, </a:t>
            </a:r>
            <a:r>
              <a:rPr lang="ru-RU" i="1" dirty="0" err="1">
                <a:solidFill>
                  <a:schemeClr val="bg2"/>
                </a:solidFill>
                <a:latin typeface="Myriad Pro" pitchFamily="34" charset="0"/>
              </a:rPr>
              <a:t>Republic</a:t>
            </a:r>
            <a:r>
              <a:rPr lang="ru-RU" i="1" dirty="0">
                <a:solidFill>
                  <a:schemeClr val="bg2"/>
                </a:solidFill>
                <a:latin typeface="Myriad Pro" pitchFamily="34" charset="0"/>
              </a:rPr>
              <a:t> </a:t>
            </a:r>
            <a:r>
              <a:rPr lang="ru-RU" i="1" dirty="0" err="1">
                <a:solidFill>
                  <a:schemeClr val="bg2"/>
                </a:solidFill>
                <a:latin typeface="Myriad Pro" pitchFamily="34" charset="0"/>
              </a:rPr>
              <a:t>of</a:t>
            </a:r>
            <a:r>
              <a:rPr lang="ru-RU" i="1" dirty="0">
                <a:solidFill>
                  <a:schemeClr val="bg2"/>
                </a:solidFill>
                <a:latin typeface="Myriad Pro" pitchFamily="34" charset="0"/>
              </a:rPr>
              <a:t> </a:t>
            </a:r>
            <a:r>
              <a:rPr lang="ru-RU" i="1" dirty="0" err="1">
                <a:solidFill>
                  <a:schemeClr val="bg2"/>
                </a:solidFill>
                <a:latin typeface="Myriad Pro" pitchFamily="34" charset="0"/>
              </a:rPr>
              <a:t>Moldova</a:t>
            </a:r>
            <a:r>
              <a:rPr lang="ru-RU" i="1" dirty="0" smtClean="0">
                <a:solidFill>
                  <a:schemeClr val="bg2"/>
                </a:solidFill>
                <a:latin typeface="Myriad Pro" pitchFamily="34" charset="0"/>
              </a:rPr>
              <a:t>, </a:t>
            </a:r>
            <a:r>
              <a:rPr lang="ru-RU" i="1" dirty="0">
                <a:solidFill>
                  <a:schemeClr val="bg2"/>
                </a:solidFill>
                <a:latin typeface="Myriad Pro" pitchFamily="34" charset="0"/>
              </a:rPr>
              <a:t>4-6 </a:t>
            </a:r>
            <a:r>
              <a:rPr lang="ru-RU" i="1" dirty="0" err="1">
                <a:solidFill>
                  <a:schemeClr val="bg2"/>
                </a:solidFill>
                <a:latin typeface="Myriad Pro" pitchFamily="34" charset="0"/>
              </a:rPr>
              <a:t>October</a:t>
            </a:r>
            <a:r>
              <a:rPr lang="ru-RU" i="1" dirty="0">
                <a:solidFill>
                  <a:schemeClr val="bg2"/>
                </a:solidFill>
                <a:latin typeface="Myriad Pro" pitchFamily="34" charset="0"/>
              </a:rPr>
              <a:t> </a:t>
            </a:r>
            <a:r>
              <a:rPr lang="ru-RU" i="1" dirty="0" smtClean="0">
                <a:solidFill>
                  <a:schemeClr val="bg2"/>
                </a:solidFill>
                <a:latin typeface="Myriad Pro" pitchFamily="34" charset="0"/>
              </a:rPr>
              <a:t>2011</a:t>
            </a:r>
            <a:r>
              <a:rPr lang="en-US" i="1" dirty="0" smtClean="0">
                <a:solidFill>
                  <a:schemeClr val="bg2"/>
                </a:solidFill>
                <a:latin typeface="Myriad Pro" pitchFamily="34" charset="0"/>
              </a:rPr>
              <a:t>.</a:t>
            </a:r>
            <a:endParaRPr lang="ru-RU" i="1" dirty="0">
              <a:solidFill>
                <a:schemeClr val="bg2"/>
              </a:solidFill>
              <a:latin typeface="Myriad Pro" pitchFamily="34" charset="0"/>
            </a:endParaRPr>
          </a:p>
          <a:p>
            <a:pPr marL="444500" indent="-444500" algn="just">
              <a:spcBef>
                <a:spcPts val="600"/>
              </a:spcBef>
              <a:buClr>
                <a:srgbClr val="990000"/>
              </a:buClr>
              <a:buSzPct val="120000"/>
              <a:buFontTx/>
              <a:buAutoNum type="arabicPeriod"/>
            </a:pPr>
            <a:r>
              <a:rPr lang="ru-RU" i="1" dirty="0" err="1">
                <a:solidFill>
                  <a:schemeClr val="bg2"/>
                </a:solidFill>
                <a:latin typeface="Myriad Pro" pitchFamily="34" charset="0"/>
              </a:rPr>
              <a:t>Regional</a:t>
            </a:r>
            <a:r>
              <a:rPr lang="ru-RU" i="1" dirty="0">
                <a:solidFill>
                  <a:schemeClr val="bg2"/>
                </a:solidFill>
                <a:latin typeface="Myriad Pro" pitchFamily="34" charset="0"/>
              </a:rPr>
              <a:t> </a:t>
            </a:r>
            <a:r>
              <a:rPr lang="ru-RU" i="1" dirty="0" err="1">
                <a:solidFill>
                  <a:schemeClr val="bg2"/>
                </a:solidFill>
                <a:latin typeface="Myriad Pro" pitchFamily="34" charset="0"/>
              </a:rPr>
              <a:t>Forum</a:t>
            </a:r>
            <a:r>
              <a:rPr lang="ru-RU" i="1" dirty="0">
                <a:solidFill>
                  <a:schemeClr val="bg2"/>
                </a:solidFill>
                <a:latin typeface="Myriad Pro" pitchFamily="34" charset="0"/>
              </a:rPr>
              <a:t> ITU-D </a:t>
            </a:r>
            <a:r>
              <a:rPr lang="ru-RU" i="1" dirty="0" err="1">
                <a:solidFill>
                  <a:schemeClr val="bg2"/>
                </a:solidFill>
                <a:latin typeface="Myriad Pro" pitchFamily="34" charset="0"/>
              </a:rPr>
              <a:t>development</a:t>
            </a:r>
            <a:r>
              <a:rPr lang="ru-RU" i="1" dirty="0">
                <a:solidFill>
                  <a:schemeClr val="bg2"/>
                </a:solidFill>
                <a:latin typeface="Myriad Pro" pitchFamily="34" charset="0"/>
              </a:rPr>
              <a:t> </a:t>
            </a:r>
            <a:r>
              <a:rPr lang="ru-RU" i="1" dirty="0" err="1">
                <a:solidFill>
                  <a:schemeClr val="bg2"/>
                </a:solidFill>
                <a:latin typeface="Myriad Pro" pitchFamily="34" charset="0"/>
              </a:rPr>
              <a:t>for</a:t>
            </a:r>
            <a:r>
              <a:rPr lang="ru-RU" i="1" dirty="0">
                <a:solidFill>
                  <a:schemeClr val="bg2"/>
                </a:solidFill>
                <a:latin typeface="Myriad Pro" pitchFamily="34" charset="0"/>
              </a:rPr>
              <a:t> </a:t>
            </a:r>
            <a:r>
              <a:rPr lang="ru-RU" i="1" dirty="0" err="1">
                <a:solidFill>
                  <a:schemeClr val="bg2"/>
                </a:solidFill>
                <a:latin typeface="Myriad Pro" pitchFamily="34" charset="0"/>
              </a:rPr>
              <a:t>the</a:t>
            </a:r>
            <a:r>
              <a:rPr lang="ru-RU" i="1" dirty="0">
                <a:solidFill>
                  <a:schemeClr val="bg2"/>
                </a:solidFill>
                <a:latin typeface="Myriad Pro" pitchFamily="34" charset="0"/>
              </a:rPr>
              <a:t> </a:t>
            </a:r>
            <a:r>
              <a:rPr lang="ru-RU" i="1" dirty="0" err="1">
                <a:solidFill>
                  <a:schemeClr val="bg2"/>
                </a:solidFill>
                <a:latin typeface="Myriad Pro" pitchFamily="34" charset="0"/>
              </a:rPr>
              <a:t>region</a:t>
            </a:r>
            <a:r>
              <a:rPr lang="ru-RU" i="1" dirty="0">
                <a:solidFill>
                  <a:schemeClr val="bg2"/>
                </a:solidFill>
                <a:latin typeface="Myriad Pro" pitchFamily="34" charset="0"/>
              </a:rPr>
              <a:t> </a:t>
            </a:r>
            <a:r>
              <a:rPr lang="ru-RU" i="1" dirty="0" err="1">
                <a:solidFill>
                  <a:schemeClr val="bg2"/>
                </a:solidFill>
                <a:latin typeface="Myriad Pro" pitchFamily="34" charset="0"/>
              </a:rPr>
              <a:t>Europe</a:t>
            </a:r>
            <a:r>
              <a:rPr lang="ru-RU" i="1" dirty="0">
                <a:solidFill>
                  <a:schemeClr val="bg2"/>
                </a:solidFill>
                <a:latin typeface="Myriad Pro" pitchFamily="34" charset="0"/>
              </a:rPr>
              <a:t> </a:t>
            </a:r>
            <a:r>
              <a:rPr lang="ru-RU" i="1" dirty="0" err="1">
                <a:solidFill>
                  <a:schemeClr val="bg2"/>
                </a:solidFill>
                <a:latin typeface="Myriad Pro" pitchFamily="34" charset="0"/>
              </a:rPr>
              <a:t>and</a:t>
            </a:r>
            <a:r>
              <a:rPr lang="ru-RU" i="1" dirty="0">
                <a:solidFill>
                  <a:schemeClr val="bg2"/>
                </a:solidFill>
                <a:latin typeface="Myriad Pro" pitchFamily="34" charset="0"/>
              </a:rPr>
              <a:t> RCC Chisinau, </a:t>
            </a:r>
            <a:r>
              <a:rPr lang="ru-RU" i="1" dirty="0" err="1">
                <a:solidFill>
                  <a:schemeClr val="bg2"/>
                </a:solidFill>
                <a:latin typeface="Myriad Pro" pitchFamily="34" charset="0"/>
              </a:rPr>
              <a:t>Republic</a:t>
            </a:r>
            <a:r>
              <a:rPr lang="ru-RU" i="1" dirty="0">
                <a:solidFill>
                  <a:schemeClr val="bg2"/>
                </a:solidFill>
                <a:latin typeface="Myriad Pro" pitchFamily="34" charset="0"/>
              </a:rPr>
              <a:t> </a:t>
            </a:r>
            <a:r>
              <a:rPr lang="ru-RU" i="1" dirty="0" err="1">
                <a:solidFill>
                  <a:schemeClr val="bg2"/>
                </a:solidFill>
                <a:latin typeface="Myriad Pro" pitchFamily="34" charset="0"/>
              </a:rPr>
              <a:t>of</a:t>
            </a:r>
            <a:r>
              <a:rPr lang="ru-RU" i="1" dirty="0">
                <a:solidFill>
                  <a:schemeClr val="bg2"/>
                </a:solidFill>
                <a:latin typeface="Myriad Pro" pitchFamily="34" charset="0"/>
              </a:rPr>
              <a:t> </a:t>
            </a:r>
            <a:r>
              <a:rPr lang="ru-RU" i="1" dirty="0" err="1">
                <a:solidFill>
                  <a:schemeClr val="bg2"/>
                </a:solidFill>
                <a:latin typeface="Myriad Pro" pitchFamily="34" charset="0"/>
              </a:rPr>
              <a:t>Moldova</a:t>
            </a:r>
            <a:r>
              <a:rPr lang="ru-RU" i="1" dirty="0" smtClean="0">
                <a:solidFill>
                  <a:schemeClr val="bg2"/>
                </a:solidFill>
                <a:latin typeface="Myriad Pro" pitchFamily="34" charset="0"/>
              </a:rPr>
              <a:t>, 4-6</a:t>
            </a:r>
            <a:r>
              <a:rPr lang="en-US" i="1" dirty="0" smtClean="0">
                <a:solidFill>
                  <a:schemeClr val="bg2"/>
                </a:solidFill>
                <a:latin typeface="Myriad Pro" pitchFamily="34" charset="0"/>
              </a:rPr>
              <a:t> </a:t>
            </a:r>
            <a:r>
              <a:rPr lang="ru-RU" i="1" dirty="0" err="1" smtClean="0">
                <a:solidFill>
                  <a:schemeClr val="bg2"/>
                </a:solidFill>
                <a:latin typeface="Myriad Pro" pitchFamily="34" charset="0"/>
              </a:rPr>
              <a:t>May</a:t>
            </a:r>
            <a:r>
              <a:rPr lang="ru-RU" i="1" dirty="0" smtClean="0">
                <a:solidFill>
                  <a:schemeClr val="bg2"/>
                </a:solidFill>
                <a:latin typeface="Myriad Pro" pitchFamily="34" charset="0"/>
              </a:rPr>
              <a:t>, </a:t>
            </a:r>
            <a:r>
              <a:rPr lang="ru-RU" i="1" dirty="0">
                <a:solidFill>
                  <a:schemeClr val="bg2"/>
                </a:solidFill>
                <a:latin typeface="Myriad Pro" pitchFamily="34" charset="0"/>
              </a:rPr>
              <a:t>2009, </a:t>
            </a:r>
            <a:endParaRPr lang="en-US" sz="1600" dirty="0">
              <a:solidFill>
                <a:schemeClr val="bg2"/>
              </a:solidFill>
              <a:latin typeface="Myriad Pro" pitchFamily="34" charset="0"/>
            </a:endParaRPr>
          </a:p>
        </p:txBody>
      </p:sp>
    </p:spTree>
    <p:extLst>
      <p:ext uri="{BB962C8B-B14F-4D97-AF65-F5344CB8AC3E}">
        <p14:creationId xmlns:p14="http://schemas.microsoft.com/office/powerpoint/2010/main" val="3143778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1" presetClass="entr" presetSubtype="0" fill="hold" nodeType="withEffect">
                                  <p:stCondLst>
                                    <p:cond delay="0"/>
                                  </p:stCondLst>
                                  <p:childTnLst>
                                    <p:set>
                                      <p:cBhvr>
                                        <p:cTn id="18" dur="1" fill="hold">
                                          <p:stCondLst>
                                            <p:cond delay="0"/>
                                          </p:stCondLst>
                                        </p:cTn>
                                        <p:tgtEl>
                                          <p:spTgt spid="6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8703024" cy="861774"/>
          </a:xfrm>
          <a:prstGeom prst="rect">
            <a:avLst/>
          </a:prstGeom>
          <a:noFill/>
        </p:spPr>
        <p:txBody>
          <a:bodyPr wrap="none">
            <a:spAutoFit/>
          </a:bodyPr>
          <a:lstStyle/>
          <a:p>
            <a:pPr>
              <a:lnSpc>
                <a:spcPts val="3000"/>
              </a:lnSpc>
              <a:defRPr/>
            </a:pPr>
            <a:r>
              <a:rPr lang="en-US" sz="2800" dirty="0">
                <a:solidFill>
                  <a:schemeClr val="bg2"/>
                </a:solidFill>
                <a:effectLst>
                  <a:outerShdw blurRad="38100" dist="38100" dir="2700000" algn="tl">
                    <a:srgbClr val="000000">
                      <a:alpha val="43137"/>
                    </a:srgbClr>
                  </a:outerShdw>
                </a:effectLst>
                <a:latin typeface="Myriad Pro" pitchFamily="34" charset="0"/>
              </a:rPr>
              <a:t>Conclusions of the ITU Regional Development </a:t>
            </a:r>
            <a:r>
              <a:rPr lang="en-US" sz="2800" dirty="0" smtClean="0">
                <a:solidFill>
                  <a:schemeClr val="bg2"/>
                </a:solidFill>
                <a:effectLst>
                  <a:outerShdw blurRad="38100" dist="38100" dir="2700000" algn="tl">
                    <a:srgbClr val="000000">
                      <a:alpha val="43137"/>
                    </a:srgbClr>
                  </a:outerShdw>
                </a:effectLst>
                <a:latin typeface="Myriad Pro" pitchFamily="34" charset="0"/>
              </a:rPr>
              <a:t>Forum</a:t>
            </a: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for </a:t>
            </a:r>
            <a:r>
              <a:rPr lang="en-US" sz="2800" dirty="0">
                <a:solidFill>
                  <a:schemeClr val="bg2"/>
                </a:solidFill>
                <a:effectLst>
                  <a:outerShdw blurRad="38100" dist="38100" dir="2700000" algn="tl">
                    <a:srgbClr val="000000">
                      <a:alpha val="43137"/>
                    </a:srgbClr>
                  </a:outerShdw>
                </a:effectLst>
                <a:latin typeface="Myriad Pro" pitchFamily="34" charset="0"/>
              </a:rPr>
              <a:t>members of </a:t>
            </a:r>
            <a:r>
              <a:rPr lang="en-US" sz="2800" dirty="0" smtClean="0">
                <a:solidFill>
                  <a:schemeClr val="bg2"/>
                </a:solidFill>
                <a:effectLst>
                  <a:outerShdw blurRad="38100" dist="38100" dir="2700000" algn="tl">
                    <a:srgbClr val="000000">
                      <a:alpha val="43137"/>
                    </a:srgbClr>
                  </a:outerShdw>
                </a:effectLst>
                <a:latin typeface="Myriad Pro" pitchFamily="34" charset="0"/>
              </a:rPr>
              <a:t>RCC</a:t>
            </a:r>
            <a:endParaRPr lang="en-US" sz="28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2160000"/>
            <a:ext cx="8460000" cy="2877711"/>
          </a:xfrm>
          <a:prstGeom prst="rect">
            <a:avLst/>
          </a:prstGeom>
          <a:noFill/>
        </p:spPr>
        <p:txBody>
          <a:bodyPr wrap="square" rtlCol="0">
            <a:spAutoFit/>
          </a:bodyPr>
          <a:lstStyle/>
          <a:p>
            <a:pPr marL="357188" indent="-357188" algn="just">
              <a:spcBef>
                <a:spcPts val="1200"/>
              </a:spcBef>
            </a:pPr>
            <a:r>
              <a:rPr lang="en-US" altLang="en-US" sz="2300" dirty="0" smtClean="0">
                <a:solidFill>
                  <a:srgbClr val="990000"/>
                </a:solidFill>
                <a:effectLst>
                  <a:outerShdw blurRad="38100" dist="38100" dir="2700000" algn="tl">
                    <a:srgbClr val="000000">
                      <a:alpha val="43137"/>
                    </a:srgbClr>
                  </a:outerShdw>
                </a:effectLst>
                <a:latin typeface="Myriad Pro" pitchFamily="34" charset="0"/>
                <a:sym typeface="Wingdings"/>
              </a:rPr>
              <a:t></a:t>
            </a:r>
            <a:r>
              <a:rPr lang="ru-RU" altLang="en-US" sz="2300" dirty="0">
                <a:solidFill>
                  <a:srgbClr val="990000"/>
                </a:solidFill>
                <a:effectLst>
                  <a:outerShdw blurRad="38100" dist="38100" dir="2700000" algn="tl">
                    <a:srgbClr val="000000">
                      <a:alpha val="43137"/>
                    </a:srgbClr>
                  </a:outerShdw>
                </a:effectLst>
                <a:latin typeface="Myriad Pro" pitchFamily="34" charset="0"/>
                <a:sym typeface="Wingdings"/>
              </a:rPr>
              <a:t>	</a:t>
            </a:r>
            <a:r>
              <a:rPr lang="en-US" altLang="en-US" sz="2300" dirty="0" smtClean="0">
                <a:solidFill>
                  <a:schemeClr val="bg2"/>
                </a:solidFill>
                <a:latin typeface="Myriad Pro" pitchFamily="34" charset="0"/>
              </a:rPr>
              <a:t>The </a:t>
            </a:r>
            <a:r>
              <a:rPr lang="en-US" altLang="en-US" sz="2300" dirty="0">
                <a:solidFill>
                  <a:schemeClr val="bg2"/>
                </a:solidFill>
                <a:latin typeface="Myriad Pro" pitchFamily="34" charset="0"/>
              </a:rPr>
              <a:t>region has decided on the vision and the ways of implementation of the 5 regional initiatives approved </a:t>
            </a:r>
            <a:r>
              <a:rPr lang="en-US" altLang="en-US" sz="2300" dirty="0" smtClean="0">
                <a:solidFill>
                  <a:schemeClr val="bg2"/>
                </a:solidFill>
                <a:latin typeface="Myriad Pro" pitchFamily="34" charset="0"/>
              </a:rPr>
              <a:t>by</a:t>
            </a:r>
            <a:r>
              <a:rPr lang="ru-RU" altLang="en-US" sz="2300" dirty="0" smtClean="0">
                <a:solidFill>
                  <a:schemeClr val="bg2"/>
                </a:solidFill>
                <a:latin typeface="Myriad Pro" pitchFamily="34" charset="0"/>
              </a:rPr>
              <a:t/>
            </a:r>
            <a:br>
              <a:rPr lang="ru-RU" altLang="en-US" sz="2300" dirty="0" smtClean="0">
                <a:solidFill>
                  <a:schemeClr val="bg2"/>
                </a:solidFill>
                <a:latin typeface="Myriad Pro" pitchFamily="34" charset="0"/>
              </a:rPr>
            </a:br>
            <a:r>
              <a:rPr lang="en-US" altLang="en-US" sz="2300" dirty="0" smtClean="0">
                <a:solidFill>
                  <a:schemeClr val="bg2"/>
                </a:solidFill>
                <a:latin typeface="Myriad Pro" pitchFamily="34" charset="0"/>
              </a:rPr>
              <a:t>WTDC-14</a:t>
            </a:r>
            <a:r>
              <a:rPr lang="ru-RU" altLang="en-US" sz="2300" dirty="0" smtClean="0">
                <a:solidFill>
                  <a:schemeClr val="bg2"/>
                </a:solidFill>
                <a:latin typeface="Myriad Pro" pitchFamily="34" charset="0"/>
              </a:rPr>
              <a:t>.</a:t>
            </a:r>
            <a:endParaRPr lang="en-US" altLang="en-US" sz="2300" dirty="0">
              <a:solidFill>
                <a:schemeClr val="bg2"/>
              </a:solidFill>
              <a:latin typeface="Myriad Pro" pitchFamily="34" charset="0"/>
            </a:endParaRPr>
          </a:p>
          <a:p>
            <a:pPr marL="357188" indent="-357188" algn="just">
              <a:spcBef>
                <a:spcPts val="1200"/>
              </a:spcBef>
            </a:pPr>
            <a:r>
              <a:rPr lang="en-US" altLang="en-US" sz="2300" dirty="0">
                <a:solidFill>
                  <a:srgbClr val="990000"/>
                </a:solidFill>
                <a:effectLst>
                  <a:outerShdw blurRad="38100" dist="38100" dir="2700000" algn="tl">
                    <a:srgbClr val="000000">
                      <a:alpha val="43137"/>
                    </a:srgbClr>
                  </a:outerShdw>
                </a:effectLst>
                <a:latin typeface="Myriad Pro" pitchFamily="34" charset="0"/>
                <a:sym typeface="Wingdings"/>
              </a:rPr>
              <a:t></a:t>
            </a:r>
            <a:r>
              <a:rPr lang="ru-RU" altLang="en-US" sz="2300" dirty="0">
                <a:solidFill>
                  <a:srgbClr val="990000"/>
                </a:solidFill>
                <a:effectLst>
                  <a:outerShdw blurRad="38100" dist="38100" dir="2700000" algn="tl">
                    <a:srgbClr val="000000">
                      <a:alpha val="43137"/>
                    </a:srgbClr>
                  </a:outerShdw>
                </a:effectLst>
                <a:latin typeface="Myriad Pro" pitchFamily="34" charset="0"/>
                <a:sym typeface="Wingdings"/>
              </a:rPr>
              <a:t>	</a:t>
            </a:r>
            <a:r>
              <a:rPr lang="en-US" altLang="en-US" sz="2300" dirty="0" smtClean="0">
                <a:solidFill>
                  <a:schemeClr val="bg2"/>
                </a:solidFill>
                <a:latin typeface="Myriad Pro" pitchFamily="34" charset="0"/>
              </a:rPr>
              <a:t>Performers </a:t>
            </a:r>
            <a:r>
              <a:rPr lang="en-US" altLang="en-US" sz="2300" dirty="0">
                <a:solidFill>
                  <a:schemeClr val="bg2"/>
                </a:solidFill>
                <a:latin typeface="Myriad Pro" pitchFamily="34" charset="0"/>
              </a:rPr>
              <a:t>and partners of the implementation of the regional initiatives have been </a:t>
            </a:r>
            <a:r>
              <a:rPr lang="en-US" altLang="en-US" sz="2300" dirty="0" smtClean="0">
                <a:solidFill>
                  <a:schemeClr val="bg2"/>
                </a:solidFill>
                <a:latin typeface="Myriad Pro" pitchFamily="34" charset="0"/>
              </a:rPr>
              <a:t>identified</a:t>
            </a:r>
            <a:r>
              <a:rPr lang="ru-RU" altLang="en-US" sz="2300" dirty="0" smtClean="0">
                <a:solidFill>
                  <a:schemeClr val="bg2"/>
                </a:solidFill>
                <a:latin typeface="Myriad Pro" pitchFamily="34" charset="0"/>
              </a:rPr>
              <a:t>.</a:t>
            </a:r>
            <a:endParaRPr lang="en-US" altLang="en-US" sz="2300" dirty="0">
              <a:solidFill>
                <a:schemeClr val="bg2"/>
              </a:solidFill>
              <a:latin typeface="Myriad Pro" pitchFamily="34" charset="0"/>
            </a:endParaRPr>
          </a:p>
          <a:p>
            <a:pPr marL="357188" indent="-357188" algn="just">
              <a:spcBef>
                <a:spcPts val="1200"/>
              </a:spcBef>
            </a:pPr>
            <a:r>
              <a:rPr lang="en-US" altLang="en-US" sz="2300" dirty="0">
                <a:solidFill>
                  <a:srgbClr val="990000"/>
                </a:solidFill>
                <a:effectLst>
                  <a:outerShdw blurRad="38100" dist="38100" dir="2700000" algn="tl">
                    <a:srgbClr val="000000">
                      <a:alpha val="43137"/>
                    </a:srgbClr>
                  </a:outerShdw>
                </a:effectLst>
                <a:latin typeface="Myriad Pro" pitchFamily="34" charset="0"/>
                <a:sym typeface="Wingdings"/>
              </a:rPr>
              <a:t></a:t>
            </a:r>
            <a:r>
              <a:rPr lang="ru-RU" altLang="en-US" sz="2300" dirty="0">
                <a:solidFill>
                  <a:srgbClr val="990000"/>
                </a:solidFill>
                <a:effectLst>
                  <a:outerShdw blurRad="38100" dist="38100" dir="2700000" algn="tl">
                    <a:srgbClr val="000000">
                      <a:alpha val="43137"/>
                    </a:srgbClr>
                  </a:outerShdw>
                </a:effectLst>
                <a:latin typeface="Myriad Pro" pitchFamily="34" charset="0"/>
                <a:sym typeface="Wingdings"/>
              </a:rPr>
              <a:t>	</a:t>
            </a:r>
            <a:r>
              <a:rPr lang="en-US" altLang="en-US" sz="2300" dirty="0" smtClean="0">
                <a:solidFill>
                  <a:schemeClr val="bg2"/>
                </a:solidFill>
                <a:latin typeface="Myriad Pro" pitchFamily="34" charset="0"/>
              </a:rPr>
              <a:t>All </a:t>
            </a:r>
            <a:r>
              <a:rPr lang="en-US" altLang="en-US" sz="2300" dirty="0">
                <a:solidFill>
                  <a:schemeClr val="bg2"/>
                </a:solidFill>
                <a:latin typeface="Myriad Pro" pitchFamily="34" charset="0"/>
              </a:rPr>
              <a:t>countries of the region should actively join to the implementation of the regional initiatives.</a:t>
            </a:r>
          </a:p>
        </p:txBody>
      </p:sp>
    </p:spTree>
    <p:extLst>
      <p:ext uri="{BB962C8B-B14F-4D97-AF65-F5344CB8AC3E}">
        <p14:creationId xmlns:p14="http://schemas.microsoft.com/office/powerpoint/2010/main" val="22387331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strips(downRight)">
                                      <p:cBhvr>
                                        <p:cTn id="7" dur="500"/>
                                        <p:tgtEl>
                                          <p:spTgt spid="6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animEffect transition="in" filter="strips(downRight)">
                                      <p:cBhvr>
                                        <p:cTn id="11" dur="500"/>
                                        <p:tgtEl>
                                          <p:spTgt spid="63">
                                            <p:txEl>
                                              <p:pRg st="1" end="1"/>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animEffect transition="in" filter="strips(downRight)">
                                      <p:cBhvr>
                                        <p:cTn id="15"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TextBox 28"/>
          <p:cNvSpPr txBox="1"/>
          <p:nvPr/>
        </p:nvSpPr>
        <p:spPr>
          <a:xfrm>
            <a:off x="251520" y="188640"/>
            <a:ext cx="1353769" cy="861774"/>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
            </a:r>
            <a:br>
              <a:rPr lang="en-US" sz="2800" dirty="0" smtClean="0">
                <a:solidFill>
                  <a:schemeClr val="bg2"/>
                </a:solidFill>
                <a:effectLst>
                  <a:outerShdw blurRad="38100" dist="38100" dir="2700000" algn="tl">
                    <a:srgbClr val="000000">
                      <a:alpha val="43137"/>
                    </a:srgbClr>
                  </a:outerShdw>
                </a:effectLst>
                <a:latin typeface="Myriad Pro" pitchFamily="34" charset="0"/>
              </a:rPr>
            </a:br>
            <a:r>
              <a:rPr lang="ro-RO" sz="2800" dirty="0" smtClean="0">
                <a:solidFill>
                  <a:schemeClr val="bg2"/>
                </a:solidFill>
                <a:effectLst>
                  <a:outerShdw blurRad="38100" dist="38100" dir="2700000" algn="tl">
                    <a:srgbClr val="000000">
                      <a:alpha val="43137"/>
                    </a:srgbClr>
                  </a:outerShdw>
                </a:effectLst>
                <a:latin typeface="Myriad Pro" pitchFamily="34" charset="0"/>
              </a:rPr>
              <a:t>Agenda</a:t>
            </a: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13" name="TextBox 12"/>
          <p:cNvSpPr txBox="1"/>
          <p:nvPr/>
        </p:nvSpPr>
        <p:spPr>
          <a:xfrm>
            <a:off x="342000" y="1931928"/>
            <a:ext cx="8460000" cy="2015936"/>
          </a:xfrm>
          <a:prstGeom prst="rect">
            <a:avLst/>
          </a:prstGeom>
          <a:noFill/>
        </p:spPr>
        <p:txBody>
          <a:bodyPr wrap="square" rtlCol="0">
            <a:spAutoFit/>
          </a:bodyPr>
          <a:lstStyle/>
          <a:p>
            <a:pPr algn="just">
              <a:tabLst>
                <a:tab pos="444500" algn="l"/>
              </a:tabLst>
            </a:pPr>
            <a:r>
              <a:rPr lang="ro-RO" sz="2300" dirty="0" smtClean="0">
                <a:solidFill>
                  <a:srgbClr val="990000"/>
                </a:solidFill>
                <a:effectLst>
                  <a:outerShdw blurRad="38100" dist="38100" dir="2700000" algn="tl">
                    <a:srgbClr val="000000">
                      <a:alpha val="43137"/>
                    </a:srgbClr>
                  </a:outerShdw>
                </a:effectLst>
                <a:latin typeface="Myriad Pro" pitchFamily="34" charset="0"/>
              </a:rPr>
              <a:t>1.</a:t>
            </a:r>
            <a:r>
              <a:rPr lang="ro-RO" sz="2300" dirty="0" smtClean="0">
                <a:solidFill>
                  <a:schemeClr val="bg2"/>
                </a:solidFill>
                <a:latin typeface="Myriad Pro" pitchFamily="34" charset="0"/>
              </a:rPr>
              <a:t>	</a:t>
            </a:r>
            <a:r>
              <a:rPr lang="en-US" sz="2300" dirty="0" smtClean="0">
                <a:solidFill>
                  <a:schemeClr val="bg2"/>
                </a:solidFill>
                <a:latin typeface="Myriad Pro" pitchFamily="34" charset="0"/>
              </a:rPr>
              <a:t>Results </a:t>
            </a:r>
            <a:r>
              <a:rPr lang="en-US" sz="2300" dirty="0">
                <a:solidFill>
                  <a:schemeClr val="bg2"/>
                </a:solidFill>
                <a:latin typeface="Myriad Pro" pitchFamily="34" charset="0"/>
              </a:rPr>
              <a:t>of Implementation of the </a:t>
            </a:r>
            <a:r>
              <a:rPr lang="en-US" sz="2300" dirty="0" smtClean="0">
                <a:solidFill>
                  <a:schemeClr val="bg2"/>
                </a:solidFill>
                <a:latin typeface="Myriad Pro" pitchFamily="34" charset="0"/>
              </a:rPr>
              <a:t>RCC </a:t>
            </a:r>
            <a:r>
              <a:rPr lang="en-US" sz="2300" dirty="0">
                <a:solidFill>
                  <a:schemeClr val="bg2"/>
                </a:solidFill>
                <a:latin typeface="Myriad Pro" pitchFamily="34" charset="0"/>
              </a:rPr>
              <a:t>Regional Initiatives Approved by </a:t>
            </a:r>
            <a:r>
              <a:rPr lang="en-US" sz="2300" dirty="0" smtClean="0">
                <a:solidFill>
                  <a:schemeClr val="bg2"/>
                </a:solidFill>
                <a:latin typeface="Myriad Pro" pitchFamily="34" charset="0"/>
              </a:rPr>
              <a:t>WTDC-2010</a:t>
            </a:r>
            <a:r>
              <a:rPr lang="ro-RO" sz="2300" dirty="0" smtClean="0">
                <a:solidFill>
                  <a:schemeClr val="bg2"/>
                </a:solidFill>
                <a:latin typeface="Myriad Pro" pitchFamily="34" charset="0"/>
              </a:rPr>
              <a:t>.</a:t>
            </a:r>
          </a:p>
          <a:p>
            <a:pPr algn="just">
              <a:spcBef>
                <a:spcPts val="1200"/>
              </a:spcBef>
              <a:tabLst>
                <a:tab pos="444500" algn="l"/>
              </a:tabLst>
            </a:pPr>
            <a:r>
              <a:rPr lang="ro-RO" sz="2300" dirty="0" smtClean="0">
                <a:solidFill>
                  <a:srgbClr val="990000"/>
                </a:solidFill>
                <a:effectLst>
                  <a:outerShdw blurRad="38100" dist="38100" dir="2700000" algn="tl">
                    <a:srgbClr val="000000">
                      <a:alpha val="43137"/>
                    </a:srgbClr>
                  </a:outerShdw>
                </a:effectLst>
                <a:latin typeface="Myriad Pro" pitchFamily="34" charset="0"/>
              </a:rPr>
              <a:t>2.</a:t>
            </a:r>
            <a:r>
              <a:rPr lang="ro-RO" sz="2300" dirty="0" smtClean="0">
                <a:solidFill>
                  <a:schemeClr val="bg2"/>
                </a:solidFill>
                <a:latin typeface="Myriad Pro" pitchFamily="34" charset="0"/>
              </a:rPr>
              <a:t>	</a:t>
            </a:r>
            <a:r>
              <a:rPr lang="en-US" sz="2300" dirty="0">
                <a:solidFill>
                  <a:schemeClr val="bg2"/>
                </a:solidFill>
                <a:latin typeface="Myriad Pro" pitchFamily="34" charset="0"/>
              </a:rPr>
              <a:t>Implementation of the regional initiatives approved by the 2014 World Telecommunication Development </a:t>
            </a:r>
            <a:r>
              <a:rPr lang="en-US" sz="2300" dirty="0" smtClean="0">
                <a:solidFill>
                  <a:schemeClr val="bg2"/>
                </a:solidFill>
                <a:latin typeface="Myriad Pro" pitchFamily="34" charset="0"/>
              </a:rPr>
              <a:t>Conference</a:t>
            </a:r>
            <a:r>
              <a:rPr lang="ro-RO" sz="2300" dirty="0" smtClean="0">
                <a:solidFill>
                  <a:schemeClr val="bg2"/>
                </a:solidFill>
                <a:latin typeface="Myriad Pro" pitchFamily="34" charset="0"/>
              </a:rPr>
              <a:t> </a:t>
            </a:r>
            <a:r>
              <a:rPr lang="en-US" sz="2300" dirty="0" smtClean="0">
                <a:solidFill>
                  <a:schemeClr val="bg2"/>
                </a:solidFill>
                <a:latin typeface="Myriad Pro" pitchFamily="34" charset="0"/>
              </a:rPr>
              <a:t>(</a:t>
            </a:r>
            <a:r>
              <a:rPr lang="en-US" sz="2300" dirty="0">
                <a:solidFill>
                  <a:schemeClr val="bg2"/>
                </a:solidFill>
                <a:latin typeface="Myriad Pro" pitchFamily="34" charset="0"/>
              </a:rPr>
              <a:t>WTDC-14).</a:t>
            </a:r>
            <a:endParaRPr lang="ru-RU" sz="2300" dirty="0">
              <a:solidFill>
                <a:schemeClr val="bg2"/>
              </a:solidFill>
              <a:latin typeface="Myriad Pro" pitchFamily="34" charset="0"/>
            </a:endParaRPr>
          </a:p>
        </p:txBody>
      </p:sp>
      <p:sp>
        <p:nvSpPr>
          <p:cNvPr id="14" name="TextBox 13"/>
          <p:cNvSpPr txBox="1"/>
          <p:nvPr/>
        </p:nvSpPr>
        <p:spPr>
          <a:xfrm>
            <a:off x="342000" y="4031773"/>
            <a:ext cx="8460000" cy="2277547"/>
          </a:xfrm>
          <a:prstGeom prst="rect">
            <a:avLst/>
          </a:prstGeom>
          <a:noFill/>
        </p:spPr>
        <p:txBody>
          <a:bodyPr wrap="square" rtlCol="0">
            <a:spAutoFit/>
          </a:bodyPr>
          <a:lstStyle/>
          <a:p>
            <a:pPr algn="just">
              <a:tabLst>
                <a:tab pos="541338" algn="l"/>
              </a:tabLst>
            </a:pPr>
            <a:r>
              <a:rPr lang="en-US" sz="2200" u="sng" dirty="0">
                <a:solidFill>
                  <a:srgbClr val="990000"/>
                </a:solidFill>
                <a:effectLst>
                  <a:outerShdw blurRad="38100" dist="38100" dir="2700000" algn="tl">
                    <a:srgbClr val="000000">
                      <a:alpha val="43137"/>
                    </a:srgbClr>
                  </a:outerShdw>
                </a:effectLst>
                <a:latin typeface="Myriad Pro" pitchFamily="34" charset="0"/>
              </a:rPr>
              <a:t>Participants</a:t>
            </a:r>
            <a:r>
              <a:rPr lang="en-US" sz="2200" u="sng" dirty="0" smtClean="0">
                <a:solidFill>
                  <a:srgbClr val="990000"/>
                </a:solidFill>
                <a:effectLst>
                  <a:outerShdw blurRad="38100" dist="38100" dir="2700000" algn="tl">
                    <a:srgbClr val="000000">
                      <a:alpha val="43137"/>
                    </a:srgbClr>
                  </a:outerShdw>
                </a:effectLst>
                <a:latin typeface="Myriad Pro" pitchFamily="34" charset="0"/>
              </a:rPr>
              <a:t>:</a:t>
            </a:r>
            <a:endParaRPr lang="ro-RO" sz="2200" u="sng" dirty="0" smtClean="0">
              <a:solidFill>
                <a:srgbClr val="990000"/>
              </a:solidFill>
              <a:effectLst>
                <a:outerShdw blurRad="38100" dist="38100" dir="2700000" algn="tl">
                  <a:srgbClr val="000000">
                    <a:alpha val="43137"/>
                  </a:srgbClr>
                </a:outerShdw>
              </a:effectLst>
              <a:latin typeface="Myriad Pro" pitchFamily="34" charset="0"/>
            </a:endParaRPr>
          </a:p>
          <a:p>
            <a:pPr marL="444500" indent="-444500" algn="just">
              <a:spcBef>
                <a:spcPts val="600"/>
              </a:spcBef>
              <a:tabLst>
                <a:tab pos="541338" algn="l"/>
              </a:tabLst>
            </a:pPr>
            <a:r>
              <a:rPr lang="en-US" sz="2200" dirty="0" smtClean="0">
                <a:solidFill>
                  <a:schemeClr val="bg2"/>
                </a:solidFill>
                <a:effectLst>
                  <a:outerShdw blurRad="38100" dist="38100" dir="2700000" algn="tl">
                    <a:srgbClr val="000000">
                      <a:alpha val="43137"/>
                    </a:srgbClr>
                  </a:outerShdw>
                </a:effectLst>
                <a:latin typeface="Myriad Pro" pitchFamily="34" charset="0"/>
              </a:rPr>
              <a:t>10</a:t>
            </a:r>
            <a:r>
              <a:rPr lang="ro-RO" sz="2200" dirty="0" smtClean="0">
                <a:solidFill>
                  <a:schemeClr val="bg2"/>
                </a:solidFill>
                <a:effectLst>
                  <a:outerShdw blurRad="38100" dist="38100" dir="2700000" algn="tl">
                    <a:srgbClr val="000000">
                      <a:alpha val="43137"/>
                    </a:srgbClr>
                  </a:outerShdw>
                </a:effectLst>
                <a:latin typeface="Myriad Pro" pitchFamily="34" charset="0"/>
              </a:rPr>
              <a:t>	</a:t>
            </a:r>
            <a:r>
              <a:rPr lang="en-US" sz="2200" dirty="0" smtClean="0">
                <a:solidFill>
                  <a:schemeClr val="bg2"/>
                </a:solidFill>
                <a:effectLst>
                  <a:outerShdw blurRad="38100" dist="38100" dir="2700000" algn="tl">
                    <a:srgbClr val="000000">
                      <a:alpha val="43137"/>
                    </a:srgbClr>
                  </a:outerShdw>
                </a:effectLst>
                <a:latin typeface="Myriad Pro" pitchFamily="34" charset="0"/>
              </a:rPr>
              <a:t>Members States</a:t>
            </a:r>
            <a:r>
              <a:rPr lang="ro-RO" sz="2200" dirty="0" smtClean="0">
                <a:solidFill>
                  <a:schemeClr val="bg2"/>
                </a:solidFill>
                <a:effectLst>
                  <a:outerShdw blurRad="38100" dist="38100" dir="2700000" algn="tl">
                    <a:srgbClr val="000000">
                      <a:alpha val="43137"/>
                    </a:srgbClr>
                  </a:outerShdw>
                </a:effectLst>
                <a:latin typeface="Myriad Pro" pitchFamily="34" charset="0"/>
              </a:rPr>
              <a:t>, </a:t>
            </a:r>
            <a:r>
              <a:rPr lang="en-US" sz="2200" dirty="0" smtClean="0">
                <a:solidFill>
                  <a:schemeClr val="bg2"/>
                </a:solidFill>
                <a:effectLst>
                  <a:outerShdw blurRad="38100" dist="38100" dir="2700000" algn="tl">
                    <a:srgbClr val="000000">
                      <a:alpha val="43137"/>
                    </a:srgbClr>
                  </a:outerShdw>
                </a:effectLst>
                <a:latin typeface="Myriad Pro" pitchFamily="34" charset="0"/>
              </a:rPr>
              <a:t>RCC</a:t>
            </a:r>
            <a:endParaRPr lang="en-US" sz="2200" dirty="0">
              <a:solidFill>
                <a:schemeClr val="bg2"/>
              </a:solidFill>
              <a:effectLst>
                <a:outerShdw blurRad="38100" dist="38100" dir="2700000" algn="tl">
                  <a:srgbClr val="000000">
                    <a:alpha val="43137"/>
                  </a:srgbClr>
                </a:outerShdw>
              </a:effectLst>
              <a:latin typeface="Myriad Pro" pitchFamily="34" charset="0"/>
            </a:endParaRPr>
          </a:p>
          <a:p>
            <a:pPr marL="444500" indent="-444500" algn="just">
              <a:spcBef>
                <a:spcPts val="300"/>
              </a:spcBef>
              <a:tabLst>
                <a:tab pos="541338" algn="l"/>
              </a:tabLst>
            </a:pPr>
            <a:r>
              <a:rPr lang="ro-RO" sz="2200" dirty="0" smtClean="0">
                <a:solidFill>
                  <a:schemeClr val="bg2"/>
                </a:solidFill>
                <a:effectLst>
                  <a:outerShdw blurRad="38100" dist="38100" dir="2700000" algn="tl">
                    <a:srgbClr val="000000">
                      <a:alpha val="43137"/>
                    </a:srgbClr>
                  </a:outerShdw>
                </a:effectLst>
                <a:latin typeface="Myriad Pro" pitchFamily="34" charset="0"/>
              </a:rPr>
              <a:t> </a:t>
            </a:r>
            <a:r>
              <a:rPr lang="en-US" sz="2200" dirty="0" smtClean="0">
                <a:solidFill>
                  <a:schemeClr val="bg2"/>
                </a:solidFill>
                <a:effectLst>
                  <a:outerShdw blurRad="38100" dist="38100" dir="2700000" algn="tl">
                    <a:srgbClr val="000000">
                      <a:alpha val="43137"/>
                    </a:srgbClr>
                  </a:outerShdw>
                </a:effectLst>
                <a:latin typeface="Myriad Pro" pitchFamily="34" charset="0"/>
              </a:rPr>
              <a:t>3</a:t>
            </a:r>
            <a:r>
              <a:rPr lang="ro-RO" sz="2200" dirty="0" smtClean="0">
                <a:solidFill>
                  <a:schemeClr val="bg2"/>
                </a:solidFill>
                <a:effectLst>
                  <a:outerShdw blurRad="38100" dist="38100" dir="2700000" algn="tl">
                    <a:srgbClr val="000000">
                      <a:alpha val="43137"/>
                    </a:srgbClr>
                  </a:outerShdw>
                </a:effectLst>
                <a:latin typeface="Myriad Pro" pitchFamily="34" charset="0"/>
              </a:rPr>
              <a:t>	</a:t>
            </a:r>
            <a:r>
              <a:rPr lang="en-US" sz="2200" dirty="0" smtClean="0">
                <a:solidFill>
                  <a:schemeClr val="bg2"/>
                </a:solidFill>
                <a:effectLst>
                  <a:outerShdw blurRad="38100" dist="38100" dir="2700000" algn="tl">
                    <a:srgbClr val="000000">
                      <a:alpha val="43137"/>
                    </a:srgbClr>
                  </a:outerShdw>
                </a:effectLst>
                <a:latin typeface="Myriad Pro" pitchFamily="34" charset="0"/>
              </a:rPr>
              <a:t>EU Member States</a:t>
            </a:r>
            <a:endParaRPr lang="en-US" sz="2200" i="1" dirty="0">
              <a:solidFill>
                <a:schemeClr val="bg2"/>
              </a:solidFill>
              <a:latin typeface="Myriad Pro" pitchFamily="34" charset="0"/>
            </a:endParaRPr>
          </a:p>
          <a:p>
            <a:pPr algn="just">
              <a:spcBef>
                <a:spcPts val="300"/>
              </a:spcBef>
              <a:tabLst>
                <a:tab pos="541338" algn="l"/>
              </a:tabLst>
            </a:pPr>
            <a:r>
              <a:rPr lang="en-US" sz="2200" i="1" dirty="0" smtClean="0">
                <a:solidFill>
                  <a:schemeClr val="bg2"/>
                </a:solidFill>
                <a:latin typeface="Myriad Pro" pitchFamily="34" charset="0"/>
              </a:rPr>
              <a:t>Governmental </a:t>
            </a:r>
            <a:r>
              <a:rPr lang="en-US" sz="2200" i="1" dirty="0">
                <a:solidFill>
                  <a:schemeClr val="bg2"/>
                </a:solidFill>
                <a:latin typeface="Myriad Pro" pitchFamily="34" charset="0"/>
              </a:rPr>
              <a:t>authorities, ICT </a:t>
            </a:r>
            <a:r>
              <a:rPr lang="en-US" sz="2200" i="1" dirty="0" smtClean="0">
                <a:solidFill>
                  <a:schemeClr val="bg2"/>
                </a:solidFill>
                <a:latin typeface="Myriad Pro" pitchFamily="34" charset="0"/>
              </a:rPr>
              <a:t>Regulators, </a:t>
            </a:r>
            <a:r>
              <a:rPr lang="en-US" sz="2200" i="1" dirty="0">
                <a:solidFill>
                  <a:schemeClr val="bg2"/>
                </a:solidFill>
                <a:latin typeface="Myriad Pro" pitchFamily="34" charset="0"/>
              </a:rPr>
              <a:t>scientific and industrial institutions, universities and other ICT related institutions, representatives of the ITU and the </a:t>
            </a:r>
            <a:r>
              <a:rPr lang="en-US" sz="2200" i="1" dirty="0" smtClean="0">
                <a:solidFill>
                  <a:schemeClr val="bg2"/>
                </a:solidFill>
                <a:latin typeface="Myriad Pro" pitchFamily="34" charset="0"/>
              </a:rPr>
              <a:t>RCC secretariats.</a:t>
            </a:r>
            <a:endParaRPr lang="en-US" sz="2200" i="1" dirty="0">
              <a:solidFill>
                <a:schemeClr val="bg2"/>
              </a:solidFill>
              <a:latin typeface="Myriad Pro" pitchFamily="34" charset="0"/>
            </a:endParaRPr>
          </a:p>
        </p:txBody>
      </p:sp>
    </p:spTree>
    <p:extLst>
      <p:ext uri="{BB962C8B-B14F-4D97-AF65-F5344CB8AC3E}">
        <p14:creationId xmlns:p14="http://schemas.microsoft.com/office/powerpoint/2010/main" val="23158190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750"/>
                                        <p:tgtEl>
                                          <p:spTgt spid="29"/>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strips(downRight)">
                                      <p:cBhvr>
                                        <p:cTn id="11" dur="500"/>
                                        <p:tgtEl>
                                          <p:spTgt spid="13">
                                            <p:txEl>
                                              <p:pRg st="0" end="0"/>
                                            </p:txEl>
                                          </p:spTgt>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left)">
                                      <p:cBhvr>
                                        <p:cTn id="19" dur="500"/>
                                        <p:tgtEl>
                                          <p:spTgt spid="14">
                                            <p:txEl>
                                              <p:pRg st="0" end="0"/>
                                            </p:txEl>
                                          </p:spTgt>
                                        </p:tgtEl>
                                      </p:cBhvr>
                                    </p:animEffect>
                                  </p:childTnLst>
                                </p:cTn>
                              </p:par>
                            </p:childTnLst>
                          </p:cTn>
                        </p:par>
                        <p:par>
                          <p:cTn id="20" fill="hold">
                            <p:stCondLst>
                              <p:cond delay="2250"/>
                            </p:stCondLst>
                            <p:childTnLst>
                              <p:par>
                                <p:cTn id="21" presetID="18" presetClass="entr" presetSubtype="6" fill="hold" grpId="0" nodeType="after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strips(downRight)">
                                      <p:cBhvr>
                                        <p:cTn id="23" dur="500"/>
                                        <p:tgtEl>
                                          <p:spTgt spid="14">
                                            <p:txEl>
                                              <p:pRg st="1" end="1"/>
                                            </p:txEl>
                                          </p:spTgt>
                                        </p:tgtEl>
                                      </p:cBhvr>
                                    </p:animEffect>
                                  </p:childTnLst>
                                </p:cTn>
                              </p:par>
                            </p:childTnLst>
                          </p:cTn>
                        </p:par>
                        <p:par>
                          <p:cTn id="24" fill="hold">
                            <p:stCondLst>
                              <p:cond delay="2750"/>
                            </p:stCondLst>
                            <p:childTnLst>
                              <p:par>
                                <p:cTn id="25" presetID="18" presetClass="entr" presetSubtype="6" fill="hold" grpId="0" nodeType="after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strips(downRight)">
                                      <p:cBhvr>
                                        <p:cTn id="27" dur="500"/>
                                        <p:tgtEl>
                                          <p:spTgt spid="14">
                                            <p:txEl>
                                              <p:pRg st="2" end="2"/>
                                            </p:txEl>
                                          </p:spTgt>
                                        </p:tgtEl>
                                      </p:cBhvr>
                                    </p:animEffect>
                                  </p:childTnLst>
                                </p:cTn>
                              </p:par>
                            </p:childTnLst>
                          </p:cTn>
                        </p:par>
                        <p:par>
                          <p:cTn id="28" fill="hold">
                            <p:stCondLst>
                              <p:cond delay="3250"/>
                            </p:stCondLst>
                            <p:childTnLst>
                              <p:par>
                                <p:cTn id="29" presetID="18" presetClass="entr" presetSubtype="6" fill="hold" grpId="0" nodeType="after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strips(downRight)">
                                      <p:cBhvr>
                                        <p:cTn id="31"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6022803" cy="861774"/>
          </a:xfrm>
          <a:prstGeom prst="rect">
            <a:avLst/>
          </a:prstGeom>
          <a:noFill/>
        </p:spPr>
        <p:txBody>
          <a:bodyPr wrap="none">
            <a:spAutoFit/>
          </a:bodyPr>
          <a:lstStyle/>
          <a:p>
            <a:pPr>
              <a:lnSpc>
                <a:spcPts val="3000"/>
              </a:lnSpc>
              <a:defRPr/>
            </a:pP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RCC</a:t>
            </a:r>
            <a:r>
              <a:rPr lang="ro-RO" sz="2800" dirty="0" smtClean="0">
                <a:solidFill>
                  <a:schemeClr val="bg2"/>
                </a:solidFill>
                <a:effectLst>
                  <a:outerShdw blurRad="38100" dist="38100" dir="2700000" algn="tl">
                    <a:srgbClr val="000000">
                      <a:alpha val="43137"/>
                    </a:srgbClr>
                  </a:outerShdw>
                </a:effectLst>
                <a:latin typeface="Myriad Pro" pitchFamily="34" charset="0"/>
              </a:rPr>
              <a:t> </a:t>
            </a:r>
            <a:r>
              <a:rPr lang="ro-RO" sz="2800" dirty="0">
                <a:solidFill>
                  <a:schemeClr val="bg2"/>
                </a:solidFill>
                <a:effectLst>
                  <a:outerShdw blurRad="38100" dist="38100" dir="2700000" algn="tl">
                    <a:srgbClr val="000000">
                      <a:alpha val="43137"/>
                    </a:srgbClr>
                  </a:outerShdw>
                </a:effectLst>
                <a:latin typeface="Myriad Pro" pitchFamily="34" charset="0"/>
              </a:rPr>
              <a:t>regional </a:t>
            </a:r>
            <a:r>
              <a:rPr lang="en-US" sz="2800" dirty="0" smtClean="0">
                <a:solidFill>
                  <a:schemeClr val="bg2"/>
                </a:solidFill>
                <a:effectLst>
                  <a:outerShdw blurRad="38100" dist="38100" dir="2700000" algn="tl">
                    <a:srgbClr val="000000">
                      <a:alpha val="43137"/>
                    </a:srgbClr>
                  </a:outerShdw>
                </a:effectLst>
                <a:latin typeface="Myriad Pro" pitchFamily="34" charset="0"/>
              </a:rPr>
              <a:t>initiatives</a:t>
            </a:r>
            <a:r>
              <a:rPr lang="ro-RO" sz="2800" dirty="0" smtClean="0">
                <a:solidFill>
                  <a:schemeClr val="bg2"/>
                </a:solidFill>
                <a:effectLst>
                  <a:outerShdw blurRad="38100" dist="38100" dir="2700000" algn="tl">
                    <a:srgbClr val="000000">
                      <a:alpha val="43137"/>
                    </a:srgbClr>
                  </a:outerShdw>
                </a:effectLst>
                <a:latin typeface="Myriad Pro" pitchFamily="34" charset="0"/>
              </a:rPr>
              <a:t> </a:t>
            </a:r>
            <a:r>
              <a:rPr lang="ro-RO" sz="2800" dirty="0">
                <a:solidFill>
                  <a:schemeClr val="bg2"/>
                </a:solidFill>
                <a:effectLst>
                  <a:outerShdw blurRad="38100" dist="38100" dir="2700000" algn="tl">
                    <a:srgbClr val="000000">
                      <a:alpha val="43137"/>
                    </a:srgbClr>
                  </a:outerShdw>
                </a:effectLst>
                <a:latin typeface="Myriad Pro" pitchFamily="34" charset="0"/>
              </a:rPr>
              <a:t>WTDC-2010</a:t>
            </a: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931928"/>
            <a:ext cx="8460000" cy="4093428"/>
          </a:xfrm>
          <a:prstGeom prst="rect">
            <a:avLst/>
          </a:prstGeom>
          <a:noFill/>
        </p:spPr>
        <p:txBody>
          <a:bodyPr wrap="square" rtlCol="0">
            <a:spAutoFit/>
          </a:bodyPr>
          <a:lstStyle/>
          <a:p>
            <a:pPr marL="444500" indent="-444500" algn="just">
              <a:spcBef>
                <a:spcPts val="600"/>
              </a:spcBef>
            </a:pPr>
            <a:r>
              <a:rPr lang="ru-RU" sz="2200" dirty="0" smtClean="0">
                <a:solidFill>
                  <a:srgbClr val="990000"/>
                </a:solidFill>
                <a:effectLst>
                  <a:outerShdw blurRad="38100" dist="38100" dir="2700000" algn="tl">
                    <a:srgbClr val="000000">
                      <a:alpha val="43137"/>
                    </a:srgbClr>
                  </a:outerShdw>
                </a:effectLst>
                <a:latin typeface="Myriad Pro" pitchFamily="34" charset="0"/>
              </a:rPr>
              <a:t>1.</a:t>
            </a:r>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Creating </a:t>
            </a:r>
            <a:r>
              <a:rPr lang="en-US" sz="2200" dirty="0">
                <a:solidFill>
                  <a:schemeClr val="bg2"/>
                </a:solidFill>
                <a:latin typeface="Myriad Pro" pitchFamily="34" charset="0"/>
              </a:rPr>
              <a:t>a network of video </a:t>
            </a:r>
            <a:r>
              <a:rPr lang="en-US" sz="2200" dirty="0" smtClean="0">
                <a:solidFill>
                  <a:schemeClr val="bg2"/>
                </a:solidFill>
                <a:latin typeface="Myriad Pro" pitchFamily="34" charset="0"/>
              </a:rPr>
              <a:t>conferencing.</a:t>
            </a:r>
            <a:endParaRPr lang="en-US" sz="2200" dirty="0">
              <a:solidFill>
                <a:schemeClr val="bg2"/>
              </a:solidFill>
              <a:latin typeface="Myriad Pro" pitchFamily="34" charset="0"/>
            </a:endParaRPr>
          </a:p>
          <a:p>
            <a:pPr marL="444500" indent="-444500" algn="just">
              <a:spcBef>
                <a:spcPts val="1200"/>
              </a:spcBef>
            </a:pPr>
            <a:r>
              <a:rPr lang="ru-RU" sz="2200" dirty="0">
                <a:solidFill>
                  <a:srgbClr val="990000"/>
                </a:solidFill>
                <a:effectLst>
                  <a:outerShdw blurRad="38100" dist="38100" dir="2700000" algn="tl">
                    <a:srgbClr val="000000">
                      <a:alpha val="43137"/>
                    </a:srgbClr>
                  </a:outerShdw>
                </a:effectLst>
                <a:latin typeface="Myriad Pro" pitchFamily="34" charset="0"/>
              </a:rPr>
              <a:t>2.</a:t>
            </a:r>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Assistance </a:t>
            </a:r>
            <a:r>
              <a:rPr lang="en-US" sz="2200" dirty="0">
                <a:solidFill>
                  <a:schemeClr val="bg2"/>
                </a:solidFill>
                <a:latin typeface="Myriad Pro" pitchFamily="34" charset="0"/>
              </a:rPr>
              <a:t>in the transition from analogue to digital broadcasting.</a:t>
            </a:r>
          </a:p>
          <a:p>
            <a:pPr marL="444500" indent="-444500" algn="just">
              <a:spcBef>
                <a:spcPts val="1200"/>
              </a:spcBef>
            </a:pPr>
            <a:r>
              <a:rPr lang="ru-RU" sz="2200" dirty="0">
                <a:solidFill>
                  <a:srgbClr val="990000"/>
                </a:solidFill>
                <a:effectLst>
                  <a:outerShdw blurRad="38100" dist="38100" dir="2700000" algn="tl">
                    <a:srgbClr val="000000">
                      <a:alpha val="43137"/>
                    </a:srgbClr>
                  </a:outerShdw>
                </a:effectLst>
                <a:latin typeface="Myriad Pro" pitchFamily="34" charset="0"/>
              </a:rPr>
              <a:t>3.</a:t>
            </a:r>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Establishment of </a:t>
            </a:r>
            <a:r>
              <a:rPr lang="en-US" sz="2200" dirty="0">
                <a:solidFill>
                  <a:schemeClr val="bg2"/>
                </a:solidFill>
                <a:latin typeface="Myriad Pro" pitchFamily="34" charset="0"/>
              </a:rPr>
              <a:t>a virtual laboratory for testing remotely equipment and new technologies and </a:t>
            </a:r>
            <a:r>
              <a:rPr lang="en-US" sz="2200" dirty="0" smtClean="0">
                <a:solidFill>
                  <a:schemeClr val="bg2"/>
                </a:solidFill>
                <a:latin typeface="Myriad Pro" pitchFamily="34" charset="0"/>
              </a:rPr>
              <a:t>services.</a:t>
            </a:r>
            <a:endParaRPr lang="en-US" sz="2200" dirty="0">
              <a:solidFill>
                <a:schemeClr val="bg2"/>
              </a:solidFill>
              <a:latin typeface="Myriad Pro" pitchFamily="34" charset="0"/>
            </a:endParaRPr>
          </a:p>
          <a:p>
            <a:pPr marL="444500" indent="-444500" algn="just">
              <a:spcBef>
                <a:spcPts val="1200"/>
              </a:spcBef>
            </a:pPr>
            <a:r>
              <a:rPr lang="ru-RU" sz="2200" dirty="0">
                <a:solidFill>
                  <a:srgbClr val="990000"/>
                </a:solidFill>
                <a:effectLst>
                  <a:outerShdw blurRad="38100" dist="38100" dir="2700000" algn="tl">
                    <a:srgbClr val="000000">
                      <a:alpha val="43137"/>
                    </a:srgbClr>
                  </a:outerShdw>
                </a:effectLst>
                <a:latin typeface="Myriad Pro" pitchFamily="34" charset="0"/>
              </a:rPr>
              <a:t>4.</a:t>
            </a:r>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Sustainable </a:t>
            </a:r>
            <a:r>
              <a:rPr lang="en-US" sz="2200" dirty="0">
                <a:solidFill>
                  <a:schemeClr val="bg2"/>
                </a:solidFill>
                <a:latin typeface="Myriad Pro" pitchFamily="34" charset="0"/>
              </a:rPr>
              <a:t>electricity supply of the facilities of </a:t>
            </a:r>
            <a:r>
              <a:rPr lang="en-US" sz="2200" dirty="0" smtClean="0">
                <a:solidFill>
                  <a:schemeClr val="bg2"/>
                </a:solidFill>
                <a:latin typeface="Myriad Pro" pitchFamily="34" charset="0"/>
              </a:rPr>
              <a:t>telecommunications/ICTs </a:t>
            </a:r>
            <a:r>
              <a:rPr lang="en-US" sz="2200" dirty="0">
                <a:solidFill>
                  <a:schemeClr val="bg2"/>
                </a:solidFill>
                <a:latin typeface="Myriad Pro" pitchFamily="34" charset="0"/>
              </a:rPr>
              <a:t>in rural and remote </a:t>
            </a:r>
            <a:r>
              <a:rPr lang="en-US" sz="2200" dirty="0" smtClean="0">
                <a:solidFill>
                  <a:schemeClr val="bg2"/>
                </a:solidFill>
                <a:latin typeface="Myriad Pro" pitchFamily="34" charset="0"/>
              </a:rPr>
              <a:t>areas.</a:t>
            </a:r>
            <a:endParaRPr lang="en-US" sz="2200" dirty="0">
              <a:solidFill>
                <a:schemeClr val="bg2"/>
              </a:solidFill>
              <a:latin typeface="Myriad Pro" pitchFamily="34" charset="0"/>
            </a:endParaRPr>
          </a:p>
          <a:p>
            <a:pPr marL="444500" indent="-444500" algn="just">
              <a:spcBef>
                <a:spcPts val="1200"/>
              </a:spcBef>
            </a:pPr>
            <a:r>
              <a:rPr lang="ru-RU" sz="2200" dirty="0">
                <a:solidFill>
                  <a:srgbClr val="990000"/>
                </a:solidFill>
                <a:effectLst>
                  <a:outerShdw blurRad="38100" dist="38100" dir="2700000" algn="tl">
                    <a:srgbClr val="000000">
                      <a:alpha val="43137"/>
                    </a:srgbClr>
                  </a:outerShdw>
                </a:effectLst>
                <a:latin typeface="Myriad Pro" pitchFamily="34" charset="0"/>
              </a:rPr>
              <a:t>5.</a:t>
            </a:r>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Development </a:t>
            </a:r>
            <a:r>
              <a:rPr lang="en-US" sz="2200" dirty="0">
                <a:solidFill>
                  <a:schemeClr val="bg2"/>
                </a:solidFill>
                <a:latin typeface="Myriad Pro" pitchFamily="34" charset="0"/>
              </a:rPr>
              <a:t>of recommendations and creation of a telecommunication systems pilot site for the implementation of secure remote payments and management of bank accounts using wireless communication networks.</a:t>
            </a:r>
            <a:endParaRPr lang="ru-RU" sz="2200" dirty="0">
              <a:solidFill>
                <a:schemeClr val="bg2"/>
              </a:solidFill>
              <a:latin typeface="Myriad Pro" pitchFamily="34" charset="0"/>
            </a:endParaRPr>
          </a:p>
        </p:txBody>
      </p:sp>
    </p:spTree>
    <p:extLst>
      <p:ext uri="{BB962C8B-B14F-4D97-AF65-F5344CB8AC3E}">
        <p14:creationId xmlns:p14="http://schemas.microsoft.com/office/powerpoint/2010/main" val="23236424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strips(downRigh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par>
                          <p:cTn id="16" fill="hold">
                            <p:stCondLst>
                              <p:cond delay="1750"/>
                            </p:stCondLst>
                            <p:childTnLst>
                              <p:par>
                                <p:cTn id="17" presetID="18" presetClass="entr" presetSubtype="6" fill="hold" grpId="0" nodeType="after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Effect transition="in" filter="strips(downRight)">
                                      <p:cBhvr>
                                        <p:cTn id="19" dur="500"/>
                                        <p:tgtEl>
                                          <p:spTgt spid="63">
                                            <p:txEl>
                                              <p:pRg st="2" end="2"/>
                                            </p:txEl>
                                          </p:spTgt>
                                        </p:tgtEl>
                                      </p:cBhvr>
                                    </p:animEffect>
                                  </p:childTnLst>
                                </p:cTn>
                              </p:par>
                            </p:childTnLst>
                          </p:cTn>
                        </p:par>
                        <p:par>
                          <p:cTn id="20" fill="hold">
                            <p:stCondLst>
                              <p:cond delay="2250"/>
                            </p:stCondLst>
                            <p:childTnLst>
                              <p:par>
                                <p:cTn id="21" presetID="18" presetClass="entr" presetSubtype="6" fill="hold" grpId="0" nodeType="afterEffect">
                                  <p:stCondLst>
                                    <p:cond delay="0"/>
                                  </p:stCondLst>
                                  <p:childTnLst>
                                    <p:set>
                                      <p:cBhvr>
                                        <p:cTn id="22" dur="1" fill="hold">
                                          <p:stCondLst>
                                            <p:cond delay="0"/>
                                          </p:stCondLst>
                                        </p:cTn>
                                        <p:tgtEl>
                                          <p:spTgt spid="63">
                                            <p:txEl>
                                              <p:pRg st="3" end="3"/>
                                            </p:txEl>
                                          </p:spTgt>
                                        </p:tgtEl>
                                        <p:attrNameLst>
                                          <p:attrName>style.visibility</p:attrName>
                                        </p:attrNameLst>
                                      </p:cBhvr>
                                      <p:to>
                                        <p:strVal val="visible"/>
                                      </p:to>
                                    </p:set>
                                    <p:animEffect transition="in" filter="strips(downRight)">
                                      <p:cBhvr>
                                        <p:cTn id="23" dur="500"/>
                                        <p:tgtEl>
                                          <p:spTgt spid="63">
                                            <p:txEl>
                                              <p:pRg st="3" end="3"/>
                                            </p:txEl>
                                          </p:spTgt>
                                        </p:tgtEl>
                                      </p:cBhvr>
                                    </p:animEffect>
                                  </p:childTnLst>
                                </p:cTn>
                              </p:par>
                            </p:childTnLst>
                          </p:cTn>
                        </p:par>
                        <p:par>
                          <p:cTn id="24" fill="hold">
                            <p:stCondLst>
                              <p:cond delay="2750"/>
                            </p:stCondLst>
                            <p:childTnLst>
                              <p:par>
                                <p:cTn id="25" presetID="18" presetClass="entr" presetSubtype="6" fill="hold" grpId="0" nodeType="after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strips(downRight)">
                                      <p:cBhvr>
                                        <p:cTn id="27" dur="500"/>
                                        <p:tgtEl>
                                          <p:spTgt spid="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124066" cy="861774"/>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1. Creating </a:t>
            </a:r>
            <a:r>
              <a:rPr lang="en-US" sz="2800" dirty="0">
                <a:solidFill>
                  <a:schemeClr val="bg2"/>
                </a:solidFill>
                <a:effectLst>
                  <a:outerShdw blurRad="38100" dist="38100" dir="2700000" algn="tl">
                    <a:srgbClr val="000000">
                      <a:alpha val="43137"/>
                    </a:srgbClr>
                  </a:outerShdw>
                </a:effectLst>
                <a:latin typeface="Myriad Pro" pitchFamily="34" charset="0"/>
              </a:rPr>
              <a:t>a network of video </a:t>
            </a:r>
            <a:r>
              <a:rPr lang="en-US" sz="2800" dirty="0" smtClean="0">
                <a:solidFill>
                  <a:schemeClr val="bg2"/>
                </a:solidFill>
                <a:effectLst>
                  <a:outerShdw blurRad="38100" dist="38100" dir="2700000" algn="tl">
                    <a:srgbClr val="000000">
                      <a:alpha val="43137"/>
                    </a:srgbClr>
                  </a:outerShdw>
                </a:effectLst>
                <a:latin typeface="Myriad Pro" pitchFamily="34" charset="0"/>
              </a:rPr>
              <a:t>conferencing</a:t>
            </a:r>
          </a:p>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 (WTDC-2010)</a:t>
            </a:r>
            <a:endParaRPr lang="ro-RO" sz="28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2539157"/>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smtClean="0">
                <a:solidFill>
                  <a:schemeClr val="bg2"/>
                </a:solidFill>
                <a:latin typeface="Myriad Pro" pitchFamily="34" charset="0"/>
              </a:rPr>
              <a:t>Project was implemented. </a:t>
            </a:r>
            <a:r>
              <a:rPr lang="en-US" sz="2200" dirty="0">
                <a:solidFill>
                  <a:schemeClr val="bg2"/>
                </a:solidFill>
                <a:latin typeface="Myriad Pro" pitchFamily="34" charset="0"/>
              </a:rPr>
              <a:t>Creating a network of video conferencing between the </a:t>
            </a:r>
            <a:r>
              <a:rPr lang="en-US" sz="2200" dirty="0" smtClean="0">
                <a:solidFill>
                  <a:schemeClr val="bg2"/>
                </a:solidFill>
                <a:latin typeface="Myriad Pro" pitchFamily="34" charset="0"/>
              </a:rPr>
              <a:t>Regional </a:t>
            </a:r>
            <a:r>
              <a:rPr lang="en-US" sz="2200" dirty="0">
                <a:solidFill>
                  <a:schemeClr val="bg2"/>
                </a:solidFill>
                <a:latin typeface="Myriad Pro" pitchFamily="34" charset="0"/>
              </a:rPr>
              <a:t>Office of ITU  and the </a:t>
            </a:r>
            <a:r>
              <a:rPr lang="en-US" sz="2200" dirty="0" smtClean="0">
                <a:solidFill>
                  <a:schemeClr val="bg2"/>
                </a:solidFill>
                <a:latin typeface="Myriad Pro" pitchFamily="34" charset="0"/>
              </a:rPr>
              <a:t>RCC </a:t>
            </a:r>
            <a:r>
              <a:rPr lang="en-US" sz="2200" dirty="0">
                <a:solidFill>
                  <a:schemeClr val="bg2"/>
                </a:solidFill>
                <a:latin typeface="Myriad Pro" pitchFamily="34" charset="0"/>
              </a:rPr>
              <a:t>telecommunications </a:t>
            </a:r>
            <a:r>
              <a:rPr lang="en-US" sz="2200" dirty="0" smtClean="0">
                <a:solidFill>
                  <a:schemeClr val="bg2"/>
                </a:solidFill>
                <a:latin typeface="Myriad Pro" pitchFamily="34" charset="0"/>
              </a:rPr>
              <a:t>administrations has </a:t>
            </a:r>
            <a:r>
              <a:rPr lang="en-US" sz="2200" dirty="0">
                <a:solidFill>
                  <a:schemeClr val="bg2"/>
                </a:solidFill>
                <a:latin typeface="Myriad Pro" pitchFamily="34" charset="0"/>
              </a:rPr>
              <a:t>made it possible to organize seminars via videoconference and increased the number of participants in regional activities (an average of 60-70 people to 170-180</a:t>
            </a:r>
            <a:r>
              <a:rPr lang="en-US" sz="2200" dirty="0" smtClean="0">
                <a:solidFill>
                  <a:schemeClr val="bg2"/>
                </a:solidFill>
                <a:latin typeface="Myriad Pro" pitchFamily="34" charset="0"/>
              </a:rPr>
              <a:t>).</a:t>
            </a:r>
            <a:endParaRPr lang="en-US" sz="2200" dirty="0">
              <a:solidFill>
                <a:schemeClr val="bg2"/>
              </a:solidFill>
              <a:latin typeface="Myriad Pro" pitchFamily="34" charset="0"/>
            </a:endParaRPr>
          </a:p>
        </p:txBody>
      </p:sp>
    </p:spTree>
    <p:extLst>
      <p:ext uri="{BB962C8B-B14F-4D97-AF65-F5344CB8AC3E}">
        <p14:creationId xmlns:p14="http://schemas.microsoft.com/office/powerpoint/2010/main" val="4478654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wipe(lef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242111" cy="1246495"/>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2. Assistance </a:t>
            </a:r>
            <a:r>
              <a:rPr lang="en-US" sz="2800" dirty="0">
                <a:solidFill>
                  <a:schemeClr val="bg2"/>
                </a:solidFill>
                <a:effectLst>
                  <a:outerShdw blurRad="38100" dist="38100" dir="2700000" algn="tl">
                    <a:srgbClr val="000000">
                      <a:alpha val="43137"/>
                    </a:srgbClr>
                  </a:outerShdw>
                </a:effectLst>
                <a:latin typeface="Myriad Pro" pitchFamily="34" charset="0"/>
              </a:rPr>
              <a:t>in the </a:t>
            </a:r>
            <a:r>
              <a:rPr lang="en-US" sz="2800" dirty="0" smtClean="0">
                <a:solidFill>
                  <a:schemeClr val="bg2"/>
                </a:solidFill>
                <a:effectLst>
                  <a:outerShdw blurRad="38100" dist="38100" dir="2700000" algn="tl">
                    <a:srgbClr val="000000">
                      <a:alpha val="43137"/>
                    </a:srgbClr>
                  </a:outerShdw>
                </a:effectLst>
                <a:latin typeface="Myriad Pro" pitchFamily="34" charset="0"/>
              </a:rPr>
              <a:t>transition from analogue</a:t>
            </a:r>
          </a:p>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 </a:t>
            </a:r>
            <a:r>
              <a:rPr lang="en-US" sz="2800" dirty="0">
                <a:solidFill>
                  <a:schemeClr val="bg2"/>
                </a:solidFill>
                <a:effectLst>
                  <a:outerShdw blurRad="38100" dist="38100" dir="2700000" algn="tl">
                    <a:srgbClr val="000000">
                      <a:alpha val="43137"/>
                    </a:srgbClr>
                  </a:outerShdw>
                </a:effectLst>
                <a:latin typeface="Myriad Pro" pitchFamily="34" charset="0"/>
              </a:rPr>
              <a:t>to digital </a:t>
            </a:r>
            <a:r>
              <a:rPr lang="en-US" sz="2800" dirty="0" smtClean="0">
                <a:solidFill>
                  <a:schemeClr val="bg2"/>
                </a:solidFill>
                <a:effectLst>
                  <a:outerShdw blurRad="38100" dist="38100" dir="2700000" algn="tl">
                    <a:srgbClr val="000000">
                      <a:alpha val="43137"/>
                    </a:srgbClr>
                  </a:outerShdw>
                </a:effectLst>
                <a:latin typeface="Myriad Pro" pitchFamily="34" charset="0"/>
              </a:rPr>
              <a:t>broadcasting </a:t>
            </a:r>
            <a:r>
              <a:rPr lang="en-US" sz="2400" dirty="0">
                <a:solidFill>
                  <a:schemeClr val="bg2"/>
                </a:solidFill>
                <a:effectLst>
                  <a:outerShdw blurRad="38100" dist="38100" dir="2700000" algn="tl">
                    <a:srgbClr val="000000">
                      <a:alpha val="43137"/>
                    </a:srgbClr>
                  </a:outerShdw>
                </a:effectLst>
                <a:latin typeface="Myriad Pro" pitchFamily="34" charset="0"/>
              </a:rPr>
              <a:t> (WTDC-2010)</a:t>
            </a:r>
            <a:endParaRPr lang="ro-RO" sz="24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3631763"/>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a:solidFill>
                  <a:schemeClr val="bg2"/>
                </a:solidFill>
                <a:latin typeface="Myriad Pro" pitchFamily="34" charset="0"/>
              </a:rPr>
              <a:t>The center was established in Minsk. </a:t>
            </a:r>
            <a:endParaRPr lang="en-US" sz="2200" dirty="0" smtClean="0">
              <a:solidFill>
                <a:schemeClr val="bg2"/>
              </a:solidFill>
              <a:latin typeface="Myriad Pro" pitchFamily="34" charset="0"/>
            </a:endParaRPr>
          </a:p>
          <a:p>
            <a:pPr algn="just">
              <a:spcBef>
                <a:spcPts val="600"/>
              </a:spcBef>
              <a:tabLst>
                <a:tab pos="444500" algn="l"/>
              </a:tabLst>
            </a:pPr>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assist in </a:t>
            </a:r>
            <a:r>
              <a:rPr lang="en-US" sz="2200" dirty="0">
                <a:solidFill>
                  <a:schemeClr val="bg2"/>
                </a:solidFill>
                <a:latin typeface="Myriad Pro" pitchFamily="34" charset="0"/>
              </a:rPr>
              <a:t>developing and adjusting frequency plans of digital terrestrial television of the </a:t>
            </a:r>
            <a:r>
              <a:rPr lang="en-US" sz="2200" dirty="0" smtClean="0">
                <a:solidFill>
                  <a:schemeClr val="bg2"/>
                </a:solidFill>
                <a:latin typeface="Myriad Pro" pitchFamily="34" charset="0"/>
              </a:rPr>
              <a:t>RCC</a:t>
            </a:r>
            <a:r>
              <a:rPr lang="ru-RU" sz="2200" dirty="0" smtClean="0">
                <a:solidFill>
                  <a:schemeClr val="bg2"/>
                </a:solidFill>
                <a:latin typeface="Myriad Pro" pitchFamily="34" charset="0"/>
              </a:rPr>
              <a:t>;</a:t>
            </a:r>
            <a:endParaRPr lang="ru-RU" sz="2200" dirty="0">
              <a:solidFill>
                <a:schemeClr val="bg2"/>
              </a:solidFill>
              <a:latin typeface="Myriad Pro" pitchFamily="34" charset="0"/>
            </a:endParaRPr>
          </a:p>
          <a:p>
            <a:pPr marL="182563" lvl="0" indent="-182563" algn="just"/>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    joint preparation </a:t>
            </a:r>
            <a:r>
              <a:rPr lang="en-US" sz="2200" dirty="0">
                <a:solidFill>
                  <a:schemeClr val="bg2"/>
                </a:solidFill>
                <a:latin typeface="Myriad Pro" pitchFamily="34" charset="0"/>
              </a:rPr>
              <a:t>and development of a minimum necessary set of technical standards for the implementation of </a:t>
            </a:r>
            <a:r>
              <a:rPr lang="en-US" sz="2200" dirty="0" smtClean="0">
                <a:solidFill>
                  <a:schemeClr val="bg2"/>
                </a:solidFill>
                <a:latin typeface="Myriad Pro" pitchFamily="34" charset="0"/>
              </a:rPr>
              <a:t>DTV</a:t>
            </a:r>
            <a:r>
              <a:rPr lang="ru-RU" sz="2200" dirty="0" smtClean="0">
                <a:solidFill>
                  <a:schemeClr val="bg2"/>
                </a:solidFill>
                <a:latin typeface="Myriad Pro" pitchFamily="34" charset="0"/>
              </a:rPr>
              <a:t>;</a:t>
            </a:r>
            <a:endParaRPr lang="ru-RU" sz="2200" dirty="0">
              <a:solidFill>
                <a:schemeClr val="bg2"/>
              </a:solidFill>
              <a:latin typeface="Myriad Pro" pitchFamily="34" charset="0"/>
            </a:endParaRPr>
          </a:p>
          <a:p>
            <a:pPr marL="182563" lvl="0" indent="-182563" algn="just"/>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    conducting joint </a:t>
            </a:r>
            <a:r>
              <a:rPr lang="en-US" sz="2200" dirty="0">
                <a:solidFill>
                  <a:schemeClr val="bg2"/>
                </a:solidFill>
                <a:latin typeface="Myriad Pro" pitchFamily="34" charset="0"/>
              </a:rPr>
              <a:t>trial operation of </a:t>
            </a:r>
            <a:r>
              <a:rPr lang="en-US" sz="2200" dirty="0" smtClean="0">
                <a:solidFill>
                  <a:schemeClr val="bg2"/>
                </a:solidFill>
                <a:latin typeface="Myriad Pro" pitchFamily="34" charset="0"/>
              </a:rPr>
              <a:t>DTV </a:t>
            </a:r>
            <a:r>
              <a:rPr lang="en-US" sz="2200" dirty="0">
                <a:solidFill>
                  <a:schemeClr val="bg2"/>
                </a:solidFill>
                <a:latin typeface="Myriad Pro" pitchFamily="34" charset="0"/>
              </a:rPr>
              <a:t>zones in the region of the </a:t>
            </a:r>
            <a:r>
              <a:rPr lang="en-US" sz="2200" dirty="0" smtClean="0">
                <a:solidFill>
                  <a:schemeClr val="bg2"/>
                </a:solidFill>
                <a:latin typeface="Myriad Pro" pitchFamily="34" charset="0"/>
              </a:rPr>
              <a:t>RCC</a:t>
            </a:r>
            <a:r>
              <a:rPr lang="ru-RU" sz="2200" dirty="0" smtClean="0">
                <a:solidFill>
                  <a:schemeClr val="bg2"/>
                </a:solidFill>
                <a:latin typeface="Myriad Pro" pitchFamily="34" charset="0"/>
              </a:rPr>
              <a:t>;</a:t>
            </a:r>
            <a:endParaRPr lang="ru-RU" sz="2200" dirty="0">
              <a:solidFill>
                <a:schemeClr val="bg2"/>
              </a:solidFill>
              <a:latin typeface="Myriad Pro" pitchFamily="34" charset="0"/>
            </a:endParaRPr>
          </a:p>
          <a:p>
            <a:pPr marL="182563" lvl="0" indent="-182563" algn="just"/>
            <a:r>
              <a:rPr lang="ru-RU" sz="2200" dirty="0" smtClean="0">
                <a:solidFill>
                  <a:schemeClr val="bg2"/>
                </a:solidFill>
                <a:latin typeface="Myriad Pro" pitchFamily="34" charset="0"/>
              </a:rPr>
              <a:t>-	</a:t>
            </a:r>
            <a:r>
              <a:rPr lang="en-US" sz="2200" dirty="0" smtClean="0">
                <a:solidFill>
                  <a:schemeClr val="bg2"/>
                </a:solidFill>
                <a:latin typeface="Myriad Pro" pitchFamily="34" charset="0"/>
              </a:rPr>
              <a:t>    review and </a:t>
            </a:r>
            <a:r>
              <a:rPr lang="en-US" sz="2200" dirty="0">
                <a:solidFill>
                  <a:schemeClr val="bg2"/>
                </a:solidFill>
                <a:latin typeface="Myriad Pro" pitchFamily="34" charset="0"/>
              </a:rPr>
              <a:t>study questions of the organization of systems operation </a:t>
            </a:r>
            <a:r>
              <a:rPr lang="en-US" sz="2200" dirty="0" smtClean="0">
                <a:solidFill>
                  <a:schemeClr val="bg2"/>
                </a:solidFill>
                <a:latin typeface="Myriad Pro" pitchFamily="34" charset="0"/>
              </a:rPr>
              <a:t>DTV</a:t>
            </a:r>
            <a:r>
              <a:rPr lang="ru-RU" sz="2200" dirty="0" smtClean="0">
                <a:solidFill>
                  <a:schemeClr val="bg2"/>
                </a:solidFill>
                <a:latin typeface="Myriad Pro" pitchFamily="34" charset="0"/>
              </a:rPr>
              <a:t>.</a:t>
            </a:r>
            <a:endParaRPr lang="en-US" sz="2200" dirty="0">
              <a:solidFill>
                <a:schemeClr val="bg2"/>
              </a:solidFill>
              <a:latin typeface="Myriad Pro" pitchFamily="34" charset="0"/>
            </a:endParaRPr>
          </a:p>
        </p:txBody>
      </p:sp>
    </p:spTree>
    <p:extLst>
      <p:ext uri="{BB962C8B-B14F-4D97-AF65-F5344CB8AC3E}">
        <p14:creationId xmlns:p14="http://schemas.microsoft.com/office/powerpoint/2010/main" val="6494020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wipe(lef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par>
                          <p:cTn id="16" fill="hold">
                            <p:stCondLst>
                              <p:cond delay="1750"/>
                            </p:stCondLst>
                            <p:childTnLst>
                              <p:par>
                                <p:cTn id="17" presetID="18" presetClass="entr" presetSubtype="6" fill="hold" grpId="0" nodeType="after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Effect transition="in" filter="strips(downRight)">
                                      <p:cBhvr>
                                        <p:cTn id="19" dur="500"/>
                                        <p:tgtEl>
                                          <p:spTgt spid="63">
                                            <p:txEl>
                                              <p:pRg st="2" end="2"/>
                                            </p:txEl>
                                          </p:spTgt>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63">
                                            <p:txEl>
                                              <p:pRg st="3" end="3"/>
                                            </p:txEl>
                                          </p:spTgt>
                                        </p:tgtEl>
                                        <p:attrNameLst>
                                          <p:attrName>style.visibility</p:attrName>
                                        </p:attrNameLst>
                                      </p:cBhvr>
                                      <p:to>
                                        <p:strVal val="visible"/>
                                      </p:to>
                                    </p:set>
                                    <p:animEffect transition="in" filter="wipe(up)">
                                      <p:cBhvr>
                                        <p:cTn id="23" dur="500"/>
                                        <p:tgtEl>
                                          <p:spTgt spid="63">
                                            <p:txEl>
                                              <p:pRg st="3" end="3"/>
                                            </p:txEl>
                                          </p:spTgt>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wipe(up)">
                                      <p:cBhvr>
                                        <p:cTn id="27" dur="500"/>
                                        <p:tgtEl>
                                          <p:spTgt spid="63">
                                            <p:txEl>
                                              <p:pRg st="4" end="4"/>
                                            </p:txEl>
                                          </p:spTgt>
                                        </p:tgtEl>
                                      </p:cBhvr>
                                    </p:animEffect>
                                  </p:childTnLst>
                                </p:cTn>
                              </p:par>
                            </p:childTnLst>
                          </p:cTn>
                        </p:par>
                        <p:par>
                          <p:cTn id="28" fill="hold">
                            <p:stCondLst>
                              <p:cond delay="3250"/>
                            </p:stCondLst>
                            <p:childTnLst>
                              <p:par>
                                <p:cTn id="29" presetID="22" presetClass="entr" presetSubtype="1" fill="hold" grpId="0" nodeType="afterEffect">
                                  <p:stCondLst>
                                    <p:cond delay="0"/>
                                  </p:stCondLst>
                                  <p:childTnLst>
                                    <p:set>
                                      <p:cBhvr>
                                        <p:cTn id="30" dur="1" fill="hold">
                                          <p:stCondLst>
                                            <p:cond delay="0"/>
                                          </p:stCondLst>
                                        </p:cTn>
                                        <p:tgtEl>
                                          <p:spTgt spid="63">
                                            <p:txEl>
                                              <p:pRg st="5" end="5"/>
                                            </p:txEl>
                                          </p:spTgt>
                                        </p:tgtEl>
                                        <p:attrNameLst>
                                          <p:attrName>style.visibility</p:attrName>
                                        </p:attrNameLst>
                                      </p:cBhvr>
                                      <p:to>
                                        <p:strVal val="visible"/>
                                      </p:to>
                                    </p:set>
                                    <p:animEffect transition="in" filter="wipe(up)">
                                      <p:cBhvr>
                                        <p:cTn id="31" dur="500"/>
                                        <p:tgtEl>
                                          <p:spTgt spid="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8236486" cy="1220334"/>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3. Virtual laboratory </a:t>
            </a:r>
            <a:r>
              <a:rPr lang="en-US" sz="2800" dirty="0">
                <a:solidFill>
                  <a:schemeClr val="bg2"/>
                </a:solidFill>
                <a:effectLst>
                  <a:outerShdw blurRad="38100" dist="38100" dir="2700000" algn="tl">
                    <a:srgbClr val="000000">
                      <a:alpha val="43137"/>
                    </a:srgbClr>
                  </a:outerShdw>
                </a:effectLst>
                <a:latin typeface="Myriad Pro" pitchFamily="34" charset="0"/>
              </a:rPr>
              <a:t>for testing remotely </a:t>
            </a:r>
            <a:r>
              <a:rPr lang="en-US" sz="2800" dirty="0" smtClean="0">
                <a:solidFill>
                  <a:schemeClr val="bg2"/>
                </a:solidFill>
                <a:effectLst>
                  <a:outerShdw blurRad="38100" dist="38100" dir="2700000" algn="tl">
                    <a:srgbClr val="000000">
                      <a:alpha val="43137"/>
                    </a:srgbClr>
                  </a:outerShdw>
                </a:effectLst>
                <a:latin typeface="Myriad Pro" pitchFamily="34" charset="0"/>
              </a:rPr>
              <a:t>equipment</a:t>
            </a: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and </a:t>
            </a:r>
            <a:r>
              <a:rPr lang="en-US" sz="2800" dirty="0">
                <a:solidFill>
                  <a:schemeClr val="bg2"/>
                </a:solidFill>
                <a:effectLst>
                  <a:outerShdw blurRad="38100" dist="38100" dir="2700000" algn="tl">
                    <a:srgbClr val="000000">
                      <a:alpha val="43137"/>
                    </a:srgbClr>
                  </a:outerShdw>
                </a:effectLst>
                <a:latin typeface="Myriad Pro" pitchFamily="34" charset="0"/>
              </a:rPr>
              <a:t>new technologies and </a:t>
            </a:r>
            <a:r>
              <a:rPr lang="en-US" sz="2800" dirty="0" smtClean="0">
                <a:solidFill>
                  <a:schemeClr val="bg2"/>
                </a:solidFill>
                <a:effectLst>
                  <a:outerShdw blurRad="38100" dist="38100" dir="2700000" algn="tl">
                    <a:srgbClr val="000000">
                      <a:alpha val="43137"/>
                    </a:srgbClr>
                  </a:outerShdw>
                </a:effectLst>
                <a:latin typeface="Myriad Pro" pitchFamily="34" charset="0"/>
              </a:rPr>
              <a:t>services </a:t>
            </a:r>
            <a:r>
              <a:rPr lang="en-US" sz="2400" dirty="0">
                <a:solidFill>
                  <a:schemeClr val="bg2"/>
                </a:solidFill>
                <a:effectLst>
                  <a:outerShdw blurRad="38100" dist="38100" dir="2700000" algn="tl">
                    <a:srgbClr val="000000">
                      <a:alpha val="43137"/>
                    </a:srgbClr>
                  </a:outerShdw>
                </a:effectLst>
                <a:latin typeface="Myriad Pro" pitchFamily="34" charset="0"/>
              </a:rPr>
              <a:t> (WTDC-2010)</a:t>
            </a:r>
            <a:endParaRPr lang="ro-RO" sz="24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5339923"/>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a:solidFill>
                  <a:schemeClr val="bg2"/>
                </a:solidFill>
                <a:latin typeface="Myriad Pro" pitchFamily="34" charset="0"/>
              </a:rPr>
              <a:t>The project was implemented: </a:t>
            </a:r>
            <a:r>
              <a:rPr lang="en-US" sz="2200" dirty="0" smtClean="0">
                <a:solidFill>
                  <a:schemeClr val="bg2"/>
                </a:solidFill>
                <a:latin typeface="Myriad Pro" pitchFamily="34" charset="0"/>
              </a:rPr>
              <a:t>technical infrastructure, portal, remote access, methodology. It </a:t>
            </a:r>
            <a:r>
              <a:rPr lang="en-US" sz="2200" dirty="0">
                <a:solidFill>
                  <a:schemeClr val="bg2"/>
                </a:solidFill>
                <a:latin typeface="Myriad Pro" pitchFamily="34" charset="0"/>
              </a:rPr>
              <a:t>was created a running virtual laboratory, developed recommendations for the use of this VL, Last year, were held seminars on providing </a:t>
            </a:r>
            <a:r>
              <a:rPr lang="en-US" sz="2200" dirty="0" smtClean="0">
                <a:solidFill>
                  <a:schemeClr val="bg2"/>
                </a:solidFill>
                <a:latin typeface="Myriad Pro" pitchFamily="34" charset="0"/>
              </a:rPr>
              <a:t>services and </a:t>
            </a:r>
            <a:r>
              <a:rPr lang="en-US" sz="2200" dirty="0">
                <a:solidFill>
                  <a:schemeClr val="bg2"/>
                </a:solidFill>
                <a:latin typeface="Myriad Pro" pitchFamily="34" charset="0"/>
              </a:rPr>
              <a:t>training </a:t>
            </a:r>
            <a:r>
              <a:rPr lang="en-US" sz="2200" dirty="0" smtClean="0">
                <a:solidFill>
                  <a:schemeClr val="bg2"/>
                </a:solidFill>
                <a:latin typeface="Myriad Pro" pitchFamily="34" charset="0"/>
              </a:rPr>
              <a:t>seminar</a:t>
            </a:r>
            <a:r>
              <a:rPr lang="ru-RU" sz="2200" dirty="0" smtClean="0">
                <a:solidFill>
                  <a:schemeClr val="bg2"/>
                </a:solidFill>
                <a:latin typeface="Myriad Pro" pitchFamily="34" charset="0"/>
              </a:rPr>
              <a:t>.</a:t>
            </a:r>
            <a:endParaRPr lang="en-US" sz="2200" dirty="0" smtClean="0">
              <a:solidFill>
                <a:schemeClr val="bg2"/>
              </a:solidFill>
              <a:latin typeface="Myriad Pro" pitchFamily="34" charset="0"/>
            </a:endParaRPr>
          </a:p>
          <a:p>
            <a:pPr marL="342900" indent="-342900" algn="just">
              <a:spcBef>
                <a:spcPts val="1200"/>
              </a:spcBef>
              <a:buFontTx/>
              <a:buChar char="-"/>
              <a:tabLst>
                <a:tab pos="444500" algn="l"/>
              </a:tabLst>
            </a:pPr>
            <a:r>
              <a:rPr lang="en-US" sz="2200" dirty="0" smtClean="0">
                <a:solidFill>
                  <a:schemeClr val="bg2"/>
                </a:solidFill>
                <a:latin typeface="Myriad Pro" pitchFamily="34" charset="0"/>
              </a:rPr>
              <a:t>functional </a:t>
            </a:r>
            <a:r>
              <a:rPr lang="en-US" sz="2200" dirty="0">
                <a:solidFill>
                  <a:schemeClr val="bg2"/>
                </a:solidFill>
                <a:latin typeface="Myriad Pro" pitchFamily="34" charset="0"/>
              </a:rPr>
              <a:t>testing </a:t>
            </a:r>
            <a:r>
              <a:rPr lang="en-US" sz="2200" dirty="0" smtClean="0">
                <a:solidFill>
                  <a:schemeClr val="bg2"/>
                </a:solidFill>
                <a:latin typeface="Myriad Pro" pitchFamily="34" charset="0"/>
              </a:rPr>
              <a:t>of the equipment;</a:t>
            </a:r>
            <a:endParaRPr lang="en-US" sz="2200" dirty="0">
              <a:solidFill>
                <a:schemeClr val="bg2"/>
              </a:solidFill>
              <a:latin typeface="Myriad Pro" pitchFamily="34" charset="0"/>
            </a:endParaRPr>
          </a:p>
          <a:p>
            <a:pPr marL="342900" indent="-342900" algn="just">
              <a:spcBef>
                <a:spcPts val="1200"/>
              </a:spcBef>
              <a:buFontTx/>
              <a:buChar char="-"/>
              <a:tabLst>
                <a:tab pos="444500" algn="l"/>
              </a:tabLst>
            </a:pPr>
            <a:r>
              <a:rPr lang="en-US" sz="2200" dirty="0" smtClean="0">
                <a:solidFill>
                  <a:schemeClr val="bg2"/>
                </a:solidFill>
                <a:latin typeface="Myriad Pro" pitchFamily="34" charset="0"/>
              </a:rPr>
              <a:t>testing SS7 systems; </a:t>
            </a:r>
          </a:p>
          <a:p>
            <a:pPr marL="342900" indent="-342900" algn="just">
              <a:spcBef>
                <a:spcPts val="1200"/>
              </a:spcBef>
              <a:buFontTx/>
              <a:buChar char="-"/>
              <a:tabLst>
                <a:tab pos="444500" algn="l"/>
              </a:tabLst>
            </a:pPr>
            <a:r>
              <a:rPr lang="en-US" sz="2200" dirty="0" smtClean="0">
                <a:solidFill>
                  <a:schemeClr val="bg2"/>
                </a:solidFill>
                <a:latin typeface="Myriad Pro" pitchFamily="34" charset="0"/>
              </a:rPr>
              <a:t>testing </a:t>
            </a:r>
            <a:r>
              <a:rPr lang="en-US" sz="2200" dirty="0">
                <a:solidFill>
                  <a:schemeClr val="bg2"/>
                </a:solidFill>
                <a:latin typeface="Myriad Pro" pitchFamily="34" charset="0"/>
              </a:rPr>
              <a:t>the signaling protocols VoIP (SIP</a:t>
            </a:r>
            <a:r>
              <a:rPr lang="en-US" sz="2200" dirty="0" smtClean="0">
                <a:solidFill>
                  <a:schemeClr val="bg2"/>
                </a:solidFill>
                <a:latin typeface="Myriad Pro" pitchFamily="34" charset="0"/>
              </a:rPr>
              <a:t>);</a:t>
            </a:r>
            <a:endParaRPr lang="en-US" sz="2200" dirty="0">
              <a:solidFill>
                <a:schemeClr val="bg2"/>
              </a:solidFill>
              <a:latin typeface="Myriad Pro" pitchFamily="34" charset="0"/>
            </a:endParaRPr>
          </a:p>
          <a:p>
            <a:pPr marL="342900" indent="-342900" algn="just">
              <a:spcBef>
                <a:spcPts val="1200"/>
              </a:spcBef>
              <a:buFontTx/>
              <a:buChar char="-"/>
              <a:tabLst>
                <a:tab pos="444500" algn="l"/>
              </a:tabLst>
            </a:pPr>
            <a:r>
              <a:rPr lang="en-US" sz="2200" dirty="0" smtClean="0">
                <a:solidFill>
                  <a:schemeClr val="bg2"/>
                </a:solidFill>
                <a:latin typeface="Myriad Pro" pitchFamily="34" charset="0"/>
              </a:rPr>
              <a:t>testing </a:t>
            </a:r>
            <a:r>
              <a:rPr lang="en-US" sz="2200" dirty="0">
                <a:solidFill>
                  <a:schemeClr val="bg2"/>
                </a:solidFill>
                <a:latin typeface="Myriad Pro" pitchFamily="34" charset="0"/>
              </a:rPr>
              <a:t>the quality of communication services (</a:t>
            </a:r>
            <a:r>
              <a:rPr lang="en-US" sz="2200" dirty="0" err="1">
                <a:solidFill>
                  <a:schemeClr val="bg2"/>
                </a:solidFill>
                <a:latin typeface="Myriad Pro" pitchFamily="34" charset="0"/>
              </a:rPr>
              <a:t>QoE</a:t>
            </a:r>
            <a:r>
              <a:rPr lang="en-US" sz="2200" dirty="0">
                <a:solidFill>
                  <a:schemeClr val="bg2"/>
                </a:solidFill>
                <a:latin typeface="Myriad Pro" pitchFamily="34" charset="0"/>
              </a:rPr>
              <a:t>) and performance metrics </a:t>
            </a:r>
            <a:r>
              <a:rPr lang="en-US" sz="2200" dirty="0" smtClean="0">
                <a:solidFill>
                  <a:schemeClr val="bg2"/>
                </a:solidFill>
                <a:latin typeface="Myriad Pro" pitchFamily="34" charset="0"/>
              </a:rPr>
              <a:t>of the communication network;</a:t>
            </a:r>
            <a:endParaRPr lang="en-US" sz="2200" dirty="0">
              <a:solidFill>
                <a:schemeClr val="bg2"/>
              </a:solidFill>
              <a:latin typeface="Myriad Pro" pitchFamily="34" charset="0"/>
            </a:endParaRPr>
          </a:p>
          <a:p>
            <a:pPr marL="342900" indent="-342900" algn="just">
              <a:spcBef>
                <a:spcPts val="1200"/>
              </a:spcBef>
              <a:buFontTx/>
              <a:buChar char="-"/>
              <a:tabLst>
                <a:tab pos="444500" algn="l"/>
              </a:tabLst>
            </a:pPr>
            <a:r>
              <a:rPr lang="en-US" sz="2200" dirty="0" smtClean="0">
                <a:solidFill>
                  <a:schemeClr val="bg2"/>
                </a:solidFill>
                <a:latin typeface="Myriad Pro" pitchFamily="34" charset="0"/>
              </a:rPr>
              <a:t>testing of safety systems.</a:t>
            </a:r>
          </a:p>
          <a:p>
            <a:pPr lvl="1"/>
            <a:endParaRPr lang="en-US" sz="2200" dirty="0">
              <a:solidFill>
                <a:schemeClr val="bg2"/>
              </a:solidFill>
              <a:latin typeface="Myriad Pro" pitchFamily="34" charset="0"/>
            </a:endParaRPr>
          </a:p>
        </p:txBody>
      </p:sp>
    </p:spTree>
    <p:extLst>
      <p:ext uri="{BB962C8B-B14F-4D97-AF65-F5344CB8AC3E}">
        <p14:creationId xmlns:p14="http://schemas.microsoft.com/office/powerpoint/2010/main" val="3502685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wipe(lef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wipe(up)">
                                      <p:cBhvr>
                                        <p:cTn id="20" dur="500"/>
                                        <p:tgtEl>
                                          <p:spTgt spid="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3">
                                            <p:txEl>
                                              <p:pRg st="3" end="3"/>
                                            </p:txEl>
                                          </p:spTgt>
                                        </p:tgtEl>
                                        <p:attrNameLst>
                                          <p:attrName>style.visibility</p:attrName>
                                        </p:attrNameLst>
                                      </p:cBhvr>
                                      <p:to>
                                        <p:strVal val="visible"/>
                                      </p:to>
                                    </p:set>
                                    <p:animEffect transition="in" filter="wipe(up)">
                                      <p:cBhvr>
                                        <p:cTn id="25" dur="500"/>
                                        <p:tgtEl>
                                          <p:spTgt spid="6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3">
                                            <p:txEl>
                                              <p:pRg st="4" end="4"/>
                                            </p:txEl>
                                          </p:spTgt>
                                        </p:tgtEl>
                                        <p:attrNameLst>
                                          <p:attrName>style.visibility</p:attrName>
                                        </p:attrNameLst>
                                      </p:cBhvr>
                                      <p:to>
                                        <p:strVal val="visible"/>
                                      </p:to>
                                    </p:set>
                                    <p:animEffect transition="in" filter="wipe(up)">
                                      <p:cBhvr>
                                        <p:cTn id="30" dur="500"/>
                                        <p:tgtEl>
                                          <p:spTgt spid="6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3">
                                            <p:txEl>
                                              <p:pRg st="5" end="5"/>
                                            </p:txEl>
                                          </p:spTgt>
                                        </p:tgtEl>
                                        <p:attrNameLst>
                                          <p:attrName>style.visibility</p:attrName>
                                        </p:attrNameLst>
                                      </p:cBhvr>
                                      <p:to>
                                        <p:strVal val="visible"/>
                                      </p:to>
                                    </p:set>
                                    <p:animEffect transition="in" filter="wipe(up)">
                                      <p:cBhvr>
                                        <p:cTn id="35" dur="500"/>
                                        <p:tgtEl>
                                          <p:spTgt spid="6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3">
                                            <p:txEl>
                                              <p:pRg st="6" end="6"/>
                                            </p:txEl>
                                          </p:spTgt>
                                        </p:tgtEl>
                                        <p:attrNameLst>
                                          <p:attrName>style.visibility</p:attrName>
                                        </p:attrNameLst>
                                      </p:cBhvr>
                                      <p:to>
                                        <p:strVal val="visible"/>
                                      </p:to>
                                    </p:set>
                                    <p:animEffect transition="in" filter="wipe(up)">
                                      <p:cBhvr>
                                        <p:cTn id="40" dur="500"/>
                                        <p:tgtEl>
                                          <p:spTgt spid="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420621" cy="1246495"/>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4. Sustainable </a:t>
            </a:r>
            <a:r>
              <a:rPr lang="en-US" sz="2800" dirty="0">
                <a:solidFill>
                  <a:schemeClr val="bg2"/>
                </a:solidFill>
                <a:effectLst>
                  <a:outerShdw blurRad="38100" dist="38100" dir="2700000" algn="tl">
                    <a:srgbClr val="000000">
                      <a:alpha val="43137"/>
                    </a:srgbClr>
                  </a:outerShdw>
                </a:effectLst>
                <a:latin typeface="Myriad Pro" pitchFamily="34" charset="0"/>
              </a:rPr>
              <a:t>electricity </a:t>
            </a:r>
            <a:r>
              <a:rPr lang="en-US" sz="2800" dirty="0" smtClean="0">
                <a:solidFill>
                  <a:schemeClr val="bg2"/>
                </a:solidFill>
                <a:effectLst>
                  <a:outerShdw blurRad="38100" dist="38100" dir="2700000" algn="tl">
                    <a:srgbClr val="000000">
                      <a:alpha val="43137"/>
                    </a:srgbClr>
                  </a:outerShdw>
                </a:effectLst>
                <a:latin typeface="Myriad Pro" pitchFamily="34" charset="0"/>
              </a:rPr>
              <a:t>supply of </a:t>
            </a:r>
            <a:r>
              <a:rPr lang="en-US" sz="2800" dirty="0">
                <a:solidFill>
                  <a:schemeClr val="bg2"/>
                </a:solidFill>
                <a:effectLst>
                  <a:outerShdw blurRad="38100" dist="38100" dir="2700000" algn="tl">
                    <a:srgbClr val="000000">
                      <a:alpha val="43137"/>
                    </a:srgbClr>
                  </a:outerShdw>
                </a:effectLst>
                <a:latin typeface="Myriad Pro" pitchFamily="34" charset="0"/>
              </a:rPr>
              <a:t>the </a:t>
            </a:r>
            <a:r>
              <a:rPr lang="en-US" sz="2800" dirty="0" smtClean="0">
                <a:solidFill>
                  <a:schemeClr val="bg2"/>
                </a:solidFill>
                <a:effectLst>
                  <a:outerShdw blurRad="38100" dist="38100" dir="2700000" algn="tl">
                    <a:srgbClr val="000000">
                      <a:alpha val="43137"/>
                    </a:srgbClr>
                  </a:outerShdw>
                </a:effectLst>
                <a:latin typeface="Myriad Pro" pitchFamily="34" charset="0"/>
              </a:rPr>
              <a:t>remote</a:t>
            </a:r>
          </a:p>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telecommunications facilities </a:t>
            </a:r>
            <a:r>
              <a:rPr lang="en-US" sz="2400" dirty="0">
                <a:solidFill>
                  <a:schemeClr val="bg2"/>
                </a:solidFill>
                <a:effectLst>
                  <a:outerShdw blurRad="38100" dist="38100" dir="2700000" algn="tl">
                    <a:srgbClr val="000000">
                      <a:alpha val="43137"/>
                    </a:srgbClr>
                  </a:outerShdw>
                </a:effectLst>
                <a:latin typeface="Myriad Pro" pitchFamily="34" charset="0"/>
              </a:rPr>
              <a:t> (WTDC-2010)</a:t>
            </a:r>
            <a:endParaRPr lang="ro-RO" sz="24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2316068"/>
            <a:ext cx="8460000" cy="2616101"/>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smtClean="0">
                <a:solidFill>
                  <a:schemeClr val="bg2"/>
                </a:solidFill>
                <a:latin typeface="Myriad Pro" pitchFamily="34" charset="0"/>
              </a:rPr>
              <a:t>In the process of implementation: The equipment is supplied, there is an installation at the stage of completion.</a:t>
            </a:r>
          </a:p>
          <a:p>
            <a:pPr algn="just">
              <a:spcBef>
                <a:spcPts val="600"/>
              </a:spcBef>
              <a:tabLst>
                <a:tab pos="444500" algn="l"/>
              </a:tabLst>
            </a:pPr>
            <a:r>
              <a:rPr lang="en-US" sz="2200" dirty="0" smtClean="0">
                <a:solidFill>
                  <a:schemeClr val="bg2"/>
                </a:solidFill>
                <a:latin typeface="Myriad Pro" pitchFamily="34" charset="0"/>
              </a:rPr>
              <a:t>The optimal criteria for sustainable energy is an autonomous solar-wind-diesel power plant. In this case, a rational use of solar energy, wind energy and power diesel generators with a total accumulation of energy in batteries.</a:t>
            </a:r>
            <a:endParaRPr lang="en-US" sz="2200" dirty="0">
              <a:solidFill>
                <a:schemeClr val="bg2"/>
              </a:solidFill>
              <a:latin typeface="Myriad Pro" pitchFamily="34" charset="0"/>
            </a:endParaRPr>
          </a:p>
        </p:txBody>
      </p:sp>
    </p:spTree>
    <p:extLst>
      <p:ext uri="{BB962C8B-B14F-4D97-AF65-F5344CB8AC3E}">
        <p14:creationId xmlns:p14="http://schemas.microsoft.com/office/powerpoint/2010/main" val="32481717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wipe(left)">
                                      <p:cBhvr>
                                        <p:cTn id="11" dur="500"/>
                                        <p:tgtEl>
                                          <p:spTgt spid="63">
                                            <p:txEl>
                                              <p:pRg st="0" end="0"/>
                                            </p:txEl>
                                          </p:spTgt>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500"/>
                                        <p:tgtEl>
                                          <p:spTgt spid="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strips(downRight)">
                                      <p:cBhvr>
                                        <p:cTn id="20"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51520" y="188640"/>
            <a:ext cx="7244291" cy="1220334"/>
          </a:xfrm>
          <a:prstGeom prst="rect">
            <a:avLst/>
          </a:prstGeom>
          <a:noFill/>
        </p:spPr>
        <p:txBody>
          <a:bodyPr wrap="none">
            <a:spAutoFit/>
          </a:bodyPr>
          <a:lstStyle/>
          <a:p>
            <a:pPr>
              <a:lnSpc>
                <a:spcPts val="3000"/>
              </a:lnSpc>
              <a:defRPr/>
            </a:pPr>
            <a:r>
              <a:rPr lang="en-US" sz="2800" dirty="0" smtClean="0">
                <a:solidFill>
                  <a:schemeClr val="bg2"/>
                </a:solidFill>
                <a:effectLst>
                  <a:outerShdw blurRad="38100" dist="38100" dir="2700000" algn="tl">
                    <a:srgbClr val="000000">
                      <a:alpha val="43137"/>
                    </a:srgbClr>
                  </a:outerShdw>
                </a:effectLst>
                <a:latin typeface="Myriad Pro" pitchFamily="34" charset="0"/>
              </a:rPr>
              <a:t>5. Recommendations for </a:t>
            </a:r>
            <a:r>
              <a:rPr lang="en-US" sz="2800" dirty="0">
                <a:solidFill>
                  <a:schemeClr val="bg2"/>
                </a:solidFill>
                <a:effectLst>
                  <a:outerShdw blurRad="38100" dist="38100" dir="2700000" algn="tl">
                    <a:srgbClr val="000000">
                      <a:alpha val="43137"/>
                    </a:srgbClr>
                  </a:outerShdw>
                </a:effectLst>
                <a:latin typeface="Myriad Pro" pitchFamily="34" charset="0"/>
              </a:rPr>
              <a:t>the </a:t>
            </a:r>
            <a:r>
              <a:rPr lang="en-US" sz="2800" dirty="0" smtClean="0">
                <a:solidFill>
                  <a:schemeClr val="bg2"/>
                </a:solidFill>
                <a:effectLst>
                  <a:outerShdw blurRad="38100" dist="38100" dir="2700000" algn="tl">
                    <a:srgbClr val="000000">
                      <a:alpha val="43137"/>
                    </a:srgbClr>
                  </a:outerShdw>
                </a:effectLst>
                <a:latin typeface="Myriad Pro" pitchFamily="34" charset="0"/>
              </a:rPr>
              <a:t>implementation</a:t>
            </a:r>
            <a:r>
              <a:rPr lang="ru-RU" sz="2800" dirty="0" smtClean="0">
                <a:solidFill>
                  <a:schemeClr val="bg2"/>
                </a:solidFill>
                <a:effectLst>
                  <a:outerShdw blurRad="38100" dist="38100" dir="2700000" algn="tl">
                    <a:srgbClr val="000000">
                      <a:alpha val="43137"/>
                    </a:srgbClr>
                  </a:outerShdw>
                </a:effectLst>
                <a:latin typeface="Myriad Pro" pitchFamily="34" charset="0"/>
              </a:rPr>
              <a:t/>
            </a:r>
            <a:br>
              <a:rPr lang="ru-RU" sz="2800" dirty="0" smtClean="0">
                <a:solidFill>
                  <a:schemeClr val="bg2"/>
                </a:solidFill>
                <a:effectLst>
                  <a:outerShdw blurRad="38100" dist="38100" dir="2700000" algn="tl">
                    <a:srgbClr val="000000">
                      <a:alpha val="43137"/>
                    </a:srgbClr>
                  </a:outerShdw>
                </a:effectLst>
                <a:latin typeface="Myriad Pro" pitchFamily="34" charset="0"/>
              </a:rPr>
            </a:br>
            <a:r>
              <a:rPr lang="en-US" sz="2800" dirty="0" smtClean="0">
                <a:solidFill>
                  <a:schemeClr val="bg2"/>
                </a:solidFill>
                <a:effectLst>
                  <a:outerShdw blurRad="38100" dist="38100" dir="2700000" algn="tl">
                    <a:srgbClr val="000000">
                      <a:alpha val="43137"/>
                    </a:srgbClr>
                  </a:outerShdw>
                </a:effectLst>
                <a:latin typeface="Myriad Pro" pitchFamily="34" charset="0"/>
              </a:rPr>
              <a:t>of </a:t>
            </a:r>
            <a:r>
              <a:rPr lang="en-US" sz="2800" dirty="0">
                <a:solidFill>
                  <a:schemeClr val="bg2"/>
                </a:solidFill>
                <a:effectLst>
                  <a:outerShdw blurRad="38100" dist="38100" dir="2700000" algn="tl">
                    <a:srgbClr val="000000">
                      <a:alpha val="43137"/>
                    </a:srgbClr>
                  </a:outerShdw>
                </a:effectLst>
                <a:latin typeface="Myriad Pro" pitchFamily="34" charset="0"/>
              </a:rPr>
              <a:t>secure remote payments </a:t>
            </a:r>
            <a:r>
              <a:rPr lang="en-US" sz="2400" dirty="0">
                <a:solidFill>
                  <a:schemeClr val="bg2"/>
                </a:solidFill>
                <a:effectLst>
                  <a:outerShdw blurRad="38100" dist="38100" dir="2700000" algn="tl">
                    <a:srgbClr val="000000">
                      <a:alpha val="43137"/>
                    </a:srgbClr>
                  </a:outerShdw>
                </a:effectLst>
                <a:latin typeface="Myriad Pro" pitchFamily="34" charset="0"/>
              </a:rPr>
              <a:t> (WTDC-2010)</a:t>
            </a:r>
            <a:endParaRPr lang="ro-RO" sz="2400" dirty="0">
              <a:solidFill>
                <a:schemeClr val="bg2"/>
              </a:solidFill>
              <a:effectLst>
                <a:outerShdw blurRad="38100" dist="38100" dir="2700000" algn="tl">
                  <a:srgbClr val="000000">
                    <a:alpha val="43137"/>
                  </a:srgbClr>
                </a:outerShdw>
              </a:effectLst>
              <a:latin typeface="Myriad Pro" pitchFamily="34" charset="0"/>
            </a:endParaRPr>
          </a:p>
          <a:p>
            <a:pPr>
              <a:lnSpc>
                <a:spcPts val="3000"/>
              </a:lnSpc>
              <a:defRPr/>
            </a:pPr>
            <a:endParaRPr lang="ro-RO" sz="2400" dirty="0">
              <a:solidFill>
                <a:schemeClr val="bg2"/>
              </a:solidFill>
              <a:effectLst>
                <a:outerShdw blurRad="38100" dist="38100" dir="2700000" algn="tl">
                  <a:srgbClr val="000000">
                    <a:alpha val="43137"/>
                  </a:srgbClr>
                </a:outerShdw>
              </a:effectLst>
              <a:latin typeface="Myriad Pro" pitchFamily="34" charset="0"/>
            </a:endParaRPr>
          </a:p>
        </p:txBody>
      </p:sp>
      <p:sp>
        <p:nvSpPr>
          <p:cNvPr id="63" name="TextBox 62"/>
          <p:cNvSpPr txBox="1"/>
          <p:nvPr/>
        </p:nvSpPr>
        <p:spPr>
          <a:xfrm>
            <a:off x="342000" y="1656000"/>
            <a:ext cx="8460000" cy="2616101"/>
          </a:xfrm>
          <a:prstGeom prst="rect">
            <a:avLst/>
          </a:prstGeom>
          <a:noFill/>
        </p:spPr>
        <p:txBody>
          <a:bodyPr wrap="square" rtlCol="0">
            <a:spAutoFit/>
          </a:bodyPr>
          <a:lstStyle/>
          <a:p>
            <a:pPr algn="just">
              <a:spcBef>
                <a:spcPts val="600"/>
              </a:spcBef>
              <a:tabLst>
                <a:tab pos="444500" algn="l"/>
              </a:tabLst>
            </a:pPr>
            <a:r>
              <a:rPr lang="en-US" sz="2200" dirty="0" smtClean="0">
                <a:solidFill>
                  <a:srgbClr val="990000"/>
                </a:solidFill>
                <a:effectLst>
                  <a:outerShdw blurRad="38100" dist="38100" dir="2700000" algn="tl">
                    <a:srgbClr val="000000">
                      <a:alpha val="43137"/>
                    </a:srgbClr>
                  </a:outerShdw>
                </a:effectLst>
                <a:latin typeface="Myriad Pro" pitchFamily="34" charset="0"/>
              </a:rPr>
              <a:t>RESULT:</a:t>
            </a:r>
          </a:p>
          <a:p>
            <a:pPr algn="just">
              <a:spcBef>
                <a:spcPts val="600"/>
              </a:spcBef>
              <a:tabLst>
                <a:tab pos="444500" algn="l"/>
              </a:tabLst>
            </a:pPr>
            <a:r>
              <a:rPr lang="en-US" sz="2200" dirty="0">
                <a:solidFill>
                  <a:schemeClr val="bg2"/>
                </a:solidFill>
                <a:latin typeface="Myriad Pro" pitchFamily="34" charset="0"/>
              </a:rPr>
              <a:t>Recommendations </a:t>
            </a:r>
            <a:r>
              <a:rPr lang="en-US" sz="2200" dirty="0" smtClean="0">
                <a:solidFill>
                  <a:schemeClr val="bg2"/>
                </a:solidFill>
                <a:latin typeface="Myriad Pro" pitchFamily="34" charset="0"/>
              </a:rPr>
              <a:t>implemented</a:t>
            </a:r>
            <a:r>
              <a:rPr lang="en-US" sz="2200" dirty="0">
                <a:solidFill>
                  <a:schemeClr val="bg2"/>
                </a:solidFill>
                <a:latin typeface="Myriad Pro" pitchFamily="34" charset="0"/>
              </a:rPr>
              <a:t>, developed recommendations, training course, the final seminar held on October 14-16, 2014, Baku</a:t>
            </a:r>
            <a:r>
              <a:rPr lang="en-US" sz="2200" dirty="0" smtClean="0">
                <a:solidFill>
                  <a:schemeClr val="bg2"/>
                </a:solidFill>
                <a:latin typeface="Myriad Pro" pitchFamily="34" charset="0"/>
              </a:rPr>
              <a:t>.</a:t>
            </a:r>
          </a:p>
          <a:p>
            <a:pPr algn="just">
              <a:spcBef>
                <a:spcPts val="600"/>
              </a:spcBef>
              <a:tabLst>
                <a:tab pos="444500" algn="l"/>
              </a:tabLst>
            </a:pPr>
            <a:r>
              <a:rPr lang="en-US" sz="2200" dirty="0">
                <a:solidFill>
                  <a:schemeClr val="bg2"/>
                </a:solidFill>
                <a:latin typeface="Myriad Pro" pitchFamily="34" charset="0"/>
              </a:rPr>
              <a:t>Course of lectures and recommendations on the organization of the laboratory cycle on the </a:t>
            </a:r>
            <a:r>
              <a:rPr lang="en-US" sz="2200" dirty="0" smtClean="0">
                <a:solidFill>
                  <a:schemeClr val="bg2"/>
                </a:solidFill>
                <a:latin typeface="Myriad Pro" pitchFamily="34" charset="0"/>
              </a:rPr>
              <a:t>subject </a:t>
            </a:r>
            <a:r>
              <a:rPr lang="en-US" sz="2200" dirty="0">
                <a:solidFill>
                  <a:schemeClr val="bg2"/>
                </a:solidFill>
                <a:latin typeface="Myriad Pro" pitchFamily="34" charset="0"/>
              </a:rPr>
              <a:t>"Design, technical operation and </a:t>
            </a:r>
            <a:r>
              <a:rPr lang="en-US" sz="2200" dirty="0" smtClean="0">
                <a:solidFill>
                  <a:schemeClr val="bg2"/>
                </a:solidFill>
                <a:latin typeface="Myriad Pro" pitchFamily="34" charset="0"/>
              </a:rPr>
              <a:t>safety of the mobile payment systems“.</a:t>
            </a:r>
            <a:endParaRPr lang="ru-RU" sz="2200" dirty="0" smtClean="0">
              <a:solidFill>
                <a:schemeClr val="bg2"/>
              </a:solidFill>
              <a:latin typeface="Myriad Pro" pitchFamily="34" charset="0"/>
            </a:endParaRPr>
          </a:p>
        </p:txBody>
      </p:sp>
    </p:spTree>
    <p:extLst>
      <p:ext uri="{BB962C8B-B14F-4D97-AF65-F5344CB8AC3E}">
        <p14:creationId xmlns:p14="http://schemas.microsoft.com/office/powerpoint/2010/main" val="7569667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750"/>
                                        <p:tgtEl>
                                          <p:spTgt spid="13"/>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strips(downRight)">
                                      <p:cBhvr>
                                        <p:cTn id="11" dur="750"/>
                                        <p:tgtEl>
                                          <p:spTgt spid="63">
                                            <p:txEl>
                                              <p:pRg st="0" end="0"/>
                                            </p:txEl>
                                          </p:spTgt>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strips(downRight)">
                                      <p:cBhvr>
                                        <p:cTn id="15" dur="750"/>
                                        <p:tgtEl>
                                          <p:spTgt spid="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strips(downRight)">
                                      <p:cBhvr>
                                        <p:cTn id="20" dur="75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D60000">
              <a:alpha val="50196"/>
            </a:srgbClr>
          </a:solidFill>
        </a:ln>
        <a:effectLst>
          <a:outerShdw blurRad="50800" dist="38100" dir="2700000" algn="tl" rotWithShape="0">
            <a:prstClr val="black">
              <a:alpha val="40000"/>
            </a:prstClr>
          </a:outerShdw>
        </a:effectLst>
        <a:scene3d>
          <a:camera prst="orthographicFront"/>
          <a:lightRig rig="threePt" dir="t"/>
        </a:scene3d>
        <a:sp3d>
          <a:bevelT w="114300" prst="artDeco"/>
        </a:sp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A7181DE-6E04-4981-836B-DCA66BB7BD7E}"/>
</file>

<file path=customXml/itemProps2.xml><?xml version="1.0" encoding="utf-8"?>
<ds:datastoreItem xmlns:ds="http://schemas.openxmlformats.org/officeDocument/2006/customXml" ds:itemID="{05FC5398-B08E-4C91-834F-F7D6E09C3B63}"/>
</file>

<file path=customXml/itemProps3.xml><?xml version="1.0" encoding="utf-8"?>
<ds:datastoreItem xmlns:ds="http://schemas.openxmlformats.org/officeDocument/2006/customXml" ds:itemID="{FCC8C5B8-D660-4368-8D44-6A402E954101}"/>
</file>

<file path=docProps/app.xml><?xml version="1.0" encoding="utf-8"?>
<Properties xmlns="http://schemas.openxmlformats.org/officeDocument/2006/extended-properties" xmlns:vt="http://schemas.openxmlformats.org/officeDocument/2006/docPropsVTypes">
  <Template>Stream</Template>
  <TotalTime>21254</TotalTime>
  <Words>886</Words>
  <Application>Microsoft Office PowerPoint</Application>
  <PresentationFormat>On-screen Show (4:3)</PresentationFormat>
  <Paragraphs>113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Garamond</vt:lpstr>
      <vt:lpstr>Wingdings</vt:lpstr>
      <vt:lpstr>Myriad Pro</vt:lpstr>
      <vt:lpstr>Calibri</vt:lpstr>
      <vt:lpstr>Течение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Registru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Dmitri Prohnitki</dc:creator>
  <cp:lastModifiedBy>Chevtchenko, Marina</cp:lastModifiedBy>
  <cp:revision>813</cp:revision>
  <cp:lastPrinted>2015-03-31T09:12:18Z</cp:lastPrinted>
  <dcterms:created xsi:type="dcterms:W3CDTF">2013-03-28T13:51:01Z</dcterms:created>
  <dcterms:modified xsi:type="dcterms:W3CDTF">2015-04-21T13:03:31Z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