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1.xml" ContentType="application/vnd.openxmlformats-officedocument.drawingml.diagramData+xml"/>
  <Override PartName="/ppt/slides/slide32.xml" ContentType="application/vnd.openxmlformats-officedocument.presentationml.slide+xml"/>
  <Override PartName="/ppt/slides/slide9.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5.xml" ContentType="application/vnd.openxmlformats-officedocument.presentationml.slide+xml"/>
  <Override PartName="/ppt/slides/slide31.xml" ContentType="application/vnd.openxmlformats-officedocument.presentationml.slide+xml"/>
  <Override PartName="/ppt/slides/slide23.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Layouts/slideLayout1.xml" ContentType="application/vnd.openxmlformats-officedocument.presentationml.slideLayout+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diagrams/quickStyle1.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1.xml" ContentType="application/vnd.openxmlformats-officedocument.drawingml.diagramLayout+xml"/>
  <Override PartName="/ppt/diagrams/quickStyle3.xml" ContentType="application/vnd.openxmlformats-officedocument.drawingml.diagramStyle+xml"/>
  <Override PartName="/ppt/diagrams/drawing1.xml" ContentType="application/vnd.ms-office.drawingml.diagramDrawing+xml"/>
  <Override PartName="/ppt/diagrams/layout3.xml" ContentType="application/vnd.openxmlformats-officedocument.drawingml.diagramLayout+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colors1.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60" r:id="rId3"/>
  </p:sldMasterIdLst>
  <p:sldIdLst>
    <p:sldId id="259" r:id="rId4"/>
    <p:sldId id="285" r:id="rId5"/>
    <p:sldId id="304" r:id="rId6"/>
    <p:sldId id="295" r:id="rId7"/>
    <p:sldId id="297" r:id="rId8"/>
    <p:sldId id="309" r:id="rId9"/>
    <p:sldId id="298" r:id="rId10"/>
    <p:sldId id="302" r:id="rId11"/>
    <p:sldId id="311" r:id="rId12"/>
    <p:sldId id="305" r:id="rId13"/>
    <p:sldId id="303" r:id="rId14"/>
    <p:sldId id="307" r:id="rId15"/>
    <p:sldId id="310" r:id="rId16"/>
    <p:sldId id="312" r:id="rId17"/>
    <p:sldId id="308" r:id="rId18"/>
    <p:sldId id="306" r:id="rId19"/>
    <p:sldId id="291" r:id="rId20"/>
    <p:sldId id="299" r:id="rId21"/>
    <p:sldId id="292" r:id="rId22"/>
    <p:sldId id="293" r:id="rId23"/>
    <p:sldId id="294" r:id="rId24"/>
    <p:sldId id="271" r:id="rId25"/>
    <p:sldId id="286" r:id="rId26"/>
    <p:sldId id="301" r:id="rId27"/>
    <p:sldId id="300" r:id="rId28"/>
    <p:sldId id="314" r:id="rId29"/>
    <p:sldId id="272" r:id="rId30"/>
    <p:sldId id="280" r:id="rId31"/>
    <p:sldId id="316" r:id="rId32"/>
    <p:sldId id="318" r:id="rId33"/>
    <p:sldId id="315" r:id="rId34"/>
    <p:sldId id="31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0066"/>
    <a:srgbClr val="FF6600"/>
    <a:srgbClr val="CC0066"/>
    <a:srgbClr val="0099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3" d="100"/>
          <a:sy n="63" d="100"/>
        </p:scale>
        <p:origin x="84" y="24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customXml" Target="../customXml/item3.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4C6F1D-05F1-4BBB-9032-1561926AC1E4}"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n-US"/>
        </a:p>
      </dgm:t>
    </dgm:pt>
    <dgm:pt modelId="{FA71DD39-9A2E-41D5-B03A-80AF158CA766}">
      <dgm:prSet phldrT="[Text]" custT="1"/>
      <dgm:spPr/>
      <dgm:t>
        <a:bodyPr/>
        <a:lstStyle/>
        <a:p>
          <a:r>
            <a:rPr lang="en-US" sz="2400" b="1" dirty="0" smtClean="0">
              <a:solidFill>
                <a:schemeClr val="bg1"/>
              </a:solidFill>
            </a:rPr>
            <a:t>Open Consultation</a:t>
          </a:r>
        </a:p>
        <a:p>
          <a:r>
            <a:rPr lang="en-US" sz="2000" b="0" dirty="0" smtClean="0">
              <a:solidFill>
                <a:schemeClr val="bg2"/>
              </a:solidFill>
            </a:rPr>
            <a:t>Kick-off at </a:t>
          </a:r>
          <a:br>
            <a:rPr lang="en-US" sz="2000" b="0" dirty="0" smtClean="0">
              <a:solidFill>
                <a:schemeClr val="bg2"/>
              </a:solidFill>
            </a:rPr>
          </a:br>
          <a:r>
            <a:rPr lang="en-US" sz="2000" b="0" dirty="0" smtClean="0">
              <a:solidFill>
                <a:schemeClr val="bg2"/>
              </a:solidFill>
            </a:rPr>
            <a:t>CEPT ITU-Com </a:t>
          </a:r>
          <a:br>
            <a:rPr lang="en-US" sz="2000" b="0" dirty="0" smtClean="0">
              <a:solidFill>
                <a:schemeClr val="bg2"/>
              </a:solidFill>
            </a:rPr>
          </a:br>
          <a:r>
            <a:rPr lang="en-US" sz="2000" b="0" dirty="0" smtClean="0">
              <a:solidFill>
                <a:schemeClr val="bg2"/>
              </a:solidFill>
            </a:rPr>
            <a:t>12 February</a:t>
          </a:r>
          <a:endParaRPr lang="en-US" sz="2000" b="0" dirty="0">
            <a:solidFill>
              <a:schemeClr val="bg2"/>
            </a:solidFill>
          </a:endParaRPr>
        </a:p>
      </dgm:t>
    </dgm:pt>
    <dgm:pt modelId="{DFCBE655-A0AA-44D2-9229-EE5B075AE109}" type="parTrans" cxnId="{8281724A-5BD6-40F2-AA2D-D003D6ADD9FE}">
      <dgm:prSet/>
      <dgm:spPr/>
      <dgm:t>
        <a:bodyPr/>
        <a:lstStyle/>
        <a:p>
          <a:endParaRPr lang="en-US" sz="1800">
            <a:solidFill>
              <a:schemeClr val="bg2"/>
            </a:solidFill>
          </a:endParaRPr>
        </a:p>
      </dgm:t>
    </dgm:pt>
    <dgm:pt modelId="{6B849D1F-C7C5-43A7-9A1C-ADA1AD86DC48}" type="sibTrans" cxnId="{8281724A-5BD6-40F2-AA2D-D003D6ADD9FE}">
      <dgm:prSet/>
      <dgm:spPr/>
      <dgm:t>
        <a:bodyPr/>
        <a:lstStyle/>
        <a:p>
          <a:endParaRPr lang="en-US" sz="1800">
            <a:solidFill>
              <a:schemeClr val="bg2"/>
            </a:solidFill>
          </a:endParaRPr>
        </a:p>
      </dgm:t>
    </dgm:pt>
    <dgm:pt modelId="{EC1EB75B-DBC5-4E50-BFB8-9803AA0C1AD6}">
      <dgm:prSet phldrT="[Text]" custT="1"/>
      <dgm:spPr/>
      <dgm:t>
        <a:bodyPr/>
        <a:lstStyle/>
        <a:p>
          <a:r>
            <a:rPr lang="en-US" sz="2400" b="1" dirty="0" smtClean="0">
              <a:solidFill>
                <a:schemeClr val="bg1"/>
              </a:solidFill>
            </a:rPr>
            <a:t>Preliminary</a:t>
          </a:r>
          <a:br>
            <a:rPr lang="en-US" sz="2400" b="1" dirty="0" smtClean="0">
              <a:solidFill>
                <a:schemeClr val="bg1"/>
              </a:solidFill>
            </a:rPr>
          </a:br>
          <a:r>
            <a:rPr lang="en-US" sz="2400" b="1" dirty="0" smtClean="0">
              <a:solidFill>
                <a:schemeClr val="bg1"/>
              </a:solidFill>
            </a:rPr>
            <a:t>Commitments</a:t>
          </a:r>
        </a:p>
        <a:p>
          <a:r>
            <a:rPr lang="en-US" sz="2000" b="0" dirty="0" smtClean="0">
              <a:solidFill>
                <a:schemeClr val="bg2"/>
              </a:solidFill>
            </a:rPr>
            <a:t>Deadline </a:t>
          </a:r>
          <a:br>
            <a:rPr lang="en-US" sz="2000" b="0" dirty="0" smtClean="0">
              <a:solidFill>
                <a:schemeClr val="bg2"/>
              </a:solidFill>
            </a:rPr>
          </a:br>
          <a:r>
            <a:rPr lang="en-US" sz="2000" b="0" dirty="0" smtClean="0">
              <a:solidFill>
                <a:schemeClr val="bg2"/>
              </a:solidFill>
            </a:rPr>
            <a:t>27 March</a:t>
          </a:r>
        </a:p>
        <a:p>
          <a:r>
            <a:rPr lang="en-US" sz="2000" b="0" dirty="0" smtClean="0">
              <a:solidFill>
                <a:schemeClr val="bg2"/>
              </a:solidFill>
            </a:rPr>
            <a:t>Expression of willingness to contribute to the implementation of RI</a:t>
          </a:r>
        </a:p>
        <a:p>
          <a:r>
            <a:rPr lang="en-US" sz="2400" dirty="0" smtClean="0">
              <a:solidFill>
                <a:schemeClr val="bg2"/>
              </a:solidFill>
            </a:rPr>
            <a:t> </a:t>
          </a:r>
          <a:endParaRPr lang="en-US" sz="2400" dirty="0">
            <a:solidFill>
              <a:schemeClr val="bg2"/>
            </a:solidFill>
          </a:endParaRPr>
        </a:p>
      </dgm:t>
    </dgm:pt>
    <dgm:pt modelId="{F3C5AEAF-FA59-4C62-809A-7FF626AA705F}" type="parTrans" cxnId="{2D77FC6D-C09A-44AC-81DC-8BF5D34DCEE9}">
      <dgm:prSet/>
      <dgm:spPr/>
      <dgm:t>
        <a:bodyPr/>
        <a:lstStyle/>
        <a:p>
          <a:endParaRPr lang="en-US" sz="1800">
            <a:solidFill>
              <a:schemeClr val="bg2"/>
            </a:solidFill>
          </a:endParaRPr>
        </a:p>
      </dgm:t>
    </dgm:pt>
    <dgm:pt modelId="{D5ADC199-E1F3-42F2-85EB-89C7C68CF38A}" type="sibTrans" cxnId="{2D77FC6D-C09A-44AC-81DC-8BF5D34DCEE9}">
      <dgm:prSet/>
      <dgm:spPr/>
      <dgm:t>
        <a:bodyPr/>
        <a:lstStyle/>
        <a:p>
          <a:endParaRPr lang="en-US" sz="1800">
            <a:solidFill>
              <a:schemeClr val="bg2"/>
            </a:solidFill>
          </a:endParaRPr>
        </a:p>
      </dgm:t>
    </dgm:pt>
    <dgm:pt modelId="{801264FE-DFC4-41E0-9E21-B9781BECDF6B}">
      <dgm:prSet phldrT="[Text]" custT="1"/>
      <dgm:spPr/>
      <dgm:t>
        <a:bodyPr/>
        <a:lstStyle/>
        <a:p>
          <a:r>
            <a:rPr lang="en-US" sz="2400" b="1" dirty="0" smtClean="0">
              <a:solidFill>
                <a:schemeClr val="bg1"/>
              </a:solidFill>
            </a:rPr>
            <a:t>Regional Development Forum</a:t>
          </a:r>
        </a:p>
        <a:p>
          <a:r>
            <a:rPr lang="en-US" sz="2000" b="0" dirty="0" smtClean="0">
              <a:solidFill>
                <a:schemeClr val="bg2"/>
              </a:solidFill>
            </a:rPr>
            <a:t>20-22 April </a:t>
          </a:r>
          <a:br>
            <a:rPr lang="en-US" sz="2000" b="0" dirty="0" smtClean="0">
              <a:solidFill>
                <a:schemeClr val="bg2"/>
              </a:solidFill>
            </a:rPr>
          </a:br>
          <a:r>
            <a:rPr lang="en-US" sz="2000" b="0" dirty="0" smtClean="0">
              <a:solidFill>
                <a:schemeClr val="bg2"/>
              </a:solidFill>
            </a:rPr>
            <a:t>Romania</a:t>
          </a:r>
        </a:p>
        <a:p>
          <a:r>
            <a:rPr lang="en-US" sz="2000" b="0" dirty="0" smtClean="0">
              <a:solidFill>
                <a:schemeClr val="bg2"/>
              </a:solidFill>
            </a:rPr>
            <a:t>Establishment of the Implementation Plan for Regional Initiatives (Project Documents/Concept </a:t>
          </a:r>
          <a:r>
            <a:rPr lang="en-US" sz="2000" b="0" dirty="0" smtClean="0">
              <a:solidFill>
                <a:schemeClr val="bg2"/>
              </a:solidFill>
            </a:rPr>
            <a:t>Notes </a:t>
          </a:r>
          <a:r>
            <a:rPr lang="en-US" sz="2000" b="0" dirty="0" smtClean="0">
              <a:solidFill>
                <a:schemeClr val="bg2"/>
              </a:solidFill>
            </a:rPr>
            <a:t> to follow)</a:t>
          </a:r>
          <a:endParaRPr lang="en-US" sz="2000" b="0" dirty="0">
            <a:solidFill>
              <a:schemeClr val="bg2"/>
            </a:solidFill>
          </a:endParaRPr>
        </a:p>
      </dgm:t>
    </dgm:pt>
    <dgm:pt modelId="{1882848E-CFC3-4FB0-B305-DD5F2BACD781}" type="parTrans" cxnId="{30335A0D-4501-4304-82F3-D8961A5C6FFD}">
      <dgm:prSet/>
      <dgm:spPr/>
      <dgm:t>
        <a:bodyPr/>
        <a:lstStyle/>
        <a:p>
          <a:endParaRPr lang="en-US" sz="1800">
            <a:solidFill>
              <a:schemeClr val="bg2"/>
            </a:solidFill>
          </a:endParaRPr>
        </a:p>
      </dgm:t>
    </dgm:pt>
    <dgm:pt modelId="{98C27909-A973-4C70-91EA-93DDED80DE75}" type="sibTrans" cxnId="{30335A0D-4501-4304-82F3-D8961A5C6FFD}">
      <dgm:prSet/>
      <dgm:spPr/>
      <dgm:t>
        <a:bodyPr/>
        <a:lstStyle/>
        <a:p>
          <a:endParaRPr lang="en-US" sz="1800">
            <a:solidFill>
              <a:schemeClr val="bg2"/>
            </a:solidFill>
          </a:endParaRPr>
        </a:p>
      </dgm:t>
    </dgm:pt>
    <dgm:pt modelId="{0DF346E4-C80F-4DA8-B4FE-D39D8DC4A60D}" type="pres">
      <dgm:prSet presAssocID="{094C6F1D-05F1-4BBB-9032-1561926AC1E4}" presName="rootnode" presStyleCnt="0">
        <dgm:presLayoutVars>
          <dgm:chMax/>
          <dgm:chPref/>
          <dgm:dir/>
          <dgm:animLvl val="lvl"/>
        </dgm:presLayoutVars>
      </dgm:prSet>
      <dgm:spPr/>
      <dgm:t>
        <a:bodyPr/>
        <a:lstStyle/>
        <a:p>
          <a:endParaRPr lang="en-US"/>
        </a:p>
      </dgm:t>
    </dgm:pt>
    <dgm:pt modelId="{CFEE5131-7906-4EF5-8EF8-5982032D4F86}" type="pres">
      <dgm:prSet presAssocID="{FA71DD39-9A2E-41D5-B03A-80AF158CA766}" presName="composite" presStyleCnt="0"/>
      <dgm:spPr/>
    </dgm:pt>
    <dgm:pt modelId="{4B4DDA22-1535-4D40-8A41-B334DE53CBE7}" type="pres">
      <dgm:prSet presAssocID="{FA71DD39-9A2E-41D5-B03A-80AF158CA766}" presName="LShape" presStyleLbl="alignNode1" presStyleIdx="0" presStyleCnt="5"/>
      <dgm:spPr/>
    </dgm:pt>
    <dgm:pt modelId="{3158FCDA-E0C7-42F8-BF3C-01D7D0BFFB35}" type="pres">
      <dgm:prSet presAssocID="{FA71DD39-9A2E-41D5-B03A-80AF158CA766}" presName="ParentText" presStyleLbl="revTx" presStyleIdx="0" presStyleCnt="3">
        <dgm:presLayoutVars>
          <dgm:chMax val="0"/>
          <dgm:chPref val="0"/>
          <dgm:bulletEnabled val="1"/>
        </dgm:presLayoutVars>
      </dgm:prSet>
      <dgm:spPr/>
      <dgm:t>
        <a:bodyPr/>
        <a:lstStyle/>
        <a:p>
          <a:endParaRPr lang="en-US"/>
        </a:p>
      </dgm:t>
    </dgm:pt>
    <dgm:pt modelId="{5568537B-4AB7-4B0B-BAD9-CF53F5526CF0}" type="pres">
      <dgm:prSet presAssocID="{FA71DD39-9A2E-41D5-B03A-80AF158CA766}" presName="Triangle" presStyleLbl="alignNode1" presStyleIdx="1" presStyleCnt="5"/>
      <dgm:spPr/>
    </dgm:pt>
    <dgm:pt modelId="{2EE0D731-1D81-45F1-9CE3-EC155884DAEF}" type="pres">
      <dgm:prSet presAssocID="{6B849D1F-C7C5-43A7-9A1C-ADA1AD86DC48}" presName="sibTrans" presStyleCnt="0"/>
      <dgm:spPr/>
    </dgm:pt>
    <dgm:pt modelId="{FB17F5A6-92C9-43D8-BC48-A223FC541FCC}" type="pres">
      <dgm:prSet presAssocID="{6B849D1F-C7C5-43A7-9A1C-ADA1AD86DC48}" presName="space" presStyleCnt="0"/>
      <dgm:spPr/>
    </dgm:pt>
    <dgm:pt modelId="{1C08BA28-55B0-457E-B0EE-88801CB60B11}" type="pres">
      <dgm:prSet presAssocID="{EC1EB75B-DBC5-4E50-BFB8-9803AA0C1AD6}" presName="composite" presStyleCnt="0"/>
      <dgm:spPr/>
    </dgm:pt>
    <dgm:pt modelId="{1CAD9073-8E80-4DE7-94E2-649B23704FA0}" type="pres">
      <dgm:prSet presAssocID="{EC1EB75B-DBC5-4E50-BFB8-9803AA0C1AD6}" presName="LShape" presStyleLbl="alignNode1" presStyleIdx="2" presStyleCnt="5"/>
      <dgm:spPr/>
    </dgm:pt>
    <dgm:pt modelId="{140492C3-7E57-40EE-97DC-1F11D189C7AD}" type="pres">
      <dgm:prSet presAssocID="{EC1EB75B-DBC5-4E50-BFB8-9803AA0C1AD6}" presName="ParentText" presStyleLbl="revTx" presStyleIdx="1" presStyleCnt="3">
        <dgm:presLayoutVars>
          <dgm:chMax val="0"/>
          <dgm:chPref val="0"/>
          <dgm:bulletEnabled val="1"/>
        </dgm:presLayoutVars>
      </dgm:prSet>
      <dgm:spPr/>
      <dgm:t>
        <a:bodyPr/>
        <a:lstStyle/>
        <a:p>
          <a:endParaRPr lang="en-US"/>
        </a:p>
      </dgm:t>
    </dgm:pt>
    <dgm:pt modelId="{23477DC3-A317-4576-B907-5098033D269D}" type="pres">
      <dgm:prSet presAssocID="{EC1EB75B-DBC5-4E50-BFB8-9803AA0C1AD6}" presName="Triangle" presStyleLbl="alignNode1" presStyleIdx="3" presStyleCnt="5"/>
      <dgm:spPr/>
    </dgm:pt>
    <dgm:pt modelId="{B3C10EDB-7818-47CD-A200-C60FBF1A2ABD}" type="pres">
      <dgm:prSet presAssocID="{D5ADC199-E1F3-42F2-85EB-89C7C68CF38A}" presName="sibTrans" presStyleCnt="0"/>
      <dgm:spPr/>
    </dgm:pt>
    <dgm:pt modelId="{BAD74E8D-32E7-45EC-A2D6-52B8A9F80DCF}" type="pres">
      <dgm:prSet presAssocID="{D5ADC199-E1F3-42F2-85EB-89C7C68CF38A}" presName="space" presStyleCnt="0"/>
      <dgm:spPr/>
    </dgm:pt>
    <dgm:pt modelId="{F55B7492-C577-4F81-87AA-9CB8C2446C29}" type="pres">
      <dgm:prSet presAssocID="{801264FE-DFC4-41E0-9E21-B9781BECDF6B}" presName="composite" presStyleCnt="0"/>
      <dgm:spPr/>
    </dgm:pt>
    <dgm:pt modelId="{7F716486-C34B-44B4-8563-74BD3671957D}" type="pres">
      <dgm:prSet presAssocID="{801264FE-DFC4-41E0-9E21-B9781BECDF6B}" presName="LShape" presStyleLbl="alignNode1" presStyleIdx="4" presStyleCnt="5"/>
      <dgm:spPr/>
    </dgm:pt>
    <dgm:pt modelId="{AB06CE0E-3E7D-4554-91F6-353E39D07768}" type="pres">
      <dgm:prSet presAssocID="{801264FE-DFC4-41E0-9E21-B9781BECDF6B}" presName="ParentText" presStyleLbl="revTx" presStyleIdx="2" presStyleCnt="3">
        <dgm:presLayoutVars>
          <dgm:chMax val="0"/>
          <dgm:chPref val="0"/>
          <dgm:bulletEnabled val="1"/>
        </dgm:presLayoutVars>
      </dgm:prSet>
      <dgm:spPr/>
      <dgm:t>
        <a:bodyPr/>
        <a:lstStyle/>
        <a:p>
          <a:endParaRPr lang="en-US"/>
        </a:p>
      </dgm:t>
    </dgm:pt>
  </dgm:ptLst>
  <dgm:cxnLst>
    <dgm:cxn modelId="{2BEE763A-DE30-4D51-BF5F-28206EA2F67B}" type="presOf" srcId="{801264FE-DFC4-41E0-9E21-B9781BECDF6B}" destId="{AB06CE0E-3E7D-4554-91F6-353E39D07768}" srcOrd="0" destOrd="0" presId="urn:microsoft.com/office/officeart/2009/3/layout/StepUpProcess"/>
    <dgm:cxn modelId="{FF035002-491B-407A-9264-1102E0B94170}" type="presOf" srcId="{EC1EB75B-DBC5-4E50-BFB8-9803AA0C1AD6}" destId="{140492C3-7E57-40EE-97DC-1F11D189C7AD}" srcOrd="0" destOrd="0" presId="urn:microsoft.com/office/officeart/2009/3/layout/StepUpProcess"/>
    <dgm:cxn modelId="{044A952B-6189-4698-AF35-0EA90EFF1817}" type="presOf" srcId="{FA71DD39-9A2E-41D5-B03A-80AF158CA766}" destId="{3158FCDA-E0C7-42F8-BF3C-01D7D0BFFB35}" srcOrd="0" destOrd="0" presId="urn:microsoft.com/office/officeart/2009/3/layout/StepUpProcess"/>
    <dgm:cxn modelId="{8281724A-5BD6-40F2-AA2D-D003D6ADD9FE}" srcId="{094C6F1D-05F1-4BBB-9032-1561926AC1E4}" destId="{FA71DD39-9A2E-41D5-B03A-80AF158CA766}" srcOrd="0" destOrd="0" parTransId="{DFCBE655-A0AA-44D2-9229-EE5B075AE109}" sibTransId="{6B849D1F-C7C5-43A7-9A1C-ADA1AD86DC48}"/>
    <dgm:cxn modelId="{92D07D7F-22B9-4243-8A32-3590B2DCFC15}" type="presOf" srcId="{094C6F1D-05F1-4BBB-9032-1561926AC1E4}" destId="{0DF346E4-C80F-4DA8-B4FE-D39D8DC4A60D}" srcOrd="0" destOrd="0" presId="urn:microsoft.com/office/officeart/2009/3/layout/StepUpProcess"/>
    <dgm:cxn modelId="{2D77FC6D-C09A-44AC-81DC-8BF5D34DCEE9}" srcId="{094C6F1D-05F1-4BBB-9032-1561926AC1E4}" destId="{EC1EB75B-DBC5-4E50-BFB8-9803AA0C1AD6}" srcOrd="1" destOrd="0" parTransId="{F3C5AEAF-FA59-4C62-809A-7FF626AA705F}" sibTransId="{D5ADC199-E1F3-42F2-85EB-89C7C68CF38A}"/>
    <dgm:cxn modelId="{30335A0D-4501-4304-82F3-D8961A5C6FFD}" srcId="{094C6F1D-05F1-4BBB-9032-1561926AC1E4}" destId="{801264FE-DFC4-41E0-9E21-B9781BECDF6B}" srcOrd="2" destOrd="0" parTransId="{1882848E-CFC3-4FB0-B305-DD5F2BACD781}" sibTransId="{98C27909-A973-4C70-91EA-93DDED80DE75}"/>
    <dgm:cxn modelId="{A859D915-8E00-4431-88B8-5B66952A0196}" type="presParOf" srcId="{0DF346E4-C80F-4DA8-B4FE-D39D8DC4A60D}" destId="{CFEE5131-7906-4EF5-8EF8-5982032D4F86}" srcOrd="0" destOrd="0" presId="urn:microsoft.com/office/officeart/2009/3/layout/StepUpProcess"/>
    <dgm:cxn modelId="{586BFE34-DD6E-42D3-8A56-146E9FC59D80}" type="presParOf" srcId="{CFEE5131-7906-4EF5-8EF8-5982032D4F86}" destId="{4B4DDA22-1535-4D40-8A41-B334DE53CBE7}" srcOrd="0" destOrd="0" presId="urn:microsoft.com/office/officeart/2009/3/layout/StepUpProcess"/>
    <dgm:cxn modelId="{0E355A8B-EFAC-4DC5-AA04-4DBEBA592895}" type="presParOf" srcId="{CFEE5131-7906-4EF5-8EF8-5982032D4F86}" destId="{3158FCDA-E0C7-42F8-BF3C-01D7D0BFFB35}" srcOrd="1" destOrd="0" presId="urn:microsoft.com/office/officeart/2009/3/layout/StepUpProcess"/>
    <dgm:cxn modelId="{5C86B993-112E-4DCA-AAF9-3149FE24A585}" type="presParOf" srcId="{CFEE5131-7906-4EF5-8EF8-5982032D4F86}" destId="{5568537B-4AB7-4B0B-BAD9-CF53F5526CF0}" srcOrd="2" destOrd="0" presId="urn:microsoft.com/office/officeart/2009/3/layout/StepUpProcess"/>
    <dgm:cxn modelId="{9E1D854A-BF05-42C0-8BFB-0E372C6001F4}" type="presParOf" srcId="{0DF346E4-C80F-4DA8-B4FE-D39D8DC4A60D}" destId="{2EE0D731-1D81-45F1-9CE3-EC155884DAEF}" srcOrd="1" destOrd="0" presId="urn:microsoft.com/office/officeart/2009/3/layout/StepUpProcess"/>
    <dgm:cxn modelId="{F0C7567F-CB04-442C-962A-EBAA01C620E3}" type="presParOf" srcId="{2EE0D731-1D81-45F1-9CE3-EC155884DAEF}" destId="{FB17F5A6-92C9-43D8-BC48-A223FC541FCC}" srcOrd="0" destOrd="0" presId="urn:microsoft.com/office/officeart/2009/3/layout/StepUpProcess"/>
    <dgm:cxn modelId="{61D9B752-A443-49D3-89EE-3531B920BD7E}" type="presParOf" srcId="{0DF346E4-C80F-4DA8-B4FE-D39D8DC4A60D}" destId="{1C08BA28-55B0-457E-B0EE-88801CB60B11}" srcOrd="2" destOrd="0" presId="urn:microsoft.com/office/officeart/2009/3/layout/StepUpProcess"/>
    <dgm:cxn modelId="{6894CA5C-2118-4D19-A0E3-E9B018899385}" type="presParOf" srcId="{1C08BA28-55B0-457E-B0EE-88801CB60B11}" destId="{1CAD9073-8E80-4DE7-94E2-649B23704FA0}" srcOrd="0" destOrd="0" presId="urn:microsoft.com/office/officeart/2009/3/layout/StepUpProcess"/>
    <dgm:cxn modelId="{796F5B97-71C3-432A-A264-29CC88054217}" type="presParOf" srcId="{1C08BA28-55B0-457E-B0EE-88801CB60B11}" destId="{140492C3-7E57-40EE-97DC-1F11D189C7AD}" srcOrd="1" destOrd="0" presId="urn:microsoft.com/office/officeart/2009/3/layout/StepUpProcess"/>
    <dgm:cxn modelId="{74EA5D0D-EE64-4626-89E1-5C405CF603E1}" type="presParOf" srcId="{1C08BA28-55B0-457E-B0EE-88801CB60B11}" destId="{23477DC3-A317-4576-B907-5098033D269D}" srcOrd="2" destOrd="0" presId="urn:microsoft.com/office/officeart/2009/3/layout/StepUpProcess"/>
    <dgm:cxn modelId="{45D5BB20-D2BE-4913-A7E2-9B2DA3AB9DA2}" type="presParOf" srcId="{0DF346E4-C80F-4DA8-B4FE-D39D8DC4A60D}" destId="{B3C10EDB-7818-47CD-A200-C60FBF1A2ABD}" srcOrd="3" destOrd="0" presId="urn:microsoft.com/office/officeart/2009/3/layout/StepUpProcess"/>
    <dgm:cxn modelId="{C4424737-EEE5-4B41-B0C0-6541385F4EE2}" type="presParOf" srcId="{B3C10EDB-7818-47CD-A200-C60FBF1A2ABD}" destId="{BAD74E8D-32E7-45EC-A2D6-52B8A9F80DCF}" srcOrd="0" destOrd="0" presId="urn:microsoft.com/office/officeart/2009/3/layout/StepUpProcess"/>
    <dgm:cxn modelId="{753D1610-81BE-4BA9-86F7-95B797A31A38}" type="presParOf" srcId="{0DF346E4-C80F-4DA8-B4FE-D39D8DC4A60D}" destId="{F55B7492-C577-4F81-87AA-9CB8C2446C29}" srcOrd="4" destOrd="0" presId="urn:microsoft.com/office/officeart/2009/3/layout/StepUpProcess"/>
    <dgm:cxn modelId="{4B9951B7-3412-413C-BA47-B1C5082C72CE}" type="presParOf" srcId="{F55B7492-C577-4F81-87AA-9CB8C2446C29}" destId="{7F716486-C34B-44B4-8563-74BD3671957D}" srcOrd="0" destOrd="0" presId="urn:microsoft.com/office/officeart/2009/3/layout/StepUpProcess"/>
    <dgm:cxn modelId="{B157D982-427A-4D65-B60D-66B079FAD500}" type="presParOf" srcId="{F55B7492-C577-4F81-87AA-9CB8C2446C29}" destId="{AB06CE0E-3E7D-4554-91F6-353E39D07768}"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83A545-C6B6-4BEC-89B6-7FF60F9D394C}" type="doc">
      <dgm:prSet loTypeId="urn:microsoft.com/office/officeart/2008/layout/VerticalCurvedList" loCatId="list" qsTypeId="urn:microsoft.com/office/officeart/2005/8/quickstyle/3d4" qsCatId="3D" csTypeId="urn:microsoft.com/office/officeart/2005/8/colors/colorful1" csCatId="colorful" phldr="1"/>
      <dgm:spPr/>
      <dgm:t>
        <a:bodyPr/>
        <a:lstStyle/>
        <a:p>
          <a:endParaRPr lang="en-US"/>
        </a:p>
      </dgm:t>
    </dgm:pt>
    <dgm:pt modelId="{8A32E141-FBF2-4AA4-B8B4-44B98C486C25}">
      <dgm:prSet phldrT="[Text]"/>
      <dgm:spPr/>
      <dgm:t>
        <a:bodyPr/>
        <a:lstStyle/>
        <a:p>
          <a:r>
            <a:rPr lang="en-US" dirty="0" smtClean="0"/>
            <a:t>Prop. 1</a:t>
          </a:r>
          <a:endParaRPr lang="en-US" dirty="0"/>
        </a:p>
      </dgm:t>
    </dgm:pt>
    <dgm:pt modelId="{65DF9D41-9EE2-46E3-A8F3-E397324E43C4}" type="parTrans" cxnId="{0CCBD4B3-8758-4B9D-8204-5FE295BA00AE}">
      <dgm:prSet/>
      <dgm:spPr/>
      <dgm:t>
        <a:bodyPr/>
        <a:lstStyle/>
        <a:p>
          <a:endParaRPr lang="en-US"/>
        </a:p>
      </dgm:t>
    </dgm:pt>
    <dgm:pt modelId="{9FA54DD3-1554-4A91-A3C7-A0A401BF593F}" type="sibTrans" cxnId="{0CCBD4B3-8758-4B9D-8204-5FE295BA00AE}">
      <dgm:prSet/>
      <dgm:spPr/>
      <dgm:t>
        <a:bodyPr/>
        <a:lstStyle/>
        <a:p>
          <a:endParaRPr lang="en-US"/>
        </a:p>
      </dgm:t>
    </dgm:pt>
    <dgm:pt modelId="{65FE302A-05A4-4983-A7B5-5E0F521B8629}">
      <dgm:prSet phldrT="[Text]"/>
      <dgm:spPr/>
      <dgm:t>
        <a:bodyPr/>
        <a:lstStyle/>
        <a:p>
          <a:r>
            <a:rPr lang="en-US" dirty="0" smtClean="0"/>
            <a:t>Prop. 2</a:t>
          </a:r>
          <a:endParaRPr lang="en-US" dirty="0"/>
        </a:p>
      </dgm:t>
    </dgm:pt>
    <dgm:pt modelId="{8C383B76-30DA-494D-B060-7023ABABF4D8}" type="parTrans" cxnId="{617018F6-5E3E-45D1-A60C-6AC0F85EA227}">
      <dgm:prSet/>
      <dgm:spPr/>
      <dgm:t>
        <a:bodyPr/>
        <a:lstStyle/>
        <a:p>
          <a:endParaRPr lang="en-US"/>
        </a:p>
      </dgm:t>
    </dgm:pt>
    <dgm:pt modelId="{8E698A82-8CB4-4CCB-B0A5-3FC439516576}" type="sibTrans" cxnId="{617018F6-5E3E-45D1-A60C-6AC0F85EA227}">
      <dgm:prSet/>
      <dgm:spPr/>
      <dgm:t>
        <a:bodyPr/>
        <a:lstStyle/>
        <a:p>
          <a:endParaRPr lang="en-US"/>
        </a:p>
      </dgm:t>
    </dgm:pt>
    <dgm:pt modelId="{4265B6B9-5CAE-47CB-9E3D-F81A5D19687A}">
      <dgm:prSet phldrT="[Text]"/>
      <dgm:spPr/>
      <dgm:t>
        <a:bodyPr/>
        <a:lstStyle/>
        <a:p>
          <a:r>
            <a:rPr lang="en-US" dirty="0" smtClean="0"/>
            <a:t>Prop. 3</a:t>
          </a:r>
          <a:endParaRPr lang="en-US" dirty="0"/>
        </a:p>
      </dgm:t>
    </dgm:pt>
    <dgm:pt modelId="{AB962468-B709-46CD-8888-C18C326C9321}" type="parTrans" cxnId="{768408E1-D6C2-439C-A505-15FE282B9524}">
      <dgm:prSet/>
      <dgm:spPr/>
      <dgm:t>
        <a:bodyPr/>
        <a:lstStyle/>
        <a:p>
          <a:endParaRPr lang="en-US"/>
        </a:p>
      </dgm:t>
    </dgm:pt>
    <dgm:pt modelId="{DE4F9B74-C8F0-49C6-8BF2-F0849B15F23A}" type="sibTrans" cxnId="{768408E1-D6C2-439C-A505-15FE282B9524}">
      <dgm:prSet/>
      <dgm:spPr/>
      <dgm:t>
        <a:bodyPr/>
        <a:lstStyle/>
        <a:p>
          <a:endParaRPr lang="en-US"/>
        </a:p>
      </dgm:t>
    </dgm:pt>
    <dgm:pt modelId="{BEE27969-C500-4D3D-B882-D2D5A17F40F1}">
      <dgm:prSet/>
      <dgm:spPr/>
      <dgm:t>
        <a:bodyPr/>
        <a:lstStyle/>
        <a:p>
          <a:r>
            <a:rPr lang="en-US" dirty="0" smtClean="0"/>
            <a:t>Prop. 4</a:t>
          </a:r>
          <a:endParaRPr lang="en-US" dirty="0"/>
        </a:p>
      </dgm:t>
    </dgm:pt>
    <dgm:pt modelId="{D4BE8633-6579-4E8E-B545-F64500915C0F}" type="parTrans" cxnId="{C59EC8C6-8561-4A17-9371-93E7F7FF218B}">
      <dgm:prSet/>
      <dgm:spPr/>
      <dgm:t>
        <a:bodyPr/>
        <a:lstStyle/>
        <a:p>
          <a:endParaRPr lang="en-US"/>
        </a:p>
      </dgm:t>
    </dgm:pt>
    <dgm:pt modelId="{5D74E6FA-8B7B-4A34-B90D-AEBAB6D446FE}" type="sibTrans" cxnId="{C59EC8C6-8561-4A17-9371-93E7F7FF218B}">
      <dgm:prSet/>
      <dgm:spPr/>
      <dgm:t>
        <a:bodyPr/>
        <a:lstStyle/>
        <a:p>
          <a:endParaRPr lang="en-US"/>
        </a:p>
      </dgm:t>
    </dgm:pt>
    <dgm:pt modelId="{175CFFF2-0ED8-409A-8F61-F4CC9564B9A1}">
      <dgm:prSet/>
      <dgm:spPr/>
      <dgm:t>
        <a:bodyPr/>
        <a:lstStyle/>
        <a:p>
          <a:r>
            <a:rPr lang="en-US" dirty="0" smtClean="0"/>
            <a:t>Prop. 6</a:t>
          </a:r>
          <a:endParaRPr lang="en-US" dirty="0"/>
        </a:p>
      </dgm:t>
    </dgm:pt>
    <dgm:pt modelId="{C179D5D1-F76D-4549-9BF7-7DC3A3F38691}" type="parTrans" cxnId="{DA396B83-97DD-446F-9B7E-D86BCBAA42A2}">
      <dgm:prSet/>
      <dgm:spPr/>
      <dgm:t>
        <a:bodyPr/>
        <a:lstStyle/>
        <a:p>
          <a:endParaRPr lang="en-US"/>
        </a:p>
      </dgm:t>
    </dgm:pt>
    <dgm:pt modelId="{1B278074-446C-4F95-A99F-C9A4239E0579}" type="sibTrans" cxnId="{DA396B83-97DD-446F-9B7E-D86BCBAA42A2}">
      <dgm:prSet/>
      <dgm:spPr/>
      <dgm:t>
        <a:bodyPr/>
        <a:lstStyle/>
        <a:p>
          <a:endParaRPr lang="en-US"/>
        </a:p>
      </dgm:t>
    </dgm:pt>
    <dgm:pt modelId="{3E216E39-422D-41B7-BDCE-DC7800074E52}">
      <dgm:prSet/>
      <dgm:spPr/>
      <dgm:t>
        <a:bodyPr/>
        <a:lstStyle/>
        <a:p>
          <a:r>
            <a:rPr lang="en-US" dirty="0" smtClean="0"/>
            <a:t>Prop. 5</a:t>
          </a:r>
          <a:endParaRPr lang="en-US" dirty="0"/>
        </a:p>
      </dgm:t>
    </dgm:pt>
    <dgm:pt modelId="{AD385168-125C-406B-96F5-E2BFFD1D437F}" type="parTrans" cxnId="{1B142096-4AFC-4B49-AE7A-7BD568B2CF54}">
      <dgm:prSet/>
      <dgm:spPr/>
      <dgm:t>
        <a:bodyPr/>
        <a:lstStyle/>
        <a:p>
          <a:endParaRPr lang="en-US"/>
        </a:p>
      </dgm:t>
    </dgm:pt>
    <dgm:pt modelId="{1828EDC9-C9CD-43F5-9684-4A5DFAB7B6D4}" type="sibTrans" cxnId="{1B142096-4AFC-4B49-AE7A-7BD568B2CF54}">
      <dgm:prSet/>
      <dgm:spPr/>
      <dgm:t>
        <a:bodyPr/>
        <a:lstStyle/>
        <a:p>
          <a:endParaRPr lang="en-US"/>
        </a:p>
      </dgm:t>
    </dgm:pt>
    <dgm:pt modelId="{30446882-4D8D-4432-BD6B-FA50C78EE84F}">
      <dgm:prSet/>
      <dgm:spPr/>
      <dgm:t>
        <a:bodyPr/>
        <a:lstStyle/>
        <a:p>
          <a:r>
            <a:rPr lang="en-US" dirty="0" smtClean="0"/>
            <a:t>Prop. ….</a:t>
          </a:r>
          <a:endParaRPr lang="en-US" dirty="0"/>
        </a:p>
      </dgm:t>
    </dgm:pt>
    <dgm:pt modelId="{7A3988E0-2DDF-412C-9D35-D9F99E931471}" type="parTrans" cxnId="{901655E0-CF79-4069-A0F4-B593980C943D}">
      <dgm:prSet/>
      <dgm:spPr/>
      <dgm:t>
        <a:bodyPr/>
        <a:lstStyle/>
        <a:p>
          <a:endParaRPr lang="en-US"/>
        </a:p>
      </dgm:t>
    </dgm:pt>
    <dgm:pt modelId="{DCF96036-7EA5-4E1C-A58D-9B863CA182FC}" type="sibTrans" cxnId="{901655E0-CF79-4069-A0F4-B593980C943D}">
      <dgm:prSet/>
      <dgm:spPr/>
      <dgm:t>
        <a:bodyPr/>
        <a:lstStyle/>
        <a:p>
          <a:endParaRPr lang="en-US"/>
        </a:p>
      </dgm:t>
    </dgm:pt>
    <dgm:pt modelId="{C743C237-2B12-45D3-935D-3FB0DC1A38F0}" type="pres">
      <dgm:prSet presAssocID="{0E83A545-C6B6-4BEC-89B6-7FF60F9D394C}" presName="Name0" presStyleCnt="0">
        <dgm:presLayoutVars>
          <dgm:chMax val="7"/>
          <dgm:chPref val="7"/>
          <dgm:dir/>
        </dgm:presLayoutVars>
      </dgm:prSet>
      <dgm:spPr/>
    </dgm:pt>
    <dgm:pt modelId="{50D80971-3109-416F-A4EB-89B398B4D93D}" type="pres">
      <dgm:prSet presAssocID="{0E83A545-C6B6-4BEC-89B6-7FF60F9D394C}" presName="Name1" presStyleCnt="0"/>
      <dgm:spPr/>
    </dgm:pt>
    <dgm:pt modelId="{5370CE35-4556-41FA-8D9A-57889CA65B85}" type="pres">
      <dgm:prSet presAssocID="{0E83A545-C6B6-4BEC-89B6-7FF60F9D394C}" presName="cycle" presStyleCnt="0"/>
      <dgm:spPr/>
    </dgm:pt>
    <dgm:pt modelId="{AAD51871-50AE-4D27-A104-518278A4E178}" type="pres">
      <dgm:prSet presAssocID="{0E83A545-C6B6-4BEC-89B6-7FF60F9D394C}" presName="srcNode" presStyleLbl="node1" presStyleIdx="0" presStyleCnt="7"/>
      <dgm:spPr/>
    </dgm:pt>
    <dgm:pt modelId="{7FACB2B8-2D1E-49BA-8410-D5B1696A79A2}" type="pres">
      <dgm:prSet presAssocID="{0E83A545-C6B6-4BEC-89B6-7FF60F9D394C}" presName="conn" presStyleLbl="parChTrans1D2" presStyleIdx="0" presStyleCnt="1" custLinFactNeighborX="38123" custLinFactNeighborY="-244"/>
      <dgm:spPr/>
    </dgm:pt>
    <dgm:pt modelId="{9273CBAD-5DCA-4B7F-B5AA-CB4C0AC97A3C}" type="pres">
      <dgm:prSet presAssocID="{0E83A545-C6B6-4BEC-89B6-7FF60F9D394C}" presName="extraNode" presStyleLbl="node1" presStyleIdx="0" presStyleCnt="7"/>
      <dgm:spPr/>
    </dgm:pt>
    <dgm:pt modelId="{EEF2027C-533C-4DA5-A326-C1064A2C3FBF}" type="pres">
      <dgm:prSet presAssocID="{0E83A545-C6B6-4BEC-89B6-7FF60F9D394C}" presName="dstNode" presStyleLbl="node1" presStyleIdx="0" presStyleCnt="7"/>
      <dgm:spPr/>
    </dgm:pt>
    <dgm:pt modelId="{6D082F3E-369A-4657-A874-F1491B90A4E1}" type="pres">
      <dgm:prSet presAssocID="{8A32E141-FBF2-4AA4-B8B4-44B98C486C25}" presName="text_1" presStyleLbl="node1" presStyleIdx="0" presStyleCnt="7" custScaleX="43044" custLinFactNeighborX="-595">
        <dgm:presLayoutVars>
          <dgm:bulletEnabled val="1"/>
        </dgm:presLayoutVars>
      </dgm:prSet>
      <dgm:spPr/>
      <dgm:t>
        <a:bodyPr/>
        <a:lstStyle/>
        <a:p>
          <a:endParaRPr lang="en-US"/>
        </a:p>
      </dgm:t>
    </dgm:pt>
    <dgm:pt modelId="{B253FEDB-019B-490D-AC10-4C6DE1F3DBF2}" type="pres">
      <dgm:prSet presAssocID="{8A32E141-FBF2-4AA4-B8B4-44B98C486C25}" presName="accent_1" presStyleCnt="0"/>
      <dgm:spPr/>
    </dgm:pt>
    <dgm:pt modelId="{0C0B5CCA-E2B0-4B02-BF22-986C90397BAD}" type="pres">
      <dgm:prSet presAssocID="{8A32E141-FBF2-4AA4-B8B4-44B98C486C25}" presName="accentRepeatNode" presStyleLbl="solidFgAcc1" presStyleIdx="0" presStyleCnt="7" custLinFactX="200000" custLinFactNeighborX="251884" custLinFactNeighborY="-2897"/>
      <dgm:spPr/>
    </dgm:pt>
    <dgm:pt modelId="{46907B02-ED18-4909-B602-1B4D3D21AC82}" type="pres">
      <dgm:prSet presAssocID="{65FE302A-05A4-4983-A7B5-5E0F521B8629}" presName="text_2" presStyleLbl="node1" presStyleIdx="1" presStyleCnt="7" custScaleX="59837" custLinFactNeighborX="-1557">
        <dgm:presLayoutVars>
          <dgm:bulletEnabled val="1"/>
        </dgm:presLayoutVars>
      </dgm:prSet>
      <dgm:spPr/>
      <dgm:t>
        <a:bodyPr/>
        <a:lstStyle/>
        <a:p>
          <a:endParaRPr lang="en-US"/>
        </a:p>
      </dgm:t>
    </dgm:pt>
    <dgm:pt modelId="{D35E0BD4-79BE-4103-B91B-E484DA183FD3}" type="pres">
      <dgm:prSet presAssocID="{65FE302A-05A4-4983-A7B5-5E0F521B8629}" presName="accent_2" presStyleCnt="0"/>
      <dgm:spPr/>
    </dgm:pt>
    <dgm:pt modelId="{26187453-F2A8-45A1-92C6-4A2936A15DDD}" type="pres">
      <dgm:prSet presAssocID="{65FE302A-05A4-4983-A7B5-5E0F521B8629}" presName="accentRepeatNode" presStyleLbl="solidFgAcc1" presStyleIdx="1" presStyleCnt="7" custLinFactX="200000" custLinFactNeighborX="251884" custLinFactNeighborY="-2897"/>
      <dgm:spPr/>
    </dgm:pt>
    <dgm:pt modelId="{87163307-84AC-4F70-987A-91FB8958E0E5}" type="pres">
      <dgm:prSet presAssocID="{4265B6B9-5CAE-47CB-9E3D-F81A5D19687A}" presName="text_3" presStyleLbl="node1" presStyleIdx="2" presStyleCnt="7" custScaleX="74308" custLinFactNeighborX="-559">
        <dgm:presLayoutVars>
          <dgm:bulletEnabled val="1"/>
        </dgm:presLayoutVars>
      </dgm:prSet>
      <dgm:spPr/>
      <dgm:t>
        <a:bodyPr/>
        <a:lstStyle/>
        <a:p>
          <a:endParaRPr lang="en-US"/>
        </a:p>
      </dgm:t>
    </dgm:pt>
    <dgm:pt modelId="{817B9E88-E4A5-46A2-ABEC-525B785BA877}" type="pres">
      <dgm:prSet presAssocID="{4265B6B9-5CAE-47CB-9E3D-F81A5D19687A}" presName="accent_3" presStyleCnt="0"/>
      <dgm:spPr/>
    </dgm:pt>
    <dgm:pt modelId="{0703E04C-7E7C-4200-8852-422D1E137071}" type="pres">
      <dgm:prSet presAssocID="{4265B6B9-5CAE-47CB-9E3D-F81A5D19687A}" presName="accentRepeatNode" presStyleLbl="solidFgAcc1" presStyleIdx="2" presStyleCnt="7" custLinFactX="200000" custLinFactNeighborX="251884" custLinFactNeighborY="-2897"/>
      <dgm:spPr/>
    </dgm:pt>
    <dgm:pt modelId="{8080A87C-E84E-4840-B2CF-B35D95A9E0B4}" type="pres">
      <dgm:prSet presAssocID="{BEE27969-C500-4D3D-B882-D2D5A17F40F1}" presName="text_4" presStyleLbl="node1" presStyleIdx="3" presStyleCnt="7" custScaleX="77530" custLinFactNeighborX="-1146">
        <dgm:presLayoutVars>
          <dgm:bulletEnabled val="1"/>
        </dgm:presLayoutVars>
      </dgm:prSet>
      <dgm:spPr/>
      <dgm:t>
        <a:bodyPr/>
        <a:lstStyle/>
        <a:p>
          <a:endParaRPr lang="en-US"/>
        </a:p>
      </dgm:t>
    </dgm:pt>
    <dgm:pt modelId="{A0012027-C6E8-4C57-9473-6DAF7E6E7FAF}" type="pres">
      <dgm:prSet presAssocID="{BEE27969-C500-4D3D-B882-D2D5A17F40F1}" presName="accent_4" presStyleCnt="0"/>
      <dgm:spPr/>
    </dgm:pt>
    <dgm:pt modelId="{61D7CA40-1FA8-46E9-92C3-552B8DCFC492}" type="pres">
      <dgm:prSet presAssocID="{BEE27969-C500-4D3D-B882-D2D5A17F40F1}" presName="accentRepeatNode" presStyleLbl="solidFgAcc1" presStyleIdx="3" presStyleCnt="7" custLinFactX="200000" custLinFactNeighborX="251884" custLinFactNeighborY="-2897"/>
      <dgm:spPr/>
    </dgm:pt>
    <dgm:pt modelId="{F0B8E6E1-EE85-4795-9393-FB6429D5EDAD}" type="pres">
      <dgm:prSet presAssocID="{3E216E39-422D-41B7-BDCE-DC7800074E52}" presName="text_5" presStyleLbl="node1" presStyleIdx="4" presStyleCnt="7" custScaleX="72072" custLinFactNeighborX="-1677">
        <dgm:presLayoutVars>
          <dgm:bulletEnabled val="1"/>
        </dgm:presLayoutVars>
      </dgm:prSet>
      <dgm:spPr/>
      <dgm:t>
        <a:bodyPr/>
        <a:lstStyle/>
        <a:p>
          <a:endParaRPr lang="en-US"/>
        </a:p>
      </dgm:t>
    </dgm:pt>
    <dgm:pt modelId="{AE2F359D-A679-4398-87C6-541F02E27CE8}" type="pres">
      <dgm:prSet presAssocID="{3E216E39-422D-41B7-BDCE-DC7800074E52}" presName="accent_5" presStyleCnt="0"/>
      <dgm:spPr/>
    </dgm:pt>
    <dgm:pt modelId="{8A54D55C-431C-4E09-86CE-7740FC87998E}" type="pres">
      <dgm:prSet presAssocID="{3E216E39-422D-41B7-BDCE-DC7800074E52}" presName="accentRepeatNode" presStyleLbl="solidFgAcc1" presStyleIdx="4" presStyleCnt="7" custLinFactX="200000" custLinFactNeighborX="251884" custLinFactNeighborY="-2897"/>
      <dgm:spPr/>
    </dgm:pt>
    <dgm:pt modelId="{822024E0-AF18-4D70-AA11-2F012A87211C}" type="pres">
      <dgm:prSet presAssocID="{175CFFF2-0ED8-409A-8F61-F4CC9564B9A1}" presName="text_6" presStyleLbl="node1" presStyleIdx="5" presStyleCnt="7" custScaleX="62755" custLinFactNeighborX="0">
        <dgm:presLayoutVars>
          <dgm:bulletEnabled val="1"/>
        </dgm:presLayoutVars>
      </dgm:prSet>
      <dgm:spPr/>
      <dgm:t>
        <a:bodyPr/>
        <a:lstStyle/>
        <a:p>
          <a:endParaRPr lang="en-US"/>
        </a:p>
      </dgm:t>
    </dgm:pt>
    <dgm:pt modelId="{94BB1777-5B22-4F46-AAE8-01B529826998}" type="pres">
      <dgm:prSet presAssocID="{175CFFF2-0ED8-409A-8F61-F4CC9564B9A1}" presName="accent_6" presStyleCnt="0"/>
      <dgm:spPr/>
    </dgm:pt>
    <dgm:pt modelId="{9D0274EE-BA90-40EE-BD73-5528D2E942B6}" type="pres">
      <dgm:prSet presAssocID="{175CFFF2-0ED8-409A-8F61-F4CC9564B9A1}" presName="accentRepeatNode" presStyleLbl="solidFgAcc1" presStyleIdx="5" presStyleCnt="7" custLinFactX="200000" custLinFactNeighborX="251884" custLinFactNeighborY="-2897"/>
      <dgm:spPr/>
    </dgm:pt>
    <dgm:pt modelId="{23EF9A8E-764B-4F89-A59E-F3226B277C6F}" type="pres">
      <dgm:prSet presAssocID="{30446882-4D8D-4432-BD6B-FA50C78EE84F}" presName="text_7" presStyleLbl="node1" presStyleIdx="6" presStyleCnt="7" custScaleX="41321" custLinFactNeighborX="-911">
        <dgm:presLayoutVars>
          <dgm:bulletEnabled val="1"/>
        </dgm:presLayoutVars>
      </dgm:prSet>
      <dgm:spPr/>
      <dgm:t>
        <a:bodyPr/>
        <a:lstStyle/>
        <a:p>
          <a:endParaRPr lang="en-US"/>
        </a:p>
      </dgm:t>
    </dgm:pt>
    <dgm:pt modelId="{CA2732C4-30DD-442A-AC79-9B93543F8ABD}" type="pres">
      <dgm:prSet presAssocID="{30446882-4D8D-4432-BD6B-FA50C78EE84F}" presName="accent_7" presStyleCnt="0"/>
      <dgm:spPr/>
    </dgm:pt>
    <dgm:pt modelId="{91457638-D9DB-4059-8A22-09CA548EFA1D}" type="pres">
      <dgm:prSet presAssocID="{30446882-4D8D-4432-BD6B-FA50C78EE84F}" presName="accentRepeatNode" presStyleLbl="solidFgAcc1" presStyleIdx="6" presStyleCnt="7" custLinFactX="200000" custLinFactNeighborX="251884" custLinFactNeighborY="-2897"/>
      <dgm:spPr/>
    </dgm:pt>
  </dgm:ptLst>
  <dgm:cxnLst>
    <dgm:cxn modelId="{768408E1-D6C2-439C-A505-15FE282B9524}" srcId="{0E83A545-C6B6-4BEC-89B6-7FF60F9D394C}" destId="{4265B6B9-5CAE-47CB-9E3D-F81A5D19687A}" srcOrd="2" destOrd="0" parTransId="{AB962468-B709-46CD-8888-C18C326C9321}" sibTransId="{DE4F9B74-C8F0-49C6-8BF2-F0849B15F23A}"/>
    <dgm:cxn modelId="{560642F3-6E7A-4A2B-9F75-614A5D1F21FA}" type="presOf" srcId="{65FE302A-05A4-4983-A7B5-5E0F521B8629}" destId="{46907B02-ED18-4909-B602-1B4D3D21AC82}" srcOrd="0" destOrd="0" presId="urn:microsoft.com/office/officeart/2008/layout/VerticalCurvedList"/>
    <dgm:cxn modelId="{1B142096-4AFC-4B49-AE7A-7BD568B2CF54}" srcId="{0E83A545-C6B6-4BEC-89B6-7FF60F9D394C}" destId="{3E216E39-422D-41B7-BDCE-DC7800074E52}" srcOrd="4" destOrd="0" parTransId="{AD385168-125C-406B-96F5-E2BFFD1D437F}" sibTransId="{1828EDC9-C9CD-43F5-9684-4A5DFAB7B6D4}"/>
    <dgm:cxn modelId="{E832C487-4B3F-4783-8E9A-7458F3BE2678}" type="presOf" srcId="{9FA54DD3-1554-4A91-A3C7-A0A401BF593F}" destId="{7FACB2B8-2D1E-49BA-8410-D5B1696A79A2}" srcOrd="0" destOrd="0" presId="urn:microsoft.com/office/officeart/2008/layout/VerticalCurvedList"/>
    <dgm:cxn modelId="{DA396B83-97DD-446F-9B7E-D86BCBAA42A2}" srcId="{0E83A545-C6B6-4BEC-89B6-7FF60F9D394C}" destId="{175CFFF2-0ED8-409A-8F61-F4CC9564B9A1}" srcOrd="5" destOrd="0" parTransId="{C179D5D1-F76D-4549-9BF7-7DC3A3F38691}" sibTransId="{1B278074-446C-4F95-A99F-C9A4239E0579}"/>
    <dgm:cxn modelId="{E0102CB3-3730-496B-BCDF-7172B70DA763}" type="presOf" srcId="{3E216E39-422D-41B7-BDCE-DC7800074E52}" destId="{F0B8E6E1-EE85-4795-9393-FB6429D5EDAD}" srcOrd="0" destOrd="0" presId="urn:microsoft.com/office/officeart/2008/layout/VerticalCurvedList"/>
    <dgm:cxn modelId="{901655E0-CF79-4069-A0F4-B593980C943D}" srcId="{0E83A545-C6B6-4BEC-89B6-7FF60F9D394C}" destId="{30446882-4D8D-4432-BD6B-FA50C78EE84F}" srcOrd="6" destOrd="0" parTransId="{7A3988E0-2DDF-412C-9D35-D9F99E931471}" sibTransId="{DCF96036-7EA5-4E1C-A58D-9B863CA182FC}"/>
    <dgm:cxn modelId="{617018F6-5E3E-45D1-A60C-6AC0F85EA227}" srcId="{0E83A545-C6B6-4BEC-89B6-7FF60F9D394C}" destId="{65FE302A-05A4-4983-A7B5-5E0F521B8629}" srcOrd="1" destOrd="0" parTransId="{8C383B76-30DA-494D-B060-7023ABABF4D8}" sibTransId="{8E698A82-8CB4-4CCB-B0A5-3FC439516576}"/>
    <dgm:cxn modelId="{D1017F21-8782-4913-A889-B1E0D258A3E5}" type="presOf" srcId="{175CFFF2-0ED8-409A-8F61-F4CC9564B9A1}" destId="{822024E0-AF18-4D70-AA11-2F012A87211C}" srcOrd="0" destOrd="0" presId="urn:microsoft.com/office/officeart/2008/layout/VerticalCurvedList"/>
    <dgm:cxn modelId="{837EC12D-BB27-44C0-8C38-3FCEA878279F}" type="presOf" srcId="{4265B6B9-5CAE-47CB-9E3D-F81A5D19687A}" destId="{87163307-84AC-4F70-987A-91FB8958E0E5}" srcOrd="0" destOrd="0" presId="urn:microsoft.com/office/officeart/2008/layout/VerticalCurvedList"/>
    <dgm:cxn modelId="{DCFF6C18-ACF7-4236-BC73-0CAE2F0E0C81}" type="presOf" srcId="{0E83A545-C6B6-4BEC-89B6-7FF60F9D394C}" destId="{C743C237-2B12-45D3-935D-3FB0DC1A38F0}" srcOrd="0" destOrd="0" presId="urn:microsoft.com/office/officeart/2008/layout/VerticalCurvedList"/>
    <dgm:cxn modelId="{4859FBB4-566C-4B8C-A5AE-9A4425D03749}" type="presOf" srcId="{BEE27969-C500-4D3D-B882-D2D5A17F40F1}" destId="{8080A87C-E84E-4840-B2CF-B35D95A9E0B4}" srcOrd="0" destOrd="0" presId="urn:microsoft.com/office/officeart/2008/layout/VerticalCurvedList"/>
    <dgm:cxn modelId="{262A335A-75D0-4E93-96FC-B47C24B7E75B}" type="presOf" srcId="{30446882-4D8D-4432-BD6B-FA50C78EE84F}" destId="{23EF9A8E-764B-4F89-A59E-F3226B277C6F}" srcOrd="0" destOrd="0" presId="urn:microsoft.com/office/officeart/2008/layout/VerticalCurvedList"/>
    <dgm:cxn modelId="{C59EC8C6-8561-4A17-9371-93E7F7FF218B}" srcId="{0E83A545-C6B6-4BEC-89B6-7FF60F9D394C}" destId="{BEE27969-C500-4D3D-B882-D2D5A17F40F1}" srcOrd="3" destOrd="0" parTransId="{D4BE8633-6579-4E8E-B545-F64500915C0F}" sibTransId="{5D74E6FA-8B7B-4A34-B90D-AEBAB6D446FE}"/>
    <dgm:cxn modelId="{EB6FFF43-BA99-498D-8030-368E30E330D1}" type="presOf" srcId="{8A32E141-FBF2-4AA4-B8B4-44B98C486C25}" destId="{6D082F3E-369A-4657-A874-F1491B90A4E1}" srcOrd="0" destOrd="0" presId="urn:microsoft.com/office/officeart/2008/layout/VerticalCurvedList"/>
    <dgm:cxn modelId="{0CCBD4B3-8758-4B9D-8204-5FE295BA00AE}" srcId="{0E83A545-C6B6-4BEC-89B6-7FF60F9D394C}" destId="{8A32E141-FBF2-4AA4-B8B4-44B98C486C25}" srcOrd="0" destOrd="0" parTransId="{65DF9D41-9EE2-46E3-A8F3-E397324E43C4}" sibTransId="{9FA54DD3-1554-4A91-A3C7-A0A401BF593F}"/>
    <dgm:cxn modelId="{18DEAE14-1BB0-417F-A5D9-AB8A0D682849}" type="presParOf" srcId="{C743C237-2B12-45D3-935D-3FB0DC1A38F0}" destId="{50D80971-3109-416F-A4EB-89B398B4D93D}" srcOrd="0" destOrd="0" presId="urn:microsoft.com/office/officeart/2008/layout/VerticalCurvedList"/>
    <dgm:cxn modelId="{6EAC0EE5-6A7D-49FA-9170-8D5FB813E2A9}" type="presParOf" srcId="{50D80971-3109-416F-A4EB-89B398B4D93D}" destId="{5370CE35-4556-41FA-8D9A-57889CA65B85}" srcOrd="0" destOrd="0" presId="urn:microsoft.com/office/officeart/2008/layout/VerticalCurvedList"/>
    <dgm:cxn modelId="{692B8417-6286-442B-AE25-340B18B555BC}" type="presParOf" srcId="{5370CE35-4556-41FA-8D9A-57889CA65B85}" destId="{AAD51871-50AE-4D27-A104-518278A4E178}" srcOrd="0" destOrd="0" presId="urn:microsoft.com/office/officeart/2008/layout/VerticalCurvedList"/>
    <dgm:cxn modelId="{28A5C8AE-A389-424D-860D-B04053B80E1F}" type="presParOf" srcId="{5370CE35-4556-41FA-8D9A-57889CA65B85}" destId="{7FACB2B8-2D1E-49BA-8410-D5B1696A79A2}" srcOrd="1" destOrd="0" presId="urn:microsoft.com/office/officeart/2008/layout/VerticalCurvedList"/>
    <dgm:cxn modelId="{7C46CC0C-4D91-48CA-A9F5-3543AA960C52}" type="presParOf" srcId="{5370CE35-4556-41FA-8D9A-57889CA65B85}" destId="{9273CBAD-5DCA-4B7F-B5AA-CB4C0AC97A3C}" srcOrd="2" destOrd="0" presId="urn:microsoft.com/office/officeart/2008/layout/VerticalCurvedList"/>
    <dgm:cxn modelId="{AB59D051-3668-4186-A782-183936F2F171}" type="presParOf" srcId="{5370CE35-4556-41FA-8D9A-57889CA65B85}" destId="{EEF2027C-533C-4DA5-A326-C1064A2C3FBF}" srcOrd="3" destOrd="0" presId="urn:microsoft.com/office/officeart/2008/layout/VerticalCurvedList"/>
    <dgm:cxn modelId="{E4B4892B-907C-4A5C-8892-C578615C890D}" type="presParOf" srcId="{50D80971-3109-416F-A4EB-89B398B4D93D}" destId="{6D082F3E-369A-4657-A874-F1491B90A4E1}" srcOrd="1" destOrd="0" presId="urn:microsoft.com/office/officeart/2008/layout/VerticalCurvedList"/>
    <dgm:cxn modelId="{ED68385D-62E9-4E8B-BF23-F8E58AAFCAAE}" type="presParOf" srcId="{50D80971-3109-416F-A4EB-89B398B4D93D}" destId="{B253FEDB-019B-490D-AC10-4C6DE1F3DBF2}" srcOrd="2" destOrd="0" presId="urn:microsoft.com/office/officeart/2008/layout/VerticalCurvedList"/>
    <dgm:cxn modelId="{52E5E273-4062-452D-99ED-201D904D491D}" type="presParOf" srcId="{B253FEDB-019B-490D-AC10-4C6DE1F3DBF2}" destId="{0C0B5CCA-E2B0-4B02-BF22-986C90397BAD}" srcOrd="0" destOrd="0" presId="urn:microsoft.com/office/officeart/2008/layout/VerticalCurvedList"/>
    <dgm:cxn modelId="{9DD08B77-B5BA-40D0-B13B-4A561D4D9AB4}" type="presParOf" srcId="{50D80971-3109-416F-A4EB-89B398B4D93D}" destId="{46907B02-ED18-4909-B602-1B4D3D21AC82}" srcOrd="3" destOrd="0" presId="urn:microsoft.com/office/officeart/2008/layout/VerticalCurvedList"/>
    <dgm:cxn modelId="{C4DCD251-A894-46CB-A512-AB483EA50386}" type="presParOf" srcId="{50D80971-3109-416F-A4EB-89B398B4D93D}" destId="{D35E0BD4-79BE-4103-B91B-E484DA183FD3}" srcOrd="4" destOrd="0" presId="urn:microsoft.com/office/officeart/2008/layout/VerticalCurvedList"/>
    <dgm:cxn modelId="{1A567978-1E68-47E0-8C04-4F47C479B6EA}" type="presParOf" srcId="{D35E0BD4-79BE-4103-B91B-E484DA183FD3}" destId="{26187453-F2A8-45A1-92C6-4A2936A15DDD}" srcOrd="0" destOrd="0" presId="urn:microsoft.com/office/officeart/2008/layout/VerticalCurvedList"/>
    <dgm:cxn modelId="{F9757FD4-9159-4C56-A9A7-21A54E167393}" type="presParOf" srcId="{50D80971-3109-416F-A4EB-89B398B4D93D}" destId="{87163307-84AC-4F70-987A-91FB8958E0E5}" srcOrd="5" destOrd="0" presId="urn:microsoft.com/office/officeart/2008/layout/VerticalCurvedList"/>
    <dgm:cxn modelId="{9D95B136-A9C8-4B31-8AD9-08A8B9325118}" type="presParOf" srcId="{50D80971-3109-416F-A4EB-89B398B4D93D}" destId="{817B9E88-E4A5-46A2-ABEC-525B785BA877}" srcOrd="6" destOrd="0" presId="urn:microsoft.com/office/officeart/2008/layout/VerticalCurvedList"/>
    <dgm:cxn modelId="{7815E5CC-54BF-4186-A6BA-49B6F2D6EDDB}" type="presParOf" srcId="{817B9E88-E4A5-46A2-ABEC-525B785BA877}" destId="{0703E04C-7E7C-4200-8852-422D1E137071}" srcOrd="0" destOrd="0" presId="urn:microsoft.com/office/officeart/2008/layout/VerticalCurvedList"/>
    <dgm:cxn modelId="{C5EBBF78-F346-48DB-9394-13F075D48208}" type="presParOf" srcId="{50D80971-3109-416F-A4EB-89B398B4D93D}" destId="{8080A87C-E84E-4840-B2CF-B35D95A9E0B4}" srcOrd="7" destOrd="0" presId="urn:microsoft.com/office/officeart/2008/layout/VerticalCurvedList"/>
    <dgm:cxn modelId="{75084651-91C9-434F-8889-DF15187259C9}" type="presParOf" srcId="{50D80971-3109-416F-A4EB-89B398B4D93D}" destId="{A0012027-C6E8-4C57-9473-6DAF7E6E7FAF}" srcOrd="8" destOrd="0" presId="urn:microsoft.com/office/officeart/2008/layout/VerticalCurvedList"/>
    <dgm:cxn modelId="{1765B050-93C0-4C95-B41D-5D4AC125A245}" type="presParOf" srcId="{A0012027-C6E8-4C57-9473-6DAF7E6E7FAF}" destId="{61D7CA40-1FA8-46E9-92C3-552B8DCFC492}" srcOrd="0" destOrd="0" presId="urn:microsoft.com/office/officeart/2008/layout/VerticalCurvedList"/>
    <dgm:cxn modelId="{035A4893-9461-485B-9182-EADEB5C68F6B}" type="presParOf" srcId="{50D80971-3109-416F-A4EB-89B398B4D93D}" destId="{F0B8E6E1-EE85-4795-9393-FB6429D5EDAD}" srcOrd="9" destOrd="0" presId="urn:microsoft.com/office/officeart/2008/layout/VerticalCurvedList"/>
    <dgm:cxn modelId="{43DF3271-5B74-44D4-A328-2BE3351A907C}" type="presParOf" srcId="{50D80971-3109-416F-A4EB-89B398B4D93D}" destId="{AE2F359D-A679-4398-87C6-541F02E27CE8}" srcOrd="10" destOrd="0" presId="urn:microsoft.com/office/officeart/2008/layout/VerticalCurvedList"/>
    <dgm:cxn modelId="{F58BD758-CDA8-4F0E-869C-F0A4629AA440}" type="presParOf" srcId="{AE2F359D-A679-4398-87C6-541F02E27CE8}" destId="{8A54D55C-431C-4E09-86CE-7740FC87998E}" srcOrd="0" destOrd="0" presId="urn:microsoft.com/office/officeart/2008/layout/VerticalCurvedList"/>
    <dgm:cxn modelId="{B9D0BB94-2E45-4ECC-B858-3C8329BE92FB}" type="presParOf" srcId="{50D80971-3109-416F-A4EB-89B398B4D93D}" destId="{822024E0-AF18-4D70-AA11-2F012A87211C}" srcOrd="11" destOrd="0" presId="urn:microsoft.com/office/officeart/2008/layout/VerticalCurvedList"/>
    <dgm:cxn modelId="{73AC5A23-C918-4286-96F8-7929BEDCC4B8}" type="presParOf" srcId="{50D80971-3109-416F-A4EB-89B398B4D93D}" destId="{94BB1777-5B22-4F46-AAE8-01B529826998}" srcOrd="12" destOrd="0" presId="urn:microsoft.com/office/officeart/2008/layout/VerticalCurvedList"/>
    <dgm:cxn modelId="{D1AC37E7-48EE-405E-A6CF-3F4085D3154C}" type="presParOf" srcId="{94BB1777-5B22-4F46-AAE8-01B529826998}" destId="{9D0274EE-BA90-40EE-BD73-5528D2E942B6}" srcOrd="0" destOrd="0" presId="urn:microsoft.com/office/officeart/2008/layout/VerticalCurvedList"/>
    <dgm:cxn modelId="{802E82C8-5F53-44A4-9497-FBB052C23E23}" type="presParOf" srcId="{50D80971-3109-416F-A4EB-89B398B4D93D}" destId="{23EF9A8E-764B-4F89-A59E-F3226B277C6F}" srcOrd="13" destOrd="0" presId="urn:microsoft.com/office/officeart/2008/layout/VerticalCurvedList"/>
    <dgm:cxn modelId="{6785E410-CE5A-4C00-96A5-A6B4F93B1BD2}" type="presParOf" srcId="{50D80971-3109-416F-A4EB-89B398B4D93D}" destId="{CA2732C4-30DD-442A-AC79-9B93543F8ABD}" srcOrd="14" destOrd="0" presId="urn:microsoft.com/office/officeart/2008/layout/VerticalCurvedList"/>
    <dgm:cxn modelId="{1E663184-3AA1-4984-80A5-17F4D741571B}" type="presParOf" srcId="{CA2732C4-30DD-442A-AC79-9B93543F8ABD}" destId="{91457638-D9DB-4059-8A22-09CA548EFA1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D5720D-32B9-4CB8-9299-B000F5788CC1}" type="doc">
      <dgm:prSet loTypeId="urn:microsoft.com/office/officeart/2008/layout/AlternatingHexagons" loCatId="list" qsTypeId="urn:microsoft.com/office/officeart/2005/8/quickstyle/3d6" qsCatId="3D" csTypeId="urn:microsoft.com/office/officeart/2005/8/colors/colorful1" csCatId="colorful" phldr="1"/>
      <dgm:spPr/>
      <dgm:t>
        <a:bodyPr/>
        <a:lstStyle/>
        <a:p>
          <a:endParaRPr lang="en-US"/>
        </a:p>
      </dgm:t>
    </dgm:pt>
    <dgm:pt modelId="{862E16F5-BD86-4100-BBAD-53B562AED66E}">
      <dgm:prSet phldrT="[Text]" custT="1"/>
      <dgm:spPr>
        <a:solidFill>
          <a:srgbClr val="CC0066"/>
        </a:solidFill>
      </dgm:spPr>
      <dgm:t>
        <a:bodyPr/>
        <a:lstStyle/>
        <a:p>
          <a:r>
            <a:rPr lang="en-US" sz="1800" b="1" dirty="0" smtClean="0"/>
            <a:t>Building R. Community </a:t>
          </a:r>
          <a:r>
            <a:rPr lang="en-US" sz="1600" b="1" dirty="0" smtClean="0"/>
            <a:t/>
          </a:r>
          <a:br>
            <a:rPr lang="en-US" sz="1600" b="1" dirty="0" smtClean="0"/>
          </a:br>
          <a:r>
            <a:rPr lang="en-US" sz="1600" b="1" dirty="0" smtClean="0"/>
            <a:t>(</a:t>
          </a:r>
          <a:r>
            <a:rPr lang="en-US" sz="1600" dirty="0" smtClean="0"/>
            <a:t>Platforms / Workshops / Conferences / Expert </a:t>
          </a:r>
          <a:r>
            <a:rPr lang="en-US" sz="1600" dirty="0" err="1" smtClean="0"/>
            <a:t>Grups</a:t>
          </a:r>
          <a:r>
            <a:rPr lang="en-US" sz="1600" dirty="0" smtClean="0"/>
            <a:t>)</a:t>
          </a:r>
          <a:endParaRPr lang="en-US" sz="1800" dirty="0"/>
        </a:p>
      </dgm:t>
    </dgm:pt>
    <dgm:pt modelId="{99258407-7E8C-4885-859C-055D0D1E75D1}" type="parTrans" cxnId="{EE5D6659-A77A-4679-9593-CBE50690DF47}">
      <dgm:prSet/>
      <dgm:spPr/>
      <dgm:t>
        <a:bodyPr/>
        <a:lstStyle/>
        <a:p>
          <a:endParaRPr lang="en-US" sz="4400"/>
        </a:p>
      </dgm:t>
    </dgm:pt>
    <dgm:pt modelId="{7B3F8437-6399-4DF6-9805-724948E45174}" type="sibTrans" cxnId="{EE5D6659-A77A-4679-9593-CBE50690DF47}">
      <dgm:prSet custT="1"/>
      <dgm:spPr>
        <a:solidFill>
          <a:srgbClr val="00CC00"/>
        </a:solidFill>
      </dgm:spPr>
      <dgm:t>
        <a:bodyPr/>
        <a:lstStyle/>
        <a:p>
          <a:r>
            <a:rPr lang="en-US" sz="1600" b="1" dirty="0" smtClean="0"/>
            <a:t>Building R. Capacities </a:t>
          </a:r>
          <a:r>
            <a:rPr lang="en-US" sz="1600" dirty="0" smtClean="0"/>
            <a:t>(</a:t>
          </a:r>
          <a:r>
            <a:rPr lang="en-US" sz="1600" dirty="0" err="1" smtClean="0"/>
            <a:t>Banchmarks</a:t>
          </a:r>
          <a:r>
            <a:rPr lang="en-US" sz="1600" dirty="0" smtClean="0"/>
            <a:t>/Studies/Roadmaps)</a:t>
          </a:r>
          <a:endParaRPr lang="en-US" sz="1600" dirty="0"/>
        </a:p>
      </dgm:t>
    </dgm:pt>
    <dgm:pt modelId="{4AFEF659-4D87-44A5-B266-AC1334943D8B}">
      <dgm:prSet phldrT="[Text]" phldr="1" custT="1"/>
      <dgm:spPr/>
      <dgm:t>
        <a:bodyPr/>
        <a:lstStyle/>
        <a:p>
          <a:endParaRPr lang="en-US" sz="1800"/>
        </a:p>
      </dgm:t>
    </dgm:pt>
    <dgm:pt modelId="{1C7CA356-74E0-4D23-AD7A-35C7072644DF}" type="parTrans" cxnId="{9964EEFE-DEB0-449B-B177-1D99455FF6EA}">
      <dgm:prSet/>
      <dgm:spPr/>
      <dgm:t>
        <a:bodyPr/>
        <a:lstStyle/>
        <a:p>
          <a:endParaRPr lang="en-US" sz="4400"/>
        </a:p>
      </dgm:t>
    </dgm:pt>
    <dgm:pt modelId="{6D9D79A7-7132-48B4-8021-C5AB9D59BD16}" type="sibTrans" cxnId="{9964EEFE-DEB0-449B-B177-1D99455FF6EA}">
      <dgm:prSet/>
      <dgm:spPr/>
      <dgm:t>
        <a:bodyPr/>
        <a:lstStyle/>
        <a:p>
          <a:endParaRPr lang="en-US" sz="4400"/>
        </a:p>
      </dgm:t>
    </dgm:pt>
    <dgm:pt modelId="{14EE30D8-9D4E-4B9E-9267-72D6150672D3}">
      <dgm:prSet phldrT="[Text]" custT="1"/>
      <dgm:spPr/>
      <dgm:t>
        <a:bodyPr/>
        <a:lstStyle/>
        <a:p>
          <a:pPr rtl="0"/>
          <a:r>
            <a:rPr lang="en-US" sz="2000" b="1" cap="none" spc="0" dirty="0" smtClean="0">
              <a:ln w="0"/>
              <a:solidFill>
                <a:srgbClr val="C00000"/>
              </a:solidFill>
              <a:effectLst>
                <a:reflection blurRad="6350" stA="53000" endA="300" endPos="35500" dir="5400000" sy="-90000" algn="bl" rotWithShape="0"/>
              </a:effectLst>
            </a:rPr>
            <a:t>Regional Initiatives for Europe</a:t>
          </a:r>
        </a:p>
      </dgm:t>
    </dgm:pt>
    <dgm:pt modelId="{AF32580F-7EC4-4487-9004-66B4B6DFDACD}" type="parTrans" cxnId="{3D4E8D90-8EAD-4FDA-97B1-498394A4A170}">
      <dgm:prSet/>
      <dgm:spPr/>
      <dgm:t>
        <a:bodyPr/>
        <a:lstStyle/>
        <a:p>
          <a:endParaRPr lang="en-US" sz="4400"/>
        </a:p>
      </dgm:t>
    </dgm:pt>
    <dgm:pt modelId="{1C78784D-C89B-448B-B8B3-E5C0A30F258E}" type="sibTrans" cxnId="{3D4E8D90-8EAD-4FDA-97B1-498394A4A170}">
      <dgm:prSet custT="1"/>
      <dgm:spPr/>
      <dgm:t>
        <a:bodyPr/>
        <a:lstStyle/>
        <a:p>
          <a:r>
            <a:rPr lang="en-US" sz="1800" b="1" dirty="0" smtClean="0"/>
            <a:t>Building Human Capacities</a:t>
          </a:r>
          <a:br>
            <a:rPr lang="en-US" sz="1800" b="1" dirty="0" smtClean="0"/>
          </a:br>
          <a:r>
            <a:rPr lang="en-US" sz="1600" dirty="0" smtClean="0"/>
            <a:t>(Trainings / ITU Academy / </a:t>
          </a:r>
          <a:r>
            <a:rPr lang="en-US" sz="1600" dirty="0" err="1" smtClean="0"/>
            <a:t>Centres</a:t>
          </a:r>
          <a:r>
            <a:rPr lang="en-US" sz="1600" dirty="0" smtClean="0"/>
            <a:t> of Excellence)</a:t>
          </a:r>
          <a:endParaRPr lang="en-US" sz="1200" dirty="0" smtClean="0"/>
        </a:p>
      </dgm:t>
    </dgm:pt>
    <dgm:pt modelId="{AD0E0724-3383-4A1B-8F4E-3ECA699E1800}">
      <dgm:prSet phldrT="[Text]" phldr="1" custT="1"/>
      <dgm:spPr/>
      <dgm:t>
        <a:bodyPr/>
        <a:lstStyle/>
        <a:p>
          <a:endParaRPr lang="en-US" sz="1800" dirty="0"/>
        </a:p>
      </dgm:t>
    </dgm:pt>
    <dgm:pt modelId="{B2F386F6-35E0-447C-80A2-17D178F9D683}" type="parTrans" cxnId="{0E48207F-84F0-4D77-A0AE-60A5FAD872F4}">
      <dgm:prSet/>
      <dgm:spPr/>
      <dgm:t>
        <a:bodyPr/>
        <a:lstStyle/>
        <a:p>
          <a:endParaRPr lang="en-US" sz="4400"/>
        </a:p>
      </dgm:t>
    </dgm:pt>
    <dgm:pt modelId="{A10A0598-FFB6-4094-87DD-0D5D5FCCE024}" type="sibTrans" cxnId="{0E48207F-84F0-4D77-A0AE-60A5FAD872F4}">
      <dgm:prSet/>
      <dgm:spPr/>
      <dgm:t>
        <a:bodyPr/>
        <a:lstStyle/>
        <a:p>
          <a:endParaRPr lang="en-US" sz="4400"/>
        </a:p>
      </dgm:t>
    </dgm:pt>
    <dgm:pt modelId="{24FE6F5F-90DD-4BBB-8278-D92BF196748F}">
      <dgm:prSet phldrT="[Text]" custT="1"/>
      <dgm:spPr/>
      <dgm:t>
        <a:bodyPr/>
        <a:lstStyle/>
        <a:p>
          <a:r>
            <a:rPr lang="en-US" sz="1800" b="1" dirty="0" smtClean="0"/>
            <a:t>Addressing N./R. Needs</a:t>
          </a:r>
          <a:r>
            <a:rPr lang="en-US" sz="1800" dirty="0" smtClean="0"/>
            <a:t> </a:t>
          </a:r>
          <a:r>
            <a:rPr lang="en-US" sz="1600" dirty="0" smtClean="0"/>
            <a:t>(Assistance / Transfer of Knowledge / </a:t>
          </a:r>
          <a:r>
            <a:rPr lang="en-US" sz="1600" dirty="0" err="1" smtClean="0"/>
            <a:t>Twinnings</a:t>
          </a:r>
          <a:r>
            <a:rPr lang="en-US" sz="1600" dirty="0" smtClean="0"/>
            <a:t>)</a:t>
          </a:r>
          <a:endParaRPr lang="en-US" sz="1200" dirty="0"/>
        </a:p>
      </dgm:t>
    </dgm:pt>
    <dgm:pt modelId="{ADA6952C-57D9-4463-8445-6A9737B5F9D7}" type="parTrans" cxnId="{9AF34719-05D5-43DB-93B9-43896EAA4204}">
      <dgm:prSet/>
      <dgm:spPr/>
      <dgm:t>
        <a:bodyPr/>
        <a:lstStyle/>
        <a:p>
          <a:endParaRPr lang="en-US" sz="4400"/>
        </a:p>
      </dgm:t>
    </dgm:pt>
    <dgm:pt modelId="{16E43AF4-C8DC-4001-85E0-9ED8516EF03C}" type="sibTrans" cxnId="{9AF34719-05D5-43DB-93B9-43896EAA4204}">
      <dgm:prSet custT="1"/>
      <dgm:spPr>
        <a:solidFill>
          <a:srgbClr val="C00000"/>
        </a:solidFill>
      </dgm:spPr>
      <dgm:t>
        <a:bodyPr/>
        <a:lstStyle/>
        <a:p>
          <a:r>
            <a:rPr lang="en-US" sz="1800" b="1" dirty="0" smtClean="0"/>
            <a:t>Fostering Regional Coordination and Cross-R. Coop. </a:t>
          </a:r>
          <a:br>
            <a:rPr lang="en-US" sz="1800" b="1" dirty="0" smtClean="0"/>
          </a:br>
          <a:r>
            <a:rPr lang="en-US" sz="1400" dirty="0" smtClean="0"/>
            <a:t>(Know-how exchange with other R.)</a:t>
          </a:r>
          <a:endParaRPr lang="en-US" sz="1600" dirty="0" smtClean="0"/>
        </a:p>
      </dgm:t>
    </dgm:pt>
    <dgm:pt modelId="{C54244EC-57FE-4D0D-BD0F-7EE18AC9F28E}">
      <dgm:prSet phldrT="[Text]" phldr="1" custT="1"/>
      <dgm:spPr/>
      <dgm:t>
        <a:bodyPr/>
        <a:lstStyle/>
        <a:p>
          <a:endParaRPr lang="en-US" sz="1800" dirty="0"/>
        </a:p>
      </dgm:t>
    </dgm:pt>
    <dgm:pt modelId="{4835510B-3EF3-421A-84F0-7BDEB87DC63B}" type="parTrans" cxnId="{D29D86ED-0872-439B-863A-1F4D13BF8374}">
      <dgm:prSet/>
      <dgm:spPr/>
      <dgm:t>
        <a:bodyPr/>
        <a:lstStyle/>
        <a:p>
          <a:endParaRPr lang="en-US" sz="4400"/>
        </a:p>
      </dgm:t>
    </dgm:pt>
    <dgm:pt modelId="{516CA021-E371-4830-A61C-2CCDE9110F51}" type="sibTrans" cxnId="{D29D86ED-0872-439B-863A-1F4D13BF8374}">
      <dgm:prSet/>
      <dgm:spPr/>
      <dgm:t>
        <a:bodyPr/>
        <a:lstStyle/>
        <a:p>
          <a:endParaRPr lang="en-US" sz="4400"/>
        </a:p>
      </dgm:t>
    </dgm:pt>
    <dgm:pt modelId="{54A79F99-739F-438D-A72C-4BD9CD13423E}" type="pres">
      <dgm:prSet presAssocID="{88D5720D-32B9-4CB8-9299-B000F5788CC1}" presName="Name0" presStyleCnt="0">
        <dgm:presLayoutVars>
          <dgm:chMax/>
          <dgm:chPref/>
          <dgm:dir/>
          <dgm:animLvl val="lvl"/>
        </dgm:presLayoutVars>
      </dgm:prSet>
      <dgm:spPr/>
    </dgm:pt>
    <dgm:pt modelId="{97F5FFA2-7533-4E7A-831D-D5B27B0FC35C}" type="pres">
      <dgm:prSet presAssocID="{862E16F5-BD86-4100-BBAD-53B562AED66E}" presName="composite" presStyleCnt="0"/>
      <dgm:spPr/>
    </dgm:pt>
    <dgm:pt modelId="{F5844972-5218-4A32-A775-EC2572BF8224}" type="pres">
      <dgm:prSet presAssocID="{862E16F5-BD86-4100-BBAD-53B562AED66E}" presName="Parent1" presStyleLbl="node1" presStyleIdx="0" presStyleCnt="6" custLinFactNeighborY="0">
        <dgm:presLayoutVars>
          <dgm:chMax val="1"/>
          <dgm:chPref val="1"/>
          <dgm:bulletEnabled val="1"/>
        </dgm:presLayoutVars>
      </dgm:prSet>
      <dgm:spPr/>
      <dgm:t>
        <a:bodyPr/>
        <a:lstStyle/>
        <a:p>
          <a:endParaRPr lang="en-US"/>
        </a:p>
      </dgm:t>
    </dgm:pt>
    <dgm:pt modelId="{7D937FEC-B8AD-41BF-98EA-87DE7B0FFFC2}" type="pres">
      <dgm:prSet presAssocID="{862E16F5-BD86-4100-BBAD-53B562AED66E}" presName="Childtext1" presStyleLbl="revTx" presStyleIdx="0" presStyleCnt="3">
        <dgm:presLayoutVars>
          <dgm:chMax val="0"/>
          <dgm:chPref val="0"/>
          <dgm:bulletEnabled val="1"/>
        </dgm:presLayoutVars>
      </dgm:prSet>
      <dgm:spPr/>
    </dgm:pt>
    <dgm:pt modelId="{01EDC3C6-DC3E-40E2-8C4E-A7DE9A8D68E1}" type="pres">
      <dgm:prSet presAssocID="{862E16F5-BD86-4100-BBAD-53B562AED66E}" presName="BalanceSpacing" presStyleCnt="0"/>
      <dgm:spPr/>
    </dgm:pt>
    <dgm:pt modelId="{C899DFDD-DD8E-48F4-9AEF-6AF2B6668CE3}" type="pres">
      <dgm:prSet presAssocID="{862E16F5-BD86-4100-BBAD-53B562AED66E}" presName="BalanceSpacing1" presStyleCnt="0"/>
      <dgm:spPr/>
    </dgm:pt>
    <dgm:pt modelId="{506B9846-CA49-46CD-BB8E-25301981DAAF}" type="pres">
      <dgm:prSet presAssocID="{7B3F8437-6399-4DF6-9805-724948E45174}" presName="Accent1Text" presStyleLbl="node1" presStyleIdx="1" presStyleCnt="6"/>
      <dgm:spPr/>
      <dgm:t>
        <a:bodyPr/>
        <a:lstStyle/>
        <a:p>
          <a:endParaRPr lang="en-US"/>
        </a:p>
      </dgm:t>
    </dgm:pt>
    <dgm:pt modelId="{B459B55C-30E7-4054-AF43-46CD78EFDFF6}" type="pres">
      <dgm:prSet presAssocID="{7B3F8437-6399-4DF6-9805-724948E45174}" presName="spaceBetweenRectangles" presStyleCnt="0"/>
      <dgm:spPr/>
    </dgm:pt>
    <dgm:pt modelId="{D18D31A9-BFF9-4684-85A3-01B92431AD70}" type="pres">
      <dgm:prSet presAssocID="{14EE30D8-9D4E-4B9E-9267-72D6150672D3}" presName="composite" presStyleCnt="0"/>
      <dgm:spPr/>
    </dgm:pt>
    <dgm:pt modelId="{0C235533-52FD-4635-9CF8-55CF448C8587}" type="pres">
      <dgm:prSet presAssocID="{14EE30D8-9D4E-4B9E-9267-72D6150672D3}" presName="Parent1" presStyleLbl="node1" presStyleIdx="2" presStyleCnt="6">
        <dgm:presLayoutVars>
          <dgm:chMax val="1"/>
          <dgm:chPref val="1"/>
          <dgm:bulletEnabled val="1"/>
        </dgm:presLayoutVars>
      </dgm:prSet>
      <dgm:spPr/>
      <dgm:t>
        <a:bodyPr/>
        <a:lstStyle/>
        <a:p>
          <a:endParaRPr lang="en-US"/>
        </a:p>
      </dgm:t>
    </dgm:pt>
    <dgm:pt modelId="{55D2EEE3-00F9-4065-ADEA-B95148154577}" type="pres">
      <dgm:prSet presAssocID="{14EE30D8-9D4E-4B9E-9267-72D6150672D3}" presName="Childtext1" presStyleLbl="revTx" presStyleIdx="1" presStyleCnt="3">
        <dgm:presLayoutVars>
          <dgm:chMax val="0"/>
          <dgm:chPref val="0"/>
          <dgm:bulletEnabled val="1"/>
        </dgm:presLayoutVars>
      </dgm:prSet>
      <dgm:spPr/>
    </dgm:pt>
    <dgm:pt modelId="{7BD0E694-658E-445D-93EB-850BC5EBA2B8}" type="pres">
      <dgm:prSet presAssocID="{14EE30D8-9D4E-4B9E-9267-72D6150672D3}" presName="BalanceSpacing" presStyleCnt="0"/>
      <dgm:spPr/>
    </dgm:pt>
    <dgm:pt modelId="{90F7E69E-3E83-4552-B78E-BB13CF28EF20}" type="pres">
      <dgm:prSet presAssocID="{14EE30D8-9D4E-4B9E-9267-72D6150672D3}" presName="BalanceSpacing1" presStyleCnt="0"/>
      <dgm:spPr/>
    </dgm:pt>
    <dgm:pt modelId="{8FAFE181-2F91-4577-BA19-03C016DB4EFA}" type="pres">
      <dgm:prSet presAssocID="{1C78784D-C89B-448B-B8B3-E5C0A30F258E}" presName="Accent1Text" presStyleLbl="node1" presStyleIdx="3" presStyleCnt="6"/>
      <dgm:spPr/>
      <dgm:t>
        <a:bodyPr/>
        <a:lstStyle/>
        <a:p>
          <a:endParaRPr lang="en-US"/>
        </a:p>
      </dgm:t>
    </dgm:pt>
    <dgm:pt modelId="{27234AD2-219E-4BF1-BE6B-1D0D8E93E314}" type="pres">
      <dgm:prSet presAssocID="{1C78784D-C89B-448B-B8B3-E5C0A30F258E}" presName="spaceBetweenRectangles" presStyleCnt="0"/>
      <dgm:spPr/>
    </dgm:pt>
    <dgm:pt modelId="{F181718F-7CBC-43C9-A9F7-885330FE0271}" type="pres">
      <dgm:prSet presAssocID="{24FE6F5F-90DD-4BBB-8278-D92BF196748F}" presName="composite" presStyleCnt="0"/>
      <dgm:spPr/>
    </dgm:pt>
    <dgm:pt modelId="{042D245A-5386-43A4-97DC-7C1E31F9AB39}" type="pres">
      <dgm:prSet presAssocID="{24FE6F5F-90DD-4BBB-8278-D92BF196748F}" presName="Parent1" presStyleLbl="node1" presStyleIdx="4" presStyleCnt="6">
        <dgm:presLayoutVars>
          <dgm:chMax val="1"/>
          <dgm:chPref val="1"/>
          <dgm:bulletEnabled val="1"/>
        </dgm:presLayoutVars>
      </dgm:prSet>
      <dgm:spPr/>
      <dgm:t>
        <a:bodyPr/>
        <a:lstStyle/>
        <a:p>
          <a:endParaRPr lang="en-US"/>
        </a:p>
      </dgm:t>
    </dgm:pt>
    <dgm:pt modelId="{8DFD4F8E-BB50-457A-8866-438B8DA78A39}" type="pres">
      <dgm:prSet presAssocID="{24FE6F5F-90DD-4BBB-8278-D92BF196748F}" presName="Childtext1" presStyleLbl="revTx" presStyleIdx="2" presStyleCnt="3">
        <dgm:presLayoutVars>
          <dgm:chMax val="0"/>
          <dgm:chPref val="0"/>
          <dgm:bulletEnabled val="1"/>
        </dgm:presLayoutVars>
      </dgm:prSet>
      <dgm:spPr/>
    </dgm:pt>
    <dgm:pt modelId="{CF347921-710C-4B15-9149-69EADC5DCDD3}" type="pres">
      <dgm:prSet presAssocID="{24FE6F5F-90DD-4BBB-8278-D92BF196748F}" presName="BalanceSpacing" presStyleCnt="0"/>
      <dgm:spPr/>
    </dgm:pt>
    <dgm:pt modelId="{79271DA0-4E82-48A8-94F6-32362B4FF652}" type="pres">
      <dgm:prSet presAssocID="{24FE6F5F-90DD-4BBB-8278-D92BF196748F}" presName="BalanceSpacing1" presStyleCnt="0"/>
      <dgm:spPr/>
    </dgm:pt>
    <dgm:pt modelId="{CD35DA0B-20EE-4FEE-87F2-7383870A7134}" type="pres">
      <dgm:prSet presAssocID="{16E43AF4-C8DC-4001-85E0-9ED8516EF03C}" presName="Accent1Text" presStyleLbl="node1" presStyleIdx="5" presStyleCnt="6" custLinFactNeighborX="3078" custLinFactNeighborY="20753"/>
      <dgm:spPr/>
      <dgm:t>
        <a:bodyPr/>
        <a:lstStyle/>
        <a:p>
          <a:endParaRPr lang="en-US"/>
        </a:p>
      </dgm:t>
    </dgm:pt>
  </dgm:ptLst>
  <dgm:cxnLst>
    <dgm:cxn modelId="{DDD83B54-8B4F-4BFA-A4D2-FF81F6A4ED0E}" type="presOf" srcId="{16E43AF4-C8DC-4001-85E0-9ED8516EF03C}" destId="{CD35DA0B-20EE-4FEE-87F2-7383870A7134}" srcOrd="0" destOrd="0" presId="urn:microsoft.com/office/officeart/2008/layout/AlternatingHexagons"/>
    <dgm:cxn modelId="{9AF34719-05D5-43DB-93B9-43896EAA4204}" srcId="{88D5720D-32B9-4CB8-9299-B000F5788CC1}" destId="{24FE6F5F-90DD-4BBB-8278-D92BF196748F}" srcOrd="2" destOrd="0" parTransId="{ADA6952C-57D9-4463-8445-6A9737B5F9D7}" sibTransId="{16E43AF4-C8DC-4001-85E0-9ED8516EF03C}"/>
    <dgm:cxn modelId="{9D992AB4-4335-4B3A-BDBD-ABB31ED67E60}" type="presOf" srcId="{7B3F8437-6399-4DF6-9805-724948E45174}" destId="{506B9846-CA49-46CD-BB8E-25301981DAAF}" srcOrd="0" destOrd="0" presId="urn:microsoft.com/office/officeart/2008/layout/AlternatingHexagons"/>
    <dgm:cxn modelId="{FBAA77F9-36E2-42AE-8F66-285CB9CCEC81}" type="presOf" srcId="{C54244EC-57FE-4D0D-BD0F-7EE18AC9F28E}" destId="{8DFD4F8E-BB50-457A-8866-438B8DA78A39}" srcOrd="0" destOrd="0" presId="urn:microsoft.com/office/officeart/2008/layout/AlternatingHexagons"/>
    <dgm:cxn modelId="{9ADD908A-5DFA-4D6B-AE97-6FB18D58CD3C}" type="presOf" srcId="{24FE6F5F-90DD-4BBB-8278-D92BF196748F}" destId="{042D245A-5386-43A4-97DC-7C1E31F9AB39}" srcOrd="0" destOrd="0" presId="urn:microsoft.com/office/officeart/2008/layout/AlternatingHexagons"/>
    <dgm:cxn modelId="{09DACF13-B1E7-4D38-9BA6-199440C481A4}" type="presOf" srcId="{88D5720D-32B9-4CB8-9299-B000F5788CC1}" destId="{54A79F99-739F-438D-A72C-4BD9CD13423E}" srcOrd="0" destOrd="0" presId="urn:microsoft.com/office/officeart/2008/layout/AlternatingHexagons"/>
    <dgm:cxn modelId="{BA11DB77-A04E-49BE-B314-608A483AED3E}" type="presOf" srcId="{14EE30D8-9D4E-4B9E-9267-72D6150672D3}" destId="{0C235533-52FD-4635-9CF8-55CF448C8587}" srcOrd="0" destOrd="0" presId="urn:microsoft.com/office/officeart/2008/layout/AlternatingHexagons"/>
    <dgm:cxn modelId="{0E48207F-84F0-4D77-A0AE-60A5FAD872F4}" srcId="{14EE30D8-9D4E-4B9E-9267-72D6150672D3}" destId="{AD0E0724-3383-4A1B-8F4E-3ECA699E1800}" srcOrd="0" destOrd="0" parTransId="{B2F386F6-35E0-447C-80A2-17D178F9D683}" sibTransId="{A10A0598-FFB6-4094-87DD-0D5D5FCCE024}"/>
    <dgm:cxn modelId="{9964EEFE-DEB0-449B-B177-1D99455FF6EA}" srcId="{862E16F5-BD86-4100-BBAD-53B562AED66E}" destId="{4AFEF659-4D87-44A5-B266-AC1334943D8B}" srcOrd="0" destOrd="0" parTransId="{1C7CA356-74E0-4D23-AD7A-35C7072644DF}" sibTransId="{6D9D79A7-7132-48B4-8021-C5AB9D59BD16}"/>
    <dgm:cxn modelId="{EE5D6659-A77A-4679-9593-CBE50690DF47}" srcId="{88D5720D-32B9-4CB8-9299-B000F5788CC1}" destId="{862E16F5-BD86-4100-BBAD-53B562AED66E}" srcOrd="0" destOrd="0" parTransId="{99258407-7E8C-4885-859C-055D0D1E75D1}" sibTransId="{7B3F8437-6399-4DF6-9805-724948E45174}"/>
    <dgm:cxn modelId="{3D4E8D90-8EAD-4FDA-97B1-498394A4A170}" srcId="{88D5720D-32B9-4CB8-9299-B000F5788CC1}" destId="{14EE30D8-9D4E-4B9E-9267-72D6150672D3}" srcOrd="1" destOrd="0" parTransId="{AF32580F-7EC4-4487-9004-66B4B6DFDACD}" sibTransId="{1C78784D-C89B-448B-B8B3-E5C0A30F258E}"/>
    <dgm:cxn modelId="{40E70CF8-FF0B-4443-90E1-F07CE256688B}" type="presOf" srcId="{1C78784D-C89B-448B-B8B3-E5C0A30F258E}" destId="{8FAFE181-2F91-4577-BA19-03C016DB4EFA}" srcOrd="0" destOrd="0" presId="urn:microsoft.com/office/officeart/2008/layout/AlternatingHexagons"/>
    <dgm:cxn modelId="{520A50FC-50FE-45DC-AEC8-A8C2286FE160}" type="presOf" srcId="{4AFEF659-4D87-44A5-B266-AC1334943D8B}" destId="{7D937FEC-B8AD-41BF-98EA-87DE7B0FFFC2}" srcOrd="0" destOrd="0" presId="urn:microsoft.com/office/officeart/2008/layout/AlternatingHexagons"/>
    <dgm:cxn modelId="{D29D86ED-0872-439B-863A-1F4D13BF8374}" srcId="{24FE6F5F-90DD-4BBB-8278-D92BF196748F}" destId="{C54244EC-57FE-4D0D-BD0F-7EE18AC9F28E}" srcOrd="0" destOrd="0" parTransId="{4835510B-3EF3-421A-84F0-7BDEB87DC63B}" sibTransId="{516CA021-E371-4830-A61C-2CCDE9110F51}"/>
    <dgm:cxn modelId="{FCD8D3BE-EAF1-4110-9EF1-0FCD4B2E1836}" type="presOf" srcId="{862E16F5-BD86-4100-BBAD-53B562AED66E}" destId="{F5844972-5218-4A32-A775-EC2572BF8224}" srcOrd="0" destOrd="0" presId="urn:microsoft.com/office/officeart/2008/layout/AlternatingHexagons"/>
    <dgm:cxn modelId="{972FF62B-487B-40F5-AF0F-BCB203C9756B}" type="presOf" srcId="{AD0E0724-3383-4A1B-8F4E-3ECA699E1800}" destId="{55D2EEE3-00F9-4065-ADEA-B95148154577}" srcOrd="0" destOrd="0" presId="urn:microsoft.com/office/officeart/2008/layout/AlternatingHexagons"/>
    <dgm:cxn modelId="{452327F7-2683-4A98-8C27-5F21490CE83E}" type="presParOf" srcId="{54A79F99-739F-438D-A72C-4BD9CD13423E}" destId="{97F5FFA2-7533-4E7A-831D-D5B27B0FC35C}" srcOrd="0" destOrd="0" presId="urn:microsoft.com/office/officeart/2008/layout/AlternatingHexagons"/>
    <dgm:cxn modelId="{D2E12FBB-7EEA-4D39-803F-4705AAA45021}" type="presParOf" srcId="{97F5FFA2-7533-4E7A-831D-D5B27B0FC35C}" destId="{F5844972-5218-4A32-A775-EC2572BF8224}" srcOrd="0" destOrd="0" presId="urn:microsoft.com/office/officeart/2008/layout/AlternatingHexagons"/>
    <dgm:cxn modelId="{F04B6521-4AB1-4E26-B06A-365AA5876713}" type="presParOf" srcId="{97F5FFA2-7533-4E7A-831D-D5B27B0FC35C}" destId="{7D937FEC-B8AD-41BF-98EA-87DE7B0FFFC2}" srcOrd="1" destOrd="0" presId="urn:microsoft.com/office/officeart/2008/layout/AlternatingHexagons"/>
    <dgm:cxn modelId="{71F9671F-3F2A-46FC-8015-EAAAEA116C1A}" type="presParOf" srcId="{97F5FFA2-7533-4E7A-831D-D5B27B0FC35C}" destId="{01EDC3C6-DC3E-40E2-8C4E-A7DE9A8D68E1}" srcOrd="2" destOrd="0" presId="urn:microsoft.com/office/officeart/2008/layout/AlternatingHexagons"/>
    <dgm:cxn modelId="{A6247315-5642-420E-969E-89CC278F305E}" type="presParOf" srcId="{97F5FFA2-7533-4E7A-831D-D5B27B0FC35C}" destId="{C899DFDD-DD8E-48F4-9AEF-6AF2B6668CE3}" srcOrd="3" destOrd="0" presId="urn:microsoft.com/office/officeart/2008/layout/AlternatingHexagons"/>
    <dgm:cxn modelId="{AF6DE204-E394-4AA3-9CEE-995E391E1813}" type="presParOf" srcId="{97F5FFA2-7533-4E7A-831D-D5B27B0FC35C}" destId="{506B9846-CA49-46CD-BB8E-25301981DAAF}" srcOrd="4" destOrd="0" presId="urn:microsoft.com/office/officeart/2008/layout/AlternatingHexagons"/>
    <dgm:cxn modelId="{BB6A2941-FF5B-4C87-97B8-B0DC74B04208}" type="presParOf" srcId="{54A79F99-739F-438D-A72C-4BD9CD13423E}" destId="{B459B55C-30E7-4054-AF43-46CD78EFDFF6}" srcOrd="1" destOrd="0" presId="urn:microsoft.com/office/officeart/2008/layout/AlternatingHexagons"/>
    <dgm:cxn modelId="{1B129D8E-EA3B-47F1-84D8-0758141B292B}" type="presParOf" srcId="{54A79F99-739F-438D-A72C-4BD9CD13423E}" destId="{D18D31A9-BFF9-4684-85A3-01B92431AD70}" srcOrd="2" destOrd="0" presId="urn:microsoft.com/office/officeart/2008/layout/AlternatingHexagons"/>
    <dgm:cxn modelId="{4142FBA1-F14F-4109-9BF0-056CF869B77B}" type="presParOf" srcId="{D18D31A9-BFF9-4684-85A3-01B92431AD70}" destId="{0C235533-52FD-4635-9CF8-55CF448C8587}" srcOrd="0" destOrd="0" presId="urn:microsoft.com/office/officeart/2008/layout/AlternatingHexagons"/>
    <dgm:cxn modelId="{0815F909-379A-4111-B740-A63668DB3EDD}" type="presParOf" srcId="{D18D31A9-BFF9-4684-85A3-01B92431AD70}" destId="{55D2EEE3-00F9-4065-ADEA-B95148154577}" srcOrd="1" destOrd="0" presId="urn:microsoft.com/office/officeart/2008/layout/AlternatingHexagons"/>
    <dgm:cxn modelId="{990E9651-C669-4FA0-9E50-9F39E228A0E6}" type="presParOf" srcId="{D18D31A9-BFF9-4684-85A3-01B92431AD70}" destId="{7BD0E694-658E-445D-93EB-850BC5EBA2B8}" srcOrd="2" destOrd="0" presId="urn:microsoft.com/office/officeart/2008/layout/AlternatingHexagons"/>
    <dgm:cxn modelId="{1FBE60AF-B618-43EB-883C-64DF12B58818}" type="presParOf" srcId="{D18D31A9-BFF9-4684-85A3-01B92431AD70}" destId="{90F7E69E-3E83-4552-B78E-BB13CF28EF20}" srcOrd="3" destOrd="0" presId="urn:microsoft.com/office/officeart/2008/layout/AlternatingHexagons"/>
    <dgm:cxn modelId="{FC27E049-39C7-46D9-833E-96606CB7E2C3}" type="presParOf" srcId="{D18D31A9-BFF9-4684-85A3-01B92431AD70}" destId="{8FAFE181-2F91-4577-BA19-03C016DB4EFA}" srcOrd="4" destOrd="0" presId="urn:microsoft.com/office/officeart/2008/layout/AlternatingHexagons"/>
    <dgm:cxn modelId="{53468C84-378A-4F80-A89B-946F14D2355C}" type="presParOf" srcId="{54A79F99-739F-438D-A72C-4BD9CD13423E}" destId="{27234AD2-219E-4BF1-BE6B-1D0D8E93E314}" srcOrd="3" destOrd="0" presId="urn:microsoft.com/office/officeart/2008/layout/AlternatingHexagons"/>
    <dgm:cxn modelId="{687CBBAD-54F1-43EA-B583-A6FEE3965F0D}" type="presParOf" srcId="{54A79F99-739F-438D-A72C-4BD9CD13423E}" destId="{F181718F-7CBC-43C9-A9F7-885330FE0271}" srcOrd="4" destOrd="0" presId="urn:microsoft.com/office/officeart/2008/layout/AlternatingHexagons"/>
    <dgm:cxn modelId="{A61BAB19-95A9-42E7-B846-5FE6DCF586B1}" type="presParOf" srcId="{F181718F-7CBC-43C9-A9F7-885330FE0271}" destId="{042D245A-5386-43A4-97DC-7C1E31F9AB39}" srcOrd="0" destOrd="0" presId="urn:microsoft.com/office/officeart/2008/layout/AlternatingHexagons"/>
    <dgm:cxn modelId="{12CBE321-7ADC-45EF-9E0F-F045792CBC87}" type="presParOf" srcId="{F181718F-7CBC-43C9-A9F7-885330FE0271}" destId="{8DFD4F8E-BB50-457A-8866-438B8DA78A39}" srcOrd="1" destOrd="0" presId="urn:microsoft.com/office/officeart/2008/layout/AlternatingHexagons"/>
    <dgm:cxn modelId="{04B38AC4-DE9F-4BB9-BD94-9BA46C2841D3}" type="presParOf" srcId="{F181718F-7CBC-43C9-A9F7-885330FE0271}" destId="{CF347921-710C-4B15-9149-69EADC5DCDD3}" srcOrd="2" destOrd="0" presId="urn:microsoft.com/office/officeart/2008/layout/AlternatingHexagons"/>
    <dgm:cxn modelId="{E6284C4C-A9CB-481B-B071-D524C2716023}" type="presParOf" srcId="{F181718F-7CBC-43C9-A9F7-885330FE0271}" destId="{79271DA0-4E82-48A8-94F6-32362B4FF652}" srcOrd="3" destOrd="0" presId="urn:microsoft.com/office/officeart/2008/layout/AlternatingHexagons"/>
    <dgm:cxn modelId="{099798F4-3C5C-45AF-89CC-F0693F9EA487}" type="presParOf" srcId="{F181718F-7CBC-43C9-A9F7-885330FE0271}" destId="{CD35DA0B-20EE-4FEE-87F2-7383870A7134}" srcOrd="4" destOrd="0" presId="urn:microsoft.com/office/officeart/2008/layout/AlternatingHexagon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83A545-C6B6-4BEC-89B6-7FF60F9D394C}" type="doc">
      <dgm:prSet loTypeId="urn:microsoft.com/office/officeart/2008/layout/VerticalCurvedList" loCatId="list" qsTypeId="urn:microsoft.com/office/officeart/2005/8/quickstyle/3d4" qsCatId="3D" csTypeId="urn:microsoft.com/office/officeart/2005/8/colors/colorful4" csCatId="colorful" phldr="1"/>
      <dgm:spPr/>
      <dgm:t>
        <a:bodyPr/>
        <a:lstStyle/>
        <a:p>
          <a:endParaRPr lang="en-US"/>
        </a:p>
      </dgm:t>
    </dgm:pt>
    <dgm:pt modelId="{8A32E141-FBF2-4AA4-B8B4-44B98C486C25}">
      <dgm:prSet phldrT="[Text]"/>
      <dgm:spPr/>
      <dgm:t>
        <a:bodyPr/>
        <a:lstStyle/>
        <a:p>
          <a:r>
            <a:rPr lang="en-US" dirty="0" err="1" smtClean="0"/>
            <a:t>Programmes</a:t>
          </a:r>
          <a:endParaRPr lang="en-US" dirty="0"/>
        </a:p>
      </dgm:t>
    </dgm:pt>
    <dgm:pt modelId="{65DF9D41-9EE2-46E3-A8F3-E397324E43C4}" type="parTrans" cxnId="{0CCBD4B3-8758-4B9D-8204-5FE295BA00AE}">
      <dgm:prSet/>
      <dgm:spPr/>
      <dgm:t>
        <a:bodyPr/>
        <a:lstStyle/>
        <a:p>
          <a:endParaRPr lang="en-US"/>
        </a:p>
      </dgm:t>
    </dgm:pt>
    <dgm:pt modelId="{9FA54DD3-1554-4A91-A3C7-A0A401BF593F}" type="sibTrans" cxnId="{0CCBD4B3-8758-4B9D-8204-5FE295BA00AE}">
      <dgm:prSet/>
      <dgm:spPr/>
      <dgm:t>
        <a:bodyPr/>
        <a:lstStyle/>
        <a:p>
          <a:endParaRPr lang="en-US"/>
        </a:p>
      </dgm:t>
    </dgm:pt>
    <dgm:pt modelId="{65FE302A-05A4-4983-A7B5-5E0F521B8629}">
      <dgm:prSet phldrT="[Text]"/>
      <dgm:spPr/>
      <dgm:t>
        <a:bodyPr/>
        <a:lstStyle/>
        <a:p>
          <a:r>
            <a:rPr lang="en-US" dirty="0" smtClean="0"/>
            <a:t>Projects</a:t>
          </a:r>
          <a:endParaRPr lang="en-US" dirty="0"/>
        </a:p>
      </dgm:t>
    </dgm:pt>
    <dgm:pt modelId="{8C383B76-30DA-494D-B060-7023ABABF4D8}" type="parTrans" cxnId="{617018F6-5E3E-45D1-A60C-6AC0F85EA227}">
      <dgm:prSet/>
      <dgm:spPr/>
      <dgm:t>
        <a:bodyPr/>
        <a:lstStyle/>
        <a:p>
          <a:endParaRPr lang="en-US"/>
        </a:p>
      </dgm:t>
    </dgm:pt>
    <dgm:pt modelId="{8E698A82-8CB4-4CCB-B0A5-3FC439516576}" type="sibTrans" cxnId="{617018F6-5E3E-45D1-A60C-6AC0F85EA227}">
      <dgm:prSet/>
      <dgm:spPr/>
      <dgm:t>
        <a:bodyPr/>
        <a:lstStyle/>
        <a:p>
          <a:endParaRPr lang="en-US"/>
        </a:p>
      </dgm:t>
    </dgm:pt>
    <dgm:pt modelId="{4265B6B9-5CAE-47CB-9E3D-F81A5D19687A}">
      <dgm:prSet phldrT="[Text]"/>
      <dgm:spPr/>
      <dgm:t>
        <a:bodyPr/>
        <a:lstStyle/>
        <a:p>
          <a:r>
            <a:rPr lang="en-US" dirty="0" smtClean="0"/>
            <a:t>Study Groups</a:t>
          </a:r>
          <a:endParaRPr lang="en-US" dirty="0"/>
        </a:p>
      </dgm:t>
    </dgm:pt>
    <dgm:pt modelId="{AB962468-B709-46CD-8888-C18C326C9321}" type="parTrans" cxnId="{768408E1-D6C2-439C-A505-15FE282B9524}">
      <dgm:prSet/>
      <dgm:spPr/>
      <dgm:t>
        <a:bodyPr/>
        <a:lstStyle/>
        <a:p>
          <a:endParaRPr lang="en-US"/>
        </a:p>
      </dgm:t>
    </dgm:pt>
    <dgm:pt modelId="{DE4F9B74-C8F0-49C6-8BF2-F0849B15F23A}" type="sibTrans" cxnId="{768408E1-D6C2-439C-A505-15FE282B9524}">
      <dgm:prSet/>
      <dgm:spPr/>
      <dgm:t>
        <a:bodyPr/>
        <a:lstStyle/>
        <a:p>
          <a:endParaRPr lang="en-US"/>
        </a:p>
      </dgm:t>
    </dgm:pt>
    <dgm:pt modelId="{BEE27969-C500-4D3D-B882-D2D5A17F40F1}">
      <dgm:prSet/>
      <dgm:spPr/>
      <dgm:t>
        <a:bodyPr/>
        <a:lstStyle/>
        <a:p>
          <a:r>
            <a:rPr lang="en-US" dirty="0" smtClean="0"/>
            <a:t>ITU Academy</a:t>
          </a:r>
          <a:endParaRPr lang="en-US" dirty="0"/>
        </a:p>
      </dgm:t>
    </dgm:pt>
    <dgm:pt modelId="{D4BE8633-6579-4E8E-B545-F64500915C0F}" type="parTrans" cxnId="{C59EC8C6-8561-4A17-9371-93E7F7FF218B}">
      <dgm:prSet/>
      <dgm:spPr/>
      <dgm:t>
        <a:bodyPr/>
        <a:lstStyle/>
        <a:p>
          <a:endParaRPr lang="en-US"/>
        </a:p>
      </dgm:t>
    </dgm:pt>
    <dgm:pt modelId="{5D74E6FA-8B7B-4A34-B90D-AEBAB6D446FE}" type="sibTrans" cxnId="{C59EC8C6-8561-4A17-9371-93E7F7FF218B}">
      <dgm:prSet/>
      <dgm:spPr/>
      <dgm:t>
        <a:bodyPr/>
        <a:lstStyle/>
        <a:p>
          <a:endParaRPr lang="en-US"/>
        </a:p>
      </dgm:t>
    </dgm:pt>
    <dgm:pt modelId="{175CFFF2-0ED8-409A-8F61-F4CC9564B9A1}">
      <dgm:prSet/>
      <dgm:spPr/>
      <dgm:t>
        <a:bodyPr/>
        <a:lstStyle/>
        <a:p>
          <a:r>
            <a:rPr lang="en-US" dirty="0" smtClean="0"/>
            <a:t>Academia</a:t>
          </a:r>
          <a:endParaRPr lang="en-US" dirty="0"/>
        </a:p>
      </dgm:t>
    </dgm:pt>
    <dgm:pt modelId="{C179D5D1-F76D-4549-9BF7-7DC3A3F38691}" type="parTrans" cxnId="{DA396B83-97DD-446F-9B7E-D86BCBAA42A2}">
      <dgm:prSet/>
      <dgm:spPr/>
      <dgm:t>
        <a:bodyPr/>
        <a:lstStyle/>
        <a:p>
          <a:endParaRPr lang="en-US"/>
        </a:p>
      </dgm:t>
    </dgm:pt>
    <dgm:pt modelId="{1B278074-446C-4F95-A99F-C9A4239E0579}" type="sibTrans" cxnId="{DA396B83-97DD-446F-9B7E-D86BCBAA42A2}">
      <dgm:prSet/>
      <dgm:spPr/>
      <dgm:t>
        <a:bodyPr/>
        <a:lstStyle/>
        <a:p>
          <a:endParaRPr lang="en-US"/>
        </a:p>
      </dgm:t>
    </dgm:pt>
    <dgm:pt modelId="{3E216E39-422D-41B7-BDCE-DC7800074E52}">
      <dgm:prSet/>
      <dgm:spPr/>
      <dgm:t>
        <a:bodyPr/>
        <a:lstStyle/>
        <a:p>
          <a:r>
            <a:rPr lang="en-US" dirty="0" smtClean="0"/>
            <a:t>Membership</a:t>
          </a:r>
          <a:endParaRPr lang="en-US" dirty="0"/>
        </a:p>
      </dgm:t>
    </dgm:pt>
    <dgm:pt modelId="{AD385168-125C-406B-96F5-E2BFFD1D437F}" type="parTrans" cxnId="{1B142096-4AFC-4B49-AE7A-7BD568B2CF54}">
      <dgm:prSet/>
      <dgm:spPr/>
      <dgm:t>
        <a:bodyPr/>
        <a:lstStyle/>
        <a:p>
          <a:endParaRPr lang="en-US"/>
        </a:p>
      </dgm:t>
    </dgm:pt>
    <dgm:pt modelId="{1828EDC9-C9CD-43F5-9684-4A5DFAB7B6D4}" type="sibTrans" cxnId="{1B142096-4AFC-4B49-AE7A-7BD568B2CF54}">
      <dgm:prSet/>
      <dgm:spPr/>
      <dgm:t>
        <a:bodyPr/>
        <a:lstStyle/>
        <a:p>
          <a:endParaRPr lang="en-US"/>
        </a:p>
      </dgm:t>
    </dgm:pt>
    <dgm:pt modelId="{30446882-4D8D-4432-BD6B-FA50C78EE84F}">
      <dgm:prSet/>
      <dgm:spPr/>
      <dgm:t>
        <a:bodyPr/>
        <a:lstStyle/>
        <a:p>
          <a:r>
            <a:rPr lang="en-US" dirty="0" smtClean="0"/>
            <a:t>WSIS Action Lines</a:t>
          </a:r>
          <a:endParaRPr lang="en-US" dirty="0"/>
        </a:p>
      </dgm:t>
    </dgm:pt>
    <dgm:pt modelId="{7A3988E0-2DDF-412C-9D35-D9F99E931471}" type="parTrans" cxnId="{901655E0-CF79-4069-A0F4-B593980C943D}">
      <dgm:prSet/>
      <dgm:spPr/>
      <dgm:t>
        <a:bodyPr/>
        <a:lstStyle/>
        <a:p>
          <a:endParaRPr lang="en-US"/>
        </a:p>
      </dgm:t>
    </dgm:pt>
    <dgm:pt modelId="{DCF96036-7EA5-4E1C-A58D-9B863CA182FC}" type="sibTrans" cxnId="{901655E0-CF79-4069-A0F4-B593980C943D}">
      <dgm:prSet/>
      <dgm:spPr/>
      <dgm:t>
        <a:bodyPr/>
        <a:lstStyle/>
        <a:p>
          <a:endParaRPr lang="en-US"/>
        </a:p>
      </dgm:t>
    </dgm:pt>
    <dgm:pt modelId="{C743C237-2B12-45D3-935D-3FB0DC1A38F0}" type="pres">
      <dgm:prSet presAssocID="{0E83A545-C6B6-4BEC-89B6-7FF60F9D394C}" presName="Name0" presStyleCnt="0">
        <dgm:presLayoutVars>
          <dgm:chMax val="7"/>
          <dgm:chPref val="7"/>
          <dgm:dir/>
        </dgm:presLayoutVars>
      </dgm:prSet>
      <dgm:spPr/>
    </dgm:pt>
    <dgm:pt modelId="{50D80971-3109-416F-A4EB-89B398B4D93D}" type="pres">
      <dgm:prSet presAssocID="{0E83A545-C6B6-4BEC-89B6-7FF60F9D394C}" presName="Name1" presStyleCnt="0"/>
      <dgm:spPr/>
    </dgm:pt>
    <dgm:pt modelId="{5370CE35-4556-41FA-8D9A-57889CA65B85}" type="pres">
      <dgm:prSet presAssocID="{0E83A545-C6B6-4BEC-89B6-7FF60F9D394C}" presName="cycle" presStyleCnt="0"/>
      <dgm:spPr/>
    </dgm:pt>
    <dgm:pt modelId="{AAD51871-50AE-4D27-A104-518278A4E178}" type="pres">
      <dgm:prSet presAssocID="{0E83A545-C6B6-4BEC-89B6-7FF60F9D394C}" presName="srcNode" presStyleLbl="node1" presStyleIdx="0" presStyleCnt="7"/>
      <dgm:spPr/>
    </dgm:pt>
    <dgm:pt modelId="{7FACB2B8-2D1E-49BA-8410-D5B1696A79A2}" type="pres">
      <dgm:prSet presAssocID="{0E83A545-C6B6-4BEC-89B6-7FF60F9D394C}" presName="conn" presStyleLbl="parChTrans1D2" presStyleIdx="0" presStyleCnt="1"/>
      <dgm:spPr/>
    </dgm:pt>
    <dgm:pt modelId="{9273CBAD-5DCA-4B7F-B5AA-CB4C0AC97A3C}" type="pres">
      <dgm:prSet presAssocID="{0E83A545-C6B6-4BEC-89B6-7FF60F9D394C}" presName="extraNode" presStyleLbl="node1" presStyleIdx="0" presStyleCnt="7"/>
      <dgm:spPr/>
    </dgm:pt>
    <dgm:pt modelId="{EEF2027C-533C-4DA5-A326-C1064A2C3FBF}" type="pres">
      <dgm:prSet presAssocID="{0E83A545-C6B6-4BEC-89B6-7FF60F9D394C}" presName="dstNode" presStyleLbl="node1" presStyleIdx="0" presStyleCnt="7"/>
      <dgm:spPr/>
    </dgm:pt>
    <dgm:pt modelId="{6D082F3E-369A-4657-A874-F1491B90A4E1}" type="pres">
      <dgm:prSet presAssocID="{8A32E141-FBF2-4AA4-B8B4-44B98C486C25}" presName="text_1" presStyleLbl="node1" presStyleIdx="0" presStyleCnt="7">
        <dgm:presLayoutVars>
          <dgm:bulletEnabled val="1"/>
        </dgm:presLayoutVars>
      </dgm:prSet>
      <dgm:spPr/>
    </dgm:pt>
    <dgm:pt modelId="{B253FEDB-019B-490D-AC10-4C6DE1F3DBF2}" type="pres">
      <dgm:prSet presAssocID="{8A32E141-FBF2-4AA4-B8B4-44B98C486C25}" presName="accent_1" presStyleCnt="0"/>
      <dgm:spPr/>
    </dgm:pt>
    <dgm:pt modelId="{0C0B5CCA-E2B0-4B02-BF22-986C90397BAD}" type="pres">
      <dgm:prSet presAssocID="{8A32E141-FBF2-4AA4-B8B4-44B98C486C25}" presName="accentRepeatNode" presStyleLbl="solidFgAcc1" presStyleIdx="0" presStyleCnt="7"/>
      <dgm:spPr/>
    </dgm:pt>
    <dgm:pt modelId="{46907B02-ED18-4909-B602-1B4D3D21AC82}" type="pres">
      <dgm:prSet presAssocID="{65FE302A-05A4-4983-A7B5-5E0F521B8629}" presName="text_2" presStyleLbl="node1" presStyleIdx="1" presStyleCnt="7">
        <dgm:presLayoutVars>
          <dgm:bulletEnabled val="1"/>
        </dgm:presLayoutVars>
      </dgm:prSet>
      <dgm:spPr/>
    </dgm:pt>
    <dgm:pt modelId="{D35E0BD4-79BE-4103-B91B-E484DA183FD3}" type="pres">
      <dgm:prSet presAssocID="{65FE302A-05A4-4983-A7B5-5E0F521B8629}" presName="accent_2" presStyleCnt="0"/>
      <dgm:spPr/>
    </dgm:pt>
    <dgm:pt modelId="{26187453-F2A8-45A1-92C6-4A2936A15DDD}" type="pres">
      <dgm:prSet presAssocID="{65FE302A-05A4-4983-A7B5-5E0F521B8629}" presName="accentRepeatNode" presStyleLbl="solidFgAcc1" presStyleIdx="1" presStyleCnt="7"/>
      <dgm:spPr/>
    </dgm:pt>
    <dgm:pt modelId="{87163307-84AC-4F70-987A-91FB8958E0E5}" type="pres">
      <dgm:prSet presAssocID="{4265B6B9-5CAE-47CB-9E3D-F81A5D19687A}" presName="text_3" presStyleLbl="node1" presStyleIdx="2" presStyleCnt="7">
        <dgm:presLayoutVars>
          <dgm:bulletEnabled val="1"/>
        </dgm:presLayoutVars>
      </dgm:prSet>
      <dgm:spPr/>
    </dgm:pt>
    <dgm:pt modelId="{817B9E88-E4A5-46A2-ABEC-525B785BA877}" type="pres">
      <dgm:prSet presAssocID="{4265B6B9-5CAE-47CB-9E3D-F81A5D19687A}" presName="accent_3" presStyleCnt="0"/>
      <dgm:spPr/>
    </dgm:pt>
    <dgm:pt modelId="{0703E04C-7E7C-4200-8852-422D1E137071}" type="pres">
      <dgm:prSet presAssocID="{4265B6B9-5CAE-47CB-9E3D-F81A5D19687A}" presName="accentRepeatNode" presStyleLbl="solidFgAcc1" presStyleIdx="2" presStyleCnt="7"/>
      <dgm:spPr/>
    </dgm:pt>
    <dgm:pt modelId="{8080A87C-E84E-4840-B2CF-B35D95A9E0B4}" type="pres">
      <dgm:prSet presAssocID="{BEE27969-C500-4D3D-B882-D2D5A17F40F1}" presName="text_4" presStyleLbl="node1" presStyleIdx="3" presStyleCnt="7">
        <dgm:presLayoutVars>
          <dgm:bulletEnabled val="1"/>
        </dgm:presLayoutVars>
      </dgm:prSet>
      <dgm:spPr/>
    </dgm:pt>
    <dgm:pt modelId="{A0012027-C6E8-4C57-9473-6DAF7E6E7FAF}" type="pres">
      <dgm:prSet presAssocID="{BEE27969-C500-4D3D-B882-D2D5A17F40F1}" presName="accent_4" presStyleCnt="0"/>
      <dgm:spPr/>
    </dgm:pt>
    <dgm:pt modelId="{61D7CA40-1FA8-46E9-92C3-552B8DCFC492}" type="pres">
      <dgm:prSet presAssocID="{BEE27969-C500-4D3D-B882-D2D5A17F40F1}" presName="accentRepeatNode" presStyleLbl="solidFgAcc1" presStyleIdx="3" presStyleCnt="7"/>
      <dgm:spPr/>
    </dgm:pt>
    <dgm:pt modelId="{F0B8E6E1-EE85-4795-9393-FB6429D5EDAD}" type="pres">
      <dgm:prSet presAssocID="{3E216E39-422D-41B7-BDCE-DC7800074E52}" presName="text_5" presStyleLbl="node1" presStyleIdx="4" presStyleCnt="7">
        <dgm:presLayoutVars>
          <dgm:bulletEnabled val="1"/>
        </dgm:presLayoutVars>
      </dgm:prSet>
      <dgm:spPr/>
    </dgm:pt>
    <dgm:pt modelId="{AE2F359D-A679-4398-87C6-541F02E27CE8}" type="pres">
      <dgm:prSet presAssocID="{3E216E39-422D-41B7-BDCE-DC7800074E52}" presName="accent_5" presStyleCnt="0"/>
      <dgm:spPr/>
    </dgm:pt>
    <dgm:pt modelId="{8A54D55C-431C-4E09-86CE-7740FC87998E}" type="pres">
      <dgm:prSet presAssocID="{3E216E39-422D-41B7-BDCE-DC7800074E52}" presName="accentRepeatNode" presStyleLbl="solidFgAcc1" presStyleIdx="4" presStyleCnt="7"/>
      <dgm:spPr/>
    </dgm:pt>
    <dgm:pt modelId="{822024E0-AF18-4D70-AA11-2F012A87211C}" type="pres">
      <dgm:prSet presAssocID="{175CFFF2-0ED8-409A-8F61-F4CC9564B9A1}" presName="text_6" presStyleLbl="node1" presStyleIdx="5" presStyleCnt="7">
        <dgm:presLayoutVars>
          <dgm:bulletEnabled val="1"/>
        </dgm:presLayoutVars>
      </dgm:prSet>
      <dgm:spPr/>
    </dgm:pt>
    <dgm:pt modelId="{94BB1777-5B22-4F46-AAE8-01B529826998}" type="pres">
      <dgm:prSet presAssocID="{175CFFF2-0ED8-409A-8F61-F4CC9564B9A1}" presName="accent_6" presStyleCnt="0"/>
      <dgm:spPr/>
    </dgm:pt>
    <dgm:pt modelId="{9D0274EE-BA90-40EE-BD73-5528D2E942B6}" type="pres">
      <dgm:prSet presAssocID="{175CFFF2-0ED8-409A-8F61-F4CC9564B9A1}" presName="accentRepeatNode" presStyleLbl="solidFgAcc1" presStyleIdx="5" presStyleCnt="7"/>
      <dgm:spPr/>
    </dgm:pt>
    <dgm:pt modelId="{23EF9A8E-764B-4F89-A59E-F3226B277C6F}" type="pres">
      <dgm:prSet presAssocID="{30446882-4D8D-4432-BD6B-FA50C78EE84F}" presName="text_7" presStyleLbl="node1" presStyleIdx="6" presStyleCnt="7">
        <dgm:presLayoutVars>
          <dgm:bulletEnabled val="1"/>
        </dgm:presLayoutVars>
      </dgm:prSet>
      <dgm:spPr/>
      <dgm:t>
        <a:bodyPr/>
        <a:lstStyle/>
        <a:p>
          <a:endParaRPr lang="en-US"/>
        </a:p>
      </dgm:t>
    </dgm:pt>
    <dgm:pt modelId="{CA2732C4-30DD-442A-AC79-9B93543F8ABD}" type="pres">
      <dgm:prSet presAssocID="{30446882-4D8D-4432-BD6B-FA50C78EE84F}" presName="accent_7" presStyleCnt="0"/>
      <dgm:spPr/>
    </dgm:pt>
    <dgm:pt modelId="{91457638-D9DB-4059-8A22-09CA548EFA1D}" type="pres">
      <dgm:prSet presAssocID="{30446882-4D8D-4432-BD6B-FA50C78EE84F}" presName="accentRepeatNode" presStyleLbl="solidFgAcc1" presStyleIdx="6" presStyleCnt="7"/>
      <dgm:spPr/>
    </dgm:pt>
  </dgm:ptLst>
  <dgm:cxnLst>
    <dgm:cxn modelId="{BEE16D42-F01C-40A9-8ABB-BCED68002D6C}" type="presOf" srcId="{30446882-4D8D-4432-BD6B-FA50C78EE84F}" destId="{23EF9A8E-764B-4F89-A59E-F3226B277C6F}" srcOrd="0" destOrd="0" presId="urn:microsoft.com/office/officeart/2008/layout/VerticalCurvedList"/>
    <dgm:cxn modelId="{2F6EF85B-CF24-4B3B-8E81-1F3C6B828ECA}" type="presOf" srcId="{BEE27969-C500-4D3D-B882-D2D5A17F40F1}" destId="{8080A87C-E84E-4840-B2CF-B35D95A9E0B4}" srcOrd="0" destOrd="0" presId="urn:microsoft.com/office/officeart/2008/layout/VerticalCurvedList"/>
    <dgm:cxn modelId="{2DCA0682-E3CE-42FA-9FD8-1FA2726A56C6}" type="presOf" srcId="{4265B6B9-5CAE-47CB-9E3D-F81A5D19687A}" destId="{87163307-84AC-4F70-987A-91FB8958E0E5}" srcOrd="0" destOrd="0" presId="urn:microsoft.com/office/officeart/2008/layout/VerticalCurvedList"/>
    <dgm:cxn modelId="{768408E1-D6C2-439C-A505-15FE282B9524}" srcId="{0E83A545-C6B6-4BEC-89B6-7FF60F9D394C}" destId="{4265B6B9-5CAE-47CB-9E3D-F81A5D19687A}" srcOrd="2" destOrd="0" parTransId="{AB962468-B709-46CD-8888-C18C326C9321}" sibTransId="{DE4F9B74-C8F0-49C6-8BF2-F0849B15F23A}"/>
    <dgm:cxn modelId="{AA5C754A-8635-4D7B-BF0F-793C0C7F239A}" type="presOf" srcId="{8A32E141-FBF2-4AA4-B8B4-44B98C486C25}" destId="{6D082F3E-369A-4657-A874-F1491B90A4E1}" srcOrd="0" destOrd="0" presId="urn:microsoft.com/office/officeart/2008/layout/VerticalCurvedList"/>
    <dgm:cxn modelId="{C59EC8C6-8561-4A17-9371-93E7F7FF218B}" srcId="{0E83A545-C6B6-4BEC-89B6-7FF60F9D394C}" destId="{BEE27969-C500-4D3D-B882-D2D5A17F40F1}" srcOrd="3" destOrd="0" parTransId="{D4BE8633-6579-4E8E-B545-F64500915C0F}" sibTransId="{5D74E6FA-8B7B-4A34-B90D-AEBAB6D446FE}"/>
    <dgm:cxn modelId="{F7B3E942-16E5-4CE1-8F1C-FCF615AF8CE5}" type="presOf" srcId="{9FA54DD3-1554-4A91-A3C7-A0A401BF593F}" destId="{7FACB2B8-2D1E-49BA-8410-D5B1696A79A2}" srcOrd="0" destOrd="0" presId="urn:microsoft.com/office/officeart/2008/layout/VerticalCurvedList"/>
    <dgm:cxn modelId="{EBCC3C7F-7463-4CA7-A300-24E9DC97B8AD}" type="presOf" srcId="{65FE302A-05A4-4983-A7B5-5E0F521B8629}" destId="{46907B02-ED18-4909-B602-1B4D3D21AC82}" srcOrd="0" destOrd="0" presId="urn:microsoft.com/office/officeart/2008/layout/VerticalCurvedList"/>
    <dgm:cxn modelId="{901655E0-CF79-4069-A0F4-B593980C943D}" srcId="{0E83A545-C6B6-4BEC-89B6-7FF60F9D394C}" destId="{30446882-4D8D-4432-BD6B-FA50C78EE84F}" srcOrd="6" destOrd="0" parTransId="{7A3988E0-2DDF-412C-9D35-D9F99E931471}" sibTransId="{DCF96036-7EA5-4E1C-A58D-9B863CA182FC}"/>
    <dgm:cxn modelId="{1F40C214-3DC9-4BD8-8D10-6A5B758EF114}" type="presOf" srcId="{175CFFF2-0ED8-409A-8F61-F4CC9564B9A1}" destId="{822024E0-AF18-4D70-AA11-2F012A87211C}" srcOrd="0" destOrd="0" presId="urn:microsoft.com/office/officeart/2008/layout/VerticalCurvedList"/>
    <dgm:cxn modelId="{DA396B83-97DD-446F-9B7E-D86BCBAA42A2}" srcId="{0E83A545-C6B6-4BEC-89B6-7FF60F9D394C}" destId="{175CFFF2-0ED8-409A-8F61-F4CC9564B9A1}" srcOrd="5" destOrd="0" parTransId="{C179D5D1-F76D-4549-9BF7-7DC3A3F38691}" sibTransId="{1B278074-446C-4F95-A99F-C9A4239E0579}"/>
    <dgm:cxn modelId="{F039BB50-FC81-4210-BDDA-E37C41828F5F}" type="presOf" srcId="{0E83A545-C6B6-4BEC-89B6-7FF60F9D394C}" destId="{C743C237-2B12-45D3-935D-3FB0DC1A38F0}" srcOrd="0" destOrd="0" presId="urn:microsoft.com/office/officeart/2008/layout/VerticalCurvedList"/>
    <dgm:cxn modelId="{1B142096-4AFC-4B49-AE7A-7BD568B2CF54}" srcId="{0E83A545-C6B6-4BEC-89B6-7FF60F9D394C}" destId="{3E216E39-422D-41B7-BDCE-DC7800074E52}" srcOrd="4" destOrd="0" parTransId="{AD385168-125C-406B-96F5-E2BFFD1D437F}" sibTransId="{1828EDC9-C9CD-43F5-9684-4A5DFAB7B6D4}"/>
    <dgm:cxn modelId="{DA68C4A5-0B6F-405E-A5B5-F0DB2BA460E4}" type="presOf" srcId="{3E216E39-422D-41B7-BDCE-DC7800074E52}" destId="{F0B8E6E1-EE85-4795-9393-FB6429D5EDAD}" srcOrd="0" destOrd="0" presId="urn:microsoft.com/office/officeart/2008/layout/VerticalCurvedList"/>
    <dgm:cxn modelId="{0CCBD4B3-8758-4B9D-8204-5FE295BA00AE}" srcId="{0E83A545-C6B6-4BEC-89B6-7FF60F9D394C}" destId="{8A32E141-FBF2-4AA4-B8B4-44B98C486C25}" srcOrd="0" destOrd="0" parTransId="{65DF9D41-9EE2-46E3-A8F3-E397324E43C4}" sibTransId="{9FA54DD3-1554-4A91-A3C7-A0A401BF593F}"/>
    <dgm:cxn modelId="{617018F6-5E3E-45D1-A60C-6AC0F85EA227}" srcId="{0E83A545-C6B6-4BEC-89B6-7FF60F9D394C}" destId="{65FE302A-05A4-4983-A7B5-5E0F521B8629}" srcOrd="1" destOrd="0" parTransId="{8C383B76-30DA-494D-B060-7023ABABF4D8}" sibTransId="{8E698A82-8CB4-4CCB-B0A5-3FC439516576}"/>
    <dgm:cxn modelId="{5019A1CA-5C39-41B2-AA0C-C06A15A97113}" type="presParOf" srcId="{C743C237-2B12-45D3-935D-3FB0DC1A38F0}" destId="{50D80971-3109-416F-A4EB-89B398B4D93D}" srcOrd="0" destOrd="0" presId="urn:microsoft.com/office/officeart/2008/layout/VerticalCurvedList"/>
    <dgm:cxn modelId="{218792A7-4E44-4B41-AFAB-6E1D99FB94ED}" type="presParOf" srcId="{50D80971-3109-416F-A4EB-89B398B4D93D}" destId="{5370CE35-4556-41FA-8D9A-57889CA65B85}" srcOrd="0" destOrd="0" presId="urn:microsoft.com/office/officeart/2008/layout/VerticalCurvedList"/>
    <dgm:cxn modelId="{1914DD5D-942A-4461-A2FD-9A838D7B8E94}" type="presParOf" srcId="{5370CE35-4556-41FA-8D9A-57889CA65B85}" destId="{AAD51871-50AE-4D27-A104-518278A4E178}" srcOrd="0" destOrd="0" presId="urn:microsoft.com/office/officeart/2008/layout/VerticalCurvedList"/>
    <dgm:cxn modelId="{84FEF9C1-669D-4D8E-A80B-C00BC7E5BB98}" type="presParOf" srcId="{5370CE35-4556-41FA-8D9A-57889CA65B85}" destId="{7FACB2B8-2D1E-49BA-8410-D5B1696A79A2}" srcOrd="1" destOrd="0" presId="urn:microsoft.com/office/officeart/2008/layout/VerticalCurvedList"/>
    <dgm:cxn modelId="{5DD46010-D8B9-439A-A648-9FF894B88A59}" type="presParOf" srcId="{5370CE35-4556-41FA-8D9A-57889CA65B85}" destId="{9273CBAD-5DCA-4B7F-B5AA-CB4C0AC97A3C}" srcOrd="2" destOrd="0" presId="urn:microsoft.com/office/officeart/2008/layout/VerticalCurvedList"/>
    <dgm:cxn modelId="{B25BF26F-BDC7-4FF7-A64A-D18727E2B63B}" type="presParOf" srcId="{5370CE35-4556-41FA-8D9A-57889CA65B85}" destId="{EEF2027C-533C-4DA5-A326-C1064A2C3FBF}" srcOrd="3" destOrd="0" presId="urn:microsoft.com/office/officeart/2008/layout/VerticalCurvedList"/>
    <dgm:cxn modelId="{A006395D-BE58-48EF-B0E4-EDDE49FC862A}" type="presParOf" srcId="{50D80971-3109-416F-A4EB-89B398B4D93D}" destId="{6D082F3E-369A-4657-A874-F1491B90A4E1}" srcOrd="1" destOrd="0" presId="urn:microsoft.com/office/officeart/2008/layout/VerticalCurvedList"/>
    <dgm:cxn modelId="{5441E309-4123-408B-80B1-235483764D24}" type="presParOf" srcId="{50D80971-3109-416F-A4EB-89B398B4D93D}" destId="{B253FEDB-019B-490D-AC10-4C6DE1F3DBF2}" srcOrd="2" destOrd="0" presId="urn:microsoft.com/office/officeart/2008/layout/VerticalCurvedList"/>
    <dgm:cxn modelId="{27F4CAC2-9A7A-4658-B88B-80DBF6260A8E}" type="presParOf" srcId="{B253FEDB-019B-490D-AC10-4C6DE1F3DBF2}" destId="{0C0B5CCA-E2B0-4B02-BF22-986C90397BAD}" srcOrd="0" destOrd="0" presId="urn:microsoft.com/office/officeart/2008/layout/VerticalCurvedList"/>
    <dgm:cxn modelId="{D516895B-9EF7-4645-9631-F4160EFA4752}" type="presParOf" srcId="{50D80971-3109-416F-A4EB-89B398B4D93D}" destId="{46907B02-ED18-4909-B602-1B4D3D21AC82}" srcOrd="3" destOrd="0" presId="urn:microsoft.com/office/officeart/2008/layout/VerticalCurvedList"/>
    <dgm:cxn modelId="{38378B3A-C6E5-45D5-93A6-BE732AFBEA4E}" type="presParOf" srcId="{50D80971-3109-416F-A4EB-89B398B4D93D}" destId="{D35E0BD4-79BE-4103-B91B-E484DA183FD3}" srcOrd="4" destOrd="0" presId="urn:microsoft.com/office/officeart/2008/layout/VerticalCurvedList"/>
    <dgm:cxn modelId="{F76D4031-2C45-46BF-B3FB-8289A8E20F6D}" type="presParOf" srcId="{D35E0BD4-79BE-4103-B91B-E484DA183FD3}" destId="{26187453-F2A8-45A1-92C6-4A2936A15DDD}" srcOrd="0" destOrd="0" presId="urn:microsoft.com/office/officeart/2008/layout/VerticalCurvedList"/>
    <dgm:cxn modelId="{3E254972-8FEB-488B-BD71-613718F13E7D}" type="presParOf" srcId="{50D80971-3109-416F-A4EB-89B398B4D93D}" destId="{87163307-84AC-4F70-987A-91FB8958E0E5}" srcOrd="5" destOrd="0" presId="urn:microsoft.com/office/officeart/2008/layout/VerticalCurvedList"/>
    <dgm:cxn modelId="{60AEAE43-54F4-46C2-B2EF-ED49CA307035}" type="presParOf" srcId="{50D80971-3109-416F-A4EB-89B398B4D93D}" destId="{817B9E88-E4A5-46A2-ABEC-525B785BA877}" srcOrd="6" destOrd="0" presId="urn:microsoft.com/office/officeart/2008/layout/VerticalCurvedList"/>
    <dgm:cxn modelId="{D265A71C-A179-4AE7-9856-FEE6EBCDB5E4}" type="presParOf" srcId="{817B9E88-E4A5-46A2-ABEC-525B785BA877}" destId="{0703E04C-7E7C-4200-8852-422D1E137071}" srcOrd="0" destOrd="0" presId="urn:microsoft.com/office/officeart/2008/layout/VerticalCurvedList"/>
    <dgm:cxn modelId="{54C13BBE-1366-4C46-829F-A21AD43DF97E}" type="presParOf" srcId="{50D80971-3109-416F-A4EB-89B398B4D93D}" destId="{8080A87C-E84E-4840-B2CF-B35D95A9E0B4}" srcOrd="7" destOrd="0" presId="urn:microsoft.com/office/officeart/2008/layout/VerticalCurvedList"/>
    <dgm:cxn modelId="{985B2994-F717-43EE-861A-4B8C0CEB68C8}" type="presParOf" srcId="{50D80971-3109-416F-A4EB-89B398B4D93D}" destId="{A0012027-C6E8-4C57-9473-6DAF7E6E7FAF}" srcOrd="8" destOrd="0" presId="urn:microsoft.com/office/officeart/2008/layout/VerticalCurvedList"/>
    <dgm:cxn modelId="{BEF32FAE-083D-48E9-804C-71A081F9B399}" type="presParOf" srcId="{A0012027-C6E8-4C57-9473-6DAF7E6E7FAF}" destId="{61D7CA40-1FA8-46E9-92C3-552B8DCFC492}" srcOrd="0" destOrd="0" presId="urn:microsoft.com/office/officeart/2008/layout/VerticalCurvedList"/>
    <dgm:cxn modelId="{99D2005C-DD0A-48D2-AB14-65DA876D5B44}" type="presParOf" srcId="{50D80971-3109-416F-A4EB-89B398B4D93D}" destId="{F0B8E6E1-EE85-4795-9393-FB6429D5EDAD}" srcOrd="9" destOrd="0" presId="urn:microsoft.com/office/officeart/2008/layout/VerticalCurvedList"/>
    <dgm:cxn modelId="{A583A967-9EB1-4133-949D-A4DF1972B215}" type="presParOf" srcId="{50D80971-3109-416F-A4EB-89B398B4D93D}" destId="{AE2F359D-A679-4398-87C6-541F02E27CE8}" srcOrd="10" destOrd="0" presId="urn:microsoft.com/office/officeart/2008/layout/VerticalCurvedList"/>
    <dgm:cxn modelId="{A575D2FC-296B-414D-9113-213EE075DC21}" type="presParOf" srcId="{AE2F359D-A679-4398-87C6-541F02E27CE8}" destId="{8A54D55C-431C-4E09-86CE-7740FC87998E}" srcOrd="0" destOrd="0" presId="urn:microsoft.com/office/officeart/2008/layout/VerticalCurvedList"/>
    <dgm:cxn modelId="{E8EBA004-5F90-4E1B-87FF-91F2541C62BA}" type="presParOf" srcId="{50D80971-3109-416F-A4EB-89B398B4D93D}" destId="{822024E0-AF18-4D70-AA11-2F012A87211C}" srcOrd="11" destOrd="0" presId="urn:microsoft.com/office/officeart/2008/layout/VerticalCurvedList"/>
    <dgm:cxn modelId="{970CAF99-21CA-45A7-B5AC-286FC6666813}" type="presParOf" srcId="{50D80971-3109-416F-A4EB-89B398B4D93D}" destId="{94BB1777-5B22-4F46-AAE8-01B529826998}" srcOrd="12" destOrd="0" presId="urn:microsoft.com/office/officeart/2008/layout/VerticalCurvedList"/>
    <dgm:cxn modelId="{8D62A1C6-7127-45D8-9AB2-054D0D14459A}" type="presParOf" srcId="{94BB1777-5B22-4F46-AAE8-01B529826998}" destId="{9D0274EE-BA90-40EE-BD73-5528D2E942B6}" srcOrd="0" destOrd="0" presId="urn:microsoft.com/office/officeart/2008/layout/VerticalCurvedList"/>
    <dgm:cxn modelId="{1FB641DF-071D-4F97-8208-834C5FB8EE1F}" type="presParOf" srcId="{50D80971-3109-416F-A4EB-89B398B4D93D}" destId="{23EF9A8E-764B-4F89-A59E-F3226B277C6F}" srcOrd="13" destOrd="0" presId="urn:microsoft.com/office/officeart/2008/layout/VerticalCurvedList"/>
    <dgm:cxn modelId="{6E7FDC37-62F3-44C1-A881-85FA3F29D23D}" type="presParOf" srcId="{50D80971-3109-416F-A4EB-89B398B4D93D}" destId="{CA2732C4-30DD-442A-AC79-9B93543F8ABD}" srcOrd="14" destOrd="0" presId="urn:microsoft.com/office/officeart/2008/layout/VerticalCurvedList"/>
    <dgm:cxn modelId="{6FD57751-C1C8-46A4-810E-347E8BED13DC}" type="presParOf" srcId="{CA2732C4-30DD-442A-AC79-9B93543F8ABD}" destId="{91457638-D9DB-4059-8A22-09CA548EFA1D}" srcOrd="0" destOrd="0" presId="urn:microsoft.com/office/officeart/2008/layout/VerticalCurved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4DDA22-1535-4D40-8A41-B334DE53CBE7}">
      <dsp:nvSpPr>
        <dsp:cNvPr id="0" name=""/>
        <dsp:cNvSpPr/>
      </dsp:nvSpPr>
      <dsp:spPr>
        <a:xfrm rot="5400000">
          <a:off x="893505" y="924894"/>
          <a:ext cx="1595942" cy="2655612"/>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58FCDA-E0C7-42F8-BF3C-01D7D0BFFB35}">
      <dsp:nvSpPr>
        <dsp:cNvPr id="0" name=""/>
        <dsp:cNvSpPr/>
      </dsp:nvSpPr>
      <dsp:spPr>
        <a:xfrm>
          <a:off x="627103" y="1718350"/>
          <a:ext cx="2397502" cy="2101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smtClean="0">
              <a:solidFill>
                <a:schemeClr val="bg1"/>
              </a:solidFill>
            </a:rPr>
            <a:t>Open Consultation</a:t>
          </a:r>
        </a:p>
        <a:p>
          <a:pPr lvl="0" algn="l" defTabSz="1066800">
            <a:lnSpc>
              <a:spcPct val="90000"/>
            </a:lnSpc>
            <a:spcBef>
              <a:spcPct val="0"/>
            </a:spcBef>
            <a:spcAft>
              <a:spcPct val="35000"/>
            </a:spcAft>
          </a:pPr>
          <a:r>
            <a:rPr lang="en-US" sz="2000" b="0" kern="1200" dirty="0" smtClean="0">
              <a:solidFill>
                <a:schemeClr val="bg2"/>
              </a:solidFill>
            </a:rPr>
            <a:t>Kick-off at </a:t>
          </a:r>
          <a:br>
            <a:rPr lang="en-US" sz="2000" b="0" kern="1200" dirty="0" smtClean="0">
              <a:solidFill>
                <a:schemeClr val="bg2"/>
              </a:solidFill>
            </a:rPr>
          </a:br>
          <a:r>
            <a:rPr lang="en-US" sz="2000" b="0" kern="1200" dirty="0" smtClean="0">
              <a:solidFill>
                <a:schemeClr val="bg2"/>
              </a:solidFill>
            </a:rPr>
            <a:t>CEPT ITU-Com </a:t>
          </a:r>
          <a:br>
            <a:rPr lang="en-US" sz="2000" b="0" kern="1200" dirty="0" smtClean="0">
              <a:solidFill>
                <a:schemeClr val="bg2"/>
              </a:solidFill>
            </a:rPr>
          </a:br>
          <a:r>
            <a:rPr lang="en-US" sz="2000" b="0" kern="1200" dirty="0" smtClean="0">
              <a:solidFill>
                <a:schemeClr val="bg2"/>
              </a:solidFill>
            </a:rPr>
            <a:t>12 February</a:t>
          </a:r>
          <a:endParaRPr lang="en-US" sz="2000" b="0" kern="1200" dirty="0">
            <a:solidFill>
              <a:schemeClr val="bg2"/>
            </a:solidFill>
          </a:endParaRPr>
        </a:p>
      </dsp:txBody>
      <dsp:txXfrm>
        <a:off x="627103" y="1718350"/>
        <a:ext cx="2397502" cy="2101551"/>
      </dsp:txXfrm>
    </dsp:sp>
    <dsp:sp modelId="{5568537B-4AB7-4B0B-BAD9-CF53F5526CF0}">
      <dsp:nvSpPr>
        <dsp:cNvPr id="0" name=""/>
        <dsp:cNvSpPr/>
      </dsp:nvSpPr>
      <dsp:spPr>
        <a:xfrm>
          <a:off x="2572246" y="729385"/>
          <a:ext cx="452358" cy="452358"/>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AD9073-8E80-4DE7-94E2-649B23704FA0}">
      <dsp:nvSpPr>
        <dsp:cNvPr id="0" name=""/>
        <dsp:cNvSpPr/>
      </dsp:nvSpPr>
      <dsp:spPr>
        <a:xfrm rot="5400000">
          <a:off x="3828516" y="198622"/>
          <a:ext cx="1595942" cy="2655612"/>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0492C3-7E57-40EE-97DC-1F11D189C7AD}">
      <dsp:nvSpPr>
        <dsp:cNvPr id="0" name=""/>
        <dsp:cNvSpPr/>
      </dsp:nvSpPr>
      <dsp:spPr>
        <a:xfrm>
          <a:off x="3562114" y="992078"/>
          <a:ext cx="2397502" cy="2101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smtClean="0">
              <a:solidFill>
                <a:schemeClr val="bg1"/>
              </a:solidFill>
            </a:rPr>
            <a:t>Preliminary</a:t>
          </a:r>
          <a:br>
            <a:rPr lang="en-US" sz="2400" b="1" kern="1200" dirty="0" smtClean="0">
              <a:solidFill>
                <a:schemeClr val="bg1"/>
              </a:solidFill>
            </a:rPr>
          </a:br>
          <a:r>
            <a:rPr lang="en-US" sz="2400" b="1" kern="1200" dirty="0" smtClean="0">
              <a:solidFill>
                <a:schemeClr val="bg1"/>
              </a:solidFill>
            </a:rPr>
            <a:t>Commitments</a:t>
          </a:r>
        </a:p>
        <a:p>
          <a:pPr lvl="0" algn="l" defTabSz="1066800">
            <a:lnSpc>
              <a:spcPct val="90000"/>
            </a:lnSpc>
            <a:spcBef>
              <a:spcPct val="0"/>
            </a:spcBef>
            <a:spcAft>
              <a:spcPct val="35000"/>
            </a:spcAft>
          </a:pPr>
          <a:r>
            <a:rPr lang="en-US" sz="2000" b="0" kern="1200" dirty="0" smtClean="0">
              <a:solidFill>
                <a:schemeClr val="bg2"/>
              </a:solidFill>
            </a:rPr>
            <a:t>Deadline </a:t>
          </a:r>
          <a:br>
            <a:rPr lang="en-US" sz="2000" b="0" kern="1200" dirty="0" smtClean="0">
              <a:solidFill>
                <a:schemeClr val="bg2"/>
              </a:solidFill>
            </a:rPr>
          </a:br>
          <a:r>
            <a:rPr lang="en-US" sz="2000" b="0" kern="1200" dirty="0" smtClean="0">
              <a:solidFill>
                <a:schemeClr val="bg2"/>
              </a:solidFill>
            </a:rPr>
            <a:t>27 March</a:t>
          </a:r>
        </a:p>
        <a:p>
          <a:pPr lvl="0" algn="l" defTabSz="1066800">
            <a:lnSpc>
              <a:spcPct val="90000"/>
            </a:lnSpc>
            <a:spcBef>
              <a:spcPct val="0"/>
            </a:spcBef>
            <a:spcAft>
              <a:spcPct val="35000"/>
            </a:spcAft>
          </a:pPr>
          <a:r>
            <a:rPr lang="en-US" sz="2000" b="0" kern="1200" dirty="0" smtClean="0">
              <a:solidFill>
                <a:schemeClr val="bg2"/>
              </a:solidFill>
            </a:rPr>
            <a:t>Expression of willingness to contribute to the implementation of RI</a:t>
          </a:r>
        </a:p>
        <a:p>
          <a:pPr lvl="0" algn="l" defTabSz="1066800">
            <a:lnSpc>
              <a:spcPct val="90000"/>
            </a:lnSpc>
            <a:spcBef>
              <a:spcPct val="0"/>
            </a:spcBef>
            <a:spcAft>
              <a:spcPct val="35000"/>
            </a:spcAft>
          </a:pPr>
          <a:r>
            <a:rPr lang="en-US" sz="2400" kern="1200" dirty="0" smtClean="0">
              <a:solidFill>
                <a:schemeClr val="bg2"/>
              </a:solidFill>
            </a:rPr>
            <a:t> </a:t>
          </a:r>
          <a:endParaRPr lang="en-US" sz="2400" kern="1200" dirty="0">
            <a:solidFill>
              <a:schemeClr val="bg2"/>
            </a:solidFill>
          </a:endParaRPr>
        </a:p>
      </dsp:txBody>
      <dsp:txXfrm>
        <a:off x="3562114" y="992078"/>
        <a:ext cx="2397502" cy="2101551"/>
      </dsp:txXfrm>
    </dsp:sp>
    <dsp:sp modelId="{23477DC3-A317-4576-B907-5098033D269D}">
      <dsp:nvSpPr>
        <dsp:cNvPr id="0" name=""/>
        <dsp:cNvSpPr/>
      </dsp:nvSpPr>
      <dsp:spPr>
        <a:xfrm>
          <a:off x="5507257" y="3113"/>
          <a:ext cx="452358" cy="45235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716486-C34B-44B4-8563-74BD3671957D}">
      <dsp:nvSpPr>
        <dsp:cNvPr id="0" name=""/>
        <dsp:cNvSpPr/>
      </dsp:nvSpPr>
      <dsp:spPr>
        <a:xfrm rot="5400000">
          <a:off x="6763527" y="-527648"/>
          <a:ext cx="1595942" cy="2655612"/>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06CE0E-3E7D-4554-91F6-353E39D07768}">
      <dsp:nvSpPr>
        <dsp:cNvPr id="0" name=""/>
        <dsp:cNvSpPr/>
      </dsp:nvSpPr>
      <dsp:spPr>
        <a:xfrm>
          <a:off x="6497125" y="265807"/>
          <a:ext cx="2397502" cy="2101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smtClean="0">
              <a:solidFill>
                <a:schemeClr val="bg1"/>
              </a:solidFill>
            </a:rPr>
            <a:t>Regional Development Forum</a:t>
          </a:r>
        </a:p>
        <a:p>
          <a:pPr lvl="0" algn="l" defTabSz="1066800">
            <a:lnSpc>
              <a:spcPct val="90000"/>
            </a:lnSpc>
            <a:spcBef>
              <a:spcPct val="0"/>
            </a:spcBef>
            <a:spcAft>
              <a:spcPct val="35000"/>
            </a:spcAft>
          </a:pPr>
          <a:r>
            <a:rPr lang="en-US" sz="2000" b="0" kern="1200" dirty="0" smtClean="0">
              <a:solidFill>
                <a:schemeClr val="bg2"/>
              </a:solidFill>
            </a:rPr>
            <a:t>20-22 April </a:t>
          </a:r>
          <a:br>
            <a:rPr lang="en-US" sz="2000" b="0" kern="1200" dirty="0" smtClean="0">
              <a:solidFill>
                <a:schemeClr val="bg2"/>
              </a:solidFill>
            </a:rPr>
          </a:br>
          <a:r>
            <a:rPr lang="en-US" sz="2000" b="0" kern="1200" dirty="0" smtClean="0">
              <a:solidFill>
                <a:schemeClr val="bg2"/>
              </a:solidFill>
            </a:rPr>
            <a:t>Romania</a:t>
          </a:r>
        </a:p>
        <a:p>
          <a:pPr lvl="0" algn="l" defTabSz="1066800">
            <a:lnSpc>
              <a:spcPct val="90000"/>
            </a:lnSpc>
            <a:spcBef>
              <a:spcPct val="0"/>
            </a:spcBef>
            <a:spcAft>
              <a:spcPct val="35000"/>
            </a:spcAft>
          </a:pPr>
          <a:r>
            <a:rPr lang="en-US" sz="2000" b="0" kern="1200" dirty="0" smtClean="0">
              <a:solidFill>
                <a:schemeClr val="bg2"/>
              </a:solidFill>
            </a:rPr>
            <a:t>Establishment of the Implementation Plan for Regional Initiatives (Project Documents/Concept </a:t>
          </a:r>
          <a:r>
            <a:rPr lang="en-US" sz="2000" b="0" kern="1200" dirty="0" smtClean="0">
              <a:solidFill>
                <a:schemeClr val="bg2"/>
              </a:solidFill>
            </a:rPr>
            <a:t>Notes </a:t>
          </a:r>
          <a:r>
            <a:rPr lang="en-US" sz="2000" b="0" kern="1200" dirty="0" smtClean="0">
              <a:solidFill>
                <a:schemeClr val="bg2"/>
              </a:solidFill>
            </a:rPr>
            <a:t> to follow)</a:t>
          </a:r>
          <a:endParaRPr lang="en-US" sz="2000" b="0" kern="1200" dirty="0">
            <a:solidFill>
              <a:schemeClr val="bg2"/>
            </a:solidFill>
          </a:endParaRPr>
        </a:p>
      </dsp:txBody>
      <dsp:txXfrm>
        <a:off x="6497125" y="265807"/>
        <a:ext cx="2397502" cy="21015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CB2B8-2D1E-49BA-8410-D5B1696A79A2}">
      <dsp:nvSpPr>
        <dsp:cNvPr id="0" name=""/>
        <dsp:cNvSpPr/>
      </dsp:nvSpPr>
      <dsp:spPr>
        <a:xfrm>
          <a:off x="-2499112" y="-14607"/>
          <a:ext cx="5756465" cy="5756465"/>
        </a:xfrm>
        <a:prstGeom prst="blockArc">
          <a:avLst>
            <a:gd name="adj1" fmla="val 18900000"/>
            <a:gd name="adj2" fmla="val 2700000"/>
            <a:gd name="adj3" fmla="val 375"/>
          </a:avLst>
        </a:prstGeom>
        <a:noFill/>
        <a:ln w="12700" cap="flat" cmpd="sng" algn="ctr">
          <a:solidFill>
            <a:schemeClr val="accent2">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6D082F3E-369A-4657-A874-F1491B90A4E1}">
      <dsp:nvSpPr>
        <dsp:cNvPr id="0" name=""/>
        <dsp:cNvSpPr/>
      </dsp:nvSpPr>
      <dsp:spPr>
        <a:xfrm>
          <a:off x="1291985" y="934490"/>
          <a:ext cx="1318468" cy="388516"/>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8385"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Prop. 1</a:t>
          </a:r>
          <a:endParaRPr lang="en-US" sz="2000" kern="1200" dirty="0"/>
        </a:p>
      </dsp:txBody>
      <dsp:txXfrm>
        <a:off x="1291985" y="934490"/>
        <a:ext cx="1318468" cy="388516"/>
      </dsp:txXfrm>
    </dsp:sp>
    <dsp:sp modelId="{0C0B5CCA-E2B0-4B02-BF22-986C90397BAD}">
      <dsp:nvSpPr>
        <dsp:cNvPr id="0" name=""/>
        <dsp:cNvSpPr/>
      </dsp:nvSpPr>
      <dsp:spPr>
        <a:xfrm>
          <a:off x="2389641" y="871856"/>
          <a:ext cx="485645" cy="485645"/>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46907B02-ED18-4909-B602-1B4D3D21AC82}">
      <dsp:nvSpPr>
        <dsp:cNvPr id="0" name=""/>
        <dsp:cNvSpPr/>
      </dsp:nvSpPr>
      <dsp:spPr>
        <a:xfrm>
          <a:off x="1291988" y="1517606"/>
          <a:ext cx="1622322" cy="388516"/>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8385"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Prop. 2</a:t>
          </a:r>
          <a:endParaRPr lang="en-US" sz="2000" kern="1200" dirty="0"/>
        </a:p>
      </dsp:txBody>
      <dsp:txXfrm>
        <a:off x="1291988" y="1517606"/>
        <a:ext cx="1622322" cy="388516"/>
      </dsp:txXfrm>
    </dsp:sp>
    <dsp:sp modelId="{26187453-F2A8-45A1-92C6-4A2936A15DDD}">
      <dsp:nvSpPr>
        <dsp:cNvPr id="0" name=""/>
        <dsp:cNvSpPr/>
      </dsp:nvSpPr>
      <dsp:spPr>
        <a:xfrm>
          <a:off x="2741477" y="1454973"/>
          <a:ext cx="485645" cy="485645"/>
        </a:xfrm>
        <a:prstGeom prst="ellipse">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87163307-84AC-4F70-987A-91FB8958E0E5}">
      <dsp:nvSpPr>
        <dsp:cNvPr id="0" name=""/>
        <dsp:cNvSpPr/>
      </dsp:nvSpPr>
      <dsp:spPr>
        <a:xfrm>
          <a:off x="1291990" y="2100296"/>
          <a:ext cx="1871395" cy="388516"/>
        </a:xfrm>
        <a:prstGeom prst="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8385"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Prop. 3</a:t>
          </a:r>
          <a:endParaRPr lang="en-US" sz="2000" kern="1200" dirty="0"/>
        </a:p>
      </dsp:txBody>
      <dsp:txXfrm>
        <a:off x="1291990" y="2100296"/>
        <a:ext cx="1871395" cy="388516"/>
      </dsp:txXfrm>
    </dsp:sp>
    <dsp:sp modelId="{0703E04C-7E7C-4200-8852-422D1E137071}">
      <dsp:nvSpPr>
        <dsp:cNvPr id="0" name=""/>
        <dsp:cNvSpPr/>
      </dsp:nvSpPr>
      <dsp:spPr>
        <a:xfrm>
          <a:off x="2934282" y="2037662"/>
          <a:ext cx="485645" cy="485645"/>
        </a:xfrm>
        <a:prstGeom prst="ellipse">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8080A87C-E84E-4840-B2CF-B35D95A9E0B4}">
      <dsp:nvSpPr>
        <dsp:cNvPr id="0" name=""/>
        <dsp:cNvSpPr/>
      </dsp:nvSpPr>
      <dsp:spPr>
        <a:xfrm>
          <a:off x="1291984" y="2683412"/>
          <a:ext cx="1904811" cy="388516"/>
        </a:xfrm>
        <a:prstGeom prst="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8385"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Prop. 4</a:t>
          </a:r>
          <a:endParaRPr lang="en-US" sz="2000" kern="1200" dirty="0"/>
        </a:p>
      </dsp:txBody>
      <dsp:txXfrm>
        <a:off x="1291984" y="2683412"/>
        <a:ext cx="1904811" cy="388516"/>
      </dsp:txXfrm>
    </dsp:sp>
    <dsp:sp modelId="{61D7CA40-1FA8-46E9-92C3-552B8DCFC492}">
      <dsp:nvSpPr>
        <dsp:cNvPr id="0" name=""/>
        <dsp:cNvSpPr/>
      </dsp:nvSpPr>
      <dsp:spPr>
        <a:xfrm>
          <a:off x="2934393" y="2620779"/>
          <a:ext cx="485645" cy="485645"/>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F0B8E6E1-EE85-4795-9393-FB6429D5EDAD}">
      <dsp:nvSpPr>
        <dsp:cNvPr id="0" name=""/>
        <dsp:cNvSpPr/>
      </dsp:nvSpPr>
      <dsp:spPr>
        <a:xfrm>
          <a:off x="1291990" y="3266529"/>
          <a:ext cx="1815083" cy="388516"/>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8385"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Prop. 5</a:t>
          </a:r>
          <a:endParaRPr lang="en-US" sz="2000" kern="1200" dirty="0"/>
        </a:p>
      </dsp:txBody>
      <dsp:txXfrm>
        <a:off x="1291990" y="3266529"/>
        <a:ext cx="1815083" cy="388516"/>
      </dsp:txXfrm>
    </dsp:sp>
    <dsp:sp modelId="{8A54D55C-431C-4E09-86CE-7740FC87998E}">
      <dsp:nvSpPr>
        <dsp:cNvPr id="0" name=""/>
        <dsp:cNvSpPr/>
      </dsp:nvSpPr>
      <dsp:spPr>
        <a:xfrm>
          <a:off x="2934282" y="3203895"/>
          <a:ext cx="485645" cy="485645"/>
        </a:xfrm>
        <a:prstGeom prst="ellipse">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822024E0-AF18-4D70-AA11-2F012A87211C}">
      <dsp:nvSpPr>
        <dsp:cNvPr id="0" name=""/>
        <dsp:cNvSpPr/>
      </dsp:nvSpPr>
      <dsp:spPr>
        <a:xfrm>
          <a:off x="1294645" y="3849218"/>
          <a:ext cx="1701436" cy="388516"/>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8385"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Prop. 6</a:t>
          </a:r>
          <a:endParaRPr lang="en-US" sz="2000" kern="1200" dirty="0"/>
        </a:p>
      </dsp:txBody>
      <dsp:txXfrm>
        <a:off x="1294645" y="3849218"/>
        <a:ext cx="1701436" cy="388516"/>
      </dsp:txXfrm>
    </dsp:sp>
    <dsp:sp modelId="{9D0274EE-BA90-40EE-BD73-5528D2E942B6}">
      <dsp:nvSpPr>
        <dsp:cNvPr id="0" name=""/>
        <dsp:cNvSpPr/>
      </dsp:nvSpPr>
      <dsp:spPr>
        <a:xfrm>
          <a:off x="2741477" y="3786584"/>
          <a:ext cx="485645" cy="485645"/>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23EF9A8E-764B-4F89-A59E-F3226B277C6F}">
      <dsp:nvSpPr>
        <dsp:cNvPr id="0" name=""/>
        <dsp:cNvSpPr/>
      </dsp:nvSpPr>
      <dsp:spPr>
        <a:xfrm>
          <a:off x="1308694" y="4432335"/>
          <a:ext cx="1265692" cy="388516"/>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8385"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Prop. ….</a:t>
          </a:r>
          <a:endParaRPr lang="en-US" sz="2000" kern="1200" dirty="0"/>
        </a:p>
      </dsp:txBody>
      <dsp:txXfrm>
        <a:off x="1308694" y="4432335"/>
        <a:ext cx="1265692" cy="388516"/>
      </dsp:txXfrm>
    </dsp:sp>
    <dsp:sp modelId="{91457638-D9DB-4059-8A22-09CA548EFA1D}">
      <dsp:nvSpPr>
        <dsp:cNvPr id="0" name=""/>
        <dsp:cNvSpPr/>
      </dsp:nvSpPr>
      <dsp:spPr>
        <a:xfrm>
          <a:off x="2389641" y="4369701"/>
          <a:ext cx="485645" cy="485645"/>
        </a:xfrm>
        <a:prstGeom prst="ellipse">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844972-5218-4A32-A775-EC2572BF8224}">
      <dsp:nvSpPr>
        <dsp:cNvPr id="0" name=""/>
        <dsp:cNvSpPr/>
      </dsp:nvSpPr>
      <dsp:spPr>
        <a:xfrm rot="5400000">
          <a:off x="4078880" y="160032"/>
          <a:ext cx="2437952" cy="2121018"/>
        </a:xfrm>
        <a:prstGeom prst="hexagon">
          <a:avLst>
            <a:gd name="adj" fmla="val 25000"/>
            <a:gd name="vf" fmla="val 115470"/>
          </a:avLst>
        </a:prstGeom>
        <a:solidFill>
          <a:srgbClr val="CC0066"/>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Building R. Community </a:t>
          </a:r>
          <a:r>
            <a:rPr lang="en-US" sz="1600" b="1" kern="1200" dirty="0" smtClean="0"/>
            <a:t/>
          </a:r>
          <a:br>
            <a:rPr lang="en-US" sz="1600" b="1" kern="1200" dirty="0" smtClean="0"/>
          </a:br>
          <a:r>
            <a:rPr lang="en-US" sz="1600" b="1" kern="1200" dirty="0" smtClean="0"/>
            <a:t>(</a:t>
          </a:r>
          <a:r>
            <a:rPr lang="en-US" sz="1600" kern="1200" dirty="0" smtClean="0"/>
            <a:t>Platforms / Workshops / Conferences / Expert </a:t>
          </a:r>
          <a:r>
            <a:rPr lang="en-US" sz="1600" kern="1200" dirty="0" err="1" smtClean="0"/>
            <a:t>Grups</a:t>
          </a:r>
          <a:r>
            <a:rPr lang="en-US" sz="1600" kern="1200" dirty="0" smtClean="0"/>
            <a:t>)</a:t>
          </a:r>
          <a:endParaRPr lang="en-US" sz="1800" kern="1200" dirty="0"/>
        </a:p>
      </dsp:txBody>
      <dsp:txXfrm rot="-5400000">
        <a:off x="4567872" y="381479"/>
        <a:ext cx="1459968" cy="1678124"/>
      </dsp:txXfrm>
    </dsp:sp>
    <dsp:sp modelId="{7D937FEC-B8AD-41BF-98EA-87DE7B0FFFC2}">
      <dsp:nvSpPr>
        <dsp:cNvPr id="0" name=""/>
        <dsp:cNvSpPr/>
      </dsp:nvSpPr>
      <dsp:spPr>
        <a:xfrm>
          <a:off x="6422727" y="489155"/>
          <a:ext cx="2720754" cy="1462771"/>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endParaRPr lang="en-US" sz="1800" kern="1200"/>
        </a:p>
      </dsp:txBody>
      <dsp:txXfrm>
        <a:off x="6422727" y="489155"/>
        <a:ext cx="2720754" cy="1462771"/>
      </dsp:txXfrm>
    </dsp:sp>
    <dsp:sp modelId="{506B9846-CA49-46CD-BB8E-25301981DAAF}">
      <dsp:nvSpPr>
        <dsp:cNvPr id="0" name=""/>
        <dsp:cNvSpPr/>
      </dsp:nvSpPr>
      <dsp:spPr>
        <a:xfrm rot="5400000">
          <a:off x="1788179" y="160032"/>
          <a:ext cx="2437952" cy="2121018"/>
        </a:xfrm>
        <a:prstGeom prst="hexagon">
          <a:avLst>
            <a:gd name="adj" fmla="val 25000"/>
            <a:gd name="vf" fmla="val 115470"/>
          </a:avLst>
        </a:prstGeom>
        <a:solidFill>
          <a:srgbClr val="00CC00"/>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b="1" kern="1200" dirty="0" smtClean="0"/>
            <a:t>Building R. Capacities </a:t>
          </a:r>
          <a:r>
            <a:rPr lang="en-US" sz="1600" kern="1200" dirty="0" smtClean="0"/>
            <a:t>(</a:t>
          </a:r>
          <a:r>
            <a:rPr lang="en-US" sz="1600" kern="1200" dirty="0" err="1" smtClean="0"/>
            <a:t>Banchmarks</a:t>
          </a:r>
          <a:r>
            <a:rPr lang="en-US" sz="1600" kern="1200" dirty="0" smtClean="0"/>
            <a:t>/Studies/Roadmaps)</a:t>
          </a:r>
          <a:endParaRPr lang="en-US" sz="1600" kern="1200" dirty="0"/>
        </a:p>
      </dsp:txBody>
      <dsp:txXfrm rot="-5400000">
        <a:off x="2277171" y="381479"/>
        <a:ext cx="1459968" cy="1678124"/>
      </dsp:txXfrm>
    </dsp:sp>
    <dsp:sp modelId="{0C235533-52FD-4635-9CF8-55CF448C8587}">
      <dsp:nvSpPr>
        <dsp:cNvPr id="0" name=""/>
        <dsp:cNvSpPr/>
      </dsp:nvSpPr>
      <dsp:spPr>
        <a:xfrm rot="5400000">
          <a:off x="2929141" y="2229366"/>
          <a:ext cx="2437952" cy="2121018"/>
        </a:xfrm>
        <a:prstGeom prst="hexagon">
          <a:avLst>
            <a:gd name="adj" fmla="val 25000"/>
            <a:gd name="vf" fmla="val 115470"/>
          </a:avLst>
        </a:prstGeom>
        <a:solidFill>
          <a:schemeClr val="accent4">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cap="none" spc="0" dirty="0" smtClean="0">
              <a:ln w="0"/>
              <a:solidFill>
                <a:srgbClr val="C00000"/>
              </a:solidFill>
              <a:effectLst>
                <a:reflection blurRad="6350" stA="53000" endA="300" endPos="35500" dir="5400000" sy="-90000" algn="bl" rotWithShape="0"/>
              </a:effectLst>
            </a:rPr>
            <a:t>Regional Initiatives for Europe</a:t>
          </a:r>
        </a:p>
      </dsp:txBody>
      <dsp:txXfrm rot="-5400000">
        <a:off x="3418133" y="2450813"/>
        <a:ext cx="1459968" cy="1678124"/>
      </dsp:txXfrm>
    </dsp:sp>
    <dsp:sp modelId="{55D2EEE3-00F9-4065-ADEA-B95148154577}">
      <dsp:nvSpPr>
        <dsp:cNvPr id="0" name=""/>
        <dsp:cNvSpPr/>
      </dsp:nvSpPr>
      <dsp:spPr>
        <a:xfrm>
          <a:off x="366853" y="2558489"/>
          <a:ext cx="2632988" cy="1462771"/>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r" defTabSz="800100">
            <a:lnSpc>
              <a:spcPct val="90000"/>
            </a:lnSpc>
            <a:spcBef>
              <a:spcPct val="0"/>
            </a:spcBef>
            <a:spcAft>
              <a:spcPct val="35000"/>
            </a:spcAft>
          </a:pPr>
          <a:endParaRPr lang="en-US" sz="1800" kern="1200" dirty="0"/>
        </a:p>
      </dsp:txBody>
      <dsp:txXfrm>
        <a:off x="366853" y="2558489"/>
        <a:ext cx="2632988" cy="1462771"/>
      </dsp:txXfrm>
    </dsp:sp>
    <dsp:sp modelId="{8FAFE181-2F91-4577-BA19-03C016DB4EFA}">
      <dsp:nvSpPr>
        <dsp:cNvPr id="0" name=""/>
        <dsp:cNvSpPr/>
      </dsp:nvSpPr>
      <dsp:spPr>
        <a:xfrm rot="5400000">
          <a:off x="5219841" y="2229366"/>
          <a:ext cx="2437952" cy="2121018"/>
        </a:xfrm>
        <a:prstGeom prst="hexagon">
          <a:avLst>
            <a:gd name="adj" fmla="val 25000"/>
            <a:gd name="vf" fmla="val 115470"/>
          </a:avLst>
        </a:prstGeom>
        <a:solidFill>
          <a:schemeClr val="accent5">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b="1" kern="1200" dirty="0" smtClean="0"/>
            <a:t>Building Human Capacities</a:t>
          </a:r>
          <a:br>
            <a:rPr lang="en-US" sz="1800" b="1" kern="1200" dirty="0" smtClean="0"/>
          </a:br>
          <a:r>
            <a:rPr lang="en-US" sz="1600" kern="1200" dirty="0" smtClean="0"/>
            <a:t>(Trainings / ITU Academy / </a:t>
          </a:r>
          <a:r>
            <a:rPr lang="en-US" sz="1600" kern="1200" dirty="0" err="1" smtClean="0"/>
            <a:t>Centres</a:t>
          </a:r>
          <a:r>
            <a:rPr lang="en-US" sz="1600" kern="1200" dirty="0" smtClean="0"/>
            <a:t> of Excellence)</a:t>
          </a:r>
          <a:endParaRPr lang="en-US" sz="1200" kern="1200" dirty="0" smtClean="0"/>
        </a:p>
      </dsp:txBody>
      <dsp:txXfrm rot="-5400000">
        <a:off x="5708833" y="2450813"/>
        <a:ext cx="1459968" cy="1678124"/>
      </dsp:txXfrm>
    </dsp:sp>
    <dsp:sp modelId="{042D245A-5386-43A4-97DC-7C1E31F9AB39}">
      <dsp:nvSpPr>
        <dsp:cNvPr id="0" name=""/>
        <dsp:cNvSpPr/>
      </dsp:nvSpPr>
      <dsp:spPr>
        <a:xfrm rot="5400000">
          <a:off x="4078880" y="4298700"/>
          <a:ext cx="2437952" cy="2121018"/>
        </a:xfrm>
        <a:prstGeom prst="hexagon">
          <a:avLst>
            <a:gd name="adj" fmla="val 25000"/>
            <a:gd name="vf" fmla="val 115470"/>
          </a:avLst>
        </a:prstGeom>
        <a:solidFill>
          <a:schemeClr val="accent6">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Addressing N./R. Needs</a:t>
          </a:r>
          <a:r>
            <a:rPr lang="en-US" sz="1800" kern="1200" dirty="0" smtClean="0"/>
            <a:t> </a:t>
          </a:r>
          <a:r>
            <a:rPr lang="en-US" sz="1600" kern="1200" dirty="0" smtClean="0"/>
            <a:t>(Assistance / Transfer of Knowledge / </a:t>
          </a:r>
          <a:r>
            <a:rPr lang="en-US" sz="1600" kern="1200" dirty="0" err="1" smtClean="0"/>
            <a:t>Twinnings</a:t>
          </a:r>
          <a:r>
            <a:rPr lang="en-US" sz="1600" kern="1200" dirty="0" smtClean="0"/>
            <a:t>)</a:t>
          </a:r>
          <a:endParaRPr lang="en-US" sz="1200" kern="1200" dirty="0"/>
        </a:p>
      </dsp:txBody>
      <dsp:txXfrm rot="-5400000">
        <a:off x="4567872" y="4520147"/>
        <a:ext cx="1459968" cy="1678124"/>
      </dsp:txXfrm>
    </dsp:sp>
    <dsp:sp modelId="{8DFD4F8E-BB50-457A-8866-438B8DA78A39}">
      <dsp:nvSpPr>
        <dsp:cNvPr id="0" name=""/>
        <dsp:cNvSpPr/>
      </dsp:nvSpPr>
      <dsp:spPr>
        <a:xfrm>
          <a:off x="6422727" y="4627823"/>
          <a:ext cx="2720754" cy="1462771"/>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endParaRPr lang="en-US" sz="1800" kern="1200" dirty="0"/>
        </a:p>
      </dsp:txBody>
      <dsp:txXfrm>
        <a:off x="6422727" y="4627823"/>
        <a:ext cx="2720754" cy="1462771"/>
      </dsp:txXfrm>
    </dsp:sp>
    <dsp:sp modelId="{CD35DA0B-20EE-4FEE-87F2-7383870A7134}">
      <dsp:nvSpPr>
        <dsp:cNvPr id="0" name=""/>
        <dsp:cNvSpPr/>
      </dsp:nvSpPr>
      <dsp:spPr>
        <a:xfrm rot="5400000">
          <a:off x="1853464" y="4300265"/>
          <a:ext cx="2437952" cy="2121018"/>
        </a:xfrm>
        <a:prstGeom prst="hexagon">
          <a:avLst>
            <a:gd name="adj" fmla="val 25000"/>
            <a:gd name="vf" fmla="val 115470"/>
          </a:avLst>
        </a:prstGeom>
        <a:solidFill>
          <a:srgbClr val="C00000"/>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b="1" kern="1200" dirty="0" smtClean="0"/>
            <a:t>Fostering Regional Coordination and Cross-R. Coop. </a:t>
          </a:r>
          <a:br>
            <a:rPr lang="en-US" sz="1800" b="1" kern="1200" dirty="0" smtClean="0"/>
          </a:br>
          <a:r>
            <a:rPr lang="en-US" sz="1400" kern="1200" dirty="0" smtClean="0"/>
            <a:t>(Know-how exchange with other R.)</a:t>
          </a:r>
          <a:endParaRPr lang="en-US" sz="1600" kern="1200" dirty="0" smtClean="0"/>
        </a:p>
      </dsp:txBody>
      <dsp:txXfrm rot="-5400000">
        <a:off x="2342456" y="4521712"/>
        <a:ext cx="1459968" cy="16781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CB2B8-2D1E-49BA-8410-D5B1696A79A2}">
      <dsp:nvSpPr>
        <dsp:cNvPr id="0" name=""/>
        <dsp:cNvSpPr/>
      </dsp:nvSpPr>
      <dsp:spPr>
        <a:xfrm>
          <a:off x="-4831664" y="-561"/>
          <a:ext cx="5756465" cy="5756465"/>
        </a:xfrm>
        <a:prstGeom prst="blockArc">
          <a:avLst>
            <a:gd name="adj1" fmla="val 18900000"/>
            <a:gd name="adj2" fmla="val 2700000"/>
            <a:gd name="adj3" fmla="val 375"/>
          </a:avLst>
        </a:prstGeom>
        <a:noFill/>
        <a:ln w="12700" cap="flat" cmpd="sng" algn="ctr">
          <a:solidFill>
            <a:schemeClr val="accent5">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6D082F3E-369A-4657-A874-F1491B90A4E1}">
      <dsp:nvSpPr>
        <dsp:cNvPr id="0" name=""/>
        <dsp:cNvSpPr/>
      </dsp:nvSpPr>
      <dsp:spPr>
        <a:xfrm>
          <a:off x="299894" y="934490"/>
          <a:ext cx="3063072" cy="388516"/>
        </a:xfrm>
        <a:prstGeom prst="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8385" tIns="50800" rIns="50800" bIns="50800" numCol="1" spcCol="1270" anchor="ctr" anchorCtr="0">
          <a:noAutofit/>
        </a:bodyPr>
        <a:lstStyle/>
        <a:p>
          <a:pPr lvl="0" algn="l" defTabSz="889000">
            <a:lnSpc>
              <a:spcPct val="90000"/>
            </a:lnSpc>
            <a:spcBef>
              <a:spcPct val="0"/>
            </a:spcBef>
            <a:spcAft>
              <a:spcPct val="35000"/>
            </a:spcAft>
          </a:pPr>
          <a:r>
            <a:rPr lang="en-US" sz="2000" kern="1200" dirty="0" err="1" smtClean="0"/>
            <a:t>Programmes</a:t>
          </a:r>
          <a:endParaRPr lang="en-US" sz="2000" kern="1200" dirty="0"/>
        </a:p>
      </dsp:txBody>
      <dsp:txXfrm>
        <a:off x="299894" y="934490"/>
        <a:ext cx="3063072" cy="388516"/>
      </dsp:txXfrm>
    </dsp:sp>
    <dsp:sp modelId="{0C0B5CCA-E2B0-4B02-BF22-986C90397BAD}">
      <dsp:nvSpPr>
        <dsp:cNvPr id="0" name=""/>
        <dsp:cNvSpPr/>
      </dsp:nvSpPr>
      <dsp:spPr>
        <a:xfrm>
          <a:off x="57071" y="885925"/>
          <a:ext cx="485645" cy="485645"/>
        </a:xfrm>
        <a:prstGeom prst="ellipse">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46907B02-ED18-4909-B602-1B4D3D21AC82}">
      <dsp:nvSpPr>
        <dsp:cNvPr id="0" name=""/>
        <dsp:cNvSpPr/>
      </dsp:nvSpPr>
      <dsp:spPr>
        <a:xfrm>
          <a:off x="651731" y="1517606"/>
          <a:ext cx="2711235" cy="388516"/>
        </a:xfrm>
        <a:prstGeom prst="rect">
          <a:avLst/>
        </a:prstGeom>
        <a:solidFill>
          <a:schemeClr val="accent4">
            <a:hueOff val="1732615"/>
            <a:satOff val="-7995"/>
            <a:lumOff val="29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8385"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Projects</a:t>
          </a:r>
          <a:endParaRPr lang="en-US" sz="2000" kern="1200" dirty="0"/>
        </a:p>
      </dsp:txBody>
      <dsp:txXfrm>
        <a:off x="651731" y="1517606"/>
        <a:ext cx="2711235" cy="388516"/>
      </dsp:txXfrm>
    </dsp:sp>
    <dsp:sp modelId="{26187453-F2A8-45A1-92C6-4A2936A15DDD}">
      <dsp:nvSpPr>
        <dsp:cNvPr id="0" name=""/>
        <dsp:cNvSpPr/>
      </dsp:nvSpPr>
      <dsp:spPr>
        <a:xfrm>
          <a:off x="408908" y="1469042"/>
          <a:ext cx="485645" cy="485645"/>
        </a:xfrm>
        <a:prstGeom prst="ellipse">
          <a:avLst/>
        </a:prstGeom>
        <a:solidFill>
          <a:schemeClr val="lt1">
            <a:hueOff val="0"/>
            <a:satOff val="0"/>
            <a:lumOff val="0"/>
            <a:alphaOff val="0"/>
          </a:schemeClr>
        </a:solidFill>
        <a:ln w="6350" cap="flat" cmpd="sng" algn="ctr">
          <a:solidFill>
            <a:schemeClr val="accent4">
              <a:hueOff val="1732615"/>
              <a:satOff val="-7995"/>
              <a:lumOff val="294"/>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87163307-84AC-4F70-987A-91FB8958E0E5}">
      <dsp:nvSpPr>
        <dsp:cNvPr id="0" name=""/>
        <dsp:cNvSpPr/>
      </dsp:nvSpPr>
      <dsp:spPr>
        <a:xfrm>
          <a:off x="844535" y="2100296"/>
          <a:ext cx="2518431" cy="388516"/>
        </a:xfrm>
        <a:prstGeom prst="rect">
          <a:avLst/>
        </a:prstGeom>
        <a:solidFill>
          <a:schemeClr val="accent4">
            <a:hueOff val="3465231"/>
            <a:satOff val="-15989"/>
            <a:lumOff val="58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8385"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Study Groups</a:t>
          </a:r>
          <a:endParaRPr lang="en-US" sz="2000" kern="1200" dirty="0"/>
        </a:p>
      </dsp:txBody>
      <dsp:txXfrm>
        <a:off x="844535" y="2100296"/>
        <a:ext cx="2518431" cy="388516"/>
      </dsp:txXfrm>
    </dsp:sp>
    <dsp:sp modelId="{0703E04C-7E7C-4200-8852-422D1E137071}">
      <dsp:nvSpPr>
        <dsp:cNvPr id="0" name=""/>
        <dsp:cNvSpPr/>
      </dsp:nvSpPr>
      <dsp:spPr>
        <a:xfrm>
          <a:off x="601713" y="2051731"/>
          <a:ext cx="485645" cy="485645"/>
        </a:xfrm>
        <a:prstGeom prst="ellipse">
          <a:avLst/>
        </a:prstGeom>
        <a:solidFill>
          <a:schemeClr val="lt1">
            <a:hueOff val="0"/>
            <a:satOff val="0"/>
            <a:lumOff val="0"/>
            <a:alphaOff val="0"/>
          </a:schemeClr>
        </a:solidFill>
        <a:ln w="6350" cap="flat" cmpd="sng" algn="ctr">
          <a:solidFill>
            <a:schemeClr val="accent4">
              <a:hueOff val="3465231"/>
              <a:satOff val="-15989"/>
              <a:lumOff val="588"/>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8080A87C-E84E-4840-B2CF-B35D95A9E0B4}">
      <dsp:nvSpPr>
        <dsp:cNvPr id="0" name=""/>
        <dsp:cNvSpPr/>
      </dsp:nvSpPr>
      <dsp:spPr>
        <a:xfrm>
          <a:off x="906096" y="2683412"/>
          <a:ext cx="2456870" cy="388516"/>
        </a:xfrm>
        <a:prstGeom prst="rect">
          <a:avLst/>
        </a:prstGeom>
        <a:solidFill>
          <a:schemeClr val="accent4">
            <a:hueOff val="5197846"/>
            <a:satOff val="-23984"/>
            <a:lumOff val="88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8385"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ITU Academy</a:t>
          </a:r>
          <a:endParaRPr lang="en-US" sz="2000" kern="1200" dirty="0"/>
        </a:p>
      </dsp:txBody>
      <dsp:txXfrm>
        <a:off x="906096" y="2683412"/>
        <a:ext cx="2456870" cy="388516"/>
      </dsp:txXfrm>
    </dsp:sp>
    <dsp:sp modelId="{61D7CA40-1FA8-46E9-92C3-552B8DCFC492}">
      <dsp:nvSpPr>
        <dsp:cNvPr id="0" name=""/>
        <dsp:cNvSpPr/>
      </dsp:nvSpPr>
      <dsp:spPr>
        <a:xfrm>
          <a:off x="663273" y="2634848"/>
          <a:ext cx="485645" cy="485645"/>
        </a:xfrm>
        <a:prstGeom prst="ellipse">
          <a:avLst/>
        </a:prstGeom>
        <a:solidFill>
          <a:schemeClr val="lt1">
            <a:hueOff val="0"/>
            <a:satOff val="0"/>
            <a:lumOff val="0"/>
            <a:alphaOff val="0"/>
          </a:schemeClr>
        </a:solidFill>
        <a:ln w="6350" cap="flat" cmpd="sng" algn="ctr">
          <a:solidFill>
            <a:schemeClr val="accent4">
              <a:hueOff val="5197846"/>
              <a:satOff val="-23984"/>
              <a:lumOff val="883"/>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F0B8E6E1-EE85-4795-9393-FB6429D5EDAD}">
      <dsp:nvSpPr>
        <dsp:cNvPr id="0" name=""/>
        <dsp:cNvSpPr/>
      </dsp:nvSpPr>
      <dsp:spPr>
        <a:xfrm>
          <a:off x="844535" y="3266529"/>
          <a:ext cx="2518431" cy="388516"/>
        </a:xfrm>
        <a:prstGeom prst="rect">
          <a:avLst/>
        </a:prstGeom>
        <a:solidFill>
          <a:schemeClr val="accent4">
            <a:hueOff val="6930461"/>
            <a:satOff val="-31979"/>
            <a:lumOff val="117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8385"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Membership</a:t>
          </a:r>
          <a:endParaRPr lang="en-US" sz="2000" kern="1200" dirty="0"/>
        </a:p>
      </dsp:txBody>
      <dsp:txXfrm>
        <a:off x="844535" y="3266529"/>
        <a:ext cx="2518431" cy="388516"/>
      </dsp:txXfrm>
    </dsp:sp>
    <dsp:sp modelId="{8A54D55C-431C-4E09-86CE-7740FC87998E}">
      <dsp:nvSpPr>
        <dsp:cNvPr id="0" name=""/>
        <dsp:cNvSpPr/>
      </dsp:nvSpPr>
      <dsp:spPr>
        <a:xfrm>
          <a:off x="601713" y="3217964"/>
          <a:ext cx="485645" cy="485645"/>
        </a:xfrm>
        <a:prstGeom prst="ellipse">
          <a:avLst/>
        </a:prstGeom>
        <a:solidFill>
          <a:schemeClr val="lt1">
            <a:hueOff val="0"/>
            <a:satOff val="0"/>
            <a:lumOff val="0"/>
            <a:alphaOff val="0"/>
          </a:schemeClr>
        </a:solidFill>
        <a:ln w="6350" cap="flat" cmpd="sng" algn="ctr">
          <a:solidFill>
            <a:schemeClr val="accent4">
              <a:hueOff val="6930461"/>
              <a:satOff val="-31979"/>
              <a:lumOff val="1177"/>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822024E0-AF18-4D70-AA11-2F012A87211C}">
      <dsp:nvSpPr>
        <dsp:cNvPr id="0" name=""/>
        <dsp:cNvSpPr/>
      </dsp:nvSpPr>
      <dsp:spPr>
        <a:xfrm>
          <a:off x="651731" y="3849218"/>
          <a:ext cx="2711235" cy="388516"/>
        </a:xfrm>
        <a:prstGeom prst="rect">
          <a:avLst/>
        </a:prstGeom>
        <a:solidFill>
          <a:schemeClr val="accent4">
            <a:hueOff val="8663077"/>
            <a:satOff val="-39973"/>
            <a:lumOff val="147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8385"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Academia</a:t>
          </a:r>
          <a:endParaRPr lang="en-US" sz="2000" kern="1200" dirty="0"/>
        </a:p>
      </dsp:txBody>
      <dsp:txXfrm>
        <a:off x="651731" y="3849218"/>
        <a:ext cx="2711235" cy="388516"/>
      </dsp:txXfrm>
    </dsp:sp>
    <dsp:sp modelId="{9D0274EE-BA90-40EE-BD73-5528D2E942B6}">
      <dsp:nvSpPr>
        <dsp:cNvPr id="0" name=""/>
        <dsp:cNvSpPr/>
      </dsp:nvSpPr>
      <dsp:spPr>
        <a:xfrm>
          <a:off x="408908" y="3800654"/>
          <a:ext cx="485645" cy="485645"/>
        </a:xfrm>
        <a:prstGeom prst="ellipse">
          <a:avLst/>
        </a:prstGeom>
        <a:solidFill>
          <a:schemeClr val="lt1">
            <a:hueOff val="0"/>
            <a:satOff val="0"/>
            <a:lumOff val="0"/>
            <a:alphaOff val="0"/>
          </a:schemeClr>
        </a:solidFill>
        <a:ln w="6350" cap="flat" cmpd="sng" algn="ctr">
          <a:solidFill>
            <a:schemeClr val="accent4">
              <a:hueOff val="8663077"/>
              <a:satOff val="-39973"/>
              <a:lumOff val="1471"/>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23EF9A8E-764B-4F89-A59E-F3226B277C6F}">
      <dsp:nvSpPr>
        <dsp:cNvPr id="0" name=""/>
        <dsp:cNvSpPr/>
      </dsp:nvSpPr>
      <dsp:spPr>
        <a:xfrm>
          <a:off x="299894" y="4432335"/>
          <a:ext cx="3063072" cy="388516"/>
        </a:xfrm>
        <a:prstGeom prst="rect">
          <a:avLst/>
        </a:prstGeom>
        <a:solidFill>
          <a:schemeClr val="accent4">
            <a:hueOff val="10395692"/>
            <a:satOff val="-47968"/>
            <a:lumOff val="176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8385"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WSIS Action Lines</a:t>
          </a:r>
          <a:endParaRPr lang="en-US" sz="2000" kern="1200" dirty="0"/>
        </a:p>
      </dsp:txBody>
      <dsp:txXfrm>
        <a:off x="299894" y="4432335"/>
        <a:ext cx="3063072" cy="388516"/>
      </dsp:txXfrm>
    </dsp:sp>
    <dsp:sp modelId="{91457638-D9DB-4059-8A22-09CA548EFA1D}">
      <dsp:nvSpPr>
        <dsp:cNvPr id="0" name=""/>
        <dsp:cNvSpPr/>
      </dsp:nvSpPr>
      <dsp:spPr>
        <a:xfrm>
          <a:off x="57071" y="4383770"/>
          <a:ext cx="485645" cy="485645"/>
        </a:xfrm>
        <a:prstGeom prst="ellipse">
          <a:avLst/>
        </a:prstGeom>
        <a:solidFill>
          <a:schemeClr val="lt1">
            <a:hueOff val="0"/>
            <a:satOff val="0"/>
            <a:lumOff val="0"/>
            <a:alphaOff val="0"/>
          </a:schemeClr>
        </a:solidFill>
        <a:ln w="6350" cap="flat" cmpd="sng" algn="ctr">
          <a:solidFill>
            <a:schemeClr val="accent4">
              <a:hueOff val="10395692"/>
              <a:satOff val="-47968"/>
              <a:lumOff val="1765"/>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22C1AF-5D74-4FF2-AF67-F8692C5FB1E3}" type="datetimeFigureOut">
              <a:rPr lang="en-US" smtClean="0"/>
              <a:t>19/04/2015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3B25B-9BED-481D-8678-A490245E3348}" type="slidenum">
              <a:rPr lang="en-US" smtClean="0"/>
              <a:t>‹#›</a:t>
            </a:fld>
            <a:endParaRPr lang="en-US"/>
          </a:p>
        </p:txBody>
      </p:sp>
    </p:spTree>
    <p:extLst>
      <p:ext uri="{BB962C8B-B14F-4D97-AF65-F5344CB8AC3E}">
        <p14:creationId xmlns:p14="http://schemas.microsoft.com/office/powerpoint/2010/main" val="398238604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22C1AF-5D74-4FF2-AF67-F8692C5FB1E3}" type="datetimeFigureOut">
              <a:rPr lang="en-US" smtClean="0"/>
              <a:t>19/04/2015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3B25B-9BED-481D-8678-A490245E3348}" type="slidenum">
              <a:rPr lang="en-US" smtClean="0"/>
              <a:t>‹#›</a:t>
            </a:fld>
            <a:endParaRPr lang="en-US"/>
          </a:p>
        </p:txBody>
      </p:sp>
    </p:spTree>
    <p:extLst>
      <p:ext uri="{BB962C8B-B14F-4D97-AF65-F5344CB8AC3E}">
        <p14:creationId xmlns:p14="http://schemas.microsoft.com/office/powerpoint/2010/main" val="214098364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22C1AF-5D74-4FF2-AF67-F8692C5FB1E3}" type="datetimeFigureOut">
              <a:rPr lang="en-US" smtClean="0"/>
              <a:t>19/04/2015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3B25B-9BED-481D-8678-A490245E3348}" type="slidenum">
              <a:rPr lang="en-US" smtClean="0"/>
              <a:t>‹#›</a:t>
            </a:fld>
            <a:endParaRPr lang="en-US"/>
          </a:p>
        </p:txBody>
      </p:sp>
    </p:spTree>
    <p:extLst>
      <p:ext uri="{BB962C8B-B14F-4D97-AF65-F5344CB8AC3E}">
        <p14:creationId xmlns:p14="http://schemas.microsoft.com/office/powerpoint/2010/main" val="215731080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22C1AF-5D74-4FF2-AF67-F8692C5FB1E3}" type="datetimeFigureOut">
              <a:rPr lang="en-US" smtClean="0"/>
              <a:t>19/04/2015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3B25B-9BED-481D-8678-A490245E3348}" type="slidenum">
              <a:rPr lang="en-US" smtClean="0"/>
              <a:t>‹#›</a:t>
            </a:fld>
            <a:endParaRPr lang="en-US"/>
          </a:p>
        </p:txBody>
      </p:sp>
    </p:spTree>
    <p:extLst>
      <p:ext uri="{BB962C8B-B14F-4D97-AF65-F5344CB8AC3E}">
        <p14:creationId xmlns:p14="http://schemas.microsoft.com/office/powerpoint/2010/main" val="241456265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22C1AF-5D74-4FF2-AF67-F8692C5FB1E3}" type="datetimeFigureOut">
              <a:rPr lang="en-US" smtClean="0"/>
              <a:t>19/04/2015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3B25B-9BED-481D-8678-A490245E3348}"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329" y="-293922"/>
            <a:ext cx="12192000" cy="7403668"/>
          </a:xfrm>
          <a:prstGeom prst="rect">
            <a:avLst/>
          </a:prstGeom>
        </p:spPr>
      </p:pic>
    </p:spTree>
    <p:extLst>
      <p:ext uri="{BB962C8B-B14F-4D97-AF65-F5344CB8AC3E}">
        <p14:creationId xmlns:p14="http://schemas.microsoft.com/office/powerpoint/2010/main" val="178359535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749618"/>
            <a:ext cx="10515600" cy="3616642"/>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26280"/>
            <a:ext cx="10515600" cy="94615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22C1AF-5D74-4FF2-AF67-F8692C5FB1E3}" type="datetimeFigureOut">
              <a:rPr lang="en-US" smtClean="0"/>
              <a:t>19/04/2015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3B25B-9BED-481D-8678-A490245E3348}" type="slidenum">
              <a:rPr lang="en-US" smtClean="0"/>
              <a:t>‹#›</a:t>
            </a:fld>
            <a:endParaRPr lang="en-US"/>
          </a:p>
        </p:txBody>
      </p:sp>
    </p:spTree>
    <p:extLst>
      <p:ext uri="{BB962C8B-B14F-4D97-AF65-F5344CB8AC3E}">
        <p14:creationId xmlns:p14="http://schemas.microsoft.com/office/powerpoint/2010/main" val="372447091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22C1AF-5D74-4FF2-AF67-F8692C5FB1E3}" type="datetimeFigureOut">
              <a:rPr lang="en-US" smtClean="0"/>
              <a:t>19/04/2015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3B25B-9BED-481D-8678-A490245E3348}" type="slidenum">
              <a:rPr lang="en-US" smtClean="0"/>
              <a:t>‹#›</a:t>
            </a:fld>
            <a:endParaRPr lang="en-US"/>
          </a:p>
        </p:txBody>
      </p:sp>
    </p:spTree>
    <p:extLst>
      <p:ext uri="{BB962C8B-B14F-4D97-AF65-F5344CB8AC3E}">
        <p14:creationId xmlns:p14="http://schemas.microsoft.com/office/powerpoint/2010/main" val="160417873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22C1AF-5D74-4FF2-AF67-F8692C5FB1E3}" type="datetimeFigureOut">
              <a:rPr lang="en-US" smtClean="0"/>
              <a:t>19/04/2015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C3B25B-9BED-481D-8678-A490245E3348}" type="slidenum">
              <a:rPr lang="en-US" smtClean="0"/>
              <a:t>‹#›</a:t>
            </a:fld>
            <a:endParaRPr lang="en-US"/>
          </a:p>
        </p:txBody>
      </p:sp>
    </p:spTree>
    <p:extLst>
      <p:ext uri="{BB962C8B-B14F-4D97-AF65-F5344CB8AC3E}">
        <p14:creationId xmlns:p14="http://schemas.microsoft.com/office/powerpoint/2010/main" val="316422181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22C1AF-5D74-4FF2-AF67-F8692C5FB1E3}" type="datetimeFigureOut">
              <a:rPr lang="en-US" smtClean="0"/>
              <a:t>19/04/2015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C3B25B-9BED-481D-8678-A490245E3348}" type="slidenum">
              <a:rPr lang="en-US" smtClean="0"/>
              <a:t>‹#›</a:t>
            </a:fld>
            <a:endParaRPr lang="en-US"/>
          </a:p>
        </p:txBody>
      </p:sp>
    </p:spTree>
    <p:extLst>
      <p:ext uri="{BB962C8B-B14F-4D97-AF65-F5344CB8AC3E}">
        <p14:creationId xmlns:p14="http://schemas.microsoft.com/office/powerpoint/2010/main" val="75465456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22C1AF-5D74-4FF2-AF67-F8692C5FB1E3}" type="datetimeFigureOut">
              <a:rPr lang="en-US" smtClean="0"/>
              <a:t>19/04/2015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C3B25B-9BED-481D-8678-A490245E3348}" type="slidenum">
              <a:rPr lang="en-US" smtClean="0"/>
              <a:t>‹#›</a:t>
            </a:fld>
            <a:endParaRPr lang="en-US"/>
          </a:p>
        </p:txBody>
      </p:sp>
    </p:spTree>
    <p:extLst>
      <p:ext uri="{BB962C8B-B14F-4D97-AF65-F5344CB8AC3E}">
        <p14:creationId xmlns:p14="http://schemas.microsoft.com/office/powerpoint/2010/main" val="167253989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22C1AF-5D74-4FF2-AF67-F8692C5FB1E3}" type="datetimeFigureOut">
              <a:rPr lang="en-US" smtClean="0"/>
              <a:t>19/04/2015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3B25B-9BED-481D-8678-A490245E3348}" type="slidenum">
              <a:rPr lang="en-US" smtClean="0"/>
              <a:t>‹#›</a:t>
            </a:fld>
            <a:endParaRPr lang="en-US"/>
          </a:p>
        </p:txBody>
      </p:sp>
    </p:spTree>
    <p:extLst>
      <p:ext uri="{BB962C8B-B14F-4D97-AF65-F5344CB8AC3E}">
        <p14:creationId xmlns:p14="http://schemas.microsoft.com/office/powerpoint/2010/main" val="140373905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22C1AF-5D74-4FF2-AF67-F8692C5FB1E3}" type="datetimeFigureOut">
              <a:rPr lang="en-US" smtClean="0"/>
              <a:t>19/04/2015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3B25B-9BED-481D-8678-A490245E3348}" type="slidenum">
              <a:rPr lang="en-US" smtClean="0"/>
              <a:t>‹#›</a:t>
            </a:fld>
            <a:endParaRPr lang="en-US"/>
          </a:p>
        </p:txBody>
      </p:sp>
    </p:spTree>
    <p:extLst>
      <p:ext uri="{BB962C8B-B14F-4D97-AF65-F5344CB8AC3E}">
        <p14:creationId xmlns:p14="http://schemas.microsoft.com/office/powerpoint/2010/main" val="284394806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22C1AF-5D74-4FF2-AF67-F8692C5FB1E3}" type="datetimeFigureOut">
              <a:rPr lang="en-US" smtClean="0"/>
              <a:t>19/04/2015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3B25B-9BED-481D-8678-A490245E3348}" type="slidenum">
              <a:rPr lang="en-US" smtClean="0"/>
              <a:t>‹#›</a:t>
            </a:fld>
            <a:endParaRPr lang="en-US"/>
          </a:p>
        </p:txBody>
      </p:sp>
    </p:spTree>
    <p:extLst>
      <p:ext uri="{BB962C8B-B14F-4D97-AF65-F5344CB8AC3E}">
        <p14:creationId xmlns:p14="http://schemas.microsoft.com/office/powerpoint/2010/main" val="205802019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22C1AF-5D74-4FF2-AF67-F8692C5FB1E3}" type="datetimeFigureOut">
              <a:rPr lang="en-US" smtClean="0"/>
              <a:t>19/04/2015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3B25B-9BED-481D-8678-A490245E3348}" type="slidenum">
              <a:rPr lang="en-US" smtClean="0"/>
              <a:t>‹#›</a:t>
            </a:fld>
            <a:endParaRPr lang="en-US"/>
          </a:p>
        </p:txBody>
      </p:sp>
    </p:spTree>
    <p:extLst>
      <p:ext uri="{BB962C8B-B14F-4D97-AF65-F5344CB8AC3E}">
        <p14:creationId xmlns:p14="http://schemas.microsoft.com/office/powerpoint/2010/main" val="30480072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22C1AF-5D74-4FF2-AF67-F8692C5FB1E3}" type="datetimeFigureOut">
              <a:rPr lang="en-US" smtClean="0"/>
              <a:t>19/04/2015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3B25B-9BED-481D-8678-A490245E3348}" type="slidenum">
              <a:rPr lang="en-US" smtClean="0"/>
              <a:t>‹#›</a:t>
            </a:fld>
            <a:endParaRPr lang="en-US"/>
          </a:p>
        </p:txBody>
      </p:sp>
    </p:spTree>
    <p:extLst>
      <p:ext uri="{BB962C8B-B14F-4D97-AF65-F5344CB8AC3E}">
        <p14:creationId xmlns:p14="http://schemas.microsoft.com/office/powerpoint/2010/main" val="36756584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41D9CA-25CB-4CD7-A265-14D9A3AACA6C}" type="datetimeFigureOut">
              <a:rPr lang="en-US" smtClean="0"/>
              <a:t>19/04/2015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CB1FC2-4203-482D-9669-53FF8C9E5128}" type="slidenum">
              <a:rPr lang="en-US" smtClean="0"/>
              <a:t>‹#›</a:t>
            </a:fld>
            <a:endParaRPr lang="en-US"/>
          </a:p>
        </p:txBody>
      </p:sp>
    </p:spTree>
    <p:extLst>
      <p:ext uri="{BB962C8B-B14F-4D97-AF65-F5344CB8AC3E}">
        <p14:creationId xmlns:p14="http://schemas.microsoft.com/office/powerpoint/2010/main" val="85255164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41D9CA-25CB-4CD7-A265-14D9A3AACA6C}" type="datetimeFigureOut">
              <a:rPr lang="en-US" smtClean="0"/>
              <a:t>19/04/2015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CB1FC2-4203-482D-9669-53FF8C9E5128}" type="slidenum">
              <a:rPr lang="en-US" smtClean="0"/>
              <a:t>‹#›</a:t>
            </a:fld>
            <a:endParaRPr lang="en-US"/>
          </a:p>
        </p:txBody>
      </p:sp>
    </p:spTree>
    <p:extLst>
      <p:ext uri="{BB962C8B-B14F-4D97-AF65-F5344CB8AC3E}">
        <p14:creationId xmlns:p14="http://schemas.microsoft.com/office/powerpoint/2010/main" val="6195394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41D9CA-25CB-4CD7-A265-14D9A3AACA6C}" type="datetimeFigureOut">
              <a:rPr lang="en-US" smtClean="0"/>
              <a:t>19/04/2015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CB1FC2-4203-482D-9669-53FF8C9E5128}" type="slidenum">
              <a:rPr lang="en-US" smtClean="0"/>
              <a:t>‹#›</a:t>
            </a:fld>
            <a:endParaRPr lang="en-US"/>
          </a:p>
        </p:txBody>
      </p:sp>
    </p:spTree>
    <p:extLst>
      <p:ext uri="{BB962C8B-B14F-4D97-AF65-F5344CB8AC3E}">
        <p14:creationId xmlns:p14="http://schemas.microsoft.com/office/powerpoint/2010/main" val="296212825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41D9CA-25CB-4CD7-A265-14D9A3AACA6C}" type="datetimeFigureOut">
              <a:rPr lang="en-US" smtClean="0"/>
              <a:t>19/04/2015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CB1FC2-4203-482D-9669-53FF8C9E5128}" type="slidenum">
              <a:rPr lang="en-US" smtClean="0"/>
              <a:t>‹#›</a:t>
            </a:fld>
            <a:endParaRPr lang="en-US"/>
          </a:p>
        </p:txBody>
      </p:sp>
    </p:spTree>
    <p:extLst>
      <p:ext uri="{BB962C8B-B14F-4D97-AF65-F5344CB8AC3E}">
        <p14:creationId xmlns:p14="http://schemas.microsoft.com/office/powerpoint/2010/main" val="98906715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41D9CA-25CB-4CD7-A265-14D9A3AACA6C}" type="datetimeFigureOut">
              <a:rPr lang="en-US" smtClean="0"/>
              <a:t>19/04/2015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CB1FC2-4203-482D-9669-53FF8C9E5128}" type="slidenum">
              <a:rPr lang="en-US" smtClean="0"/>
              <a:t>‹#›</a:t>
            </a:fld>
            <a:endParaRPr lang="en-US"/>
          </a:p>
        </p:txBody>
      </p:sp>
    </p:spTree>
    <p:extLst>
      <p:ext uri="{BB962C8B-B14F-4D97-AF65-F5344CB8AC3E}">
        <p14:creationId xmlns:p14="http://schemas.microsoft.com/office/powerpoint/2010/main" val="333998112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41D9CA-25CB-4CD7-A265-14D9A3AACA6C}" type="datetimeFigureOut">
              <a:rPr lang="en-US" smtClean="0"/>
              <a:t>19/04/2015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CB1FC2-4203-482D-9669-53FF8C9E5128}" type="slidenum">
              <a:rPr lang="en-US" smtClean="0"/>
              <a:t>‹#›</a:t>
            </a:fld>
            <a:endParaRPr lang="en-US"/>
          </a:p>
        </p:txBody>
      </p:sp>
    </p:spTree>
    <p:extLst>
      <p:ext uri="{BB962C8B-B14F-4D97-AF65-F5344CB8AC3E}">
        <p14:creationId xmlns:p14="http://schemas.microsoft.com/office/powerpoint/2010/main" val="244256125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41D9CA-25CB-4CD7-A265-14D9A3AACA6C}" type="datetimeFigureOut">
              <a:rPr lang="en-US" smtClean="0"/>
              <a:t>19/04/2015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CB1FC2-4203-482D-9669-53FF8C9E5128}" type="slidenum">
              <a:rPr lang="en-US" smtClean="0"/>
              <a:t>‹#›</a:t>
            </a:fld>
            <a:endParaRPr lang="en-US"/>
          </a:p>
        </p:txBody>
      </p:sp>
    </p:spTree>
    <p:extLst>
      <p:ext uri="{BB962C8B-B14F-4D97-AF65-F5344CB8AC3E}">
        <p14:creationId xmlns:p14="http://schemas.microsoft.com/office/powerpoint/2010/main" val="91565267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749618"/>
            <a:ext cx="10515600" cy="3616642"/>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26280"/>
            <a:ext cx="10515600" cy="94615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F022C1AF-5D74-4FF2-AF67-F8692C5FB1E3}" type="datetimeFigureOut">
              <a:rPr lang="en-US" smtClean="0"/>
              <a:t>19/04/2015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3B25B-9BED-481D-8678-A490245E3348}" type="slidenum">
              <a:rPr lang="en-US" smtClean="0"/>
              <a:t>‹#›</a:t>
            </a:fld>
            <a:endParaRPr lang="en-US"/>
          </a:p>
        </p:txBody>
      </p:sp>
    </p:spTree>
    <p:extLst>
      <p:ext uri="{BB962C8B-B14F-4D97-AF65-F5344CB8AC3E}">
        <p14:creationId xmlns:p14="http://schemas.microsoft.com/office/powerpoint/2010/main" val="138838077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41D9CA-25CB-4CD7-A265-14D9A3AACA6C}" type="datetimeFigureOut">
              <a:rPr lang="en-US" smtClean="0"/>
              <a:t>19/04/2015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CB1FC2-4203-482D-9669-53FF8C9E5128}" type="slidenum">
              <a:rPr lang="en-US" smtClean="0"/>
              <a:t>‹#›</a:t>
            </a:fld>
            <a:endParaRPr lang="en-US"/>
          </a:p>
        </p:txBody>
      </p:sp>
    </p:spTree>
    <p:extLst>
      <p:ext uri="{BB962C8B-B14F-4D97-AF65-F5344CB8AC3E}">
        <p14:creationId xmlns:p14="http://schemas.microsoft.com/office/powerpoint/2010/main" val="104555010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41D9CA-25CB-4CD7-A265-14D9A3AACA6C}" type="datetimeFigureOut">
              <a:rPr lang="en-US" smtClean="0"/>
              <a:t>19/04/2015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CB1FC2-4203-482D-9669-53FF8C9E5128}" type="slidenum">
              <a:rPr lang="en-US" smtClean="0"/>
              <a:t>‹#›</a:t>
            </a:fld>
            <a:endParaRPr lang="en-US"/>
          </a:p>
        </p:txBody>
      </p:sp>
    </p:spTree>
    <p:extLst>
      <p:ext uri="{BB962C8B-B14F-4D97-AF65-F5344CB8AC3E}">
        <p14:creationId xmlns:p14="http://schemas.microsoft.com/office/powerpoint/2010/main" val="247423834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41D9CA-25CB-4CD7-A265-14D9A3AACA6C}" type="datetimeFigureOut">
              <a:rPr lang="en-US" smtClean="0"/>
              <a:t>19/04/2015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CB1FC2-4203-482D-9669-53FF8C9E5128}" type="slidenum">
              <a:rPr lang="en-US" smtClean="0"/>
              <a:t>‹#›</a:t>
            </a:fld>
            <a:endParaRPr lang="en-US"/>
          </a:p>
        </p:txBody>
      </p:sp>
    </p:spTree>
    <p:extLst>
      <p:ext uri="{BB962C8B-B14F-4D97-AF65-F5344CB8AC3E}">
        <p14:creationId xmlns:p14="http://schemas.microsoft.com/office/powerpoint/2010/main" val="109829344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41D9CA-25CB-4CD7-A265-14D9A3AACA6C}" type="datetimeFigureOut">
              <a:rPr lang="en-US" smtClean="0"/>
              <a:t>19/04/2015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CB1FC2-4203-482D-9669-53FF8C9E5128}" type="slidenum">
              <a:rPr lang="en-US" smtClean="0"/>
              <a:t>‹#›</a:t>
            </a:fld>
            <a:endParaRPr lang="en-US"/>
          </a:p>
        </p:txBody>
      </p:sp>
    </p:spTree>
    <p:extLst>
      <p:ext uri="{BB962C8B-B14F-4D97-AF65-F5344CB8AC3E}">
        <p14:creationId xmlns:p14="http://schemas.microsoft.com/office/powerpoint/2010/main" val="265415014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22C1AF-5D74-4FF2-AF67-F8692C5FB1E3}" type="datetimeFigureOut">
              <a:rPr lang="en-US" smtClean="0"/>
              <a:t>19/04/2015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3B25B-9BED-481D-8678-A490245E3348}" type="slidenum">
              <a:rPr lang="en-US" smtClean="0"/>
              <a:t>‹#›</a:t>
            </a:fld>
            <a:endParaRPr lang="en-US"/>
          </a:p>
        </p:txBody>
      </p:sp>
    </p:spTree>
    <p:extLst>
      <p:ext uri="{BB962C8B-B14F-4D97-AF65-F5344CB8AC3E}">
        <p14:creationId xmlns:p14="http://schemas.microsoft.com/office/powerpoint/2010/main" val="162061908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22C1AF-5D74-4FF2-AF67-F8692C5FB1E3}" type="datetimeFigureOut">
              <a:rPr lang="en-US" smtClean="0"/>
              <a:t>19/04/2015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C3B25B-9BED-481D-8678-A490245E3348}" type="slidenum">
              <a:rPr lang="en-US" smtClean="0"/>
              <a:t>‹#›</a:t>
            </a:fld>
            <a:endParaRPr lang="en-US"/>
          </a:p>
        </p:txBody>
      </p:sp>
    </p:spTree>
    <p:extLst>
      <p:ext uri="{BB962C8B-B14F-4D97-AF65-F5344CB8AC3E}">
        <p14:creationId xmlns:p14="http://schemas.microsoft.com/office/powerpoint/2010/main" val="280770997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22C1AF-5D74-4FF2-AF67-F8692C5FB1E3}" type="datetimeFigureOut">
              <a:rPr lang="en-US" smtClean="0"/>
              <a:t>19/04/2015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C3B25B-9BED-481D-8678-A490245E3348}" type="slidenum">
              <a:rPr lang="en-US" smtClean="0"/>
              <a:t>‹#›</a:t>
            </a:fld>
            <a:endParaRPr lang="en-US"/>
          </a:p>
        </p:txBody>
      </p:sp>
    </p:spTree>
    <p:extLst>
      <p:ext uri="{BB962C8B-B14F-4D97-AF65-F5344CB8AC3E}">
        <p14:creationId xmlns:p14="http://schemas.microsoft.com/office/powerpoint/2010/main" val="334442462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22C1AF-5D74-4FF2-AF67-F8692C5FB1E3}" type="datetimeFigureOut">
              <a:rPr lang="en-US" smtClean="0"/>
              <a:t>19/04/2015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C3B25B-9BED-481D-8678-A490245E3348}" type="slidenum">
              <a:rPr lang="en-US" smtClean="0"/>
              <a:t>‹#›</a:t>
            </a:fld>
            <a:endParaRPr lang="en-US"/>
          </a:p>
        </p:txBody>
      </p:sp>
    </p:spTree>
    <p:extLst>
      <p:ext uri="{BB962C8B-B14F-4D97-AF65-F5344CB8AC3E}">
        <p14:creationId xmlns:p14="http://schemas.microsoft.com/office/powerpoint/2010/main" val="77491687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22C1AF-5D74-4FF2-AF67-F8692C5FB1E3}" type="datetimeFigureOut">
              <a:rPr lang="en-US" smtClean="0"/>
              <a:t>19/04/2015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3B25B-9BED-481D-8678-A490245E3348}" type="slidenum">
              <a:rPr lang="en-US" smtClean="0"/>
              <a:t>‹#›</a:t>
            </a:fld>
            <a:endParaRPr lang="en-US"/>
          </a:p>
        </p:txBody>
      </p:sp>
    </p:spTree>
    <p:extLst>
      <p:ext uri="{BB962C8B-B14F-4D97-AF65-F5344CB8AC3E}">
        <p14:creationId xmlns:p14="http://schemas.microsoft.com/office/powerpoint/2010/main" val="23036695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22C1AF-5D74-4FF2-AF67-F8692C5FB1E3}" type="datetimeFigureOut">
              <a:rPr lang="en-US" smtClean="0"/>
              <a:t>19/04/2015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3B25B-9BED-481D-8678-A490245E3348}" type="slidenum">
              <a:rPr lang="en-US" smtClean="0"/>
              <a:t>‹#›</a:t>
            </a:fld>
            <a:endParaRPr lang="en-US"/>
          </a:p>
        </p:txBody>
      </p:sp>
    </p:spTree>
    <p:extLst>
      <p:ext uri="{BB962C8B-B14F-4D97-AF65-F5344CB8AC3E}">
        <p14:creationId xmlns:p14="http://schemas.microsoft.com/office/powerpoint/2010/main" val="211048404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1"/>
            <a:ext cx="12207649" cy="6858001"/>
          </a:xfrm>
          <a:prstGeom prst="rect">
            <a:avLst/>
          </a:prstGeom>
        </p:spPr>
      </p:pic>
      <p:sp>
        <p:nvSpPr>
          <p:cNvPr id="2" name="Title Placeholder 1"/>
          <p:cNvSpPr>
            <a:spLocks noGrp="1"/>
          </p:cNvSpPr>
          <p:nvPr>
            <p:ph type="title"/>
          </p:nvPr>
        </p:nvSpPr>
        <p:spPr>
          <a:xfrm>
            <a:off x="854529" y="152854"/>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54529" y="1613354"/>
            <a:ext cx="10515600" cy="4199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0758" y="6499007"/>
            <a:ext cx="2743200" cy="365125"/>
          </a:xfrm>
          <a:prstGeom prst="rect">
            <a:avLst/>
          </a:prstGeom>
        </p:spPr>
        <p:txBody>
          <a:bodyPr vert="horz" lIns="91440" tIns="45720" rIns="91440" bIns="45720" rtlCol="0" anchor="ctr"/>
          <a:lstStyle>
            <a:lvl1pPr algn="l">
              <a:defRPr sz="1200">
                <a:solidFill>
                  <a:schemeClr val="bg1"/>
                </a:solidFill>
              </a:defRPr>
            </a:lvl1pPr>
          </a:lstStyle>
          <a:p>
            <a:fld id="{F022C1AF-5D74-4FF2-AF67-F8692C5FB1E3}" type="datetimeFigureOut">
              <a:rPr lang="en-US" smtClean="0"/>
              <a:pPr/>
              <a:t>19/04/2015</a:t>
            </a:fld>
            <a:endParaRPr lang="en-US"/>
          </a:p>
        </p:txBody>
      </p:sp>
      <p:sp>
        <p:nvSpPr>
          <p:cNvPr id="5" name="Footer Placeholder 4"/>
          <p:cNvSpPr>
            <a:spLocks noGrp="1"/>
          </p:cNvSpPr>
          <p:nvPr>
            <p:ph type="ftr" sz="quarter" idx="3"/>
          </p:nvPr>
        </p:nvSpPr>
        <p:spPr>
          <a:xfrm>
            <a:off x="3282043" y="6499008"/>
            <a:ext cx="5894614" cy="369424"/>
          </a:xfrm>
          <a:prstGeom prst="rect">
            <a:avLst/>
          </a:prstGeom>
        </p:spPr>
        <p:txBody>
          <a:bodyPr vert="horz" lIns="91440" tIns="45720" rIns="91440" bIns="45720" rtlCol="0" anchor="ctr"/>
          <a:lstStyle>
            <a:lvl1pPr algn="ctr">
              <a:defRPr sz="1200">
                <a:solidFill>
                  <a:schemeClr val="bg1"/>
                </a:solidFill>
              </a:defRPr>
            </a:lvl1pPr>
          </a:lstStyle>
          <a:p>
            <a:r>
              <a:rPr lang="en-US" dirty="0" smtClean="0"/>
              <a:t>2015 Regional Development Forum for Europe  /   20-22 April 2015, Bucharest, Romania</a:t>
            </a:r>
            <a:endParaRPr lang="en-US" dirty="0"/>
          </a:p>
        </p:txBody>
      </p:sp>
      <p:sp>
        <p:nvSpPr>
          <p:cNvPr id="6" name="Slide Number Placeholder 5"/>
          <p:cNvSpPr>
            <a:spLocks noGrp="1"/>
          </p:cNvSpPr>
          <p:nvPr>
            <p:ph type="sldNum" sz="quarter" idx="4"/>
          </p:nvPr>
        </p:nvSpPr>
        <p:spPr>
          <a:xfrm>
            <a:off x="9410706" y="6503307"/>
            <a:ext cx="2743200" cy="365125"/>
          </a:xfrm>
          <a:prstGeom prst="rect">
            <a:avLst/>
          </a:prstGeom>
        </p:spPr>
        <p:txBody>
          <a:bodyPr vert="horz" lIns="91440" tIns="45720" rIns="91440" bIns="45720" rtlCol="0" anchor="ctr"/>
          <a:lstStyle>
            <a:lvl1pPr algn="r">
              <a:defRPr sz="1200">
                <a:solidFill>
                  <a:schemeClr val="bg1"/>
                </a:solidFill>
              </a:defRPr>
            </a:lvl1pPr>
          </a:lstStyle>
          <a:p>
            <a:fld id="{67C3B25B-9BED-481D-8678-A490245E3348}" type="slidenum">
              <a:rPr lang="en-US" smtClean="0"/>
              <a:pPr/>
              <a:t>‹#›</a:t>
            </a:fld>
            <a:endParaRPr lang="en-US"/>
          </a:p>
        </p:txBody>
      </p:sp>
      <p:pic>
        <p:nvPicPr>
          <p:cNvPr id="10" name="Picture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45248" y="5587507"/>
            <a:ext cx="2100942" cy="747978"/>
          </a:xfrm>
          <a:prstGeom prst="rect">
            <a:avLst/>
          </a:prstGeom>
        </p:spPr>
      </p:pic>
      <p:pic>
        <p:nvPicPr>
          <p:cNvPr id="11" name="Picture 10"/>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831579" y="5413182"/>
            <a:ext cx="847831" cy="922303"/>
          </a:xfrm>
          <a:prstGeom prst="rect">
            <a:avLst/>
          </a:prstGeom>
        </p:spPr>
      </p:pic>
    </p:spTree>
    <p:extLst>
      <p:ext uri="{BB962C8B-B14F-4D97-AF65-F5344CB8AC3E}">
        <p14:creationId xmlns:p14="http://schemas.microsoft.com/office/powerpoint/2010/main" val="1484066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1"/>
            <a:ext cx="12207649" cy="6858001"/>
          </a:xfrm>
          <a:prstGeom prst="rect">
            <a:avLst/>
          </a:prstGeom>
        </p:spPr>
      </p:pic>
      <p:sp>
        <p:nvSpPr>
          <p:cNvPr id="2" name="Title Placeholder 1"/>
          <p:cNvSpPr>
            <a:spLocks noGrp="1"/>
          </p:cNvSpPr>
          <p:nvPr>
            <p:ph type="title"/>
          </p:nvPr>
        </p:nvSpPr>
        <p:spPr>
          <a:xfrm>
            <a:off x="854529" y="152854"/>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54529" y="1613354"/>
            <a:ext cx="10515600" cy="4199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0758" y="6499007"/>
            <a:ext cx="2743200" cy="365125"/>
          </a:xfrm>
          <a:prstGeom prst="rect">
            <a:avLst/>
          </a:prstGeom>
        </p:spPr>
        <p:txBody>
          <a:bodyPr vert="horz" lIns="91440" tIns="45720" rIns="91440" bIns="45720" rtlCol="0" anchor="ctr"/>
          <a:lstStyle>
            <a:lvl1pPr algn="l">
              <a:defRPr sz="1200">
                <a:solidFill>
                  <a:schemeClr val="bg1"/>
                </a:solidFill>
              </a:defRPr>
            </a:lvl1pPr>
          </a:lstStyle>
          <a:p>
            <a:fld id="{F022C1AF-5D74-4FF2-AF67-F8692C5FB1E3}" type="datetimeFigureOut">
              <a:rPr lang="en-US" smtClean="0"/>
              <a:pPr/>
              <a:t>19/04/2015</a:t>
            </a:fld>
            <a:endParaRPr lang="en-US"/>
          </a:p>
        </p:txBody>
      </p:sp>
      <p:sp>
        <p:nvSpPr>
          <p:cNvPr id="5" name="Footer Placeholder 4"/>
          <p:cNvSpPr>
            <a:spLocks noGrp="1"/>
          </p:cNvSpPr>
          <p:nvPr>
            <p:ph type="ftr" sz="quarter" idx="3"/>
          </p:nvPr>
        </p:nvSpPr>
        <p:spPr>
          <a:xfrm>
            <a:off x="3282043" y="6499008"/>
            <a:ext cx="5894614" cy="369424"/>
          </a:xfrm>
          <a:prstGeom prst="rect">
            <a:avLst/>
          </a:prstGeom>
        </p:spPr>
        <p:txBody>
          <a:bodyPr vert="horz" lIns="91440" tIns="45720" rIns="91440" bIns="45720" rtlCol="0" anchor="ctr"/>
          <a:lstStyle>
            <a:lvl1pPr algn="ctr">
              <a:defRPr sz="1200">
                <a:solidFill>
                  <a:schemeClr val="bg1"/>
                </a:solidFill>
              </a:defRPr>
            </a:lvl1pPr>
          </a:lstStyle>
          <a:p>
            <a:r>
              <a:rPr lang="en-US" dirty="0" smtClean="0"/>
              <a:t>2015 Regional Development Forum for Europe  /   20-22 April 2015, Bucharest, Romania</a:t>
            </a:r>
            <a:endParaRPr lang="en-US" dirty="0"/>
          </a:p>
        </p:txBody>
      </p:sp>
      <p:sp>
        <p:nvSpPr>
          <p:cNvPr id="6" name="Slide Number Placeholder 5"/>
          <p:cNvSpPr>
            <a:spLocks noGrp="1"/>
          </p:cNvSpPr>
          <p:nvPr>
            <p:ph type="sldNum" sz="quarter" idx="4"/>
          </p:nvPr>
        </p:nvSpPr>
        <p:spPr>
          <a:xfrm>
            <a:off x="9410706" y="6503307"/>
            <a:ext cx="2743200" cy="365125"/>
          </a:xfrm>
          <a:prstGeom prst="rect">
            <a:avLst/>
          </a:prstGeom>
        </p:spPr>
        <p:txBody>
          <a:bodyPr vert="horz" lIns="91440" tIns="45720" rIns="91440" bIns="45720" rtlCol="0" anchor="ctr"/>
          <a:lstStyle>
            <a:lvl1pPr algn="r">
              <a:defRPr sz="1200">
                <a:solidFill>
                  <a:schemeClr val="bg1"/>
                </a:solidFill>
              </a:defRPr>
            </a:lvl1pPr>
          </a:lstStyle>
          <a:p>
            <a:fld id="{67C3B25B-9BED-481D-8678-A490245E3348}" type="slidenum">
              <a:rPr lang="en-US" smtClean="0"/>
              <a:pPr/>
              <a:t>‹#›</a:t>
            </a:fld>
            <a:endParaRPr lang="en-US"/>
          </a:p>
        </p:txBody>
      </p:sp>
      <p:pic>
        <p:nvPicPr>
          <p:cNvPr id="10" name="Picture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45248" y="5587507"/>
            <a:ext cx="2100942" cy="747978"/>
          </a:xfrm>
          <a:prstGeom prst="rect">
            <a:avLst/>
          </a:prstGeom>
        </p:spPr>
      </p:pic>
      <p:pic>
        <p:nvPicPr>
          <p:cNvPr id="11" name="Picture 10"/>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831579" y="5413182"/>
            <a:ext cx="847831" cy="922303"/>
          </a:xfrm>
          <a:prstGeom prst="rect">
            <a:avLst/>
          </a:prstGeom>
        </p:spPr>
      </p:pic>
    </p:spTree>
    <p:extLst>
      <p:ext uri="{BB962C8B-B14F-4D97-AF65-F5344CB8AC3E}">
        <p14:creationId xmlns:p14="http://schemas.microsoft.com/office/powerpoint/2010/main" val="40941289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41D9CA-25CB-4CD7-A265-14D9A3AACA6C}" type="datetimeFigureOut">
              <a:rPr lang="en-US" smtClean="0"/>
              <a:t>19/04/2015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CB1FC2-4203-482D-9669-53FF8C9E5128}" type="slidenum">
              <a:rPr lang="en-US" smtClean="0"/>
              <a:t>‹#›</a:t>
            </a:fld>
            <a:endParaRPr lang="en-US"/>
          </a:p>
        </p:txBody>
      </p:sp>
    </p:spTree>
    <p:extLst>
      <p:ext uri="{BB962C8B-B14F-4D97-AF65-F5344CB8AC3E}">
        <p14:creationId xmlns:p14="http://schemas.microsoft.com/office/powerpoint/2010/main" val="25838308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diagramData" Target="../diagrams/data4.xml"/><Relationship Id="rId2" Type="http://schemas.openxmlformats.org/officeDocument/2006/relationships/diagramData" Target="../diagrams/data2.xml"/><Relationship Id="rId16" Type="http://schemas.microsoft.com/office/2007/relationships/diagramDrawing" Target="../diagrams/drawing4.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671830" y="530451"/>
            <a:ext cx="11032489" cy="11906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0" y="2253803"/>
            <a:ext cx="12192000" cy="2170063"/>
          </a:xfrm>
        </p:spPr>
        <p:txBody>
          <a:bodyPr>
            <a:normAutofit fontScale="90000"/>
          </a:bodyPr>
          <a:lstStyle/>
          <a:p>
            <a:pPr algn="ctr"/>
            <a:r>
              <a:rPr lang="en-US" dirty="0" smtClean="0"/>
              <a:t>Implementation of WTDC-10 RIs for Europe and WTDC-14 across the World </a:t>
            </a:r>
            <a:r>
              <a:rPr lang="en-US" i="1" dirty="0" smtClean="0"/>
              <a:t/>
            </a:r>
            <a:br>
              <a:rPr lang="en-US" i="1" dirty="0" smtClean="0"/>
            </a:br>
            <a:endParaRPr lang="en-US" i="1" dirty="0"/>
          </a:p>
        </p:txBody>
      </p:sp>
      <p:sp>
        <p:nvSpPr>
          <p:cNvPr id="5" name="Text Placeholder 4"/>
          <p:cNvSpPr>
            <a:spLocks noGrp="1"/>
          </p:cNvSpPr>
          <p:nvPr>
            <p:ph type="body" idx="1"/>
          </p:nvPr>
        </p:nvSpPr>
        <p:spPr>
          <a:xfrm>
            <a:off x="1598329" y="4621362"/>
            <a:ext cx="10515600" cy="1880913"/>
          </a:xfrm>
        </p:spPr>
        <p:txBody>
          <a:bodyPr>
            <a:normAutofit fontScale="85000" lnSpcReduction="20000"/>
          </a:bodyPr>
          <a:lstStyle/>
          <a:p>
            <a:pPr algn="ctr"/>
            <a:endParaRPr lang="en-US" sz="3600" b="1" dirty="0" smtClean="0">
              <a:solidFill>
                <a:schemeClr val="bg1"/>
              </a:solidFill>
              <a:effectLst>
                <a:outerShdw blurRad="38100" dist="38100" dir="2700000" algn="tl">
                  <a:srgbClr val="000000">
                    <a:alpha val="43137"/>
                  </a:srgbClr>
                </a:outerShdw>
              </a:effectLst>
            </a:endParaRPr>
          </a:p>
          <a:p>
            <a:pPr algn="ctr"/>
            <a:endParaRPr lang="en-US" sz="3600" b="1" dirty="0" smtClean="0">
              <a:solidFill>
                <a:schemeClr val="bg1"/>
              </a:solidFill>
              <a:effectLst>
                <a:outerShdw blurRad="38100" dist="38100" dir="2700000" algn="tl">
                  <a:srgbClr val="000000">
                    <a:alpha val="43137"/>
                  </a:srgbClr>
                </a:outerShdw>
              </a:effectLst>
            </a:endParaRPr>
          </a:p>
          <a:p>
            <a:pPr algn="ctr"/>
            <a:r>
              <a:rPr lang="en-US" sz="3600" b="1" dirty="0" smtClean="0">
                <a:solidFill>
                  <a:schemeClr val="bg1"/>
                </a:solidFill>
                <a:effectLst>
                  <a:outerShdw blurRad="38100" dist="38100" dir="2700000" algn="tl">
                    <a:srgbClr val="000000">
                      <a:alpha val="43137"/>
                    </a:srgbClr>
                  </a:outerShdw>
                </a:effectLst>
              </a:rPr>
              <a:t>Regional Development Forum for Europe </a:t>
            </a:r>
          </a:p>
          <a:p>
            <a:pPr algn="ctr"/>
            <a:r>
              <a:rPr lang="en-US" sz="3600" b="1" dirty="0" smtClean="0">
                <a:solidFill>
                  <a:schemeClr val="bg1"/>
                </a:solidFill>
                <a:effectLst>
                  <a:outerShdw blurRad="38100" dist="38100" dir="2700000" algn="tl">
                    <a:srgbClr val="000000">
                      <a:alpha val="43137"/>
                    </a:srgbClr>
                  </a:outerShdw>
                </a:effectLst>
              </a:rPr>
              <a:t>20-22 </a:t>
            </a:r>
            <a:r>
              <a:rPr lang="en-US" sz="3600" b="1" dirty="0" smtClean="0">
                <a:solidFill>
                  <a:schemeClr val="bg1"/>
                </a:solidFill>
                <a:effectLst>
                  <a:outerShdw blurRad="38100" dist="38100" dir="2700000" algn="tl">
                    <a:srgbClr val="000000">
                      <a:alpha val="43137"/>
                    </a:srgbClr>
                  </a:outerShdw>
                </a:effectLst>
              </a:rPr>
              <a:t>April </a:t>
            </a:r>
            <a:r>
              <a:rPr lang="en-US" sz="3600" b="1" dirty="0" smtClean="0">
                <a:solidFill>
                  <a:schemeClr val="bg1"/>
                </a:solidFill>
                <a:effectLst>
                  <a:outerShdw blurRad="38100" dist="38100" dir="2700000" algn="tl">
                    <a:srgbClr val="000000">
                      <a:alpha val="43137"/>
                    </a:srgbClr>
                  </a:outerShdw>
                </a:effectLst>
              </a:rPr>
              <a:t>2015  /  Bucharest</a:t>
            </a:r>
            <a:r>
              <a:rPr lang="en-US" sz="3600" b="1" dirty="0" smtClean="0">
                <a:solidFill>
                  <a:schemeClr val="bg1"/>
                </a:solidFill>
                <a:effectLst>
                  <a:outerShdw blurRad="38100" dist="38100" dir="2700000" algn="tl">
                    <a:srgbClr val="000000">
                      <a:alpha val="43137"/>
                    </a:srgbClr>
                  </a:outerShdw>
                </a:effectLst>
              </a:rPr>
              <a:t>, Romania</a:t>
            </a:r>
            <a:endParaRPr lang="en-US" sz="3600" b="1" dirty="0">
              <a:solidFill>
                <a:schemeClr val="bg1"/>
              </a:solidFill>
              <a:effectLst>
                <a:outerShdw blurRad="38100" dist="38100" dir="2700000" algn="tl">
                  <a:srgbClr val="000000">
                    <a:alpha val="43137"/>
                  </a:srgbClr>
                </a:outerShdw>
              </a:effectLst>
            </a:endParaRPr>
          </a:p>
        </p:txBody>
      </p:sp>
      <p:pic>
        <p:nvPicPr>
          <p:cNvPr id="6" name="Picture 2" descr="logo ancom 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48030" y="578519"/>
            <a:ext cx="1732867" cy="1093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938" y="708157"/>
            <a:ext cx="2727665" cy="77232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AutoShape 2" descr="data:image/jpeg;base64,/9j/4AAQSkZJRgABAQAAAQABAAD/2wCEAAkGBxQTERUUEhQVFhUXFh0XFxUXGRcYFxgXFBcXFxgbGBYZICghHR4lHBcUITEiJSkrLi8uGR8zODMsNygtLysBCgoKDg0OGxAQGywmICQsLCwsLywsLCwtMiwsLCwsLCwsLCwsLCwsLCwsLCwsLCwsLCwsLCwsLCwsLCwsLCwsLP/AABEIAO4A1AMBEQACEQEDEQH/xAAcAAABBQEBAQAAAAAAAAAAAAAAAgQFBgcDAQj/xABPEAACAQICBQYHCgwEBgMAAAABAgMABAURBhIhMUETIlFhcYEHFDJScpGhIzNCVGKSssHD0hUWFzRDU2NzgqOx0SU1osJEdJOUs9MkNvD/xAAbAQEAAgMBAQAAAAAAAAAAAAAAAQMCBAUGB//EADgRAAIBAQUDCgYCAwEBAQEAAAABAgMEERIhMUFRcQUTIjJhgZGhsdEUM0LB4fAGUhUjYvFDciT/2gAMAwEAAhEDEQA/ANxoAoCLa65K4WN/Imz5M8BKozZP4gNYdYfqpebCp46TlHWOvDY+55Pu7SUoa4UAUAUAUAUAUAUAUAUAUAUAUAUAUAUAUAUAUAUAUAUAUAUAUAUBG6RYZ4xbvGDqvsaN+KSIdZGB6mA7s6hq82LLX5mqpvNaNb09V4DTRDHvGoM3GrPGeTnTdqyLsOzoORPrHCid5bb7J8PU6OcXnF70TtSaQUAUAUAUAUAUAUAUAUAUAUAUAUAUAUAUAUAUAUAUAUAUAUAUAUBm+ljthuIJexgmGfmTqNxYbz2kDWHWrdNY6M9FYVG3WR2aXWjnF/uzY+K3Gh21wsiK6EMrAMrDcQRmDWR5+cJQk4yVzR1oYhQBQBQBQBQBQBQBQBQBQBQBQBQBQBQBQBQBQBQBQBQBQBQBQEXpNg63dtJA2zWHNbzXG1T68s+rOjNmx2l2etGotmvDaZ74LtI2hlawuObzyI8/gSAnXjPac8uvMcRUI9By1YlVgrXS3Z9q2P37DVqk8sFAFAFAFANb3EoYRnNLHGOl3VfpEVlGEpdVXmLlFash5tOcPXYbuI+iS/0AatVmq/1Zg61NbTn+Plj+skPWLe5I7iI6n4apu817jnoHo0+w/cbjV9OOWP6ainwtXd6Dn4bx/Z6TWcpyjuoGPQJE1vm551hKjUjrF+BkqkHo0SoNVGZ7QBQBQBQBQBQBQBQBQBQBQBQBQBQBQGR+FzATHMt5HmA5CuR8GRRzW6swPWvXUM9ZyDa1Om7PPZpw2ouXg+0pF7b5Ofd4wBIPOHBx28eg59VEcflWwOy1ej1Xp7d3oWqpOWRWM6RW9tkJpAHPkxKC8rejGubHtyyqynRnPqr2MJVIx1KnDptd3jsmH2oVVOTT3B5qniNVOPUCx6RW27LTpq+pLuRrq0TnlBd7JAaOSy7bu8uJTxSNvF4tvDUiyJ72qvnox6kUuOb8zPm2+s36Diz0Us4tqW0OfnMods+nWfM59edYuvUesmSqUFsJaOIKMlAUdQA/pVd7M7kemoAk1JAwvMIgl99gif0kQn1kVnGpOOjZi4ReqKppDo14uonsjNCEOtLFBIyl04sgOa6w36uWRHXv2aVbG8NS536NopqU8PSjf3EtY318qLJDPDexMAyiVeRkKkbAJI+bn6S1VKFJu6ScX2Zrw/JYpT1TvRI2emsOsEuke0kOwCYARsfkTDND6x2VXKzS1h0l2e2pmq8dJZcSzKcxmNorXLj2gCgCgCgCgCgCgCgCgCgCgCgGWNYYlzBJDJ5LrlnxB3hh1g5HuoXWevKhVjUjqjArK6nw29z3SRMVdduTrxB6VYZEHsNQe9qU6Vvs3ZJXrsfuvwaLdaWPcx6/Lx2NqcwHLI11LlsOoozEe3McW48a3aVON16WJ+S4nzm2U6tCrKlU6N3n2rsZCl45TyOHW00kZP8A8qccyaXPbyZnmIIB3seg7BWzc4rFVaT2LZxuRpXqWUE7trLVaC/VFSG1tLdFGSq8rvqjsjQD21rPmm75Sb7vcvXOXXJJHcWmJHfcWi+jDI30pKxxUdz8V7GV1TevA98QxH43bf8Abt/7KYqP9X4/gYam9eB40WJruexfqKTJ7QzUTovZLy9iGquy4ScRv08uyjkHTDOM+5ZVX+tTgpPSXiva8YprVeYxxLTmOBTy1vcxyZHUjdAA+WWerICVyGeZPAVnCyub6LTRhOuo6p3iMNM94Nfx6JF/VWmoxX0pXzOfYAKTw08sD7xHFP6vAdfiwfjt9n08sp9hTL2VHPr+sfAcz/0/EgYrG6srhbeC4XkpQzRcugZTKNroWTVK5jnDLYduzOrnKFWOKSzWt24rUZwlhTye8k7nGmRSmIW2rGdhlX3a3PpbNZB6QqtU086cvszNz2TXsKs7J4VEmGzjkzt5B2Mlu4O3mHPOM+icuqolJSyqrPft/JKvjnB+xYMC0pSZ+RlU29yBthkI53XE+6Rezb1VRUoOKxLNb/fcXQqqWTyZYKoLQoAoAoAoAoAoAoAoAoAoCtaYaYRWQCAGW4f3uFdrHPYC2W0DPvPDjlsULPKrnotrKK1dU8tXuMu0kwO+kja+uwoYkayDylQ7F5o2Ko5oyzJ27am0qkmub7z0f8Zt1RN2ettzjx2r27yN0Tx4WcrSNEsmaEDMAsrAEqVJ3bdhy4dgqmE2ujfltO3yxyYrXTxwXTisu3s9jY9E8P5G1jUnWdhykr79eWXnu2fHacuwCra08c21ps4Hg4QcFc9dvEmgKpMz0CgPcqA8IoBBFSCtYTHyl/eTNtMWpbx/JXk1lfL0mcdwFbE3dTjFbc36FMVfNt8BziOjNrMdZ4VD8JEzjkB6ddMjWMa045JkypRewYnCruH83ueVUforoax7p1yYd4NZ46cutG7tXsYYJx6r8SJ0hxUSQmK5je0nBDwyPk0PLR85Cs45ozyyOtlsY1bShhlig8S277uBXUlerpK57P8A0sOB4kLm3jmAy115y+aw2OvcQaoqQcJuJbCWOKZX8Vt4rZjLa3EMDk5vA7qsMvaufMb5S99XwlKawzTfbtRVJKLvi7jhLpJh93ABOwRgfJOZeNxxjdB6mG/2VkqNWnLokc7Tmsx1o/p/HDIILm4E0Z2R3JBVh0LOCB88bOniawq2RyWKCue1e3sZU7Sk8Mn3+5pAOe0VzzdPaAKAKAKAKAKAKAKArulGkDRFbe2USXcgzRT5Ma7jLKeCj1k7BV9GipdKWUV+3IpqVMPRjqR+j+jiW7NK7Ga5fbJO/lEneFHwV4ZDgB0ACyrWc1hWSWiMIU1F3vNk5LCrqyOAysCrA7iCMiD3VQXwk4SUovNGE6VYI1pctEcyvlRsfhId3eNoPWKquuyPovJ9sjaqCqLXR8S3+DLS3VItJ25pOULn4JPwCegnd17OIylO7I4vLfJmK+0Uln9S+/v4mqAVkeUFgVBJ7lQCSKkgQRQFYtW5DE5o22LdIs0Z4cpCojlUdeqI29dbL6VJP+uXjmilPDUa3kji2MQWwznlSPoDHnH0VHOPcKrhTlN3RV5lOcYq9siTpBNL+a2crD9bORBH2gNm7DsWreajHry8M/wV8431V9jnLhd7MCJ7mKNDsMcEQbMHgZJs/o1KnTj1Y38X7BxnLVlRutD+TuhbxyEo0fKwpMSYpHTZKjhCpByKtmBuraVoxQxNdju17DWdDDLCnw3E7hDWiSCGW0itZz5IZEKyZcYpsud2bDVM1UaxKTa/dUXRcU7mrmPMewps1uLYAXEQ2AbBKm9omy6eB4GsKVT6ZaPy7SZw+qOqHlpcx3UCuAGjkXyWAO/YysOkHMEdVYyTpyu2olNSjeMsLxI4ayxyEtZMckc7TbMTsVjxiJ3E+TuOyspw55Xrrev5EJ83k9PQv4NaJtntAFAFAFAFAFAQemGkaWNuZW5znmxR8Xc7u4byfrIq6hRdWeFd5VVqqnG9kPothTxI0s51rqc68zneD8FB0Ko2ZD+mWV1aopPDHRaFVOLSver1J4VQWixUElY8JGELNZPJlz4AZFI36oy1werLb2qKYHJpLU6nJfKHwdW+XVeT9+70MVqo9+nfmjYPBxply6i2uG92UcxyffFHAnzwPWBnvzqUzx3LHJfMt1qS6L1W78ehoK1JwBRFQSc2qSCDxjSSGB+TzaWc7oIRryntUbFHWxFXQoykr9FvehXKoou7aQOK4PfXyhpGjtNQl4VTOSYSapA15hkFG3aEzq+FSlSdy6V+u7wKpwnUW4VoXb23OyhEd5GcpxIS8wbzhI5JKNvBBypaHPffF6bhSUd2e0tLVrFxzahBXtM4iIVuEHPtnE460XZKufQYy3qFbFnfSwvR5e3mVVdMW4f3lrFcxasirJG4DAHiCMwQd4OR3jbVcZShK9ZMlpSWZBEz2Xn3FqP4p4R9og+cB2Vf0KvZLyfsV9KHavQTo1cIZrlImDRMVuIypzHuwIcDo56E5cMzU1ovDFy108CKbV7S01Jm4iDKVYBlIyIO0EHeCKpTazRm0NtE8SNrKtlMxMT5+KSMc8stpgYniPg57xs4AVNeGOPOR12+/uTRnheB93sXmtM2goAoAoAoBEsgVSzEBVBJJ2AADMkmiV+Q0MqlLX+I208gPJ5vLDGc+bbw5BHI86SRlbsUCuov9NKUVro+L9kaD/2VFJ93AvwrRNk6CoJOct7GjBXkRWIzCsygkZ5ZgE55Z1DLY0pyWKMW1wFyNHIjIWUqylWGYOasMj7DRO53oiVOV1zT8DFcbwLUh5RSNeBzbzrmM80OUUqjiHQpnlx7TlnaUseJaPM9T/HLdN0/hqt98eq7ti2d2wr0blSGUkEHMEHIgjaCCNxrXPTtKSuehtPg/wBNhdKIZyBcKNh3CUDiPldI7xxAlHiuVeSnZnzlPqPy7OG593G1YrisVvGZJ3CIOJ4noUDaT1DbWcISm7oo4UpqKvZXta8vt2vZWx47PGpR1cIR627K2P8AXS/6fkvf0KunU7F5/gl8JweG2TVgjCZ7WO9nPS7nax7TVU6kpu+TLIwjHQdtWBJC47gazlZEcw3CD3OdAMwPNcbnQ+aaup1cOTzW4rnTxZrJ7xhFpG0JEeIIIW3LOuZt5Ox/gH5LZdtZuipZ08+zb+TDnMOU8vQngwIBBBB2gjaCOo1SWnOVQQQRmCMiOkHYalZEMr+h7kW5gY5tbSNASeKoc4z3oyVfXzliW3P97yql1btxNE1SZlFsYJDNcXliqcmX1RFlktwqD3R1b4J1s9U7jkc99bsmsMadTXfuNZJ3ucP/AEsmG4klxHrxk79VlIyZGG9XXgRWvODg7mWRkpK9HDF7BZoyhJB2FXHlI67VZTwINZQlhd5Eleiw6G421zCVlyFxCeTmUecBscfJcZMO8cK169LBLLR6fvYbNGpjjnqtSfqgtCgCgCgKjpxcGV4rBDly3uk5G9bdCMx1a7ZL2a1bVnWFOo9mnH8GvXd7UFt14DC1QfhOTIZCO0jVRwAaRzsH8K+qs5fJXa36GCX+zuLGtUFosVBJVvCNgfjFrroM5Ic3HSU+GPUAf4eusJradrkS28xXwSfRll37H9u8xvKsLke7CgCgFxSlWDKSrKQQQciCNoIPTQiUVJOLWTNK0BxqG5uNa9YvdjZC0hHJgbNkSABVfZtO88DvFXc88OBZffieI5V5E5ibr0847v6/jtNOJrA4ogmpAgmpIEGhBxnjVlKsoZSMirAEEdYO+pTaeRDV5Xm0XEZJs5pLY79RcnhJP7F8wP4SK2Ofv66v9fEqdK7qu4818RTetrMOkNJC3eCGFP8AS968x/sW5kJb3V2l9KBbRq9xGsmq02a5w+5lgyptJDJsyG7OrnGm6a6WnZvKk5qby17SSkwe4uNl5Moj4wQBlVup5W5xHUMqrVSEOos979jLBKXWfgTKRKihVAVVGQUDIADcAKqbbd7LLriAxjDXWQ3NrlyuXuke5Z1HA9Djg3cavpzTWCenoUzi08UdRzYYgk8YkjzyOwg7GVhvVhwIrGUHF3MlSUleNjdeKXUd1uRsobjo5NjzHPoMRt80mpw85Bw26r27xGWCWLxNJrnm8FAFAeE5b6AoejsnLvPeH9O+UefCCLNIxkd2eTMfSrdqrAlT3a8Xr7GpB4m57/Q9jOrijftLQEdZilYH2SCjzo8H6r8D/wCncWBTVBadBQkWDUAxbTzR/wAVuCUGUUmbR9A85O4nZ1EVU1cz3/I9u+KoXSfSjk/s+/1KzUHWCgCgPQaDU0nQzwh5BYb1upZztPUJPvevpqU955blPkPWrZ1xj7e3huNKVwQCCCDtBG0EHiDWZ5Zpp3M8JqSBBNSQIJoQIJqSDmakFf0g5lzZS/tWhPZPGcv9SLV9LOE12X+BTPrRZNGqSw5OakhnBzWRiyt4tEbaQ3UYzQ/nEY4gfpVHnLx6RWxB41geuz2KZdF4l3j+YJLGRsZJFyzG4q44HsNYK+L7UTk0WHQHEWltAkhzlgYwOTvPJ5ajfxIUOfTnWvaYKM71o8zaoTxQ4ZFkrXLgoCu6fXjR2UiocpJitvH6U7BDl1hSx7qvs0U6iv0WfgVV5XQy25CcPw8rGqRrzEUIN25QAKmc73ezGMcshnimET+M2s0cZbUZ45MioyjlXytp2gMqHIbazhUjglFv/wBRjKEsSaJkWj+b7RVOJFmFixbP0f0qMSJuZ5EhO4Z1LYSvGGkuj3jdu0TDI70bZzXG49nA9RNYu5o3bDa52Wsqi02rev3QyU6AYh8WPz4vv1We0/zFj/v5P2D8QMQ+LH58X36D/MWP+/k/YPxAxD4sfnxffoP8xY/7+T9g/EDEPix+fF9+g/zFj/v5P2D8QMQ+LH58X36D/MWP+/k/Ysmi1ji9mQvixkh4xtJFsz4o2tzT7OrjRNo5XKEuTbWsWO6W9J+eWfqaPbq7KGKMhI2q2rrDqOqSPUasTR5acMMmk7+1HiqTsFZGB6bZ+j+lRiQuYk2r+b7RU4kRhYg2j+b7R/emJDCysabc221zvimik7NSZAfYTWzZ853b0/QorZRv3XE01Ulh5HCzkhRnl2fXS9LUi5vQ8bDZfM9q/wB6lTiMEji+EzH9H7V/vU85HeRzctxC4Xo7dQu8QiJg8uJtZOZrHnRka2eQO0bNxq+daEknfnt9ypUZrK456G3/ACWLTQk7LiFXA/aRDLZ2qH9QpaIYqClufqLPK6o47zS65xvhQFP0vfXvbKHggkuGHWiiOP2yN6q26CupylwX3+xr1s5RXeOsZvXhw64libVdFZlbIHIjLgwIPfWEIqVWMXoTKTjTbRkf5RsS+M/yoPuV1fgqO7zZzPjKu/0D8o2JfGf5UH3KfBUd3mx8ZV3+hf8AwT6SXN4brxmXlOTEWpzY1y1+V1vIUZ56q7+itG20IUsOBa3/AGN6yVZVE8RdMN3nsrTmbMDELrwh4iHcC52BiB7lBuBI8yuzGxUWk7vNnKla6qk1ec/yjYl8Z/lQfcqfgqO7zZj8ZV3+gflGxL4z/Kg+5T4Kju82PjKu/wBA/KNiXxn+VB9ynwVHd5sfGVd/oH5RsS+M/wAqD7lPgqO7zY+Mq7/QPyjYl8Z/lQfcp8FR3ebHxlXf6B+UbEvjP8qD7lPgqO7zY+Mq7/Q0LwU6RXN4tz4zLymoU1eai5awfPyFGe4b60LbRhSccCN6yVZVE8TLhYnnd39q1ZaGzHUx/SbTzEIry4jjuNVEmdVXk4TkqsQBmUJPfXVo2SlKnFtbN7ObWtVSM2kyN/KNiXxn+VB9yrPgqO7zZV8ZV3+hc/BZpVd3d1IlzNyirCWA1I1ybXQZ5ooO4mtS22enTgnFbTbsledSTUmS2nCZ2d0P2bn5vO+qqrPlUiW1VfFj+J81U9IB9YrBrMm/IkMDPPbs+uq6mhnT1Mev/CFiKyyKtzkA7ADk4NgDED4FdaFjouKd3mznTtdVSaTOH5RsS+M/yoPuVPwVHd5sw+Mq7/Qv3go0kurw3PjMvKagj1ObGuWvyut5CjPPVXf0Vo22hClhwrW/7G7ZK06ieIqFliQa6S8HN5J7cP1By6Srt6A9bcodB099/wCDWhLpqXA3OuKdYKAo16+vitwf1VvDH89pJD/trdjlRXa39jUm06j7Eh1pMf8ACbr0G+qsKXz48UZT+VIwGu8cUKA1TwFb73sh+3rl8pfT3/Y6dg0kaRhZ2nsrnzNyBnM/gfZmZvHBtJOXInic/wBZW+uUbldh8/wabsN7vvEfkbb44P8Aon/2VP8Akv8Anz/BHwH/AEVXTnQ44dyOcwl5XX3JqavJ6nymzz1+rdW1ZrTz1+V1xrWiz81dnqVato1goDRMC8FrXNtFOLoJyiBtXki2WfDPlBn6q51S34JuOHTt/BvwsWKKleP/AMjbfHF/6J/9lYf5L/nz/Bn8B/0W3QTQ44cJgZhLymruTU1dTW+U2eet7K1bTaeeayuuNmhQ5pPPUm8PPP7v7VTLQsjqfPumf+YXf7+T6ZrvWf5UeCONaPmy4kNVxSaJ4Efz2b/lz/5I65/KPy1xN+wdd8C6aXfmt1+6l+i1adDrx4o2avVfee2B9xi/dr9EVEuswtETGAHnt2fXVVXQspanzxinv8v7x/pGu/T6q4HGqddjWszA1PwF77zsh+2rl8pfT3/Y6Vg0kV6JH5K5SQAGeJrhBllkczmvaOYa2XdfFrZka6vzv25m4YRdcrBFJ58aP85QfrriTjhk0deLvimO6xMjP4Tnf37ftY1+ZBH/AHre/wDlDg/VmnLry/dhIaSH/CLv0G+qq6Xz48UZz+TIwKu8cUKA1TwFb73sh+3rl8pfT3/Y6dg0kTWkshmaOyQ5GbNpiN626Hndhc5IO01TRWFOo9mnEsqO94Ft9CfiUKAqgAAAADcANgAqh5lqyOmtUElD8Ou+z7JvsK3uTfq7vuanKGke8yquoc0KA+hdEP8AKrX90v11wK/zpcTuU/lR4DXFMAilflVLQzjdNEdV+xhucbBsYGsoVXFXarczCVNN36MZ/hK7t9lxF4xGP09uOeB0yQb+nMqSOqs8FOfVdz3P3McU49ZX9q9ic0axeG4bOGRX2bQDkw3eUh2jvFUVacodZF1Oak8jDdM/8wu/38n0zXbs/wAqPBHItHzZcSGq4pNE8CP57N/y5/8AJHXP5R+WuJv2DrvgXDTJ8rW6/dSe0EVqWfrx4o2avVZ0tRlGg6EUepQKh6shaEvo8ee3o/XVVXRFtLVnz1inv8v7x/pGu9T6q4HGqddjWszA1PwF+VedkP21cvlL6e/7HSsGkhtpEmXJSea+ofQmBQ+0rVlLav3IplvNG0Fk1sNtD+wQfNUL9Vc20/NlxZ06Py1wJ2qSwzeGb/EsQTokjb50Kj/aK6F3+mD4+pot/wCySJbSE/4Rd+g3+2qqfz48UWS+TIwSu6cYKA1PwGH897Ift65fKWsO/wCx0rB1ZD3QW+FwZ7liOWdlBTb7nGq+5qM+BzZsxsOfVWFpg4XQWn3M6MsV8tpbAa1S89zoCj+HXfZ9k32FbvJv1d33NW36R7zKq6hzQoDYb+9eHALSSJirryZBH8WwjiOqvO2p3VZcT2XIVGFapGnUV6cWO9FNLEu11WySYDanButM946t4699YxlfkTynyTUscsSzhv3dj99pYdaszkCsLs4/GOV1F5TUK6+Q1siRsLbyNgqJyeHDfkTBLFeYTpn/AJhd/v5Ppmu5Z/lR4I5Fo+bLiQ1XFJongR/PZv8Alz/5I65/KPy1xN+wdd8CY02xqBoLiJZoy5bkyuuusM5ArbM+Azz7DVNnpyUotrL8FleauavHr49aj/iYO6WP6jWPNT3MnHHeS+huLQzSyLFIrlVBOqc8gT07qptFOUUr0XUJJt3GE4p7/L+8f6Rrt0+quByKnXY1rMwNT8BflXnZD9tXL5S+nv8AsdKwaSEaRx61rN1JrfMIb6qypPpoqn1WX3wfjLDbX90Pbma0LT82XE6ND5ceBYKoLTJ8acw47KT5M6IOrWMY1fWYWHfXUp9KzLsv/fM59To132lkx4/4Pd+g3+2tan8+PFF0vkyMGrunGCgNT8Bgz8d7Ift65fKX09/2OlYOrImcRwT3uS1IjmhQImfkPGo96kHFdmw7xvqqFXVTzT/byyUNsdUO8FxlZwwKmOVDlLC3lIfrU8GGw1hUpuHatjMoTxcSTzqszKV4dd9n2TfYVucm/V3fc1rfpHvMqrqHNCgNax7/AOuW3ZF9dedtXzZcT2/8b+fH/wDL9DMI5CpDKSCDmCDkQRuII3GqD3coqSuavTNJ0T03EmUVyQsm5ZNyv1N5rde49XGyM9jPG8qchOlfVs+cdq2rhvXmaDhR907j9VZT0POw1ME00H+IXX79/pGu7Z/lR4HHtHzZcSFq4pND8CTDx6UcTbn2SR5/1Fc/lH5a4m9YOu+BPaXwK0sMeoub3Qz2DMrHrO30RVFBtRb3IuqrO7tHbWcX6uP5i/2rHFLeTcid0VHPfIZDVG7dvqivoi2hqz5/xM5zSkfrH+ka70OquByKnWY2rIwNU8BY23h6oftq5fKX09/2OlYNJHuMn/4837p/ompp9ZcSqWjNB0Rh1LC1U7xBHn26ik+2ufXd9ST7WdKkroLgS9VFhmnhJw8teRlTk8tueTPRLayCRD6pCOyujZJ3Qd+x+TyNG1R6S4eg7nvhNgVxINmtG2Y6GGqGHcQRWGHDaYrtRknfQbMSrtHICgNU8BW+97Ift65fKX09/wBjp2DSRbletUuvI7F8JEpEkbGKdBzJV35ea4+Eh6DWcKmHJ5rcYyjfmtRGF44S4guVEVxwH6OUD4UTHf6O8VlOllihmvTiIz2S1Ibw677Psm+wq3k36u77lXKGke8yquoc0KA37R6FXwe2V1DK0SgqdoIOdcCsr60uJ3qE5QhGUXc1cZnpdok1uTJFm0J72jz4N0jobuPXRKGE9xyVyzG1JU6mU/J8O3s8OyrVgd0vfg80veOeKCY60bNqKxPOTW2KM+K55DI7uwZVliyuPO8rckU5xlaKeUlm1sf59SN8K+GGHEXbLmzASKevIKw7dZSf4hXbsM8VJLcfObZDDUv3lNrcNQldGcbezuUnQZ6uxl3B0bYy5/0PAgHbVVakqsHFltGq6csSNktnssSkiuIZspYw3uZyDAyAKS8Z25gDLMHLad9cd87QThJZM6i5utdJPMkvxePwpAB05f3NYc92GXM72VvS3TS3s4Hgs3Ek7AgupDCMkZFmYbCw4KNx39exQs06slKeSKateFKLjDUxiuwcoKA2PwW2hgwyadthlYletVGovrfX7sq5FsljrKK2HVsqwUXJ7SM0gBNuyL5UhWJe2Vgn1mraeUr92fgUPPJGtQxhVCjcAAOwDKuU3fmdVC6gFQ8JMOUENx8XnVmP7OTOJ/pqe6tqyPpOO9fk17SujfuGF7bKmD3ursDa7kdbBM8u0jPvqxNuvC/sK/8A4S7zEK7RyAoDVPAVvveyH7euXyl9Pf8AY6Vg0kWdWrXuLbxYaouJvG+JWMc6akqhhvHAqeBVhtB6xWUJODvREkpald8On/Bdk32FX8m/V3fcqt+kTK66hzQoD6A0aP8AhNr+7X664NX58uJ24fKj3AxzGR2g7xwNLjFSad6M90r0P1c5bYZrvaIb16SnSOrh/SmdO7NHseSeXlO6jaXnslv49vbtKWDluqo9S1ea1bmLHLARuwS7hGYPXllrdaPszy3HsGexZq7pSv8AE+ectclOjO76X1X9jKcYwia1kMc8bI3DPcw6Vbcw6xXep1I1FfFnk6lKUHdJDGsysKC86yXDsMmZiOgkkeo1CilsMnOT2nKpMQoC26EaES3rq7Bo7cHNpDsLAfBjz3k7tbcO3YdS02qNJXLN/uptWezSqO96GnY9eIFW3hAEcYAyG7mjIKOoD/8AbK51KD68tWblaa6sdEVnDh4xiltANqwk3EnUUHufqYr84VsT6FGUt+SKqSxVUt2ZrFcs6QUA0xawWeCSF/JkRkPVrAjMdY31lCThJSWwxlHEminaMTxS4e9tdtquGaGZQTra0eSttA45Z99bdaMlVU4cUatKUcDhJkeuh+DGQx8o+uBrauu2eqeI2bR2VZ8Rabr/ALIx5mznb8Q8J86T57f2rH4q0fqQ5izkvojZ4faq72khKzAZklmB5MuBlmNm1mqqtKtUaU1oW0uagug9RqrVmViw9AK1qi4DzSXCLK+5PxhmPJ62rqsV8vVzz2bfIWsKVSrSvw7S2pGnUuxEJ+T7C+mT57f2q34u0fqRV8NQG19odg8I1pXkVfOLPq97Bch31lG0WmWS+xDoWdalnSS3S0jitnDxqAEIOtmo+VxrXum5tzWZc3HBdFjEvVlxXeJL0IKjpPoqsucsACybym5XPV0N7D7aqnSvzR6Xknl6VG6laM47HtXuvNFItriW3lDIzRyId42MDxBH9Qd9a57KUaVop3O6UX3o0HD/AAkRTR8liVusi+cqqwPWY23HrU9gFZRnKLvTPNWz+OX50Xet0vs/3iLbRrBLrbBc8iT8HlNXb6Ewz7hW3DlCqsnczzlo5CqwedOS4ZryvEP4IA22K9BU7s4s/wDUH2+qthcpb4+ZzZcn3O6/yOa+ByTjdp1e5H79T/kl/Xz/AAY/4/8A6HMPgkhT3+8OXyVWP2szVi+UJvqxMlYYLrSJax0cwq1yITl3HF/dO/I5R591VSrWiptu8vyZxhQp6ZjrEcfeQaqDk03ZDeR0Z8B1CsYUUs3mJ13LJZFYxO/5PJIxrTPsRP8Ac3Qo6a2oQvzehrN3aEx4J8J1fGLljrF35JXPwuT98YdTSEj+AVRbql+GG7P97jaskLk5bzQ60DcCgCgM50rs/F78SD3q7G3oWeMf70y7SproUJY6d22Pp+DRtEcM795GYpY8oFZDqSoc436+Kt0qdxFWwldk9Chq86YVinKKQw1JE2SRnep6R0qeBqJwwvsJjK8Ropss4PQ/qSaVuuyYdVEwHqq4zvFB6i4m8UHoTeKD0F4a9QLwLVIvIeXAUBL27tbud/J5ahPyojzT7KtVV6Sz4+5hgWzIT49dRe+xLMvnwHJ++JjtPommGnLR3cfcjFJao7WukEDnV1wr+ZIDG+fY2WfdUSpSir9hlGWJ3LUaYjpVbxbA3KN0JtHe26teVWKO3ZeQbZXzawr/AKy8tfQo2OYubl9coq5DIZb8vlNxrWnLE7z2vJ3J8bFSwKTfHTuWwjaxOgFAPMNxOSBs42y6V+Ce0fXvrKMnHQ0rZyfQtccNWPB7Vwf6i44VpRHLzXPJt1nmnsbh3+2tqFaL1yPE8ofx60WfpUunHs63evYm8qvPPCZZVUFmIUDeSQAO81KTegIpsUeXm2q5jjM4IjHoje57NlWYFHOfgYYm9BL2ZhTKMmS5nYRq7eUzvsB+SqjM5DYAKnFid70RKjsWrNYwXDVtreOBPJjQLn0kbyesnM99cqpNzk5PadSEVGKih7WBkFAFARWk+DC7tnhJ1WPOjfzJF2o3cfZnVlGpzc1IwqQxxuM+w25Z1IddWVGKSp5rrsPcd46jXRkktNNhzc9GcsSw4uRJGdSZditwI4o44qfZvqYTuyehElfmhpojiCNAkeeTouRU7yASMx0jhWVaDUmxTleifDVQWXig9Cbz0PUC8UHpcTeGvS4XnuvUXC843VwVQsqFyPgrlmezOksleW0KcalRQlJRT2vTyKZfaaSkkRoqcOdzmHryHsrVddvQ9pZv4xZ0lKpNy4ZL7vzK9e4hJMc5XZjwz3DsG4VW5N6s7tnsVns6/wBUEu7Px1G1Ym0FAFAFAFAFASFli08Y1I3bI7AMg2Xogg5d1WU6soPLwOVb+SLJak5VFhf9lk+/Y+8t2GYUrqsk6O0n7ZtfLsXyR2ZZ10Y1pNaXHze12elRquFOeNLb+/bImgKgoHugmH8vO163vcetFbdBO6WUfQHUGqq0zwx5ta6v7Ivs0L3jfcX+tE3QoAoAoAoCi6d4QYn8ehXMZBbpBvaNfJlA85OPyeyt2zVL1zcu727zUtFP613kZFIGAZSCCMwRuIO41c1caxAYbhyyw6uZV4ppVSRdjIRIx7xt2g1fKbjLsaRgleh3b4m0bCO5AVicklHvcn3W6j3Vg4Jq+JKldkyWzqoyPdalxN57rUuF4a9LheGvUXC8NapuF5DY3gMc+bDmSecNx9Ice3fVNSipZ7Tt8mcuVrHdCXShu3cPbQo9/YPC2rIuR4HgR0g8a1JRcXcz31kttG1wx0pXrzXFDWsTaCgCgCgFxRMxyVSx6ACT6hRZ6GFSpCmsU2ku13E7h+ikr7ZCIx629Q+s1fGhJ65Hn7Z/JbNSypdN+C8fZFpw3CIofIXneedrevh3VswpRjoeQt3KtptmVSWW5ZL894/rM5o18We7mFpESMxrTyD9FEeAPnvuA7TWTkqccb7uJMYOcsK7zULO1SKNY41CoihVUbgAMgK5kpOTvZ0kklcjtUEhQBQBQBQHhGe+gMzx/CDh8msoPiUjf9s7HceiNidh4HZ0Z9KlU55XPrLz/Jz61Pm3etPQjMLOrPcx9LLKvWJFAP8AqU1bPOMX3FK1ZIzwq6lXUMp3g7QarTad6MtSK8Xmt/es5ov1TH3RB+zc+UPkmrb4z1yZhc1oPrDEY5gdQ7R5SHY6+kp2isJQcdTJNMdVgSFAFAFAFAcrq2SRSrqGU8D9R4HrqJRUlcy+z2mrZ5qpSlc/3xKfi+izpm0Obr5vwx97+tak6DWccz23Jv8AJKVa6Fo6Mt+x+3p2lcqg9Mner0FCSSwSeBX93TWU7m283tUbxWdNxT6SOXypRtlSl/8AyzuktmWfe9GaDaogUcmFCkZjVAAI6sq34pJZHzW0TrSm+ebclrfff5nWpKQoBpdTuXWC3UPcSeQvBRxkkPBB7dwrNJJYpaL9uCTbwrU0DRjAUs4dQEu7HWllPlSOd5PQOAHAd5PPrVXUlf4HQpU1CNxL1UWBQBQBQBQBQBQCJ4VdSrqGVgQykZgg7CCDvFSm070Q0mrmZVj2jEmHzi4jLPZhSjDazwITrAHi0attB3gEg9J6dKuq0cL63r+Tn1aDpvEtB1HIGAZSCCMwRtBHUahq4wFVAGV/hccpBYFXHkyIdVx2MP6HMVnGbiYuKY25W5h8pfGE85MllA603N3bayuhLTL0IzQ6ssTil2I41hvQ81x2qdtYyhKOpkpJjysCQoAoAoCGlna6JSIkQDZJKN79KRno6W9XXckoZvUwvxaaHW+0fgkULq6hAyVl2EAdPT31rVKanm9Tr8n8r2mxdGDvj/V6d27uKlimj0sOZy1085eHau8f0rTnSlE9vYOXbNa7o34Zbn9no/XsIiqzskpg+NyQHIc5OKHd2g8DVlOo4aHJ5T5Ho25XvKeyS++9F5w3Eo51zjPap8pe0fXurdhNTWR8+t3J9exzw1Vwex8PbUHneSTkLVRJOd4+BEPOlYbh1bzVtyisU8l68DSScndHUvei+jaWiE58pM+2WZvKc9AHwVHBRWhWrOo9y2I36VJU12k5VJaFAFAFAFAFAFAFAFAeEUBR8a0LaMtLh+qM9r2rHKNj0xH9G3V5O7dlW7TtKfRqeO3v3mpUs+2HgQVrfqzGNg0cq+VFINVx3HeOsbK2HG5XrNbzV23MdVgSFANb3DopffEDEbjuYdjDaKzjOUdCGk9Rp+D5o/eZyw8yYa47nGTD21lji+svAi5rRh+EpU9+t3y86IiQfN2MPVTBF6PxGJ7UK/GC3yJMgXLerBlb5pGZPZTmp7hjQ3RHu9r5x2/BAefIPlkeSvyd9TlT01I63AmY4woCqAABkANgA6hVTd5mKqAFARGLYFBICzZRt54yX1g7DVcqEZ6anZsPLtqst0b8Udz+z1Xp2FJv7QRsQkiSAfCTaB28Ae81ROy1Yq+794HrbF/IrHabot4Zbnp3PT0G8MzKdZWKnpBIPrFUJtO9Haq0qdaDhNJp7GaR4OtNraCMW80aw5nMzLmQ7HjLnmc+vaPRArOpVlN3yZ5S1/x7mk5WXNbtvc9vrxNWhlV1DIwZSMwykEEHiCN9YHn5RcXc1cxdCAoAoAoAoAoAoAoAoAoAoCMxzAILtQJ4wSPJcc2RD0q42j+lWU6s6bvizCdOM10kU6+0XvLfbCwu4/NYhJwPS8h+/I1uRtFOfWyfkak7POPVzIlcWj1tSTWhk/VzKY27tbYe4mrcDuvWa7Chu7Jj6sCTnc3CRrrOyqOliB/Wskm9CG7iN/Cckuy2jzH66QFY+1V8pvZWeBR6z7iMV+h0t8GXPXmPLSEZazgZAdCJuUUdR6RyQUd4PgFuTnyQU9KFk+iRUc7PeMCPPwIo8mW4Xslb686nnXuXgMJ5+Bz8Zufnr92nOdiIw9o3vLSGIZzXMw6mmIJ7FXInurKMpS0ivANJas64fow9wc7ez5p/T3ZfV7VjYl29QFYztCh1pdy/biyFCUtF4l2wPQOCIq858YkG0ayhYkP7OEc0dpzNaVS1TllHJefibcLPGObzJLHdFLW72zRDX/WLzX+cN/YcxWqdWzcoWiz/AC5Zbnmv3gZ5jngpmTNrWQSjzHyR+wN5J79WoPQWb+Q05ZVo3dqzXhr6lew7F77DJNXJ4xnmYpAeTbpIHq5yno21B0K1msnKEMSab3rVfu5mnaM+EO2uckkPISnZqueax+S+7uOR7am88zbORq9nvlHpR3rXvRcak5AUAUAUAUAUAUAUAUAUAUAUA3vrGKZdSaNJF811DD1GsoylF3xdxDipZMrN14PrbbyDzW56IpDqbfkPrD1ZVsRtc/qufEolZoPTIgT4NZo2LxzwztnsNwj6w7HDH15Vf8bFq5prgUuyNaPxOr4HiK74IH9CYj6aU56i9r8PyQ6FTsOP4OxD4iT2Tw5e0g05yl/byZjzNTd5i0wnED/wka+nOv8AtU052j/Z+BKoVN3mOItFsQbyntYh1crK3qOqKxdopLRN+C9zJWeb1aH0GgOf5xdzP8mMLCvYdXNv9VYO1/1ivUsVlW1k7hOjFpbHOGBFbzzz5P8AqPm3tqidapPrMujShHREvVRYFAFAFAcbq1SRSkiK6nerAMD3GhlCcoPFF3PsKZjXgwtZczCWgb5POTM/Ibb3AgVFx2bPy9aKeU7pLt18fe8irSxxbDdkeV3APgAliAPNU89T1LrDqpmbVSrydbut/rnv2d+x8Xcyz4DpxbXDcm5ME24xS8059Csdh7Nh6qXnMtPJdaiscelHfHP99O0s9Sc0KAKAKAKAKAKAKAKAKAKAKAKAKAKAKAKAKAKAKAKAKAKAKAKAKAZYnhEFwMp4kkHDWAJHYd47qNXl1G0VaLvpya4DC1wOS32W07an6mbOVAOhHzDp62A6DUJF07VGt82Cv3xyfetH4J9o4ONKpKupDDYwUhlz6mORI7hUlXMN5xeX7x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http://www.itu.int/en/history/ImagesITUlogo/2011-ITU-logo-officia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28152" y="545561"/>
            <a:ext cx="971096" cy="108978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itu.int/PublishingImages/masterpage/logos/itu-150-logo-web-bann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8484" y="695222"/>
            <a:ext cx="2143521" cy="846692"/>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4"/>
          <p:cNvSpPr txBox="1">
            <a:spLocks/>
          </p:cNvSpPr>
          <p:nvPr/>
        </p:nvSpPr>
        <p:spPr>
          <a:xfrm>
            <a:off x="890120" y="2958410"/>
            <a:ext cx="10515600" cy="188091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endParaRPr lang="en-US" b="1" dirty="0" smtClean="0">
              <a:solidFill>
                <a:schemeClr val="bg2">
                  <a:lumMod val="90000"/>
                </a:schemeClr>
              </a:solidFill>
              <a:effectLst>
                <a:outerShdw blurRad="38100" dist="38100" dir="2700000" algn="tl">
                  <a:srgbClr val="000000">
                    <a:alpha val="43137"/>
                  </a:srgbClr>
                </a:outerShdw>
              </a:effectLst>
            </a:endParaRPr>
          </a:p>
          <a:p>
            <a:pPr algn="ctr"/>
            <a:endParaRPr lang="en-US" b="1" dirty="0" smtClean="0">
              <a:solidFill>
                <a:schemeClr val="bg2">
                  <a:lumMod val="90000"/>
                </a:schemeClr>
              </a:solidFill>
              <a:effectLst>
                <a:outerShdw blurRad="38100" dist="38100" dir="2700000" algn="tl">
                  <a:srgbClr val="000000">
                    <a:alpha val="43137"/>
                  </a:srgbClr>
                </a:outerShdw>
              </a:effectLst>
            </a:endParaRPr>
          </a:p>
          <a:p>
            <a:pPr algn="ctr"/>
            <a:r>
              <a:rPr lang="en-US" sz="2800" b="1" dirty="0" smtClean="0">
                <a:solidFill>
                  <a:schemeClr val="bg2">
                    <a:lumMod val="90000"/>
                  </a:schemeClr>
                </a:solidFill>
                <a:effectLst>
                  <a:outerShdw blurRad="38100" dist="38100" dir="2700000" algn="tl">
                    <a:srgbClr val="000000">
                      <a:alpha val="43137"/>
                    </a:srgbClr>
                  </a:outerShdw>
                </a:effectLst>
              </a:rPr>
              <a:t>Jaroslaw K. PONDER </a:t>
            </a:r>
            <a:r>
              <a:rPr lang="en-US" b="1" dirty="0" smtClean="0">
                <a:solidFill>
                  <a:schemeClr val="bg2">
                    <a:lumMod val="90000"/>
                  </a:schemeClr>
                </a:solidFill>
                <a:effectLst>
                  <a:outerShdw blurRad="38100" dist="38100" dir="2700000" algn="tl">
                    <a:srgbClr val="000000">
                      <a:alpha val="43137"/>
                    </a:srgbClr>
                  </a:outerShdw>
                </a:effectLst>
              </a:rPr>
              <a:t/>
            </a:r>
            <a:br>
              <a:rPr lang="en-US" b="1" dirty="0" smtClean="0">
                <a:solidFill>
                  <a:schemeClr val="bg2">
                    <a:lumMod val="90000"/>
                  </a:schemeClr>
                </a:solidFill>
                <a:effectLst>
                  <a:outerShdw blurRad="38100" dist="38100" dir="2700000" algn="tl">
                    <a:srgbClr val="000000">
                      <a:alpha val="43137"/>
                    </a:srgbClr>
                  </a:outerShdw>
                </a:effectLst>
              </a:rPr>
            </a:br>
            <a:r>
              <a:rPr lang="en-US" b="1" dirty="0" smtClean="0">
                <a:solidFill>
                  <a:schemeClr val="bg2">
                    <a:lumMod val="90000"/>
                  </a:schemeClr>
                </a:solidFill>
                <a:effectLst>
                  <a:outerShdw blurRad="38100" dist="38100" dir="2700000" algn="tl">
                    <a:srgbClr val="000000">
                      <a:alpha val="43137"/>
                    </a:srgbClr>
                  </a:outerShdw>
                </a:effectLst>
              </a:rPr>
              <a:t>Europe Coordinator</a:t>
            </a:r>
            <a:br>
              <a:rPr lang="en-US" b="1" dirty="0" smtClean="0">
                <a:solidFill>
                  <a:schemeClr val="bg2">
                    <a:lumMod val="90000"/>
                  </a:schemeClr>
                </a:solidFill>
                <a:effectLst>
                  <a:outerShdw blurRad="38100" dist="38100" dir="2700000" algn="tl">
                    <a:srgbClr val="000000">
                      <a:alpha val="43137"/>
                    </a:srgbClr>
                  </a:outerShdw>
                </a:effectLst>
              </a:rPr>
            </a:br>
            <a:r>
              <a:rPr lang="en-US" b="1" dirty="0" smtClean="0">
                <a:solidFill>
                  <a:schemeClr val="bg2">
                    <a:lumMod val="90000"/>
                  </a:schemeClr>
                </a:solidFill>
                <a:effectLst>
                  <a:outerShdw blurRad="38100" dist="38100" dir="2700000" algn="tl">
                    <a:srgbClr val="000000">
                      <a:alpha val="43137"/>
                    </a:srgbClr>
                  </a:outerShdw>
                </a:effectLst>
              </a:rPr>
              <a:t>EURregion@itu.int</a:t>
            </a:r>
            <a:endParaRPr lang="en-US" b="1" dirty="0">
              <a:solidFill>
                <a:schemeClr val="bg2">
                  <a:lumMod val="9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4514254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RI-3</a:t>
            </a:r>
            <a:r>
              <a:rPr lang="en-US" dirty="0" smtClean="0"/>
              <a:t>: </a:t>
            </a:r>
            <a:r>
              <a:rPr lang="en-US" dirty="0"/>
              <a:t>Share best practices in the implementation of e-applications, including </a:t>
            </a:r>
            <a:r>
              <a:rPr lang="en-US" dirty="0" smtClean="0"/>
              <a:t>e-health</a:t>
            </a:r>
            <a:endParaRPr lang="en-US" dirty="0"/>
          </a:p>
        </p:txBody>
      </p:sp>
      <p:sp>
        <p:nvSpPr>
          <p:cNvPr id="3" name="Content Placeholder 2"/>
          <p:cNvSpPr>
            <a:spLocks noGrp="1"/>
          </p:cNvSpPr>
          <p:nvPr>
            <p:ph idx="1"/>
          </p:nvPr>
        </p:nvSpPr>
        <p:spPr>
          <a:xfrm>
            <a:off x="854528" y="1297797"/>
            <a:ext cx="11154592" cy="4199617"/>
          </a:xfrm>
        </p:spPr>
        <p:txBody>
          <a:bodyPr>
            <a:noAutofit/>
          </a:bodyPr>
          <a:lstStyle/>
          <a:p>
            <a:pPr fontAlgn="base"/>
            <a:endParaRPr lang="en-US" sz="2400" dirty="0" smtClean="0"/>
          </a:p>
          <a:p>
            <a:pPr fontAlgn="base"/>
            <a:r>
              <a:rPr lang="en-US" sz="2400" b="1" dirty="0" smtClean="0">
                <a:effectLst>
                  <a:outerShdw blurRad="38100" dist="38100" dir="2700000" algn="tl">
                    <a:srgbClr val="000000">
                      <a:alpha val="43137"/>
                    </a:srgbClr>
                  </a:outerShdw>
                </a:effectLst>
              </a:rPr>
              <a:t>Network of m-health specialists </a:t>
            </a:r>
            <a:r>
              <a:rPr lang="en-US" sz="2400" dirty="0" smtClean="0"/>
              <a:t>has been established in order to address technical, policy, regulatory and business related issues of emerging technology. </a:t>
            </a:r>
          </a:p>
          <a:p>
            <a:pPr fontAlgn="base"/>
            <a:r>
              <a:rPr lang="en-US" sz="2400" dirty="0" smtClean="0"/>
              <a:t>In </a:t>
            </a:r>
            <a:r>
              <a:rPr lang="en-US" sz="2400" dirty="0"/>
              <a:t>2012, </a:t>
            </a:r>
            <a:r>
              <a:rPr lang="en-US" sz="2400" dirty="0" smtClean="0"/>
              <a:t>the</a:t>
            </a:r>
            <a:r>
              <a:rPr lang="en-US" sz="2400" dirty="0"/>
              <a:t> </a:t>
            </a:r>
            <a:r>
              <a:rPr lang="en-US" sz="2400" b="1" dirty="0">
                <a:effectLst>
                  <a:outerShdw blurRad="38100" dist="38100" dir="2700000" algn="tl">
                    <a:srgbClr val="000000">
                      <a:alpha val="43137"/>
                    </a:srgbClr>
                  </a:outerShdw>
                </a:effectLst>
              </a:rPr>
              <a:t>ITU Experts Group Meeting on m-Health: Towards Cure, Care and Prevention</a:t>
            </a:r>
            <a:r>
              <a:rPr lang="en-US" sz="2400" dirty="0"/>
              <a:t> </a:t>
            </a:r>
            <a:r>
              <a:rPr lang="en-US" sz="2400" dirty="0" smtClean="0"/>
              <a:t>was held at </a:t>
            </a:r>
            <a:r>
              <a:rPr lang="en-US" sz="2400" dirty="0"/>
              <a:t>ITU Headquarters on 25-26 September 2012. The meeting addressed the challenges and opportunities arising from the rapid growth of the mobile health industry at the policy, regulatory, technical and business level. </a:t>
            </a:r>
            <a:endParaRPr lang="en-US" sz="2400" dirty="0" smtClean="0"/>
          </a:p>
          <a:p>
            <a:pPr fontAlgn="base"/>
            <a:r>
              <a:rPr lang="en-US" sz="2400" dirty="0" smtClean="0"/>
              <a:t>In </a:t>
            </a:r>
            <a:r>
              <a:rPr lang="en-US" sz="2400" dirty="0"/>
              <a:t>follow up to the meeting, a </a:t>
            </a:r>
            <a:r>
              <a:rPr lang="en-US" sz="2400" b="1" dirty="0">
                <a:effectLst>
                  <a:outerShdw blurRad="38100" dist="38100" dir="2700000" algn="tl">
                    <a:srgbClr val="000000">
                      <a:alpha val="43137"/>
                    </a:srgbClr>
                  </a:outerShdw>
                </a:effectLst>
              </a:rPr>
              <a:t>series of country case studies has been released </a:t>
            </a:r>
            <a:r>
              <a:rPr lang="en-US" sz="2400" dirty="0"/>
              <a:t>and a roster of m-health experts created. In addition, a thematic study has been </a:t>
            </a:r>
            <a:r>
              <a:rPr lang="en-US" sz="2400" dirty="0" smtClean="0"/>
              <a:t>elaborated that is currently under review and will serve as a basis for the creation of a self-assessment toolkit for policy makers.</a:t>
            </a:r>
            <a:endParaRPr lang="en-US" sz="2400" dirty="0"/>
          </a:p>
        </p:txBody>
      </p:sp>
      <p:pic>
        <p:nvPicPr>
          <p:cNvPr id="4" name="Picture 2" descr="http://www.itu.int/ITU-D/conferences/wtdc/2010/images/wtdc-logo-130x130-head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1004" y="194783"/>
            <a:ext cx="1238250" cy="1228726"/>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RI-e-Health-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9455" y="5451694"/>
            <a:ext cx="2247900" cy="904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65340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RI-3</a:t>
            </a:r>
            <a:r>
              <a:rPr lang="en-US" dirty="0" smtClean="0"/>
              <a:t>: </a:t>
            </a:r>
            <a:r>
              <a:rPr lang="en-US" dirty="0"/>
              <a:t>Share best practices in the implementation of e-applications, including </a:t>
            </a:r>
            <a:r>
              <a:rPr lang="en-US" dirty="0" smtClean="0"/>
              <a:t>e-health</a:t>
            </a:r>
            <a:endParaRPr lang="en-US" dirty="0"/>
          </a:p>
        </p:txBody>
      </p:sp>
      <p:sp>
        <p:nvSpPr>
          <p:cNvPr id="3" name="Content Placeholder 2"/>
          <p:cNvSpPr>
            <a:spLocks noGrp="1"/>
          </p:cNvSpPr>
          <p:nvPr>
            <p:ph idx="1"/>
          </p:nvPr>
        </p:nvSpPr>
        <p:spPr>
          <a:xfrm>
            <a:off x="854528" y="1069197"/>
            <a:ext cx="11134726" cy="4199617"/>
          </a:xfrm>
        </p:spPr>
        <p:txBody>
          <a:bodyPr>
            <a:noAutofit/>
          </a:bodyPr>
          <a:lstStyle/>
          <a:p>
            <a:pPr fontAlgn="base"/>
            <a:endParaRPr lang="en-US" sz="2400" dirty="0" smtClean="0"/>
          </a:p>
          <a:p>
            <a:pPr fontAlgn="base"/>
            <a:r>
              <a:rPr lang="en-US" sz="2400" dirty="0"/>
              <a:t>Furthermore, a </a:t>
            </a:r>
            <a:r>
              <a:rPr lang="en-US" sz="2400" b="1" dirty="0">
                <a:effectLst>
                  <a:outerShdw blurRad="38100" dist="38100" dir="2700000" algn="tl">
                    <a:srgbClr val="000000">
                      <a:alpha val="43137"/>
                    </a:srgbClr>
                  </a:outerShdw>
                </a:effectLst>
              </a:rPr>
              <a:t>Global eHealth Projects Repository</a:t>
            </a:r>
            <a:r>
              <a:rPr lang="en-US" sz="2400" dirty="0"/>
              <a:t> was launched as a joint effort between ITU and the World Health Organization (WHO) in 2013. The repository collects and makes available information on validated, operational eHealth projects that demonstrate the effective use of ICTs for health. All administrations and stakeholders have been encouraged to submit eHealth projects that are evaluated and supported by governments. By contributing to this resource, administrations will raise the visibility of eHealth projects and enable an empowering sharing of experiences and good practices.</a:t>
            </a:r>
          </a:p>
          <a:p>
            <a:pPr fontAlgn="base"/>
            <a:r>
              <a:rPr lang="en-US" sz="2400" b="1" dirty="0" smtClean="0">
                <a:effectLst>
                  <a:outerShdw blurRad="38100" dist="38100" dir="2700000" algn="tl">
                    <a:srgbClr val="000000">
                      <a:alpha val="43137"/>
                    </a:srgbClr>
                  </a:outerShdw>
                </a:effectLst>
              </a:rPr>
              <a:t>ITU discussion paper </a:t>
            </a:r>
            <a:r>
              <a:rPr lang="en-US" sz="2400" dirty="0" smtClean="0"/>
              <a:t>entitled “Filling the Gap: Legal and Regulatory Challenges of Mobile Health (</a:t>
            </a:r>
            <a:r>
              <a:rPr lang="en-US" sz="2400" dirty="0" err="1" smtClean="0"/>
              <a:t>mHealth</a:t>
            </a:r>
            <a:r>
              <a:rPr lang="en-US" sz="2400" dirty="0" smtClean="0"/>
              <a:t>) in Europe” has been elaborated and served as an input to the Public consultation on the Green Paper on mobile Health. </a:t>
            </a:r>
            <a:endParaRPr lang="en-US" sz="2400" dirty="0"/>
          </a:p>
        </p:txBody>
      </p:sp>
      <p:pic>
        <p:nvPicPr>
          <p:cNvPr id="4" name="Picture 2" descr="http://www.itu.int/ITU-D/conferences/wtdc/2010/images/wtdc-logo-130x130-head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1004" y="194783"/>
            <a:ext cx="1238250" cy="12287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I-e-Health-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9455" y="5451694"/>
            <a:ext cx="2247900" cy="904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24685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Additional Activities </a:t>
            </a:r>
            <a:r>
              <a:rPr lang="en-US" dirty="0" smtClean="0"/>
              <a:t>Related to New RIs</a:t>
            </a:r>
            <a:endParaRPr lang="en-US" dirty="0"/>
          </a:p>
        </p:txBody>
      </p:sp>
      <p:sp>
        <p:nvSpPr>
          <p:cNvPr id="3" name="Content Placeholder 2"/>
          <p:cNvSpPr>
            <a:spLocks noGrp="1"/>
          </p:cNvSpPr>
          <p:nvPr>
            <p:ph idx="1"/>
          </p:nvPr>
        </p:nvSpPr>
        <p:spPr>
          <a:xfrm>
            <a:off x="854528" y="1203960"/>
            <a:ext cx="11134725" cy="4563292"/>
          </a:xfrm>
        </p:spPr>
        <p:txBody>
          <a:bodyPr>
            <a:normAutofit fontScale="92500"/>
          </a:bodyPr>
          <a:lstStyle/>
          <a:p>
            <a:r>
              <a:rPr lang="en-US" sz="2400" b="1" dirty="0" smtClean="0">
                <a:solidFill>
                  <a:srgbClr val="FF0000"/>
                </a:solidFill>
                <a:effectLst>
                  <a:outerShdw blurRad="38100" dist="38100" dir="2700000" algn="tl">
                    <a:srgbClr val="000000">
                      <a:alpha val="43137"/>
                    </a:srgbClr>
                  </a:outerShdw>
                </a:effectLst>
              </a:rPr>
              <a:t>Broadband</a:t>
            </a:r>
          </a:p>
          <a:p>
            <a:pPr lvl="1"/>
            <a:r>
              <a:rPr lang="en-US" b="1" dirty="0" smtClean="0">
                <a:effectLst>
                  <a:outerShdw blurRad="38100" dist="38100" dir="2700000" algn="tl">
                    <a:srgbClr val="000000">
                      <a:alpha val="43137"/>
                    </a:srgbClr>
                  </a:outerShdw>
                </a:effectLst>
              </a:rPr>
              <a:t>ITU </a:t>
            </a:r>
            <a:r>
              <a:rPr lang="en-US" b="1" dirty="0">
                <a:effectLst>
                  <a:outerShdw blurRad="38100" dist="38100" dir="2700000" algn="tl">
                    <a:srgbClr val="000000">
                      <a:alpha val="43137"/>
                    </a:srgbClr>
                  </a:outerShdw>
                </a:effectLst>
              </a:rPr>
              <a:t>Interactive Terrestrial Transmission </a:t>
            </a:r>
            <a:r>
              <a:rPr lang="en-US" b="1" dirty="0" smtClean="0">
                <a:effectLst>
                  <a:outerShdw blurRad="38100" dist="38100" dir="2700000" algn="tl">
                    <a:srgbClr val="000000">
                      <a:alpha val="43137"/>
                    </a:srgbClr>
                  </a:outerShdw>
                </a:effectLst>
              </a:rPr>
              <a:t>Maps </a:t>
            </a:r>
            <a:r>
              <a:rPr lang="en-US" sz="2000" dirty="0" smtClean="0"/>
              <a:t>(http</a:t>
            </a:r>
            <a:r>
              <a:rPr lang="en-US" sz="2000" dirty="0"/>
              <a:t>://www.itu.int/itu-d/tnd-map-public</a:t>
            </a:r>
            <a:r>
              <a:rPr lang="en-US" sz="2000" dirty="0" smtClean="0"/>
              <a:t>/ )</a:t>
            </a:r>
            <a:endParaRPr lang="en-US" dirty="0" smtClean="0"/>
          </a:p>
          <a:p>
            <a:pPr lvl="1"/>
            <a:r>
              <a:rPr lang="en-US" dirty="0"/>
              <a:t>As part of the Broadband Reports series, </a:t>
            </a:r>
            <a:r>
              <a:rPr lang="en-US" b="1" dirty="0">
                <a:effectLst>
                  <a:outerShdw blurRad="38100" dist="38100" dir="2700000" algn="tl">
                    <a:srgbClr val="000000">
                      <a:alpha val="43137"/>
                    </a:srgbClr>
                  </a:outerShdw>
                </a:effectLst>
              </a:rPr>
              <a:t>9 country case studies have been developed </a:t>
            </a:r>
            <a:r>
              <a:rPr lang="en-US" dirty="0"/>
              <a:t>in close collaboration with the Broadband Commission for digital development including 3 European countries, namely Albania, Romania and FYR Macedonia</a:t>
            </a:r>
            <a:endParaRPr lang="en-US" dirty="0" smtClean="0">
              <a:cs typeface="Arial" charset="0"/>
            </a:endParaRPr>
          </a:p>
          <a:p>
            <a:pPr lvl="1"/>
            <a:r>
              <a:rPr lang="en-US" dirty="0" smtClean="0">
                <a:cs typeface="Arial" charset="0"/>
              </a:rPr>
              <a:t>Special project on </a:t>
            </a:r>
            <a:r>
              <a:rPr lang="en-US" b="1" dirty="0" smtClean="0">
                <a:effectLst>
                  <a:outerShdw blurRad="38100" dist="38100" dir="2700000" algn="tl">
                    <a:srgbClr val="000000">
                      <a:alpha val="43137"/>
                    </a:srgbClr>
                  </a:outerShdw>
                </a:effectLst>
                <a:cs typeface="Arial" charset="0"/>
              </a:rPr>
              <a:t>New </a:t>
            </a:r>
            <a:r>
              <a:rPr lang="en-US" b="1" dirty="0">
                <a:effectLst>
                  <a:outerShdw blurRad="38100" dist="38100" dir="2700000" algn="tl">
                    <a:srgbClr val="000000">
                      <a:alpha val="43137"/>
                    </a:srgbClr>
                  </a:outerShdw>
                </a:effectLst>
                <a:cs typeface="Arial" charset="0"/>
              </a:rPr>
              <a:t>Legislative Paradigms </a:t>
            </a:r>
            <a:r>
              <a:rPr lang="en-US" b="1" dirty="0" smtClean="0">
                <a:effectLst>
                  <a:outerShdw blurRad="38100" dist="38100" dir="2700000" algn="tl">
                    <a:srgbClr val="000000">
                      <a:alpha val="43137"/>
                    </a:srgbClr>
                  </a:outerShdw>
                </a:effectLst>
                <a:cs typeface="Arial" charset="0"/>
              </a:rPr>
              <a:t>Fostering </a:t>
            </a:r>
            <a:r>
              <a:rPr lang="en-US" b="1" dirty="0">
                <a:effectLst>
                  <a:outerShdw blurRad="38100" dist="38100" dir="2700000" algn="tl">
                    <a:srgbClr val="000000">
                      <a:alpha val="43137"/>
                    </a:srgbClr>
                  </a:outerShdw>
                </a:effectLst>
                <a:cs typeface="Arial" charset="0"/>
              </a:rPr>
              <a:t>Broadband </a:t>
            </a:r>
            <a:r>
              <a:rPr lang="en-US" b="1" dirty="0" smtClean="0">
                <a:effectLst>
                  <a:outerShdw blurRad="38100" dist="38100" dir="2700000" algn="tl">
                    <a:srgbClr val="000000">
                      <a:alpha val="43137"/>
                    </a:srgbClr>
                  </a:outerShdw>
                </a:effectLst>
                <a:cs typeface="Arial" charset="0"/>
              </a:rPr>
              <a:t>Development </a:t>
            </a:r>
            <a:r>
              <a:rPr lang="en-US" dirty="0" smtClean="0">
                <a:cs typeface="Arial" charset="0"/>
              </a:rPr>
              <a:t>has been launched in 2011. </a:t>
            </a:r>
            <a:r>
              <a:rPr lang="en-US" dirty="0" smtClean="0"/>
              <a:t>A</a:t>
            </a:r>
            <a:r>
              <a:rPr lang="en-US" dirty="0"/>
              <a:t> broadband case study on </a:t>
            </a:r>
            <a:r>
              <a:rPr lang="en-US" dirty="0" smtClean="0"/>
              <a:t>Poland was developed. A webinar for European </a:t>
            </a:r>
            <a:r>
              <a:rPr lang="en-US" dirty="0"/>
              <a:t>administrations on Effective Solutions for Broadband </a:t>
            </a:r>
            <a:r>
              <a:rPr lang="en-US" dirty="0" smtClean="0"/>
              <a:t>Universalization was organized. Twinning between Poland and Moldova was organized.</a:t>
            </a:r>
          </a:p>
          <a:p>
            <a:pPr lvl="1"/>
            <a:r>
              <a:rPr lang="en-US" dirty="0" smtClean="0"/>
              <a:t>In </a:t>
            </a:r>
            <a:r>
              <a:rPr lang="en-US" dirty="0"/>
              <a:t>September 2012, ITU EUR, in collaboration with the Minister for Innovation and Information and Communication Technologies of Albania, organized the </a:t>
            </a:r>
            <a:r>
              <a:rPr lang="en-US" b="1" dirty="0"/>
              <a:t>Regional Forum for Europe on Broadband</a:t>
            </a:r>
            <a:r>
              <a:rPr lang="en-US" dirty="0"/>
              <a:t>: A Pillar of Social and Economic Development which was held in Tirana, Albania</a:t>
            </a:r>
            <a:endParaRPr lang="en-US" dirty="0" smtClean="0"/>
          </a:p>
          <a:p>
            <a:endParaRPr lang="en-US" dirty="0"/>
          </a:p>
        </p:txBody>
      </p:sp>
      <p:pic>
        <p:nvPicPr>
          <p:cNvPr id="4" name="Picture 2" descr="http://www.itu.int/ITU-D/conferences/wtdc/2010/images/wtdc-logo-130x130-head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1004" y="194783"/>
            <a:ext cx="1238250" cy="1228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01282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Additional Activities </a:t>
            </a:r>
            <a:r>
              <a:rPr lang="en-US" dirty="0" smtClean="0"/>
              <a:t>Related to New RIs</a:t>
            </a:r>
            <a:endParaRPr lang="en-US" dirty="0"/>
          </a:p>
        </p:txBody>
      </p:sp>
      <p:sp>
        <p:nvSpPr>
          <p:cNvPr id="3" name="Content Placeholder 2"/>
          <p:cNvSpPr>
            <a:spLocks noGrp="1"/>
          </p:cNvSpPr>
          <p:nvPr>
            <p:ph idx="1"/>
          </p:nvPr>
        </p:nvSpPr>
        <p:spPr>
          <a:xfrm>
            <a:off x="854528" y="1249680"/>
            <a:ext cx="11134725" cy="4563292"/>
          </a:xfrm>
        </p:spPr>
        <p:txBody>
          <a:bodyPr>
            <a:normAutofit fontScale="92500" lnSpcReduction="20000"/>
          </a:bodyPr>
          <a:lstStyle/>
          <a:p>
            <a:r>
              <a:rPr lang="en-US" sz="2400" b="1" dirty="0" smtClean="0">
                <a:solidFill>
                  <a:srgbClr val="FF0000"/>
                </a:solidFill>
                <a:effectLst>
                  <a:outerShdw blurRad="38100" dist="38100" dir="2700000" algn="tl">
                    <a:srgbClr val="000000">
                      <a:alpha val="43137"/>
                    </a:srgbClr>
                  </a:outerShdw>
                </a:effectLst>
              </a:rPr>
              <a:t>Broadband</a:t>
            </a:r>
          </a:p>
          <a:p>
            <a:pPr lvl="1"/>
            <a:r>
              <a:rPr lang="en-US" sz="2200" b="1" dirty="0" smtClean="0">
                <a:effectLst>
                  <a:outerShdw blurRad="38100" dist="38100" dir="2700000" algn="tl">
                    <a:srgbClr val="000000">
                      <a:alpha val="43137"/>
                    </a:srgbClr>
                  </a:outerShdw>
                </a:effectLst>
              </a:rPr>
              <a:t>Regional </a:t>
            </a:r>
            <a:r>
              <a:rPr lang="en-US" sz="2200" b="1" dirty="0">
                <a:effectLst>
                  <a:outerShdw blurRad="38100" dist="38100" dir="2700000" algn="tl">
                    <a:srgbClr val="000000">
                      <a:alpha val="43137"/>
                    </a:srgbClr>
                  </a:outerShdw>
                </a:effectLst>
              </a:rPr>
              <a:t>Conference on Protection of the Interests of the Electronic Communication Users</a:t>
            </a:r>
            <a:r>
              <a:rPr lang="en-US" sz="2200" dirty="0"/>
              <a:t>, in October 2013 in </a:t>
            </a:r>
            <a:r>
              <a:rPr lang="en-US" sz="2200" dirty="0" err="1"/>
              <a:t>Budva</a:t>
            </a:r>
            <a:r>
              <a:rPr lang="en-US" sz="2200" dirty="0"/>
              <a:t>, </a:t>
            </a:r>
            <a:r>
              <a:rPr lang="en-US" sz="2200" dirty="0" smtClean="0"/>
              <a:t>Montenegro, organized by ITU and EKIP.</a:t>
            </a:r>
          </a:p>
          <a:p>
            <a:pPr lvl="1"/>
            <a:r>
              <a:rPr lang="en-US" sz="2000" b="1" dirty="0" smtClean="0">
                <a:effectLst>
                  <a:outerShdw blurRad="38100" dist="38100" dir="2700000" algn="tl">
                    <a:srgbClr val="000000">
                      <a:alpha val="43137"/>
                    </a:srgbClr>
                  </a:outerShdw>
                </a:effectLst>
              </a:rPr>
              <a:t>Regional </a:t>
            </a:r>
            <a:r>
              <a:rPr lang="en-US" sz="2000" b="1" dirty="0">
                <a:effectLst>
                  <a:outerShdw blurRad="38100" dist="38100" dir="2700000" algn="tl">
                    <a:srgbClr val="000000">
                      <a:alpha val="43137"/>
                    </a:srgbClr>
                  </a:outerShdw>
                </a:effectLst>
              </a:rPr>
              <a:t>European broadband conference </a:t>
            </a:r>
            <a:r>
              <a:rPr lang="en-US" sz="2000" dirty="0" smtClean="0"/>
              <a:t>was held April 2014 </a:t>
            </a:r>
            <a:r>
              <a:rPr lang="en-US" sz="2000" dirty="0"/>
              <a:t>in Greece on the kind invitation of the Greek Ministry of Infrastructure, Transport and </a:t>
            </a:r>
            <a:r>
              <a:rPr lang="en-US" sz="2000" dirty="0" smtClean="0"/>
              <a:t>Networks.</a:t>
            </a:r>
            <a:endParaRPr lang="en-US" sz="2200" dirty="0" smtClean="0"/>
          </a:p>
          <a:p>
            <a:pPr lvl="1"/>
            <a:r>
              <a:rPr lang="en-US" sz="2200" dirty="0"/>
              <a:t>Regional Forum </a:t>
            </a:r>
            <a:r>
              <a:rPr lang="en-US" sz="2200" dirty="0" smtClean="0"/>
              <a:t>for </a:t>
            </a:r>
            <a:r>
              <a:rPr lang="en-US" sz="2200" dirty="0"/>
              <a:t>CIS and Europe on </a:t>
            </a:r>
            <a:r>
              <a:rPr lang="en-US" sz="2200" b="1" dirty="0">
                <a:effectLst>
                  <a:outerShdw blurRad="38100" dist="38100" dir="2700000" algn="tl">
                    <a:srgbClr val="000000">
                      <a:alpha val="43137"/>
                    </a:srgbClr>
                  </a:outerShdw>
                </a:effectLst>
              </a:rPr>
              <a:t>Shared Use of Infrastructure as a Tool to Promote Development of Broadband Networks</a:t>
            </a:r>
            <a:r>
              <a:rPr lang="en-US" sz="2200" dirty="0"/>
              <a:t> on 20-22 May 2014 in Chisinau, Republic of Moldova</a:t>
            </a:r>
            <a:r>
              <a:rPr lang="en-US" sz="2200" dirty="0" smtClean="0"/>
              <a:t>.</a:t>
            </a:r>
          </a:p>
          <a:p>
            <a:pPr lvl="1" fontAlgn="base"/>
            <a:r>
              <a:rPr lang="en-US" sz="2000" dirty="0" smtClean="0"/>
              <a:t>Regional </a:t>
            </a:r>
            <a:r>
              <a:rPr lang="en-US" sz="2000" b="1" dirty="0">
                <a:effectLst>
                  <a:outerShdw blurRad="38100" dist="38100" dir="2700000" algn="tl">
                    <a:srgbClr val="000000">
                      <a:alpha val="43137"/>
                    </a:srgbClr>
                  </a:outerShdw>
                </a:effectLst>
              </a:rPr>
              <a:t>Conference on Regulatory Activity in the Electronic Communications Sector</a:t>
            </a:r>
            <a:r>
              <a:rPr lang="en-US" sz="2000" dirty="0">
                <a:effectLst>
                  <a:outerShdw blurRad="38100" dist="38100" dir="2700000" algn="tl">
                    <a:srgbClr val="000000">
                      <a:alpha val="43137"/>
                    </a:srgbClr>
                  </a:outerShdw>
                </a:effectLst>
              </a:rPr>
              <a:t>: </a:t>
            </a:r>
            <a:r>
              <a:rPr lang="en-US" sz="2000" b="1" dirty="0">
                <a:effectLst>
                  <a:outerShdw blurRad="38100" dist="38100" dir="2700000" algn="tl">
                    <a:srgbClr val="000000">
                      <a:alpha val="43137"/>
                    </a:srgbClr>
                  </a:outerShdw>
                </a:effectLst>
              </a:rPr>
              <a:t>Towards Mobile Broadband Ubiquity in Europe</a:t>
            </a:r>
            <a:r>
              <a:rPr lang="en-US" sz="2000" dirty="0"/>
              <a:t>, </a:t>
            </a:r>
            <a:r>
              <a:rPr lang="en-US" sz="2000" dirty="0" smtClean="0"/>
              <a:t>29 - 30 </a:t>
            </a:r>
            <a:r>
              <a:rPr lang="en-US" sz="2000" dirty="0"/>
              <a:t>September 2014, in </a:t>
            </a:r>
            <a:r>
              <a:rPr lang="en-US" sz="2000" dirty="0" err="1"/>
              <a:t>Budva</a:t>
            </a:r>
            <a:r>
              <a:rPr lang="en-US" sz="2000" dirty="0"/>
              <a:t>, </a:t>
            </a:r>
            <a:r>
              <a:rPr lang="en-US" sz="2000" dirty="0" smtClean="0"/>
              <a:t>Montenegro, organized by ITU and EKIP.</a:t>
            </a:r>
            <a:r>
              <a:rPr lang="en-US" sz="2000" dirty="0"/>
              <a:t> </a:t>
            </a:r>
            <a:endParaRPr lang="en-US" sz="2200" dirty="0" smtClean="0"/>
          </a:p>
          <a:p>
            <a:pPr lvl="1" fontAlgn="base"/>
            <a:r>
              <a:rPr lang="en-US" sz="2200" dirty="0" smtClean="0"/>
              <a:t>In </a:t>
            </a:r>
            <a:r>
              <a:rPr lang="en-US" sz="2200" dirty="0"/>
              <a:t>2012, </a:t>
            </a:r>
            <a:r>
              <a:rPr lang="en-US" sz="2200" b="1" dirty="0" smtClean="0">
                <a:effectLst>
                  <a:outerShdw blurRad="38100" dist="38100" dir="2700000" algn="tl">
                    <a:srgbClr val="000000">
                      <a:alpha val="43137"/>
                    </a:srgbClr>
                  </a:outerShdw>
                </a:effectLst>
              </a:rPr>
              <a:t>assistance to Albania </a:t>
            </a:r>
            <a:r>
              <a:rPr lang="en-US" sz="2200" dirty="0" smtClean="0"/>
              <a:t>in </a:t>
            </a:r>
            <a:r>
              <a:rPr lang="en-US" sz="2200" dirty="0"/>
              <a:t>the endeavor of setting up the national broadband </a:t>
            </a:r>
            <a:r>
              <a:rPr lang="en-US" sz="2200" dirty="0" smtClean="0"/>
              <a:t>plan. A </a:t>
            </a:r>
            <a:r>
              <a:rPr lang="en-US" sz="2200" dirty="0"/>
              <a:t>policy paper prepared </a:t>
            </a:r>
            <a:r>
              <a:rPr lang="en-US" sz="2200" dirty="0" smtClean="0"/>
              <a:t>was </a:t>
            </a:r>
            <a:r>
              <a:rPr lang="en-US" sz="2200" dirty="0"/>
              <a:t>officially handed over to the Albanian Administration on the occasion of the ICT Forum on Broadband held in Tirana in September 2012</a:t>
            </a:r>
          </a:p>
          <a:p>
            <a:pPr lvl="1" fontAlgn="base"/>
            <a:r>
              <a:rPr lang="en-US" sz="2200" dirty="0" smtClean="0"/>
              <a:t>In 2014 assistance to Albania with </a:t>
            </a:r>
            <a:r>
              <a:rPr lang="en-US" sz="2200" dirty="0"/>
              <a:t>regard to the measurement of the broadband ecosystem.</a:t>
            </a:r>
          </a:p>
          <a:p>
            <a:pPr lvl="1"/>
            <a:r>
              <a:rPr lang="en-US" sz="2200" b="1" dirty="0" smtClean="0"/>
              <a:t>Direct </a:t>
            </a:r>
            <a:r>
              <a:rPr lang="en-US" sz="2200" b="1" dirty="0"/>
              <a:t>assistance to Montenegro: Establishment of the national IXP: </a:t>
            </a:r>
            <a:r>
              <a:rPr lang="en-US" sz="2200" dirty="0"/>
              <a:t>Towards National Internet Exchange Point: Building enabling environment for effective IXP in Montenegro, 1 October 2014, </a:t>
            </a:r>
            <a:r>
              <a:rPr lang="en-US" sz="2200" dirty="0" err="1"/>
              <a:t>Budva</a:t>
            </a:r>
            <a:r>
              <a:rPr lang="en-US" sz="2200" dirty="0"/>
              <a:t>, </a:t>
            </a:r>
            <a:r>
              <a:rPr lang="en-US" sz="2200" dirty="0" smtClean="0"/>
              <a:t>Montenegro</a:t>
            </a:r>
          </a:p>
          <a:p>
            <a:pPr lvl="1"/>
            <a:endParaRPr lang="en-US" b="1" dirty="0">
              <a:solidFill>
                <a:schemeClr val="accent1"/>
              </a:solidFill>
            </a:endParaRPr>
          </a:p>
          <a:p>
            <a:endParaRPr lang="en-US" dirty="0"/>
          </a:p>
        </p:txBody>
      </p:sp>
      <p:pic>
        <p:nvPicPr>
          <p:cNvPr id="4" name="Picture 2" descr="http://www.itu.int/ITU-D/conferences/wtdc/2010/images/wtdc-logo-130x130-head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1004" y="194783"/>
            <a:ext cx="1238250" cy="1228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77118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Additional Activities </a:t>
            </a:r>
            <a:r>
              <a:rPr lang="en-US" dirty="0" smtClean="0"/>
              <a:t>Related to New RIs</a:t>
            </a:r>
            <a:endParaRPr lang="en-US" dirty="0"/>
          </a:p>
        </p:txBody>
      </p:sp>
      <p:sp>
        <p:nvSpPr>
          <p:cNvPr id="3" name="Content Placeholder 2"/>
          <p:cNvSpPr>
            <a:spLocks noGrp="1"/>
          </p:cNvSpPr>
          <p:nvPr>
            <p:ph idx="1"/>
          </p:nvPr>
        </p:nvSpPr>
        <p:spPr>
          <a:xfrm>
            <a:off x="854528" y="1371600"/>
            <a:ext cx="11134725" cy="4297680"/>
          </a:xfrm>
        </p:spPr>
        <p:txBody>
          <a:bodyPr>
            <a:noAutofit/>
          </a:bodyPr>
          <a:lstStyle/>
          <a:p>
            <a:pPr fontAlgn="base"/>
            <a:r>
              <a:rPr lang="en-US" sz="2400" b="1" dirty="0" smtClean="0">
                <a:solidFill>
                  <a:srgbClr val="FF0000"/>
                </a:solidFill>
                <a:effectLst>
                  <a:outerShdw blurRad="38100" dist="38100" dir="2700000" algn="tl">
                    <a:srgbClr val="000000">
                      <a:alpha val="43137"/>
                    </a:srgbClr>
                  </a:outerShdw>
                </a:effectLst>
              </a:rPr>
              <a:t>Cybersecurity</a:t>
            </a:r>
            <a:r>
              <a:rPr lang="en-US" sz="2400" dirty="0" smtClean="0">
                <a:solidFill>
                  <a:srgbClr val="FF0000"/>
                </a:solidFill>
              </a:rPr>
              <a:t> </a:t>
            </a:r>
          </a:p>
          <a:p>
            <a:pPr lvl="1" fontAlgn="base"/>
            <a:r>
              <a:rPr lang="en-US" sz="2200" dirty="0"/>
              <a:t>In partnership with IMPACT, five European countries, namely Albania, Bosnia and Herzegovina, Montenegro, Serbia, and FYR Macedonia, benefitted from the </a:t>
            </a:r>
            <a:r>
              <a:rPr lang="en-US" sz="2200" b="1" dirty="0">
                <a:effectLst>
                  <a:outerShdw blurRad="38100" dist="38100" dir="2700000" algn="tl">
                    <a:srgbClr val="000000">
                      <a:alpha val="43137"/>
                    </a:srgbClr>
                  </a:outerShdw>
                </a:effectLst>
              </a:rPr>
              <a:t>readiness assessment in view of establishing a National Computer Incident Response Team </a:t>
            </a:r>
            <a:r>
              <a:rPr lang="en-US" sz="2200" dirty="0"/>
              <a:t>(CIRT</a:t>
            </a:r>
            <a:r>
              <a:rPr lang="en-US" sz="2200" dirty="0" smtClean="0"/>
              <a:t>). </a:t>
            </a:r>
          </a:p>
          <a:p>
            <a:pPr lvl="1" fontAlgn="base"/>
            <a:r>
              <a:rPr lang="en-US" sz="2200" dirty="0" smtClean="0"/>
              <a:t>In </a:t>
            </a:r>
            <a:r>
              <a:rPr lang="en-US" sz="2200" dirty="0"/>
              <a:t>April 2011, a </a:t>
            </a:r>
            <a:r>
              <a:rPr lang="en-US" sz="2200" b="1" dirty="0">
                <a:effectLst>
                  <a:outerShdw blurRad="38100" dist="38100" dir="2700000" algn="tl">
                    <a:srgbClr val="000000">
                      <a:alpha val="43137"/>
                    </a:srgbClr>
                  </a:outerShdw>
                </a:effectLst>
              </a:rPr>
              <a:t>regional seminar on Child Online Protection </a:t>
            </a:r>
            <a:r>
              <a:rPr lang="en-US" sz="2200" dirty="0"/>
              <a:t>was held in Odessa, Ukraine</a:t>
            </a:r>
          </a:p>
          <a:p>
            <a:pPr lvl="1" fontAlgn="base"/>
            <a:r>
              <a:rPr lang="en-US" sz="2200" dirty="0" smtClean="0"/>
              <a:t>In 2012, Cross-regional </a:t>
            </a:r>
            <a:r>
              <a:rPr lang="en-US" sz="2200" dirty="0"/>
              <a:t>seminar on </a:t>
            </a:r>
            <a:r>
              <a:rPr lang="en-US" sz="2200" b="1" dirty="0">
                <a:effectLst>
                  <a:outerShdw blurRad="38100" dist="38100" dir="2700000" algn="tl">
                    <a:srgbClr val="000000">
                      <a:alpha val="43137"/>
                    </a:srgbClr>
                  </a:outerShdw>
                </a:effectLst>
              </a:rPr>
              <a:t>Current Methods for Combating Cybercrime in Europe, Asia-Pacific and the CIS Region </a:t>
            </a:r>
            <a:r>
              <a:rPr lang="en-US" sz="2200" dirty="0"/>
              <a:t>was organized in Odessa, </a:t>
            </a:r>
            <a:r>
              <a:rPr lang="en-US" sz="2200" dirty="0" smtClean="0"/>
              <a:t>Ukraine</a:t>
            </a:r>
          </a:p>
          <a:p>
            <a:pPr lvl="1" fontAlgn="base"/>
            <a:r>
              <a:rPr lang="en-US" sz="2200" b="1" dirty="0" smtClean="0">
                <a:effectLst>
                  <a:outerShdw blurRad="38100" dist="38100" dir="2700000" algn="tl">
                    <a:srgbClr val="000000">
                      <a:alpha val="43137"/>
                    </a:srgbClr>
                  </a:outerShdw>
                </a:effectLst>
              </a:rPr>
              <a:t>Regional </a:t>
            </a:r>
            <a:r>
              <a:rPr lang="en-US" sz="2200" b="1" dirty="0">
                <a:effectLst>
                  <a:outerShdw blurRad="38100" dist="38100" dir="2700000" algn="tl">
                    <a:srgbClr val="000000">
                      <a:alpha val="43137"/>
                    </a:srgbClr>
                  </a:outerShdw>
                </a:effectLst>
              </a:rPr>
              <a:t>European </a:t>
            </a:r>
            <a:r>
              <a:rPr lang="en-US" sz="2200" b="1" dirty="0" smtClean="0">
                <a:effectLst>
                  <a:outerShdw blurRad="38100" dist="38100" dir="2700000" algn="tl">
                    <a:srgbClr val="000000">
                      <a:alpha val="43137"/>
                    </a:srgbClr>
                  </a:outerShdw>
                </a:effectLst>
              </a:rPr>
              <a:t>Conference on Cybersecurity </a:t>
            </a:r>
            <a:r>
              <a:rPr lang="en-US" sz="2200" dirty="0" smtClean="0"/>
              <a:t>has been held in April 2014 </a:t>
            </a:r>
            <a:r>
              <a:rPr lang="en-US" sz="2200" dirty="0"/>
              <a:t>in Greece on the kind invitation of the Greek Ministry of Infrastructure, Transport and </a:t>
            </a:r>
            <a:r>
              <a:rPr lang="en-US" sz="2200" dirty="0" smtClean="0"/>
              <a:t>Networks</a:t>
            </a:r>
          </a:p>
          <a:p>
            <a:pPr lvl="1" fontAlgn="base"/>
            <a:r>
              <a:rPr lang="fr-FR" sz="2200" dirty="0" smtClean="0"/>
              <a:t>International Cyber </a:t>
            </a:r>
            <a:r>
              <a:rPr lang="fr-FR" sz="2200" dirty="0" err="1" smtClean="0"/>
              <a:t>Shield</a:t>
            </a:r>
            <a:r>
              <a:rPr lang="fr-FR" sz="2200" dirty="0" smtClean="0"/>
              <a:t> </a:t>
            </a:r>
            <a:r>
              <a:rPr lang="fr-FR" sz="2200" dirty="0" err="1" smtClean="0"/>
              <a:t>Exercise</a:t>
            </a:r>
            <a:r>
              <a:rPr lang="fr-FR" sz="2200" dirty="0" smtClean="0"/>
              <a:t>, May 2014, </a:t>
            </a:r>
            <a:r>
              <a:rPr lang="fr-FR" sz="2200" dirty="0" err="1" smtClean="0"/>
              <a:t>Turkey</a:t>
            </a:r>
            <a:r>
              <a:rPr lang="fr-FR" sz="2200" dirty="0" smtClean="0"/>
              <a:t> </a:t>
            </a:r>
          </a:p>
          <a:p>
            <a:pPr lvl="1" fontAlgn="base"/>
            <a:r>
              <a:rPr lang="fr-FR" sz="2200" dirty="0" smtClean="0"/>
              <a:t>In </a:t>
            </a:r>
            <a:r>
              <a:rPr lang="fr-FR" sz="2200" dirty="0" err="1" smtClean="0"/>
              <a:t>October</a:t>
            </a:r>
            <a:r>
              <a:rPr lang="fr-FR" sz="2200" dirty="0" smtClean="0"/>
              <a:t> 2014, </a:t>
            </a:r>
            <a:r>
              <a:rPr lang="fr-FR" sz="2200" b="1" dirty="0" smtClean="0"/>
              <a:t>Central </a:t>
            </a:r>
            <a:r>
              <a:rPr lang="fr-FR" sz="2200" b="1" dirty="0" err="1"/>
              <a:t>European</a:t>
            </a:r>
            <a:r>
              <a:rPr lang="fr-FR" sz="2200" b="1" dirty="0"/>
              <a:t> </a:t>
            </a:r>
            <a:r>
              <a:rPr lang="fr-FR" sz="2200" b="1" dirty="0" err="1"/>
              <a:t>Congress</a:t>
            </a:r>
            <a:r>
              <a:rPr lang="fr-FR" sz="2200" b="1" dirty="0"/>
              <a:t>, </a:t>
            </a:r>
            <a:r>
              <a:rPr lang="fr-FR" sz="2200" b="1" dirty="0" smtClean="0"/>
              <a:t>Public-</a:t>
            </a:r>
            <a:r>
              <a:rPr lang="fr-FR" sz="2200" b="1" dirty="0" err="1" smtClean="0"/>
              <a:t>Private</a:t>
            </a:r>
            <a:r>
              <a:rPr lang="fr-FR" sz="2200" b="1" dirty="0" smtClean="0"/>
              <a:t/>
            </a:r>
            <a:br>
              <a:rPr lang="fr-FR" sz="2200" b="1" dirty="0" smtClean="0"/>
            </a:br>
            <a:r>
              <a:rPr lang="fr-FR" sz="2200" b="1" dirty="0" smtClean="0"/>
              <a:t> dialogue </a:t>
            </a:r>
            <a:r>
              <a:rPr lang="fr-FR" sz="2200" b="1" dirty="0" err="1" smtClean="0"/>
              <a:t>platformon</a:t>
            </a:r>
            <a:r>
              <a:rPr lang="fr-FR" sz="2200" b="1" dirty="0" smtClean="0"/>
              <a:t> </a:t>
            </a:r>
            <a:r>
              <a:rPr lang="fr-FR" sz="2200" b="1" dirty="0" err="1" smtClean="0"/>
              <a:t>Cybersecurity</a:t>
            </a:r>
            <a:r>
              <a:rPr lang="fr-FR" sz="2200" b="1" dirty="0" smtClean="0"/>
              <a:t> </a:t>
            </a:r>
            <a:r>
              <a:rPr lang="fr-FR" sz="2200" dirty="0" err="1" smtClean="0"/>
              <a:t>was</a:t>
            </a:r>
            <a:r>
              <a:rPr lang="fr-FR" sz="2200" dirty="0" smtClean="0"/>
              <a:t> </a:t>
            </a:r>
            <a:r>
              <a:rPr lang="fr-FR" sz="2200" dirty="0" err="1" smtClean="0"/>
              <a:t>organized</a:t>
            </a:r>
            <a:r>
              <a:rPr lang="fr-FR" sz="2200" dirty="0" smtClean="0"/>
              <a:t> in Romania</a:t>
            </a:r>
          </a:p>
          <a:p>
            <a:pPr lvl="1" fontAlgn="base"/>
            <a:endParaRPr lang="fr-FR" sz="2200" dirty="0"/>
          </a:p>
          <a:p>
            <a:pPr lvl="1" fontAlgn="base"/>
            <a:endParaRPr lang="en-US" sz="2200" dirty="0" smtClean="0"/>
          </a:p>
          <a:p>
            <a:pPr marL="457200" lvl="1" indent="0" fontAlgn="base">
              <a:buNone/>
            </a:pPr>
            <a:endParaRPr lang="en-US" dirty="0" smtClean="0"/>
          </a:p>
          <a:p>
            <a:pPr lvl="1"/>
            <a:endParaRPr lang="en-US" dirty="0" smtClean="0"/>
          </a:p>
          <a:p>
            <a:r>
              <a:rPr lang="en-US" sz="2400" b="1" dirty="0" smtClean="0">
                <a:solidFill>
                  <a:schemeClr val="accent1"/>
                </a:solidFill>
              </a:rPr>
              <a:t>ds</a:t>
            </a:r>
          </a:p>
          <a:p>
            <a:endParaRPr lang="en-US" sz="2400" b="1" dirty="0">
              <a:solidFill>
                <a:schemeClr val="accent1"/>
              </a:solidFill>
            </a:endParaRPr>
          </a:p>
          <a:p>
            <a:endParaRPr lang="en-US" sz="2400" dirty="0"/>
          </a:p>
        </p:txBody>
      </p:sp>
      <p:pic>
        <p:nvPicPr>
          <p:cNvPr id="4" name="Picture 2" descr="http://www.itu.int/ITU-D/conferences/wtdc/2010/images/wtdc-logo-130x130-head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1004" y="194783"/>
            <a:ext cx="1238250" cy="12287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STANKO~1\AppData\Local\Temp\Rar$DIa0.298\GRK_3624.jpg"/>
          <p:cNvPicPr>
            <a:picLocks noChangeAspect="1" noChangeArrowheads="1"/>
          </p:cNvPicPr>
          <p:nvPr/>
        </p:nvPicPr>
        <p:blipFill>
          <a:blip r:embed="rId3" cstate="print"/>
          <a:srcRect/>
          <a:stretch>
            <a:fillRect/>
          </a:stretch>
        </p:blipFill>
        <p:spPr bwMode="auto">
          <a:xfrm>
            <a:off x="8999009" y="4495800"/>
            <a:ext cx="2990244" cy="1997389"/>
          </a:xfrm>
          <a:prstGeom prst="rect">
            <a:avLst/>
          </a:prstGeom>
          <a:noFill/>
        </p:spPr>
      </p:pic>
    </p:spTree>
    <p:extLst>
      <p:ext uri="{BB962C8B-B14F-4D97-AF65-F5344CB8AC3E}">
        <p14:creationId xmlns:p14="http://schemas.microsoft.com/office/powerpoint/2010/main" val="172630286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Additional Activities </a:t>
            </a:r>
            <a:r>
              <a:rPr lang="en-US" dirty="0" smtClean="0"/>
              <a:t>Related to New RIs</a:t>
            </a:r>
            <a:endParaRPr lang="en-US" dirty="0"/>
          </a:p>
        </p:txBody>
      </p:sp>
      <p:sp>
        <p:nvSpPr>
          <p:cNvPr id="3" name="Content Placeholder 2"/>
          <p:cNvSpPr>
            <a:spLocks noGrp="1"/>
          </p:cNvSpPr>
          <p:nvPr>
            <p:ph idx="1"/>
          </p:nvPr>
        </p:nvSpPr>
        <p:spPr>
          <a:xfrm>
            <a:off x="854529" y="1386840"/>
            <a:ext cx="7862752" cy="4639492"/>
          </a:xfrm>
        </p:spPr>
        <p:txBody>
          <a:bodyPr>
            <a:noAutofit/>
          </a:bodyPr>
          <a:lstStyle/>
          <a:p>
            <a:r>
              <a:rPr lang="en-US" sz="2400" b="1" dirty="0" smtClean="0">
                <a:solidFill>
                  <a:srgbClr val="FF0000"/>
                </a:solidFill>
                <a:effectLst>
                  <a:outerShdw blurRad="38100" dist="38100" dir="2700000" algn="tl">
                    <a:srgbClr val="000000">
                      <a:alpha val="43137"/>
                    </a:srgbClr>
                  </a:outerShdw>
                </a:effectLst>
              </a:rPr>
              <a:t>Innovation</a:t>
            </a:r>
          </a:p>
          <a:p>
            <a:pPr lvl="1"/>
            <a:r>
              <a:rPr lang="en-US" dirty="0"/>
              <a:t>in 2012, ITU EUR organized the </a:t>
            </a:r>
            <a:r>
              <a:rPr lang="en-US" b="1" dirty="0">
                <a:effectLst>
                  <a:outerShdw blurRad="38100" dist="38100" dir="2700000" algn="tl">
                    <a:srgbClr val="000000">
                      <a:alpha val="43137"/>
                    </a:srgbClr>
                  </a:outerShdw>
                </a:effectLst>
              </a:rPr>
              <a:t>Experts Group Meeting for Europe on the Increasing Role of Public Private Partnerships </a:t>
            </a:r>
            <a:r>
              <a:rPr lang="en-US" dirty="0"/>
              <a:t>in the ICT Ecosystem - 25 Years of Telecom/ICT Sector Reform in Europe and Beyond, held at ITU Headquarters</a:t>
            </a:r>
            <a:endParaRPr lang="en-US" dirty="0" smtClean="0"/>
          </a:p>
          <a:p>
            <a:pPr lvl="1"/>
            <a:r>
              <a:rPr lang="en-US" b="1" dirty="0" smtClean="0">
                <a:effectLst>
                  <a:outerShdw blurRad="38100" dist="38100" dir="2700000" algn="tl">
                    <a:srgbClr val="000000">
                      <a:alpha val="43137"/>
                    </a:srgbClr>
                  </a:outerShdw>
                </a:effectLst>
              </a:rPr>
              <a:t>Fostering Innovation and Partnerships in Human Capacity Building</a:t>
            </a:r>
            <a:r>
              <a:rPr lang="en-US" dirty="0" smtClean="0"/>
              <a:t>: Enhanced Engagement of Academia in the International Telecommunication Union and ITU Academy event (28– 29 April 2013, Prague, Czech Republic)</a:t>
            </a:r>
            <a:endParaRPr lang="en-US" sz="2400" b="1" dirty="0">
              <a:solidFill>
                <a:schemeClr val="accent1"/>
              </a:solidFill>
            </a:endParaRPr>
          </a:p>
          <a:p>
            <a:endParaRPr lang="en-US" sz="2400" dirty="0"/>
          </a:p>
        </p:txBody>
      </p:sp>
      <p:pic>
        <p:nvPicPr>
          <p:cNvPr id="4" name="Picture 2" descr="http://www.itu.int/ITU-D/conferences/wtdc/2010/images/wtdc-logo-130x130-head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1004" y="194783"/>
            <a:ext cx="1238250" cy="12287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Prague-All-2.gif"/>
          <p:cNvPicPr>
            <a:picLocks noChangeAspect="1" noChangeArrowheads="1"/>
          </p:cNvPicPr>
          <p:nvPr/>
        </p:nvPicPr>
        <p:blipFill>
          <a:blip r:embed="rId3" cstate="print"/>
          <a:srcRect/>
          <a:stretch>
            <a:fillRect/>
          </a:stretch>
        </p:blipFill>
        <p:spPr bwMode="auto">
          <a:xfrm>
            <a:off x="8717281" y="1900108"/>
            <a:ext cx="3302922" cy="18336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5568172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Activities Related to New RIs</a:t>
            </a:r>
          </a:p>
        </p:txBody>
      </p:sp>
      <p:sp>
        <p:nvSpPr>
          <p:cNvPr id="3" name="Content Placeholder 2"/>
          <p:cNvSpPr>
            <a:spLocks noGrp="1"/>
          </p:cNvSpPr>
          <p:nvPr>
            <p:ph idx="1"/>
          </p:nvPr>
        </p:nvSpPr>
        <p:spPr>
          <a:xfrm>
            <a:off x="854528" y="1293314"/>
            <a:ext cx="11337471" cy="4199617"/>
          </a:xfrm>
        </p:spPr>
        <p:txBody>
          <a:bodyPr>
            <a:normAutofit fontScale="92500"/>
          </a:bodyPr>
          <a:lstStyle/>
          <a:p>
            <a:pPr fontAlgn="base"/>
            <a:r>
              <a:rPr lang="en-US" b="1" dirty="0">
                <a:solidFill>
                  <a:srgbClr val="FF0000"/>
                </a:solidFill>
              </a:rPr>
              <a:t>Human</a:t>
            </a:r>
            <a:r>
              <a:rPr lang="en-US" b="1" dirty="0" smtClean="0">
                <a:solidFill>
                  <a:srgbClr val="FF0000"/>
                </a:solidFill>
              </a:rPr>
              <a:t> </a:t>
            </a:r>
            <a:r>
              <a:rPr lang="en-US" dirty="0">
                <a:solidFill>
                  <a:srgbClr val="FF0000"/>
                </a:solidFill>
              </a:rPr>
              <a:t>Capacity</a:t>
            </a:r>
            <a:r>
              <a:rPr lang="en-US" b="1" dirty="0" smtClean="0">
                <a:solidFill>
                  <a:srgbClr val="FF0000"/>
                </a:solidFill>
              </a:rPr>
              <a:t> Building </a:t>
            </a:r>
          </a:p>
          <a:p>
            <a:pPr lvl="1" fontAlgn="base"/>
            <a:r>
              <a:rPr lang="en-US" dirty="0" smtClean="0"/>
              <a:t>Since </a:t>
            </a:r>
            <a:r>
              <a:rPr lang="en-US" dirty="0"/>
              <a:t>2011, ITU EUR facilitated training opportunities for more than 500 professionals</a:t>
            </a:r>
          </a:p>
          <a:p>
            <a:pPr lvl="1" fontAlgn="base"/>
            <a:r>
              <a:rPr lang="en-US" dirty="0"/>
              <a:t>In 2011, the Polish National Institute of Telecommunications hosted a face-to-face event on Advanced Internet Technologies for Europe in Warsaw, Poland</a:t>
            </a:r>
          </a:p>
          <a:p>
            <a:pPr lvl="1" fontAlgn="base"/>
            <a:r>
              <a:rPr lang="en-US" dirty="0"/>
              <a:t>A distance learning course developed in collaboration with Ss. Cyril and Methodius University in Skopje (CMU) focused on Next Generation Mobile and Wireless Networks</a:t>
            </a:r>
          </a:p>
          <a:p>
            <a:pPr lvl="1" fontAlgn="base"/>
            <a:r>
              <a:rPr lang="en-US" dirty="0"/>
              <a:t>In 2012, INA Academy hosted a face-to-face event on the Digital Dividend: Challenges and Consumer Interests in Athens, Greece</a:t>
            </a:r>
          </a:p>
          <a:p>
            <a:pPr lvl="1" fontAlgn="base"/>
            <a:r>
              <a:rPr lang="en-US" dirty="0"/>
              <a:t>CMU facilitated distance learning courses on Mobile Broadband: LTE/LTE-Advanced, WiMAX and WLAN and Future Internet In 2013,</a:t>
            </a:r>
          </a:p>
          <a:p>
            <a:pPr lvl="1" fontAlgn="base"/>
            <a:r>
              <a:rPr lang="en-US" dirty="0" smtClean="0"/>
              <a:t>In 2014 CMU </a:t>
            </a:r>
            <a:r>
              <a:rPr lang="en-US" dirty="0"/>
              <a:t>provided a series of distance learning courses focused on Broadband and Next Generation Networks, 4G Mobile and Future Internet.</a:t>
            </a:r>
          </a:p>
          <a:p>
            <a:endParaRPr lang="en-US" dirty="0"/>
          </a:p>
        </p:txBody>
      </p:sp>
      <p:pic>
        <p:nvPicPr>
          <p:cNvPr id="4" name="Picture 2" descr="http://www.itu.int/ITU-D/conferences/wtdc/2010/images/wtdc-logo-130x130-head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1004" y="194783"/>
            <a:ext cx="1238250" cy="12287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0115" y="5492930"/>
            <a:ext cx="1434406" cy="1068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descr="ITU-NewsStrategy-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5773" y="5492931"/>
            <a:ext cx="3660867" cy="1068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54267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Regional Initiatives: 2010 </a:t>
            </a:r>
            <a:r>
              <a:rPr lang="en-US" dirty="0" smtClean="0">
                <a:sym typeface="Wingdings" panose="05000000000000000000" pitchFamily="2" charset="2"/>
              </a:rPr>
              <a:t> 2014</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03020848"/>
              </p:ext>
            </p:extLst>
          </p:nvPr>
        </p:nvGraphicFramePr>
        <p:xfrm>
          <a:off x="838200" y="1219002"/>
          <a:ext cx="10531928" cy="4211320"/>
        </p:xfrm>
        <a:graphic>
          <a:graphicData uri="http://schemas.openxmlformats.org/drawingml/2006/table">
            <a:tbl>
              <a:tblPr firstRow="1" bandRow="1">
                <a:tableStyleId>{5C22544A-7EE6-4342-B048-85BDC9FD1C3A}</a:tableStyleId>
              </a:tblPr>
              <a:tblGrid>
                <a:gridCol w="4873283"/>
                <a:gridCol w="647114"/>
                <a:gridCol w="5011531"/>
              </a:tblGrid>
              <a:tr h="370840">
                <a:tc>
                  <a:txBody>
                    <a:bodyPr/>
                    <a:lstStyle/>
                    <a:p>
                      <a:pPr algn="ctr"/>
                      <a:r>
                        <a:rPr lang="en-US" dirty="0" smtClean="0"/>
                        <a:t>WTDC - 2010</a:t>
                      </a:r>
                      <a:endParaRPr lang="en-US" dirty="0"/>
                    </a:p>
                  </a:txBody>
                  <a:tcPr/>
                </a:tc>
                <a:tc>
                  <a:txBody>
                    <a:bodyPr/>
                    <a:lstStyle/>
                    <a:p>
                      <a:pPr algn="ctr"/>
                      <a:endParaRPr lang="en-US" dirty="0"/>
                    </a:p>
                  </a:txBody>
                  <a:tcPr>
                    <a:solidFill>
                      <a:srgbClr val="00FF00"/>
                    </a:solidFill>
                  </a:tcPr>
                </a:tc>
                <a:tc>
                  <a:txBody>
                    <a:bodyPr/>
                    <a:lstStyle/>
                    <a:p>
                      <a:pPr algn="ctr"/>
                      <a:r>
                        <a:rPr lang="en-US" dirty="0" smtClean="0"/>
                        <a:t>WTDC – 2014</a:t>
                      </a:r>
                      <a:endParaRPr lang="en-US" dirty="0"/>
                    </a:p>
                  </a:txBody>
                  <a:tcPr/>
                </a:tc>
              </a:tr>
              <a:tr h="370840">
                <a:tc>
                  <a:txBody>
                    <a:bodyPr/>
                    <a:lstStyle/>
                    <a:p>
                      <a:r>
                        <a:rPr lang="en-US" sz="1800" b="1" i="0" kern="1200" dirty="0" smtClean="0">
                          <a:solidFill>
                            <a:srgbClr val="FF0000"/>
                          </a:solidFill>
                          <a:effectLst/>
                          <a:latin typeface="+mn-lt"/>
                          <a:ea typeface="+mn-ea"/>
                          <a:cs typeface="+mn-cs"/>
                        </a:rPr>
                        <a:t>RI-2</a:t>
                      </a:r>
                      <a:r>
                        <a:rPr lang="en-US" sz="1800" b="1" i="0" kern="1200" baseline="0" dirty="0" smtClean="0">
                          <a:solidFill>
                            <a:srgbClr val="FF0000"/>
                          </a:solidFill>
                          <a:effectLst/>
                          <a:latin typeface="+mn-lt"/>
                          <a:ea typeface="+mn-ea"/>
                          <a:cs typeface="+mn-cs"/>
                        </a:rPr>
                        <a:t> </a:t>
                      </a:r>
                      <a:r>
                        <a:rPr lang="en-US" sz="1800" b="1" i="0" kern="1200" dirty="0" smtClean="0">
                          <a:solidFill>
                            <a:schemeClr val="dk1"/>
                          </a:solidFill>
                          <a:effectLst/>
                          <a:latin typeface="+mn-lt"/>
                          <a:ea typeface="+mn-ea"/>
                          <a:cs typeface="+mn-cs"/>
                        </a:rPr>
                        <a:t>Facilitating the smooth transition from analogue to digital broadcasting</a:t>
                      </a:r>
                      <a:endParaRPr lang="en-US"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smtClean="0">
                          <a:solidFill>
                            <a:srgbClr val="FF0000"/>
                          </a:solidFill>
                          <a:sym typeface="Wingdings" panose="05000000000000000000" pitchFamily="2" charset="2"/>
                        </a:rPr>
                        <a:t> </a:t>
                      </a:r>
                      <a:endParaRPr lang="en-US" sz="3200" b="1" dirty="0" smtClean="0">
                        <a:solidFill>
                          <a:srgbClr val="FF0000"/>
                        </a:solidFill>
                      </a:endParaRPr>
                    </a:p>
                  </a:txBody>
                  <a:tcPr>
                    <a:solidFill>
                      <a:srgbClr val="00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RI-1</a:t>
                      </a:r>
                      <a:r>
                        <a:rPr lang="en-US" b="1" baseline="0" dirty="0" smtClean="0">
                          <a:solidFill>
                            <a:srgbClr val="FF0000"/>
                          </a:solidFill>
                        </a:rPr>
                        <a:t> </a:t>
                      </a:r>
                      <a:r>
                        <a:rPr lang="en-US" b="1" dirty="0" smtClean="0"/>
                        <a:t>Spectrum management and transition to digital broadcasting</a:t>
                      </a:r>
                    </a:p>
                  </a:txBody>
                  <a:tcPr/>
                </a:tc>
              </a:tr>
              <a:tr h="370840">
                <a:tc>
                  <a:txBody>
                    <a:bodyPr/>
                    <a:lstStyle/>
                    <a:p>
                      <a:endParaRPr lang="en-US" dirty="0"/>
                    </a:p>
                  </a:txBody>
                  <a:tcPr/>
                </a:tc>
                <a:tc>
                  <a:txBody>
                    <a:bodyPr/>
                    <a:lstStyle/>
                    <a:p>
                      <a:endParaRPr lang="en-US" dirty="0"/>
                    </a:p>
                  </a:txBody>
                  <a:tcPr>
                    <a:solidFill>
                      <a:srgbClr val="00FF00"/>
                    </a:solidFill>
                  </a:tcPr>
                </a:tc>
                <a:tc>
                  <a:txBody>
                    <a:bodyPr/>
                    <a:lstStyle/>
                    <a:p>
                      <a:r>
                        <a:rPr lang="en-US" b="1" dirty="0" smtClean="0">
                          <a:solidFill>
                            <a:srgbClr val="FF0000"/>
                          </a:solidFill>
                        </a:rPr>
                        <a:t>RI-2 </a:t>
                      </a:r>
                      <a:r>
                        <a:rPr lang="en-US" b="1" dirty="0" smtClean="0"/>
                        <a:t>Development of broadband access and adoption of broadband</a:t>
                      </a:r>
                      <a:endParaRPr lang="en-US" dirty="0"/>
                    </a:p>
                  </a:txBody>
                  <a:tcPr/>
                </a:tc>
              </a:tr>
              <a:tr h="370840">
                <a:tc>
                  <a:txBody>
                    <a:bodyPr/>
                    <a:lstStyle/>
                    <a:p>
                      <a:r>
                        <a:rPr lang="en-US" sz="1800" b="1" i="0" kern="1200" dirty="0" smtClean="0">
                          <a:solidFill>
                            <a:srgbClr val="FF0000"/>
                          </a:solidFill>
                          <a:effectLst/>
                          <a:latin typeface="+mn-lt"/>
                          <a:ea typeface="+mn-ea"/>
                          <a:cs typeface="+mn-cs"/>
                        </a:rPr>
                        <a:t>RI-1</a:t>
                      </a:r>
                      <a:r>
                        <a:rPr lang="en-US" sz="1800" b="1" i="0" kern="1200" baseline="0" dirty="0" smtClean="0">
                          <a:solidFill>
                            <a:srgbClr val="FF0000"/>
                          </a:solidFill>
                          <a:effectLst/>
                          <a:latin typeface="+mn-lt"/>
                          <a:ea typeface="+mn-ea"/>
                          <a:cs typeface="+mn-cs"/>
                        </a:rPr>
                        <a:t> </a:t>
                      </a:r>
                      <a:r>
                        <a:rPr lang="en-US" sz="1800" b="1" i="0" kern="1200" dirty="0" smtClean="0">
                          <a:solidFill>
                            <a:schemeClr val="dk1"/>
                          </a:solidFill>
                          <a:effectLst/>
                          <a:latin typeface="+mn-lt"/>
                          <a:ea typeface="+mn-ea"/>
                          <a:cs typeface="+mn-cs"/>
                        </a:rPr>
                        <a:t>Accompany efforts to improve E-accessibility in Central and Eastern Europe</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smtClean="0">
                          <a:solidFill>
                            <a:srgbClr val="FF0000"/>
                          </a:solidFill>
                          <a:sym typeface="Wingdings" panose="05000000000000000000" pitchFamily="2" charset="2"/>
                        </a:rPr>
                        <a:t> </a:t>
                      </a:r>
                      <a:endParaRPr lang="en-US" sz="1800" b="1" dirty="0" smtClean="0">
                        <a:solidFill>
                          <a:srgbClr val="FF0000"/>
                        </a:solidFill>
                      </a:endParaRPr>
                    </a:p>
                  </a:txBody>
                  <a:tcPr>
                    <a:solidFill>
                      <a:srgbClr val="00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RI-3 </a:t>
                      </a:r>
                      <a:r>
                        <a:rPr lang="en-US" b="1" dirty="0" smtClean="0"/>
                        <a:t>Ensuring access to telecommunications/ICTs, in particular for persons with disabilities</a:t>
                      </a:r>
                    </a:p>
                  </a:txBody>
                  <a:tcPr/>
                </a:tc>
              </a:tr>
              <a:tr h="370840">
                <a:tc>
                  <a:txBody>
                    <a:bodyPr/>
                    <a:lstStyle/>
                    <a:p>
                      <a:endParaRPr lang="en-US" dirty="0"/>
                    </a:p>
                  </a:txBody>
                  <a:tcPr/>
                </a:tc>
                <a:tc>
                  <a:txBody>
                    <a:bodyPr/>
                    <a:lstStyle/>
                    <a:p>
                      <a:endParaRPr lang="en-US" dirty="0"/>
                    </a:p>
                  </a:txBody>
                  <a:tcPr>
                    <a:solidFill>
                      <a:srgbClr val="00FF00"/>
                    </a:solidFill>
                  </a:tcPr>
                </a:tc>
                <a:tc>
                  <a:txBody>
                    <a:bodyPr/>
                    <a:lstStyle/>
                    <a:p>
                      <a:r>
                        <a:rPr lang="en-US" b="1" dirty="0" smtClean="0">
                          <a:solidFill>
                            <a:srgbClr val="FF0000"/>
                          </a:solidFill>
                        </a:rPr>
                        <a:t>RI-4 </a:t>
                      </a:r>
                      <a:r>
                        <a:rPr lang="en-US" b="1" dirty="0" smtClean="0"/>
                        <a:t>Building confidence and security in using telecommunications/ICTs</a:t>
                      </a:r>
                      <a:endParaRPr lang="en-US" dirty="0"/>
                    </a:p>
                  </a:txBody>
                  <a:tcPr/>
                </a:tc>
              </a:tr>
              <a:tr h="370840">
                <a:tc>
                  <a:txBody>
                    <a:bodyPr/>
                    <a:lstStyle/>
                    <a:p>
                      <a:endParaRPr lang="en-US" dirty="0"/>
                    </a:p>
                  </a:txBody>
                  <a:tcPr/>
                </a:tc>
                <a:tc>
                  <a:txBody>
                    <a:bodyPr/>
                    <a:lstStyle/>
                    <a:p>
                      <a:endParaRPr lang="en-US" dirty="0" smtClean="0"/>
                    </a:p>
                  </a:txBody>
                  <a:tcPr>
                    <a:solidFill>
                      <a:srgbClr val="00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RI-5 </a:t>
                      </a:r>
                      <a:r>
                        <a:rPr lang="en-US" b="1" dirty="0" smtClean="0"/>
                        <a:t>Entrepreneurship, innovation and youth</a:t>
                      </a:r>
                    </a:p>
                    <a:p>
                      <a:endParaRPr lang="en-US" dirty="0" smtClean="0"/>
                    </a:p>
                  </a:txBody>
                  <a:tcPr/>
                </a:tc>
              </a:tr>
              <a:tr h="370840">
                <a:tc>
                  <a:txBody>
                    <a:bodyPr/>
                    <a:lstStyle/>
                    <a:p>
                      <a:r>
                        <a:rPr lang="en-US" sz="1800" b="1" i="0" kern="1200" dirty="0" smtClean="0">
                          <a:solidFill>
                            <a:srgbClr val="FF0000"/>
                          </a:solidFill>
                          <a:effectLst/>
                          <a:latin typeface="+mn-lt"/>
                          <a:ea typeface="+mn-ea"/>
                          <a:cs typeface="+mn-cs"/>
                        </a:rPr>
                        <a:t>RI-3 </a:t>
                      </a:r>
                      <a:r>
                        <a:rPr lang="en-US" sz="1800" b="1" i="0" kern="1200" dirty="0" smtClean="0">
                          <a:solidFill>
                            <a:schemeClr val="dk1"/>
                          </a:solidFill>
                          <a:effectLst/>
                          <a:latin typeface="+mn-lt"/>
                          <a:ea typeface="+mn-ea"/>
                          <a:cs typeface="+mn-cs"/>
                        </a:rPr>
                        <a:t>Share best practices in the implementation of e-applications, including e-health</a:t>
                      </a:r>
                      <a:endParaRPr lang="en-US" dirty="0"/>
                    </a:p>
                  </a:txBody>
                  <a:tcPr/>
                </a:tc>
                <a:tc>
                  <a:txBody>
                    <a:bodyPr/>
                    <a:lstStyle/>
                    <a:p>
                      <a:endParaRPr lang="en-US" dirty="0" smtClean="0"/>
                    </a:p>
                  </a:txBody>
                  <a:tcPr>
                    <a:solidFill>
                      <a:srgbClr val="00FF00"/>
                    </a:solidFill>
                  </a:tcPr>
                </a:tc>
                <a:tc>
                  <a:txBody>
                    <a:bodyPr/>
                    <a:lstStyle/>
                    <a:p>
                      <a:endParaRPr lang="en-US" dirty="0" smtClean="0"/>
                    </a:p>
                  </a:txBody>
                  <a:tcPr/>
                </a:tc>
              </a:tr>
            </a:tbl>
          </a:graphicData>
        </a:graphic>
      </p:graphicFrame>
    </p:spTree>
    <p:extLst>
      <p:ext uri="{BB962C8B-B14F-4D97-AF65-F5344CB8AC3E}">
        <p14:creationId xmlns:p14="http://schemas.microsoft.com/office/powerpoint/2010/main" val="71125742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Regional Initiatives Adopted by WTDC-14</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54529" y="1465437"/>
            <a:ext cx="10515600" cy="4199617"/>
          </a:xfrm>
        </p:spPr>
        <p:txBody>
          <a:bodyPr>
            <a:normAutofit fontScale="92500" lnSpcReduction="20000"/>
          </a:bodyPr>
          <a:lstStyle/>
          <a:p>
            <a:r>
              <a:rPr lang="en-US" b="1" dirty="0">
                <a:solidFill>
                  <a:srgbClr val="FF0000"/>
                </a:solidFill>
              </a:rPr>
              <a:t>EUR1</a:t>
            </a:r>
            <a:r>
              <a:rPr lang="en-US" b="1" dirty="0"/>
              <a:t>   Spectrum management and transition to digital broadcasting</a:t>
            </a:r>
          </a:p>
          <a:p>
            <a:endParaRPr lang="en-US" b="1" dirty="0"/>
          </a:p>
          <a:p>
            <a:r>
              <a:rPr lang="en-US" b="1" dirty="0">
                <a:solidFill>
                  <a:srgbClr val="FF0000"/>
                </a:solidFill>
              </a:rPr>
              <a:t>EUR2</a:t>
            </a:r>
            <a:r>
              <a:rPr lang="en-US" b="1" dirty="0"/>
              <a:t>   Development of broadband access and adoption of broadband</a:t>
            </a:r>
          </a:p>
          <a:p>
            <a:endParaRPr lang="en-US" b="1" dirty="0"/>
          </a:p>
          <a:p>
            <a:r>
              <a:rPr lang="en-US" b="1" dirty="0">
                <a:solidFill>
                  <a:srgbClr val="FF0000"/>
                </a:solidFill>
              </a:rPr>
              <a:t>EUR3</a:t>
            </a:r>
            <a:r>
              <a:rPr lang="en-US" b="1" dirty="0"/>
              <a:t>   Ensuring access to telecommunications/ICTs, in particular for 		</a:t>
            </a:r>
            <a:r>
              <a:rPr lang="en-US" b="1" dirty="0" smtClean="0"/>
              <a:t>    persons </a:t>
            </a:r>
            <a:r>
              <a:rPr lang="en-US" b="1" dirty="0"/>
              <a:t>with disabilities</a:t>
            </a:r>
          </a:p>
          <a:p>
            <a:endParaRPr lang="en-US" b="1" dirty="0"/>
          </a:p>
          <a:p>
            <a:r>
              <a:rPr lang="en-US" b="1" dirty="0">
                <a:solidFill>
                  <a:srgbClr val="FF0000"/>
                </a:solidFill>
              </a:rPr>
              <a:t>EUR4</a:t>
            </a:r>
            <a:r>
              <a:rPr lang="en-US" b="1" dirty="0"/>
              <a:t>   Building confidence and security in using telecommunications/ICTs</a:t>
            </a:r>
          </a:p>
          <a:p>
            <a:endParaRPr lang="en-US" b="1" dirty="0"/>
          </a:p>
          <a:p>
            <a:r>
              <a:rPr lang="en-US" b="1" dirty="0">
                <a:solidFill>
                  <a:srgbClr val="FF0000"/>
                </a:solidFill>
              </a:rPr>
              <a:t>EUR5</a:t>
            </a:r>
            <a:r>
              <a:rPr lang="en-US" b="1" dirty="0"/>
              <a:t>   Entrepreneurship, innovation and youth</a:t>
            </a:r>
          </a:p>
          <a:p>
            <a:endParaRPr lang="en-US" dirty="0"/>
          </a:p>
        </p:txBody>
      </p:sp>
      <p:pic>
        <p:nvPicPr>
          <p:cNvPr id="4" name="Picture 2" descr="http://www.itu.int/en/ITU-D/PublishingImages/WTDC/WTDC14BannerHomePage_v1.png"/>
          <p:cNvPicPr>
            <a:picLocks noChangeAspect="1" noChangeArrowheads="1"/>
          </p:cNvPicPr>
          <p:nvPr/>
        </p:nvPicPr>
        <p:blipFill rotWithShape="1">
          <a:blip r:embed="rId2">
            <a:extLst>
              <a:ext uri="{28A0092B-C50C-407E-A947-70E740481C1C}">
                <a14:useLocalDpi xmlns:a14="http://schemas.microsoft.com/office/drawing/2010/main" val="0"/>
              </a:ext>
            </a:extLst>
          </a:blip>
          <a:srcRect l="43989" t="12851" r="44569" b="13025"/>
          <a:stretch/>
        </p:blipFill>
        <p:spPr bwMode="auto">
          <a:xfrm>
            <a:off x="10805772" y="234532"/>
            <a:ext cx="1185355" cy="2387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86035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white"/>
                </a:solidFill>
                <a:effectLst>
                  <a:outerShdw blurRad="38100" dist="38100" dir="2700000" algn="tl">
                    <a:srgbClr val="000000">
                      <a:alpha val="43137"/>
                    </a:srgbClr>
                  </a:outerShdw>
                </a:effectLst>
              </a:rPr>
              <a:t>Bottom-up </a:t>
            </a:r>
            <a:r>
              <a:rPr lang="en-US" dirty="0" smtClean="0">
                <a:solidFill>
                  <a:prstClr val="white"/>
                </a:solidFill>
                <a:effectLst>
                  <a:outerShdw blurRad="38100" dist="38100" dir="2700000" algn="tl">
                    <a:srgbClr val="000000">
                      <a:alpha val="43137"/>
                    </a:srgbClr>
                  </a:outerShdw>
                </a:effectLst>
              </a:rPr>
              <a:t>Approach</a:t>
            </a:r>
            <a:endParaRPr lang="en-US" dirty="0">
              <a:effectLst>
                <a:outerShdw blurRad="38100" dist="38100" dir="2700000" algn="tl">
                  <a:srgbClr val="000000">
                    <a:alpha val="43137"/>
                  </a:srgbClr>
                </a:outerShdw>
              </a:effectLst>
            </a:endParaRPr>
          </a:p>
        </p:txBody>
      </p:sp>
      <p:pic>
        <p:nvPicPr>
          <p:cNvPr id="4" name="Picture 2" descr="http://www.itu.int/en/ITU-D/PublishingImages/WTDC/WTDC14BannerHomePage_v1.png"/>
          <p:cNvPicPr>
            <a:picLocks noChangeAspect="1" noChangeArrowheads="1"/>
          </p:cNvPicPr>
          <p:nvPr/>
        </p:nvPicPr>
        <p:blipFill rotWithShape="1">
          <a:blip r:embed="rId2">
            <a:extLst>
              <a:ext uri="{28A0092B-C50C-407E-A947-70E740481C1C}">
                <a14:useLocalDpi xmlns:a14="http://schemas.microsoft.com/office/drawing/2010/main" val="0"/>
              </a:ext>
            </a:extLst>
          </a:blip>
          <a:srcRect l="43989" t="12851" r="44569" b="13025"/>
          <a:stretch/>
        </p:blipFill>
        <p:spPr bwMode="auto">
          <a:xfrm>
            <a:off x="2502828" y="2195232"/>
            <a:ext cx="1128713" cy="2273551"/>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4879572" y="2388116"/>
            <a:ext cx="1800225" cy="18288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t>Five Regional Initiatives</a:t>
            </a:r>
          </a:p>
          <a:p>
            <a:pPr algn="ctr"/>
            <a:r>
              <a:rPr lang="en-US" dirty="0" smtClean="0"/>
              <a:t>Objective/Results</a:t>
            </a:r>
            <a:endParaRPr lang="en-US" dirty="0"/>
          </a:p>
        </p:txBody>
      </p:sp>
      <p:pic>
        <p:nvPicPr>
          <p:cNvPr id="6" name="Picture 5"/>
          <p:cNvPicPr>
            <a:picLocks noChangeAspect="1"/>
          </p:cNvPicPr>
          <p:nvPr/>
        </p:nvPicPr>
        <p:blipFill rotWithShape="1">
          <a:blip r:embed="rId3"/>
          <a:srcRect l="21230" t="22070" r="50549" b="9766"/>
          <a:stretch/>
        </p:blipFill>
        <p:spPr>
          <a:xfrm>
            <a:off x="8451905" y="2223812"/>
            <a:ext cx="1551872" cy="2107406"/>
          </a:xfrm>
          <a:prstGeom prst="rect">
            <a:avLst/>
          </a:prstGeom>
          <a:ln>
            <a:solidFill>
              <a:schemeClr val="accent2"/>
            </a:solidFill>
          </a:ln>
        </p:spPr>
      </p:pic>
      <p:pic>
        <p:nvPicPr>
          <p:cNvPr id="7" name="Picture 6"/>
          <p:cNvPicPr>
            <a:picLocks noChangeAspect="1"/>
          </p:cNvPicPr>
          <p:nvPr/>
        </p:nvPicPr>
        <p:blipFill rotWithShape="1">
          <a:blip r:embed="rId3"/>
          <a:srcRect l="21230" t="22070" r="50549" b="9766"/>
          <a:stretch/>
        </p:blipFill>
        <p:spPr>
          <a:xfrm>
            <a:off x="8318546" y="2319056"/>
            <a:ext cx="1551872" cy="2107406"/>
          </a:xfrm>
          <a:prstGeom prst="rect">
            <a:avLst/>
          </a:prstGeom>
          <a:ln>
            <a:solidFill>
              <a:srgbClr val="C00000"/>
            </a:solidFill>
          </a:ln>
        </p:spPr>
      </p:pic>
      <p:pic>
        <p:nvPicPr>
          <p:cNvPr id="8" name="Picture 7"/>
          <p:cNvPicPr>
            <a:picLocks noChangeAspect="1"/>
          </p:cNvPicPr>
          <p:nvPr/>
        </p:nvPicPr>
        <p:blipFill rotWithShape="1">
          <a:blip r:embed="rId3"/>
          <a:srcRect l="21230" t="22070" r="50549" b="9766"/>
          <a:stretch/>
        </p:blipFill>
        <p:spPr>
          <a:xfrm>
            <a:off x="8199490" y="2428596"/>
            <a:ext cx="1551872" cy="2107406"/>
          </a:xfrm>
          <a:prstGeom prst="rect">
            <a:avLst/>
          </a:prstGeom>
          <a:ln>
            <a:solidFill>
              <a:srgbClr val="C00000"/>
            </a:solidFill>
          </a:ln>
        </p:spPr>
      </p:pic>
      <p:pic>
        <p:nvPicPr>
          <p:cNvPr id="9" name="Picture 8"/>
          <p:cNvPicPr>
            <a:picLocks noChangeAspect="1"/>
          </p:cNvPicPr>
          <p:nvPr/>
        </p:nvPicPr>
        <p:blipFill rotWithShape="1">
          <a:blip r:embed="rId3"/>
          <a:srcRect l="21230" t="22070" r="50549" b="9766"/>
          <a:stretch/>
        </p:blipFill>
        <p:spPr>
          <a:xfrm>
            <a:off x="8066135" y="2523844"/>
            <a:ext cx="1551872" cy="2107406"/>
          </a:xfrm>
          <a:prstGeom prst="rect">
            <a:avLst/>
          </a:prstGeom>
          <a:ln>
            <a:solidFill>
              <a:srgbClr val="C00000"/>
            </a:solidFill>
          </a:ln>
        </p:spPr>
      </p:pic>
      <p:pic>
        <p:nvPicPr>
          <p:cNvPr id="10" name="Picture 9"/>
          <p:cNvPicPr>
            <a:picLocks noChangeAspect="1"/>
          </p:cNvPicPr>
          <p:nvPr/>
        </p:nvPicPr>
        <p:blipFill rotWithShape="1">
          <a:blip r:embed="rId3"/>
          <a:srcRect l="21230" t="22070" r="50549" b="9766"/>
          <a:stretch/>
        </p:blipFill>
        <p:spPr>
          <a:xfrm>
            <a:off x="7961356" y="2619092"/>
            <a:ext cx="1551872" cy="2107406"/>
          </a:xfrm>
          <a:prstGeom prst="rect">
            <a:avLst/>
          </a:prstGeom>
          <a:ln>
            <a:solidFill>
              <a:schemeClr val="accent2"/>
            </a:solidFill>
          </a:ln>
        </p:spPr>
      </p:pic>
      <p:sp>
        <p:nvSpPr>
          <p:cNvPr id="11" name="Right Arrow 10"/>
          <p:cNvSpPr/>
          <p:nvPr/>
        </p:nvSpPr>
        <p:spPr>
          <a:xfrm>
            <a:off x="3807750" y="2881033"/>
            <a:ext cx="828935" cy="696514"/>
          </a:xfrm>
          <a:prstGeom prst="right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a:off x="6960537" y="2890553"/>
            <a:ext cx="828935" cy="696514"/>
          </a:xfrm>
          <a:prstGeom prst="right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7732754" y="4824127"/>
            <a:ext cx="2397836" cy="646331"/>
          </a:xfrm>
          <a:prstGeom prst="rect">
            <a:avLst/>
          </a:prstGeom>
          <a:noFill/>
        </p:spPr>
        <p:txBody>
          <a:bodyPr wrap="none" rtlCol="0">
            <a:spAutoFit/>
          </a:bodyPr>
          <a:lstStyle/>
          <a:p>
            <a:pPr algn="ctr"/>
            <a:r>
              <a:rPr lang="en-US" b="1" dirty="0" smtClean="0">
                <a:solidFill>
                  <a:schemeClr val="bg1"/>
                </a:solidFill>
              </a:rPr>
              <a:t>Implementation Period</a:t>
            </a:r>
          </a:p>
          <a:p>
            <a:pPr algn="ctr"/>
            <a:r>
              <a:rPr lang="en-US" b="1" dirty="0" smtClean="0">
                <a:solidFill>
                  <a:schemeClr val="bg1"/>
                </a:solidFill>
              </a:rPr>
              <a:t>2015-2017</a:t>
            </a:r>
            <a:endParaRPr lang="en-US" b="1" dirty="0">
              <a:solidFill>
                <a:schemeClr val="bg1"/>
              </a:solidFill>
            </a:endParaRPr>
          </a:p>
        </p:txBody>
      </p:sp>
    </p:spTree>
    <p:extLst>
      <p:ext uri="{BB962C8B-B14F-4D97-AF65-F5344CB8AC3E}">
        <p14:creationId xmlns:p14="http://schemas.microsoft.com/office/powerpoint/2010/main" val="371235315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68323"/>
            <a:ext cx="12192000" cy="7354923"/>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248" y="5587507"/>
            <a:ext cx="2100942" cy="74797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31579" y="5413182"/>
            <a:ext cx="847831" cy="922303"/>
          </a:xfrm>
          <a:prstGeom prst="rect">
            <a:avLst/>
          </a:prstGeom>
        </p:spPr>
      </p:pic>
      <p:sp>
        <p:nvSpPr>
          <p:cNvPr id="10" name="TextBox 9"/>
          <p:cNvSpPr txBox="1"/>
          <p:nvPr/>
        </p:nvSpPr>
        <p:spPr>
          <a:xfrm>
            <a:off x="2461848" y="-143711"/>
            <a:ext cx="8159260" cy="1015663"/>
          </a:xfrm>
          <a:prstGeom prst="rect">
            <a:avLst/>
          </a:prstGeom>
          <a:noFill/>
        </p:spPr>
        <p:txBody>
          <a:bodyPr wrap="square" rtlCol="0">
            <a:spAutoFit/>
          </a:bodyPr>
          <a:lstStyle/>
          <a:p>
            <a:r>
              <a:rPr lang="en-US" sz="6000" b="1" dirty="0" smtClean="0">
                <a:solidFill>
                  <a:srgbClr val="FF0000"/>
                </a:solidFill>
                <a:effectLst>
                  <a:outerShdw blurRad="38100" dist="38100" dir="2700000" algn="tl">
                    <a:srgbClr val="000000">
                      <a:alpha val="43137"/>
                    </a:srgbClr>
                  </a:outerShdw>
                </a:effectLst>
              </a:rPr>
              <a:t>EUROPE – 2010 </a:t>
            </a:r>
            <a:r>
              <a:rPr lang="en-US" sz="6000" b="1" dirty="0" smtClean="0">
                <a:solidFill>
                  <a:srgbClr val="FF0000"/>
                </a:solidFill>
                <a:effectLst>
                  <a:outerShdw blurRad="38100" dist="38100" dir="2700000" algn="tl">
                    <a:srgbClr val="000000">
                      <a:alpha val="43137"/>
                    </a:srgbClr>
                  </a:outerShdw>
                </a:effectLst>
                <a:sym typeface="Wingdings" panose="05000000000000000000" pitchFamily="2" charset="2"/>
              </a:rPr>
              <a:t> </a:t>
            </a:r>
            <a:r>
              <a:rPr lang="en-US" sz="6000" b="1" dirty="0" smtClean="0">
                <a:solidFill>
                  <a:srgbClr val="FF0000"/>
                </a:solidFill>
                <a:effectLst>
                  <a:outerShdw blurRad="38100" dist="38100" dir="2700000" algn="tl">
                    <a:srgbClr val="000000">
                      <a:alpha val="43137"/>
                    </a:srgbClr>
                  </a:outerShdw>
                </a:effectLst>
              </a:rPr>
              <a:t>2014 </a:t>
            </a:r>
            <a:endParaRPr lang="en-US" sz="6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788316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Bottom-up Approach Open to All Stakeholders </a:t>
            </a:r>
            <a:endParaRPr lang="en-US" dirty="0">
              <a:effectLst>
                <a:outerShdw blurRad="38100" dist="38100" dir="2700000" algn="tl">
                  <a:srgbClr val="000000">
                    <a:alpha val="43137"/>
                  </a:srgbClr>
                </a:outerShdw>
              </a:effectLst>
            </a:endParaRPr>
          </a:p>
        </p:txBody>
      </p:sp>
      <p:graphicFrame>
        <p:nvGraphicFramePr>
          <p:cNvPr id="4" name="Diagram 3"/>
          <p:cNvGraphicFramePr/>
          <p:nvPr>
            <p:extLst/>
          </p:nvPr>
        </p:nvGraphicFramePr>
        <p:xfrm>
          <a:off x="1606929" y="1554870"/>
          <a:ext cx="9258298" cy="3822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592252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p:cNvGraphicFramePr/>
          <p:nvPr>
            <p:extLst>
              <p:ext uri="{D42A27DB-BD31-4B8C-83A1-F6EECF244321}">
                <p14:modId xmlns:p14="http://schemas.microsoft.com/office/powerpoint/2010/main" val="2935032218"/>
              </p:ext>
            </p:extLst>
          </p:nvPr>
        </p:nvGraphicFramePr>
        <p:xfrm>
          <a:off x="-1266510" y="392239"/>
          <a:ext cx="3420039" cy="5755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854528" y="40310"/>
            <a:ext cx="10934197" cy="1325563"/>
          </a:xfrm>
        </p:spPr>
        <p:txBody>
          <a:bodyPr/>
          <a:lstStyle/>
          <a:p>
            <a:r>
              <a:rPr lang="en-US" dirty="0" smtClean="0">
                <a:effectLst>
                  <a:outerShdw blurRad="38100" dist="38100" dir="2700000" algn="tl">
                    <a:srgbClr val="000000">
                      <a:alpha val="43137"/>
                    </a:srgbClr>
                  </a:outerShdw>
                </a:effectLst>
              </a:rPr>
              <a:t>Building Blocks and Impact of Regional Initiatives</a:t>
            </a:r>
            <a:endParaRPr lang="en-US" dirty="0">
              <a:effectLst>
                <a:outerShdw blurRad="38100" dist="38100" dir="2700000" algn="tl">
                  <a:srgbClr val="000000">
                    <a:alpha val="43137"/>
                  </a:srgbClr>
                </a:outerShdw>
              </a:effectLst>
            </a:endParaRPr>
          </a:p>
        </p:txBody>
      </p:sp>
      <p:graphicFrame>
        <p:nvGraphicFramePr>
          <p:cNvPr id="3" name="Diagram 2"/>
          <p:cNvGraphicFramePr/>
          <p:nvPr/>
        </p:nvGraphicFramePr>
        <p:xfrm>
          <a:off x="1434334" y="-143779"/>
          <a:ext cx="9510336" cy="657975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Diagram 5"/>
          <p:cNvGraphicFramePr/>
          <p:nvPr/>
        </p:nvGraphicFramePr>
        <p:xfrm>
          <a:off x="9610160" y="585670"/>
          <a:ext cx="3420039" cy="575534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0" name="Right Arrow 9"/>
          <p:cNvSpPr/>
          <p:nvPr/>
        </p:nvSpPr>
        <p:spPr>
          <a:xfrm>
            <a:off x="2549977" y="2725618"/>
            <a:ext cx="1411941" cy="8202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eft-Right Arrow 3"/>
          <p:cNvSpPr/>
          <p:nvPr/>
        </p:nvSpPr>
        <p:spPr>
          <a:xfrm>
            <a:off x="8930640" y="2815713"/>
            <a:ext cx="1173480" cy="64008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Right Arrow 8"/>
          <p:cNvSpPr/>
          <p:nvPr/>
        </p:nvSpPr>
        <p:spPr>
          <a:xfrm>
            <a:off x="8351520" y="4412922"/>
            <a:ext cx="1173480" cy="64008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Right Arrow 11"/>
          <p:cNvSpPr/>
          <p:nvPr/>
        </p:nvSpPr>
        <p:spPr>
          <a:xfrm>
            <a:off x="8168640" y="1441122"/>
            <a:ext cx="1173480" cy="64008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760650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Regional Initiatives Adopted by WTDC-14</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54529" y="1465437"/>
            <a:ext cx="10515600" cy="4199617"/>
          </a:xfrm>
        </p:spPr>
        <p:txBody>
          <a:bodyPr>
            <a:normAutofit fontScale="92500" lnSpcReduction="20000"/>
          </a:bodyPr>
          <a:lstStyle/>
          <a:p>
            <a:r>
              <a:rPr lang="en-US" b="1" dirty="0">
                <a:solidFill>
                  <a:srgbClr val="FF0000"/>
                </a:solidFill>
              </a:rPr>
              <a:t>EUR1</a:t>
            </a:r>
            <a:r>
              <a:rPr lang="en-US" b="1" dirty="0"/>
              <a:t>   Spectrum management and transition to digital broadcasting</a:t>
            </a:r>
          </a:p>
          <a:p>
            <a:endParaRPr lang="en-US" b="1" dirty="0"/>
          </a:p>
          <a:p>
            <a:r>
              <a:rPr lang="en-US" b="1" dirty="0">
                <a:solidFill>
                  <a:srgbClr val="FF0000"/>
                </a:solidFill>
              </a:rPr>
              <a:t>EUR2</a:t>
            </a:r>
            <a:r>
              <a:rPr lang="en-US" b="1" dirty="0"/>
              <a:t>   Development of broadband access and adoption of broadband</a:t>
            </a:r>
          </a:p>
          <a:p>
            <a:endParaRPr lang="en-US" b="1" dirty="0"/>
          </a:p>
          <a:p>
            <a:r>
              <a:rPr lang="en-US" b="1" dirty="0">
                <a:solidFill>
                  <a:srgbClr val="FF0000"/>
                </a:solidFill>
              </a:rPr>
              <a:t>EUR3</a:t>
            </a:r>
            <a:r>
              <a:rPr lang="en-US" b="1" dirty="0"/>
              <a:t>   Ensuring access to telecommunications/ICTs, in particular for 		</a:t>
            </a:r>
            <a:r>
              <a:rPr lang="en-US" b="1" dirty="0" smtClean="0"/>
              <a:t>    persons </a:t>
            </a:r>
            <a:r>
              <a:rPr lang="en-US" b="1" dirty="0"/>
              <a:t>with disabilities</a:t>
            </a:r>
          </a:p>
          <a:p>
            <a:endParaRPr lang="en-US" b="1" dirty="0"/>
          </a:p>
          <a:p>
            <a:r>
              <a:rPr lang="en-US" b="1" dirty="0">
                <a:solidFill>
                  <a:srgbClr val="FF0000"/>
                </a:solidFill>
              </a:rPr>
              <a:t>EUR4</a:t>
            </a:r>
            <a:r>
              <a:rPr lang="en-US" b="1" dirty="0"/>
              <a:t>   Building confidence and security in using telecommunications/ICTs</a:t>
            </a:r>
          </a:p>
          <a:p>
            <a:endParaRPr lang="en-US" b="1" dirty="0"/>
          </a:p>
          <a:p>
            <a:r>
              <a:rPr lang="en-US" b="1" dirty="0">
                <a:solidFill>
                  <a:srgbClr val="FF0000"/>
                </a:solidFill>
              </a:rPr>
              <a:t>EUR5</a:t>
            </a:r>
            <a:r>
              <a:rPr lang="en-US" b="1" dirty="0"/>
              <a:t>   Entrepreneurship, innovation and youth</a:t>
            </a:r>
          </a:p>
          <a:p>
            <a:endParaRPr lang="en-US" dirty="0"/>
          </a:p>
        </p:txBody>
      </p:sp>
    </p:spTree>
    <p:extLst>
      <p:ext uri="{BB962C8B-B14F-4D97-AF65-F5344CB8AC3E}">
        <p14:creationId xmlns:p14="http://schemas.microsoft.com/office/powerpoint/2010/main" val="159842951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68323"/>
            <a:ext cx="12192000" cy="7354923"/>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248" y="5587507"/>
            <a:ext cx="2100942" cy="74797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31579" y="5413182"/>
            <a:ext cx="847831" cy="922303"/>
          </a:xfrm>
          <a:prstGeom prst="rect">
            <a:avLst/>
          </a:prstGeom>
        </p:spPr>
      </p:pic>
      <p:sp>
        <p:nvSpPr>
          <p:cNvPr id="10" name="TextBox 9"/>
          <p:cNvSpPr txBox="1"/>
          <p:nvPr/>
        </p:nvSpPr>
        <p:spPr>
          <a:xfrm>
            <a:off x="3025588" y="-143711"/>
            <a:ext cx="6629399" cy="1015663"/>
          </a:xfrm>
          <a:prstGeom prst="rect">
            <a:avLst/>
          </a:prstGeom>
          <a:noFill/>
        </p:spPr>
        <p:txBody>
          <a:bodyPr wrap="square" rtlCol="0">
            <a:spAutoFit/>
          </a:bodyPr>
          <a:lstStyle/>
          <a:p>
            <a:r>
              <a:rPr lang="en-US" sz="6000" b="1" dirty="0" smtClean="0">
                <a:solidFill>
                  <a:srgbClr val="FF0000"/>
                </a:solidFill>
                <a:effectLst>
                  <a:outerShdw blurRad="38100" dist="38100" dir="2700000" algn="tl">
                    <a:srgbClr val="000000">
                      <a:alpha val="43137"/>
                    </a:srgbClr>
                  </a:outerShdw>
                </a:effectLst>
              </a:rPr>
              <a:t>GLOBAL OVERVEIW</a:t>
            </a:r>
            <a:endParaRPr lang="en-US" sz="6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2161565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54" y="-237109"/>
            <a:ext cx="11976846" cy="1325563"/>
          </a:xfrm>
        </p:spPr>
        <p:txBody>
          <a:bodyPr/>
          <a:lstStyle/>
          <a:p>
            <a:r>
              <a:rPr lang="en-US" dirty="0" smtClean="0"/>
              <a:t>Evolution of Regional Initiatives: GLOBAL OVERVIEW</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35029751"/>
              </p:ext>
            </p:extLst>
          </p:nvPr>
        </p:nvGraphicFramePr>
        <p:xfrm>
          <a:off x="94127" y="748357"/>
          <a:ext cx="11981331" cy="6024880"/>
        </p:xfrm>
        <a:graphic>
          <a:graphicData uri="http://schemas.openxmlformats.org/drawingml/2006/table">
            <a:tbl>
              <a:tblPr firstRow="1" bandRow="1">
                <a:tableStyleId>{5C22544A-7EE6-4342-B048-85BDC9FD1C3A}</a:tableStyleId>
              </a:tblPr>
              <a:tblGrid>
                <a:gridCol w="1950771"/>
                <a:gridCol w="2006112"/>
                <a:gridCol w="2006112"/>
                <a:gridCol w="2006112"/>
                <a:gridCol w="2006112"/>
                <a:gridCol w="2006112"/>
              </a:tblGrid>
              <a:tr h="370840">
                <a:tc>
                  <a:txBody>
                    <a:bodyPr/>
                    <a:lstStyle/>
                    <a:p>
                      <a:pPr algn="ctr"/>
                      <a:r>
                        <a:rPr lang="en-US" sz="1100" dirty="0" smtClean="0"/>
                        <a:t>AFRICA</a:t>
                      </a:r>
                      <a:endParaRPr lang="en-US" sz="1100" dirty="0"/>
                    </a:p>
                  </a:txBody>
                  <a:tcPr/>
                </a:tc>
                <a:tc>
                  <a:txBody>
                    <a:bodyPr/>
                    <a:lstStyle/>
                    <a:p>
                      <a:pPr algn="ctr"/>
                      <a:r>
                        <a:rPr lang="en-US" sz="1100" dirty="0" smtClean="0"/>
                        <a:t>AMERICAS</a:t>
                      </a:r>
                      <a:endParaRPr lang="en-US" sz="1100" dirty="0"/>
                    </a:p>
                  </a:txBody>
                  <a:tcPr/>
                </a:tc>
                <a:tc>
                  <a:txBody>
                    <a:bodyPr/>
                    <a:lstStyle/>
                    <a:p>
                      <a:pPr algn="ctr"/>
                      <a:r>
                        <a:rPr lang="en-US" sz="1100" dirty="0" smtClean="0"/>
                        <a:t>ARAB STATES</a:t>
                      </a:r>
                      <a:endParaRPr lang="en-US" sz="1100" dirty="0"/>
                    </a:p>
                  </a:txBody>
                  <a:tcPr/>
                </a:tc>
                <a:tc>
                  <a:txBody>
                    <a:bodyPr/>
                    <a:lstStyle/>
                    <a:p>
                      <a:pPr algn="ctr"/>
                      <a:r>
                        <a:rPr lang="en-US" sz="1100" dirty="0" smtClean="0"/>
                        <a:t>ASIA&amp;PACIFIC</a:t>
                      </a:r>
                      <a:endParaRPr lang="en-US" sz="1100" dirty="0"/>
                    </a:p>
                  </a:txBody>
                  <a:tcPr/>
                </a:tc>
                <a:tc>
                  <a:txBody>
                    <a:bodyPr/>
                    <a:lstStyle/>
                    <a:p>
                      <a:pPr algn="ctr"/>
                      <a:r>
                        <a:rPr lang="en-US" sz="1100" dirty="0" smtClean="0"/>
                        <a:t>CIS</a:t>
                      </a:r>
                      <a:endParaRPr lang="en-US" sz="1100" dirty="0"/>
                    </a:p>
                  </a:txBody>
                  <a:tcPr/>
                </a:tc>
                <a:tc>
                  <a:txBody>
                    <a:bodyPr/>
                    <a:lstStyle/>
                    <a:p>
                      <a:pPr algn="ctr"/>
                      <a:r>
                        <a:rPr lang="en-US" sz="1100" dirty="0" smtClean="0"/>
                        <a:t>EUROPE</a:t>
                      </a:r>
                      <a:endParaRPr lang="en-US" sz="1100" dirty="0"/>
                    </a:p>
                  </a:txBody>
                  <a:tcPr/>
                </a:tc>
              </a:tr>
              <a:tr h="370840">
                <a:tc>
                  <a:txBody>
                    <a:bodyPr/>
                    <a:lstStyle/>
                    <a:p>
                      <a:r>
                        <a:rPr lang="en-US" sz="1100" b="1" i="0" u="none" strike="noStrike" kern="1200" baseline="0" dirty="0" smtClean="0">
                          <a:solidFill>
                            <a:schemeClr val="dk1"/>
                          </a:solidFill>
                          <a:latin typeface="+mn-lt"/>
                          <a:ea typeface="+mn-ea"/>
                          <a:cs typeface="+mn-cs"/>
                        </a:rPr>
                        <a:t>Strengthening human and institutional capacity building</a:t>
                      </a:r>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kern="1200" baseline="0" dirty="0" smtClean="0">
                          <a:solidFill>
                            <a:schemeClr val="dk1"/>
                          </a:solidFill>
                          <a:latin typeface="+mn-lt"/>
                          <a:ea typeface="+mn-ea"/>
                          <a:cs typeface="+mn-cs"/>
                        </a:rPr>
                        <a:t>Emergency telecommunications</a:t>
                      </a:r>
                      <a:endParaRPr lang="en-US" sz="1100" b="1" dirty="0" smtClean="0"/>
                    </a:p>
                  </a:txBody>
                  <a:tcPr/>
                </a:tc>
                <a:tc>
                  <a:txBody>
                    <a:bodyPr/>
                    <a:lstStyle/>
                    <a:p>
                      <a:r>
                        <a:rPr lang="en-US" sz="1100" b="1" i="0" u="none" strike="noStrike" kern="1200" baseline="0" dirty="0" smtClean="0">
                          <a:solidFill>
                            <a:schemeClr val="dk1"/>
                          </a:solidFill>
                          <a:latin typeface="+mn-lt"/>
                          <a:ea typeface="+mn-ea"/>
                          <a:cs typeface="+mn-cs"/>
                        </a:rPr>
                        <a:t>Development of broadband access and adoption of</a:t>
                      </a:r>
                    </a:p>
                    <a:p>
                      <a:r>
                        <a:rPr lang="en-US" sz="1100" b="1" i="0" u="none" strike="noStrike" kern="1200" baseline="0" dirty="0" smtClean="0">
                          <a:solidFill>
                            <a:schemeClr val="dk1"/>
                          </a:solidFill>
                          <a:latin typeface="+mn-lt"/>
                          <a:ea typeface="+mn-ea"/>
                          <a:cs typeface="+mn-cs"/>
                        </a:rPr>
                        <a:t>broadband</a:t>
                      </a:r>
                      <a:endParaRPr lang="en-US" sz="1100" b="1" dirty="0" smtClean="0"/>
                    </a:p>
                  </a:txBody>
                  <a:tcPr>
                    <a:solidFill>
                      <a:schemeClr val="accent4"/>
                    </a:solidFill>
                  </a:tcPr>
                </a:tc>
                <a:tc>
                  <a:txBody>
                    <a:bodyPr/>
                    <a:lstStyle/>
                    <a:p>
                      <a:r>
                        <a:rPr lang="en-US" sz="1100" b="1" i="0" u="none" strike="noStrike" kern="1200" baseline="0" dirty="0" smtClean="0">
                          <a:solidFill>
                            <a:schemeClr val="dk1"/>
                          </a:solidFill>
                          <a:latin typeface="+mn-lt"/>
                          <a:ea typeface="+mn-ea"/>
                          <a:cs typeface="+mn-cs"/>
                        </a:rPr>
                        <a:t>Special consideration for least developed countries, small</a:t>
                      </a:r>
                    </a:p>
                    <a:p>
                      <a:r>
                        <a:rPr lang="en-US" sz="1100" b="1" i="0" u="none" strike="noStrike" kern="1200" baseline="0" dirty="0" smtClean="0">
                          <a:solidFill>
                            <a:schemeClr val="dk1"/>
                          </a:solidFill>
                          <a:latin typeface="+mn-lt"/>
                          <a:ea typeface="+mn-ea"/>
                          <a:cs typeface="+mn-cs"/>
                        </a:rPr>
                        <a:t>island developing states, including Pacific island countries, and</a:t>
                      </a:r>
                    </a:p>
                    <a:p>
                      <a:r>
                        <a:rPr lang="en-US" sz="1100" b="1" i="0" u="none" strike="noStrike" kern="1200" baseline="0" dirty="0" smtClean="0">
                          <a:solidFill>
                            <a:schemeClr val="dk1"/>
                          </a:solidFill>
                          <a:latin typeface="+mn-lt"/>
                          <a:ea typeface="+mn-ea"/>
                          <a:cs typeface="+mn-cs"/>
                        </a:rPr>
                        <a:t>landlocked developing countries</a:t>
                      </a:r>
                      <a:endParaRPr lang="en-US" sz="11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kern="1200" baseline="0" dirty="0" smtClean="0">
                          <a:solidFill>
                            <a:schemeClr val="dk1"/>
                          </a:solidFill>
                          <a:latin typeface="+mn-lt"/>
                          <a:ea typeface="+mn-ea"/>
                          <a:cs typeface="+mn-cs"/>
                        </a:rPr>
                        <a:t>Creating a child online protection </a:t>
                      </a:r>
                      <a:r>
                        <a:rPr lang="en-US" sz="1100" b="1" i="0" u="none" strike="noStrike" kern="1200" baseline="0" dirty="0" err="1" smtClean="0">
                          <a:solidFill>
                            <a:schemeClr val="dk1"/>
                          </a:solidFill>
                          <a:latin typeface="+mn-lt"/>
                          <a:ea typeface="+mn-ea"/>
                          <a:cs typeface="+mn-cs"/>
                        </a:rPr>
                        <a:t>centre</a:t>
                      </a:r>
                      <a:r>
                        <a:rPr lang="en-US" sz="1100" b="1" i="0" u="none" strike="noStrike" kern="1200" baseline="0" dirty="0" smtClean="0">
                          <a:solidFill>
                            <a:schemeClr val="dk1"/>
                          </a:solidFill>
                          <a:latin typeface="+mn-lt"/>
                          <a:ea typeface="+mn-ea"/>
                          <a:cs typeface="+mn-cs"/>
                        </a:rPr>
                        <a:t> for the CIS region</a:t>
                      </a:r>
                      <a:endParaRPr lang="en-US" sz="1100" b="1" dirty="0" smtClean="0"/>
                    </a:p>
                  </a:txBody>
                  <a:tcPr>
                    <a:solidFill>
                      <a:srgbClr val="00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FF0000"/>
                          </a:solidFill>
                        </a:rPr>
                        <a:t>RI-1</a:t>
                      </a:r>
                      <a:r>
                        <a:rPr lang="en-US" sz="1100" b="1" baseline="0" dirty="0" smtClean="0">
                          <a:solidFill>
                            <a:srgbClr val="FF0000"/>
                          </a:solidFill>
                        </a:rPr>
                        <a:t> </a:t>
                      </a:r>
                      <a:r>
                        <a:rPr lang="en-US" sz="1100" b="1" dirty="0" smtClean="0"/>
                        <a:t>Spectrum management and transition to digital broadcasting</a:t>
                      </a:r>
                    </a:p>
                  </a:txBody>
                  <a:tcPr>
                    <a:solidFill>
                      <a:srgbClr val="FFFF00"/>
                    </a:solidFill>
                  </a:tcPr>
                </a:tc>
              </a:tr>
              <a:tr h="370840">
                <a:tc>
                  <a:txBody>
                    <a:bodyPr/>
                    <a:lstStyle/>
                    <a:p>
                      <a:r>
                        <a:rPr lang="en-US" sz="1100" b="1" i="0" u="none" strike="noStrike" kern="1200" baseline="0" dirty="0" smtClean="0">
                          <a:solidFill>
                            <a:schemeClr val="dk1"/>
                          </a:solidFill>
                          <a:latin typeface="+mn-lt"/>
                          <a:ea typeface="+mn-ea"/>
                          <a:cs typeface="+mn-cs"/>
                        </a:rPr>
                        <a:t>Strengthening and harmonizing policy and regulatory</a:t>
                      </a:r>
                    </a:p>
                    <a:p>
                      <a:r>
                        <a:rPr lang="en-US" sz="1100" b="1" i="0" u="none" strike="noStrike" kern="1200" baseline="0" dirty="0" smtClean="0">
                          <a:solidFill>
                            <a:schemeClr val="dk1"/>
                          </a:solidFill>
                          <a:latin typeface="+mn-lt"/>
                          <a:ea typeface="+mn-ea"/>
                          <a:cs typeface="+mn-cs"/>
                        </a:rPr>
                        <a:t>frameworks for the integration of African</a:t>
                      </a:r>
                    </a:p>
                    <a:p>
                      <a:r>
                        <a:rPr lang="en-US" sz="1100" b="1" i="0" u="none" strike="noStrike" kern="1200" baseline="0" dirty="0" smtClean="0">
                          <a:solidFill>
                            <a:schemeClr val="dk1"/>
                          </a:solidFill>
                          <a:latin typeface="+mn-lt"/>
                          <a:ea typeface="+mn-ea"/>
                          <a:cs typeface="+mn-cs"/>
                        </a:rPr>
                        <a:t>telecommunication/ICT markets</a:t>
                      </a:r>
                      <a:endParaRPr lang="en-US" sz="1100" dirty="0"/>
                    </a:p>
                  </a:txBody>
                  <a:tcPr/>
                </a:tc>
                <a:tc>
                  <a:txBody>
                    <a:bodyPr/>
                    <a:lstStyle/>
                    <a:p>
                      <a:r>
                        <a:rPr lang="en-US" sz="1100" b="1" i="0" u="none" strike="noStrike" kern="1200" baseline="0" dirty="0" smtClean="0">
                          <a:solidFill>
                            <a:schemeClr val="dk1"/>
                          </a:solidFill>
                          <a:latin typeface="+mn-lt"/>
                          <a:ea typeface="+mn-ea"/>
                          <a:cs typeface="+mn-cs"/>
                        </a:rPr>
                        <a:t>Spectrum management and transition to digital</a:t>
                      </a:r>
                    </a:p>
                    <a:p>
                      <a:r>
                        <a:rPr lang="en-US" sz="1100" b="1" i="0" u="none" strike="noStrike" kern="1200" baseline="0" dirty="0" smtClean="0">
                          <a:solidFill>
                            <a:schemeClr val="dk1"/>
                          </a:solidFill>
                          <a:latin typeface="+mn-lt"/>
                          <a:ea typeface="+mn-ea"/>
                          <a:cs typeface="+mn-cs"/>
                        </a:rPr>
                        <a:t>broadcasting</a:t>
                      </a:r>
                      <a:endParaRPr lang="en-US" sz="1100" dirty="0"/>
                    </a:p>
                  </a:txBody>
                  <a:tcPr>
                    <a:solidFill>
                      <a:srgbClr val="FFFF00"/>
                    </a:solidFill>
                  </a:tcPr>
                </a:tc>
                <a:tc>
                  <a:txBody>
                    <a:bodyPr/>
                    <a:lstStyle/>
                    <a:p>
                      <a:r>
                        <a:rPr lang="en-US" sz="1100" b="1" i="0" u="none" strike="noStrike" kern="1200" baseline="0" dirty="0" smtClean="0">
                          <a:solidFill>
                            <a:schemeClr val="dk1"/>
                          </a:solidFill>
                          <a:latin typeface="+mn-lt"/>
                          <a:ea typeface="+mn-ea"/>
                          <a:cs typeface="+mn-cs"/>
                        </a:rPr>
                        <a:t>Building confidence and security in the use of</a:t>
                      </a:r>
                    </a:p>
                    <a:p>
                      <a:r>
                        <a:rPr lang="en-US" sz="1100" b="1" i="0" u="none" strike="noStrike" kern="1200" baseline="0" dirty="0" smtClean="0">
                          <a:solidFill>
                            <a:schemeClr val="dk1"/>
                          </a:solidFill>
                          <a:latin typeface="+mn-lt"/>
                          <a:ea typeface="+mn-ea"/>
                          <a:cs typeface="+mn-cs"/>
                        </a:rPr>
                        <a:t>telecommunications/ICTs</a:t>
                      </a:r>
                      <a:endParaRPr lang="en-US" sz="1100" dirty="0"/>
                    </a:p>
                  </a:txBody>
                  <a:tcPr>
                    <a:solidFill>
                      <a:srgbClr val="00FF00"/>
                    </a:solidFill>
                  </a:tcPr>
                </a:tc>
                <a:tc>
                  <a:txBody>
                    <a:bodyPr/>
                    <a:lstStyle/>
                    <a:p>
                      <a:r>
                        <a:rPr lang="en-US" sz="1100" b="1" i="0" u="none" strike="noStrike" kern="1200" baseline="0" dirty="0" smtClean="0">
                          <a:solidFill>
                            <a:schemeClr val="dk1"/>
                          </a:solidFill>
                          <a:latin typeface="+mn-lt"/>
                          <a:ea typeface="+mn-ea"/>
                          <a:cs typeface="+mn-cs"/>
                        </a:rPr>
                        <a:t>Emergency telecommunications</a:t>
                      </a:r>
                      <a:endParaRPr lang="en-US" sz="1100" dirty="0"/>
                    </a:p>
                  </a:txBody>
                  <a:tcPr/>
                </a:tc>
                <a:tc>
                  <a:txBody>
                    <a:bodyPr/>
                    <a:lstStyle/>
                    <a:p>
                      <a:r>
                        <a:rPr lang="en-US" sz="1100" b="1" i="0" u="none" strike="noStrike" kern="1200" baseline="0" dirty="0" smtClean="0">
                          <a:solidFill>
                            <a:schemeClr val="dk1"/>
                          </a:solidFill>
                          <a:latin typeface="+mn-lt"/>
                          <a:ea typeface="+mn-ea"/>
                          <a:cs typeface="+mn-cs"/>
                        </a:rPr>
                        <a:t>Ensuring access to telecommunication/ICT services for</a:t>
                      </a:r>
                    </a:p>
                    <a:p>
                      <a:r>
                        <a:rPr lang="en-US" sz="1100" b="1" i="0" u="none" strike="noStrike" kern="1200" baseline="0" dirty="0" smtClean="0">
                          <a:solidFill>
                            <a:schemeClr val="dk1"/>
                          </a:solidFill>
                          <a:latin typeface="+mn-lt"/>
                          <a:ea typeface="+mn-ea"/>
                          <a:cs typeface="+mn-cs"/>
                        </a:rPr>
                        <a:t>persons with disabilities</a:t>
                      </a:r>
                      <a:endParaRPr lang="en-US" sz="1100" dirty="0"/>
                    </a:p>
                  </a:txBody>
                  <a:tcPr>
                    <a:solidFill>
                      <a:srgbClr val="FF6600"/>
                    </a:solidFill>
                  </a:tcPr>
                </a:tc>
                <a:tc>
                  <a:txBody>
                    <a:bodyPr/>
                    <a:lstStyle/>
                    <a:p>
                      <a:r>
                        <a:rPr lang="en-US" sz="1100" b="1" dirty="0" smtClean="0">
                          <a:solidFill>
                            <a:srgbClr val="FF0000"/>
                          </a:solidFill>
                        </a:rPr>
                        <a:t>RI-2 </a:t>
                      </a:r>
                      <a:r>
                        <a:rPr lang="en-US" sz="1100" b="1" dirty="0" smtClean="0"/>
                        <a:t>Development of broadband access and adoption of broadband</a:t>
                      </a:r>
                      <a:endParaRPr lang="en-US" sz="1100" dirty="0"/>
                    </a:p>
                  </a:txBody>
                  <a:tcPr>
                    <a:solidFill>
                      <a:srgbClr val="FFC000"/>
                    </a:solidFill>
                  </a:tcPr>
                </a:tc>
              </a:tr>
              <a:tr h="370840">
                <a:tc>
                  <a:txBody>
                    <a:bodyPr/>
                    <a:lstStyle/>
                    <a:p>
                      <a:r>
                        <a:rPr lang="en-US" sz="1100" b="1" i="0" u="none" strike="noStrike" kern="1200" baseline="0" dirty="0" smtClean="0">
                          <a:solidFill>
                            <a:schemeClr val="dk1"/>
                          </a:solidFill>
                          <a:latin typeface="+mn-lt"/>
                          <a:ea typeface="+mn-ea"/>
                          <a:cs typeface="+mn-cs"/>
                        </a:rPr>
                        <a:t>Development of broadband access and adoption of</a:t>
                      </a:r>
                    </a:p>
                    <a:p>
                      <a:r>
                        <a:rPr lang="en-US" sz="1100" b="1" i="0" u="none" strike="noStrike" kern="1200" baseline="0" dirty="0" smtClean="0">
                          <a:solidFill>
                            <a:schemeClr val="dk1"/>
                          </a:solidFill>
                          <a:latin typeface="+mn-lt"/>
                          <a:ea typeface="+mn-ea"/>
                          <a:cs typeface="+mn-cs"/>
                        </a:rPr>
                        <a:t>broadband</a:t>
                      </a:r>
                      <a:endParaRPr lang="en-US" sz="1100" dirty="0"/>
                    </a:p>
                  </a:txBody>
                  <a:tcPr>
                    <a:solidFill>
                      <a:schemeClr val="accent4"/>
                    </a:solidFill>
                  </a:tcPr>
                </a:tc>
                <a:tc>
                  <a:txBody>
                    <a:bodyPr/>
                    <a:lstStyle/>
                    <a:p>
                      <a:r>
                        <a:rPr lang="en-US" sz="1100" b="1" i="0" u="none" strike="noStrike" kern="1200" baseline="0" dirty="0" smtClean="0">
                          <a:solidFill>
                            <a:schemeClr val="dk1"/>
                          </a:solidFill>
                          <a:latin typeface="+mn-lt"/>
                          <a:ea typeface="+mn-ea"/>
                          <a:cs typeface="+mn-cs"/>
                        </a:rPr>
                        <a:t>Development of broadband access and adoption of</a:t>
                      </a:r>
                    </a:p>
                    <a:p>
                      <a:r>
                        <a:rPr lang="en-US" sz="1100" b="1" i="0" u="none" strike="noStrike" kern="1200" baseline="0" dirty="0" smtClean="0">
                          <a:solidFill>
                            <a:schemeClr val="dk1"/>
                          </a:solidFill>
                          <a:latin typeface="+mn-lt"/>
                          <a:ea typeface="+mn-ea"/>
                          <a:cs typeface="+mn-cs"/>
                        </a:rPr>
                        <a:t>broadband</a:t>
                      </a:r>
                      <a:endParaRPr lang="en-US" sz="1100" b="1" dirty="0" smtClean="0"/>
                    </a:p>
                  </a:txBody>
                  <a:tcPr>
                    <a:solidFill>
                      <a:schemeClr val="accent4"/>
                    </a:solidFill>
                  </a:tcPr>
                </a:tc>
                <a:tc>
                  <a:txBody>
                    <a:bodyPr/>
                    <a:lstStyle/>
                    <a:p>
                      <a:r>
                        <a:rPr lang="en-US" sz="1100" b="1" i="0" u="none" strike="noStrike" kern="1200" baseline="0" dirty="0" smtClean="0">
                          <a:solidFill>
                            <a:schemeClr val="dk1"/>
                          </a:solidFill>
                          <a:latin typeface="+mn-lt"/>
                          <a:ea typeface="+mn-ea"/>
                          <a:cs typeface="+mn-cs"/>
                        </a:rPr>
                        <a:t>Use of telecommunications/ICTs for smart and sustainable</a:t>
                      </a:r>
                    </a:p>
                    <a:p>
                      <a:r>
                        <a:rPr lang="en-US" sz="1100" b="1" i="0" u="none" strike="noStrike" kern="1200" baseline="0" dirty="0" smtClean="0">
                          <a:solidFill>
                            <a:schemeClr val="dk1"/>
                          </a:solidFill>
                          <a:latin typeface="+mn-lt"/>
                          <a:ea typeface="+mn-ea"/>
                          <a:cs typeface="+mn-cs"/>
                        </a:rPr>
                        <a:t>development and protection of the environment</a:t>
                      </a:r>
                      <a:endParaRPr lang="en-US" sz="11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kern="1200" baseline="0" dirty="0" smtClean="0">
                          <a:solidFill>
                            <a:schemeClr val="dk1"/>
                          </a:solidFill>
                          <a:latin typeface="+mn-lt"/>
                          <a:ea typeface="+mn-ea"/>
                          <a:cs typeface="+mn-cs"/>
                        </a:rPr>
                        <a:t>Harnessing the benefits of new technologies</a:t>
                      </a:r>
                      <a:endParaRPr lang="en-US" sz="1100" b="1" dirty="0" smtClean="0"/>
                    </a:p>
                  </a:txBody>
                  <a:tcPr/>
                </a:tc>
                <a:tc>
                  <a:txBody>
                    <a:bodyPr/>
                    <a:lstStyle/>
                    <a:p>
                      <a:r>
                        <a:rPr lang="en-US" sz="1100" b="1" i="0" u="none" strike="noStrike" kern="1200" baseline="0" dirty="0" smtClean="0">
                          <a:solidFill>
                            <a:schemeClr val="dk1"/>
                          </a:solidFill>
                          <a:latin typeface="+mn-lt"/>
                          <a:ea typeface="+mn-ea"/>
                          <a:cs typeface="+mn-cs"/>
                        </a:rPr>
                        <a:t>Introduction of training technologies and methods using</a:t>
                      </a:r>
                    </a:p>
                    <a:p>
                      <a:r>
                        <a:rPr lang="en-US" sz="1100" b="1" i="0" u="none" strike="noStrike" kern="1200" baseline="0" dirty="0" smtClean="0">
                          <a:solidFill>
                            <a:schemeClr val="dk1"/>
                          </a:solidFill>
                          <a:latin typeface="+mn-lt"/>
                          <a:ea typeface="+mn-ea"/>
                          <a:cs typeface="+mn-cs"/>
                        </a:rPr>
                        <a:t>telecommunications/ICTs for human capacity building</a:t>
                      </a:r>
                      <a:endParaRPr lang="en-US" sz="11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FF0000"/>
                          </a:solidFill>
                        </a:rPr>
                        <a:t>RI-3 </a:t>
                      </a:r>
                      <a:r>
                        <a:rPr lang="en-US" sz="1100" b="1" dirty="0" smtClean="0"/>
                        <a:t>Ensuring access to telecommunications/ICTs, in particular for persons with disabilities</a:t>
                      </a:r>
                    </a:p>
                  </a:txBody>
                  <a:tcPr>
                    <a:solidFill>
                      <a:srgbClr val="FF6600"/>
                    </a:solidFill>
                  </a:tcPr>
                </a:tc>
              </a:tr>
              <a:tr h="370840">
                <a:tc>
                  <a:txBody>
                    <a:bodyPr/>
                    <a:lstStyle/>
                    <a:p>
                      <a:r>
                        <a:rPr lang="en-US" sz="1100" b="1" i="0" u="none" strike="noStrike" kern="1200" baseline="0" dirty="0" smtClean="0">
                          <a:solidFill>
                            <a:schemeClr val="dk1"/>
                          </a:solidFill>
                          <a:latin typeface="+mn-lt"/>
                          <a:ea typeface="+mn-ea"/>
                          <a:cs typeface="+mn-cs"/>
                        </a:rPr>
                        <a:t>Spectrum management and transition to digital</a:t>
                      </a:r>
                    </a:p>
                    <a:p>
                      <a:r>
                        <a:rPr lang="en-US" sz="1100" b="1" i="0" u="none" strike="noStrike" kern="1200" baseline="0" dirty="0" smtClean="0">
                          <a:solidFill>
                            <a:schemeClr val="dk1"/>
                          </a:solidFill>
                          <a:latin typeface="+mn-lt"/>
                          <a:ea typeface="+mn-ea"/>
                          <a:cs typeface="+mn-cs"/>
                        </a:rPr>
                        <a:t>broadcasting</a:t>
                      </a:r>
                      <a:endParaRPr lang="en-US" sz="1100" dirty="0"/>
                    </a:p>
                  </a:txBody>
                  <a:tcPr>
                    <a:solidFill>
                      <a:srgbClr val="FFFF00"/>
                    </a:solidFill>
                  </a:tcPr>
                </a:tc>
                <a:tc>
                  <a:txBody>
                    <a:bodyPr/>
                    <a:lstStyle/>
                    <a:p>
                      <a:r>
                        <a:rPr lang="en-US" sz="1100" b="1" i="0" u="none" strike="noStrike" kern="1200" baseline="0" dirty="0" smtClean="0">
                          <a:solidFill>
                            <a:schemeClr val="dk1"/>
                          </a:solidFill>
                          <a:latin typeface="+mn-lt"/>
                          <a:ea typeface="+mn-ea"/>
                          <a:cs typeface="+mn-cs"/>
                        </a:rPr>
                        <a:t>Reduction of telecommunication service prices and Internet</a:t>
                      </a:r>
                    </a:p>
                    <a:p>
                      <a:r>
                        <a:rPr lang="en-US" sz="1100" b="1" i="0" u="none" strike="noStrike" kern="1200" baseline="0" dirty="0" smtClean="0">
                          <a:solidFill>
                            <a:schemeClr val="dk1"/>
                          </a:solidFill>
                          <a:latin typeface="+mn-lt"/>
                          <a:ea typeface="+mn-ea"/>
                          <a:cs typeface="+mn-cs"/>
                        </a:rPr>
                        <a:t>access costs</a:t>
                      </a:r>
                      <a:endParaRPr lang="en-US" sz="1100" dirty="0"/>
                    </a:p>
                  </a:txBody>
                  <a:tcPr/>
                </a:tc>
                <a:tc>
                  <a:txBody>
                    <a:bodyPr/>
                    <a:lstStyle/>
                    <a:p>
                      <a:r>
                        <a:rPr lang="en-US" sz="1100" b="1" i="0" u="none" strike="noStrike" kern="1200" baseline="0" dirty="0" smtClean="0">
                          <a:solidFill>
                            <a:schemeClr val="dk1"/>
                          </a:solidFill>
                          <a:latin typeface="+mn-lt"/>
                          <a:ea typeface="+mn-ea"/>
                          <a:cs typeface="+mn-cs"/>
                        </a:rPr>
                        <a:t>Smart learning</a:t>
                      </a:r>
                      <a:endParaRPr lang="en-US" sz="1100" dirty="0"/>
                    </a:p>
                  </a:txBody>
                  <a:tcPr/>
                </a:tc>
                <a:tc>
                  <a:txBody>
                    <a:bodyPr/>
                    <a:lstStyle/>
                    <a:p>
                      <a:r>
                        <a:rPr lang="en-US" sz="1100" b="1" i="0" u="none" strike="noStrike" kern="1200" baseline="0" dirty="0" smtClean="0">
                          <a:solidFill>
                            <a:schemeClr val="dk1"/>
                          </a:solidFill>
                          <a:latin typeface="+mn-lt"/>
                          <a:ea typeface="+mn-ea"/>
                          <a:cs typeface="+mn-cs"/>
                        </a:rPr>
                        <a:t>Development of broadband access and adoption of</a:t>
                      </a:r>
                    </a:p>
                    <a:p>
                      <a:r>
                        <a:rPr lang="en-US" sz="1100" b="1" i="0" u="none" strike="noStrike" kern="1200" baseline="0" dirty="0" smtClean="0">
                          <a:solidFill>
                            <a:schemeClr val="dk1"/>
                          </a:solidFill>
                          <a:latin typeface="+mn-lt"/>
                          <a:ea typeface="+mn-ea"/>
                          <a:cs typeface="+mn-cs"/>
                        </a:rPr>
                        <a:t>broadband</a:t>
                      </a:r>
                      <a:endParaRPr lang="en-US" sz="1100" dirty="0"/>
                    </a:p>
                  </a:txBody>
                  <a:tcPr>
                    <a:solidFill>
                      <a:schemeClr val="accent4"/>
                    </a:solidFill>
                  </a:tcPr>
                </a:tc>
                <a:tc>
                  <a:txBody>
                    <a:bodyPr/>
                    <a:lstStyle/>
                    <a:p>
                      <a:r>
                        <a:rPr lang="en-US" sz="1100" b="1" i="0" u="none" strike="noStrike" kern="1200" baseline="0" dirty="0" smtClean="0">
                          <a:solidFill>
                            <a:schemeClr val="dk1"/>
                          </a:solidFill>
                          <a:latin typeface="+mn-lt"/>
                          <a:ea typeface="+mn-ea"/>
                          <a:cs typeface="+mn-cs"/>
                        </a:rPr>
                        <a:t>Development of broadband access and adoption of</a:t>
                      </a:r>
                    </a:p>
                    <a:p>
                      <a:r>
                        <a:rPr lang="en-US" sz="1100" b="1" i="0" u="none" strike="noStrike" kern="1200" baseline="0" dirty="0" smtClean="0">
                          <a:solidFill>
                            <a:schemeClr val="dk1"/>
                          </a:solidFill>
                          <a:latin typeface="+mn-lt"/>
                          <a:ea typeface="+mn-ea"/>
                          <a:cs typeface="+mn-cs"/>
                        </a:rPr>
                        <a:t>broadband</a:t>
                      </a:r>
                      <a:endParaRPr lang="en-US" sz="1100" dirty="0"/>
                    </a:p>
                  </a:txBody>
                  <a:tcPr>
                    <a:solidFill>
                      <a:schemeClr val="accent4"/>
                    </a:solidFill>
                  </a:tcPr>
                </a:tc>
                <a:tc>
                  <a:txBody>
                    <a:bodyPr/>
                    <a:lstStyle/>
                    <a:p>
                      <a:r>
                        <a:rPr lang="en-US" sz="1100" b="1" dirty="0" smtClean="0">
                          <a:solidFill>
                            <a:srgbClr val="FF0000"/>
                          </a:solidFill>
                        </a:rPr>
                        <a:t>RI-4 </a:t>
                      </a:r>
                      <a:r>
                        <a:rPr lang="en-US" sz="1100" b="1" dirty="0" smtClean="0"/>
                        <a:t>Building confidence and security in using telecommunications/ICTs</a:t>
                      </a:r>
                      <a:endParaRPr lang="en-US" sz="1100" dirty="0"/>
                    </a:p>
                  </a:txBody>
                  <a:tcPr>
                    <a:solidFill>
                      <a:srgbClr val="00FF00"/>
                    </a:solidFill>
                  </a:tcPr>
                </a:tc>
              </a:tr>
              <a:tr h="370840">
                <a:tc>
                  <a:txBody>
                    <a:bodyPr/>
                    <a:lstStyle/>
                    <a:p>
                      <a:r>
                        <a:rPr lang="en-US" sz="1100" b="1" i="0" u="none" strike="noStrike" kern="1200" baseline="0" dirty="0" smtClean="0">
                          <a:solidFill>
                            <a:schemeClr val="dk1"/>
                          </a:solidFill>
                          <a:latin typeface="+mn-lt"/>
                          <a:ea typeface="+mn-ea"/>
                          <a:cs typeface="+mn-cs"/>
                        </a:rPr>
                        <a:t>Building confidence and security in the use of</a:t>
                      </a:r>
                    </a:p>
                    <a:p>
                      <a:r>
                        <a:rPr lang="en-US" sz="1100" b="1" i="0" u="none" strike="noStrike" kern="1200" baseline="0" dirty="0" smtClean="0">
                          <a:solidFill>
                            <a:schemeClr val="dk1"/>
                          </a:solidFill>
                          <a:latin typeface="+mn-lt"/>
                          <a:ea typeface="+mn-ea"/>
                          <a:cs typeface="+mn-cs"/>
                        </a:rPr>
                        <a:t>telecommunications/ICTs</a:t>
                      </a:r>
                      <a:endParaRPr lang="en-US" sz="1100" dirty="0"/>
                    </a:p>
                  </a:txBody>
                  <a:tcPr>
                    <a:solidFill>
                      <a:srgbClr val="00FF00"/>
                    </a:solidFill>
                  </a:tcPr>
                </a:tc>
                <a:tc>
                  <a:txBody>
                    <a:bodyPr/>
                    <a:lstStyle/>
                    <a:p>
                      <a:r>
                        <a:rPr lang="en-US" sz="1100" b="1" i="0" u="none" strike="noStrike" kern="1200" baseline="0" dirty="0" smtClean="0">
                          <a:solidFill>
                            <a:schemeClr val="dk1"/>
                          </a:solidFill>
                          <a:latin typeface="+mn-lt"/>
                          <a:ea typeface="+mn-ea"/>
                          <a:cs typeface="+mn-cs"/>
                        </a:rPr>
                        <a:t>Capacity building to engage in global ICT policy, with special</a:t>
                      </a:r>
                    </a:p>
                    <a:p>
                      <a:r>
                        <a:rPr lang="en-US" sz="1100" b="1" i="0" u="none" strike="noStrike" kern="1200" baseline="0" dirty="0" smtClean="0">
                          <a:solidFill>
                            <a:schemeClr val="dk1"/>
                          </a:solidFill>
                          <a:latin typeface="+mn-lt"/>
                          <a:ea typeface="+mn-ea"/>
                          <a:cs typeface="+mn-cs"/>
                        </a:rPr>
                        <a:t>focus on improving cybersecurity and developing countries'</a:t>
                      </a:r>
                    </a:p>
                    <a:p>
                      <a:r>
                        <a:rPr lang="en-US" sz="1100" b="1" i="0" u="none" strike="noStrike" kern="1200" baseline="0" dirty="0" smtClean="0">
                          <a:solidFill>
                            <a:schemeClr val="dk1"/>
                          </a:solidFill>
                          <a:latin typeface="+mn-lt"/>
                          <a:ea typeface="+mn-ea"/>
                          <a:cs typeface="+mn-cs"/>
                        </a:rPr>
                        <a:t>participation in the existing Internet governance institutions</a:t>
                      </a:r>
                      <a:endParaRPr lang="en-US" sz="1100" dirty="0" smtClean="0"/>
                    </a:p>
                  </a:txBody>
                  <a:tcPr>
                    <a:solidFill>
                      <a:srgbClr val="00FF00"/>
                    </a:solidFill>
                  </a:tcPr>
                </a:tc>
                <a:tc>
                  <a:txBody>
                    <a:bodyPr/>
                    <a:lstStyle/>
                    <a:p>
                      <a:r>
                        <a:rPr lang="en-US" sz="1100" b="1" i="0" u="none" strike="noStrike" kern="1200" baseline="0" dirty="0" smtClean="0">
                          <a:solidFill>
                            <a:schemeClr val="dk1"/>
                          </a:solidFill>
                          <a:latin typeface="+mn-lt"/>
                          <a:ea typeface="+mn-ea"/>
                          <a:cs typeface="+mn-cs"/>
                        </a:rPr>
                        <a:t>Ensuring access to telecommunications/ICTs, in particular</a:t>
                      </a:r>
                    </a:p>
                    <a:p>
                      <a:r>
                        <a:rPr lang="en-US" sz="1100" b="1" i="0" u="none" strike="noStrike" kern="1200" baseline="0" dirty="0" smtClean="0">
                          <a:solidFill>
                            <a:schemeClr val="dk1"/>
                          </a:solidFill>
                          <a:latin typeface="+mn-lt"/>
                          <a:ea typeface="+mn-ea"/>
                          <a:cs typeface="+mn-cs"/>
                        </a:rPr>
                        <a:t>for persons with disabilities</a:t>
                      </a:r>
                      <a:endParaRPr lang="en-US" sz="1100" dirty="0" smtClean="0"/>
                    </a:p>
                  </a:txBody>
                  <a:tcPr>
                    <a:solidFill>
                      <a:srgbClr val="FF6600"/>
                    </a:solidFill>
                  </a:tcPr>
                </a:tc>
                <a:tc>
                  <a:txBody>
                    <a:bodyPr/>
                    <a:lstStyle/>
                    <a:p>
                      <a:r>
                        <a:rPr lang="en-US" sz="1100" b="1" i="0" u="none" strike="noStrike" kern="1200" baseline="0" dirty="0" smtClean="0">
                          <a:solidFill>
                            <a:schemeClr val="dk1"/>
                          </a:solidFill>
                          <a:latin typeface="+mn-lt"/>
                          <a:ea typeface="+mn-ea"/>
                          <a:cs typeface="+mn-cs"/>
                        </a:rPr>
                        <a:t>Policy and regulation</a:t>
                      </a:r>
                      <a:endParaRPr lang="en-US" sz="1100" dirty="0" smtClean="0"/>
                    </a:p>
                  </a:txBody>
                  <a:tcPr/>
                </a:tc>
                <a:tc>
                  <a:txBody>
                    <a:bodyPr/>
                    <a:lstStyle/>
                    <a:p>
                      <a:r>
                        <a:rPr lang="en-US" sz="1100" b="1" i="0" u="none" strike="noStrike" kern="1200" baseline="0" dirty="0" smtClean="0">
                          <a:solidFill>
                            <a:schemeClr val="dk1"/>
                          </a:solidFill>
                          <a:latin typeface="+mn-lt"/>
                          <a:ea typeface="+mn-ea"/>
                          <a:cs typeface="+mn-cs"/>
                        </a:rPr>
                        <a:t>Building confidence and security in the use of ICTs</a:t>
                      </a:r>
                      <a:endParaRPr lang="en-US" sz="1100" dirty="0" smtClean="0"/>
                    </a:p>
                  </a:txBody>
                  <a:tcPr>
                    <a:solidFill>
                      <a:srgbClr val="C0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FF0000"/>
                          </a:solidFill>
                        </a:rPr>
                        <a:t>RI-5 </a:t>
                      </a:r>
                      <a:r>
                        <a:rPr lang="en-US" sz="1100" b="1" dirty="0" smtClean="0"/>
                        <a:t>Entrepreneurship, innovation and youth</a:t>
                      </a:r>
                    </a:p>
                  </a:txBody>
                  <a:tcPr>
                    <a:solidFill>
                      <a:srgbClr val="FF0066"/>
                    </a:solidFill>
                  </a:tcPr>
                </a:tc>
              </a:tr>
            </a:tbl>
          </a:graphicData>
        </a:graphic>
      </p:graphicFrame>
    </p:spTree>
    <p:extLst>
      <p:ext uri="{BB962C8B-B14F-4D97-AF65-F5344CB8AC3E}">
        <p14:creationId xmlns:p14="http://schemas.microsoft.com/office/powerpoint/2010/main" val="427211165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750934" y="1325880"/>
            <a:ext cx="3233567" cy="3768089"/>
          </a:xfrm>
          <a:prstGeom prst="rect">
            <a:avLst/>
          </a:prstGeom>
          <a:solidFill>
            <a:schemeClr val="tx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528" y="152854"/>
            <a:ext cx="11093631" cy="1325563"/>
          </a:xfrm>
        </p:spPr>
        <p:txBody>
          <a:bodyPr/>
          <a:lstStyle/>
          <a:p>
            <a:r>
              <a:rPr lang="en-US" dirty="0" smtClean="0"/>
              <a:t>ITU Regional Development Forums Worldwide</a:t>
            </a:r>
            <a:endParaRPr lang="en-US" dirty="0"/>
          </a:p>
        </p:txBody>
      </p:sp>
      <p:sp>
        <p:nvSpPr>
          <p:cNvPr id="3" name="Content Placeholder 2"/>
          <p:cNvSpPr>
            <a:spLocks noGrp="1"/>
          </p:cNvSpPr>
          <p:nvPr>
            <p:ph idx="1"/>
          </p:nvPr>
        </p:nvSpPr>
        <p:spPr>
          <a:xfrm>
            <a:off x="854529" y="1325880"/>
            <a:ext cx="10515600" cy="4487091"/>
          </a:xfrm>
        </p:spPr>
        <p:txBody>
          <a:bodyPr>
            <a:normAutofit fontScale="85000" lnSpcReduction="20000"/>
          </a:bodyPr>
          <a:lstStyle/>
          <a:p>
            <a:pPr fontAlgn="base"/>
            <a:r>
              <a:rPr lang="en-US" b="1" dirty="0" smtClean="0"/>
              <a:t>​</a:t>
            </a:r>
            <a:r>
              <a:rPr lang="en-US" b="1" dirty="0"/>
              <a:t>ITU Arab Regional Development Forum </a:t>
            </a:r>
            <a:br>
              <a:rPr lang="en-US" b="1" dirty="0"/>
            </a:br>
            <a:r>
              <a:rPr lang="en-US" dirty="0"/>
              <a:t>(Amman, Jordan, 23-24 March 2015)</a:t>
            </a:r>
          </a:p>
          <a:p>
            <a:pPr fontAlgn="base"/>
            <a:r>
              <a:rPr lang="en-US" b="1" dirty="0" smtClean="0"/>
              <a:t>ITU </a:t>
            </a:r>
            <a:r>
              <a:rPr lang="en-US" b="1" dirty="0"/>
              <a:t>Regional Development Forum for Members of </a:t>
            </a:r>
            <a:r>
              <a:rPr lang="en-US" b="1" dirty="0" smtClean="0"/>
              <a:t>CIS/RCC</a:t>
            </a:r>
            <a:br>
              <a:rPr lang="en-US" b="1" dirty="0" smtClean="0"/>
            </a:br>
            <a:r>
              <a:rPr lang="en-US" dirty="0" smtClean="0"/>
              <a:t>(</a:t>
            </a:r>
            <a:r>
              <a:rPr lang="en-US" dirty="0"/>
              <a:t>Chisinau, Republic of Moldova, 31 March to 1 April 2015</a:t>
            </a:r>
            <a:r>
              <a:rPr lang="en-US" dirty="0" smtClean="0"/>
              <a:t>)</a:t>
            </a:r>
            <a:endParaRPr lang="en-US" dirty="0"/>
          </a:p>
          <a:p>
            <a:pPr fontAlgn="base"/>
            <a:r>
              <a:rPr lang="en-US" b="1" dirty="0" smtClean="0"/>
              <a:t>ITU Europe Regional </a:t>
            </a:r>
            <a:r>
              <a:rPr lang="en-US" b="1" dirty="0"/>
              <a:t>Development Forum </a:t>
            </a:r>
            <a:br>
              <a:rPr lang="en-US" b="1" dirty="0"/>
            </a:br>
            <a:r>
              <a:rPr lang="en-US" dirty="0" smtClean="0"/>
              <a:t>(Bucharest, Romania, 20-22 April 2015)</a:t>
            </a:r>
          </a:p>
          <a:p>
            <a:pPr fontAlgn="base"/>
            <a:r>
              <a:rPr lang="en-US" b="1" dirty="0"/>
              <a:t>ITU </a:t>
            </a:r>
            <a:r>
              <a:rPr lang="en-US" b="1" dirty="0" smtClean="0"/>
              <a:t>Africa Regional </a:t>
            </a:r>
            <a:r>
              <a:rPr lang="en-US" b="1" dirty="0"/>
              <a:t>Development Forum </a:t>
            </a:r>
            <a:br>
              <a:rPr lang="en-US" b="1" dirty="0"/>
            </a:br>
            <a:r>
              <a:rPr lang="en-US" dirty="0" smtClean="0"/>
              <a:t>(June 2015)</a:t>
            </a:r>
          </a:p>
          <a:p>
            <a:pPr fontAlgn="base"/>
            <a:r>
              <a:rPr lang="en-US" b="1" dirty="0" smtClean="0"/>
              <a:t>ITU Americas Regional Development Forum</a:t>
            </a:r>
            <a:br>
              <a:rPr lang="en-US" b="1" dirty="0" smtClean="0"/>
            </a:br>
            <a:r>
              <a:rPr lang="en-US" dirty="0" smtClean="0"/>
              <a:t>(Mexico, 14 July 2015)</a:t>
            </a:r>
          </a:p>
          <a:p>
            <a:pPr fontAlgn="base"/>
            <a:r>
              <a:rPr lang="en-US" b="1" dirty="0" smtClean="0"/>
              <a:t>ITU Asia-Pacific Regional Development Forum </a:t>
            </a:r>
            <a:br>
              <a:rPr lang="en-US" b="1" dirty="0" smtClean="0"/>
            </a:br>
            <a:r>
              <a:rPr lang="en-US" dirty="0" smtClean="0"/>
              <a:t>(</a:t>
            </a:r>
            <a:r>
              <a:rPr lang="en-GB" dirty="0" smtClean="0"/>
              <a:t>Bangkok</a:t>
            </a:r>
            <a:r>
              <a:rPr lang="en-GB" dirty="0"/>
              <a:t>, Thailand, from 21 to 22 August </a:t>
            </a:r>
            <a:r>
              <a:rPr lang="en-GB" dirty="0" smtClean="0"/>
              <a:t>2015)</a:t>
            </a:r>
            <a:r>
              <a:rPr lang="en-US" b="1" dirty="0"/>
              <a:t/>
            </a:r>
            <a:br>
              <a:rPr lang="en-US" b="1" dirty="0"/>
            </a:br>
            <a:endParaRPr lang="en-US" b="1" dirty="0"/>
          </a:p>
          <a:p>
            <a:endParaRPr lang="en-US" dirty="0"/>
          </a:p>
        </p:txBody>
      </p:sp>
      <p:pic>
        <p:nvPicPr>
          <p:cNvPr id="2050" name="Picture 2" descr="global-netwo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8240" y="2732665"/>
            <a:ext cx="3169920" cy="23308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170177" y="1386840"/>
            <a:ext cx="2422393" cy="1384995"/>
          </a:xfrm>
          <a:prstGeom prst="rect">
            <a:avLst/>
          </a:prstGeom>
          <a:noFill/>
        </p:spPr>
        <p:txBody>
          <a:bodyPr wrap="none" rtlCol="0">
            <a:spAutoFit/>
          </a:bodyPr>
          <a:lstStyle/>
          <a:p>
            <a:pPr algn="ctr"/>
            <a:r>
              <a:rPr lang="en-US" sz="2800" dirty="0" smtClean="0">
                <a:solidFill>
                  <a:srgbClr val="00FF00"/>
                </a:solidFill>
              </a:rPr>
              <a:t>Creating Global</a:t>
            </a:r>
            <a:br>
              <a:rPr lang="en-US" sz="2800" dirty="0" smtClean="0">
                <a:solidFill>
                  <a:srgbClr val="00FF00"/>
                </a:solidFill>
              </a:rPr>
            </a:br>
            <a:r>
              <a:rPr lang="en-US" sz="2800" dirty="0" smtClean="0">
                <a:solidFill>
                  <a:srgbClr val="00FF00"/>
                </a:solidFill>
              </a:rPr>
              <a:t>Impact and </a:t>
            </a:r>
            <a:br>
              <a:rPr lang="en-US" sz="2800" dirty="0" smtClean="0">
                <a:solidFill>
                  <a:srgbClr val="00FF00"/>
                </a:solidFill>
              </a:rPr>
            </a:br>
            <a:r>
              <a:rPr lang="en-US" sz="2800" dirty="0" smtClean="0">
                <a:solidFill>
                  <a:srgbClr val="00FF00"/>
                </a:solidFill>
              </a:rPr>
              <a:t>Synergies </a:t>
            </a:r>
            <a:endParaRPr lang="en-US" dirty="0">
              <a:solidFill>
                <a:srgbClr val="00FF00"/>
              </a:solidFill>
            </a:endParaRPr>
          </a:p>
        </p:txBody>
      </p:sp>
    </p:spTree>
    <p:extLst>
      <p:ext uri="{BB962C8B-B14F-4D97-AF65-F5344CB8AC3E}">
        <p14:creationId xmlns:p14="http://schemas.microsoft.com/office/powerpoint/2010/main" val="344808001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68323"/>
            <a:ext cx="12192000" cy="7354923"/>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248" y="5587507"/>
            <a:ext cx="2100942" cy="74797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31579" y="5413182"/>
            <a:ext cx="847831" cy="922303"/>
          </a:xfrm>
          <a:prstGeom prst="rect">
            <a:avLst/>
          </a:prstGeom>
        </p:spPr>
      </p:pic>
      <p:sp>
        <p:nvSpPr>
          <p:cNvPr id="10" name="TextBox 9"/>
          <p:cNvSpPr txBox="1"/>
          <p:nvPr/>
        </p:nvSpPr>
        <p:spPr>
          <a:xfrm>
            <a:off x="411481" y="-143711"/>
            <a:ext cx="11506200" cy="1015663"/>
          </a:xfrm>
          <a:prstGeom prst="rect">
            <a:avLst/>
          </a:prstGeom>
          <a:noFill/>
        </p:spPr>
        <p:txBody>
          <a:bodyPr wrap="square" rtlCol="0">
            <a:spAutoFit/>
          </a:bodyPr>
          <a:lstStyle/>
          <a:p>
            <a:pPr algn="ctr"/>
            <a:r>
              <a:rPr lang="en-US" sz="6000" b="1" dirty="0" smtClean="0">
                <a:solidFill>
                  <a:srgbClr val="FF0000"/>
                </a:solidFill>
                <a:effectLst>
                  <a:outerShdw blurRad="38100" dist="38100" dir="2700000" algn="tl">
                    <a:srgbClr val="000000">
                      <a:alpha val="43137"/>
                    </a:srgbClr>
                  </a:outerShdw>
                </a:effectLst>
              </a:rPr>
              <a:t>EUROPE – </a:t>
            </a:r>
            <a:r>
              <a:rPr lang="en-US" sz="6000" b="1" dirty="0">
                <a:solidFill>
                  <a:srgbClr val="FF0000"/>
                </a:solidFill>
                <a:effectLst>
                  <a:outerShdw blurRad="38100" dist="38100" dir="2700000" algn="tl">
                    <a:srgbClr val="000000">
                      <a:alpha val="43137"/>
                    </a:srgbClr>
                  </a:outerShdw>
                </a:effectLst>
              </a:rPr>
              <a:t>WTDC-2014 – </a:t>
            </a:r>
            <a:r>
              <a:rPr lang="en-US" sz="6000" b="1" dirty="0" smtClean="0">
                <a:solidFill>
                  <a:srgbClr val="FF0000"/>
                </a:solidFill>
                <a:effectLst>
                  <a:outerShdw blurRad="38100" dist="38100" dir="2700000" algn="tl">
                    <a:srgbClr val="000000">
                      <a:alpha val="43137"/>
                    </a:srgbClr>
                  </a:outerShdw>
                </a:effectLst>
              </a:rPr>
              <a:t>Outcomes</a:t>
            </a:r>
            <a:endParaRPr lang="en-US" sz="6000" b="1" dirty="0">
              <a:solidFill>
                <a:srgbClr val="FF0000"/>
              </a:solidFill>
              <a:effectLst>
                <a:outerShdw blurRad="38100" dist="38100" dir="2700000" algn="tl">
                  <a:srgbClr val="000000">
                    <a:alpha val="43137"/>
                  </a:srgbClr>
                </a:outerShdw>
              </a:effectLst>
            </a:endParaRPr>
          </a:p>
        </p:txBody>
      </p:sp>
      <p:sp>
        <p:nvSpPr>
          <p:cNvPr id="3" name="Rectangle 2"/>
          <p:cNvSpPr/>
          <p:nvPr/>
        </p:nvSpPr>
        <p:spPr>
          <a:xfrm>
            <a:off x="4352347" y="5371793"/>
            <a:ext cx="4071949" cy="1107996"/>
          </a:xfrm>
          <a:prstGeom prst="rect">
            <a:avLst/>
          </a:prstGeom>
        </p:spPr>
        <p:txBody>
          <a:bodyPr wrap="none">
            <a:spAutoFit/>
          </a:bodyPr>
          <a:lstStyle/>
          <a:p>
            <a:r>
              <a:rPr lang="en-US" sz="6600" b="1" dirty="0">
                <a:solidFill>
                  <a:srgbClr val="FF0000"/>
                </a:solidFill>
                <a:effectLst>
                  <a:outerShdw blurRad="38100" dist="38100" dir="2700000" algn="tl">
                    <a:srgbClr val="000000">
                      <a:alpha val="43137"/>
                    </a:srgbClr>
                  </a:outerShdw>
                </a:effectLst>
              </a:rPr>
              <a:t>2015-2016 </a:t>
            </a:r>
            <a:endParaRPr lang="en-US" sz="6600" dirty="0"/>
          </a:p>
        </p:txBody>
      </p:sp>
    </p:spTree>
    <p:extLst>
      <p:ext uri="{BB962C8B-B14F-4D97-AF65-F5344CB8AC3E}">
        <p14:creationId xmlns:p14="http://schemas.microsoft.com/office/powerpoint/2010/main" val="396238501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0000"/>
                </a:solidFill>
              </a:rPr>
              <a:t>RI-EUR1 </a:t>
            </a:r>
            <a:r>
              <a:rPr lang="en-US" sz="4000" dirty="0">
                <a:solidFill>
                  <a:prstClr val="white"/>
                </a:solidFill>
              </a:rPr>
              <a:t>– Spectrum management and </a:t>
            </a:r>
            <a:r>
              <a:rPr lang="en-US" sz="4000" dirty="0" smtClean="0">
                <a:solidFill>
                  <a:prstClr val="white"/>
                </a:solidFill>
              </a:rPr>
              <a:t>transition </a:t>
            </a:r>
            <a:r>
              <a:rPr lang="en-US" sz="4000" dirty="0">
                <a:solidFill>
                  <a:prstClr val="white"/>
                </a:solidFill>
              </a:rPr>
              <a:t>to digital </a:t>
            </a:r>
            <a:r>
              <a:rPr lang="en-US" sz="4000" dirty="0" smtClean="0">
                <a:solidFill>
                  <a:prstClr val="white"/>
                </a:solidFill>
              </a:rPr>
              <a:t>broadcasting / </a:t>
            </a:r>
            <a:r>
              <a:rPr lang="en-US" sz="4000" dirty="0" smtClean="0">
                <a:solidFill>
                  <a:srgbClr val="FF0000"/>
                </a:solidFill>
              </a:rPr>
              <a:t>WTDC-14 Outcomes</a:t>
            </a:r>
            <a:endParaRPr lang="en-US" sz="4000" dirty="0"/>
          </a:p>
        </p:txBody>
      </p:sp>
      <p:sp>
        <p:nvSpPr>
          <p:cNvPr id="3" name="Content Placeholder 2"/>
          <p:cNvSpPr>
            <a:spLocks noGrp="1"/>
          </p:cNvSpPr>
          <p:nvPr>
            <p:ph idx="1"/>
          </p:nvPr>
        </p:nvSpPr>
        <p:spPr>
          <a:xfrm>
            <a:off x="854529" y="1552394"/>
            <a:ext cx="9514449" cy="4199617"/>
          </a:xfrm>
        </p:spPr>
        <p:txBody>
          <a:bodyPr>
            <a:normAutofit/>
          </a:bodyPr>
          <a:lstStyle/>
          <a:p>
            <a:r>
              <a:rPr lang="en-US" sz="2400" b="1" u="sng" dirty="0">
                <a:solidFill>
                  <a:prstClr val="white"/>
                </a:solidFill>
              </a:rPr>
              <a:t>Objective:</a:t>
            </a:r>
            <a:r>
              <a:rPr lang="en-US" sz="2400" dirty="0">
                <a:solidFill>
                  <a:prstClr val="white"/>
                </a:solidFill>
              </a:rPr>
              <a:t> </a:t>
            </a:r>
            <a:r>
              <a:rPr lang="en-US" sz="2400" dirty="0" smtClean="0">
                <a:solidFill>
                  <a:prstClr val="white"/>
                </a:solidFill>
              </a:rPr>
              <a:t>To </a:t>
            </a:r>
            <a:r>
              <a:rPr lang="en-US" sz="2400" dirty="0">
                <a:solidFill>
                  <a:prstClr val="white"/>
                </a:solidFill>
              </a:rPr>
              <a:t>foster regional cooperation, mainly supplemented by direct assistance to the administrations in the process of analogue TV switch-off, and management of the frequencies in the digital dividend bands, which are to be utilized bearing in mind </a:t>
            </a:r>
            <a:r>
              <a:rPr lang="en-US" sz="2400" dirty="0" smtClean="0">
                <a:solidFill>
                  <a:prstClr val="white"/>
                </a:solidFill>
              </a:rPr>
              <a:t/>
            </a:r>
            <a:br>
              <a:rPr lang="en-US" sz="2400" dirty="0" smtClean="0">
                <a:solidFill>
                  <a:prstClr val="white"/>
                </a:solidFill>
              </a:rPr>
            </a:br>
            <a:r>
              <a:rPr lang="en-US" sz="2400" dirty="0" smtClean="0">
                <a:solidFill>
                  <a:prstClr val="white"/>
                </a:solidFill>
              </a:rPr>
              <a:t>the </a:t>
            </a:r>
            <a:r>
              <a:rPr lang="en-US" sz="2400" dirty="0">
                <a:solidFill>
                  <a:prstClr val="white"/>
                </a:solidFill>
              </a:rPr>
              <a:t>most effective use of radio spectrum. </a:t>
            </a:r>
          </a:p>
          <a:p>
            <a:r>
              <a:rPr lang="en-GB" sz="2400" b="1" u="sng" dirty="0">
                <a:solidFill>
                  <a:prstClr val="white"/>
                </a:solidFill>
              </a:rPr>
              <a:t>Expected results:</a:t>
            </a:r>
            <a:r>
              <a:rPr lang="en-US" sz="2400" u="sng" dirty="0">
                <a:solidFill>
                  <a:prstClr val="white"/>
                </a:solidFill>
              </a:rPr>
              <a:t> </a:t>
            </a:r>
            <a:endParaRPr lang="en-US" sz="2400" u="sng" dirty="0" smtClean="0">
              <a:solidFill>
                <a:prstClr val="white"/>
              </a:solidFill>
            </a:endParaRPr>
          </a:p>
          <a:p>
            <a:pPr marL="0" indent="0">
              <a:buNone/>
            </a:pPr>
            <a:r>
              <a:rPr lang="en-US" sz="2400" dirty="0" smtClean="0">
                <a:solidFill>
                  <a:prstClr val="white"/>
                </a:solidFill>
              </a:rPr>
              <a:t>   Assistance to the countries in need in the following:</a:t>
            </a:r>
          </a:p>
          <a:p>
            <a:pPr marL="625475" indent="-342900">
              <a:buFont typeface="+mj-lt"/>
              <a:buAutoNum type="arabicPeriod"/>
            </a:pPr>
            <a:r>
              <a:rPr lang="en-US" sz="1800" dirty="0" smtClean="0">
                <a:solidFill>
                  <a:prstClr val="white"/>
                </a:solidFill>
              </a:rPr>
              <a:t>Transition </a:t>
            </a:r>
            <a:r>
              <a:rPr lang="en-US" sz="1800" dirty="0">
                <a:solidFill>
                  <a:prstClr val="white"/>
                </a:solidFill>
              </a:rPr>
              <a:t>from analogue to digital terrestrial broadcasting and switch-off process</a:t>
            </a:r>
          </a:p>
          <a:p>
            <a:pPr marL="625475" indent="-342900">
              <a:buFont typeface="+mj-lt"/>
              <a:buAutoNum type="arabicPeriod"/>
            </a:pPr>
            <a:r>
              <a:rPr lang="en-US" sz="1800" dirty="0">
                <a:solidFill>
                  <a:prstClr val="white"/>
                </a:solidFill>
              </a:rPr>
              <a:t>Capacity building in spectrum management, including in the digital dividend band</a:t>
            </a:r>
          </a:p>
          <a:p>
            <a:pPr marL="625475" indent="-342900">
              <a:buFont typeface="+mj-lt"/>
              <a:buAutoNum type="arabicPeriod"/>
            </a:pPr>
            <a:r>
              <a:rPr lang="en-US" sz="1800" dirty="0">
                <a:solidFill>
                  <a:prstClr val="white"/>
                </a:solidFill>
              </a:rPr>
              <a:t>Elaboration of studies, benchmarks and guidelines on the economic and policy aspects of the assignment and use of the radio-frequency spectrum.</a:t>
            </a:r>
            <a:endParaRPr lang="en-US" sz="2400" dirty="0"/>
          </a:p>
        </p:txBody>
      </p:sp>
      <p:pic>
        <p:nvPicPr>
          <p:cNvPr id="4" name="Picture 2" descr="http://www.itu.int/en/ITU-D/PublishingImages/WTDC/WTDC14BannerHomePage_v1.png"/>
          <p:cNvPicPr>
            <a:picLocks noChangeAspect="1" noChangeArrowheads="1"/>
          </p:cNvPicPr>
          <p:nvPr/>
        </p:nvPicPr>
        <p:blipFill rotWithShape="1">
          <a:blip r:embed="rId2">
            <a:extLst>
              <a:ext uri="{28A0092B-C50C-407E-A947-70E740481C1C}">
                <a14:useLocalDpi xmlns:a14="http://schemas.microsoft.com/office/drawing/2010/main" val="0"/>
              </a:ext>
            </a:extLst>
          </a:blip>
          <a:srcRect l="43989" t="12851" r="44569" b="13025"/>
          <a:stretch/>
        </p:blipFill>
        <p:spPr bwMode="auto">
          <a:xfrm>
            <a:off x="10368978" y="1666675"/>
            <a:ext cx="1412086" cy="2844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27811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RI-EUR2 </a:t>
            </a:r>
            <a:r>
              <a:rPr lang="en-US" dirty="0">
                <a:solidFill>
                  <a:prstClr val="white"/>
                </a:solidFill>
              </a:rPr>
              <a:t>– Development of broadband access and </a:t>
            </a:r>
            <a:br>
              <a:rPr lang="en-US" dirty="0">
                <a:solidFill>
                  <a:prstClr val="white"/>
                </a:solidFill>
              </a:rPr>
            </a:br>
            <a:r>
              <a:rPr lang="en-US" dirty="0" smtClean="0">
                <a:solidFill>
                  <a:prstClr val="white"/>
                </a:solidFill>
              </a:rPr>
              <a:t>adoption </a:t>
            </a:r>
            <a:r>
              <a:rPr lang="en-US" dirty="0">
                <a:solidFill>
                  <a:prstClr val="white"/>
                </a:solidFill>
              </a:rPr>
              <a:t>of </a:t>
            </a:r>
            <a:r>
              <a:rPr lang="en-US" dirty="0" smtClean="0">
                <a:solidFill>
                  <a:prstClr val="white"/>
                </a:solidFill>
              </a:rPr>
              <a:t>broadband </a:t>
            </a:r>
            <a:r>
              <a:rPr lang="en-US" dirty="0"/>
              <a:t>/ </a:t>
            </a:r>
            <a:r>
              <a:rPr lang="en-US" dirty="0">
                <a:solidFill>
                  <a:srgbClr val="FF0000"/>
                </a:solidFill>
              </a:rPr>
              <a:t>WTDC-14 </a:t>
            </a:r>
            <a:r>
              <a:rPr lang="en-US" dirty="0" smtClean="0">
                <a:solidFill>
                  <a:srgbClr val="FF0000"/>
                </a:solidFill>
              </a:rPr>
              <a:t>Outcomes</a:t>
            </a:r>
            <a:endParaRPr lang="en-US" dirty="0"/>
          </a:p>
        </p:txBody>
      </p:sp>
      <p:sp>
        <p:nvSpPr>
          <p:cNvPr id="3" name="Content Placeholder 2"/>
          <p:cNvSpPr>
            <a:spLocks noGrp="1"/>
          </p:cNvSpPr>
          <p:nvPr>
            <p:ph idx="1"/>
          </p:nvPr>
        </p:nvSpPr>
        <p:spPr>
          <a:xfrm>
            <a:off x="854529" y="1519225"/>
            <a:ext cx="10515600" cy="4199617"/>
          </a:xfrm>
        </p:spPr>
        <p:txBody>
          <a:bodyPr>
            <a:normAutofit fontScale="85000" lnSpcReduction="20000"/>
          </a:bodyPr>
          <a:lstStyle/>
          <a:p>
            <a:r>
              <a:rPr lang="en-US" b="1" u="sng" dirty="0">
                <a:solidFill>
                  <a:prstClr val="white"/>
                </a:solidFill>
              </a:rPr>
              <a:t>Objective:</a:t>
            </a:r>
            <a:r>
              <a:rPr lang="en-US" dirty="0">
                <a:solidFill>
                  <a:prstClr val="white"/>
                </a:solidFill>
              </a:rPr>
              <a:t> </a:t>
            </a:r>
            <a:r>
              <a:rPr lang="en-US" sz="3000" dirty="0" smtClean="0">
                <a:solidFill>
                  <a:prstClr val="white"/>
                </a:solidFill>
              </a:rPr>
              <a:t>Due </a:t>
            </a:r>
            <a:r>
              <a:rPr lang="en-US" sz="3000" dirty="0">
                <a:solidFill>
                  <a:prstClr val="white"/>
                </a:solidFill>
              </a:rPr>
              <a:t>to significant differences in European countries, </a:t>
            </a:r>
            <a:r>
              <a:rPr lang="en-US" sz="3000" dirty="0" smtClean="0">
                <a:solidFill>
                  <a:prstClr val="white"/>
                </a:solidFill>
              </a:rPr>
              <a:t/>
            </a:r>
            <a:br>
              <a:rPr lang="en-US" sz="3000" dirty="0" smtClean="0">
                <a:solidFill>
                  <a:prstClr val="white"/>
                </a:solidFill>
              </a:rPr>
            </a:br>
            <a:r>
              <a:rPr lang="en-US" sz="3000" dirty="0" smtClean="0">
                <a:solidFill>
                  <a:prstClr val="white"/>
                </a:solidFill>
              </a:rPr>
              <a:t>there </a:t>
            </a:r>
            <a:r>
              <a:rPr lang="en-US" sz="3000" dirty="0">
                <a:solidFill>
                  <a:prstClr val="white"/>
                </a:solidFill>
              </a:rPr>
              <a:t>is an urgent need to take steps and assist administrations in </a:t>
            </a:r>
            <a:r>
              <a:rPr lang="en-US" sz="3000" dirty="0" smtClean="0">
                <a:solidFill>
                  <a:prstClr val="white"/>
                </a:solidFill>
              </a:rPr>
              <a:t/>
            </a:r>
            <a:br>
              <a:rPr lang="en-US" sz="3000" dirty="0" smtClean="0">
                <a:solidFill>
                  <a:prstClr val="white"/>
                </a:solidFill>
              </a:rPr>
            </a:br>
            <a:r>
              <a:rPr lang="en-US" sz="3000" dirty="0" smtClean="0">
                <a:solidFill>
                  <a:prstClr val="white"/>
                </a:solidFill>
              </a:rPr>
              <a:t>every </a:t>
            </a:r>
            <a:r>
              <a:rPr lang="en-US" sz="3000" dirty="0">
                <a:solidFill>
                  <a:prstClr val="white"/>
                </a:solidFill>
              </a:rPr>
              <a:t>aspect of the practical implementation and development of </a:t>
            </a:r>
            <a:r>
              <a:rPr lang="en-US" sz="3000" dirty="0" smtClean="0">
                <a:solidFill>
                  <a:prstClr val="white"/>
                </a:solidFill>
              </a:rPr>
              <a:t/>
            </a:r>
            <a:br>
              <a:rPr lang="en-US" sz="3000" dirty="0" smtClean="0">
                <a:solidFill>
                  <a:prstClr val="white"/>
                </a:solidFill>
              </a:rPr>
            </a:br>
            <a:r>
              <a:rPr lang="en-US" sz="3000" dirty="0" smtClean="0">
                <a:solidFill>
                  <a:prstClr val="white"/>
                </a:solidFill>
              </a:rPr>
              <a:t>high-speed </a:t>
            </a:r>
            <a:r>
              <a:rPr lang="en-US" sz="3000" dirty="0">
                <a:solidFill>
                  <a:prstClr val="white"/>
                </a:solidFill>
              </a:rPr>
              <a:t>networks. </a:t>
            </a:r>
            <a:endParaRPr lang="en-US" sz="2400" dirty="0">
              <a:solidFill>
                <a:prstClr val="white"/>
              </a:solidFill>
            </a:endParaRPr>
          </a:p>
          <a:p>
            <a:r>
              <a:rPr lang="en-GB" b="1" u="sng" dirty="0" smtClean="0">
                <a:solidFill>
                  <a:prstClr val="white"/>
                </a:solidFill>
              </a:rPr>
              <a:t>Expected </a:t>
            </a:r>
            <a:r>
              <a:rPr lang="en-GB" b="1" u="sng" dirty="0">
                <a:solidFill>
                  <a:prstClr val="white"/>
                </a:solidFill>
              </a:rPr>
              <a:t>results:</a:t>
            </a:r>
            <a:r>
              <a:rPr lang="en-US" u="sng" dirty="0">
                <a:solidFill>
                  <a:prstClr val="white"/>
                </a:solidFill>
              </a:rPr>
              <a:t> </a:t>
            </a:r>
            <a:r>
              <a:rPr lang="en-US" dirty="0" smtClean="0">
                <a:solidFill>
                  <a:prstClr val="white"/>
                </a:solidFill>
              </a:rPr>
              <a:t>Assistance to the countries in need in the following:</a:t>
            </a:r>
          </a:p>
          <a:p>
            <a:pPr marL="715963" indent="-457200">
              <a:buFont typeface="+mj-lt"/>
              <a:buAutoNum type="arabicPeriod"/>
            </a:pPr>
            <a:r>
              <a:rPr lang="en-US" sz="2000" dirty="0">
                <a:solidFill>
                  <a:prstClr val="white"/>
                </a:solidFill>
              </a:rPr>
              <a:t>Creation of new legislative paradigms fostering broadband development, including cost-effective </a:t>
            </a:r>
            <a:r>
              <a:rPr lang="en-US" sz="2000" dirty="0" smtClean="0">
                <a:solidFill>
                  <a:prstClr val="white"/>
                </a:solidFill>
              </a:rPr>
              <a:t/>
            </a:r>
            <a:br>
              <a:rPr lang="en-US" sz="2000" dirty="0" smtClean="0">
                <a:solidFill>
                  <a:prstClr val="white"/>
                </a:solidFill>
              </a:rPr>
            </a:br>
            <a:r>
              <a:rPr lang="en-US" sz="2000" dirty="0" smtClean="0">
                <a:solidFill>
                  <a:prstClr val="white"/>
                </a:solidFill>
              </a:rPr>
              <a:t>solutions </a:t>
            </a:r>
            <a:r>
              <a:rPr lang="en-US" sz="2000" dirty="0">
                <a:solidFill>
                  <a:prstClr val="white"/>
                </a:solidFill>
              </a:rPr>
              <a:t>for remote and rural areas and models for infrastructure-sharing including </a:t>
            </a:r>
            <a:r>
              <a:rPr lang="en-US" sz="2000" dirty="0" smtClean="0">
                <a:solidFill>
                  <a:prstClr val="white"/>
                </a:solidFill>
              </a:rPr>
              <a:t/>
            </a:r>
            <a:br>
              <a:rPr lang="en-US" sz="2000" dirty="0" smtClean="0">
                <a:solidFill>
                  <a:prstClr val="white"/>
                </a:solidFill>
              </a:rPr>
            </a:br>
            <a:r>
              <a:rPr lang="en-US" sz="2000" dirty="0" smtClean="0">
                <a:solidFill>
                  <a:prstClr val="white"/>
                </a:solidFill>
              </a:rPr>
              <a:t>applications </a:t>
            </a:r>
            <a:r>
              <a:rPr lang="en-US" sz="2000" dirty="0">
                <a:solidFill>
                  <a:prstClr val="white"/>
                </a:solidFill>
              </a:rPr>
              <a:t>of smart grids</a:t>
            </a:r>
          </a:p>
          <a:p>
            <a:pPr marL="715963" indent="-457200">
              <a:buFont typeface="+mj-lt"/>
              <a:buAutoNum type="arabicPeriod"/>
            </a:pPr>
            <a:r>
              <a:rPr lang="en-US" sz="2000" dirty="0">
                <a:solidFill>
                  <a:prstClr val="white"/>
                </a:solidFill>
              </a:rPr>
              <a:t>Establishment of national and local/regional broadband roll-out plans and monitoring of the </a:t>
            </a:r>
            <a:r>
              <a:rPr lang="en-US" sz="2000" dirty="0" smtClean="0">
                <a:solidFill>
                  <a:prstClr val="white"/>
                </a:solidFill>
              </a:rPr>
              <a:t/>
            </a:r>
            <a:br>
              <a:rPr lang="en-US" sz="2000" dirty="0" smtClean="0">
                <a:solidFill>
                  <a:prstClr val="white"/>
                </a:solidFill>
              </a:rPr>
            </a:br>
            <a:r>
              <a:rPr lang="en-US" sz="2000" dirty="0" smtClean="0">
                <a:solidFill>
                  <a:prstClr val="white"/>
                </a:solidFill>
              </a:rPr>
              <a:t>implementation </a:t>
            </a:r>
            <a:r>
              <a:rPr lang="en-US" sz="2000" dirty="0">
                <a:solidFill>
                  <a:prstClr val="white"/>
                </a:solidFill>
              </a:rPr>
              <a:t>and elaboration of relevant cross-</a:t>
            </a:r>
            <a:r>
              <a:rPr lang="en-US" sz="2000" dirty="0" err="1">
                <a:solidFill>
                  <a:prstClr val="white"/>
                </a:solidFill>
              </a:rPr>
              <a:t>sectoral</a:t>
            </a:r>
            <a:r>
              <a:rPr lang="en-US" sz="2000" dirty="0">
                <a:solidFill>
                  <a:prstClr val="white"/>
                </a:solidFill>
              </a:rPr>
              <a:t> policies and strategies, including </a:t>
            </a:r>
            <a:r>
              <a:rPr lang="en-US" sz="2000" dirty="0" smtClean="0">
                <a:solidFill>
                  <a:prstClr val="white"/>
                </a:solidFill>
              </a:rPr>
              <a:t/>
            </a:r>
            <a:br>
              <a:rPr lang="en-US" sz="2000" dirty="0" smtClean="0">
                <a:solidFill>
                  <a:prstClr val="white"/>
                </a:solidFill>
              </a:rPr>
            </a:br>
            <a:r>
              <a:rPr lang="en-US" sz="2000" dirty="0" smtClean="0">
                <a:solidFill>
                  <a:prstClr val="white"/>
                </a:solidFill>
              </a:rPr>
              <a:t>setting </a:t>
            </a:r>
            <a:r>
              <a:rPr lang="en-US" sz="2000" dirty="0">
                <a:solidFill>
                  <a:prstClr val="white"/>
                </a:solidFill>
              </a:rPr>
              <a:t>up national coordination mechanisms</a:t>
            </a:r>
          </a:p>
          <a:p>
            <a:pPr marL="715963" indent="-457200">
              <a:buFont typeface="+mj-lt"/>
              <a:buAutoNum type="arabicPeriod"/>
            </a:pPr>
            <a:r>
              <a:rPr lang="en-US" sz="2000" dirty="0">
                <a:solidFill>
                  <a:prstClr val="white"/>
                </a:solidFill>
              </a:rPr>
              <a:t>Development of plans for broadband infrastructure roll-out, including in remote and rural areas</a:t>
            </a:r>
          </a:p>
          <a:p>
            <a:pPr marL="715963" indent="-457200">
              <a:buFont typeface="+mj-lt"/>
              <a:buAutoNum type="arabicPeriod"/>
            </a:pPr>
            <a:r>
              <a:rPr lang="en-US" sz="2000" dirty="0">
                <a:solidFill>
                  <a:prstClr val="white"/>
                </a:solidFill>
              </a:rPr>
              <a:t>Mapping of broadband infrastructure across the region</a:t>
            </a:r>
          </a:p>
          <a:p>
            <a:pPr marL="715963" indent="-457200">
              <a:buFont typeface="+mj-lt"/>
              <a:buAutoNum type="arabicPeriod"/>
            </a:pPr>
            <a:r>
              <a:rPr lang="en-US" sz="2000" dirty="0">
                <a:solidFill>
                  <a:prstClr val="white"/>
                </a:solidFill>
              </a:rPr>
              <a:t>Monitoring of the quality of services and consumer protection</a:t>
            </a:r>
            <a:endParaRPr lang="en-US" dirty="0"/>
          </a:p>
        </p:txBody>
      </p:sp>
      <p:pic>
        <p:nvPicPr>
          <p:cNvPr id="4" name="Picture 2" descr="http://www.itu.int/en/ITU-D/PublishingImages/WTDC/WTDC14BannerHomePage_v1.png"/>
          <p:cNvPicPr>
            <a:picLocks noChangeAspect="1" noChangeArrowheads="1"/>
          </p:cNvPicPr>
          <p:nvPr/>
        </p:nvPicPr>
        <p:blipFill rotWithShape="1">
          <a:blip r:embed="rId2">
            <a:extLst>
              <a:ext uri="{28A0092B-C50C-407E-A947-70E740481C1C}">
                <a14:useLocalDpi xmlns:a14="http://schemas.microsoft.com/office/drawing/2010/main" val="0"/>
              </a:ext>
            </a:extLst>
          </a:blip>
          <a:srcRect l="43989" t="12851" r="44569" b="13025"/>
          <a:stretch/>
        </p:blipFill>
        <p:spPr bwMode="auto">
          <a:xfrm>
            <a:off x="10368978" y="1666675"/>
            <a:ext cx="1412086" cy="2844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7137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528" y="152854"/>
            <a:ext cx="11337471" cy="1325563"/>
          </a:xfrm>
        </p:spPr>
        <p:txBody>
          <a:bodyPr>
            <a:noAutofit/>
          </a:bodyPr>
          <a:lstStyle/>
          <a:p>
            <a:r>
              <a:rPr lang="en-US" sz="4000" dirty="0" smtClean="0">
                <a:solidFill>
                  <a:srgbClr val="FF0000"/>
                </a:solidFill>
              </a:rPr>
              <a:t>RI-EUR3</a:t>
            </a:r>
            <a:r>
              <a:rPr lang="en-US" sz="4000" b="0" dirty="0" smtClean="0"/>
              <a:t> - </a:t>
            </a:r>
            <a:r>
              <a:rPr lang="en-US" sz="4000" dirty="0" smtClean="0"/>
              <a:t>Ensuring access to telecommunications/ICTs, </a:t>
            </a:r>
            <a:br>
              <a:rPr lang="en-US" sz="4000" dirty="0" smtClean="0"/>
            </a:br>
            <a:r>
              <a:rPr lang="en-US" sz="4000" dirty="0" smtClean="0"/>
              <a:t>in particular for persons with disabilities </a:t>
            </a:r>
            <a:r>
              <a:rPr lang="en-US" sz="4000" dirty="0"/>
              <a:t>/ </a:t>
            </a:r>
            <a:r>
              <a:rPr lang="en-US" sz="4000" dirty="0">
                <a:solidFill>
                  <a:srgbClr val="FF0000"/>
                </a:solidFill>
              </a:rPr>
              <a:t>WTDC-14 </a:t>
            </a:r>
            <a:endParaRPr lang="en-US" sz="4000" dirty="0">
              <a:solidFill>
                <a:srgbClr val="FF0000"/>
              </a:solidFill>
            </a:endParaRPr>
          </a:p>
        </p:txBody>
      </p:sp>
      <p:sp>
        <p:nvSpPr>
          <p:cNvPr id="3" name="Content Placeholder 2"/>
          <p:cNvSpPr>
            <a:spLocks noGrp="1"/>
          </p:cNvSpPr>
          <p:nvPr>
            <p:ph idx="1"/>
          </p:nvPr>
        </p:nvSpPr>
        <p:spPr>
          <a:xfrm>
            <a:off x="854529" y="1482723"/>
            <a:ext cx="9514449" cy="4199617"/>
          </a:xfrm>
        </p:spPr>
        <p:txBody>
          <a:bodyPr>
            <a:normAutofit/>
          </a:bodyPr>
          <a:lstStyle/>
          <a:p>
            <a:r>
              <a:rPr lang="en-US" sz="2600" b="1" u="sng" dirty="0"/>
              <a:t>Objective:</a:t>
            </a:r>
            <a:r>
              <a:rPr lang="en-US" sz="2600" dirty="0"/>
              <a:t> To further promote e-accessibility in the ICT ecosystem, and provide the administrations with the most suitable solutions available. </a:t>
            </a:r>
            <a:endParaRPr lang="en-US" sz="2600" u="sng" dirty="0"/>
          </a:p>
          <a:p>
            <a:r>
              <a:rPr lang="en-GB" sz="2600" b="1" u="sng" dirty="0"/>
              <a:t>Expected results:</a:t>
            </a:r>
            <a:r>
              <a:rPr lang="en-US" sz="2600" u="sng" dirty="0"/>
              <a:t> </a:t>
            </a:r>
            <a:r>
              <a:rPr lang="en-US" sz="2600" dirty="0"/>
              <a:t>Assistance to the countries in need in the following</a:t>
            </a:r>
            <a:r>
              <a:rPr lang="en-US" sz="2600" dirty="0" smtClean="0"/>
              <a:t>:</a:t>
            </a:r>
            <a:endParaRPr lang="en-US" sz="2600" b="1" dirty="0"/>
          </a:p>
          <a:p>
            <a:pPr marL="715963" indent="-342900">
              <a:buFont typeface="+mj-lt"/>
              <a:buAutoNum type="arabicPeriod"/>
            </a:pPr>
            <a:r>
              <a:rPr lang="en-US" sz="2000" dirty="0"/>
              <a:t>Formulation of strategic plans and regulatory frameworks promoting e-accessibility and building confidence in ICT use at the national level</a:t>
            </a:r>
          </a:p>
          <a:p>
            <a:pPr marL="715963" indent="-342900">
              <a:buFont typeface="+mj-lt"/>
              <a:buAutoNum type="arabicPeriod"/>
            </a:pPr>
            <a:r>
              <a:rPr lang="en-US" sz="2000" dirty="0"/>
              <a:t>Creating the environment for the deployment of solutions for e-accessibility, including television/ICT applications for people with disabilities</a:t>
            </a:r>
          </a:p>
          <a:p>
            <a:pPr marL="715963" indent="-342900">
              <a:buFont typeface="+mj-lt"/>
              <a:buAutoNum type="arabicPeriod"/>
            </a:pPr>
            <a:r>
              <a:rPr lang="en-US" sz="2000" dirty="0"/>
              <a:t>Capacity building and promoting e‑education solutions.</a:t>
            </a:r>
            <a:endParaRPr lang="en-GB" sz="2000" b="1" u="sng" dirty="0" smtClean="0">
              <a:solidFill>
                <a:schemeClr val="bg1"/>
              </a:solidFill>
            </a:endParaRPr>
          </a:p>
        </p:txBody>
      </p:sp>
      <p:pic>
        <p:nvPicPr>
          <p:cNvPr id="4" name="Picture 2" descr="http://www.itu.int/en/ITU-D/PublishingImages/WTDC/WTDC14BannerHomePage_v1.png"/>
          <p:cNvPicPr>
            <a:picLocks noChangeAspect="1" noChangeArrowheads="1"/>
          </p:cNvPicPr>
          <p:nvPr/>
        </p:nvPicPr>
        <p:blipFill rotWithShape="1">
          <a:blip r:embed="rId2">
            <a:extLst>
              <a:ext uri="{28A0092B-C50C-407E-A947-70E740481C1C}">
                <a14:useLocalDpi xmlns:a14="http://schemas.microsoft.com/office/drawing/2010/main" val="0"/>
              </a:ext>
            </a:extLst>
          </a:blip>
          <a:srcRect l="43989" t="12851" r="44569" b="13025"/>
          <a:stretch/>
        </p:blipFill>
        <p:spPr bwMode="auto">
          <a:xfrm>
            <a:off x="10368978" y="1478417"/>
            <a:ext cx="1412086" cy="2844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45697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552" y="152854"/>
            <a:ext cx="10515600" cy="1325563"/>
          </a:xfrm>
        </p:spPr>
        <p:txBody>
          <a:bodyPr/>
          <a:lstStyle/>
          <a:p>
            <a:r>
              <a:rPr lang="en-US" dirty="0" smtClean="0"/>
              <a:t>Evolution of Regional Initiatives: 2010 </a:t>
            </a:r>
            <a:r>
              <a:rPr lang="en-US" dirty="0" smtClean="0">
                <a:sym typeface="Wingdings" panose="05000000000000000000" pitchFamily="2" charset="2"/>
              </a:rPr>
              <a:t> 2014</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47892473"/>
              </p:ext>
            </p:extLst>
          </p:nvPr>
        </p:nvGraphicFramePr>
        <p:xfrm>
          <a:off x="878541" y="1219002"/>
          <a:ext cx="10531928" cy="4211320"/>
        </p:xfrm>
        <a:graphic>
          <a:graphicData uri="http://schemas.openxmlformats.org/drawingml/2006/table">
            <a:tbl>
              <a:tblPr firstRow="1" bandRow="1">
                <a:tableStyleId>{5C22544A-7EE6-4342-B048-85BDC9FD1C3A}</a:tableStyleId>
              </a:tblPr>
              <a:tblGrid>
                <a:gridCol w="4873283"/>
                <a:gridCol w="647114"/>
                <a:gridCol w="5011531"/>
              </a:tblGrid>
              <a:tr h="370840">
                <a:tc>
                  <a:txBody>
                    <a:bodyPr/>
                    <a:lstStyle/>
                    <a:p>
                      <a:pPr algn="ctr"/>
                      <a:r>
                        <a:rPr lang="en-US" dirty="0" smtClean="0"/>
                        <a:t>WTDC - 2010</a:t>
                      </a:r>
                      <a:endParaRPr lang="en-US" dirty="0"/>
                    </a:p>
                  </a:txBody>
                  <a:tcPr/>
                </a:tc>
                <a:tc>
                  <a:txBody>
                    <a:bodyPr/>
                    <a:lstStyle/>
                    <a:p>
                      <a:pPr algn="ctr"/>
                      <a:endParaRPr lang="en-US" dirty="0"/>
                    </a:p>
                  </a:txBody>
                  <a:tcPr>
                    <a:solidFill>
                      <a:srgbClr val="00FF00"/>
                    </a:solidFill>
                  </a:tcPr>
                </a:tc>
                <a:tc>
                  <a:txBody>
                    <a:bodyPr/>
                    <a:lstStyle/>
                    <a:p>
                      <a:pPr algn="ctr"/>
                      <a:r>
                        <a:rPr lang="en-US" dirty="0" smtClean="0"/>
                        <a:t>WTDC – 2014</a:t>
                      </a:r>
                      <a:endParaRPr lang="en-US" dirty="0"/>
                    </a:p>
                  </a:txBody>
                  <a:tcPr/>
                </a:tc>
              </a:tr>
              <a:tr h="370840">
                <a:tc>
                  <a:txBody>
                    <a:bodyPr/>
                    <a:lstStyle/>
                    <a:p>
                      <a:r>
                        <a:rPr lang="en-US" sz="1800" b="1" i="0" kern="1200" dirty="0" smtClean="0">
                          <a:solidFill>
                            <a:srgbClr val="FF0000"/>
                          </a:solidFill>
                          <a:effectLst/>
                          <a:latin typeface="+mn-lt"/>
                          <a:ea typeface="+mn-ea"/>
                          <a:cs typeface="+mn-cs"/>
                        </a:rPr>
                        <a:t>RI-2</a:t>
                      </a:r>
                      <a:r>
                        <a:rPr lang="en-US" sz="1800" b="1" i="0" kern="1200" baseline="0" dirty="0" smtClean="0">
                          <a:solidFill>
                            <a:srgbClr val="FF0000"/>
                          </a:solidFill>
                          <a:effectLst/>
                          <a:latin typeface="+mn-lt"/>
                          <a:ea typeface="+mn-ea"/>
                          <a:cs typeface="+mn-cs"/>
                        </a:rPr>
                        <a:t> </a:t>
                      </a:r>
                      <a:r>
                        <a:rPr lang="en-US" sz="1800" b="1" i="0" kern="1200" dirty="0" smtClean="0">
                          <a:solidFill>
                            <a:schemeClr val="dk1"/>
                          </a:solidFill>
                          <a:effectLst/>
                          <a:latin typeface="+mn-lt"/>
                          <a:ea typeface="+mn-ea"/>
                          <a:cs typeface="+mn-cs"/>
                        </a:rPr>
                        <a:t>Facilitating the smooth transition from analogue to digital broadcasting</a:t>
                      </a:r>
                      <a:endParaRPr lang="en-US"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smtClean="0">
                          <a:solidFill>
                            <a:srgbClr val="FF0000"/>
                          </a:solidFill>
                          <a:sym typeface="Wingdings" panose="05000000000000000000" pitchFamily="2" charset="2"/>
                        </a:rPr>
                        <a:t> </a:t>
                      </a:r>
                      <a:endParaRPr lang="en-US" sz="3200" b="1" dirty="0" smtClean="0">
                        <a:solidFill>
                          <a:srgbClr val="FF0000"/>
                        </a:solidFill>
                      </a:endParaRPr>
                    </a:p>
                  </a:txBody>
                  <a:tcPr>
                    <a:solidFill>
                      <a:srgbClr val="00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RI-1</a:t>
                      </a:r>
                      <a:r>
                        <a:rPr lang="en-US" b="1" baseline="0" dirty="0" smtClean="0">
                          <a:solidFill>
                            <a:srgbClr val="FF0000"/>
                          </a:solidFill>
                        </a:rPr>
                        <a:t> </a:t>
                      </a:r>
                      <a:r>
                        <a:rPr lang="en-US" b="1" dirty="0" smtClean="0"/>
                        <a:t>Spectrum management and transition to digital broadcasting</a:t>
                      </a:r>
                    </a:p>
                  </a:txBody>
                  <a:tcPr/>
                </a:tc>
              </a:tr>
              <a:tr h="370840">
                <a:tc>
                  <a:txBody>
                    <a:bodyPr/>
                    <a:lstStyle/>
                    <a:p>
                      <a:endParaRPr lang="en-US" dirty="0"/>
                    </a:p>
                  </a:txBody>
                  <a:tcPr/>
                </a:tc>
                <a:tc>
                  <a:txBody>
                    <a:bodyPr/>
                    <a:lstStyle/>
                    <a:p>
                      <a:endParaRPr lang="en-US" dirty="0"/>
                    </a:p>
                  </a:txBody>
                  <a:tcPr>
                    <a:solidFill>
                      <a:srgbClr val="00FF00"/>
                    </a:solidFill>
                  </a:tcPr>
                </a:tc>
                <a:tc>
                  <a:txBody>
                    <a:bodyPr/>
                    <a:lstStyle/>
                    <a:p>
                      <a:r>
                        <a:rPr lang="en-US" b="1" dirty="0" smtClean="0">
                          <a:solidFill>
                            <a:srgbClr val="FF0000"/>
                          </a:solidFill>
                        </a:rPr>
                        <a:t>RI-2 </a:t>
                      </a:r>
                      <a:r>
                        <a:rPr lang="en-US" b="1" dirty="0" smtClean="0"/>
                        <a:t>Development of broadband access and adoption of broadband</a:t>
                      </a:r>
                      <a:endParaRPr lang="en-US" dirty="0"/>
                    </a:p>
                  </a:txBody>
                  <a:tcPr/>
                </a:tc>
              </a:tr>
              <a:tr h="370840">
                <a:tc>
                  <a:txBody>
                    <a:bodyPr/>
                    <a:lstStyle/>
                    <a:p>
                      <a:r>
                        <a:rPr lang="en-US" sz="1800" b="1" i="0" kern="1200" dirty="0" smtClean="0">
                          <a:solidFill>
                            <a:srgbClr val="FF0000"/>
                          </a:solidFill>
                          <a:effectLst/>
                          <a:latin typeface="+mn-lt"/>
                          <a:ea typeface="+mn-ea"/>
                          <a:cs typeface="+mn-cs"/>
                        </a:rPr>
                        <a:t>RI-1</a:t>
                      </a:r>
                      <a:r>
                        <a:rPr lang="en-US" sz="1800" b="1" i="0" kern="1200" baseline="0" dirty="0" smtClean="0">
                          <a:solidFill>
                            <a:srgbClr val="FF0000"/>
                          </a:solidFill>
                          <a:effectLst/>
                          <a:latin typeface="+mn-lt"/>
                          <a:ea typeface="+mn-ea"/>
                          <a:cs typeface="+mn-cs"/>
                        </a:rPr>
                        <a:t> </a:t>
                      </a:r>
                      <a:r>
                        <a:rPr lang="en-US" sz="1800" b="1" i="0" kern="1200" dirty="0" smtClean="0">
                          <a:solidFill>
                            <a:schemeClr val="dk1"/>
                          </a:solidFill>
                          <a:effectLst/>
                          <a:latin typeface="+mn-lt"/>
                          <a:ea typeface="+mn-ea"/>
                          <a:cs typeface="+mn-cs"/>
                        </a:rPr>
                        <a:t>Accompany efforts to improve E-accessibility in Central and Eastern Europe</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smtClean="0">
                          <a:solidFill>
                            <a:srgbClr val="FF0000"/>
                          </a:solidFill>
                          <a:sym typeface="Wingdings" panose="05000000000000000000" pitchFamily="2" charset="2"/>
                        </a:rPr>
                        <a:t> </a:t>
                      </a:r>
                      <a:endParaRPr lang="en-US" sz="1800" b="1" dirty="0" smtClean="0">
                        <a:solidFill>
                          <a:srgbClr val="FF0000"/>
                        </a:solidFill>
                      </a:endParaRPr>
                    </a:p>
                  </a:txBody>
                  <a:tcPr>
                    <a:solidFill>
                      <a:srgbClr val="00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RI-3 </a:t>
                      </a:r>
                      <a:r>
                        <a:rPr lang="en-US" b="1" dirty="0" smtClean="0"/>
                        <a:t>Ensuring access to telecommunications/ICTs, in particular for persons with disabilities</a:t>
                      </a:r>
                    </a:p>
                  </a:txBody>
                  <a:tcPr/>
                </a:tc>
              </a:tr>
              <a:tr h="370840">
                <a:tc>
                  <a:txBody>
                    <a:bodyPr/>
                    <a:lstStyle/>
                    <a:p>
                      <a:endParaRPr lang="en-US" dirty="0"/>
                    </a:p>
                  </a:txBody>
                  <a:tcPr/>
                </a:tc>
                <a:tc>
                  <a:txBody>
                    <a:bodyPr/>
                    <a:lstStyle/>
                    <a:p>
                      <a:endParaRPr lang="en-US" dirty="0"/>
                    </a:p>
                  </a:txBody>
                  <a:tcPr>
                    <a:solidFill>
                      <a:srgbClr val="00FF00"/>
                    </a:solidFill>
                  </a:tcPr>
                </a:tc>
                <a:tc>
                  <a:txBody>
                    <a:bodyPr/>
                    <a:lstStyle/>
                    <a:p>
                      <a:r>
                        <a:rPr lang="en-US" b="1" dirty="0" smtClean="0">
                          <a:solidFill>
                            <a:srgbClr val="FF0000"/>
                          </a:solidFill>
                        </a:rPr>
                        <a:t>RI-4 </a:t>
                      </a:r>
                      <a:r>
                        <a:rPr lang="en-US" b="1" dirty="0" smtClean="0"/>
                        <a:t>Building confidence and security in using telecommunications/ICTs</a:t>
                      </a:r>
                      <a:endParaRPr lang="en-US" dirty="0"/>
                    </a:p>
                  </a:txBody>
                  <a:tcPr/>
                </a:tc>
              </a:tr>
              <a:tr h="370840">
                <a:tc>
                  <a:txBody>
                    <a:bodyPr/>
                    <a:lstStyle/>
                    <a:p>
                      <a:endParaRPr lang="en-US" dirty="0"/>
                    </a:p>
                  </a:txBody>
                  <a:tcPr/>
                </a:tc>
                <a:tc>
                  <a:txBody>
                    <a:bodyPr/>
                    <a:lstStyle/>
                    <a:p>
                      <a:endParaRPr lang="en-US" dirty="0" smtClean="0"/>
                    </a:p>
                  </a:txBody>
                  <a:tcPr>
                    <a:solidFill>
                      <a:srgbClr val="00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RI-5 </a:t>
                      </a:r>
                      <a:r>
                        <a:rPr lang="en-US" b="1" dirty="0" smtClean="0"/>
                        <a:t>Entrepreneurship, innovation and youth</a:t>
                      </a:r>
                    </a:p>
                    <a:p>
                      <a:endParaRPr lang="en-US" dirty="0" smtClean="0"/>
                    </a:p>
                  </a:txBody>
                  <a:tcPr/>
                </a:tc>
              </a:tr>
              <a:tr h="370840">
                <a:tc>
                  <a:txBody>
                    <a:bodyPr/>
                    <a:lstStyle/>
                    <a:p>
                      <a:r>
                        <a:rPr lang="en-US" sz="1800" b="1" i="0" kern="1200" dirty="0" smtClean="0">
                          <a:solidFill>
                            <a:srgbClr val="FF0000"/>
                          </a:solidFill>
                          <a:effectLst/>
                          <a:latin typeface="+mn-lt"/>
                          <a:ea typeface="+mn-ea"/>
                          <a:cs typeface="+mn-cs"/>
                        </a:rPr>
                        <a:t>RI-3 </a:t>
                      </a:r>
                      <a:r>
                        <a:rPr lang="en-US" sz="1800" b="1" i="0" kern="1200" dirty="0" smtClean="0">
                          <a:solidFill>
                            <a:schemeClr val="dk1"/>
                          </a:solidFill>
                          <a:effectLst/>
                          <a:latin typeface="+mn-lt"/>
                          <a:ea typeface="+mn-ea"/>
                          <a:cs typeface="+mn-cs"/>
                        </a:rPr>
                        <a:t>Share best practices in the implementation of e-applications, including e-health</a:t>
                      </a:r>
                      <a:endParaRPr lang="en-US" dirty="0"/>
                    </a:p>
                  </a:txBody>
                  <a:tcPr/>
                </a:tc>
                <a:tc>
                  <a:txBody>
                    <a:bodyPr/>
                    <a:lstStyle/>
                    <a:p>
                      <a:endParaRPr lang="en-US" dirty="0" smtClean="0"/>
                    </a:p>
                  </a:txBody>
                  <a:tcPr>
                    <a:solidFill>
                      <a:srgbClr val="00FF00"/>
                    </a:solidFill>
                  </a:tcPr>
                </a:tc>
                <a:tc>
                  <a:txBody>
                    <a:bodyPr/>
                    <a:lstStyle/>
                    <a:p>
                      <a:endParaRPr lang="en-US" dirty="0" smtClean="0"/>
                    </a:p>
                  </a:txBody>
                  <a:tcPr/>
                </a:tc>
              </a:tr>
            </a:tbl>
          </a:graphicData>
        </a:graphic>
      </p:graphicFrame>
      <p:pic>
        <p:nvPicPr>
          <p:cNvPr id="5" name="Picture 2" descr="http://www.itu.int/ITU-D/conferences/wtdc/2010/images/wtdc-logo-130x130-head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81" y="429871"/>
            <a:ext cx="718656" cy="7131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itu.int/en/ITU-D/PublishingImages/WTDC/WTDC14BannerHomePage_v1.png"/>
          <p:cNvPicPr>
            <a:picLocks noChangeAspect="1" noChangeArrowheads="1"/>
          </p:cNvPicPr>
          <p:nvPr/>
        </p:nvPicPr>
        <p:blipFill rotWithShape="1">
          <a:blip r:embed="rId3">
            <a:extLst>
              <a:ext uri="{28A0092B-C50C-407E-A947-70E740481C1C}">
                <a14:useLocalDpi xmlns:a14="http://schemas.microsoft.com/office/drawing/2010/main" val="0"/>
              </a:ext>
            </a:extLst>
          </a:blip>
          <a:srcRect l="43989" t="12852" r="44569" b="38575"/>
          <a:stretch/>
        </p:blipFill>
        <p:spPr bwMode="auto">
          <a:xfrm>
            <a:off x="11464258" y="475582"/>
            <a:ext cx="526009" cy="694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70345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528" y="152854"/>
            <a:ext cx="11337471" cy="1325563"/>
          </a:xfrm>
        </p:spPr>
        <p:txBody>
          <a:bodyPr>
            <a:noAutofit/>
          </a:bodyPr>
          <a:lstStyle/>
          <a:p>
            <a:r>
              <a:rPr lang="en-US" sz="4000" dirty="0" smtClean="0">
                <a:solidFill>
                  <a:srgbClr val="FF0000"/>
                </a:solidFill>
              </a:rPr>
              <a:t>RI-EUR4</a:t>
            </a:r>
            <a:r>
              <a:rPr lang="en-US" sz="4000" b="0" dirty="0" smtClean="0"/>
              <a:t> - </a:t>
            </a:r>
            <a:r>
              <a:rPr lang="en-US" sz="4000" dirty="0" smtClean="0">
                <a:solidFill>
                  <a:prstClr val="white"/>
                </a:solidFill>
              </a:rPr>
              <a:t>Building </a:t>
            </a:r>
            <a:r>
              <a:rPr lang="en-US" sz="4000" dirty="0">
                <a:solidFill>
                  <a:prstClr val="white"/>
                </a:solidFill>
              </a:rPr>
              <a:t>confidence and security </a:t>
            </a:r>
            <a:r>
              <a:rPr lang="en-US" sz="4000" dirty="0" smtClean="0">
                <a:solidFill>
                  <a:prstClr val="white"/>
                </a:solidFill>
              </a:rPr>
              <a:t>in </a:t>
            </a:r>
            <a:r>
              <a:rPr lang="en-US" sz="4000" dirty="0">
                <a:solidFill>
                  <a:prstClr val="white"/>
                </a:solidFill>
              </a:rPr>
              <a:t>the use of </a:t>
            </a:r>
            <a:r>
              <a:rPr lang="en-US" sz="4000" dirty="0" smtClean="0">
                <a:solidFill>
                  <a:prstClr val="white"/>
                </a:solidFill>
              </a:rPr>
              <a:t>telecommunications/ICTs </a:t>
            </a:r>
            <a:r>
              <a:rPr lang="en-US" sz="4000" dirty="0" smtClean="0"/>
              <a:t>/ </a:t>
            </a:r>
            <a:r>
              <a:rPr lang="en-US" sz="4000" dirty="0" smtClean="0">
                <a:solidFill>
                  <a:srgbClr val="FF0000"/>
                </a:solidFill>
              </a:rPr>
              <a:t>WTDC-14 Outcomes</a:t>
            </a:r>
            <a:endParaRPr lang="en-US" sz="4000" dirty="0">
              <a:solidFill>
                <a:srgbClr val="FF0000"/>
              </a:solidFill>
            </a:endParaRPr>
          </a:p>
        </p:txBody>
      </p:sp>
      <p:sp>
        <p:nvSpPr>
          <p:cNvPr id="3" name="Content Placeholder 2"/>
          <p:cNvSpPr>
            <a:spLocks noGrp="1"/>
          </p:cNvSpPr>
          <p:nvPr>
            <p:ph idx="1"/>
          </p:nvPr>
        </p:nvSpPr>
        <p:spPr>
          <a:xfrm>
            <a:off x="854529" y="1482723"/>
            <a:ext cx="9514449" cy="4199617"/>
          </a:xfrm>
        </p:spPr>
        <p:txBody>
          <a:bodyPr>
            <a:normAutofit/>
          </a:bodyPr>
          <a:lstStyle/>
          <a:p>
            <a:r>
              <a:rPr lang="en-US" b="1" u="sng" dirty="0">
                <a:solidFill>
                  <a:prstClr val="white"/>
                </a:solidFill>
              </a:rPr>
              <a:t>Objective</a:t>
            </a:r>
            <a:r>
              <a:rPr lang="en-US" dirty="0">
                <a:solidFill>
                  <a:prstClr val="white"/>
                </a:solidFill>
              </a:rPr>
              <a:t>: To build trust and confidence in the use of ICTs among children and young people in Europe.</a:t>
            </a:r>
            <a:r>
              <a:rPr lang="en-US" b="1" dirty="0">
                <a:solidFill>
                  <a:prstClr val="white"/>
                </a:solidFill>
              </a:rPr>
              <a:t> </a:t>
            </a:r>
          </a:p>
          <a:p>
            <a:r>
              <a:rPr lang="en-GB" b="1" u="sng" dirty="0" smtClean="0">
                <a:solidFill>
                  <a:prstClr val="white"/>
                </a:solidFill>
              </a:rPr>
              <a:t>Expected </a:t>
            </a:r>
            <a:r>
              <a:rPr lang="en-GB" b="1" u="sng" dirty="0">
                <a:solidFill>
                  <a:prstClr val="white"/>
                </a:solidFill>
              </a:rPr>
              <a:t>results</a:t>
            </a:r>
            <a:r>
              <a:rPr lang="en-GB" dirty="0">
                <a:solidFill>
                  <a:prstClr val="white"/>
                </a:solidFill>
              </a:rPr>
              <a:t>:</a:t>
            </a:r>
            <a:r>
              <a:rPr lang="en-US" dirty="0">
                <a:solidFill>
                  <a:prstClr val="white"/>
                </a:solidFill>
              </a:rPr>
              <a:t> Assistance to the countries in need in the following</a:t>
            </a:r>
            <a:r>
              <a:rPr lang="en-US" dirty="0" smtClean="0">
                <a:solidFill>
                  <a:prstClr val="white"/>
                </a:solidFill>
              </a:rPr>
              <a:t>:</a:t>
            </a:r>
            <a:endParaRPr lang="en-US" dirty="0">
              <a:solidFill>
                <a:prstClr val="white"/>
              </a:solidFill>
            </a:endParaRPr>
          </a:p>
          <a:p>
            <a:pPr marL="533400" indent="-342900">
              <a:buFont typeface="+mj-lt"/>
              <a:buAutoNum type="arabicPeriod"/>
            </a:pPr>
            <a:r>
              <a:rPr lang="en-US" sz="2000" dirty="0">
                <a:solidFill>
                  <a:prstClr val="white"/>
                </a:solidFill>
              </a:rPr>
              <a:t>Utilizing the existing knowledge on risk and vulnerabilities to which children are exposed in cyberspace and providing best practices</a:t>
            </a:r>
          </a:p>
          <a:p>
            <a:pPr marL="533400" indent="-342900">
              <a:buFont typeface="+mj-lt"/>
              <a:buAutoNum type="arabicPeriod"/>
            </a:pPr>
            <a:r>
              <a:rPr lang="en-US" sz="2000" dirty="0">
                <a:solidFill>
                  <a:prstClr val="white"/>
                </a:solidFill>
              </a:rPr>
              <a:t>Providing a platform to raise awareness on child online protection (COP) and safety </a:t>
            </a:r>
            <a:r>
              <a:rPr lang="en-US" sz="2000" dirty="0" smtClean="0">
                <a:solidFill>
                  <a:prstClr val="white"/>
                </a:solidFill>
              </a:rPr>
              <a:t>issues</a:t>
            </a:r>
            <a:endParaRPr lang="en-US" sz="2000" dirty="0">
              <a:solidFill>
                <a:prstClr val="white"/>
              </a:solidFill>
            </a:endParaRPr>
          </a:p>
          <a:p>
            <a:pPr marL="533400" indent="-342900">
              <a:buFont typeface="+mj-lt"/>
              <a:buAutoNum type="arabicPeriod"/>
            </a:pPr>
            <a:r>
              <a:rPr lang="en-US" sz="2000" dirty="0">
                <a:solidFill>
                  <a:prstClr val="white"/>
                </a:solidFill>
              </a:rPr>
              <a:t>Developing and implementing roadmaps for national or regional COP initiatives.</a:t>
            </a:r>
            <a:endParaRPr lang="en-US" sz="2000" dirty="0">
              <a:solidFill>
                <a:prstClr val="white"/>
              </a:solidFill>
            </a:endParaRPr>
          </a:p>
        </p:txBody>
      </p:sp>
      <p:pic>
        <p:nvPicPr>
          <p:cNvPr id="4" name="Picture 2" descr="http://www.itu.int/en/ITU-D/PublishingImages/WTDC/WTDC14BannerHomePage_v1.png"/>
          <p:cNvPicPr>
            <a:picLocks noChangeAspect="1" noChangeArrowheads="1"/>
          </p:cNvPicPr>
          <p:nvPr/>
        </p:nvPicPr>
        <p:blipFill rotWithShape="1">
          <a:blip r:embed="rId2">
            <a:extLst>
              <a:ext uri="{28A0092B-C50C-407E-A947-70E740481C1C}">
                <a14:useLocalDpi xmlns:a14="http://schemas.microsoft.com/office/drawing/2010/main" val="0"/>
              </a:ext>
            </a:extLst>
          </a:blip>
          <a:srcRect l="43989" t="12851" r="44569" b="13025"/>
          <a:stretch/>
        </p:blipFill>
        <p:spPr bwMode="auto">
          <a:xfrm>
            <a:off x="10368978" y="1478417"/>
            <a:ext cx="1412086" cy="2844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10824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528" y="152854"/>
            <a:ext cx="11337471" cy="1325563"/>
          </a:xfrm>
        </p:spPr>
        <p:txBody>
          <a:bodyPr>
            <a:normAutofit/>
          </a:bodyPr>
          <a:lstStyle/>
          <a:p>
            <a:r>
              <a:rPr lang="en-US" sz="4000" dirty="0" smtClean="0">
                <a:solidFill>
                  <a:srgbClr val="FF0000"/>
                </a:solidFill>
              </a:rPr>
              <a:t>RI-EUR5</a:t>
            </a:r>
            <a:r>
              <a:rPr lang="en-US" sz="4000" b="0" dirty="0" smtClean="0"/>
              <a:t> - </a:t>
            </a:r>
            <a:r>
              <a:rPr lang="en-US" sz="4000" dirty="0" smtClean="0"/>
              <a:t>Entrepreneurship</a:t>
            </a:r>
            <a:r>
              <a:rPr lang="en-US" sz="4000" dirty="0" smtClean="0"/>
              <a:t>, innovation and youth</a:t>
            </a:r>
            <a:br>
              <a:rPr lang="en-US" sz="4000" dirty="0" smtClean="0"/>
            </a:br>
            <a:r>
              <a:rPr lang="en-US" sz="4000" dirty="0" smtClean="0">
                <a:solidFill>
                  <a:srgbClr val="FF0000"/>
                </a:solidFill>
              </a:rPr>
              <a:t>WTDC-14 Outcomes</a:t>
            </a:r>
            <a:endParaRPr lang="en-US" sz="4000" dirty="0">
              <a:solidFill>
                <a:srgbClr val="FF0000"/>
              </a:solidFill>
            </a:endParaRPr>
          </a:p>
        </p:txBody>
      </p:sp>
      <p:sp>
        <p:nvSpPr>
          <p:cNvPr id="3" name="Content Placeholder 2"/>
          <p:cNvSpPr>
            <a:spLocks noGrp="1"/>
          </p:cNvSpPr>
          <p:nvPr>
            <p:ph idx="1"/>
          </p:nvPr>
        </p:nvSpPr>
        <p:spPr>
          <a:xfrm>
            <a:off x="854529" y="1482723"/>
            <a:ext cx="9722031" cy="4199617"/>
          </a:xfrm>
        </p:spPr>
        <p:txBody>
          <a:bodyPr>
            <a:normAutofit fontScale="70000" lnSpcReduction="20000"/>
          </a:bodyPr>
          <a:lstStyle/>
          <a:p>
            <a:r>
              <a:rPr lang="en-US" sz="3200" b="1" u="sng" dirty="0" smtClean="0">
                <a:solidFill>
                  <a:schemeClr val="bg1"/>
                </a:solidFill>
              </a:rPr>
              <a:t>Objective:</a:t>
            </a:r>
            <a:r>
              <a:rPr lang="en-US" sz="3200" dirty="0" smtClean="0">
                <a:solidFill>
                  <a:schemeClr val="bg1"/>
                </a:solidFill>
              </a:rPr>
              <a:t> To foster the creation of an enabling environment and build </a:t>
            </a:r>
            <a:r>
              <a:rPr lang="en-US" sz="3200" dirty="0" smtClean="0">
                <a:solidFill>
                  <a:schemeClr val="bg1"/>
                </a:solidFill>
              </a:rPr>
              <a:t/>
            </a:r>
            <a:br>
              <a:rPr lang="en-US" sz="3200" dirty="0" smtClean="0">
                <a:solidFill>
                  <a:schemeClr val="bg1"/>
                </a:solidFill>
              </a:rPr>
            </a:br>
            <a:r>
              <a:rPr lang="en-US" sz="3200" dirty="0" smtClean="0">
                <a:solidFill>
                  <a:schemeClr val="bg1"/>
                </a:solidFill>
              </a:rPr>
              <a:t>capacities </a:t>
            </a:r>
            <a:r>
              <a:rPr lang="en-US" sz="3200" dirty="0" smtClean="0">
                <a:solidFill>
                  <a:schemeClr val="bg1"/>
                </a:solidFill>
              </a:rPr>
              <a:t>at the </a:t>
            </a:r>
            <a:r>
              <a:rPr lang="en-US" sz="3200" dirty="0" smtClean="0">
                <a:solidFill>
                  <a:schemeClr val="bg1"/>
                </a:solidFill>
              </a:rPr>
              <a:t>regional </a:t>
            </a:r>
            <a:r>
              <a:rPr lang="en-US" sz="3200" dirty="0" smtClean="0">
                <a:solidFill>
                  <a:schemeClr val="bg1"/>
                </a:solidFill>
              </a:rPr>
              <a:t>level, aimed at growth of entrepreneurship and </a:t>
            </a:r>
            <a:r>
              <a:rPr lang="en-US" sz="3200" dirty="0" smtClean="0">
                <a:solidFill>
                  <a:schemeClr val="bg1"/>
                </a:solidFill>
              </a:rPr>
              <a:t/>
            </a:r>
            <a:br>
              <a:rPr lang="en-US" sz="3200" dirty="0" smtClean="0">
                <a:solidFill>
                  <a:schemeClr val="bg1"/>
                </a:solidFill>
              </a:rPr>
            </a:br>
            <a:r>
              <a:rPr lang="en-US" sz="3200" dirty="0" smtClean="0">
                <a:solidFill>
                  <a:schemeClr val="bg1"/>
                </a:solidFill>
              </a:rPr>
              <a:t>increased </a:t>
            </a:r>
            <a:r>
              <a:rPr lang="en-US" sz="3200" dirty="0" smtClean="0">
                <a:solidFill>
                  <a:schemeClr val="bg1"/>
                </a:solidFill>
              </a:rPr>
              <a:t>innovation in the ICT </a:t>
            </a:r>
            <a:r>
              <a:rPr lang="en-US" sz="3200" dirty="0" smtClean="0">
                <a:solidFill>
                  <a:schemeClr val="bg1"/>
                </a:solidFill>
              </a:rPr>
              <a:t>ecosystem</a:t>
            </a:r>
            <a:r>
              <a:rPr lang="en-US" sz="3200" dirty="0" smtClean="0">
                <a:solidFill>
                  <a:schemeClr val="bg1"/>
                </a:solidFill>
              </a:rPr>
              <a:t>, while encouraging empowerment </a:t>
            </a:r>
            <a:r>
              <a:rPr lang="en-US" sz="3200" dirty="0" smtClean="0">
                <a:solidFill>
                  <a:schemeClr val="bg1"/>
                </a:solidFill>
              </a:rPr>
              <a:t/>
            </a:r>
            <a:br>
              <a:rPr lang="en-US" sz="3200" dirty="0" smtClean="0">
                <a:solidFill>
                  <a:schemeClr val="bg1"/>
                </a:solidFill>
              </a:rPr>
            </a:br>
            <a:r>
              <a:rPr lang="en-US" sz="3200" dirty="0" smtClean="0">
                <a:solidFill>
                  <a:schemeClr val="bg1"/>
                </a:solidFill>
              </a:rPr>
              <a:t>of </a:t>
            </a:r>
            <a:r>
              <a:rPr lang="en-US" sz="3200" dirty="0" smtClean="0">
                <a:solidFill>
                  <a:schemeClr val="bg1"/>
                </a:solidFill>
              </a:rPr>
              <a:t>young men and women and creating </a:t>
            </a:r>
            <a:r>
              <a:rPr lang="en-US" sz="3200" dirty="0" smtClean="0">
                <a:solidFill>
                  <a:schemeClr val="bg1"/>
                </a:solidFill>
              </a:rPr>
              <a:t>new </a:t>
            </a:r>
            <a:r>
              <a:rPr lang="en-US" sz="3200" dirty="0" smtClean="0">
                <a:solidFill>
                  <a:schemeClr val="bg1"/>
                </a:solidFill>
              </a:rPr>
              <a:t>opportunities for them in the </a:t>
            </a:r>
            <a:r>
              <a:rPr lang="en-US" sz="3200" dirty="0" smtClean="0">
                <a:solidFill>
                  <a:schemeClr val="bg1"/>
                </a:solidFill>
              </a:rPr>
              <a:t/>
            </a:r>
            <a:br>
              <a:rPr lang="en-US" sz="3200" dirty="0" smtClean="0">
                <a:solidFill>
                  <a:schemeClr val="bg1"/>
                </a:solidFill>
              </a:rPr>
            </a:br>
            <a:r>
              <a:rPr lang="en-US" sz="3200" dirty="0" smtClean="0">
                <a:solidFill>
                  <a:schemeClr val="bg1"/>
                </a:solidFill>
              </a:rPr>
              <a:t>ICT </a:t>
            </a:r>
            <a:r>
              <a:rPr lang="en-US" sz="3200" dirty="0" smtClean="0">
                <a:solidFill>
                  <a:schemeClr val="bg1"/>
                </a:solidFill>
              </a:rPr>
              <a:t>sector. </a:t>
            </a:r>
            <a:endParaRPr lang="en-US" dirty="0" smtClean="0">
              <a:solidFill>
                <a:schemeClr val="bg1"/>
              </a:solidFill>
            </a:endParaRPr>
          </a:p>
          <a:p>
            <a:r>
              <a:rPr lang="en-GB" b="1" u="sng" dirty="0" smtClean="0">
                <a:solidFill>
                  <a:schemeClr val="bg1"/>
                </a:solidFill>
              </a:rPr>
              <a:t>Expected results:</a:t>
            </a:r>
            <a:r>
              <a:rPr lang="en-US" u="sng" dirty="0" smtClean="0">
                <a:solidFill>
                  <a:schemeClr val="bg1"/>
                </a:solidFill>
              </a:rPr>
              <a:t> </a:t>
            </a:r>
            <a:r>
              <a:rPr lang="en-US" dirty="0" smtClean="0">
                <a:solidFill>
                  <a:schemeClr val="bg1"/>
                </a:solidFill>
              </a:rPr>
              <a:t>Assistance to the countries in need in the following</a:t>
            </a:r>
            <a:r>
              <a:rPr lang="en-US" dirty="0" smtClean="0">
                <a:solidFill>
                  <a:schemeClr val="bg1"/>
                </a:solidFill>
              </a:rPr>
              <a:t>:</a:t>
            </a:r>
            <a:endParaRPr lang="en-US" dirty="0" smtClean="0">
              <a:solidFill>
                <a:schemeClr val="bg1"/>
              </a:solidFill>
            </a:endParaRPr>
          </a:p>
          <a:p>
            <a:pPr marL="457200" indent="-457200">
              <a:buFont typeface="+mj-lt"/>
              <a:buAutoNum type="arabicPeriod"/>
            </a:pPr>
            <a:r>
              <a:rPr lang="en-US" dirty="0" smtClean="0">
                <a:solidFill>
                  <a:schemeClr val="bg1"/>
                </a:solidFill>
              </a:rPr>
              <a:t>A stronger and expanded regional network of ICT </a:t>
            </a:r>
            <a:r>
              <a:rPr lang="en-US" dirty="0" smtClean="0">
                <a:solidFill>
                  <a:schemeClr val="bg1"/>
                </a:solidFill>
              </a:rPr>
              <a:t>incubators</a:t>
            </a:r>
            <a:endParaRPr lang="en-US" dirty="0" smtClean="0">
              <a:solidFill>
                <a:schemeClr val="bg1"/>
              </a:solidFill>
            </a:endParaRPr>
          </a:p>
          <a:p>
            <a:pPr marL="457200" indent="-457200">
              <a:buFont typeface="+mj-lt"/>
              <a:buAutoNum type="arabicPeriod"/>
            </a:pPr>
            <a:r>
              <a:rPr lang="en-US" dirty="0" smtClean="0">
                <a:solidFill>
                  <a:schemeClr val="bg1"/>
                </a:solidFill>
              </a:rPr>
              <a:t>Improved performance, gender-responsiveness and sustainability of ICT incubators </a:t>
            </a:r>
            <a:br>
              <a:rPr lang="en-US" dirty="0" smtClean="0">
                <a:solidFill>
                  <a:schemeClr val="bg1"/>
                </a:solidFill>
              </a:rPr>
            </a:br>
            <a:r>
              <a:rPr lang="en-US" dirty="0" smtClean="0">
                <a:solidFill>
                  <a:schemeClr val="bg1"/>
                </a:solidFill>
              </a:rPr>
              <a:t>across the </a:t>
            </a:r>
            <a:r>
              <a:rPr lang="en-US" dirty="0" smtClean="0">
                <a:solidFill>
                  <a:schemeClr val="bg1"/>
                </a:solidFill>
              </a:rPr>
              <a:t>region</a:t>
            </a:r>
            <a:endParaRPr lang="en-US" dirty="0" smtClean="0">
              <a:solidFill>
                <a:schemeClr val="bg1"/>
              </a:solidFill>
            </a:endParaRPr>
          </a:p>
          <a:p>
            <a:pPr marL="457200" indent="-457200">
              <a:buFont typeface="+mj-lt"/>
              <a:buAutoNum type="arabicPeriod"/>
            </a:pPr>
            <a:r>
              <a:rPr lang="en-US" dirty="0" smtClean="0">
                <a:solidFill>
                  <a:schemeClr val="bg1"/>
                </a:solidFill>
              </a:rPr>
              <a:t>Enhanced competitiveness and sustainability of small and medium enterprises </a:t>
            </a:r>
            <a:r>
              <a:rPr lang="en-US" dirty="0" smtClean="0">
                <a:solidFill>
                  <a:schemeClr val="bg1"/>
                </a:solidFill>
              </a:rPr>
              <a:t/>
            </a:r>
            <a:br>
              <a:rPr lang="en-US" dirty="0" smtClean="0">
                <a:solidFill>
                  <a:schemeClr val="bg1"/>
                </a:solidFill>
              </a:rPr>
            </a:br>
            <a:r>
              <a:rPr lang="en-US" dirty="0" smtClean="0">
                <a:solidFill>
                  <a:schemeClr val="bg1"/>
                </a:solidFill>
              </a:rPr>
              <a:t>(</a:t>
            </a:r>
            <a:r>
              <a:rPr lang="en-US" dirty="0" smtClean="0">
                <a:solidFill>
                  <a:schemeClr val="bg1"/>
                </a:solidFill>
              </a:rPr>
              <a:t>SMEs) in the </a:t>
            </a:r>
            <a:r>
              <a:rPr lang="en-US" dirty="0" smtClean="0">
                <a:solidFill>
                  <a:schemeClr val="bg1"/>
                </a:solidFill>
              </a:rPr>
              <a:t>region</a:t>
            </a:r>
            <a:endParaRPr lang="en-US" dirty="0" smtClean="0">
              <a:solidFill>
                <a:schemeClr val="bg1"/>
              </a:solidFill>
            </a:endParaRPr>
          </a:p>
          <a:p>
            <a:pPr marL="457200" indent="-457200">
              <a:buFont typeface="+mj-lt"/>
              <a:buAutoNum type="arabicPeriod"/>
            </a:pPr>
            <a:r>
              <a:rPr lang="en-US" dirty="0" smtClean="0">
                <a:solidFill>
                  <a:schemeClr val="bg1"/>
                </a:solidFill>
              </a:rPr>
              <a:t>Integration of ICT professionals, including young people and students, into the employment market by providing them with appropriate skills and knowledge and promoting self-development to help them find employment or create their own businesses.</a:t>
            </a:r>
            <a:endParaRPr lang="en-US" dirty="0"/>
          </a:p>
        </p:txBody>
      </p:sp>
      <p:pic>
        <p:nvPicPr>
          <p:cNvPr id="4" name="Picture 2" descr="http://www.itu.int/en/ITU-D/PublishingImages/WTDC/WTDC14BannerHomePage_v1.png"/>
          <p:cNvPicPr>
            <a:picLocks noChangeAspect="1" noChangeArrowheads="1"/>
          </p:cNvPicPr>
          <p:nvPr/>
        </p:nvPicPr>
        <p:blipFill rotWithShape="1">
          <a:blip r:embed="rId2">
            <a:extLst>
              <a:ext uri="{28A0092B-C50C-407E-A947-70E740481C1C}">
                <a14:useLocalDpi xmlns:a14="http://schemas.microsoft.com/office/drawing/2010/main" val="0"/>
              </a:ext>
            </a:extLst>
          </a:blip>
          <a:srcRect l="43989" t="12851" r="44569" b="13025"/>
          <a:stretch/>
        </p:blipFill>
        <p:spPr bwMode="auto">
          <a:xfrm>
            <a:off x="10368978" y="1478417"/>
            <a:ext cx="1412086" cy="2844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24033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671830" y="530451"/>
            <a:ext cx="11032489" cy="11906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0" y="2253803"/>
            <a:ext cx="12192000" cy="2170063"/>
          </a:xfrm>
        </p:spPr>
        <p:txBody>
          <a:bodyPr>
            <a:normAutofit/>
          </a:bodyPr>
          <a:lstStyle/>
          <a:p>
            <a:pPr algn="ctr"/>
            <a:r>
              <a:rPr lang="en-US" dirty="0" smtClean="0"/>
              <a:t>Thank You  </a:t>
            </a:r>
            <a:r>
              <a:rPr lang="en-US" i="1" dirty="0" smtClean="0"/>
              <a:t/>
            </a:r>
            <a:br>
              <a:rPr lang="en-US" i="1" dirty="0" smtClean="0"/>
            </a:br>
            <a:endParaRPr lang="en-US" i="1" dirty="0"/>
          </a:p>
        </p:txBody>
      </p:sp>
      <p:sp>
        <p:nvSpPr>
          <p:cNvPr id="5" name="Text Placeholder 4"/>
          <p:cNvSpPr>
            <a:spLocks noGrp="1"/>
          </p:cNvSpPr>
          <p:nvPr>
            <p:ph type="body" idx="1"/>
          </p:nvPr>
        </p:nvSpPr>
        <p:spPr>
          <a:xfrm>
            <a:off x="1598329" y="4621362"/>
            <a:ext cx="10515600" cy="1880913"/>
          </a:xfrm>
        </p:spPr>
        <p:txBody>
          <a:bodyPr>
            <a:normAutofit fontScale="85000" lnSpcReduction="20000"/>
          </a:bodyPr>
          <a:lstStyle/>
          <a:p>
            <a:pPr algn="ctr"/>
            <a:endParaRPr lang="en-US" sz="3600" b="1" dirty="0" smtClean="0">
              <a:solidFill>
                <a:schemeClr val="bg1"/>
              </a:solidFill>
              <a:effectLst>
                <a:outerShdw blurRad="38100" dist="38100" dir="2700000" algn="tl">
                  <a:srgbClr val="000000">
                    <a:alpha val="43137"/>
                  </a:srgbClr>
                </a:outerShdw>
              </a:effectLst>
            </a:endParaRPr>
          </a:p>
          <a:p>
            <a:pPr algn="ctr"/>
            <a:endParaRPr lang="en-US" sz="3600" b="1" dirty="0" smtClean="0">
              <a:solidFill>
                <a:schemeClr val="bg1"/>
              </a:solidFill>
              <a:effectLst>
                <a:outerShdw blurRad="38100" dist="38100" dir="2700000" algn="tl">
                  <a:srgbClr val="000000">
                    <a:alpha val="43137"/>
                  </a:srgbClr>
                </a:outerShdw>
              </a:effectLst>
            </a:endParaRPr>
          </a:p>
          <a:p>
            <a:pPr algn="ctr"/>
            <a:r>
              <a:rPr lang="en-US" sz="3600" b="1" dirty="0" smtClean="0">
                <a:solidFill>
                  <a:schemeClr val="bg1"/>
                </a:solidFill>
                <a:effectLst>
                  <a:outerShdw blurRad="38100" dist="38100" dir="2700000" algn="tl">
                    <a:srgbClr val="000000">
                      <a:alpha val="43137"/>
                    </a:srgbClr>
                  </a:outerShdw>
                </a:effectLst>
              </a:rPr>
              <a:t>Regional Development Forum for Europe </a:t>
            </a:r>
          </a:p>
          <a:p>
            <a:pPr algn="ctr"/>
            <a:r>
              <a:rPr lang="en-US" sz="3600" b="1" dirty="0" smtClean="0">
                <a:solidFill>
                  <a:schemeClr val="bg1"/>
                </a:solidFill>
                <a:effectLst>
                  <a:outerShdw blurRad="38100" dist="38100" dir="2700000" algn="tl">
                    <a:srgbClr val="000000">
                      <a:alpha val="43137"/>
                    </a:srgbClr>
                  </a:outerShdw>
                </a:effectLst>
              </a:rPr>
              <a:t>20-22 </a:t>
            </a:r>
            <a:r>
              <a:rPr lang="en-US" sz="3600" b="1" dirty="0" smtClean="0">
                <a:solidFill>
                  <a:schemeClr val="bg1"/>
                </a:solidFill>
                <a:effectLst>
                  <a:outerShdw blurRad="38100" dist="38100" dir="2700000" algn="tl">
                    <a:srgbClr val="000000">
                      <a:alpha val="43137"/>
                    </a:srgbClr>
                  </a:outerShdw>
                </a:effectLst>
              </a:rPr>
              <a:t>April </a:t>
            </a:r>
            <a:r>
              <a:rPr lang="en-US" sz="3600" b="1" dirty="0" smtClean="0">
                <a:solidFill>
                  <a:schemeClr val="bg1"/>
                </a:solidFill>
                <a:effectLst>
                  <a:outerShdw blurRad="38100" dist="38100" dir="2700000" algn="tl">
                    <a:srgbClr val="000000">
                      <a:alpha val="43137"/>
                    </a:srgbClr>
                  </a:outerShdw>
                </a:effectLst>
              </a:rPr>
              <a:t>2015  /  Bucharest</a:t>
            </a:r>
            <a:r>
              <a:rPr lang="en-US" sz="3600" b="1" dirty="0" smtClean="0">
                <a:solidFill>
                  <a:schemeClr val="bg1"/>
                </a:solidFill>
                <a:effectLst>
                  <a:outerShdw blurRad="38100" dist="38100" dir="2700000" algn="tl">
                    <a:srgbClr val="000000">
                      <a:alpha val="43137"/>
                    </a:srgbClr>
                  </a:outerShdw>
                </a:effectLst>
              </a:rPr>
              <a:t>, Romania</a:t>
            </a:r>
            <a:endParaRPr lang="en-US" sz="3600" b="1" dirty="0">
              <a:solidFill>
                <a:schemeClr val="bg1"/>
              </a:solidFill>
              <a:effectLst>
                <a:outerShdw blurRad="38100" dist="38100" dir="2700000" algn="tl">
                  <a:srgbClr val="000000">
                    <a:alpha val="43137"/>
                  </a:srgbClr>
                </a:outerShdw>
              </a:effectLst>
            </a:endParaRPr>
          </a:p>
        </p:txBody>
      </p:sp>
      <p:pic>
        <p:nvPicPr>
          <p:cNvPr id="6" name="Picture 2" descr="logo ancom 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48030" y="578519"/>
            <a:ext cx="1732867" cy="1093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938" y="708157"/>
            <a:ext cx="2727665" cy="77232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AutoShape 2" descr="data:image/jpeg;base64,/9j/4AAQSkZJRgABAQAAAQABAAD/2wCEAAkGBxQTERUUEhQVFhUXFh0XFxUXGRcYFxgXFBcXFxgbGBYZICghHR4lHBcUITEiJSkrLi8uGR8zODMsNygtLysBCgoKDg0OGxAQGywmICQsLCwsLywsLCwtMiwsLCwsLCwsLCwsLCwsLCwsLCwsLCwsLCwsLCwsLCwsLCwsLCwsLP/AABEIAO4A1AMBEQACEQEDEQH/xAAcAAABBQEBAQAAAAAAAAAAAAAAAgQFBgcDAQj/xABPEAACAQICBQYHCgwEBgMAAAABAgMABAURBhIhMUETIlFhcYEHFDJScpGhIzNCVGKSssHD0hUWFzRDU2NzgqOx0SU1osJEdJOUs9MkNvD/xAAbAQEAAgMBAQAAAAAAAAAAAAAAAQMCBAUGB//EADgRAAIBAQUDCgYCAwEBAQEAAAABAgMEERIhMUFRcQUTIjJhgZGhsdEUM0LB4fAGUhUjYvFDciT/2gAMAwEAAhEDEQA/ANxoAoCLa65K4WN/Imz5M8BKozZP4gNYdYfqpebCp46TlHWOvDY+55Pu7SUoa4UAUAUAUAUAUAUAUAUAUAUAUAUAUAUAUAUAUAUAUAUAUAUAUAUBG6RYZ4xbvGDqvsaN+KSIdZGB6mA7s6hq82LLX5mqpvNaNb09V4DTRDHvGoM3GrPGeTnTdqyLsOzoORPrHCid5bb7J8PU6OcXnF70TtSaQUAUAUAUAUAUAUAUAUAUAUAUAUAUAUAUAUAUAUAUAUAUAUAUAUBm+ljthuIJexgmGfmTqNxYbz2kDWHWrdNY6M9FYVG3WR2aXWjnF/uzY+K3Gh21wsiK6EMrAMrDcQRmDWR5+cJQk4yVzR1oYhQBQBQBQBQBQBQBQBQBQBQBQBQBQBQBQBQBQBQBQBQBQBQBQEXpNg63dtJA2zWHNbzXG1T68s+rOjNmx2l2etGotmvDaZ74LtI2hlawuObzyI8/gSAnXjPac8uvMcRUI9By1YlVgrXS3Z9q2P37DVqk8sFAFAFAFANb3EoYRnNLHGOl3VfpEVlGEpdVXmLlFash5tOcPXYbuI+iS/0AatVmq/1Zg61NbTn+Plj+skPWLe5I7iI6n4apu817jnoHo0+w/cbjV9OOWP6ainwtXd6Dn4bx/Z6TWcpyjuoGPQJE1vm551hKjUjrF+BkqkHo0SoNVGZ7QBQBQBQBQBQBQBQBQBQBQBQBQBQBQGR+FzATHMt5HmA5CuR8GRRzW6swPWvXUM9ZyDa1Om7PPZpw2ouXg+0pF7b5Ofd4wBIPOHBx28eg59VEcflWwOy1ej1Xp7d3oWqpOWRWM6RW9tkJpAHPkxKC8rejGubHtyyqynRnPqr2MJVIx1KnDptd3jsmH2oVVOTT3B5qniNVOPUCx6RW27LTpq+pLuRrq0TnlBd7JAaOSy7bu8uJTxSNvF4tvDUiyJ72qvnox6kUuOb8zPm2+s36Diz0Us4tqW0OfnMods+nWfM59edYuvUesmSqUFsJaOIKMlAUdQA/pVd7M7kemoAk1JAwvMIgl99gif0kQn1kVnGpOOjZi4ReqKppDo14uonsjNCEOtLFBIyl04sgOa6w36uWRHXv2aVbG8NS536NopqU8PSjf3EtY318qLJDPDexMAyiVeRkKkbAJI+bn6S1VKFJu6ScX2Zrw/JYpT1TvRI2emsOsEuke0kOwCYARsfkTDND6x2VXKzS1h0l2e2pmq8dJZcSzKcxmNorXLj2gCgCgCgCgCgCgCgCgCgCgCgGWNYYlzBJDJ5LrlnxB3hh1g5HuoXWevKhVjUjqjArK6nw29z3SRMVdduTrxB6VYZEHsNQe9qU6Vvs3ZJXrsfuvwaLdaWPcx6/Lx2NqcwHLI11LlsOoozEe3McW48a3aVON16WJ+S4nzm2U6tCrKlU6N3n2rsZCl45TyOHW00kZP8A8qccyaXPbyZnmIIB3seg7BWzc4rFVaT2LZxuRpXqWUE7trLVaC/VFSG1tLdFGSq8rvqjsjQD21rPmm75Sb7vcvXOXXJJHcWmJHfcWi+jDI30pKxxUdz8V7GV1TevA98QxH43bf8Abt/7KYqP9X4/gYam9eB40WJruexfqKTJ7QzUTovZLy9iGquy4ScRv08uyjkHTDOM+5ZVX+tTgpPSXiva8YprVeYxxLTmOBTy1vcxyZHUjdAA+WWerICVyGeZPAVnCyub6LTRhOuo6p3iMNM94Nfx6JF/VWmoxX0pXzOfYAKTw08sD7xHFP6vAdfiwfjt9n08sp9hTL2VHPr+sfAcz/0/EgYrG6srhbeC4XkpQzRcugZTKNroWTVK5jnDLYduzOrnKFWOKSzWt24rUZwlhTye8k7nGmRSmIW2rGdhlX3a3PpbNZB6QqtU086cvszNz2TXsKs7J4VEmGzjkzt5B2Mlu4O3mHPOM+icuqolJSyqrPft/JKvjnB+xYMC0pSZ+RlU29yBthkI53XE+6Rezb1VRUoOKxLNb/fcXQqqWTyZYKoLQoAoAoAoAoAoAoAoAoAoCtaYaYRWQCAGW4f3uFdrHPYC2W0DPvPDjlsULPKrnotrKK1dU8tXuMu0kwO+kja+uwoYkayDylQ7F5o2Ko5oyzJ27am0qkmub7z0f8Zt1RN2ettzjx2r27yN0Tx4WcrSNEsmaEDMAsrAEqVJ3bdhy4dgqmE2ujfltO3yxyYrXTxwXTisu3s9jY9E8P5G1jUnWdhykr79eWXnu2fHacuwCra08c21ps4Hg4QcFc9dvEmgKpMz0CgPcqA8IoBBFSCtYTHyl/eTNtMWpbx/JXk1lfL0mcdwFbE3dTjFbc36FMVfNt8BziOjNrMdZ4VD8JEzjkB6ddMjWMa045JkypRewYnCruH83ueVUforoax7p1yYd4NZ46cutG7tXsYYJx6r8SJ0hxUSQmK5je0nBDwyPk0PLR85Cs45ozyyOtlsY1bShhlig8S277uBXUlerpK57P8A0sOB4kLm3jmAy115y+aw2OvcQaoqQcJuJbCWOKZX8Vt4rZjLa3EMDk5vA7qsMvaufMb5S99XwlKawzTfbtRVJKLvi7jhLpJh93ABOwRgfJOZeNxxjdB6mG/2VkqNWnLokc7Tmsx1o/p/HDIILm4E0Z2R3JBVh0LOCB88bOniawq2RyWKCue1e3sZU7Sk8Mn3+5pAOe0VzzdPaAKAKAKAKAKAKAKArulGkDRFbe2USXcgzRT5Ma7jLKeCj1k7BV9GipdKWUV+3IpqVMPRjqR+j+jiW7NK7Ga5fbJO/lEneFHwV4ZDgB0ACyrWc1hWSWiMIU1F3vNk5LCrqyOAysCrA7iCMiD3VQXwk4SUovNGE6VYI1pctEcyvlRsfhId3eNoPWKquuyPovJ9sjaqCqLXR8S3+DLS3VItJ25pOULn4JPwCegnd17OIylO7I4vLfJmK+0Uln9S+/v4mqAVkeUFgVBJ7lQCSKkgQRQFYtW5DE5o22LdIs0Z4cpCojlUdeqI29dbL6VJP+uXjmilPDUa3kji2MQWwznlSPoDHnH0VHOPcKrhTlN3RV5lOcYq9siTpBNL+a2crD9bORBH2gNm7DsWreajHry8M/wV8431V9jnLhd7MCJ7mKNDsMcEQbMHgZJs/o1KnTj1Y38X7BxnLVlRutD+TuhbxyEo0fKwpMSYpHTZKjhCpByKtmBuraVoxQxNdju17DWdDDLCnw3E7hDWiSCGW0itZz5IZEKyZcYpsud2bDVM1UaxKTa/dUXRcU7mrmPMewps1uLYAXEQ2AbBKm9omy6eB4GsKVT6ZaPy7SZw+qOqHlpcx3UCuAGjkXyWAO/YysOkHMEdVYyTpyu2olNSjeMsLxI4ayxyEtZMckc7TbMTsVjxiJ3E+TuOyspw55Xrrev5EJ83k9PQv4NaJtntAFAFAFAFAFAQemGkaWNuZW5znmxR8Xc7u4byfrIq6hRdWeFd5VVqqnG9kPothTxI0s51rqc68zneD8FB0Ko2ZD+mWV1aopPDHRaFVOLSver1J4VQWixUElY8JGELNZPJlz4AZFI36oy1werLb2qKYHJpLU6nJfKHwdW+XVeT9+70MVqo9+nfmjYPBxply6i2uG92UcxyffFHAnzwPWBnvzqUzx3LHJfMt1qS6L1W78ehoK1JwBRFQSc2qSCDxjSSGB+TzaWc7oIRryntUbFHWxFXQoykr9FvehXKoou7aQOK4PfXyhpGjtNQl4VTOSYSapA15hkFG3aEzq+FSlSdy6V+u7wKpwnUW4VoXb23OyhEd5GcpxIS8wbzhI5JKNvBBypaHPffF6bhSUd2e0tLVrFxzahBXtM4iIVuEHPtnE460XZKufQYy3qFbFnfSwvR5e3mVVdMW4f3lrFcxasirJG4DAHiCMwQd4OR3jbVcZShK9ZMlpSWZBEz2Xn3FqP4p4R9og+cB2Vf0KvZLyfsV9KHavQTo1cIZrlImDRMVuIypzHuwIcDo56E5cMzU1ovDFy108CKbV7S01Jm4iDKVYBlIyIO0EHeCKpTazRm0NtE8SNrKtlMxMT5+KSMc8stpgYniPg57xs4AVNeGOPOR12+/uTRnheB93sXmtM2goAoAoAoBEsgVSzEBVBJJ2AADMkmiV+Q0MqlLX+I208gPJ5vLDGc+bbw5BHI86SRlbsUCuov9NKUVro+L9kaD/2VFJ93AvwrRNk6CoJOct7GjBXkRWIzCsygkZ5ZgE55Z1DLY0pyWKMW1wFyNHIjIWUqylWGYOasMj7DRO53oiVOV1zT8DFcbwLUh5RSNeBzbzrmM80OUUqjiHQpnlx7TlnaUseJaPM9T/HLdN0/hqt98eq7ti2d2wr0blSGUkEHMEHIgjaCCNxrXPTtKSuehtPg/wBNhdKIZyBcKNh3CUDiPldI7xxAlHiuVeSnZnzlPqPy7OG593G1YrisVvGZJ3CIOJ4noUDaT1DbWcISm7oo4UpqKvZXta8vt2vZWx47PGpR1cIR627K2P8AXS/6fkvf0KunU7F5/gl8JweG2TVgjCZ7WO9nPS7nax7TVU6kpu+TLIwjHQdtWBJC47gazlZEcw3CD3OdAMwPNcbnQ+aaup1cOTzW4rnTxZrJ7xhFpG0JEeIIIW3LOuZt5Ox/gH5LZdtZuipZ08+zb+TDnMOU8vQngwIBBBB2gjaCOo1SWnOVQQQRmCMiOkHYalZEMr+h7kW5gY5tbSNASeKoc4z3oyVfXzliW3P97yql1btxNE1SZlFsYJDNcXliqcmX1RFlktwqD3R1b4J1s9U7jkc99bsmsMadTXfuNZJ3ucP/AEsmG4klxHrxk79VlIyZGG9XXgRWvODg7mWRkpK9HDF7BZoyhJB2FXHlI67VZTwINZQlhd5Eleiw6G421zCVlyFxCeTmUecBscfJcZMO8cK169LBLLR6fvYbNGpjjnqtSfqgtCgCgCgKjpxcGV4rBDly3uk5G9bdCMx1a7ZL2a1bVnWFOo9mnH8GvXd7UFt14DC1QfhOTIZCO0jVRwAaRzsH8K+qs5fJXa36GCX+zuLGtUFosVBJVvCNgfjFrroM5Ic3HSU+GPUAf4eusJradrkS28xXwSfRll37H9u8xvKsLke7CgCgFxSlWDKSrKQQQciCNoIPTQiUVJOLWTNK0BxqG5uNa9YvdjZC0hHJgbNkSABVfZtO88DvFXc88OBZffieI5V5E5ibr0847v6/jtNOJrA4ogmpAgmpIEGhBxnjVlKsoZSMirAEEdYO+pTaeRDV5Xm0XEZJs5pLY79RcnhJP7F8wP4SK2Ofv66v9fEqdK7qu4818RTetrMOkNJC3eCGFP8AS968x/sW5kJb3V2l9KBbRq9xGsmq02a5w+5lgyptJDJsyG7OrnGm6a6WnZvKk5qby17SSkwe4uNl5Moj4wQBlVup5W5xHUMqrVSEOos979jLBKXWfgTKRKihVAVVGQUDIADcAKqbbd7LLriAxjDXWQ3NrlyuXuke5Z1HA9Djg3cavpzTWCenoUzi08UdRzYYgk8YkjzyOwg7GVhvVhwIrGUHF3MlSUleNjdeKXUd1uRsobjo5NjzHPoMRt80mpw85Bw26r27xGWCWLxNJrnm8FAFAeE5b6AoejsnLvPeH9O+UefCCLNIxkd2eTMfSrdqrAlT3a8Xr7GpB4m57/Q9jOrijftLQEdZilYH2SCjzo8H6r8D/wCncWBTVBadBQkWDUAxbTzR/wAVuCUGUUmbR9A85O4nZ1EVU1cz3/I9u+KoXSfSjk/s+/1KzUHWCgCgPQaDU0nQzwh5BYb1upZztPUJPvevpqU955blPkPWrZ1xj7e3huNKVwQCCCDtBG0EHiDWZ5Zpp3M8JqSBBNSQIJoQIJqSDmakFf0g5lzZS/tWhPZPGcv9SLV9LOE12X+BTPrRZNGqSw5OakhnBzWRiyt4tEbaQ3UYzQ/nEY4gfpVHnLx6RWxB41geuz2KZdF4l3j+YJLGRsZJFyzG4q44HsNYK+L7UTk0WHQHEWltAkhzlgYwOTvPJ5ajfxIUOfTnWvaYKM71o8zaoTxQ4ZFkrXLgoCu6fXjR2UiocpJitvH6U7BDl1hSx7qvs0U6iv0WfgVV5XQy25CcPw8rGqRrzEUIN25QAKmc73ezGMcshnimET+M2s0cZbUZ45MioyjlXytp2gMqHIbazhUjglFv/wBRjKEsSaJkWj+b7RVOJFmFixbP0f0qMSJuZ5EhO4Z1LYSvGGkuj3jdu0TDI70bZzXG49nA9RNYu5o3bDa52Wsqi02rev3QyU6AYh8WPz4vv1We0/zFj/v5P2D8QMQ+LH58X36D/MWP+/k/YPxAxD4sfnxffoP8xY/7+T9g/EDEPix+fF9+g/zFj/v5P2D8QMQ+LH58X36D/MWP+/k/Ysmi1ji9mQvixkh4xtJFsz4o2tzT7OrjRNo5XKEuTbWsWO6W9J+eWfqaPbq7KGKMhI2q2rrDqOqSPUasTR5acMMmk7+1HiqTsFZGB6bZ+j+lRiQuYk2r+b7RU4kRhYg2j+b7R/emJDCysabc221zvimik7NSZAfYTWzZ853b0/QorZRv3XE01Ulh5HCzkhRnl2fXS9LUi5vQ8bDZfM9q/wB6lTiMEji+EzH9H7V/vU85HeRzctxC4Xo7dQu8QiJg8uJtZOZrHnRka2eQO0bNxq+daEknfnt9ypUZrK456G3/ACWLTQk7LiFXA/aRDLZ2qH9QpaIYqClufqLPK6o47zS65xvhQFP0vfXvbKHggkuGHWiiOP2yN6q26CupylwX3+xr1s5RXeOsZvXhw64libVdFZlbIHIjLgwIPfWEIqVWMXoTKTjTbRkf5RsS+M/yoPuV1fgqO7zZzPjKu/0D8o2JfGf5UH3KfBUd3mx8ZV3+hf8AwT6SXN4brxmXlOTEWpzY1y1+V1vIUZ56q7+itG20IUsOBa3/AGN6yVZVE8RdMN3nsrTmbMDELrwh4iHcC52BiB7lBuBI8yuzGxUWk7vNnKla6qk1ec/yjYl8Z/lQfcqfgqO7zZj8ZV3+gflGxL4z/Kg+5T4Kju82PjKu/wBA/KNiXxn+VB9ynwVHd5sfGVd/oH5RsS+M/wAqD7lPgqO7zY+Mq7/QPyjYl8Z/lQfcp8FR3ebHxlXf6B+UbEvjP8qD7lPgqO7zY+Mq7/Q0LwU6RXN4tz4zLymoU1eai5awfPyFGe4b60LbRhSccCN6yVZVE8TLhYnnd39q1ZaGzHUx/SbTzEIry4jjuNVEmdVXk4TkqsQBmUJPfXVo2SlKnFtbN7ObWtVSM2kyN/KNiXxn+VB9yrPgqO7zZV8ZV3+hc/BZpVd3d1IlzNyirCWA1I1ybXQZ5ooO4mtS22enTgnFbTbsledSTUmS2nCZ2d0P2bn5vO+qqrPlUiW1VfFj+J81U9IB9YrBrMm/IkMDPPbs+uq6mhnT1Mev/CFiKyyKtzkA7ADk4NgDED4FdaFjouKd3mznTtdVSaTOH5RsS+M/yoPuVPwVHd5sw+Mq7/Qv3go0kurw3PjMvKagj1ObGuWvyut5CjPPVXf0Vo22hClhwrW/7G7ZK06ieIqFliQa6S8HN5J7cP1By6Srt6A9bcodB099/wCDWhLpqXA3OuKdYKAo16+vitwf1VvDH89pJD/trdjlRXa39jUm06j7Eh1pMf8ACbr0G+qsKXz48UZT+VIwGu8cUKA1TwFb73sh+3rl8pfT3/Y6dg0kaRhZ2nsrnzNyBnM/gfZmZvHBtJOXInic/wBZW+uUbldh8/wabsN7vvEfkbb44P8Aon/2VP8Akv8Anz/BHwH/AEVXTnQ44dyOcwl5XX3JqavJ6nymzz1+rdW1ZrTz1+V1xrWiz81dnqVato1goDRMC8FrXNtFOLoJyiBtXki2WfDPlBn6q51S34JuOHTt/BvwsWKKleP/AMjbfHF/6J/9lYf5L/nz/Bn8B/0W3QTQ44cJgZhLymruTU1dTW+U2eet7K1bTaeeayuuNmhQ5pPPUm8PPP7v7VTLQsjqfPumf+YXf7+T6ZrvWf5UeCONaPmy4kNVxSaJ4Efz2b/lz/5I65/KPy1xN+wdd8C6aXfmt1+6l+i1adDrx4o2avVfee2B9xi/dr9EVEuswtETGAHnt2fXVVXQspanzxinv8v7x/pGu/T6q4HGqddjWszA1PwF77zsh+2rl8pfT3/Y6Vg0kV6JH5K5SQAGeJrhBllkczmvaOYa2XdfFrZka6vzv25m4YRdcrBFJ58aP85QfrriTjhk0deLvimO6xMjP4Tnf37ftY1+ZBH/AHre/wDlDg/VmnLry/dhIaSH/CLv0G+qq6Xz48UZz+TIwKu8cUKA1TwFb73sh+3rl8pfT3/Y6dg0kTWkshmaOyQ5GbNpiN626Hndhc5IO01TRWFOo9mnEsqO94Ft9CfiUKAqgAAAADcANgAqh5lqyOmtUElD8Ou+z7JvsK3uTfq7vuanKGke8yquoc0KA+hdEP8AKrX90v11wK/zpcTuU/lR4DXFMAilflVLQzjdNEdV+xhucbBsYGsoVXFXarczCVNN36MZ/hK7t9lxF4xGP09uOeB0yQb+nMqSOqs8FOfVdz3P3McU49ZX9q9ic0axeG4bOGRX2bQDkw3eUh2jvFUVacodZF1Oak8jDdM/8wu/38n0zXbs/wAqPBHItHzZcSGq4pNE8CP57N/y5/8AJHXP5R+WuJv2DrvgXDTJ8rW6/dSe0EVqWfrx4o2avVZ0tRlGg6EUepQKh6shaEvo8ee3o/XVVXRFtLVnz1inv8v7x/pGu9T6q4HGqddjWszA1PwF+VedkP21cvlL6e/7HSsGkhtpEmXJSea+ofQmBQ+0rVlLav3IplvNG0Fk1sNtD+wQfNUL9Vc20/NlxZ06Py1wJ2qSwzeGb/EsQTokjb50Kj/aK6F3+mD4+pot/wCySJbSE/4Rd+g3+2qqfz48UWS+TIwSu6cYKA1PwGH897Ift65fKWsO/wCx0rB1ZD3QW+FwZ7liOWdlBTb7nGq+5qM+BzZsxsOfVWFpg4XQWn3M6MsV8tpbAa1S89zoCj+HXfZ9k32FbvJv1d33NW36R7zKq6hzQoDYb+9eHALSSJirryZBH8WwjiOqvO2p3VZcT2XIVGFapGnUV6cWO9FNLEu11WySYDanButM946t4699YxlfkTynyTUscsSzhv3dj99pYdaszkCsLs4/GOV1F5TUK6+Q1siRsLbyNgqJyeHDfkTBLFeYTpn/AJhd/v5Ppmu5Z/lR4I5Fo+bLiQ1XFJongR/PZv8Alz/5I65/KPy1xN+wdd8CY02xqBoLiJZoy5bkyuuusM5ArbM+Azz7DVNnpyUotrL8FleauavHr49aj/iYO6WP6jWPNT3MnHHeS+huLQzSyLFIrlVBOqc8gT07qptFOUUr0XUJJt3GE4p7/L+8f6Rrt0+quByKnXY1rMwNT8BflXnZD9tXL5S+nv8AsdKwaSEaRx61rN1JrfMIb6qypPpoqn1WX3wfjLDbX90Pbma0LT82XE6ND5ceBYKoLTJ8acw47KT5M6IOrWMY1fWYWHfXUp9KzLsv/fM59To132lkx4/4Pd+g3+2tan8+PFF0vkyMGrunGCgNT8Bgz8d7Ift65fKX09/2OlYOrImcRwT3uS1IjmhQImfkPGo96kHFdmw7xvqqFXVTzT/byyUNsdUO8FxlZwwKmOVDlLC3lIfrU8GGw1hUpuHatjMoTxcSTzqszKV4dd9n2TfYVucm/V3fc1rfpHvMqrqHNCgNax7/AOuW3ZF9dedtXzZcT2/8b+fH/wDL9DMI5CpDKSCDmCDkQRuII3GqD3coqSuavTNJ0T03EmUVyQsm5ZNyv1N5rde49XGyM9jPG8qchOlfVs+cdq2rhvXmaDhR907j9VZT0POw1ME00H+IXX79/pGu7Z/lR4HHtHzZcSFq4pND8CTDx6UcTbn2SR5/1Fc/lH5a4m9YOu+BPaXwK0sMeoub3Qz2DMrHrO30RVFBtRb3IuqrO7tHbWcX6uP5i/2rHFLeTcid0VHPfIZDVG7dvqivoi2hqz5/xM5zSkfrH+ka70OquByKnWY2rIwNU8BY23h6oftq5fKX09/2OlYNJHuMn/4837p/ompp9ZcSqWjNB0Rh1LC1U7xBHn26ik+2ufXd9ST7WdKkroLgS9VFhmnhJw8teRlTk8tueTPRLayCRD6pCOyujZJ3Qd+x+TyNG1R6S4eg7nvhNgVxINmtG2Y6GGqGHcQRWGHDaYrtRknfQbMSrtHICgNU8BW+97Ift65fKX09/wBjp2DSRbletUuvI7F8JEpEkbGKdBzJV35ea4+Eh6DWcKmHJ5rcYyjfmtRGF44S4guVEVxwH6OUD4UTHf6O8VlOllihmvTiIz2S1Ibw677Psm+wq3k36u77lXKGke8yquoc0KA37R6FXwe2V1DK0SgqdoIOdcCsr60uJ3qE5QhGUXc1cZnpdok1uTJFm0J72jz4N0jobuPXRKGE9xyVyzG1JU6mU/J8O3s8OyrVgd0vfg80veOeKCY60bNqKxPOTW2KM+K55DI7uwZVliyuPO8rckU5xlaKeUlm1sf59SN8K+GGHEXbLmzASKevIKw7dZSf4hXbsM8VJLcfObZDDUv3lNrcNQldGcbezuUnQZ6uxl3B0bYy5/0PAgHbVVakqsHFltGq6csSNktnssSkiuIZspYw3uZyDAyAKS8Z25gDLMHLad9cd87QThJZM6i5utdJPMkvxePwpAB05f3NYc92GXM72VvS3TS3s4Hgs3Ek7AgupDCMkZFmYbCw4KNx39exQs06slKeSKateFKLjDUxiuwcoKA2PwW2hgwyadthlYletVGovrfX7sq5FsljrKK2HVsqwUXJ7SM0gBNuyL5UhWJe2Vgn1mraeUr92fgUPPJGtQxhVCjcAAOwDKuU3fmdVC6gFQ8JMOUENx8XnVmP7OTOJ/pqe6tqyPpOO9fk17SujfuGF7bKmD3ursDa7kdbBM8u0jPvqxNuvC/sK/8A4S7zEK7RyAoDVPAVvveyH7euXyl9Pf8AY6Vg0kWdWrXuLbxYaouJvG+JWMc6akqhhvHAqeBVhtB6xWUJODvREkpald8On/Bdk32FX8m/V3fcqt+kTK66hzQoD6A0aP8AhNr+7X664NX58uJ24fKj3AxzGR2g7xwNLjFSad6M90r0P1c5bYZrvaIb16SnSOrh/SmdO7NHseSeXlO6jaXnslv49vbtKWDluqo9S1ea1bmLHLARuwS7hGYPXllrdaPszy3HsGexZq7pSv8AE+ectclOjO76X1X9jKcYwia1kMc8bI3DPcw6Vbcw6xXep1I1FfFnk6lKUHdJDGsysKC86yXDsMmZiOgkkeo1CilsMnOT2nKpMQoC26EaES3rq7Bo7cHNpDsLAfBjz3k7tbcO3YdS02qNJXLN/uptWezSqO96GnY9eIFW3hAEcYAyG7mjIKOoD/8AbK51KD68tWblaa6sdEVnDh4xiltANqwk3EnUUHufqYr84VsT6FGUt+SKqSxVUt2ZrFcs6QUA0xawWeCSF/JkRkPVrAjMdY31lCThJSWwxlHEminaMTxS4e9tdtquGaGZQTra0eSttA45Z99bdaMlVU4cUatKUcDhJkeuh+DGQx8o+uBrauu2eqeI2bR2VZ8Rabr/ALIx5mznb8Q8J86T57f2rH4q0fqQ5izkvojZ4faq72khKzAZklmB5MuBlmNm1mqqtKtUaU1oW0uagug9RqrVmViw9AK1qi4DzSXCLK+5PxhmPJ62rqsV8vVzz2bfIWsKVSrSvw7S2pGnUuxEJ+T7C+mT57f2q34u0fqRV8NQG19odg8I1pXkVfOLPq97Bch31lG0WmWS+xDoWdalnSS3S0jitnDxqAEIOtmo+VxrXum5tzWZc3HBdFjEvVlxXeJL0IKjpPoqsucsACybym5XPV0N7D7aqnSvzR6Xknl6VG6laM47HtXuvNFItriW3lDIzRyId42MDxBH9Qd9a57KUaVop3O6UX3o0HD/AAkRTR8liVusi+cqqwPWY23HrU9gFZRnKLvTPNWz+OX50Xet0vs/3iLbRrBLrbBc8iT8HlNXb6Ewz7hW3DlCqsnczzlo5CqwedOS4ZryvEP4IA22K9BU7s4s/wDUH2+qthcpb4+ZzZcn3O6/yOa+ByTjdp1e5H79T/kl/Xz/AAY/4/8A6HMPgkhT3+8OXyVWP2szVi+UJvqxMlYYLrSJax0cwq1yITl3HF/dO/I5R591VSrWiptu8vyZxhQp6ZjrEcfeQaqDk03ZDeR0Z8B1CsYUUs3mJ13LJZFYxO/5PJIxrTPsRP8Ac3Qo6a2oQvzehrN3aEx4J8J1fGLljrF35JXPwuT98YdTSEj+AVRbql+GG7P97jaskLk5bzQ60DcCgCgM50rs/F78SD3q7G3oWeMf70y7SproUJY6d22Pp+DRtEcM795GYpY8oFZDqSoc436+Kt0qdxFWwldk9Chq86YVinKKQw1JE2SRnep6R0qeBqJwwvsJjK8Ropss4PQ/qSaVuuyYdVEwHqq4zvFB6i4m8UHoTeKD0F4a9QLwLVIvIeXAUBL27tbud/J5ahPyojzT7KtVV6Sz4+5hgWzIT49dRe+xLMvnwHJ++JjtPommGnLR3cfcjFJao7WukEDnV1wr+ZIDG+fY2WfdUSpSir9hlGWJ3LUaYjpVbxbA3KN0JtHe26teVWKO3ZeQbZXzawr/AKy8tfQo2OYubl9coq5DIZb8vlNxrWnLE7z2vJ3J8bFSwKTfHTuWwjaxOgFAPMNxOSBs42y6V+Ce0fXvrKMnHQ0rZyfQtccNWPB7Vwf6i44VpRHLzXPJt1nmnsbh3+2tqFaL1yPE8ofx60WfpUunHs63evYm8qvPPCZZVUFmIUDeSQAO81KTegIpsUeXm2q5jjM4IjHoje57NlWYFHOfgYYm9BL2ZhTKMmS5nYRq7eUzvsB+SqjM5DYAKnFid70RKjsWrNYwXDVtreOBPJjQLn0kbyesnM99cqpNzk5PadSEVGKih7WBkFAFARWk+DC7tnhJ1WPOjfzJF2o3cfZnVlGpzc1IwqQxxuM+w25Z1IddWVGKSp5rrsPcd46jXRkktNNhzc9GcsSw4uRJGdSZditwI4o44qfZvqYTuyehElfmhpojiCNAkeeTouRU7yASMx0jhWVaDUmxTleifDVQWXig9Cbz0PUC8UHpcTeGvS4XnuvUXC843VwVQsqFyPgrlmezOksleW0KcalRQlJRT2vTyKZfaaSkkRoqcOdzmHryHsrVddvQ9pZv4xZ0lKpNy4ZL7vzK9e4hJMc5XZjwz3DsG4VW5N6s7tnsVns6/wBUEu7Px1G1Ym0FAFAFAFAFASFli08Y1I3bI7AMg2Xogg5d1WU6soPLwOVb+SLJak5VFhf9lk+/Y+8t2GYUrqsk6O0n7ZtfLsXyR2ZZ10Y1pNaXHze12elRquFOeNLb+/bImgKgoHugmH8vO163vcetFbdBO6WUfQHUGqq0zwx5ta6v7Ivs0L3jfcX+tE3QoAoAoAoCi6d4QYn8ehXMZBbpBvaNfJlA85OPyeyt2zVL1zcu727zUtFP613kZFIGAZSCCMwRuIO41c1caxAYbhyyw6uZV4ppVSRdjIRIx7xt2g1fKbjLsaRgleh3b4m0bCO5AVicklHvcn3W6j3Vg4Jq+JKldkyWzqoyPdalxN57rUuF4a9LheGvUXC8NapuF5DY3gMc+bDmSecNx9Ice3fVNSipZ7Tt8mcuVrHdCXShu3cPbQo9/YPC2rIuR4HgR0g8a1JRcXcz31kttG1wx0pXrzXFDWsTaCgCgCgFxRMxyVSx6ACT6hRZ6GFSpCmsU2ku13E7h+ikr7ZCIx629Q+s1fGhJ65Hn7Z/JbNSypdN+C8fZFpw3CIofIXneedrevh3VswpRjoeQt3KtptmVSWW5ZL894/rM5o18We7mFpESMxrTyD9FEeAPnvuA7TWTkqccb7uJMYOcsK7zULO1SKNY41CoihVUbgAMgK5kpOTvZ0kklcjtUEhQBQBQBQHhGe+gMzx/CDh8msoPiUjf9s7HceiNidh4HZ0Z9KlU55XPrLz/Jz61Pm3etPQjMLOrPcx9LLKvWJFAP8AqU1bPOMX3FK1ZIzwq6lXUMp3g7QarTad6MtSK8Xmt/es5ov1TH3RB+zc+UPkmrb4z1yZhc1oPrDEY5gdQ7R5SHY6+kp2isJQcdTJNMdVgSFAFAFAFAcrq2SRSrqGU8D9R4HrqJRUlcy+z2mrZ5qpSlc/3xKfi+izpm0Obr5vwx97+tak6DWccz23Jv8AJKVa6Fo6Mt+x+3p2lcqg9Mner0FCSSwSeBX93TWU7m283tUbxWdNxT6SOXypRtlSl/8AyzuktmWfe9GaDaogUcmFCkZjVAAI6sq34pJZHzW0TrSm+ebclrfff5nWpKQoBpdTuXWC3UPcSeQvBRxkkPBB7dwrNJJYpaL9uCTbwrU0DRjAUs4dQEu7HWllPlSOd5PQOAHAd5PPrVXUlf4HQpU1CNxL1UWBQBQBQBQBQBQCJ4VdSrqGVgQykZgg7CCDvFSm070Q0mrmZVj2jEmHzi4jLPZhSjDazwITrAHi0attB3gEg9J6dKuq0cL63r+Tn1aDpvEtB1HIGAZSCCMwRtBHUahq4wFVAGV/hccpBYFXHkyIdVx2MP6HMVnGbiYuKY25W5h8pfGE85MllA603N3bayuhLTL0IzQ6ssTil2I41hvQ81x2qdtYyhKOpkpJjysCQoAoAoCGlna6JSIkQDZJKN79KRno6W9XXckoZvUwvxaaHW+0fgkULq6hAyVl2EAdPT31rVKanm9Tr8n8r2mxdGDvj/V6d27uKlimj0sOZy1085eHau8f0rTnSlE9vYOXbNa7o34Zbn9no/XsIiqzskpg+NyQHIc5OKHd2g8DVlOo4aHJ5T5Ho25XvKeyS++9F5w3Eo51zjPap8pe0fXurdhNTWR8+t3J9exzw1Vwex8PbUHneSTkLVRJOd4+BEPOlYbh1bzVtyisU8l68DSScndHUvei+jaWiE58pM+2WZvKc9AHwVHBRWhWrOo9y2I36VJU12k5VJaFAFAFAFAFAFAFAFAeEUBR8a0LaMtLh+qM9r2rHKNj0xH9G3V5O7dlW7TtKfRqeO3v3mpUs+2HgQVrfqzGNg0cq+VFINVx3HeOsbK2HG5XrNbzV23MdVgSFANb3DopffEDEbjuYdjDaKzjOUdCGk9Rp+D5o/eZyw8yYa47nGTD21lji+svAi5rRh+EpU9+t3y86IiQfN2MPVTBF6PxGJ7UK/GC3yJMgXLerBlb5pGZPZTmp7hjQ3RHu9r5x2/BAefIPlkeSvyd9TlT01I63AmY4woCqAABkANgA6hVTd5mKqAFARGLYFBICzZRt54yX1g7DVcqEZ6anZsPLtqst0b8Udz+z1Xp2FJv7QRsQkiSAfCTaB28Ae81ROy1Yq+794HrbF/IrHabot4Zbnp3PT0G8MzKdZWKnpBIPrFUJtO9Haq0qdaDhNJp7GaR4OtNraCMW80aw5nMzLmQ7HjLnmc+vaPRArOpVlN3yZ5S1/x7mk5WXNbtvc9vrxNWhlV1DIwZSMwykEEHiCN9YHn5RcXc1cxdCAoAoAoAoAoAoAoAoAoAoCMxzAILtQJ4wSPJcc2RD0q42j+lWU6s6bvizCdOM10kU6+0XvLfbCwu4/NYhJwPS8h+/I1uRtFOfWyfkak7POPVzIlcWj1tSTWhk/VzKY27tbYe4mrcDuvWa7Chu7Jj6sCTnc3CRrrOyqOliB/Wskm9CG7iN/Cckuy2jzH66QFY+1V8pvZWeBR6z7iMV+h0t8GXPXmPLSEZazgZAdCJuUUdR6RyQUd4PgFuTnyQU9KFk+iRUc7PeMCPPwIo8mW4Xslb686nnXuXgMJ5+Bz8Zufnr92nOdiIw9o3vLSGIZzXMw6mmIJ7FXInurKMpS0ivANJas64fow9wc7ez5p/T3ZfV7VjYl29QFYztCh1pdy/biyFCUtF4l2wPQOCIq858YkG0ayhYkP7OEc0dpzNaVS1TllHJefibcLPGObzJLHdFLW72zRDX/WLzX+cN/YcxWqdWzcoWiz/AC5Zbnmv3gZ5jngpmTNrWQSjzHyR+wN5J79WoPQWb+Q05ZVo3dqzXhr6lew7F77DJNXJ4xnmYpAeTbpIHq5yno21B0K1msnKEMSab3rVfu5mnaM+EO2uckkPISnZqueax+S+7uOR7am88zbORq9nvlHpR3rXvRcak5AUAUAUAUAUAUAUAUAUAUAUA3vrGKZdSaNJF811DD1GsoylF3xdxDipZMrN14PrbbyDzW56IpDqbfkPrD1ZVsRtc/qufEolZoPTIgT4NZo2LxzwztnsNwj6w7HDH15Vf8bFq5prgUuyNaPxOr4HiK74IH9CYj6aU56i9r8PyQ6FTsOP4OxD4iT2Tw5e0g05yl/byZjzNTd5i0wnED/wka+nOv8AtU052j/Z+BKoVN3mOItFsQbyntYh1crK3qOqKxdopLRN+C9zJWeb1aH0GgOf5xdzP8mMLCvYdXNv9VYO1/1ivUsVlW1k7hOjFpbHOGBFbzzz5P8AqPm3tqidapPrMujShHREvVRYFAFAFAcbq1SRSkiK6nerAMD3GhlCcoPFF3PsKZjXgwtZczCWgb5POTM/Ibb3AgVFx2bPy9aKeU7pLt18fe8irSxxbDdkeV3APgAliAPNU89T1LrDqpmbVSrydbut/rnv2d+x8Xcyz4DpxbXDcm5ME24xS8059Csdh7Nh6qXnMtPJdaiscelHfHP99O0s9Sc0KAKAKAKAKAKAKAKAKAKAKAKAKAKAKAKAKAKAKAKAKAKAKAKAKAZYnhEFwMp4kkHDWAJHYd47qNXl1G0VaLvpya4DC1wOS32W07an6mbOVAOhHzDp62A6DUJF07VGt82Cv3xyfetH4J9o4ONKpKupDDYwUhlz6mORI7hUlXMN5xeX7x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http://www.itu.int/en/history/ImagesITUlogo/2011-ITU-logo-officia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28152" y="545561"/>
            <a:ext cx="971096" cy="108978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itu.int/PublishingImages/masterpage/logos/itu-150-logo-web-bann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8484" y="695222"/>
            <a:ext cx="2143521" cy="846692"/>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4"/>
          <p:cNvSpPr txBox="1">
            <a:spLocks/>
          </p:cNvSpPr>
          <p:nvPr/>
        </p:nvSpPr>
        <p:spPr>
          <a:xfrm>
            <a:off x="890120" y="2958410"/>
            <a:ext cx="10515600" cy="188091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endParaRPr lang="en-US" b="1" dirty="0" smtClean="0">
              <a:solidFill>
                <a:schemeClr val="bg2">
                  <a:lumMod val="90000"/>
                </a:schemeClr>
              </a:solidFill>
              <a:effectLst>
                <a:outerShdw blurRad="38100" dist="38100" dir="2700000" algn="tl">
                  <a:srgbClr val="000000">
                    <a:alpha val="43137"/>
                  </a:srgbClr>
                </a:outerShdw>
              </a:effectLst>
            </a:endParaRPr>
          </a:p>
          <a:p>
            <a:pPr algn="ctr"/>
            <a:endParaRPr lang="en-US" b="1" dirty="0" smtClean="0">
              <a:solidFill>
                <a:schemeClr val="bg2">
                  <a:lumMod val="90000"/>
                </a:schemeClr>
              </a:solidFill>
              <a:effectLst>
                <a:outerShdw blurRad="38100" dist="38100" dir="2700000" algn="tl">
                  <a:srgbClr val="000000">
                    <a:alpha val="43137"/>
                  </a:srgbClr>
                </a:outerShdw>
              </a:effectLst>
            </a:endParaRPr>
          </a:p>
          <a:p>
            <a:pPr algn="ctr"/>
            <a:r>
              <a:rPr lang="en-US" sz="2800" b="1" dirty="0" smtClean="0">
                <a:solidFill>
                  <a:schemeClr val="bg2">
                    <a:lumMod val="90000"/>
                  </a:schemeClr>
                </a:solidFill>
                <a:effectLst>
                  <a:outerShdw blurRad="38100" dist="38100" dir="2700000" algn="tl">
                    <a:srgbClr val="000000">
                      <a:alpha val="43137"/>
                    </a:srgbClr>
                  </a:outerShdw>
                </a:effectLst>
              </a:rPr>
              <a:t>Jaroslaw K. PONDER </a:t>
            </a:r>
            <a:r>
              <a:rPr lang="en-US" b="1" dirty="0" smtClean="0">
                <a:solidFill>
                  <a:schemeClr val="bg2">
                    <a:lumMod val="90000"/>
                  </a:schemeClr>
                </a:solidFill>
                <a:effectLst>
                  <a:outerShdw blurRad="38100" dist="38100" dir="2700000" algn="tl">
                    <a:srgbClr val="000000">
                      <a:alpha val="43137"/>
                    </a:srgbClr>
                  </a:outerShdw>
                </a:effectLst>
              </a:rPr>
              <a:t/>
            </a:r>
            <a:br>
              <a:rPr lang="en-US" b="1" dirty="0" smtClean="0">
                <a:solidFill>
                  <a:schemeClr val="bg2">
                    <a:lumMod val="90000"/>
                  </a:schemeClr>
                </a:solidFill>
                <a:effectLst>
                  <a:outerShdw blurRad="38100" dist="38100" dir="2700000" algn="tl">
                    <a:srgbClr val="000000">
                      <a:alpha val="43137"/>
                    </a:srgbClr>
                  </a:outerShdw>
                </a:effectLst>
              </a:rPr>
            </a:br>
            <a:r>
              <a:rPr lang="en-US" b="1" dirty="0" smtClean="0">
                <a:solidFill>
                  <a:schemeClr val="bg2">
                    <a:lumMod val="90000"/>
                  </a:schemeClr>
                </a:solidFill>
                <a:effectLst>
                  <a:outerShdw blurRad="38100" dist="38100" dir="2700000" algn="tl">
                    <a:srgbClr val="000000">
                      <a:alpha val="43137"/>
                    </a:srgbClr>
                  </a:outerShdw>
                </a:effectLst>
              </a:rPr>
              <a:t>Europe Coordinator</a:t>
            </a:r>
            <a:br>
              <a:rPr lang="en-US" b="1" dirty="0" smtClean="0">
                <a:solidFill>
                  <a:schemeClr val="bg2">
                    <a:lumMod val="90000"/>
                  </a:schemeClr>
                </a:solidFill>
                <a:effectLst>
                  <a:outerShdw blurRad="38100" dist="38100" dir="2700000" algn="tl">
                    <a:srgbClr val="000000">
                      <a:alpha val="43137"/>
                    </a:srgbClr>
                  </a:outerShdw>
                </a:effectLst>
              </a:rPr>
            </a:br>
            <a:r>
              <a:rPr lang="en-US" b="1" dirty="0" smtClean="0">
                <a:solidFill>
                  <a:schemeClr val="bg2">
                    <a:lumMod val="90000"/>
                  </a:schemeClr>
                </a:solidFill>
                <a:effectLst>
                  <a:outerShdw blurRad="38100" dist="38100" dir="2700000" algn="tl">
                    <a:srgbClr val="000000">
                      <a:alpha val="43137"/>
                    </a:srgbClr>
                  </a:outerShdw>
                </a:effectLst>
              </a:rPr>
              <a:t>EURregion@itu.int</a:t>
            </a:r>
            <a:endParaRPr lang="en-US" b="1" dirty="0">
              <a:solidFill>
                <a:schemeClr val="bg2">
                  <a:lumMod val="9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000298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Regional Initiatives Adopted by WTDC-10</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54529" y="1465437"/>
            <a:ext cx="10515600" cy="4199617"/>
          </a:xfrm>
        </p:spPr>
        <p:txBody>
          <a:bodyPr>
            <a:normAutofit fontScale="92500" lnSpcReduction="10000"/>
          </a:bodyPr>
          <a:lstStyle/>
          <a:p>
            <a:r>
              <a:rPr lang="en-US" b="1" dirty="0">
                <a:solidFill>
                  <a:srgbClr val="FF0000"/>
                </a:solidFill>
              </a:rPr>
              <a:t>EUR1</a:t>
            </a:r>
            <a:r>
              <a:rPr lang="en-US" b="1" dirty="0"/>
              <a:t>   </a:t>
            </a:r>
            <a:r>
              <a:rPr lang="en-US" b="1" dirty="0"/>
              <a:t>Accompany efforts to improve E-accessibility in Central and Eastern Europe </a:t>
            </a:r>
            <a:r>
              <a:rPr lang="en-US" b="1" dirty="0" smtClean="0"/>
              <a:t/>
            </a:r>
            <a:br>
              <a:rPr lang="en-US" b="1" dirty="0" smtClean="0"/>
            </a:br>
            <a:r>
              <a:rPr lang="en-US" sz="2000" b="1" i="1" u="sng" dirty="0"/>
              <a:t>Objective</a:t>
            </a:r>
            <a:r>
              <a:rPr lang="en-US" sz="2000" b="1" i="1" dirty="0"/>
              <a:t>:</a:t>
            </a:r>
            <a:r>
              <a:rPr lang="en-US" sz="2000" dirty="0"/>
              <a:t> To provide assistance to Member States in order to offer e-accessibility (including Internet and information access) for blind people and people with visual impairment problems</a:t>
            </a:r>
            <a:r>
              <a:rPr lang="en-US" sz="2000" dirty="0" smtClean="0"/>
              <a:t>.</a:t>
            </a:r>
            <a:endParaRPr lang="en-US" sz="2000" b="1" dirty="0"/>
          </a:p>
          <a:p>
            <a:r>
              <a:rPr lang="en-US" b="1" dirty="0">
                <a:solidFill>
                  <a:srgbClr val="FF0000"/>
                </a:solidFill>
              </a:rPr>
              <a:t>EUR2</a:t>
            </a:r>
            <a:r>
              <a:rPr lang="en-US" b="1" dirty="0"/>
              <a:t>   Facilitating the smooth transition from analogue to digital </a:t>
            </a:r>
            <a:r>
              <a:rPr lang="en-US" b="1" dirty="0" smtClean="0"/>
              <a:t>broadcasting</a:t>
            </a:r>
            <a:br>
              <a:rPr lang="en-US" b="1" dirty="0" smtClean="0"/>
            </a:br>
            <a:r>
              <a:rPr lang="en-US" sz="2100" b="1" i="1" u="sng" dirty="0" smtClean="0"/>
              <a:t>Objective</a:t>
            </a:r>
            <a:r>
              <a:rPr lang="en-US" sz="2100" b="1" i="1" dirty="0" smtClean="0"/>
              <a:t>: </a:t>
            </a:r>
            <a:r>
              <a:rPr lang="en-US" sz="2100" dirty="0" smtClean="0"/>
              <a:t>To assist </a:t>
            </a:r>
            <a:r>
              <a:rPr lang="en-US" sz="2100" dirty="0"/>
              <a:t>Member States in Central and Eastern Europe in making a smooth transition from analogue to digital broadcasting, taking into account the GE06 Agreement on digital terrestrial broadcasting as well as the work undertaken by relevant European regional organizations and entities, to avoid duplication of effort</a:t>
            </a:r>
            <a:r>
              <a:rPr lang="en-US" sz="2100" dirty="0" smtClean="0"/>
              <a:t>.</a:t>
            </a:r>
            <a:endParaRPr lang="en-US" b="1" dirty="0"/>
          </a:p>
          <a:p>
            <a:r>
              <a:rPr lang="en-US" b="1" dirty="0">
                <a:solidFill>
                  <a:srgbClr val="FF0000"/>
                </a:solidFill>
              </a:rPr>
              <a:t>EUR3</a:t>
            </a:r>
            <a:r>
              <a:rPr lang="en-US" b="1" dirty="0"/>
              <a:t>   Share best practices in the implementation of e-applications, including </a:t>
            </a:r>
            <a:r>
              <a:rPr lang="en-US" b="1" dirty="0" smtClean="0"/>
              <a:t>e-health</a:t>
            </a:r>
            <a:br>
              <a:rPr lang="en-US" b="1" dirty="0" smtClean="0"/>
            </a:br>
            <a:r>
              <a:rPr lang="en-US" sz="2100" b="1" i="1" dirty="0"/>
              <a:t>Objective:</a:t>
            </a:r>
            <a:r>
              <a:rPr lang="en-US" sz="2100" dirty="0"/>
              <a:t> </a:t>
            </a:r>
            <a:r>
              <a:rPr lang="en-US" sz="2100" dirty="0"/>
              <a:t>To share best practices in the implementation of e-applications, including e-health</a:t>
            </a:r>
            <a:r>
              <a:rPr lang="en-US" sz="2100" dirty="0"/>
              <a:t> </a:t>
            </a:r>
          </a:p>
          <a:p>
            <a:endParaRPr lang="en-US" b="1" dirty="0"/>
          </a:p>
          <a:p>
            <a:endParaRPr lang="en-US" b="1" dirty="0"/>
          </a:p>
          <a:p>
            <a:endParaRPr lang="en-US" dirty="0"/>
          </a:p>
        </p:txBody>
      </p:sp>
      <p:pic>
        <p:nvPicPr>
          <p:cNvPr id="1026" name="Picture 2" descr="http://www.itu.int/ITU-D/conferences/wtdc/2010/images/wtdc-logo-130x130-head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1004" y="194783"/>
            <a:ext cx="1238250" cy="1228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36631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529" y="515923"/>
            <a:ext cx="9896475" cy="1325563"/>
          </a:xfrm>
        </p:spPr>
        <p:txBody>
          <a:bodyPr>
            <a:normAutofit fontScale="90000"/>
          </a:bodyPr>
          <a:lstStyle/>
          <a:p>
            <a:r>
              <a:rPr lang="en-US" dirty="0" smtClean="0">
                <a:solidFill>
                  <a:srgbClr val="FF0000"/>
                </a:solidFill>
              </a:rPr>
              <a:t>RI-1</a:t>
            </a:r>
            <a:r>
              <a:rPr lang="en-US" dirty="0" smtClean="0"/>
              <a:t>: E-accessibility </a:t>
            </a:r>
            <a:r>
              <a:rPr lang="en-US" dirty="0"/>
              <a:t>in </a:t>
            </a:r>
            <a:r>
              <a:rPr lang="en-US" dirty="0" smtClean="0"/>
              <a:t>CEE (</a:t>
            </a:r>
            <a:r>
              <a:rPr lang="en-US" dirty="0"/>
              <a:t>Internet and digital television) for blind </a:t>
            </a:r>
            <a:r>
              <a:rPr lang="en-US" dirty="0" smtClean="0"/>
              <a:t>people and </a:t>
            </a:r>
            <a:r>
              <a:rPr lang="en-US" dirty="0"/>
              <a:t>people with visual impairment </a:t>
            </a:r>
            <a:r>
              <a:rPr lang="en-US" dirty="0" smtClean="0"/>
              <a:t>problems</a:t>
            </a:r>
            <a:endParaRPr lang="en-US" dirty="0"/>
          </a:p>
        </p:txBody>
      </p:sp>
      <p:sp>
        <p:nvSpPr>
          <p:cNvPr id="3" name="Content Placeholder 2"/>
          <p:cNvSpPr>
            <a:spLocks noGrp="1"/>
          </p:cNvSpPr>
          <p:nvPr>
            <p:ph idx="1"/>
          </p:nvPr>
        </p:nvSpPr>
        <p:spPr>
          <a:xfrm>
            <a:off x="854529" y="2138082"/>
            <a:ext cx="10790624" cy="3711389"/>
          </a:xfrm>
        </p:spPr>
        <p:txBody>
          <a:bodyPr>
            <a:normAutofit fontScale="85000" lnSpcReduction="20000"/>
          </a:bodyPr>
          <a:lstStyle/>
          <a:p>
            <a:pPr fontAlgn="base"/>
            <a:r>
              <a:rPr lang="en-US" b="1" dirty="0" smtClean="0"/>
              <a:t>Two </a:t>
            </a:r>
            <a:r>
              <a:rPr lang="en-US" b="1" dirty="0"/>
              <a:t>Bulgarian schools</a:t>
            </a:r>
            <a:r>
              <a:rPr lang="en-US" dirty="0"/>
              <a:t>, in Sofia (school for children with impaired vision, "Louis Braille") and in Varna (school for children with impaired vision, "Prof. Ivan </a:t>
            </a:r>
            <a:r>
              <a:rPr lang="en-US" dirty="0" err="1"/>
              <a:t>Shishmanov</a:t>
            </a:r>
            <a:r>
              <a:rPr lang="en-US" dirty="0"/>
              <a:t> </a:t>
            </a:r>
            <a:r>
              <a:rPr lang="en-US" dirty="0" smtClean="0"/>
              <a:t>") equipped with 10 </a:t>
            </a:r>
            <a:r>
              <a:rPr lang="en-US" dirty="0"/>
              <a:t>workstations </a:t>
            </a:r>
            <a:r>
              <a:rPr lang="en-US" dirty="0" smtClean="0"/>
              <a:t>with </a:t>
            </a:r>
            <a:r>
              <a:rPr lang="en-US" dirty="0"/>
              <a:t>the necessary equipment, hardware, software and other facilities.</a:t>
            </a:r>
          </a:p>
          <a:p>
            <a:pPr fontAlgn="base"/>
            <a:r>
              <a:rPr lang="en-US" b="1" dirty="0" smtClean="0"/>
              <a:t>“</a:t>
            </a:r>
            <a:r>
              <a:rPr lang="en-US" b="1" dirty="0">
                <a:effectLst>
                  <a:outerShdw blurRad="38100" dist="38100" dir="2700000" algn="tl">
                    <a:srgbClr val="000000">
                      <a:alpha val="43137"/>
                    </a:srgbClr>
                  </a:outerShdw>
                </a:effectLst>
              </a:rPr>
              <a:t>Speech Synthesis in Macedonian</a:t>
            </a:r>
            <a:r>
              <a:rPr lang="en-US" b="1" dirty="0" smtClean="0"/>
              <a:t>” </a:t>
            </a:r>
            <a:r>
              <a:rPr lang="en-US" dirty="0" smtClean="0"/>
              <a:t>created, </a:t>
            </a:r>
            <a:r>
              <a:rPr lang="en-US" dirty="0"/>
              <a:t>speech synthesizer which converts electronic Macedonian text into audio speech enhances accessibility of blind and visually impaired people to the benefits of using ICTs.</a:t>
            </a:r>
          </a:p>
          <a:p>
            <a:pPr fontAlgn="base"/>
            <a:r>
              <a:rPr lang="en-US" dirty="0" smtClean="0"/>
              <a:t>Administration of Bulgaria, Local Municipality, </a:t>
            </a:r>
            <a:r>
              <a:rPr lang="en-US" b="1" dirty="0" smtClean="0">
                <a:effectLst>
                  <a:outerShdw blurRad="38100" dist="38100" dir="2700000" algn="tl">
                    <a:srgbClr val="000000">
                      <a:alpha val="43137"/>
                    </a:srgbClr>
                  </a:outerShdw>
                </a:effectLst>
              </a:rPr>
              <a:t>Home for Elderly People with Disabilities in the town of Dobrich</a:t>
            </a:r>
            <a:r>
              <a:rPr lang="en-US" dirty="0" smtClean="0"/>
              <a:t>, </a:t>
            </a:r>
            <a:r>
              <a:rPr lang="en-US" dirty="0" err="1" smtClean="0"/>
              <a:t>Bulgaira</a:t>
            </a:r>
            <a:r>
              <a:rPr lang="en-US" dirty="0" smtClean="0"/>
              <a:t>, teamed up with the ITU in order to empower inhabitants of the residence through the ICTs, creating a modern ICT center for elderly people addressing all types of </a:t>
            </a:r>
            <a:r>
              <a:rPr lang="en-US" dirty="0" err="1" smtClean="0"/>
              <a:t>dissabilities</a:t>
            </a:r>
            <a:r>
              <a:rPr lang="en-US" dirty="0" smtClean="0"/>
              <a:t> (ICT Center established and serving as best practice in the region)</a:t>
            </a:r>
          </a:p>
          <a:p>
            <a:pPr fontAlgn="base"/>
            <a:endParaRPr lang="en-US" dirty="0"/>
          </a:p>
        </p:txBody>
      </p:sp>
      <p:pic>
        <p:nvPicPr>
          <p:cNvPr id="4" name="Picture 2" descr="http://www.itu.int/ITU-D/conferences/wtdc/2010/images/wtdc-logo-130x130-head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1004" y="194783"/>
            <a:ext cx="1238250" cy="12287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I-Acces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1193" y="5503713"/>
            <a:ext cx="2228851" cy="904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09591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529" y="515923"/>
            <a:ext cx="9896475" cy="1325563"/>
          </a:xfrm>
        </p:spPr>
        <p:txBody>
          <a:bodyPr>
            <a:normAutofit fontScale="90000"/>
          </a:bodyPr>
          <a:lstStyle/>
          <a:p>
            <a:r>
              <a:rPr lang="en-US" dirty="0" smtClean="0">
                <a:solidFill>
                  <a:srgbClr val="FF0000"/>
                </a:solidFill>
              </a:rPr>
              <a:t>RI-1</a:t>
            </a:r>
            <a:r>
              <a:rPr lang="en-US" dirty="0" smtClean="0"/>
              <a:t>: E-accessibility </a:t>
            </a:r>
            <a:r>
              <a:rPr lang="en-US" dirty="0"/>
              <a:t>in </a:t>
            </a:r>
            <a:r>
              <a:rPr lang="en-US" dirty="0" smtClean="0"/>
              <a:t>CEE (</a:t>
            </a:r>
            <a:r>
              <a:rPr lang="en-US" dirty="0"/>
              <a:t>Internet and digital television) for blind </a:t>
            </a:r>
            <a:r>
              <a:rPr lang="en-US" dirty="0" smtClean="0"/>
              <a:t>people and </a:t>
            </a:r>
            <a:r>
              <a:rPr lang="en-US" dirty="0"/>
              <a:t>people with visual impairment </a:t>
            </a:r>
            <a:r>
              <a:rPr lang="en-US" dirty="0" smtClean="0"/>
              <a:t>problems</a:t>
            </a:r>
            <a:endParaRPr lang="en-US" dirty="0"/>
          </a:p>
        </p:txBody>
      </p:sp>
      <p:sp>
        <p:nvSpPr>
          <p:cNvPr id="3" name="Content Placeholder 2"/>
          <p:cNvSpPr>
            <a:spLocks noGrp="1"/>
          </p:cNvSpPr>
          <p:nvPr>
            <p:ph idx="1"/>
          </p:nvPr>
        </p:nvSpPr>
        <p:spPr>
          <a:xfrm>
            <a:off x="854528" y="2000922"/>
            <a:ext cx="11134725" cy="3711389"/>
          </a:xfrm>
        </p:spPr>
        <p:txBody>
          <a:bodyPr>
            <a:normAutofit fontScale="77500" lnSpcReduction="20000"/>
          </a:bodyPr>
          <a:lstStyle/>
          <a:p>
            <a:pPr fontAlgn="base"/>
            <a:r>
              <a:rPr lang="en-US" dirty="0" smtClean="0"/>
              <a:t>In </a:t>
            </a:r>
            <a:r>
              <a:rPr lang="en-US" dirty="0"/>
              <a:t>December 2013, </a:t>
            </a:r>
            <a:r>
              <a:rPr lang="en-US" b="1" dirty="0" smtClean="0">
                <a:effectLst>
                  <a:outerShdw blurRad="38100" dist="38100" dir="2700000" algn="tl">
                    <a:srgbClr val="000000">
                      <a:alpha val="43137"/>
                    </a:srgbClr>
                  </a:outerShdw>
                </a:effectLst>
              </a:rPr>
              <a:t>ITU </a:t>
            </a:r>
            <a:r>
              <a:rPr lang="en-US" b="1" dirty="0">
                <a:effectLst>
                  <a:outerShdw blurRad="38100" dist="38100" dir="2700000" algn="tl">
                    <a:srgbClr val="000000">
                      <a:alpha val="43137"/>
                    </a:srgbClr>
                  </a:outerShdw>
                </a:effectLst>
              </a:rPr>
              <a:t>- EBU Meeting for Central and Eastern Europe on e-Accessibility in Television </a:t>
            </a:r>
            <a:r>
              <a:rPr lang="en-US" b="1" dirty="0" smtClean="0">
                <a:effectLst>
                  <a:outerShdw blurRad="38100" dist="38100" dir="2700000" algn="tl">
                    <a:srgbClr val="000000">
                      <a:alpha val="43137"/>
                    </a:srgbClr>
                  </a:outerShdw>
                </a:effectLst>
              </a:rPr>
              <a:t>Broadcasting</a:t>
            </a:r>
            <a:r>
              <a:rPr lang="en-US" dirty="0"/>
              <a:t> </a:t>
            </a:r>
            <a:r>
              <a:rPr lang="en-US" dirty="0" smtClean="0"/>
              <a:t>was held in Zagreb</a:t>
            </a:r>
            <a:r>
              <a:rPr lang="en-US" dirty="0"/>
              <a:t>, </a:t>
            </a:r>
            <a:r>
              <a:rPr lang="en-US" dirty="0" smtClean="0"/>
              <a:t>Croatia, upon </a:t>
            </a:r>
            <a:r>
              <a:rPr lang="en-US" dirty="0"/>
              <a:t>the kind invitation of HRT </a:t>
            </a:r>
            <a:r>
              <a:rPr lang="en-US" dirty="0" smtClean="0"/>
              <a:t>Academy</a:t>
            </a:r>
            <a:r>
              <a:rPr lang="en-US" dirty="0"/>
              <a:t>.</a:t>
            </a:r>
            <a:endParaRPr lang="en-US" dirty="0" smtClean="0"/>
          </a:p>
          <a:p>
            <a:pPr fontAlgn="base"/>
            <a:r>
              <a:rPr lang="en-US" dirty="0" smtClean="0"/>
              <a:t>Curriculum of an </a:t>
            </a:r>
            <a:r>
              <a:rPr lang="en-US" b="1" dirty="0" smtClean="0">
                <a:effectLst>
                  <a:outerShdw blurRad="38100" dist="38100" dir="2700000" algn="tl">
                    <a:srgbClr val="000000">
                      <a:alpha val="43137"/>
                    </a:srgbClr>
                  </a:outerShdw>
                </a:effectLst>
              </a:rPr>
              <a:t>Online </a:t>
            </a:r>
            <a:r>
              <a:rPr lang="en-US" b="1" dirty="0">
                <a:effectLst>
                  <a:outerShdw blurRad="38100" dist="38100" dir="2700000" algn="tl">
                    <a:srgbClr val="000000">
                      <a:alpha val="43137"/>
                    </a:srgbClr>
                  </a:outerShdw>
                </a:effectLst>
              </a:rPr>
              <a:t>course for TV broadcasters in Europe on audio description (AD) for blind and visually impaired consumers of audio visual media</a:t>
            </a:r>
            <a:r>
              <a:rPr lang="en-US" b="1" dirty="0"/>
              <a:t> </a:t>
            </a:r>
            <a:r>
              <a:rPr lang="en-US" dirty="0"/>
              <a:t>is </a:t>
            </a:r>
            <a:r>
              <a:rPr lang="en-US" dirty="0" smtClean="0"/>
              <a:t>under preparation. First course is planned for September 2015</a:t>
            </a:r>
            <a:r>
              <a:rPr lang="en-US" dirty="0"/>
              <a:t>. </a:t>
            </a:r>
          </a:p>
          <a:p>
            <a:pPr fontAlgn="base"/>
            <a:r>
              <a:rPr lang="en-US" b="1" dirty="0" smtClean="0">
                <a:effectLst>
                  <a:outerShdw blurRad="38100" dist="38100" dir="2700000" algn="tl">
                    <a:srgbClr val="000000">
                      <a:alpha val="43137"/>
                    </a:srgbClr>
                  </a:outerShdw>
                </a:effectLst>
              </a:rPr>
              <a:t>Curriculum of an online </a:t>
            </a:r>
            <a:r>
              <a:rPr lang="en-US" b="1" dirty="0">
                <a:effectLst>
                  <a:outerShdw blurRad="38100" dist="38100" dir="2700000" algn="tl">
                    <a:srgbClr val="000000">
                      <a:alpha val="43137"/>
                    </a:srgbClr>
                  </a:outerShdw>
                </a:effectLst>
              </a:rPr>
              <a:t>course </a:t>
            </a:r>
            <a:r>
              <a:rPr lang="en-US" b="1" dirty="0" smtClean="0">
                <a:effectLst>
                  <a:outerShdw blurRad="38100" dist="38100" dir="2700000" algn="tl">
                    <a:srgbClr val="000000">
                      <a:alpha val="43137"/>
                    </a:srgbClr>
                  </a:outerShdw>
                </a:effectLst>
              </a:rPr>
              <a:t>on policy </a:t>
            </a:r>
            <a:r>
              <a:rPr lang="en-US" b="1" dirty="0">
                <a:effectLst>
                  <a:outerShdw blurRad="38100" dist="38100" dir="2700000" algn="tl">
                    <a:srgbClr val="000000">
                      <a:alpha val="43137"/>
                    </a:srgbClr>
                  </a:outerShdw>
                </a:effectLst>
              </a:rPr>
              <a:t>guidelines and legal and regulatory </a:t>
            </a:r>
            <a:r>
              <a:rPr lang="en-US" b="1" dirty="0" smtClean="0">
                <a:effectLst>
                  <a:outerShdw blurRad="38100" dist="38100" dir="2700000" algn="tl">
                    <a:srgbClr val="000000">
                      <a:alpha val="43137"/>
                    </a:srgbClr>
                  </a:outerShdw>
                </a:effectLst>
              </a:rPr>
              <a:t>framework </a:t>
            </a:r>
            <a:r>
              <a:rPr lang="en-US" dirty="0" smtClean="0"/>
              <a:t>based </a:t>
            </a:r>
            <a:r>
              <a:rPr lang="en-US" dirty="0"/>
              <a:t>upon the Model ICT Accessibility Policy </a:t>
            </a:r>
            <a:r>
              <a:rPr lang="en-US" dirty="0" smtClean="0"/>
              <a:t>Report is under development. It aims at helping policy </a:t>
            </a:r>
            <a:r>
              <a:rPr lang="en-US" dirty="0"/>
              <a:t>makers and regulators develop their own accessibility policies and </a:t>
            </a:r>
            <a:r>
              <a:rPr lang="en-US" dirty="0" smtClean="0"/>
              <a:t>regulations. The</a:t>
            </a:r>
            <a:r>
              <a:rPr lang="en-US" dirty="0"/>
              <a:t> online course (using ITU Academy platform) </a:t>
            </a:r>
            <a:r>
              <a:rPr lang="en-US" dirty="0" smtClean="0"/>
              <a:t>is planned for September 2015. It would cover chapters on Audio </a:t>
            </a:r>
            <a:r>
              <a:rPr lang="en-US" dirty="0"/>
              <a:t>visual media </a:t>
            </a:r>
            <a:r>
              <a:rPr lang="en-US" dirty="0" smtClean="0"/>
              <a:t>accessibility and Public procurement. </a:t>
            </a:r>
          </a:p>
          <a:p>
            <a:pPr fontAlgn="base"/>
            <a:r>
              <a:rPr lang="en-US" dirty="0"/>
              <a:t>The workshop on </a:t>
            </a:r>
            <a:r>
              <a:rPr lang="en-US" b="1" dirty="0">
                <a:effectLst>
                  <a:outerShdw blurRad="38100" dist="38100" dir="2700000" algn="tl">
                    <a:srgbClr val="000000">
                      <a:alpha val="43137"/>
                    </a:srgbClr>
                  </a:outerShdw>
                </a:effectLst>
              </a:rPr>
              <a:t>Smart Accessibility on Connected TV</a:t>
            </a:r>
            <a:r>
              <a:rPr lang="en-US" dirty="0"/>
              <a:t> was held in Barcelona, Spain, on 18 March 2015</a:t>
            </a:r>
            <a:r>
              <a:rPr lang="en-US" dirty="0" smtClean="0"/>
              <a:t>. The </a:t>
            </a:r>
            <a:r>
              <a:rPr lang="en-US" dirty="0"/>
              <a:t>workshop was organized by the Autonomous University of Barcelona in partnership with the International Telecommunication Union and European </a:t>
            </a:r>
            <a:r>
              <a:rPr lang="en-US" dirty="0" smtClean="0"/>
              <a:t>Commission.</a:t>
            </a:r>
          </a:p>
          <a:p>
            <a:pPr fontAlgn="base"/>
            <a:endParaRPr lang="en-US" dirty="0"/>
          </a:p>
          <a:p>
            <a:pPr fontAlgn="base"/>
            <a:endParaRPr lang="en-US" dirty="0"/>
          </a:p>
        </p:txBody>
      </p:sp>
      <p:pic>
        <p:nvPicPr>
          <p:cNvPr id="4" name="Picture 2" descr="http://www.itu.int/ITU-D/conferences/wtdc/2010/images/wtdc-logo-130x130-head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1004" y="194783"/>
            <a:ext cx="1238250" cy="12287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RI-Acces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1193" y="5503713"/>
            <a:ext cx="2228851" cy="904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62440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RI-2</a:t>
            </a:r>
            <a:r>
              <a:rPr lang="en-US" dirty="0" smtClean="0"/>
              <a:t>: Regional Initiative </a:t>
            </a:r>
            <a:r>
              <a:rPr lang="en-US" dirty="0"/>
              <a:t>Facilitating the smooth </a:t>
            </a:r>
            <a:r>
              <a:rPr lang="en-US" dirty="0" smtClean="0"/>
              <a:t/>
            </a:r>
            <a:br>
              <a:rPr lang="en-US" dirty="0" smtClean="0"/>
            </a:br>
            <a:r>
              <a:rPr lang="en-US" dirty="0" smtClean="0"/>
              <a:t>transition </a:t>
            </a:r>
            <a:r>
              <a:rPr lang="en-US" dirty="0"/>
              <a:t>from analogue to digital broadcasting</a:t>
            </a:r>
          </a:p>
        </p:txBody>
      </p:sp>
      <p:sp>
        <p:nvSpPr>
          <p:cNvPr id="3" name="Content Placeholder 2"/>
          <p:cNvSpPr>
            <a:spLocks noGrp="1"/>
          </p:cNvSpPr>
          <p:nvPr>
            <p:ph idx="1"/>
          </p:nvPr>
        </p:nvSpPr>
        <p:spPr>
          <a:xfrm>
            <a:off x="854528" y="1438543"/>
            <a:ext cx="11134726" cy="4199617"/>
          </a:xfrm>
        </p:spPr>
        <p:txBody>
          <a:bodyPr>
            <a:noAutofit/>
          </a:bodyPr>
          <a:lstStyle/>
          <a:p>
            <a:pPr fontAlgn="base"/>
            <a:r>
              <a:rPr lang="en-US" sz="2000" dirty="0"/>
              <a:t>In 2011,  </a:t>
            </a:r>
            <a:r>
              <a:rPr lang="en-US" sz="2000" b="1" dirty="0" smtClean="0">
                <a:effectLst>
                  <a:outerShdw blurRad="38100" dist="38100" dir="2700000" algn="tl">
                    <a:srgbClr val="000000">
                      <a:alpha val="43137"/>
                    </a:srgbClr>
                  </a:outerShdw>
                </a:effectLst>
              </a:rPr>
              <a:t>ITU Sub-Regional Seminar and Administration Round Table on Digital Terrestrial Television Broadcasting and Digital Dividend in Central and Eastern Europe</a:t>
            </a:r>
            <a:r>
              <a:rPr lang="en-US" sz="2000" dirty="0" smtClean="0"/>
              <a:t>, </a:t>
            </a:r>
            <a:r>
              <a:rPr lang="en-US" sz="2000" dirty="0"/>
              <a:t>hosted by the Hungarian National Media and </a:t>
            </a:r>
            <a:r>
              <a:rPr lang="en-US" sz="2000" dirty="0" err="1"/>
              <a:t>Infocommunications</a:t>
            </a:r>
            <a:r>
              <a:rPr lang="en-US" sz="2000" dirty="0"/>
              <a:t> Authority (NMHH) which was held in </a:t>
            </a:r>
            <a:r>
              <a:rPr lang="en-US" sz="2000" dirty="0" err="1"/>
              <a:t>Győr</a:t>
            </a:r>
            <a:r>
              <a:rPr lang="en-US" sz="2000" dirty="0"/>
              <a:t>, Hungary. </a:t>
            </a:r>
            <a:r>
              <a:rPr lang="en-US" sz="2000" dirty="0" smtClean="0"/>
              <a:t>The </a:t>
            </a:r>
            <a:r>
              <a:rPr lang="en-US" sz="2000" dirty="0"/>
              <a:t>meeting provided an opportunity for a high-level dialogue on the switchover from analogue to digital terrestrial television broadcasting and addressed the most important technical, regulatory and economic aspects. Based on the outcomes of the meeting and of the dedicated regional survey, a plan of action for the implementation of this regional initiative was established.</a:t>
            </a:r>
          </a:p>
          <a:p>
            <a:pPr fontAlgn="base"/>
            <a:r>
              <a:rPr lang="en-US" sz="2000" dirty="0"/>
              <a:t>In 2012, ITU EUR, in collaboration with the Ministry of Administration and Digitization and the Office of Electronic Communication of Poland, organized the </a:t>
            </a:r>
            <a:r>
              <a:rPr lang="en-US" sz="2000" b="1" dirty="0">
                <a:effectLst>
                  <a:outerShdw blurRad="38100" dist="38100" dir="2700000" algn="tl">
                    <a:srgbClr val="000000">
                      <a:alpha val="43137"/>
                    </a:srgbClr>
                  </a:outerShdw>
                </a:effectLst>
              </a:rPr>
              <a:t>ITU Regional Seminar for Europe and CIS Countries on Transition to Digital Broadcasting, Borderline Frequency Coordination and Digital Dividend</a:t>
            </a:r>
            <a:r>
              <a:rPr lang="en-US" sz="2000" dirty="0"/>
              <a:t>, that was held from 7 to 9 May 2012 in Warsaw, Poland. </a:t>
            </a:r>
            <a:endParaRPr lang="en-US" sz="2000" dirty="0" smtClean="0"/>
          </a:p>
          <a:p>
            <a:pPr fontAlgn="base"/>
            <a:r>
              <a:rPr lang="en-US" sz="2000" dirty="0" smtClean="0"/>
              <a:t>The </a:t>
            </a:r>
            <a:r>
              <a:rPr lang="en-US" sz="2000" dirty="0"/>
              <a:t>meeting was followed by the annual </a:t>
            </a:r>
            <a:r>
              <a:rPr lang="en-US" sz="2000" b="1" dirty="0">
                <a:effectLst>
                  <a:outerShdw blurRad="38100" dist="38100" dir="2700000" algn="tl">
                    <a:srgbClr val="000000">
                      <a:alpha val="43137"/>
                    </a:srgbClr>
                  </a:outerShdw>
                </a:effectLst>
              </a:rPr>
              <a:t>Regulatory Seminar for Europe on Transition to Digital Terrestrial Television Broadcasting and Digital Dividend</a:t>
            </a:r>
            <a:r>
              <a:rPr lang="en-US" sz="2000" dirty="0"/>
              <a:t> that was hosted by NMHH of Hungary from </a:t>
            </a:r>
            <a:r>
              <a:rPr lang="en-US" sz="2000" dirty="0" smtClean="0"/>
              <a:t/>
            </a:r>
            <a:br>
              <a:rPr lang="en-US" sz="2000" dirty="0" smtClean="0"/>
            </a:br>
            <a:r>
              <a:rPr lang="en-US" sz="2000" dirty="0" smtClean="0"/>
              <a:t>5 </a:t>
            </a:r>
            <a:r>
              <a:rPr lang="en-US" sz="2000" dirty="0"/>
              <a:t>to 7 November 2012 in Budapest.</a:t>
            </a:r>
          </a:p>
          <a:p>
            <a:pPr marL="0" indent="0" fontAlgn="base">
              <a:buNone/>
            </a:pPr>
            <a:endParaRPr lang="en-US" sz="2000" dirty="0"/>
          </a:p>
          <a:p>
            <a:endParaRPr lang="en-US" sz="2000" dirty="0"/>
          </a:p>
        </p:txBody>
      </p:sp>
      <p:pic>
        <p:nvPicPr>
          <p:cNvPr id="4" name="Picture 2" descr="http://www.itu.int/ITU-D/conferences/wtdc/2010/images/wtdc-logo-130x130-head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1004" y="194783"/>
            <a:ext cx="1238250" cy="1228726"/>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RI-digitalbroadcasting-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6189" y="5442267"/>
            <a:ext cx="2052205" cy="952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23396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RI-2</a:t>
            </a:r>
            <a:r>
              <a:rPr lang="en-US" dirty="0" smtClean="0"/>
              <a:t>: Regional Initiative </a:t>
            </a:r>
            <a:r>
              <a:rPr lang="en-US" dirty="0"/>
              <a:t>Facilitating the smooth </a:t>
            </a:r>
            <a:r>
              <a:rPr lang="en-US" dirty="0" smtClean="0"/>
              <a:t/>
            </a:r>
            <a:br>
              <a:rPr lang="en-US" dirty="0" smtClean="0"/>
            </a:br>
            <a:r>
              <a:rPr lang="en-US" dirty="0" smtClean="0"/>
              <a:t>transition </a:t>
            </a:r>
            <a:r>
              <a:rPr lang="en-US" dirty="0"/>
              <a:t>from analogue to digital broadcasting</a:t>
            </a:r>
          </a:p>
        </p:txBody>
      </p:sp>
      <p:sp>
        <p:nvSpPr>
          <p:cNvPr id="3" name="Content Placeholder 2"/>
          <p:cNvSpPr>
            <a:spLocks noGrp="1"/>
          </p:cNvSpPr>
          <p:nvPr>
            <p:ph idx="1"/>
          </p:nvPr>
        </p:nvSpPr>
        <p:spPr>
          <a:xfrm>
            <a:off x="854528" y="1425096"/>
            <a:ext cx="11134726" cy="4199617"/>
          </a:xfrm>
        </p:spPr>
        <p:txBody>
          <a:bodyPr>
            <a:noAutofit/>
          </a:bodyPr>
          <a:lstStyle/>
          <a:p>
            <a:pPr fontAlgn="base"/>
            <a:r>
              <a:rPr lang="en-US" sz="2000" dirty="0" smtClean="0"/>
              <a:t>In 2014, in collaboration with the National Media and </a:t>
            </a:r>
            <a:r>
              <a:rPr lang="en-US" sz="2000" dirty="0" err="1" smtClean="0"/>
              <a:t>Infocommunications</a:t>
            </a:r>
            <a:r>
              <a:rPr lang="en-US" sz="2000" dirty="0" smtClean="0"/>
              <a:t> Authority of Hungary (NMHH), ITU organized the </a:t>
            </a:r>
            <a:r>
              <a:rPr lang="en-US" sz="2000" b="1" dirty="0" smtClean="0">
                <a:effectLst>
                  <a:outerShdw blurRad="38100" dist="38100" dir="2700000" algn="tl">
                    <a:srgbClr val="000000">
                      <a:alpha val="43137"/>
                    </a:srgbClr>
                  </a:outerShdw>
                </a:effectLst>
              </a:rPr>
              <a:t>Regional Seminar for Europe on “Transition to Digital Terrestrial Television Broadcasting and Digital Dividend”</a:t>
            </a:r>
            <a:r>
              <a:rPr lang="en-US" sz="2000" dirty="0" smtClean="0"/>
              <a:t> in Budapest, Hungary. This Seminar was the final event of the European Regional Initiative on Digital Broadcasting for Europe and it helped consider how to develop further a unified approach in order to enhance the advantages that it will bring to the region of Central-Eastern Europe.</a:t>
            </a:r>
          </a:p>
          <a:p>
            <a:pPr fontAlgn="base"/>
            <a:r>
              <a:rPr lang="en-US" sz="2000" dirty="0" smtClean="0"/>
              <a:t>Following recommendations from the seminars, a</a:t>
            </a:r>
            <a:r>
              <a:rPr lang="en-US" sz="2000" b="1" dirty="0" smtClean="0">
                <a:effectLst>
                  <a:outerShdw blurRad="38100" dist="38100" dir="2700000" algn="tl">
                    <a:srgbClr val="000000">
                      <a:alpha val="43137"/>
                    </a:srgbClr>
                  </a:outerShdw>
                </a:effectLst>
              </a:rPr>
              <a:t> survey on the status of the digitalization process in Central and Eastern Europe </a:t>
            </a:r>
            <a:r>
              <a:rPr lang="en-US" sz="2000" dirty="0" smtClean="0"/>
              <a:t>was carried out. Outcome to be launched at the upcoming Regional Seminar organized in </a:t>
            </a:r>
            <a:r>
              <a:rPr lang="en-US" sz="2000" dirty="0"/>
              <a:t>collaboration with the National Media and </a:t>
            </a:r>
            <a:r>
              <a:rPr lang="en-US" sz="2000" dirty="0" err="1"/>
              <a:t>Infocommunications</a:t>
            </a:r>
            <a:r>
              <a:rPr lang="en-US" sz="2000" dirty="0"/>
              <a:t> Authority of Hungary (NMHH)</a:t>
            </a:r>
            <a:r>
              <a:rPr lang="en-US" sz="2000" dirty="0" smtClean="0"/>
              <a:t>to be held from 5-7 May 2015 in Budapest, Hungary.</a:t>
            </a:r>
          </a:p>
          <a:p>
            <a:pPr fontAlgn="base"/>
            <a:r>
              <a:rPr lang="en-US" sz="2000" dirty="0" smtClean="0"/>
              <a:t>In addition, a </a:t>
            </a:r>
            <a:r>
              <a:rPr lang="en-US" sz="2000" b="1" dirty="0" smtClean="0">
                <a:effectLst>
                  <a:outerShdw blurRad="38100" dist="38100" dir="2700000" algn="tl">
                    <a:srgbClr val="000000">
                      <a:alpha val="43137"/>
                    </a:srgbClr>
                  </a:outerShdw>
                </a:effectLst>
              </a:rPr>
              <a:t>twinning </a:t>
            </a:r>
            <a:r>
              <a:rPr lang="en-US" sz="2000" b="1" dirty="0" err="1" smtClean="0">
                <a:effectLst>
                  <a:outerShdw blurRad="38100" dist="38100" dir="2700000" algn="tl">
                    <a:srgbClr val="000000">
                      <a:alpha val="43137"/>
                    </a:srgbClr>
                  </a:outerShdw>
                </a:effectLst>
              </a:rPr>
              <a:t>programme</a:t>
            </a:r>
            <a:r>
              <a:rPr lang="en-US" sz="2000" b="1" dirty="0" smtClean="0">
                <a:effectLst>
                  <a:outerShdw blurRad="38100" dist="38100" dir="2700000" algn="tl">
                    <a:srgbClr val="000000">
                      <a:alpha val="43137"/>
                    </a:srgbClr>
                  </a:outerShdw>
                </a:effectLst>
              </a:rPr>
              <a:t> between Albania and Poland </a:t>
            </a:r>
            <a:r>
              <a:rPr lang="en-US" sz="2000" dirty="0" smtClean="0"/>
              <a:t>was facilitated that led towards a study visit of a group of Albanian experts to Poland to exchange knowledge and experience in the field of digital broadcasting. The </a:t>
            </a:r>
            <a:r>
              <a:rPr lang="en-US" sz="2000" dirty="0" err="1" smtClean="0"/>
              <a:t>programme</a:t>
            </a:r>
            <a:r>
              <a:rPr lang="en-US" sz="2000" dirty="0" smtClean="0"/>
              <a:t> evolved into a sound framework for bilateral cooperation on related issues.</a:t>
            </a:r>
          </a:p>
          <a:p>
            <a:pPr fontAlgn="base"/>
            <a:endParaRPr lang="en-US" sz="2000" dirty="0"/>
          </a:p>
          <a:p>
            <a:endParaRPr lang="en-US" sz="2000" dirty="0"/>
          </a:p>
        </p:txBody>
      </p:sp>
      <p:pic>
        <p:nvPicPr>
          <p:cNvPr id="4" name="Picture 2" descr="http://www.itu.int/ITU-D/conferences/wtdc/2010/images/wtdc-logo-130x130-head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1004" y="194783"/>
            <a:ext cx="1238250" cy="12287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I-digitalbroadcasting-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6189" y="5442267"/>
            <a:ext cx="2052205" cy="952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2609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RI-2</a:t>
            </a:r>
            <a:r>
              <a:rPr lang="en-US" dirty="0" smtClean="0"/>
              <a:t>: Regional Initiative </a:t>
            </a:r>
            <a:r>
              <a:rPr lang="en-US" dirty="0"/>
              <a:t>Facilitating the smooth </a:t>
            </a:r>
            <a:r>
              <a:rPr lang="en-US" dirty="0" smtClean="0"/>
              <a:t/>
            </a:r>
            <a:br>
              <a:rPr lang="en-US" dirty="0" smtClean="0"/>
            </a:br>
            <a:r>
              <a:rPr lang="en-US" dirty="0" smtClean="0"/>
              <a:t>transition </a:t>
            </a:r>
            <a:r>
              <a:rPr lang="en-US" dirty="0"/>
              <a:t>from analogue to digital broadcasting</a:t>
            </a:r>
          </a:p>
        </p:txBody>
      </p:sp>
      <p:sp>
        <p:nvSpPr>
          <p:cNvPr id="3" name="Content Placeholder 2"/>
          <p:cNvSpPr>
            <a:spLocks noGrp="1"/>
          </p:cNvSpPr>
          <p:nvPr>
            <p:ph idx="1"/>
          </p:nvPr>
        </p:nvSpPr>
        <p:spPr>
          <a:xfrm>
            <a:off x="854528" y="1425096"/>
            <a:ext cx="11134726" cy="4199617"/>
          </a:xfrm>
        </p:spPr>
        <p:txBody>
          <a:bodyPr>
            <a:noAutofit/>
          </a:bodyPr>
          <a:lstStyle/>
          <a:p>
            <a:pPr fontAlgn="base"/>
            <a:r>
              <a:rPr lang="en-US" sz="2000" dirty="0"/>
              <a:t>In 2012,</a:t>
            </a:r>
            <a:r>
              <a:rPr lang="en-US" sz="2000" b="1" dirty="0">
                <a:effectLst>
                  <a:outerShdw blurRad="38100" dist="38100" dir="2700000" algn="tl">
                    <a:srgbClr val="000000">
                      <a:alpha val="43137"/>
                    </a:srgbClr>
                  </a:outerShdw>
                </a:effectLst>
              </a:rPr>
              <a:t> </a:t>
            </a:r>
            <a:r>
              <a:rPr lang="en-US" sz="2000" b="1" dirty="0" smtClean="0">
                <a:effectLst>
                  <a:outerShdw blurRad="38100" dist="38100" dir="2700000" algn="tl">
                    <a:srgbClr val="000000">
                      <a:alpha val="43137"/>
                    </a:srgbClr>
                  </a:outerShdw>
                </a:effectLst>
              </a:rPr>
              <a:t>direct </a:t>
            </a:r>
            <a:r>
              <a:rPr lang="en-US" sz="2000" b="1" dirty="0">
                <a:effectLst>
                  <a:outerShdw blurRad="38100" dist="38100" dir="2700000" algn="tl">
                    <a:srgbClr val="000000">
                      <a:alpha val="43137"/>
                    </a:srgbClr>
                  </a:outerShdw>
                </a:effectLst>
              </a:rPr>
              <a:t>assistance to Albania </a:t>
            </a:r>
            <a:r>
              <a:rPr lang="en-US" sz="2000" dirty="0"/>
              <a:t>to advise on the type of monitoring system to implement in order to best support the regulatory authority’s mandate related to frequency planning, frequency engineering, licensing and enforcement</a:t>
            </a:r>
          </a:p>
          <a:p>
            <a:pPr fontAlgn="base"/>
            <a:r>
              <a:rPr lang="en-US" sz="2000" dirty="0"/>
              <a:t>In September 2013, </a:t>
            </a:r>
            <a:r>
              <a:rPr lang="en-US" sz="2000" dirty="0" smtClean="0"/>
              <a:t>in </a:t>
            </a:r>
            <a:r>
              <a:rPr lang="en-US" sz="2000" dirty="0"/>
              <a:t>collaboration with the Ministry of Infrastructure, Transport and Networks of Greece, organized a </a:t>
            </a:r>
            <a:r>
              <a:rPr lang="en-US" sz="2000" b="1" dirty="0">
                <a:effectLst>
                  <a:outerShdw blurRad="38100" dist="38100" dir="2700000" algn="tl">
                    <a:srgbClr val="000000">
                      <a:alpha val="43137"/>
                    </a:srgbClr>
                  </a:outerShdw>
                </a:effectLst>
              </a:rPr>
              <a:t>three-day intensive seminar on ITU Procedures and Digital Terrestrial Television held in Athens, Greece</a:t>
            </a:r>
          </a:p>
          <a:p>
            <a:pPr fontAlgn="base"/>
            <a:r>
              <a:rPr lang="en-US" sz="2000" dirty="0"/>
              <a:t>Also in 2013, </a:t>
            </a:r>
            <a:r>
              <a:rPr lang="en-US" sz="2000" dirty="0" smtClean="0"/>
              <a:t>direct </a:t>
            </a:r>
            <a:r>
              <a:rPr lang="en-US" sz="2000" b="1" dirty="0">
                <a:effectLst>
                  <a:outerShdw blurRad="38100" dist="38100" dir="2700000" algn="tl">
                    <a:srgbClr val="000000">
                      <a:alpha val="43137"/>
                    </a:srgbClr>
                  </a:outerShdw>
                </a:effectLst>
              </a:rPr>
              <a:t>assistance to Bosnia and Herzegovina </a:t>
            </a:r>
            <a:r>
              <a:rPr lang="en-US" sz="2000" dirty="0"/>
              <a:t>in assessing current practices in spectrum management and determining possible options for effective and efficient use of spectrum in the future</a:t>
            </a:r>
          </a:p>
          <a:p>
            <a:pPr marL="228600" lvl="1" fontAlgn="base">
              <a:spcBef>
                <a:spcPts val="1000"/>
              </a:spcBef>
            </a:pPr>
            <a:r>
              <a:rPr lang="en-US" sz="2000" dirty="0" smtClean="0"/>
              <a:t>In context of RI, and in </a:t>
            </a:r>
            <a:r>
              <a:rPr lang="en-US" sz="2000" dirty="0"/>
              <a:t>accordance with Resolution 126 of the ITU Plenipotentiary Conference 2010, “Assistance and </a:t>
            </a:r>
            <a:r>
              <a:rPr lang="en-US" sz="2000" b="1" dirty="0">
                <a:effectLst>
                  <a:outerShdw blurRad="38100" dist="38100" dir="2700000" algn="tl">
                    <a:srgbClr val="000000">
                      <a:alpha val="43137"/>
                    </a:srgbClr>
                  </a:outerShdw>
                </a:effectLst>
              </a:rPr>
              <a:t>support to Serbia </a:t>
            </a:r>
            <a:r>
              <a:rPr lang="en-US" sz="2000" dirty="0"/>
              <a:t>for rebuilding its destroyed public broadcasting system”, and Resolution 33 (Rev. Doha, WTDC 06), BDT </a:t>
            </a:r>
            <a:r>
              <a:rPr lang="en-US" sz="2000" dirty="0" smtClean="0"/>
              <a:t>has been assisting Serbia since 2011 with expertise and broadcasting equipment.</a:t>
            </a:r>
            <a:endParaRPr lang="en-US" sz="2000" dirty="0"/>
          </a:p>
          <a:p>
            <a:pPr fontAlgn="base"/>
            <a:endParaRPr lang="en-US" sz="2000" dirty="0"/>
          </a:p>
          <a:p>
            <a:endParaRPr lang="en-US" sz="2000" dirty="0"/>
          </a:p>
        </p:txBody>
      </p:sp>
      <p:pic>
        <p:nvPicPr>
          <p:cNvPr id="4" name="Picture 2" descr="http://www.itu.int/ITU-D/conferences/wtdc/2010/images/wtdc-logo-130x130-head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1004" y="194783"/>
            <a:ext cx="1238250" cy="12287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I-digitalbroadcasting-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6189" y="5442267"/>
            <a:ext cx="2052205" cy="952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7408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240BEE36140C4099AA2AE462C59614" ma:contentTypeVersion="2" ma:contentTypeDescription="Create a new document." ma:contentTypeScope="" ma:versionID="e63c2246d32922dcb5ba18055bf4d5d1">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5f03cfa57e716973114bdf2422329f5c"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D358CE6-0ADF-4C76-9DDD-E9E0F680A6EB}"/>
</file>

<file path=customXml/itemProps2.xml><?xml version="1.0" encoding="utf-8"?>
<ds:datastoreItem xmlns:ds="http://schemas.openxmlformats.org/officeDocument/2006/customXml" ds:itemID="{24C06A11-3D81-4929-8C52-7C1C8A3D28C9}"/>
</file>

<file path=customXml/itemProps3.xml><?xml version="1.0" encoding="utf-8"?>
<ds:datastoreItem xmlns:ds="http://schemas.openxmlformats.org/officeDocument/2006/customXml" ds:itemID="{8DD30A0D-9DED-4965-819A-90C554F8FD99}"/>
</file>

<file path=docProps/app.xml><?xml version="1.0" encoding="utf-8"?>
<Properties xmlns="http://schemas.openxmlformats.org/officeDocument/2006/extended-properties" xmlns:vt="http://schemas.openxmlformats.org/officeDocument/2006/docPropsVTypes">
  <TotalTime>795</TotalTime>
  <Words>1861</Words>
  <Application>Microsoft Office PowerPoint</Application>
  <PresentationFormat>Widescreen</PresentationFormat>
  <Paragraphs>277</Paragraphs>
  <Slides>32</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32</vt:i4>
      </vt:variant>
    </vt:vector>
  </HeadingPairs>
  <TitlesOfParts>
    <vt:vector size="39" baseType="lpstr">
      <vt:lpstr>Arial</vt:lpstr>
      <vt:lpstr>Calibri</vt:lpstr>
      <vt:lpstr>Calibri Light</vt:lpstr>
      <vt:lpstr>Wingdings</vt:lpstr>
      <vt:lpstr>Office Theme</vt:lpstr>
      <vt:lpstr>1_Office Theme</vt:lpstr>
      <vt:lpstr>Custom Design</vt:lpstr>
      <vt:lpstr>Implementation of WTDC-10 RIs for Europe and WTDC-14 across the World  </vt:lpstr>
      <vt:lpstr>PowerPoint Presentation</vt:lpstr>
      <vt:lpstr>Evolution of Regional Initiatives: 2010  2014</vt:lpstr>
      <vt:lpstr>Regional Initiatives Adopted by WTDC-10</vt:lpstr>
      <vt:lpstr>RI-1: E-accessibility in CEE (Internet and digital television) for blind people and people with visual impairment problems</vt:lpstr>
      <vt:lpstr>RI-1: E-accessibility in CEE (Internet and digital television) for blind people and people with visual impairment problems</vt:lpstr>
      <vt:lpstr>RI-2: Regional Initiative Facilitating the smooth  transition from analogue to digital broadcasting</vt:lpstr>
      <vt:lpstr>RI-2: Regional Initiative Facilitating the smooth  transition from analogue to digital broadcasting</vt:lpstr>
      <vt:lpstr>RI-2: Regional Initiative Facilitating the smooth  transition from analogue to digital broadcasting</vt:lpstr>
      <vt:lpstr>RI-3: Share best practices in the implementation of e-applications, including e-health</vt:lpstr>
      <vt:lpstr>RI-3: Share best practices in the implementation of e-applications, including e-health</vt:lpstr>
      <vt:lpstr>Additional Activities Related to New RIs</vt:lpstr>
      <vt:lpstr>Additional Activities Related to New RIs</vt:lpstr>
      <vt:lpstr>Additional Activities Related to New RIs</vt:lpstr>
      <vt:lpstr>Additional Activities Related to New RIs</vt:lpstr>
      <vt:lpstr>Additional Activities Related to New RIs</vt:lpstr>
      <vt:lpstr>Evolution of Regional Initiatives: 2010  2014</vt:lpstr>
      <vt:lpstr>Regional Initiatives Adopted by WTDC-14</vt:lpstr>
      <vt:lpstr>Bottom-up Approach</vt:lpstr>
      <vt:lpstr>Bottom-up Approach Open to All Stakeholders </vt:lpstr>
      <vt:lpstr>Building Blocks and Impact of Regional Initiatives</vt:lpstr>
      <vt:lpstr>Regional Initiatives Adopted by WTDC-14</vt:lpstr>
      <vt:lpstr>PowerPoint Presentation</vt:lpstr>
      <vt:lpstr>Evolution of Regional Initiatives: GLOBAL OVERVIEW</vt:lpstr>
      <vt:lpstr>ITU Regional Development Forums Worldwide</vt:lpstr>
      <vt:lpstr>PowerPoint Presentation</vt:lpstr>
      <vt:lpstr>RI-EUR1 – Spectrum management and transition to digital broadcasting / WTDC-14 Outcomes</vt:lpstr>
      <vt:lpstr>RI-EUR2 – Development of broadband access and  adoption of broadband / WTDC-14 Outcomes</vt:lpstr>
      <vt:lpstr>RI-EUR3 - Ensuring access to telecommunications/ICTs,  in particular for persons with disabilities / WTDC-14 </vt:lpstr>
      <vt:lpstr>RI-EUR4 - Building confidence and security in the use of telecommunications/ICTs / WTDC-14 Outcomes</vt:lpstr>
      <vt:lpstr>RI-EUR5 - Entrepreneurship, innovation and youth WTDC-14 Outcomes</vt:lpstr>
      <vt:lpstr>Thank You   </vt:lpstr>
    </vt:vector>
  </TitlesOfParts>
  <Company>ITU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AUTHOR</dc:creator>
  <cp:lastModifiedBy>AUTHOR</cp:lastModifiedBy>
  <cp:revision>60</cp:revision>
  <dcterms:created xsi:type="dcterms:W3CDTF">2015-04-17T15:13:30Z</dcterms:created>
  <dcterms:modified xsi:type="dcterms:W3CDTF">2015-04-19T20:46:27Z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0x01010042240BEE36140C4099AA2AE462C59614</vt:lpwstr>
  </property>
</Properties>
</file>