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64" r:id="rId3"/>
    <p:sldId id="274" r:id="rId4"/>
    <p:sldId id="275" r:id="rId5"/>
    <p:sldId id="282" r:id="rId6"/>
    <p:sldId id="277" r:id="rId7"/>
    <p:sldId id="283" r:id="rId8"/>
    <p:sldId id="260" r:id="rId9"/>
    <p:sldId id="258" r:id="rId10"/>
    <p:sldId id="284" r:id="rId11"/>
    <p:sldId id="285" r:id="rId12"/>
    <p:sldId id="286" r:id="rId13"/>
    <p:sldId id="272" r:id="rId14"/>
    <p:sldId id="268" r:id="rId15"/>
    <p:sldId id="287" r:id="rId16"/>
    <p:sldId id="288" r:id="rId17"/>
    <p:sldId id="278" r:id="rId18"/>
    <p:sldId id="273" r:id="rId19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738" autoAdjust="0"/>
  </p:normalViewPr>
  <p:slideViewPr>
    <p:cSldViewPr>
      <p:cViewPr varScale="1">
        <p:scale>
          <a:sx n="88" d="100"/>
          <a:sy n="88" d="100"/>
        </p:scale>
        <p:origin x="-6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B08B6-3C5E-4794-9BAD-A186CFE48262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E9BC9-79BD-4884-A570-3852C0A732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05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E9BC9-79BD-4884-A570-3852C0A732E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64DCA-60DC-4D41-9E45-511B3D417CCF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CFE06-1FE1-4159-AE38-B91545C6D9B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40885-1F8E-4924-BF9B-38B581FFB39E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39234-769A-4356-8E2C-6F49AAC1099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BF7CA-A6A1-4228-AD8F-F9A8ACD769D0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CEC58-8228-4189-BCCD-45FE278CC6A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417D-BA3D-48C9-BD0D-1EB64C1C8068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3C511-68F7-4691-8366-612A543A846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0D07-BBC6-477B-81D2-D7389B66E87C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2DA49-1F6F-40B2-BA36-A6F2454E193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2F43-8398-497C-841F-8120B3061EA5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3CCFB-33FB-435E-BCF6-600D8CEBB7B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71BC1-038E-494A-BD69-506A89F671A3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5580E-C32B-4FE5-B17D-EC3280506A1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5EA81-9648-4D56-9E8F-989E5B0F74D1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BEC0B-C78F-4E04-896C-74448178CAD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F37DD-DFD0-4D39-87A9-3D020383655B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FE8A-875D-4B38-85F4-8DF80C769A5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D4332-A567-4546-9E8D-5810F566C6F8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A2AFF-89BA-48B6-82F2-CA9F0B52EE4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5C7CD-FF4F-4433-8FD4-0AD43D954F73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F324C-DA5D-4E05-9AAC-0E855C40E41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r-Latn-C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D5B08E-A675-412F-B8C3-7A8061E98DA0}" type="datetimeFigureOut">
              <a:rPr lang="sr-Latn-CS"/>
              <a:pPr>
                <a:defRPr/>
              </a:pPr>
              <a:t>20.4.2015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6B5407-A48C-4E95-BB2A-CCF787AB9E1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 bwMode="auto">
          <a:xfrm>
            <a:off x="2071688" y="214313"/>
            <a:ext cx="642937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eaLnBrk="0" hangingPunct="0">
              <a:defRPr/>
            </a:pPr>
            <a:endParaRPr lang="sr-Latn-CS" sz="2200" b="1" dirty="0"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331640" y="5373216"/>
            <a:ext cx="664368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03648" y="3067373"/>
            <a:ext cx="6643687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 bwMode="auto">
          <a:xfrm>
            <a:off x="467544" y="551723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Nemanja Vukotić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C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Department for Electronic Communications</a:t>
            </a:r>
            <a:endParaRPr kumimoji="0" lang="sr-Latn-C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115616" y="3212976"/>
            <a:ext cx="6516216" cy="1935088"/>
            <a:chOff x="1008112" y="1853952"/>
            <a:chExt cx="6516216" cy="1935088"/>
          </a:xfrm>
        </p:grpSpPr>
        <p:grpSp>
          <p:nvGrpSpPr>
            <p:cNvPr id="17" name="Group 16"/>
            <p:cNvGrpSpPr/>
            <p:nvPr/>
          </p:nvGrpSpPr>
          <p:grpSpPr>
            <a:xfrm>
              <a:off x="3851920" y="2636912"/>
              <a:ext cx="2232248" cy="576064"/>
              <a:chOff x="4500563" y="5000625"/>
              <a:chExt cx="3786187" cy="1000125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4500563" y="5000625"/>
                <a:ext cx="1071562" cy="100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r-Latn-CS" sz="160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857875" y="5000625"/>
                <a:ext cx="1071563" cy="100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r-Latn-CS" sz="160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7215188" y="5000625"/>
                <a:ext cx="1071562" cy="100012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r-Latn-CS" sz="1600"/>
              </a:p>
            </p:txBody>
          </p:sp>
        </p:grpSp>
        <p:sp>
          <p:nvSpPr>
            <p:cNvPr id="11" name="Title 1"/>
            <p:cNvSpPr txBox="1">
              <a:spLocks/>
            </p:cNvSpPr>
            <p:nvPr/>
          </p:nvSpPr>
          <p:spPr bwMode="auto">
            <a:xfrm>
              <a:off x="1008112" y="1853952"/>
              <a:ext cx="4355976" cy="854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hangingPunct="0"/>
              <a:r>
                <a:rPr lang="sr-Latn-CS" sz="3200" b="1" dirty="0" smtClean="0">
                  <a:solidFill>
                    <a:schemeClr val="accent1">
                      <a:lumMod val="50000"/>
                    </a:schemeClr>
                  </a:solidFill>
                  <a:latin typeface="+mj-lt"/>
                  <a:ea typeface="+mj-ea"/>
                  <a:cs typeface="+mj-cs"/>
                </a:rPr>
                <a:t>Entrepreneurship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35896" y="3204265"/>
              <a:ext cx="25922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3200" b="1" dirty="0" smtClean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innovation</a:t>
              </a:r>
              <a:endParaRPr lang="en-GB" sz="3600" dirty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08104" y="2124145"/>
              <a:ext cx="20162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0" hangingPunct="0"/>
              <a:r>
                <a:rPr lang="sr-Latn-CS" sz="3200" b="1" dirty="0" smtClean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youth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806990" y="2042845"/>
            <a:ext cx="55251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roposal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for the implementation</a:t>
            </a:r>
            <a:r>
              <a:rPr lang="sr-Latn-R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of </a:t>
            </a:r>
            <a:endParaRPr lang="sr-Latn-RS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algn="ctr"/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Regional Initiative EUR</a:t>
            </a:r>
            <a:r>
              <a:rPr lang="sr-Latn-R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5</a:t>
            </a: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pic>
        <p:nvPicPr>
          <p:cNvPr id="22" name="Picture 2" descr="C:\Users\Nemanja\Desktop\Logo MTTT ENGLESKI VERTIKALNI.jpg"/>
          <p:cNvPicPr>
            <a:picLocks noChangeAspect="1" noChangeArrowheads="1"/>
          </p:cNvPicPr>
          <p:nvPr/>
        </p:nvPicPr>
        <p:blipFill>
          <a:blip r:embed="rId3" cstate="print"/>
          <a:srcRect t="15206" b="26413"/>
          <a:stretch>
            <a:fillRect/>
          </a:stretch>
        </p:blipFill>
        <p:spPr bwMode="auto">
          <a:xfrm>
            <a:off x="2385342" y="0"/>
            <a:ext cx="5427018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43608" y="764704"/>
            <a:ext cx="5235477" cy="4392488"/>
            <a:chOff x="355278" y="856578"/>
            <a:chExt cx="5235494" cy="4393129"/>
          </a:xfrm>
        </p:grpSpPr>
        <p:sp>
          <p:nvSpPr>
            <p:cNvPr id="4" name="Oval 3"/>
            <p:cNvSpPr/>
            <p:nvPr/>
          </p:nvSpPr>
          <p:spPr>
            <a:xfrm>
              <a:off x="2947575" y="2296948"/>
              <a:ext cx="2643197" cy="264357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 smtClean="0">
                  <a:solidFill>
                    <a:schemeClr val="bg1"/>
                  </a:solidFill>
                </a:rPr>
                <a:t>Facilitation of ICT incubators regional network </a:t>
              </a:r>
              <a:endParaRPr lang="sr-Latn-C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71500" y="856578"/>
              <a:ext cx="2143132" cy="12146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CS" b="1" dirty="0" smtClean="0">
                  <a:solidFill>
                    <a:schemeClr val="bg1"/>
                  </a:solidFill>
                </a:rPr>
                <a:t>Promotion of horizontal linkages </a:t>
              </a:r>
              <a:endParaRPr lang="sr-Latn-CS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55278" y="3953374"/>
              <a:ext cx="2001026" cy="129633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b="1" dirty="0" smtClean="0"/>
                <a:t>Development of ICT incubators association</a:t>
              </a:r>
              <a:endParaRPr lang="sr-Latn-CS" b="1" dirty="0"/>
            </a:p>
          </p:txBody>
        </p:sp>
        <p:cxnSp>
          <p:nvCxnSpPr>
            <p:cNvPr id="10" name="Straight Connector 9"/>
            <p:cNvCxnSpPr>
              <a:endCxn id="4" idx="1"/>
            </p:cNvCxnSpPr>
            <p:nvPr/>
          </p:nvCxnSpPr>
          <p:spPr>
            <a:xfrm>
              <a:off x="2428881" y="1999744"/>
              <a:ext cx="905782" cy="68434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3"/>
              <a:endCxn id="4" idx="2"/>
            </p:cNvCxnSpPr>
            <p:nvPr/>
          </p:nvCxnSpPr>
          <p:spPr>
            <a:xfrm flipV="1">
              <a:off x="2356303" y="3618734"/>
              <a:ext cx="591271" cy="98280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259632" y="5517232"/>
            <a:ext cx="23463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2400" b="1" dirty="0" smtClean="0">
                <a:solidFill>
                  <a:srgbClr val="FF0000"/>
                </a:solidFill>
                <a:latin typeface="+mj-lt"/>
                <a:cs typeface="Arial" charset="0"/>
              </a:rPr>
              <a:t>Assistance</a:t>
            </a:r>
            <a:endParaRPr lang="sr-Latn-CS" sz="2400" b="1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732241" y="2060849"/>
            <a:ext cx="2073970" cy="1648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b="1" dirty="0" smtClean="0"/>
              <a:t>L</a:t>
            </a:r>
            <a:r>
              <a:rPr lang="en-US" b="1" dirty="0" smtClean="0"/>
              <a:t>inking public bodies, research institutions, universities and the private sector</a:t>
            </a:r>
            <a:endParaRPr lang="sr-Latn-CS" b="1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6228184" y="2852937"/>
            <a:ext cx="791468" cy="36003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36296" y="3933056"/>
            <a:ext cx="157162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2400" b="1" dirty="0" smtClean="0">
                <a:solidFill>
                  <a:srgbClr val="FF0000"/>
                </a:solidFill>
                <a:latin typeface="+mj-lt"/>
                <a:cs typeface="Arial" charset="0"/>
              </a:rPr>
              <a:t>Policy creation</a:t>
            </a:r>
            <a:endParaRPr lang="sr-Latn-CS" sz="2400" b="1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5616" y="2276872"/>
            <a:ext cx="15716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2400" b="1" dirty="0" smtClean="0">
                <a:solidFill>
                  <a:srgbClr val="FF0000"/>
                </a:solidFill>
                <a:latin typeface="+mj-lt"/>
                <a:cs typeface="Arial" charset="0"/>
              </a:rPr>
              <a:t>Promotion</a:t>
            </a:r>
            <a:endParaRPr lang="sr-Latn-CS" sz="2400" b="1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15616" y="764704"/>
            <a:ext cx="5163468" cy="4083347"/>
            <a:chOff x="499294" y="856578"/>
            <a:chExt cx="5163486" cy="4083943"/>
          </a:xfrm>
        </p:grpSpPr>
        <p:sp>
          <p:nvSpPr>
            <p:cNvPr id="7" name="Rounded Rectangle 6"/>
            <p:cNvSpPr/>
            <p:nvPr/>
          </p:nvSpPr>
          <p:spPr>
            <a:xfrm>
              <a:off x="571500" y="856578"/>
              <a:ext cx="2143132" cy="12146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RS" b="1" dirty="0" smtClean="0">
                  <a:solidFill>
                    <a:schemeClr val="bg1"/>
                  </a:solidFill>
                </a:rPr>
                <a:t>D</a:t>
              </a:r>
              <a:r>
                <a:rPr lang="en-US" b="1" dirty="0" err="1" smtClean="0">
                  <a:solidFill>
                    <a:schemeClr val="bg1"/>
                  </a:solidFill>
                </a:rPr>
                <a:t>evelopment</a:t>
              </a:r>
              <a:r>
                <a:rPr lang="en-US" b="1" dirty="0" smtClean="0">
                  <a:solidFill>
                    <a:schemeClr val="bg1"/>
                  </a:solidFill>
                </a:rPr>
                <a:t> public credit guarantee schemes</a:t>
              </a:r>
              <a:endParaRPr lang="sr-Latn-CS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99294" y="3089151"/>
              <a:ext cx="2001026" cy="129633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RS" b="1" dirty="0" smtClean="0"/>
                <a:t>P</a:t>
              </a:r>
              <a:r>
                <a:rPr lang="en-US" b="1" dirty="0" err="1" smtClean="0"/>
                <a:t>roviding</a:t>
              </a:r>
              <a:r>
                <a:rPr lang="en-US" b="1" dirty="0" smtClean="0"/>
                <a:t> incentives to attract venture capital investors</a:t>
              </a:r>
              <a:endParaRPr lang="sr-Latn-CS" b="1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428881" y="1999744"/>
              <a:ext cx="1000128" cy="7859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4" idx="2"/>
            </p:cNvCxnSpPr>
            <p:nvPr/>
          </p:nvCxnSpPr>
          <p:spPr>
            <a:xfrm>
              <a:off x="2247832" y="3532774"/>
              <a:ext cx="771751" cy="8596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3019583" y="2296948"/>
              <a:ext cx="2643197" cy="2643573"/>
            </a:xfrm>
            <a:prstGeom prst="ellipse">
              <a:avLst/>
            </a:prstGeom>
            <a:solidFill>
              <a:srgbClr val="02AE0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CS" sz="2400" b="1" dirty="0" smtClean="0">
                  <a:solidFill>
                    <a:schemeClr val="bg1"/>
                  </a:solidFill>
                </a:rPr>
                <a:t>Workshops on best practices </a:t>
              </a:r>
              <a:endParaRPr lang="sr-Latn-CS" sz="24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 flipV="1">
            <a:off x="6228184" y="2852938"/>
            <a:ext cx="791468" cy="3600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 bwMode="auto">
          <a:xfrm>
            <a:off x="1115616" y="4797152"/>
            <a:ext cx="223224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b="1" dirty="0" smtClean="0"/>
              <a:t>I</a:t>
            </a:r>
            <a:r>
              <a:rPr lang="en-US" b="1" dirty="0" err="1" smtClean="0"/>
              <a:t>ncentives</a:t>
            </a:r>
            <a:r>
              <a:rPr lang="en-US" b="1" dirty="0" smtClean="0"/>
              <a:t> </a:t>
            </a:r>
            <a:r>
              <a:rPr lang="sr-Latn-RS" b="1" dirty="0" smtClean="0"/>
              <a:t>and loans </a:t>
            </a:r>
            <a:r>
              <a:rPr lang="en-US" b="1" dirty="0" smtClean="0"/>
              <a:t>for </a:t>
            </a:r>
            <a:r>
              <a:rPr lang="sr-Latn-RS" b="1" dirty="0" smtClean="0"/>
              <a:t>start-ups</a:t>
            </a:r>
            <a:endParaRPr lang="en-US" b="1" dirty="0" smtClean="0"/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3347864" y="4581128"/>
            <a:ext cx="86409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6588224" y="2564904"/>
            <a:ext cx="2362002" cy="15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b="1" dirty="0" smtClean="0"/>
              <a:t>F</a:t>
            </a:r>
            <a:r>
              <a:rPr lang="en-US" b="1" dirty="0" err="1" smtClean="0"/>
              <a:t>inancial</a:t>
            </a:r>
            <a:r>
              <a:rPr lang="en-US" b="1" dirty="0" smtClean="0"/>
              <a:t> and accounting literacy training</a:t>
            </a:r>
            <a:r>
              <a:rPr lang="sr-Latn-RS" b="1" dirty="0" smtClean="0"/>
              <a:t>s</a:t>
            </a:r>
            <a:endParaRPr lang="sr-Latn-C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59830" y="764704"/>
            <a:ext cx="5760443" cy="4083347"/>
            <a:chOff x="571500" y="856578"/>
            <a:chExt cx="5760462" cy="4083943"/>
          </a:xfrm>
        </p:grpSpPr>
        <p:sp>
          <p:nvSpPr>
            <p:cNvPr id="4" name="Oval 3"/>
            <p:cNvSpPr/>
            <p:nvPr/>
          </p:nvSpPr>
          <p:spPr>
            <a:xfrm>
              <a:off x="2875566" y="2296948"/>
              <a:ext cx="2643197" cy="2643573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RS" sz="2400" b="1" dirty="0" smtClean="0">
                  <a:solidFill>
                    <a:schemeClr val="bg1"/>
                  </a:solidFill>
                </a:rPr>
                <a:t>A</a:t>
              </a:r>
              <a:r>
                <a:rPr lang="en-US" sz="2400" b="1" dirty="0" err="1" smtClean="0">
                  <a:solidFill>
                    <a:schemeClr val="bg1"/>
                  </a:solidFill>
                </a:rPr>
                <a:t>wareness</a:t>
              </a:r>
              <a:r>
                <a:rPr lang="en-US" sz="2400" b="1" dirty="0" smtClean="0">
                  <a:solidFill>
                    <a:schemeClr val="bg1"/>
                  </a:solidFill>
                </a:rPr>
                <a:t> campaigns at regional level</a:t>
              </a:r>
              <a:endParaRPr lang="sr-Latn-C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71500" y="856578"/>
              <a:ext cx="2143132" cy="12146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CS" b="1" dirty="0" smtClean="0">
                  <a:solidFill>
                    <a:schemeClr val="bg1"/>
                  </a:solidFill>
                </a:rPr>
                <a:t>Better dissemination of information </a:t>
              </a:r>
              <a:endParaRPr lang="sr-Latn-CS" b="1" dirty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Connector 9"/>
            <p:cNvCxnSpPr>
              <a:endCxn id="4" idx="1"/>
            </p:cNvCxnSpPr>
            <p:nvPr/>
          </p:nvCxnSpPr>
          <p:spPr>
            <a:xfrm>
              <a:off x="2428881" y="1999744"/>
              <a:ext cx="833772" cy="68434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4" idx="6"/>
            </p:cNvCxnSpPr>
            <p:nvPr/>
          </p:nvCxnSpPr>
          <p:spPr>
            <a:xfrm>
              <a:off x="5518762" y="3618735"/>
              <a:ext cx="813200" cy="46565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ounded Rectangle 25"/>
          <p:cNvSpPr/>
          <p:nvPr/>
        </p:nvSpPr>
        <p:spPr bwMode="auto">
          <a:xfrm>
            <a:off x="1115616" y="4797152"/>
            <a:ext cx="223224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b="1" dirty="0" smtClean="0"/>
              <a:t>F</a:t>
            </a:r>
            <a:r>
              <a:rPr lang="en-US" b="1" dirty="0" err="1" smtClean="0"/>
              <a:t>acilitation</a:t>
            </a:r>
            <a:r>
              <a:rPr lang="en-US" b="1" dirty="0" smtClean="0"/>
              <a:t> of ICT business exchange platforms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3347864" y="4653136"/>
            <a:ext cx="792088" cy="504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 bwMode="auto">
          <a:xfrm>
            <a:off x="6876256" y="2924944"/>
            <a:ext cx="2001019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b="1" dirty="0" smtClean="0"/>
              <a:t>Support organization of fairs and forums </a:t>
            </a:r>
            <a:endParaRPr lang="sr-Latn-C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ame 23"/>
          <p:cNvSpPr/>
          <p:nvPr/>
        </p:nvSpPr>
        <p:spPr bwMode="auto">
          <a:xfrm>
            <a:off x="899592" y="2420888"/>
            <a:ext cx="7272808" cy="3888432"/>
          </a:xfrm>
          <a:prstGeom prst="frame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sr-Latn-R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preparation of educational, training and mentoring </a:t>
            </a:r>
            <a:r>
              <a:rPr lang="en-US" sz="2300" dirty="0" err="1" smtClean="0">
                <a:solidFill>
                  <a:schemeClr val="tx1"/>
                </a:solidFill>
              </a:rPr>
              <a:t>programmes</a:t>
            </a:r>
            <a:endParaRPr lang="sr-Latn-R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R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smtClean="0">
                <a:solidFill>
                  <a:schemeClr val="tx1"/>
                </a:solidFill>
              </a:rPr>
              <a:t>share of experiences in projects of transferring knowledge and technologies </a:t>
            </a:r>
            <a:endParaRPr lang="sr-Latn-R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R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smtClean="0">
                <a:solidFill>
                  <a:schemeClr val="tx1"/>
                </a:solidFill>
              </a:rPr>
              <a:t>best practices in services provided by incubators</a:t>
            </a:r>
            <a:endParaRPr lang="sr-Latn-R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networking in fundraising and implementation of joint projects</a:t>
            </a:r>
            <a:endParaRPr lang="sr-Latn-C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sr-Latn-CS" sz="2400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2267744" y="1052736"/>
            <a:ext cx="4536504" cy="13684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foster cooperation of ICT incubators </a:t>
            </a:r>
            <a:endParaRPr lang="sr-Latn-C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7744" y="260648"/>
            <a:ext cx="525621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ICT incubators network 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ame 13"/>
          <p:cNvSpPr/>
          <p:nvPr/>
        </p:nvSpPr>
        <p:spPr bwMode="auto">
          <a:xfrm>
            <a:off x="2627313" y="404813"/>
            <a:ext cx="6049143" cy="34562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sr-Latn-R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access to relevant information </a:t>
            </a:r>
            <a:endParaRPr lang="sr-Latn-RS" sz="2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sr-Latn-R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equal opportunities and framework for fulfillment of </a:t>
            </a:r>
            <a:r>
              <a:rPr lang="sr-Latn-RS" sz="2200" dirty="0" smtClean="0">
                <a:solidFill>
                  <a:schemeClr val="tx1"/>
                </a:solidFill>
              </a:rPr>
              <a:t>joint </a:t>
            </a:r>
            <a:r>
              <a:rPr lang="en-US" sz="2200" dirty="0" smtClean="0">
                <a:solidFill>
                  <a:schemeClr val="tx1"/>
                </a:solidFill>
              </a:rPr>
              <a:t>interests</a:t>
            </a:r>
            <a:endParaRPr lang="sr-Latn-RS" sz="2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sr-Latn-R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channel for initiatives or projects</a:t>
            </a:r>
            <a:endParaRPr lang="sr-Latn-RS" sz="2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sr-Latn-R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helping them to build greater visibility</a:t>
            </a:r>
            <a:endParaRPr lang="sr-Latn-RS" sz="2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sr-Latn-R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obtaining easier access to public and EU funds.</a:t>
            </a:r>
            <a:endParaRPr lang="sr-Latn-CS" sz="2200" dirty="0"/>
          </a:p>
        </p:txBody>
      </p:sp>
      <p:sp>
        <p:nvSpPr>
          <p:cNvPr id="11" name="Right Arrow 10"/>
          <p:cNvSpPr/>
          <p:nvPr/>
        </p:nvSpPr>
        <p:spPr bwMode="auto">
          <a:xfrm>
            <a:off x="251520" y="1340768"/>
            <a:ext cx="2231132" cy="13684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000" b="1" dirty="0" smtClean="0">
                <a:solidFill>
                  <a:schemeClr val="tx2">
                    <a:lumMod val="50000"/>
                  </a:schemeClr>
                </a:solidFill>
              </a:rPr>
              <a:t>network could provide </a:t>
            </a:r>
            <a:endParaRPr lang="sr-Latn-C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23528" y="4077072"/>
            <a:ext cx="8568952" cy="2636912"/>
            <a:chOff x="323528" y="4077072"/>
            <a:chExt cx="8568952" cy="2636912"/>
          </a:xfrm>
        </p:grpSpPr>
        <p:sp>
          <p:nvSpPr>
            <p:cNvPr id="21" name="Oval 20"/>
            <p:cNvSpPr/>
            <p:nvPr/>
          </p:nvSpPr>
          <p:spPr bwMode="auto">
            <a:xfrm>
              <a:off x="323528" y="4725144"/>
              <a:ext cx="3672408" cy="198884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r-Latn-RS" sz="2400" b="1" dirty="0" smtClean="0">
                  <a:solidFill>
                    <a:srgbClr val="FFFFFF"/>
                  </a:solidFill>
                  <a:cs typeface="Arial" charset="0"/>
                </a:rPr>
                <a:t>P</a:t>
              </a:r>
              <a:r>
                <a:rPr lang="en-US" sz="2400" b="1" dirty="0" err="1" smtClean="0">
                  <a:solidFill>
                    <a:srgbClr val="FFFFFF"/>
                  </a:solidFill>
                  <a:cs typeface="Arial" charset="0"/>
                </a:rPr>
                <a:t>roviding</a:t>
              </a:r>
              <a:r>
                <a:rPr lang="en-US" sz="2400" b="1" dirty="0" smtClean="0">
                  <a:solidFill>
                    <a:srgbClr val="FFFFFF"/>
                  </a:solidFill>
                  <a:cs typeface="Arial" charset="0"/>
                </a:rPr>
                <a:t> information about ICT incubators in the region</a:t>
              </a:r>
              <a:endParaRPr lang="sr-Latn-CS" sz="24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275856" y="4077072"/>
              <a:ext cx="2449562" cy="1728019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 smtClean="0">
                  <a:solidFill>
                    <a:schemeClr val="tx2">
                      <a:lumMod val="50000"/>
                    </a:schemeClr>
                  </a:solidFill>
                </a:rPr>
                <a:t>Initial conference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5364088" y="4365104"/>
              <a:ext cx="3528392" cy="22048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r-Latn-RS" sz="2400" b="1" dirty="0" smtClean="0">
                  <a:solidFill>
                    <a:srgbClr val="FFFFFF"/>
                  </a:solidFill>
                  <a:cs typeface="Arial" charset="0"/>
                </a:rPr>
                <a:t>D</a:t>
              </a:r>
              <a:r>
                <a:rPr lang="en-US" sz="2400" b="1" dirty="0" err="1" smtClean="0">
                  <a:solidFill>
                    <a:srgbClr val="FFFFFF"/>
                  </a:solidFill>
                  <a:cs typeface="Arial" charset="0"/>
                </a:rPr>
                <a:t>iscussing</a:t>
              </a:r>
              <a:r>
                <a:rPr lang="en-US" sz="2400" b="1" dirty="0" smtClean="0">
                  <a:solidFill>
                    <a:srgbClr val="FFFFFF"/>
                  </a:solidFill>
                  <a:cs typeface="Arial" charset="0"/>
                </a:rPr>
                <a:t> the models of </a:t>
              </a:r>
              <a:r>
                <a:rPr lang="sr-Latn-RS" sz="2400" b="1" dirty="0" smtClean="0">
                  <a:solidFill>
                    <a:srgbClr val="FFFFFF"/>
                  </a:solidFill>
                  <a:cs typeface="Arial" charset="0"/>
                </a:rPr>
                <a:t>n</a:t>
              </a:r>
              <a:r>
                <a:rPr lang="en-US" sz="2400" b="1" dirty="0" err="1" smtClean="0">
                  <a:solidFill>
                    <a:srgbClr val="FFFFFF"/>
                  </a:solidFill>
                  <a:cs typeface="Arial" charset="0"/>
                </a:rPr>
                <a:t>etworking</a:t>
              </a:r>
              <a:r>
                <a:rPr lang="en-US" sz="2400" b="1" dirty="0" smtClean="0">
                  <a:solidFill>
                    <a:srgbClr val="FFFFFF"/>
                  </a:solidFill>
                  <a:cs typeface="Arial" charset="0"/>
                </a:rPr>
                <a:t> and cooperation</a:t>
              </a:r>
              <a:endParaRPr lang="sr-Latn-CS" sz="2400" b="1" dirty="0">
                <a:solidFill>
                  <a:srgbClr val="FFFFFF"/>
                </a:solidFill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ame 23"/>
          <p:cNvSpPr/>
          <p:nvPr/>
        </p:nvSpPr>
        <p:spPr bwMode="auto">
          <a:xfrm>
            <a:off x="899592" y="2780928"/>
            <a:ext cx="7128792" cy="3384376"/>
          </a:xfrm>
          <a:prstGeom prst="frame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sr-Latn-R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300" dirty="0" err="1" smtClean="0">
                <a:solidFill>
                  <a:schemeClr val="tx1"/>
                </a:solidFill>
              </a:rPr>
              <a:t>Shar</a:t>
            </a:r>
            <a:r>
              <a:rPr lang="sr-Latn-RS" sz="2300" dirty="0" smtClean="0">
                <a:solidFill>
                  <a:schemeClr val="tx1"/>
                </a:solidFill>
              </a:rPr>
              <a:t>ing</a:t>
            </a:r>
            <a:r>
              <a:rPr lang="en-US" sz="2300" dirty="0" smtClean="0">
                <a:solidFill>
                  <a:schemeClr val="tx1"/>
                </a:solidFill>
              </a:rPr>
              <a:t> experience</a:t>
            </a:r>
            <a:r>
              <a:rPr lang="sr-Latn-R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smtClean="0">
                <a:solidFill>
                  <a:schemeClr val="tx1"/>
                </a:solidFill>
              </a:rPr>
              <a:t>assessment </a:t>
            </a:r>
            <a:endParaRPr lang="sr-Latn-R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RS" sz="2300" dirty="0" smtClean="0">
                <a:solidFill>
                  <a:schemeClr val="tx1"/>
                </a:solidFill>
              </a:rPr>
              <a:t>P</a:t>
            </a:r>
            <a:r>
              <a:rPr lang="en-US" sz="2300" dirty="0" err="1" smtClean="0">
                <a:solidFill>
                  <a:schemeClr val="tx1"/>
                </a:solidFill>
              </a:rPr>
              <a:t>articipat</a:t>
            </a:r>
            <a:r>
              <a:rPr lang="sr-Latn-RS" sz="2300" dirty="0" smtClean="0">
                <a:solidFill>
                  <a:schemeClr val="tx1"/>
                </a:solidFill>
              </a:rPr>
              <a:t>ion</a:t>
            </a:r>
            <a:r>
              <a:rPr lang="en-US" sz="2300" dirty="0" smtClean="0">
                <a:solidFill>
                  <a:schemeClr val="tx1"/>
                </a:solidFill>
              </a:rPr>
              <a:t> in study visits</a:t>
            </a:r>
            <a:endParaRPr lang="sr-Latn-R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RS" sz="2300" dirty="0" smtClean="0">
                <a:solidFill>
                  <a:schemeClr val="tx1"/>
                </a:solidFill>
              </a:rPr>
              <a:t>P</a:t>
            </a:r>
            <a:r>
              <a:rPr lang="en-US" sz="2300" dirty="0" err="1" smtClean="0">
                <a:solidFill>
                  <a:schemeClr val="tx1"/>
                </a:solidFill>
              </a:rPr>
              <a:t>rovid</a:t>
            </a:r>
            <a:r>
              <a:rPr lang="sr-Latn-RS" sz="2300" dirty="0" smtClean="0">
                <a:solidFill>
                  <a:schemeClr val="tx1"/>
                </a:solidFill>
              </a:rPr>
              <a:t>ing</a:t>
            </a:r>
            <a:r>
              <a:rPr lang="en-US" sz="2300" dirty="0" smtClean="0">
                <a:solidFill>
                  <a:schemeClr val="tx1"/>
                </a:solidFill>
              </a:rPr>
              <a:t> experts </a:t>
            </a:r>
            <a:r>
              <a:rPr lang="sr-Latn-RS" sz="2300" dirty="0" smtClean="0">
                <a:solidFill>
                  <a:schemeClr val="tx1"/>
                </a:solidFill>
              </a:rPr>
              <a:t>for </a:t>
            </a:r>
            <a:r>
              <a:rPr lang="en-US" sz="2300" dirty="0" smtClean="0">
                <a:solidFill>
                  <a:schemeClr val="tx1"/>
                </a:solidFill>
              </a:rPr>
              <a:t>workshops</a:t>
            </a:r>
            <a:endParaRPr lang="sr-Latn-RS" sz="2300" dirty="0" smtClean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RS" sz="2300" dirty="0" smtClean="0">
                <a:solidFill>
                  <a:schemeClr val="tx1"/>
                </a:solidFill>
              </a:rPr>
              <a:t>Cooperation </a:t>
            </a:r>
            <a:r>
              <a:rPr lang="en-US" sz="2300" dirty="0" smtClean="0">
                <a:solidFill>
                  <a:schemeClr val="tx1"/>
                </a:solidFill>
              </a:rPr>
              <a:t>in drafting typical models of financial support mechanisms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31640" y="260648"/>
            <a:ext cx="66967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R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Best  practices in supporting start-ups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5" name="Hexagon 4"/>
          <p:cNvSpPr/>
          <p:nvPr/>
        </p:nvSpPr>
        <p:spPr>
          <a:xfrm>
            <a:off x="2699792" y="1124744"/>
            <a:ext cx="3672408" cy="1512168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sz="2400" b="1" dirty="0" smtClean="0">
                <a:solidFill>
                  <a:schemeClr val="tx2">
                    <a:lumMod val="50000"/>
                  </a:schemeClr>
                </a:solidFill>
              </a:rPr>
              <a:t>Twinning  or multilateral cooperation programmes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exagon 14"/>
          <p:cNvSpPr/>
          <p:nvPr/>
        </p:nvSpPr>
        <p:spPr>
          <a:xfrm>
            <a:off x="1259632" y="476672"/>
            <a:ext cx="7200800" cy="5184576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Tx/>
              <a:buChar char="-"/>
              <a:defRPr/>
            </a:pPr>
            <a:r>
              <a:rPr lang="sr-Latn-RS" sz="2200" b="1" dirty="0" smtClean="0">
                <a:solidFill>
                  <a:schemeClr val="tx2">
                    <a:lumMod val="50000"/>
                  </a:schemeClr>
                </a:solidFill>
              </a:rPr>
              <a:t> S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</a:rPr>
              <a:t>upporting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 models for development of digital incubators and accelerators, </a:t>
            </a:r>
            <a:endParaRPr lang="sr-Latn-RS" sz="2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and early-stage funding programs designed to support the digital entrepreneur from the idea-stage of a business</a:t>
            </a:r>
            <a:endParaRPr lang="sr-Latn-RS" sz="2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Tx/>
              <a:buChar char="-"/>
              <a:defRPr/>
            </a:pPr>
            <a:endParaRPr lang="sr-Latn-RS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Tx/>
              <a:buChar char="-"/>
              <a:defRPr/>
            </a:pPr>
            <a:endParaRPr lang="sr-Latn-RS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Tx/>
              <a:buChar char="-"/>
              <a:defRPr/>
            </a:pPr>
            <a:r>
              <a:rPr lang="sr-Latn-RS" sz="2200" b="1" dirty="0" smtClean="0">
                <a:solidFill>
                  <a:schemeClr val="tx2">
                    <a:lumMod val="50000"/>
                  </a:schemeClr>
                </a:solidFill>
              </a:rPr>
              <a:t> B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</a:rPr>
              <a:t>est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 approaches in providing financial support during the riskiest early stages of a start-up</a:t>
            </a:r>
            <a:r>
              <a:rPr lang="sr-Latn-RS" sz="2200" b="1" dirty="0" smtClean="0">
                <a:solidFill>
                  <a:schemeClr val="tx2">
                    <a:lumMod val="50000"/>
                  </a:schemeClr>
                </a:solidFill>
              </a:rPr>
              <a:t>’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s development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323528" y="764704"/>
            <a:ext cx="1943100" cy="13684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examine </a:t>
            </a:r>
            <a:endParaRPr lang="sr-Latn-CS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323528" y="3356719"/>
            <a:ext cx="1943100" cy="13684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benchmark</a:t>
            </a:r>
            <a:endParaRPr lang="sr-Latn-CS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869560" cy="936104"/>
          </a:xfrm>
        </p:spPr>
        <p:txBody>
          <a:bodyPr/>
          <a:lstStyle/>
          <a:p>
            <a:r>
              <a:rPr lang="sr-Latn-CS" sz="4800" b="1" dirty="0" smtClean="0">
                <a:solidFill>
                  <a:schemeClr val="accent1">
                    <a:lumMod val="50000"/>
                  </a:schemeClr>
                </a:solidFill>
              </a:rPr>
              <a:t>At the national level</a:t>
            </a: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611560" y="1844824"/>
            <a:ext cx="853244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Ministry of Trade, Tourism and Telecommunications stresses the importance of advancing capacities of local IT community to start innovative and successful entrepreneurial endeavors.</a:t>
            </a:r>
            <a:endParaRPr lang="sr-Latn-RS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sr-Latn-RS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 It would like to contribute to the creation and development of a vibrant environment for growth of start-ups, start-up culture and community in Serbia. From 2015 onward we will allocate funds in our budget for support of digital entrepreneurship providing start-up loans for ICT sector.</a:t>
            </a:r>
          </a:p>
          <a:p>
            <a:r>
              <a:rPr lang="en-US" sz="2400" dirty="0" smtClean="0">
                <a:latin typeface="+mn-lt"/>
              </a:rPr>
              <a:t> </a:t>
            </a:r>
          </a:p>
          <a:p>
            <a:endParaRPr lang="en-US" sz="2400" dirty="0">
              <a:latin typeface="+mn-lt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804248" y="6021288"/>
            <a:ext cx="1915122" cy="465136"/>
            <a:chOff x="4500563" y="5000625"/>
            <a:chExt cx="3786187" cy="1000125"/>
          </a:xfrm>
        </p:grpSpPr>
        <p:sp>
          <p:nvSpPr>
            <p:cNvPr id="17" name="Oval 16"/>
            <p:cNvSpPr/>
            <p:nvPr/>
          </p:nvSpPr>
          <p:spPr>
            <a:xfrm>
              <a:off x="4500563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8" name="Oval 17"/>
            <p:cNvSpPr/>
            <p:nvPr/>
          </p:nvSpPr>
          <p:spPr>
            <a:xfrm>
              <a:off x="5857875" y="5000625"/>
              <a:ext cx="1071563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9" name="Oval 18"/>
            <p:cNvSpPr/>
            <p:nvPr/>
          </p:nvSpPr>
          <p:spPr>
            <a:xfrm>
              <a:off x="7215188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707904" y="2708920"/>
            <a:ext cx="1915122" cy="465136"/>
            <a:chOff x="4500563" y="5000625"/>
            <a:chExt cx="3786187" cy="1000125"/>
          </a:xfrm>
        </p:grpSpPr>
        <p:sp>
          <p:nvSpPr>
            <p:cNvPr id="4" name="Oval 3"/>
            <p:cNvSpPr/>
            <p:nvPr/>
          </p:nvSpPr>
          <p:spPr>
            <a:xfrm>
              <a:off x="4500563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5" name="Oval 4"/>
            <p:cNvSpPr/>
            <p:nvPr/>
          </p:nvSpPr>
          <p:spPr>
            <a:xfrm>
              <a:off x="5857875" y="5000625"/>
              <a:ext cx="1071563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6" name="Oval 5"/>
            <p:cNvSpPr/>
            <p:nvPr/>
          </p:nvSpPr>
          <p:spPr>
            <a:xfrm>
              <a:off x="7215188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</p:grpSp>
      <p:sp>
        <p:nvSpPr>
          <p:cNvPr id="8" name="Rectangle 7"/>
          <p:cNvSpPr/>
          <p:nvPr/>
        </p:nvSpPr>
        <p:spPr>
          <a:xfrm>
            <a:off x="1187624" y="1628800"/>
            <a:ext cx="6768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Thank you for the attention!</a:t>
            </a:r>
          </a:p>
          <a:p>
            <a:pPr algn="ctr"/>
            <a:endParaRPr lang="en-GB" sz="36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39752" y="4437112"/>
            <a:ext cx="4611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400" b="1" dirty="0" smtClean="0">
                <a:solidFill>
                  <a:schemeClr val="accent1">
                    <a:lumMod val="50000"/>
                  </a:schemeClr>
                </a:solidFill>
              </a:rPr>
              <a:t>nemanja.vukotic@mtt.gov.rs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sr-Latn-CS" sz="4800" b="1" dirty="0" smtClean="0">
                <a:solidFill>
                  <a:schemeClr val="accent1">
                    <a:lumMod val="50000"/>
                  </a:schemeClr>
                </a:solidFill>
              </a:rPr>
              <a:t>ICT Enterpreneurship</a:t>
            </a: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611560" y="1844824"/>
            <a:ext cx="784887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ICT entrepreneurship can facilitate overall economic and social prosperity. </a:t>
            </a:r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A</a:t>
            </a:r>
            <a:r>
              <a:rPr lang="en-US" sz="2400" dirty="0" err="1" smtClean="0">
                <a:latin typeface="+mn-lt"/>
              </a:rPr>
              <a:t>dvanced</a:t>
            </a:r>
            <a:r>
              <a:rPr lang="en-US" sz="2400" dirty="0" smtClean="0">
                <a:latin typeface="+mn-lt"/>
              </a:rPr>
              <a:t> ICT infrastructure creates opportunities for innovation and new services and products</a:t>
            </a:r>
            <a:r>
              <a:rPr lang="sr-Latn-RS" sz="2400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Innovations </a:t>
            </a:r>
            <a:r>
              <a:rPr lang="sr-Latn-RS" sz="2400" dirty="0" smtClean="0">
                <a:latin typeface="+mn-lt"/>
              </a:rPr>
              <a:t>are</a:t>
            </a:r>
            <a:r>
              <a:rPr lang="en-US" sz="2400" dirty="0" smtClean="0">
                <a:latin typeface="+mn-lt"/>
              </a:rPr>
              <a:t> the main factor for a stable knowledge based economy, foster competitiveness and dynamic growth. </a:t>
            </a:r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Importance of </a:t>
            </a:r>
            <a:r>
              <a:rPr lang="en-US" sz="2400" dirty="0" smtClean="0">
                <a:latin typeface="+mn-lt"/>
              </a:rPr>
              <a:t>start-up businesses </a:t>
            </a:r>
            <a:r>
              <a:rPr lang="sr-Latn-RS" sz="2400" dirty="0" smtClean="0">
                <a:latin typeface="+mn-lt"/>
              </a:rPr>
              <a:t>for the position of European countries  on global ICT market.</a:t>
            </a:r>
            <a:endParaRPr lang="en-US" sz="2400" dirty="0" smtClean="0">
              <a:latin typeface="+mn-lt"/>
            </a:endParaRPr>
          </a:p>
          <a:p>
            <a:endParaRPr lang="en-US" sz="2800" dirty="0">
              <a:latin typeface="+mn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804248" y="6021288"/>
            <a:ext cx="1915122" cy="465136"/>
            <a:chOff x="4500563" y="5000625"/>
            <a:chExt cx="3786187" cy="1000125"/>
          </a:xfrm>
        </p:grpSpPr>
        <p:sp>
          <p:nvSpPr>
            <p:cNvPr id="17" name="Oval 16"/>
            <p:cNvSpPr/>
            <p:nvPr/>
          </p:nvSpPr>
          <p:spPr>
            <a:xfrm>
              <a:off x="4500563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8" name="Oval 17"/>
            <p:cNvSpPr/>
            <p:nvPr/>
          </p:nvSpPr>
          <p:spPr>
            <a:xfrm>
              <a:off x="5857875" y="5000625"/>
              <a:ext cx="1071563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9" name="Oval 18"/>
            <p:cNvSpPr/>
            <p:nvPr/>
          </p:nvSpPr>
          <p:spPr>
            <a:xfrm>
              <a:off x="7215188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sr-Latn-CS" sz="4800" b="1" dirty="0" smtClean="0">
                <a:solidFill>
                  <a:schemeClr val="accent1">
                    <a:lumMod val="50000"/>
                  </a:schemeClr>
                </a:solidFill>
              </a:rPr>
              <a:t>Enterpreneurship requirements</a:t>
            </a: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611560" y="1844824"/>
            <a:ext cx="734481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S</a:t>
            </a:r>
            <a:r>
              <a:rPr lang="en-US" sz="2400" dirty="0" err="1" smtClean="0">
                <a:latin typeface="+mn-lt"/>
              </a:rPr>
              <a:t>trong</a:t>
            </a:r>
            <a:r>
              <a:rPr lang="en-US" sz="2400" dirty="0" smtClean="0">
                <a:latin typeface="+mn-lt"/>
              </a:rPr>
              <a:t> and healthy business environment </a:t>
            </a:r>
            <a:endParaRPr lang="sr-Latn-RS" sz="2400" dirty="0" smtClean="0">
              <a:latin typeface="+mn-lt"/>
            </a:endParaRPr>
          </a:p>
          <a:p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I</a:t>
            </a:r>
            <a:r>
              <a:rPr lang="en-US" sz="2400" dirty="0" err="1" smtClean="0">
                <a:latin typeface="+mn-lt"/>
              </a:rPr>
              <a:t>nfrastructure</a:t>
            </a:r>
            <a:endParaRPr lang="sr-Latn-R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 </a:t>
            </a:r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T</a:t>
            </a:r>
            <a:r>
              <a:rPr lang="en-US" sz="2400" dirty="0" err="1" smtClean="0">
                <a:latin typeface="+mn-lt"/>
              </a:rPr>
              <a:t>rainings</a:t>
            </a:r>
            <a:endParaRPr lang="sr-Latn-RS" sz="2400" dirty="0" smtClean="0">
              <a:latin typeface="+mn-lt"/>
            </a:endParaRPr>
          </a:p>
          <a:p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I</a:t>
            </a:r>
            <a:r>
              <a:rPr lang="en-US" sz="2400" dirty="0" err="1" smtClean="0">
                <a:latin typeface="+mn-lt"/>
              </a:rPr>
              <a:t>nformation</a:t>
            </a:r>
            <a:endParaRPr lang="sr-Latn-RS" sz="2400" dirty="0" smtClean="0">
              <a:latin typeface="+mn-lt"/>
            </a:endParaRPr>
          </a:p>
          <a:p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Y</a:t>
            </a:r>
            <a:r>
              <a:rPr lang="en-US" sz="2400" dirty="0" err="1" smtClean="0">
                <a:latin typeface="+mn-lt"/>
              </a:rPr>
              <a:t>oung</a:t>
            </a:r>
            <a:r>
              <a:rPr lang="en-US" sz="2400" dirty="0" smtClean="0">
                <a:latin typeface="+mn-lt"/>
              </a:rPr>
              <a:t> people </a:t>
            </a:r>
            <a:r>
              <a:rPr lang="sr-Latn-RS" sz="2400" dirty="0" smtClean="0">
                <a:latin typeface="+mn-lt"/>
              </a:rPr>
              <a:t>with </a:t>
            </a:r>
            <a:r>
              <a:rPr lang="en-US" sz="2400" dirty="0" smtClean="0">
                <a:latin typeface="+mn-lt"/>
              </a:rPr>
              <a:t>develop</a:t>
            </a:r>
            <a:r>
              <a:rPr lang="sr-Latn-RS" sz="2400" dirty="0" smtClean="0">
                <a:latin typeface="+mn-lt"/>
              </a:rPr>
              <a:t>ed </a:t>
            </a:r>
            <a:r>
              <a:rPr lang="en-US" sz="2400" dirty="0" smtClean="0">
                <a:latin typeface="+mn-lt"/>
              </a:rPr>
              <a:t>entrepreneurial skills</a:t>
            </a:r>
            <a:endParaRPr lang="en-US" sz="2400" dirty="0">
              <a:latin typeface="+mn-lt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804248" y="6021288"/>
            <a:ext cx="1915122" cy="465136"/>
            <a:chOff x="4500563" y="5000625"/>
            <a:chExt cx="3786187" cy="1000125"/>
          </a:xfrm>
        </p:grpSpPr>
        <p:sp>
          <p:nvSpPr>
            <p:cNvPr id="17" name="Oval 16"/>
            <p:cNvSpPr/>
            <p:nvPr/>
          </p:nvSpPr>
          <p:spPr>
            <a:xfrm>
              <a:off x="4500563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8" name="Oval 17"/>
            <p:cNvSpPr/>
            <p:nvPr/>
          </p:nvSpPr>
          <p:spPr>
            <a:xfrm>
              <a:off x="5857875" y="5000625"/>
              <a:ext cx="1071563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9" name="Oval 18"/>
            <p:cNvSpPr/>
            <p:nvPr/>
          </p:nvSpPr>
          <p:spPr>
            <a:xfrm>
              <a:off x="7215188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sr-Latn-CS" sz="4800" b="1" dirty="0" smtClean="0">
                <a:solidFill>
                  <a:schemeClr val="accent1">
                    <a:lumMod val="50000"/>
                  </a:schemeClr>
                </a:solidFill>
              </a:rPr>
              <a:t>Importance of ICT incubators</a:t>
            </a: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539552" y="1844824"/>
            <a:ext cx="79928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Raising awareness among </a:t>
            </a:r>
            <a:r>
              <a:rPr lang="en-GB" sz="2400" dirty="0" smtClean="0">
                <a:latin typeface="+mn-lt"/>
              </a:rPr>
              <a:t>students and young graduates to start their own business</a:t>
            </a:r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E</a:t>
            </a:r>
            <a:r>
              <a:rPr lang="en-GB" sz="2400" dirty="0" err="1" smtClean="0">
                <a:latin typeface="+mn-lt"/>
              </a:rPr>
              <a:t>ducation</a:t>
            </a:r>
            <a:r>
              <a:rPr lang="en-GB" sz="2400" dirty="0" smtClean="0">
                <a:latin typeface="+mn-lt"/>
              </a:rPr>
              <a:t> and training programs</a:t>
            </a:r>
            <a:r>
              <a:rPr lang="sr-Latn-RS" sz="2400" dirty="0" smtClean="0">
                <a:latin typeface="+mn-lt"/>
              </a:rPr>
              <a:t> for new enerpreneurs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+mn-lt"/>
              </a:rPr>
              <a:t> </a:t>
            </a:r>
            <a:r>
              <a:rPr lang="sr-Latn-RS" sz="2400" dirty="0" smtClean="0">
                <a:latin typeface="+mn-lt"/>
              </a:rPr>
              <a:t>C</a:t>
            </a:r>
            <a:r>
              <a:rPr lang="en-GB" sz="2400" dirty="0" err="1" smtClean="0">
                <a:latin typeface="+mn-lt"/>
              </a:rPr>
              <a:t>onsulting</a:t>
            </a:r>
            <a:r>
              <a:rPr lang="en-GB" sz="2400" dirty="0" smtClean="0">
                <a:latin typeface="+mn-lt"/>
              </a:rPr>
              <a:t> and mentoring activities. </a:t>
            </a:r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S</a:t>
            </a:r>
            <a:r>
              <a:rPr lang="en-GB" sz="2400" dirty="0" err="1" smtClean="0">
                <a:latin typeface="+mn-lt"/>
              </a:rPr>
              <a:t>upport</a:t>
            </a:r>
            <a:r>
              <a:rPr lang="sr-Latn-RS" sz="2400" dirty="0" smtClean="0">
                <a:latin typeface="+mn-lt"/>
              </a:rPr>
              <a:t>ing</a:t>
            </a:r>
            <a:r>
              <a:rPr lang="en-GB" sz="2400" dirty="0" smtClean="0">
                <a:latin typeface="+mn-lt"/>
              </a:rPr>
              <a:t> to commercialization of new-developed products and services</a:t>
            </a:r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A</a:t>
            </a:r>
            <a:r>
              <a:rPr lang="en-GB" sz="2400" dirty="0" err="1" smtClean="0">
                <a:latin typeface="+mn-lt"/>
              </a:rPr>
              <a:t>dministrative</a:t>
            </a:r>
            <a:r>
              <a:rPr lang="en-GB" sz="2400" dirty="0" smtClean="0">
                <a:latin typeface="+mn-lt"/>
              </a:rPr>
              <a:t> support to innovative start-up businesses through economic, legal, accounting and other services</a:t>
            </a:r>
            <a:endParaRPr lang="sr-Latn-RS" sz="2400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sr-Latn-RS" sz="2400" dirty="0" smtClean="0">
                <a:latin typeface="+mn-lt"/>
              </a:rPr>
              <a:t> F</a:t>
            </a:r>
            <a:r>
              <a:rPr lang="en-GB" sz="2400" dirty="0" err="1" smtClean="0">
                <a:latin typeface="+mn-lt"/>
              </a:rPr>
              <a:t>urther</a:t>
            </a:r>
            <a:r>
              <a:rPr lang="en-GB" sz="2400" dirty="0" smtClean="0">
                <a:latin typeface="+mn-lt"/>
              </a:rPr>
              <a:t> education and consulting.</a:t>
            </a:r>
            <a:endParaRPr lang="en-US" sz="2400" dirty="0" smtClean="0">
              <a:latin typeface="+mn-lt"/>
            </a:endParaRPr>
          </a:p>
          <a:p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804248" y="6021288"/>
            <a:ext cx="1915122" cy="465136"/>
            <a:chOff x="4500563" y="5000625"/>
            <a:chExt cx="3786187" cy="1000125"/>
          </a:xfrm>
        </p:grpSpPr>
        <p:sp>
          <p:nvSpPr>
            <p:cNvPr id="17" name="Oval 16"/>
            <p:cNvSpPr/>
            <p:nvPr/>
          </p:nvSpPr>
          <p:spPr>
            <a:xfrm>
              <a:off x="4500563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8" name="Oval 17"/>
            <p:cNvSpPr/>
            <p:nvPr/>
          </p:nvSpPr>
          <p:spPr>
            <a:xfrm>
              <a:off x="5857875" y="5000625"/>
              <a:ext cx="1071563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9" name="Oval 18"/>
            <p:cNvSpPr/>
            <p:nvPr/>
          </p:nvSpPr>
          <p:spPr>
            <a:xfrm>
              <a:off x="7215188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sr-Latn-CS" sz="4800" b="1" dirty="0" smtClean="0">
                <a:solidFill>
                  <a:schemeClr val="accent1">
                    <a:lumMod val="50000"/>
                  </a:schemeClr>
                </a:solidFill>
              </a:rPr>
              <a:t>Network of ICT incubators</a:t>
            </a: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755576" y="2276872"/>
            <a:ext cx="79928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+mn-lt"/>
              </a:rPr>
              <a:t>Creation of stronger and expanded network of ICT incubators across the region could help </a:t>
            </a:r>
            <a:r>
              <a:rPr lang="sr-Latn-RS" sz="2400" dirty="0" smtClean="0">
                <a:latin typeface="+mn-lt"/>
              </a:rPr>
              <a:t>incubator </a:t>
            </a:r>
            <a:r>
              <a:rPr lang="en-GB" sz="2400" dirty="0" smtClean="0">
                <a:latin typeface="+mn-lt"/>
              </a:rPr>
              <a:t>and their beneficiaries to improve performance and gender-responsiveness, as well as creating more opportunities for ICT incubators sustainability.</a:t>
            </a:r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804248" y="6021288"/>
            <a:ext cx="1915122" cy="465136"/>
            <a:chOff x="4500563" y="5000625"/>
            <a:chExt cx="3786187" cy="1000125"/>
          </a:xfrm>
        </p:grpSpPr>
        <p:sp>
          <p:nvSpPr>
            <p:cNvPr id="17" name="Oval 16"/>
            <p:cNvSpPr/>
            <p:nvPr/>
          </p:nvSpPr>
          <p:spPr>
            <a:xfrm>
              <a:off x="4500563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8" name="Oval 17"/>
            <p:cNvSpPr/>
            <p:nvPr/>
          </p:nvSpPr>
          <p:spPr>
            <a:xfrm>
              <a:off x="5857875" y="5000625"/>
              <a:ext cx="1071563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9" name="Oval 18"/>
            <p:cNvSpPr/>
            <p:nvPr/>
          </p:nvSpPr>
          <p:spPr>
            <a:xfrm>
              <a:off x="7215188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sr-Latn-CS" sz="4800" b="1" dirty="0" smtClean="0">
                <a:solidFill>
                  <a:schemeClr val="accent1">
                    <a:lumMod val="50000"/>
                  </a:schemeClr>
                </a:solidFill>
              </a:rPr>
              <a:t>Financing</a:t>
            </a: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215008" y="1772816"/>
            <a:ext cx="892899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Financing is necessary for start-ups, not only for development and improvement of a new product, but also for placement of the product in the market. </a:t>
            </a:r>
            <a:endParaRPr lang="sr-Latn-RS" sz="2400" dirty="0" smtClean="0">
              <a:latin typeface="+mn-lt"/>
            </a:endParaRPr>
          </a:p>
          <a:p>
            <a:endParaRPr lang="sr-Latn-RS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sr-Latn-RS" sz="2400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Providing the funds in the initial stages of company or project development enables companies and projects to achieve their current position in the global market. </a:t>
            </a:r>
            <a:endParaRPr lang="sr-Latn-RS" sz="2400" dirty="0" smtClean="0">
              <a:latin typeface="+mn-lt"/>
            </a:endParaRPr>
          </a:p>
          <a:p>
            <a:endParaRPr lang="sr-Latn-RS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sr-Latn-RS" sz="2400" dirty="0" smtClean="0">
                <a:latin typeface="+mn-lt"/>
              </a:rPr>
              <a:t> E</a:t>
            </a:r>
            <a:r>
              <a:rPr lang="en-US" sz="2400" dirty="0" err="1" smtClean="0">
                <a:latin typeface="+mn-lt"/>
              </a:rPr>
              <a:t>uropean</a:t>
            </a:r>
            <a:r>
              <a:rPr lang="en-US" sz="2400" dirty="0" smtClean="0">
                <a:latin typeface="+mn-lt"/>
              </a:rPr>
              <a:t> countries</a:t>
            </a:r>
            <a:r>
              <a:rPr lang="en-GB" sz="2400" dirty="0" smtClean="0">
                <a:latin typeface="+mn-lt"/>
              </a:rPr>
              <a:t> should support development of new networks of venture capital funds, provide state grants or loans and promote various models of investments</a:t>
            </a:r>
            <a:r>
              <a:rPr lang="sr-Latn-RS" sz="2400" dirty="0" smtClean="0">
                <a:latin typeface="+mn-lt"/>
              </a:rPr>
              <a:t>.</a:t>
            </a:r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804248" y="6021288"/>
            <a:ext cx="1915122" cy="465136"/>
            <a:chOff x="4500563" y="5000625"/>
            <a:chExt cx="3786187" cy="1000125"/>
          </a:xfrm>
        </p:grpSpPr>
        <p:sp>
          <p:nvSpPr>
            <p:cNvPr id="17" name="Oval 16"/>
            <p:cNvSpPr/>
            <p:nvPr/>
          </p:nvSpPr>
          <p:spPr>
            <a:xfrm>
              <a:off x="4500563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8" name="Oval 17"/>
            <p:cNvSpPr/>
            <p:nvPr/>
          </p:nvSpPr>
          <p:spPr>
            <a:xfrm>
              <a:off x="5857875" y="5000625"/>
              <a:ext cx="1071563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9" name="Oval 18"/>
            <p:cNvSpPr/>
            <p:nvPr/>
          </p:nvSpPr>
          <p:spPr>
            <a:xfrm>
              <a:off x="7215188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sr-Latn-CS" sz="4800" b="1" dirty="0" smtClean="0">
                <a:solidFill>
                  <a:schemeClr val="accent1">
                    <a:lumMod val="50000"/>
                  </a:schemeClr>
                </a:solidFill>
              </a:rPr>
              <a:t>Financing</a:t>
            </a: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431032" y="1772816"/>
            <a:ext cx="871296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400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ICT sector offers the biggest number of innovative projects that can be easily and simply distributed in the international markets. </a:t>
            </a:r>
            <a:endParaRPr lang="sr-Latn-RS" sz="2400" dirty="0" smtClean="0">
              <a:latin typeface="+mn-lt"/>
            </a:endParaRPr>
          </a:p>
          <a:p>
            <a:endParaRPr lang="sr-Latn-RS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sr-Latn-RS" sz="2400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It is necessary that entrepreneurs and companies are well informed and educated about the potentials for finding capital for the realization of their innovative projects.</a:t>
            </a:r>
            <a:endParaRPr lang="sr-Latn-RS" sz="2400" dirty="0" smtClean="0">
              <a:latin typeface="+mn-lt"/>
            </a:endParaRPr>
          </a:p>
          <a:p>
            <a:endParaRPr lang="sr-Latn-RS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It is also necessary to inform the investors, by means of round tables and conferences, about all the advantages and risks that this kind of investments entail. </a:t>
            </a:r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804248" y="6021288"/>
            <a:ext cx="1915122" cy="465136"/>
            <a:chOff x="4500563" y="5000625"/>
            <a:chExt cx="3786187" cy="1000125"/>
          </a:xfrm>
        </p:grpSpPr>
        <p:sp>
          <p:nvSpPr>
            <p:cNvPr id="17" name="Oval 16"/>
            <p:cNvSpPr/>
            <p:nvPr/>
          </p:nvSpPr>
          <p:spPr>
            <a:xfrm>
              <a:off x="4500563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8" name="Oval 17"/>
            <p:cNvSpPr/>
            <p:nvPr/>
          </p:nvSpPr>
          <p:spPr>
            <a:xfrm>
              <a:off x="5857875" y="5000625"/>
              <a:ext cx="1071563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  <p:sp>
          <p:nvSpPr>
            <p:cNvPr id="19" name="Oval 18"/>
            <p:cNvSpPr/>
            <p:nvPr/>
          </p:nvSpPr>
          <p:spPr>
            <a:xfrm>
              <a:off x="7215188" y="5000625"/>
              <a:ext cx="1071562" cy="10001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r-Latn-C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1403648" y="1844824"/>
            <a:ext cx="2952327" cy="194419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b="1" dirty="0" smtClean="0">
                <a:solidFill>
                  <a:schemeClr val="bg1"/>
                </a:solidFill>
              </a:rPr>
              <a:t>Experience sharing programme on enterpreneurship curricula</a:t>
            </a:r>
            <a:endParaRPr lang="sr-Latn-CS" sz="2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499992" y="1556792"/>
            <a:ext cx="3047975" cy="19441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Facilitation of ICT incubators regional network </a:t>
            </a:r>
            <a:endParaRPr lang="sr-Latn-CS" sz="2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259632" y="4077072"/>
            <a:ext cx="3096592" cy="181672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400" b="1" dirty="0" smtClean="0">
                <a:solidFill>
                  <a:schemeClr val="bg1"/>
                </a:solidFill>
              </a:rPr>
              <a:t>A</a:t>
            </a:r>
            <a:r>
              <a:rPr lang="en-US" sz="2400" b="1" dirty="0" err="1" smtClean="0">
                <a:solidFill>
                  <a:schemeClr val="bg1"/>
                </a:solidFill>
              </a:rPr>
              <a:t>wareness</a:t>
            </a:r>
            <a:r>
              <a:rPr lang="en-US" sz="2400" b="1" dirty="0" smtClean="0">
                <a:solidFill>
                  <a:schemeClr val="bg1"/>
                </a:solidFill>
              </a:rPr>
              <a:t> campaigns at regional level</a:t>
            </a:r>
            <a:endParaRPr lang="sr-Latn-CS" sz="240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44008" y="3645023"/>
            <a:ext cx="3034482" cy="2088207"/>
          </a:xfrm>
          <a:prstGeom prst="roundRect">
            <a:avLst/>
          </a:prstGeom>
          <a:solidFill>
            <a:srgbClr val="02AE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b="1" dirty="0" smtClean="0">
                <a:solidFill>
                  <a:schemeClr val="bg1"/>
                </a:solidFill>
              </a:rPr>
              <a:t>Workshops on best practices </a:t>
            </a:r>
            <a:r>
              <a:rPr lang="sr-Latn-CS" sz="2400" b="1" dirty="0">
                <a:solidFill>
                  <a:schemeClr val="bg1"/>
                </a:solidFill>
              </a:rPr>
              <a:t> </a:t>
            </a:r>
            <a:r>
              <a:rPr lang="sr-Latn-CS" sz="2400" b="1" dirty="0" smtClean="0">
                <a:solidFill>
                  <a:schemeClr val="bg1"/>
                </a:solidFill>
              </a:rPr>
              <a:t>in financial support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19672" y="314653"/>
            <a:ext cx="61206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r-Latn-RS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Potential actions in the framework of EUR5 initiative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0"/>
          <p:cNvGrpSpPr>
            <a:grpSpLocks/>
          </p:cNvGrpSpPr>
          <p:nvPr/>
        </p:nvGrpSpPr>
        <p:grpSpPr bwMode="auto">
          <a:xfrm>
            <a:off x="1115616" y="764704"/>
            <a:ext cx="6970513" cy="4321174"/>
            <a:chOff x="499294" y="856578"/>
            <a:chExt cx="6970537" cy="4321804"/>
          </a:xfrm>
        </p:grpSpPr>
        <p:sp>
          <p:nvSpPr>
            <p:cNvPr id="4" name="Oval 3"/>
            <p:cNvSpPr/>
            <p:nvPr/>
          </p:nvSpPr>
          <p:spPr>
            <a:xfrm>
              <a:off x="3143259" y="2285536"/>
              <a:ext cx="2643197" cy="2643572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CS" sz="2400" b="1" dirty="0" smtClean="0">
                  <a:solidFill>
                    <a:schemeClr val="bg1"/>
                  </a:solidFill>
                </a:rPr>
                <a:t>Experience sharing programme</a:t>
              </a:r>
              <a:endParaRPr lang="sr-Latn-C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71500" y="856578"/>
              <a:ext cx="2143132" cy="12146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CS" b="1" dirty="0" smtClean="0">
                  <a:solidFill>
                    <a:schemeClr val="bg1"/>
                  </a:solidFill>
                </a:rPr>
                <a:t>Development of entrepreneurship curricula</a:t>
              </a:r>
              <a:endParaRPr lang="sr-Latn-CS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99294" y="3089151"/>
              <a:ext cx="2001026" cy="129633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CS" b="1" dirty="0" smtClean="0"/>
                <a:t>Curricular development in partnership with private sector</a:t>
              </a:r>
              <a:endParaRPr lang="sr-Latn-CS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683888" y="857272"/>
              <a:ext cx="1785943" cy="1071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r-Latn-CS" b="1" dirty="0" smtClean="0"/>
                <a:t>Extracurricular activities</a:t>
              </a:r>
              <a:endParaRPr lang="sr-Latn-CS" b="1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428881" y="1999744"/>
              <a:ext cx="1000128" cy="7859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4" idx="2"/>
            </p:cNvCxnSpPr>
            <p:nvPr/>
          </p:nvCxnSpPr>
          <p:spPr>
            <a:xfrm>
              <a:off x="2371508" y="3521361"/>
              <a:ext cx="771751" cy="8596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5035565" y="1793339"/>
              <a:ext cx="1008066" cy="64779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4" idx="5"/>
            </p:cNvCxnSpPr>
            <p:nvPr/>
          </p:nvCxnSpPr>
          <p:spPr>
            <a:xfrm rot="16200000" flipH="1">
              <a:off x="5691160" y="4249646"/>
              <a:ext cx="636681" cy="1220791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899592" y="2204864"/>
            <a:ext cx="23463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2400" b="1" dirty="0" smtClean="0">
                <a:solidFill>
                  <a:srgbClr val="7030A0"/>
                </a:solidFill>
                <a:latin typeface="+mj-lt"/>
                <a:cs typeface="Arial" charset="0"/>
              </a:rPr>
              <a:t>Curricula</a:t>
            </a:r>
            <a:endParaRPr lang="sr-Latn-CS" sz="2400" b="1" dirty="0">
              <a:solidFill>
                <a:srgbClr val="7030A0"/>
              </a:solidFill>
              <a:latin typeface="+mj-lt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875463" y="2349500"/>
            <a:ext cx="1787525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b="1" dirty="0" smtClean="0"/>
              <a:t>Career awareness seminars</a:t>
            </a:r>
            <a:endParaRPr lang="sr-Latn-CS" b="1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6372200" y="2852937"/>
            <a:ext cx="647452" cy="2880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732240" y="3645024"/>
            <a:ext cx="15716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2400" b="1" dirty="0" smtClean="0">
                <a:solidFill>
                  <a:srgbClr val="7030A0"/>
                </a:solidFill>
                <a:latin typeface="+mj-lt"/>
                <a:cs typeface="Arial" charset="0"/>
              </a:rPr>
              <a:t>Promotion</a:t>
            </a:r>
            <a:endParaRPr lang="sr-Latn-CS" sz="2400" b="1" dirty="0">
              <a:solidFill>
                <a:srgbClr val="7030A0"/>
              </a:solidFill>
              <a:latin typeface="+mj-lt"/>
              <a:cs typeface="Arial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1115616" y="4797152"/>
            <a:ext cx="223224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b="1" dirty="0" smtClean="0"/>
              <a:t>P</a:t>
            </a:r>
            <a:r>
              <a:rPr lang="en-US" b="1" dirty="0" smtClean="0"/>
              <a:t>reparation of basic entrepreneurial skills education material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3347864" y="4581128"/>
            <a:ext cx="936104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6588224" y="4725144"/>
            <a:ext cx="1787525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b="1" dirty="0" smtClean="0"/>
              <a:t>Visits to businesses</a:t>
            </a:r>
            <a:endParaRPr lang="sr-Latn-C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C9CDEE-DC5F-4283-B482-CBBCD1BBA200}"/>
</file>

<file path=customXml/itemProps2.xml><?xml version="1.0" encoding="utf-8"?>
<ds:datastoreItem xmlns:ds="http://schemas.openxmlformats.org/officeDocument/2006/customXml" ds:itemID="{E849188E-9865-4F00-B52A-349B119C3420}"/>
</file>

<file path=customXml/itemProps3.xml><?xml version="1.0" encoding="utf-8"?>
<ds:datastoreItem xmlns:ds="http://schemas.openxmlformats.org/officeDocument/2006/customXml" ds:itemID="{70310CEE-ECE0-4254-94C4-9307A4880DB6}"/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807</Words>
  <Application>Microsoft Office PowerPoint</Application>
  <PresentationFormat>On-screen Show (4:3)</PresentationFormat>
  <Paragraphs>111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ICT Enterpreneurship</vt:lpstr>
      <vt:lpstr>Enterpreneurship requirements</vt:lpstr>
      <vt:lpstr>Importance of ICT incubators</vt:lpstr>
      <vt:lpstr>Network of ICT incubators</vt:lpstr>
      <vt:lpstr>Financing</vt:lpstr>
      <vt:lpstr>Financing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 the national level</vt:lpstr>
      <vt:lpstr>PowerPoint Presentation</vt:lpstr>
    </vt:vector>
  </TitlesOfParts>
  <Company>SUETF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Nemanja Vukotic</dc:creator>
  <cp:lastModifiedBy>Chevtchenko, Marina</cp:lastModifiedBy>
  <cp:revision>54</cp:revision>
  <dcterms:created xsi:type="dcterms:W3CDTF">2009-02-26T11:14:29Z</dcterms:created>
  <dcterms:modified xsi:type="dcterms:W3CDTF">2015-04-20T13:50:49Z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