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9"/>
  </p:notesMasterIdLst>
  <p:sldIdLst>
    <p:sldId id="259" r:id="rId4"/>
    <p:sldId id="257" r:id="rId5"/>
    <p:sldId id="272" r:id="rId6"/>
    <p:sldId id="290" r:id="rId7"/>
    <p:sldId id="271" r:id="rId8"/>
    <p:sldId id="269" r:id="rId9"/>
    <p:sldId id="292" r:id="rId10"/>
    <p:sldId id="294" r:id="rId11"/>
    <p:sldId id="287" r:id="rId12"/>
    <p:sldId id="279" r:id="rId13"/>
    <p:sldId id="298" r:id="rId14"/>
    <p:sldId id="281" r:id="rId15"/>
    <p:sldId id="295" r:id="rId16"/>
    <p:sldId id="274" r:id="rId17"/>
    <p:sldId id="275" r:id="rId18"/>
    <p:sldId id="284" r:id="rId19"/>
    <p:sldId id="273" r:id="rId20"/>
    <p:sldId id="266" r:id="rId21"/>
    <p:sldId id="296" r:id="rId22"/>
    <p:sldId id="285" r:id="rId23"/>
    <p:sldId id="267" r:id="rId24"/>
    <p:sldId id="297" r:id="rId25"/>
    <p:sldId id="268" r:id="rId26"/>
    <p:sldId id="299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, Mohamed" initials="BM" lastIdx="0" clrIdx="0">
    <p:extLst>
      <p:ext uri="{19B8F6BF-5375-455C-9EA6-DF929625EA0E}">
        <p15:presenceInfo xmlns:p15="http://schemas.microsoft.com/office/powerpoint/2012/main" userId="S-1-5-21-8740799-900759487-1415713722-48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246" autoAdjust="0"/>
  </p:normalViewPr>
  <p:slideViewPr>
    <p:cSldViewPr snapToGrid="0">
      <p:cViewPr varScale="1">
        <p:scale>
          <a:sx n="57" d="100"/>
          <a:sy n="57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EC1E0-CBDA-4623-96DC-462ACE701BA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</dgm:pt>
    <dgm:pt modelId="{F21816CC-7B66-4478-909F-6635229BA7C3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Innovation as ITU wide goal</a:t>
          </a:r>
        </a:p>
      </dgm:t>
    </dgm:pt>
    <dgm:pt modelId="{4DFA8B2E-E87F-4843-9EB3-3EE430F4B083}" type="parTrans" cxnId="{F85B87EC-D09D-4404-859E-8A6009421E96}">
      <dgm:prSet/>
      <dgm:spPr/>
      <dgm:t>
        <a:bodyPr/>
        <a:lstStyle/>
        <a:p>
          <a:endParaRPr lang="en-US"/>
        </a:p>
      </dgm:t>
    </dgm:pt>
    <dgm:pt modelId="{DF72104D-55EC-429C-B7F9-E89C3ADFEA75}" type="sibTrans" cxnId="{F85B87EC-D09D-4404-859E-8A6009421E96}">
      <dgm:prSet/>
      <dgm:spPr/>
      <dgm:t>
        <a:bodyPr/>
        <a:lstStyle/>
        <a:p>
          <a:endParaRPr lang="en-US"/>
        </a:p>
      </dgm:t>
    </dgm:pt>
    <dgm:pt modelId="{F2C43E7E-BDA6-484D-889F-6DA03CBC5516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Innovation and Partnership as output of ITU-D</a:t>
          </a:r>
          <a:endParaRPr lang="en-US" sz="1500" dirty="0"/>
        </a:p>
      </dgm:t>
    </dgm:pt>
    <dgm:pt modelId="{0A842DED-F0D2-4220-A4AD-454E2172F4E6}" type="parTrans" cxnId="{74F1F464-E0BF-4427-8992-9150CD309228}">
      <dgm:prSet/>
      <dgm:spPr/>
      <dgm:t>
        <a:bodyPr/>
        <a:lstStyle/>
        <a:p>
          <a:endParaRPr lang="en-US"/>
        </a:p>
      </dgm:t>
    </dgm:pt>
    <dgm:pt modelId="{D00F6B02-52D3-4655-8B9F-C03469113467}" type="sibTrans" cxnId="{74F1F464-E0BF-4427-8992-9150CD309228}">
      <dgm:prSet/>
      <dgm:spPr/>
      <dgm:t>
        <a:bodyPr/>
        <a:lstStyle/>
        <a:p>
          <a:endParaRPr lang="en-US"/>
        </a:p>
      </dgm:t>
    </dgm:pt>
    <dgm:pt modelId="{1F302FFA-DD1E-4857-876F-314009590FCD}" type="pres">
      <dgm:prSet presAssocID="{91CEC1E0-CBDA-4623-96DC-462ACE701BA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709401D-A4E7-4400-A27A-DDC9B3A8BFE0}" type="pres">
      <dgm:prSet presAssocID="{F21816CC-7B66-4478-909F-6635229BA7C3}" presName="parentText1" presStyleLbl="node1" presStyleIdx="0" presStyleCnt="2" custLinFactNeighborX="-763" custLinFactNeighborY="-41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DB707-CAE8-4F76-A8D6-41D733B11E1A}" type="pres">
      <dgm:prSet presAssocID="{F2C43E7E-BDA6-484D-889F-6DA03CBC5516}" presName="parentText2" presStyleLbl="node1" presStyleIdx="1" presStyleCnt="2" custScaleX="157757" custScaleY="166014" custLinFactNeighborX="-26669" custLinFactNeighborY="2695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A4C469-4E46-4FBE-9C1D-ED99AF864B63}" type="presOf" srcId="{F2C43E7E-BDA6-484D-889F-6DA03CBC5516}" destId="{9ADDB707-CAE8-4F76-A8D6-41D733B11E1A}" srcOrd="0" destOrd="0" presId="urn:microsoft.com/office/officeart/2009/3/layout/IncreasingArrowsProcess"/>
    <dgm:cxn modelId="{74F1F464-E0BF-4427-8992-9150CD309228}" srcId="{91CEC1E0-CBDA-4623-96DC-462ACE701BA3}" destId="{F2C43E7E-BDA6-484D-889F-6DA03CBC5516}" srcOrd="1" destOrd="0" parTransId="{0A842DED-F0D2-4220-A4AD-454E2172F4E6}" sibTransId="{D00F6B02-52D3-4655-8B9F-C03469113467}"/>
    <dgm:cxn modelId="{F85B87EC-D09D-4404-859E-8A6009421E96}" srcId="{91CEC1E0-CBDA-4623-96DC-462ACE701BA3}" destId="{F21816CC-7B66-4478-909F-6635229BA7C3}" srcOrd="0" destOrd="0" parTransId="{4DFA8B2E-E87F-4843-9EB3-3EE430F4B083}" sibTransId="{DF72104D-55EC-429C-B7F9-E89C3ADFEA75}"/>
    <dgm:cxn modelId="{0ACA1860-D1D2-4029-B3F2-6B749509994C}" type="presOf" srcId="{F21816CC-7B66-4478-909F-6635229BA7C3}" destId="{1709401D-A4E7-4400-A27A-DDC9B3A8BFE0}" srcOrd="0" destOrd="0" presId="urn:microsoft.com/office/officeart/2009/3/layout/IncreasingArrowsProcess"/>
    <dgm:cxn modelId="{600C1719-FB36-4435-B446-57C1C0722F02}" type="presOf" srcId="{91CEC1E0-CBDA-4623-96DC-462ACE701BA3}" destId="{1F302FFA-DD1E-4857-876F-314009590FCD}" srcOrd="0" destOrd="0" presId="urn:microsoft.com/office/officeart/2009/3/layout/IncreasingArrowsProcess"/>
    <dgm:cxn modelId="{80EA0AD3-83B2-42DA-8562-E16F9ABDF8B0}" type="presParOf" srcId="{1F302FFA-DD1E-4857-876F-314009590FCD}" destId="{1709401D-A4E7-4400-A27A-DDC9B3A8BFE0}" srcOrd="0" destOrd="0" presId="urn:microsoft.com/office/officeart/2009/3/layout/IncreasingArrowsProcess"/>
    <dgm:cxn modelId="{C167610C-1D96-498F-8FFC-840BED844149}" type="presParOf" srcId="{1F302FFA-DD1E-4857-876F-314009590FCD}" destId="{9ADDB707-CAE8-4F76-A8D6-41D733B11E1A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9401D-A4E7-4400-A27A-DDC9B3A8BFE0}">
      <dsp:nvSpPr>
        <dsp:cNvPr id="0" name=""/>
        <dsp:cNvSpPr/>
      </dsp:nvSpPr>
      <dsp:spPr>
        <a:xfrm>
          <a:off x="-857075" y="256372"/>
          <a:ext cx="11032959" cy="16070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55114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Innovation as ITU wide goal</a:t>
          </a:r>
        </a:p>
      </dsp:txBody>
      <dsp:txXfrm>
        <a:off x="-857075" y="658127"/>
        <a:ext cx="10631205" cy="803509"/>
      </dsp:txXfrm>
    </dsp:sp>
    <dsp:sp modelId="{9ADDB707-CAE8-4F76-A8D6-41D733B11E1A}">
      <dsp:nvSpPr>
        <dsp:cNvPr id="0" name=""/>
        <dsp:cNvSpPr/>
      </dsp:nvSpPr>
      <dsp:spPr>
        <a:xfrm>
          <a:off x="943001" y="652338"/>
          <a:ext cx="9364032" cy="26678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55114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Innovation and Partnership as output of ITU-D</a:t>
          </a:r>
          <a:endParaRPr lang="en-US" sz="1500" kern="1200" dirty="0"/>
        </a:p>
      </dsp:txBody>
      <dsp:txXfrm>
        <a:off x="943001" y="1319307"/>
        <a:ext cx="8697063" cy="133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DFB2-FE47-455A-990C-087F518840FA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48582-2C52-4968-8F42-2EEB238B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uturis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Technological_singularity" TargetMode="External"/><Relationship Id="rId5" Type="http://schemas.openxmlformats.org/officeDocument/2006/relationships/hyperlink" Target="http://en.wikipedia.org/wiki/Telecommunication" TargetMode="External"/><Relationship Id="rId4" Type="http://schemas.openxmlformats.org/officeDocument/2006/relationships/hyperlink" Target="http://en.wikipedia.org/wiki/Digital_revolut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KPI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innovative initiatives and projects (e.g. youth, entrepreneurship, incubators, innovation parks and/or labs, etc.) within/between ITU membership and 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public-private partnerships to foster the development of telecommunication/ICT networks as well as relevant applications and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partnerships and projects translated into 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mobilized through partnerships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also a study and specific action on resource mobilization on output 2.3 that will be handled by the partnership division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Solutions that have been used in past to address development problems must use new thinking to create results</a:t>
            </a:r>
          </a:p>
          <a:p>
            <a:r>
              <a:rPr lang="en-US" baseline="0" dirty="0" smtClean="0"/>
              <a:t>Development problems are more urgent that ever with restless youth, economic problem, political problem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7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 one hand we promote</a:t>
            </a:r>
            <a:r>
              <a:rPr lang="en-US" baseline="0" dirty="0" smtClean="0"/>
              <a:t> free market and expect rational players to come to stability between market players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Leverage pays off in ecosystems that uses public leverages to grow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70% of US research is private funded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 the other hand it took heavy intervention to get there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30% of all research in the USA was is federally funded via institutions like the national science foundation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behind the scene via academia, R&amp;D, institutes.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Other countries in  Asia or other location have even higher intervention rate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Korea heavy intervention in techno parks, science,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Even developing countries who have institute solid ecosystem framework support are challenge because ecosystems today need to be more organic to help any participant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Innovation takes deliberate steps by policy makers, academia,</a:t>
            </a:r>
            <a:r>
              <a:rPr lang="en-US" baseline="0" dirty="0" smtClean="0"/>
              <a:t> businesses, and innovators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Innovation used to be an expensive endeavor, and may still be despite open innovation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New linkages and new ecosystem stakeholders are required to support entrepreneurs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 is an increasing return to scale for innovators too find a market and break even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8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policy tools for closing </a:t>
            </a:r>
          </a:p>
          <a:p>
            <a:pPr lvl="1"/>
            <a:r>
              <a:rPr lang="en-US" dirty="0" smtClean="0"/>
              <a:t>Technology transfer</a:t>
            </a:r>
          </a:p>
          <a:p>
            <a:pPr lvl="1"/>
            <a:r>
              <a:rPr lang="en-US" dirty="0" smtClean="0"/>
              <a:t>Knowledge transfer</a:t>
            </a:r>
          </a:p>
          <a:p>
            <a:pPr lvl="1"/>
            <a:r>
              <a:rPr lang="en-US" dirty="0" smtClean="0"/>
              <a:t>Innovation capacity</a:t>
            </a:r>
          </a:p>
          <a:p>
            <a:pPr lvl="1"/>
            <a:r>
              <a:rPr lang="en-US" dirty="0" smtClean="0"/>
              <a:t>Increasing interplay between public , business and non profit academia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6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 clarification</a:t>
            </a:r>
          </a:p>
          <a:p>
            <a:r>
              <a:rPr lang="en-US" baseline="0" dirty="0" smtClean="0"/>
              <a:t>These elements can be regional, national or global. Our aim to help bridge and facilitate the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focus is global, but we can reinforce and start regional with</a:t>
            </a:r>
            <a:r>
              <a:rPr lang="en-US" baseline="0" dirty="0" smtClean="0"/>
              <a:t> the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6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Wikipedia:</a:t>
            </a:r>
            <a:r>
              <a:rPr lang="en-US" b="1" baseline="0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Alvin Toffler</a:t>
            </a:r>
            <a:r>
              <a:rPr lang="en-US" dirty="0" smtClean="0">
                <a:effectLst/>
              </a:rPr>
              <a:t> (born October 4, 1928) is an American writer and </a:t>
            </a:r>
            <a:r>
              <a:rPr lang="en-US" dirty="0" smtClean="0">
                <a:effectLst/>
                <a:hlinkClick r:id="rId3" tooltip="Futurist"/>
              </a:rPr>
              <a:t>futurist</a:t>
            </a:r>
            <a:r>
              <a:rPr lang="en-US" dirty="0" smtClean="0">
                <a:effectLst/>
              </a:rPr>
              <a:t>, known for his works discussing the </a:t>
            </a:r>
            <a:r>
              <a:rPr lang="en-US" dirty="0" smtClean="0">
                <a:effectLst/>
                <a:hlinkClick r:id="rId4" tooltip="Digital revolution"/>
              </a:rPr>
              <a:t>digital revolution</a:t>
            </a:r>
            <a:r>
              <a:rPr lang="en-US" dirty="0" smtClean="0">
                <a:effectLst/>
              </a:rPr>
              <a:t>, </a:t>
            </a:r>
            <a:r>
              <a:rPr lang="en-US" dirty="0" smtClean="0">
                <a:effectLst/>
                <a:hlinkClick r:id="rId5" tooltip="Telecommunication"/>
              </a:rPr>
              <a:t>communication revolution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>
                <a:effectLst/>
                <a:hlinkClick r:id="rId6" tooltip="Technological singularity"/>
              </a:rPr>
              <a:t>technological singularity</a:t>
            </a:r>
            <a:r>
              <a:rPr lang="en-US" dirty="0" smtClean="0">
                <a:effectLst/>
              </a:rPr>
              <a:t>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year kid will </a:t>
            </a:r>
            <a:r>
              <a:rPr lang="en-US" baseline="0" dirty="0" smtClean="0">
                <a:effectLst/>
              </a:rPr>
              <a:t>ask: how can  I unlearn?  The answer may be to shrink the brain to do so. </a:t>
            </a:r>
          </a:p>
          <a:p>
            <a:r>
              <a:rPr lang="en-US" baseline="0" dirty="0" smtClean="0">
                <a:effectLst/>
              </a:rPr>
              <a:t>But the reality is that kids are better learner than all of us because they don’t carry the baggage we carry growing up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8582-2C52-4968-8F42-2EEB238B58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1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-293922"/>
            <a:ext cx="12192000" cy="74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9618"/>
            <a:ext cx="10515600" cy="3616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6280"/>
            <a:ext cx="10515600" cy="946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7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2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5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28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7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1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9618"/>
            <a:ext cx="10515600" cy="3616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6280"/>
            <a:ext cx="10515600" cy="946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8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0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3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5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64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29" y="1613354"/>
            <a:ext cx="10515600" cy="41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8" y="649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22C1AF-5D74-4FF2-AF67-F8692C5FB1E3}" type="datetimeFigureOut">
              <a:rPr lang="en-US" smtClean="0"/>
              <a:pPr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43" y="6499008"/>
            <a:ext cx="5894614" cy="36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 Regional Development Forum for Europe  /   20-22 April 2015, Bucharest, 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6" y="6503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C3B25B-9BED-481D-8678-A490245E33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64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29" y="1613354"/>
            <a:ext cx="10515600" cy="41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8" y="649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22C1AF-5D74-4FF2-AF67-F8692C5FB1E3}" type="datetimeFigureOut">
              <a:rPr lang="en-US" smtClean="0"/>
              <a:pPr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43" y="6499008"/>
            <a:ext cx="5894614" cy="36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 Regional Development Forum for Europe  /   20-22 April 2015, Bucharest, 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6" y="6503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C3B25B-9BED-481D-8678-A490245E33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2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1D9CA-25CB-4CD7-A265-14D9A3AACA6C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3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2.png"/><Relationship Id="rId7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71830" y="530451"/>
            <a:ext cx="11032489" cy="11906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34485"/>
            <a:ext cx="12192000" cy="2170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Regional Development Forum for Europe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0" i="1" dirty="0"/>
              <a:t>"Broadband for Sustainable </a:t>
            </a:r>
            <a:r>
              <a:rPr lang="en-US" sz="5300" b="0" i="1" dirty="0" smtClean="0"/>
              <a:t>Development”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123823"/>
            <a:ext cx="10515600" cy="18809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20-22 April 2015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Bucharest, Romania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ogo ancom 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30" y="578519"/>
            <a:ext cx="1732867" cy="109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8" y="708157"/>
            <a:ext cx="2727665" cy="77232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data:image/jpeg;base64,/9j/4AAQSkZJRgABAQAAAQABAAD/2wCEAAkGBxQTERUUEhQVFhUXFh0XFxUXGRcYFxgXFBcXFxgbGBYZICghHR4lHBcUITEiJSkrLi8uGR8zODMsNygtLysBCgoKDg0OGxAQGywmICQsLCwsLywsLCwtMiwsLCwsLCwsLCwsLCwsLCwsLCwsLCwsLCwsLCwsLCwsLCwsLCwsLP/AABEIAO4A1AMBEQACEQEDEQH/xAAcAAABBQEBAQAAAAAAAAAAAAAAAgQFBgcDAQj/xABPEAACAQICBQYHCgwEBgMAAAABAgMABAURBhIhMUETIlFhcYEHFDJScpGhIzNCVGKSssHD0hUWFzRDU2NzgqOx0SU1osJEdJOUs9MkNvD/xAAbAQEAAgMBAQAAAAAAAAAAAAAAAQMCBAUGB//EADgRAAIBAQUDCgYCAwEBAQEAAAABAgMEERIhMUFRcQUTIjJhgZGhsdEUM0LB4fAGUhUjYvFDciT/2gAMAwEAAhEDEQA/ANxoAoCLa65K4WN/Imz5M8BKozZP4gNYdYfqpebCp46TlHWOvDY+55Pu7SUoa4UAUAUAUAUAUAUAUAUAUAUAUAUAUAUAUAUAUAUAUAUAUAUAUAUBG6RYZ4xbvGDqvsaN+KSIdZGB6mA7s6hq82LLX5mqpvNaNb09V4DTRDHvGoM3GrPGeTnTdqyLsOzoORPrHCid5bb7J8PU6OcXnF70TtSaQUAUAUAUAUAUAUAUAUAUAUAUAUAUAUAUAUAUAUAUAUAUAUAUAUBm+ljthuIJexgmGfmTqNxYbz2kDWHWrdNY6M9FYVG3WR2aXWjnF/uzY+K3Gh21wsiK6EMrAMrDcQRmDWR5+cJQk4yVzR1oYhQBQBQBQBQBQBQBQBQBQBQBQBQBQBQBQBQBQBQBQBQBQBQBQEXpNg63dtJA2zWHNbzXG1T68s+rOjNmx2l2etGotmvDaZ74LtI2hlawuObzyI8/gSAnXjPac8uvMcRUI9By1YlVgrXS3Z9q2P37DVqk8sFAFAFAFANb3EoYRnNLHGOl3VfpEVlGEpdVXmLlFash5tOcPXYbuI+iS/0AatVmq/1Zg61NbTn+Plj+skPWLe5I7iI6n4apu817jnoHo0+w/cbjV9OOWP6ainwtXd6Dn4bx/Z6TWcpyjuoGPQJE1vm551hKjUjrF+BkqkHo0SoNVGZ7QBQBQBQBQBQBQBQBQBQBQBQBQBQBQGR+FzATHMt5HmA5CuR8GRRzW6swPWvXUM9ZyDa1Om7PPZpw2ouXg+0pF7b5Ofd4wBIPOHBx28eg59VEcflWwOy1ej1Xp7d3oWqpOWRWM6RW9tkJpAHPkxKC8rejGubHtyyqynRnPqr2MJVIx1KnDptd3jsmH2oVVOTT3B5qniNVOPUCx6RW27LTpq+pLuRrq0TnlBd7JAaOSy7bu8uJTxSNvF4tvDUiyJ72qvnox6kUuOb8zPm2+s36Diz0Us4tqW0OfnMods+nWfM59edYuvUesmSqUFsJaOIKMlAUdQA/pVd7M7kemoAk1JAwvMIgl99gif0kQn1kVnGpOOjZi4ReqKppDo14uonsjNCEOtLFBIyl04sgOa6w36uWRHXv2aVbG8NS536NopqU8PSjf3EtY318qLJDPDexMAyiVeRkKkbAJI+bn6S1VKFJu6ScX2Zrw/JYpT1TvRI2emsOsEuke0kOwCYARsfkTDND6x2VXKzS1h0l2e2pmq8dJZcSzKcxmNorXLj2gCgCgCgCgCgCgCgCgCgCgCgGWNYYlzBJDJ5LrlnxB3hh1g5HuoXWevKhVjUjqjArK6nw29z3SRMVdduTrxB6VYZEHsNQe9qU6Vvs3ZJXrsfuvwaLdaWPcx6/Lx2NqcwHLI11LlsOoozEe3McW48a3aVON16WJ+S4nzm2U6tCrKlU6N3n2rsZCl45TyOHW00kZP8A8qccyaXPbyZnmIIB3seg7BWzc4rFVaT2LZxuRpXqWUE7trLVaC/VFSG1tLdFGSq8rvqjsjQD21rPmm75Sb7vcvXOXXJJHcWmJHfcWi+jDI30pKxxUdz8V7GV1TevA98QxH43bf8Abt/7KYqP9X4/gYam9eB40WJruexfqKTJ7QzUTovZLy9iGquy4ScRv08uyjkHTDOM+5ZVX+tTgpPSXiva8YprVeYxxLTmOBTy1vcxyZHUjdAA+WWerICVyGeZPAVnCyub6LTRhOuo6p3iMNM94Nfx6JF/VWmoxX0pXzOfYAKTw08sD7xHFP6vAdfiwfjt9n08sp9hTL2VHPr+sfAcz/0/EgYrG6srhbeC4XkpQzRcugZTKNroWTVK5jnDLYduzOrnKFWOKSzWt24rUZwlhTye8k7nGmRSmIW2rGdhlX3a3PpbNZB6QqtU086cvszNz2TXsKs7J4VEmGzjkzt5B2Mlu4O3mHPOM+icuqolJSyqrPft/JKvjnB+xYMC0pSZ+RlU29yBthkI53XE+6Rezb1VRUoOKxLNb/fcXQqqWTyZYKoLQoAoAoAoAoAoAoAoAoAoCtaYaYRWQCAGW4f3uFdrHPYC2W0DPvPDjlsULPKrnotrKK1dU8tXuMu0kwO+kja+uwoYkayDylQ7F5o2Ko5oyzJ27am0qkmub7z0f8Zt1RN2ettzjx2r27yN0Tx4WcrSNEsmaEDMAsrAEqVJ3bdhy4dgqmE2ujfltO3yxyYrXTxwXTisu3s9jY9E8P5G1jUnWdhykr79eWXnu2fHacuwCra08c21ps4Hg4QcFc9dvEmgKpMz0CgPcqA8IoBBFSCtYTHyl/eTNtMWpbx/JXk1lfL0mcdwFbE3dTjFbc36FMVfNt8BziOjNrMdZ4VD8JEzjkB6ddMjWMa045JkypRewYnCruH83ueVUforoax7p1yYd4NZ46cutG7tXsYYJx6r8SJ0hxUSQmK5je0nBDwyPk0PLR85Cs45ozyyOtlsY1bShhlig8S277uBXUlerpK57P8A0sOB4kLm3jmAy115y+aw2OvcQaoqQcJuJbCWOKZX8Vt4rZjLa3EMDk5vA7qsMvaufMb5S99XwlKawzTfbtRVJKLvi7jhLpJh93ABOwRgfJOZeNxxjdB6mG/2VkqNWnLokc7Tmsx1o/p/HDIILm4E0Z2R3JBVh0LOCB88bOniawq2RyWKCue1e3sZU7Sk8Mn3+5pAOe0VzzdPaAKAKAKAKAKAKAKArulGkDRFbe2USXcgzRT5Ma7jLKeCj1k7BV9GipdKWUV+3IpqVMPRjqR+j+jiW7NK7Ga5fbJO/lEneFHwV4ZDgB0ACyrWc1hWSWiMIU1F3vNk5LCrqyOAysCrA7iCMiD3VQXwk4SUovNGE6VYI1pctEcyvlRsfhId3eNoPWKquuyPovJ9sjaqCqLXR8S3+DLS3VItJ25pOULn4JPwCegnd17OIylO7I4vLfJmK+0Uln9S+/v4mqAVkeUFgVBJ7lQCSKkgQRQFYtW5DE5o22LdIs0Z4cpCojlUdeqI29dbL6VJP+uXjmilPDUa3kji2MQWwznlSPoDHnH0VHOPcKrhTlN3RV5lOcYq9siTpBNL+a2crD9bORBH2gNm7DsWreajHry8M/wV8431V9jnLhd7MCJ7mKNDsMcEQbMHgZJs/o1KnTj1Y38X7BxnLVlRutD+TuhbxyEo0fKwpMSYpHTZKjhCpByKtmBuraVoxQxNdju17DWdDDLCnw3E7hDWiSCGW0itZz5IZEKyZcYpsud2bDVM1UaxKTa/dUXRcU7mrmPMewps1uLYAXEQ2AbBKm9omy6eB4GsKVT6ZaPy7SZw+qOqHlpcx3UCuAGjkXyWAO/YysOkHMEdVYyTpyu2olNSjeMsLxI4ayxyEtZMckc7TbMTsVjxiJ3E+TuOyspw55Xrrev5EJ83k9PQv4NaJtntAFAFAFAFAFAQemGkaWNuZW5znmxR8Xc7u4byfrIq6hRdWeFd5VVqqnG9kPothTxI0s51rqc68zneD8FB0Ko2ZD+mWV1aopPDHRaFVOLSver1J4VQWixUElY8JGELNZPJlz4AZFI36oy1werLb2qKYHJpLU6nJfKHwdW+XVeT9+70MVqo9+nfmjYPBxply6i2uG92UcxyffFHAnzwPWBnvzqUzx3LHJfMt1qS6L1W78ehoK1JwBRFQSc2qSCDxjSSGB+TzaWc7oIRryntUbFHWxFXQoykr9FvehXKoou7aQOK4PfXyhpGjtNQl4VTOSYSapA15hkFG3aEzq+FSlSdy6V+u7wKpwnUW4VoXb23OyhEd5GcpxIS8wbzhI5JKNvBBypaHPffF6bhSUd2e0tLVrFxzahBXtM4iIVuEHPtnE460XZKufQYy3qFbFnfSwvR5e3mVVdMW4f3lrFcxasirJG4DAHiCMwQd4OR3jbVcZShK9ZMlpSWZBEz2Xn3FqP4p4R9og+cB2Vf0KvZLyfsV9KHavQTo1cIZrlImDRMVuIypzHuwIcDo56E5cMzU1ovDFy108CKbV7S01Jm4iDKVYBlIyIO0EHeCKpTazRm0NtE8SNrKtlMxMT5+KSMc8stpgYniPg57xs4AVNeGOPOR12+/uTRnheB93sXmtM2goAoAoAoBEsgVSzEBVBJJ2AADMkmiV+Q0MqlLX+I208gPJ5vLDGc+bbw5BHI86SRlbsUCuov9NKUVro+L9kaD/2VFJ93AvwrRNk6CoJOct7GjBXkRWIzCsygkZ5ZgE55Z1DLY0pyWKMW1wFyNHIjIWUqylWGYOasMj7DRO53oiVOV1zT8DFcbwLUh5RSNeBzbzrmM80OUUqjiHQpnlx7TlnaUseJaPM9T/HLdN0/hqt98eq7ti2d2wr0blSGUkEHMEHIgjaCCNxrXPTtKSuehtPg/wBNhdKIZyBcKNh3CUDiPldI7xxAlHiuVeSnZnzlPqPy7OG593G1YrisVvGZJ3CIOJ4noUDaT1DbWcISm7oo4UpqKvZXta8vt2vZWx47PGpR1cIR627K2P8AXS/6fkvf0KunU7F5/gl8JweG2TVgjCZ7WO9nPS7nax7TVU6kpu+TLIwjHQdtWBJC47gazlZEcw3CD3OdAMwPNcbnQ+aaup1cOTzW4rnTxZrJ7xhFpG0JEeIIIW3LOuZt5Ox/gH5LZdtZuipZ08+zb+TDnMOU8vQngwIBBBB2gjaCOo1SWnOVQQQRmCMiOkHYalZEMr+h7kW5gY5tbSNASeKoc4z3oyVfXzliW3P97yql1btxNE1SZlFsYJDNcXliqcmX1RFlktwqD3R1b4J1s9U7jkc99bsmsMadTXfuNZJ3ucP/AEsmG4klxHrxk79VlIyZGG9XXgRWvODg7mWRkpK9HDF7BZoyhJB2FXHlI67VZTwINZQlhd5Eleiw6G421zCVlyFxCeTmUecBscfJcZMO8cK169LBLLR6fvYbNGpjjnqtSfqgtCgCgCgKjpxcGV4rBDly3uk5G9bdCMx1a7ZL2a1bVnWFOo9mnH8GvXd7UFt14DC1QfhOTIZCO0jVRwAaRzsH8K+qs5fJXa36GCX+zuLGtUFosVBJVvCNgfjFrroM5Ic3HSU+GPUAf4eusJradrkS28xXwSfRll37H9u8xvKsLke7CgCgFxSlWDKSrKQQQciCNoIPTQiUVJOLWTNK0BxqG5uNa9YvdjZC0hHJgbNkSABVfZtO88DvFXc88OBZffieI5V5E5ibr0847v6/jtNOJrA4ogmpAgmpIEGhBxnjVlKsoZSMirAEEdYO+pTaeRDV5Xm0XEZJs5pLY79RcnhJP7F8wP4SK2Ofv66v9fEqdK7qu4818RTetrMOkNJC3eCGFP8AS968x/sW5kJb3V2l9KBbRq9xGsmq02a5w+5lgyptJDJsyG7OrnGm6a6WnZvKk5qby17SSkwe4uNl5Moj4wQBlVup5W5xHUMqrVSEOos979jLBKXWfgTKRKihVAVVGQUDIADcAKqbbd7LLriAxjDXWQ3NrlyuXuke5Z1HA9Djg3cavpzTWCenoUzi08UdRzYYgk8YkjzyOwg7GVhvVhwIrGUHF3MlSUleNjdeKXUd1uRsobjo5NjzHPoMRt80mpw85Bw26r27xGWCWLxNJrnm8FAFAeE5b6AoejsnLvPeH9O+UefCCLNIxkd2eTMfSrdqrAlT3a8Xr7GpB4m57/Q9jOrijftLQEdZilYH2SCjzo8H6r8D/wCncWBTVBadBQkWDUAxbTzR/wAVuCUGUUmbR9A85O4nZ1EVU1cz3/I9u+KoXSfSjk/s+/1KzUHWCgCgPQaDU0nQzwh5BYb1upZztPUJPvevpqU955blPkPWrZ1xj7e3huNKVwQCCCDtBG0EHiDWZ5Zpp3M8JqSBBNSQIJoQIJqSDmakFf0g5lzZS/tWhPZPGcv9SLV9LOE12X+BTPrRZNGqSw5OakhnBzWRiyt4tEbaQ3UYzQ/nEY4gfpVHnLx6RWxB41geuz2KZdF4l3j+YJLGRsZJFyzG4q44HsNYK+L7UTk0WHQHEWltAkhzlgYwOTvPJ5ajfxIUOfTnWvaYKM71o8zaoTxQ4ZFkrXLgoCu6fXjR2UiocpJitvH6U7BDl1hSx7qvs0U6iv0WfgVV5XQy25CcPw8rGqRrzEUIN25QAKmc73ezGMcshnimET+M2s0cZbUZ45MioyjlXytp2gMqHIbazhUjglFv/wBRjKEsSaJkWj+b7RVOJFmFixbP0f0qMSJuZ5EhO4Z1LYSvGGkuj3jdu0TDI70bZzXG49nA9RNYu5o3bDa52Wsqi02rev3QyU6AYh8WPz4vv1We0/zFj/v5P2D8QMQ+LH58X36D/MWP+/k/YPxAxD4sfnxffoP8xY/7+T9g/EDEPix+fF9+g/zFj/v5P2D8QMQ+LH58X36D/MWP+/k/Ysmi1ji9mQvixkh4xtJFsz4o2tzT7OrjRNo5XKEuTbWsWO6W9J+eWfqaPbq7KGKMhI2q2rrDqOqSPUasTR5acMMmk7+1HiqTsFZGB6bZ+j+lRiQuYk2r+b7RU4kRhYg2j+b7R/emJDCysabc221zvimik7NSZAfYTWzZ853b0/QorZRv3XE01Ulh5HCzkhRnl2fXS9LUi5vQ8bDZfM9q/wB6lTiMEji+EzH9H7V/vU85HeRzctxC4Xo7dQu8QiJg8uJtZOZrHnRka2eQO0bNxq+daEknfnt9ypUZrK456G3/ACWLTQk7LiFXA/aRDLZ2qH9QpaIYqClufqLPK6o47zS65xvhQFP0vfXvbKHggkuGHWiiOP2yN6q26CupylwX3+xr1s5RXeOsZvXhw64libVdFZlbIHIjLgwIPfWEIqVWMXoTKTjTbRkf5RsS+M/yoPuV1fgqO7zZzPjKu/0D8o2JfGf5UH3KfBUd3mx8ZV3+hf8AwT6SXN4brxmXlOTEWpzY1y1+V1vIUZ56q7+itG20IUsOBa3/AGN6yVZVE8RdMN3nsrTmbMDELrwh4iHcC52BiB7lBuBI8yuzGxUWk7vNnKla6qk1ec/yjYl8Z/lQfcqfgqO7zZj8ZV3+gflGxL4z/Kg+5T4Kju82PjKu/wBA/KNiXxn+VB9ynwVHd5sfGVd/oH5RsS+M/wAqD7lPgqO7zY+Mq7/QPyjYl8Z/lQfcp8FR3ebHxlXf6B+UbEvjP8qD7lPgqO7zY+Mq7/Q0LwU6RXN4tz4zLymoU1eai5awfPyFGe4b60LbRhSccCN6yVZVE8TLhYnnd39q1ZaGzHUx/SbTzEIry4jjuNVEmdVXk4TkqsQBmUJPfXVo2SlKnFtbN7ObWtVSM2kyN/KNiXxn+VB9yrPgqO7zZV8ZV3+hc/BZpVd3d1IlzNyirCWA1I1ybXQZ5ooO4mtS22enTgnFbTbsledSTUmS2nCZ2d0P2bn5vO+qqrPlUiW1VfFj+J81U9IB9YrBrMm/IkMDPPbs+uq6mhnT1Mev/CFiKyyKtzkA7ADk4NgDED4FdaFjouKd3mznTtdVSaTOH5RsS+M/yoPuVPwVHd5sw+Mq7/Qv3go0kurw3PjMvKagj1ObGuWvyut5CjPPVXf0Vo22hClhwrW/7G7ZK06ieIqFliQa6S8HN5J7cP1By6Srt6A9bcodB099/wCDWhLpqXA3OuKdYKAo16+vitwf1VvDH89pJD/trdjlRXa39jUm06j7Eh1pMf8ACbr0G+qsKXz48UZT+VIwGu8cUKA1TwFb73sh+3rl8pfT3/Y6dg0kaRhZ2nsrnzNyBnM/gfZmZvHBtJOXInic/wBZW+uUbldh8/wabsN7vvEfkbb44P8Aon/2VP8Akv8Anz/BHwH/AEVXTnQ44dyOcwl5XX3JqavJ6nymzz1+rdW1ZrTz1+V1xrWiz81dnqVato1goDRMC8FrXNtFOLoJyiBtXki2WfDPlBn6q51S34JuOHTt/BvwsWKKleP/AMjbfHF/6J/9lYf5L/nz/Bn8B/0W3QTQ44cJgZhLymruTU1dTW+U2eet7K1bTaeeayuuNmhQ5pPPUm8PPP7v7VTLQsjqfPumf+YXf7+T6ZrvWf5UeCONaPmy4kNVxSaJ4Efz2b/lz/5I65/KPy1xN+wdd8C6aXfmt1+6l+i1adDrx4o2avVfee2B9xi/dr9EVEuswtETGAHnt2fXVVXQspanzxinv8v7x/pGu/T6q4HGqddjWszA1PwF77zsh+2rl8pfT3/Y6Vg0kV6JH5K5SQAGeJrhBllkczmvaOYa2XdfFrZka6vzv25m4YRdcrBFJ58aP85QfrriTjhk0deLvimO6xMjP4Tnf37ftY1+ZBH/AHre/wDlDg/VmnLry/dhIaSH/CLv0G+qq6Xz48UZz+TIwKu8cUKA1TwFb73sh+3rl8pfT3/Y6dg0kTWkshmaOyQ5GbNpiN626Hndhc5IO01TRWFOo9mnEsqO94Ft9CfiUKAqgAAAADcANgAqh5lqyOmtUElD8Ou+z7JvsK3uTfq7vuanKGke8yquoc0KA+hdEP8AKrX90v11wK/zpcTuU/lR4DXFMAilflVLQzjdNEdV+xhucbBsYGsoVXFXarczCVNN36MZ/hK7t9lxF4xGP09uOeB0yQb+nMqSOqs8FOfVdz3P3McU49ZX9q9ic0axeG4bOGRX2bQDkw3eUh2jvFUVacodZF1Oak8jDdM/8wu/38n0zXbs/wAqPBHItHzZcSGq4pNE8CP57N/y5/8AJHXP5R+WuJv2DrvgXDTJ8rW6/dSe0EVqWfrx4o2avVZ0tRlGg6EUepQKh6shaEvo8ee3o/XVVXRFtLVnz1inv8v7x/pGu9T6q4HGqddjWszA1PwF+VedkP21cvlL6e/7HSsGkhtpEmXJSea+ofQmBQ+0rVlLav3IplvNG0Fk1sNtD+wQfNUL9Vc20/NlxZ06Py1wJ2qSwzeGb/EsQTokjb50Kj/aK6F3+mD4+pot/wCySJbSE/4Rd+g3+2qqfz48UWS+TIwSu6cYKA1PwGH897Ift65fKWsO/wCx0rB1ZD3QW+FwZ7liOWdlBTb7nGq+5qM+BzZsxsOfVWFpg4XQWn3M6MsV8tpbAa1S89zoCj+HXfZ9k32FbvJv1d33NW36R7zKq6hzQoDYb+9eHALSSJirryZBH8WwjiOqvO2p3VZcT2XIVGFapGnUV6cWO9FNLEu11WySYDanButM946t4699YxlfkTynyTUscsSzhv3dj99pYdaszkCsLs4/GOV1F5TUK6+Q1siRsLbyNgqJyeHDfkTBLFeYTpn/AJhd/v5Ppmu5Z/lR4I5Fo+bLiQ1XFJongR/PZv8Alz/5I65/KPy1xN+wdd8CY02xqBoLiJZoy5bkyuuusM5ArbM+Azz7DVNnpyUotrL8FleauavHr49aj/iYO6WP6jWPNT3MnHHeS+huLQzSyLFIrlVBOqc8gT07qptFOUUr0XUJJt3GE4p7/L+8f6Rrt0+quByKnXY1rMwNT8BflXnZD9tXL5S+nv8AsdKwaSEaRx61rN1JrfMIb6qypPpoqn1WX3wfjLDbX90Pbma0LT82XE6ND5ceBYKoLTJ8acw47KT5M6IOrWMY1fWYWHfXUp9KzLsv/fM59To132lkx4/4Pd+g3+2tan8+PFF0vkyMGrunGCgNT8Bgz8d7Ift65fKX09/2OlYOrImcRwT3uS1IjmhQImfkPGo96kHFdmw7xvqqFXVTzT/byyUNsdUO8FxlZwwKmOVDlLC3lIfrU8GGw1hUpuHatjMoTxcSTzqszKV4dd9n2TfYVucm/V3fc1rfpHvMqrqHNCgNax7/AOuW3ZF9dedtXzZcT2/8b+fH/wDL9DMI5CpDKSCDmCDkQRuII3GqD3coqSuavTNJ0T03EmUVyQsm5ZNyv1N5rde49XGyM9jPG8qchOlfVs+cdq2rhvXmaDhR907j9VZT0POw1ME00H+IXX79/pGu7Z/lR4HHtHzZcSFq4pND8CTDx6UcTbn2SR5/1Fc/lH5a4m9YOu+BPaXwK0sMeoub3Qz2DMrHrO30RVFBtRb3IuqrO7tHbWcX6uP5i/2rHFLeTcid0VHPfIZDVG7dvqivoi2hqz5/xM5zSkfrH+ka70OquByKnWY2rIwNU8BY23h6oftq5fKX09/2OlYNJHuMn/4837p/ompp9ZcSqWjNB0Rh1LC1U7xBHn26ik+2ufXd9ST7WdKkroLgS9VFhmnhJw8teRlTk8tueTPRLayCRD6pCOyujZJ3Qd+x+TyNG1R6S4eg7nvhNgVxINmtG2Y6GGqGHcQRWGHDaYrtRknfQbMSrtHICgNU8BW+97Ift65fKX09/wBjp2DSRbletUuvI7F8JEpEkbGKdBzJV35ea4+Eh6DWcKmHJ5rcYyjfmtRGF44S4guVEVxwH6OUD4UTHf6O8VlOllihmvTiIz2S1Ibw677Psm+wq3k36u77lXKGke8yquoc0KA37R6FXwe2V1DK0SgqdoIOdcCsr60uJ3qE5QhGUXc1cZnpdok1uTJFm0J72jz4N0jobuPXRKGE9xyVyzG1JU6mU/J8O3s8OyrVgd0vfg80veOeKCY60bNqKxPOTW2KM+K55DI7uwZVliyuPO8rckU5xlaKeUlm1sf59SN8K+GGHEXbLmzASKevIKw7dZSf4hXbsM8VJLcfObZDDUv3lNrcNQldGcbezuUnQZ6uxl3B0bYy5/0PAgHbVVakqsHFltGq6csSNktnssSkiuIZspYw3uZyDAyAKS8Z25gDLMHLad9cd87QThJZM6i5utdJPMkvxePwpAB05f3NYc92GXM72VvS3TS3s4Hgs3Ek7AgupDCMkZFmYbCw4KNx39exQs06slKeSKateFKLjDUxiuwcoKA2PwW2hgwyadthlYletVGovrfX7sq5FsljrKK2HVsqwUXJ7SM0gBNuyL5UhWJe2Vgn1mraeUr92fgUPPJGtQxhVCjcAAOwDKuU3fmdVC6gFQ8JMOUENx8XnVmP7OTOJ/pqe6tqyPpOO9fk17SujfuGF7bKmD3ursDa7kdbBM8u0jPvqxNuvC/sK/8A4S7zEK7RyAoDVPAVvveyH7euXyl9Pf8AY6Vg0kWdWrXuLbxYaouJvG+JWMc6akqhhvHAqeBVhtB6xWUJODvREkpald8On/Bdk32FX8m/V3fcqt+kTK66hzQoD6A0aP8AhNr+7X664NX58uJ24fKj3AxzGR2g7xwNLjFSad6M90r0P1c5bYZrvaIb16SnSOrh/SmdO7NHseSeXlO6jaXnslv49vbtKWDluqo9S1ea1bmLHLARuwS7hGYPXllrdaPszy3HsGexZq7pSv8AE+ectclOjO76X1X9jKcYwia1kMc8bI3DPcw6Vbcw6xXep1I1FfFnk6lKUHdJDGsysKC86yXDsMmZiOgkkeo1CilsMnOT2nKpMQoC26EaES3rq7Bo7cHNpDsLAfBjz3k7tbcO3YdS02qNJXLN/uptWezSqO96GnY9eIFW3hAEcYAyG7mjIKOoD/8AbK51KD68tWblaa6sdEVnDh4xiltANqwk3EnUUHufqYr84VsT6FGUt+SKqSxVUt2ZrFcs6QUA0xawWeCSF/JkRkPVrAjMdY31lCThJSWwxlHEminaMTxS4e9tdtquGaGZQTra0eSttA45Z99bdaMlVU4cUatKUcDhJkeuh+DGQx8o+uBrauu2eqeI2bR2VZ8Rabr/ALIx5mznb8Q8J86T57f2rH4q0fqQ5izkvojZ4faq72khKzAZklmB5MuBlmNm1mqqtKtUaU1oW0uagug9RqrVmViw9AK1qi4DzSXCLK+5PxhmPJ62rqsV8vVzz2bfIWsKVSrSvw7S2pGnUuxEJ+T7C+mT57f2q34u0fqRV8NQG19odg8I1pXkVfOLPq97Bch31lG0WmWS+xDoWdalnSS3S0jitnDxqAEIOtmo+VxrXum5tzWZc3HBdFjEvVlxXeJL0IKjpPoqsucsACybym5XPV0N7D7aqnSvzR6Xknl6VG6laM47HtXuvNFItriW3lDIzRyId42MDxBH9Qd9a57KUaVop3O6UX3o0HD/AAkRTR8liVusi+cqqwPWY23HrU9gFZRnKLvTPNWz+OX50Xet0vs/3iLbRrBLrbBc8iT8HlNXb6Ewz7hW3DlCqsnczzlo5CqwedOS4ZryvEP4IA22K9BU7s4s/wDUH2+qthcpb4+ZzZcn3O6/yOa+ByTjdp1e5H79T/kl/Xz/AAY/4/8A6HMPgkhT3+8OXyVWP2szVi+UJvqxMlYYLrSJax0cwq1yITl3HF/dO/I5R591VSrWiptu8vyZxhQp6ZjrEcfeQaqDk03ZDeR0Z8B1CsYUUs3mJ13LJZFYxO/5PJIxrTPsRP8Ac3Qo6a2oQvzehrN3aEx4J8J1fGLljrF35JXPwuT98YdTSEj+AVRbql+GG7P97jaskLk5bzQ60DcCgCgM50rs/F78SD3q7G3oWeMf70y7SproUJY6d22Pp+DRtEcM795GYpY8oFZDqSoc436+Kt0qdxFWwldk9Chq86YVinKKQw1JE2SRnep6R0qeBqJwwvsJjK8Ropss4PQ/qSaVuuyYdVEwHqq4zvFB6i4m8UHoTeKD0F4a9QLwLVIvIeXAUBL27tbud/J5ahPyojzT7KtVV6Sz4+5hgWzIT49dRe+xLMvnwHJ++JjtPommGnLR3cfcjFJao7WukEDnV1wr+ZIDG+fY2WfdUSpSir9hlGWJ3LUaYjpVbxbA3KN0JtHe26teVWKO3ZeQbZXzawr/AKy8tfQo2OYubl9coq5DIZb8vlNxrWnLE7z2vJ3J8bFSwKTfHTuWwjaxOgFAPMNxOSBs42y6V+Ce0fXvrKMnHQ0rZyfQtccNWPB7Vwf6i44VpRHLzXPJt1nmnsbh3+2tqFaL1yPE8ofx60WfpUunHs63evYm8qvPPCZZVUFmIUDeSQAO81KTegIpsUeXm2q5jjM4IjHoje57NlWYFHOfgYYm9BL2ZhTKMmS5nYRq7eUzvsB+SqjM5DYAKnFid70RKjsWrNYwXDVtreOBPJjQLn0kbyesnM99cqpNzk5PadSEVGKih7WBkFAFARWk+DC7tnhJ1WPOjfzJF2o3cfZnVlGpzc1IwqQxxuM+w25Z1IddWVGKSp5rrsPcd46jXRkktNNhzc9GcsSw4uRJGdSZditwI4o44qfZvqYTuyehElfmhpojiCNAkeeTouRU7yASMx0jhWVaDUmxTleifDVQWXig9Cbz0PUC8UHpcTeGvS4XnuvUXC843VwVQsqFyPgrlmezOksleW0KcalRQlJRT2vTyKZfaaSkkRoqcOdzmHryHsrVddvQ9pZv4xZ0lKpNy4ZL7vzK9e4hJMc5XZjwz3DsG4VW5N6s7tnsVns6/wBUEu7Px1G1Ym0FAFAFAFAFASFli08Y1I3bI7AMg2Xogg5d1WU6soPLwOVb+SLJak5VFhf9lk+/Y+8t2GYUrqsk6O0n7ZtfLsXyR2ZZ10Y1pNaXHze12elRquFOeNLb+/bImgKgoHugmH8vO163vcetFbdBO6WUfQHUGqq0zwx5ta6v7Ivs0L3jfcX+tE3QoAoAoAoCi6d4QYn8ehXMZBbpBvaNfJlA85OPyeyt2zVL1zcu727zUtFP613kZFIGAZSCCMwRuIO41c1caxAYbhyyw6uZV4ppVSRdjIRIx7xt2g1fKbjLsaRgleh3b4m0bCO5AVicklHvcn3W6j3Vg4Jq+JKldkyWzqoyPdalxN57rUuF4a9LheGvUXC8NapuF5DY3gMc+bDmSecNx9Ice3fVNSipZ7Tt8mcuVrHdCXShu3cPbQo9/YPC2rIuR4HgR0g8a1JRcXcz31kttG1wx0pXrzXFDWsTaCgCgCgFxRMxyVSx6ACT6hRZ6GFSpCmsU2ku13E7h+ikr7ZCIx629Q+s1fGhJ65Hn7Z/JbNSypdN+C8fZFpw3CIofIXneedrevh3VswpRjoeQt3KtptmVSWW5ZL894/rM5o18We7mFpESMxrTyD9FEeAPnvuA7TWTkqccb7uJMYOcsK7zULO1SKNY41CoihVUbgAMgK5kpOTvZ0kklcjtUEhQBQBQBQHhGe+gMzx/CDh8msoPiUjf9s7HceiNidh4HZ0Z9KlU55XPrLz/Jz61Pm3etPQjMLOrPcx9LLKvWJFAP8AqU1bPOMX3FK1ZIzwq6lXUMp3g7QarTad6MtSK8Xmt/es5ov1TH3RB+zc+UPkmrb4z1yZhc1oPrDEY5gdQ7R5SHY6+kp2isJQcdTJNMdVgSFAFAFAFAcrq2SRSrqGU8D9R4HrqJRUlcy+z2mrZ5qpSlc/3xKfi+izpm0Obr5vwx97+tak6DWccz23Jv8AJKVa6Fo6Mt+x+3p2lcqg9Mner0FCSSwSeBX93TWU7m283tUbxWdNxT6SOXypRtlSl/8AyzuktmWfe9GaDaogUcmFCkZjVAAI6sq34pJZHzW0TrSm+ebclrfff5nWpKQoBpdTuXWC3UPcSeQvBRxkkPBB7dwrNJJYpaL9uCTbwrU0DRjAUs4dQEu7HWllPlSOd5PQOAHAd5PPrVXUlf4HQpU1CNxL1UWBQBQBQBQBQBQCJ4VdSrqGVgQykZgg7CCDvFSm070Q0mrmZVj2jEmHzi4jLPZhSjDazwITrAHi0attB3gEg9J6dKuq0cL63r+Tn1aDpvEtB1HIGAZSCCMwRtBHUahq4wFVAGV/hccpBYFXHkyIdVx2MP6HMVnGbiYuKY25W5h8pfGE85MllA603N3bayuhLTL0IzQ6ssTil2I41hvQ81x2qdtYyhKOpkpJjysCQoAoAoCGlna6JSIkQDZJKN79KRno6W9XXckoZvUwvxaaHW+0fgkULq6hAyVl2EAdPT31rVKanm9Tr8n8r2mxdGDvj/V6d27uKlimj0sOZy1085eHau8f0rTnSlE9vYOXbNa7o34Zbn9no/XsIiqzskpg+NyQHIc5OKHd2g8DVlOo4aHJ5T5Ho25XvKeyS++9F5w3Eo51zjPap8pe0fXurdhNTWR8+t3J9exzw1Vwex8PbUHneSTkLVRJOd4+BEPOlYbh1bzVtyisU8l68DSScndHUvei+jaWiE58pM+2WZvKc9AHwVHBRWhWrOo9y2I36VJU12k5VJaFAFAFAFAFAFAFAFAeEUBR8a0LaMtLh+qM9r2rHKNj0xH9G3V5O7dlW7TtKfRqeO3v3mpUs+2HgQVrfqzGNg0cq+VFINVx3HeOsbK2HG5XrNbzV23MdVgSFANb3DopffEDEbjuYdjDaKzjOUdCGk9Rp+D5o/eZyw8yYa47nGTD21lji+svAi5rRh+EpU9+t3y86IiQfN2MPVTBF6PxGJ7UK/GC3yJMgXLerBlb5pGZPZTmp7hjQ3RHu9r5x2/BAefIPlkeSvyd9TlT01I63AmY4woCqAABkANgA6hVTd5mKqAFARGLYFBICzZRt54yX1g7DVcqEZ6anZsPLtqst0b8Udz+z1Xp2FJv7QRsQkiSAfCTaB28Ae81ROy1Yq+794HrbF/IrHabot4Zbnp3PT0G8MzKdZWKnpBIPrFUJtO9Haq0qdaDhNJp7GaR4OtNraCMW80aw5nMzLmQ7HjLnmc+vaPRArOpVlN3yZ5S1/x7mk5WXNbtvc9vrxNWhlV1DIwZSMwykEEHiCN9YHn5RcXc1cxdCAoAoAoAoAoAoAoAoAoAoCMxzAILtQJ4wSPJcc2RD0q42j+lWU6s6bvizCdOM10kU6+0XvLfbCwu4/NYhJwPS8h+/I1uRtFOfWyfkak7POPVzIlcWj1tSTWhk/VzKY27tbYe4mrcDuvWa7Chu7Jj6sCTnc3CRrrOyqOliB/Wskm9CG7iN/Cckuy2jzH66QFY+1V8pvZWeBR6z7iMV+h0t8GXPXmPLSEZazgZAdCJuUUdR6RyQUd4PgFuTnyQU9KFk+iRUc7PeMCPPwIo8mW4Xslb686nnXuXgMJ5+Bz8Zufnr92nOdiIw9o3vLSGIZzXMw6mmIJ7FXInurKMpS0ivANJas64fow9wc7ez5p/T3ZfV7VjYl29QFYztCh1pdy/biyFCUtF4l2wPQOCIq858YkG0ayhYkP7OEc0dpzNaVS1TllHJefibcLPGObzJLHdFLW72zRDX/WLzX+cN/YcxWqdWzcoWiz/AC5Zbnmv3gZ5jngpmTNrWQSjzHyR+wN5J79WoPQWb+Q05ZVo3dqzXhr6lew7F77DJNXJ4xnmYpAeTbpIHq5yno21B0K1msnKEMSab3rVfu5mnaM+EO2uckkPISnZqueax+S+7uOR7am88zbORq9nvlHpR3rXvRcak5AUAUAUAUAUAUAUAUAUAUAUA3vrGKZdSaNJF811DD1GsoylF3xdxDipZMrN14PrbbyDzW56IpDqbfkPrD1ZVsRtc/qufEolZoPTIgT4NZo2LxzwztnsNwj6w7HDH15Vf8bFq5prgUuyNaPxOr4HiK74IH9CYj6aU56i9r8PyQ6FTsOP4OxD4iT2Tw5e0g05yl/byZjzNTd5i0wnED/wka+nOv8AtU052j/Z+BKoVN3mOItFsQbyntYh1crK3qOqKxdopLRN+C9zJWeb1aH0GgOf5xdzP8mMLCvYdXNv9VYO1/1ivUsVlW1k7hOjFpbHOGBFbzzz5P8AqPm3tqidapPrMujShHREvVRYFAFAFAcbq1SRSkiK6nerAMD3GhlCcoPFF3PsKZjXgwtZczCWgb5POTM/Ibb3AgVFx2bPy9aKeU7pLt18fe8irSxxbDdkeV3APgAliAPNU89T1LrDqpmbVSrydbut/rnv2d+x8Xcyz4DpxbXDcm5ME24xS8059Csdh7Nh6qXnMtPJdaiscelHfHP99O0s9Sc0KAKAKAKAKAKAKAKAKAKAKAKAKAKAKAKAKAKAKAKAKAKAKAKAKAZYnhEFwMp4kkHDWAJHYd47qNXl1G0VaLvpya4DC1wOS32W07an6mbOVAOhHzDp62A6DUJF07VGt82Cv3xyfetH4J9o4ONKpKupDDYwUhlz6mORI7hUlXMN5xeX7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itu.int/en/history/ImagesITUlogo/2011-ITU-logo-offici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52" y="545561"/>
            <a:ext cx="971096" cy="10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tu.int/PublishingImages/masterpage/logos/itu-150-logo-web-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84" y="695222"/>
            <a:ext cx="2143521" cy="8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opportunities in 21</a:t>
            </a:r>
            <a:r>
              <a:rPr lang="en-US" baseline="30000" dirty="0" smtClean="0"/>
              <a:t>st</a:t>
            </a:r>
            <a:r>
              <a:rPr lang="en-US" dirty="0" smtClean="0"/>
              <a:t> century with striving open Innovation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00994"/>
            <a:ext cx="6668417" cy="359675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68416" y="1478417"/>
            <a:ext cx="5523584" cy="392076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want entrepreneurs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but not everyone can and should be an entrepreneur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want jobs for Youth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but they need to “unlearn” everything they “learned” in traditional institutions if any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Tech-hubs and </a:t>
            </a:r>
            <a:r>
              <a:rPr lang="en-US" dirty="0" err="1"/>
              <a:t>mhubs</a:t>
            </a:r>
            <a:r>
              <a:rPr lang="en-US" dirty="0"/>
              <a:t> are the new NGO of the our new digital world trying to fill </a:t>
            </a:r>
            <a:r>
              <a:rPr lang="en-US" dirty="0" smtClean="0"/>
              <a:t>gaps (e.g. skills) </a:t>
            </a:r>
            <a:r>
              <a:rPr lang="en-US" dirty="0"/>
              <a:t>desperately in the ecosystem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Many </a:t>
            </a:r>
            <a:r>
              <a:rPr lang="en-US" dirty="0"/>
              <a:t>groups (e.g. </a:t>
            </a:r>
            <a:r>
              <a:rPr lang="en-US" dirty="0" smtClean="0"/>
              <a:t>gender) </a:t>
            </a:r>
            <a:r>
              <a:rPr lang="en-US" dirty="0"/>
              <a:t>are left behind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Many institutions are not adapting quickly enough to the change from command and control dis-aggregation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Academia as an example in journey from knowledge store, knowledge hub, and perhaps “entrepreneurial” </a:t>
            </a:r>
            <a:r>
              <a:rPr lang="en-US" dirty="0" smtClean="0"/>
              <a:t>universities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Governments still operate same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900" dirty="0"/>
              <a:t>Many markets never had the developed financial support </a:t>
            </a:r>
            <a:r>
              <a:rPr lang="en-US" sz="2900" dirty="0" smtClean="0"/>
              <a:t>like USA </a:t>
            </a:r>
            <a:r>
              <a:rPr lang="en-US" sz="2900" dirty="0"/>
              <a:t>for filling gaps in funding</a:t>
            </a:r>
          </a:p>
        </p:txBody>
      </p:sp>
    </p:spTree>
    <p:extLst>
      <p:ext uri="{BB962C8B-B14F-4D97-AF65-F5344CB8AC3E}">
        <p14:creationId xmlns:p14="http://schemas.microsoft.com/office/powerpoint/2010/main" val="1604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Innovation divide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95" y="1613354"/>
            <a:ext cx="5027105" cy="3572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529" y="5295246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*NSF: what is an innovation ecosystem</a:t>
            </a:r>
            <a:endParaRPr lang="en-US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1613354"/>
            <a:ext cx="6362197" cy="42486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Innovation divide is widening </a:t>
            </a:r>
          </a:p>
          <a:p>
            <a:pPr lvl="1"/>
            <a:r>
              <a:rPr lang="en-US" dirty="0" smtClean="0"/>
              <a:t>Every indicator from traditional indicators such as Intellectual properties, R&amp;D investment,  etc.</a:t>
            </a:r>
          </a:p>
          <a:p>
            <a:pPr lvl="1"/>
            <a:r>
              <a:rPr lang="en-US" dirty="0" smtClean="0"/>
              <a:t>30% of R&amp;D in USA is government funded (e.g. NSF)</a:t>
            </a:r>
          </a:p>
          <a:p>
            <a:r>
              <a:rPr lang="en-US" dirty="0" smtClean="0"/>
              <a:t>Core to the problem and the solution is ICT</a:t>
            </a:r>
          </a:p>
          <a:p>
            <a:pPr lvl="1"/>
            <a:r>
              <a:rPr lang="en-US" dirty="0" smtClean="0"/>
              <a:t>Scale dependence (e.g. Uber)</a:t>
            </a:r>
          </a:p>
          <a:p>
            <a:pPr lvl="1"/>
            <a:r>
              <a:rPr lang="en-US" dirty="0" smtClean="0"/>
              <a:t>Innovation as a market driven phenomenon</a:t>
            </a:r>
          </a:p>
          <a:p>
            <a:pPr lvl="1"/>
            <a:r>
              <a:rPr lang="en-US" dirty="0" smtClean="0"/>
              <a:t>Innovation as a community business</a:t>
            </a:r>
          </a:p>
          <a:p>
            <a:r>
              <a:rPr lang="en-US" dirty="0" smtClean="0"/>
              <a:t>In close partnership with numerous actors </a:t>
            </a:r>
          </a:p>
          <a:p>
            <a:pPr lvl="1"/>
            <a:r>
              <a:rPr lang="en-US" dirty="0" smtClean="0"/>
              <a:t>Local , regional specificity</a:t>
            </a:r>
          </a:p>
          <a:p>
            <a:pPr lvl="1"/>
            <a:r>
              <a:rPr lang="en-US" dirty="0" smtClean="0"/>
              <a:t>Organic nature of innovation actors: an ecosystem concept (e.g. silicon valley)</a:t>
            </a:r>
          </a:p>
        </p:txBody>
      </p:sp>
    </p:spTree>
    <p:extLst>
      <p:ext uri="{BB962C8B-B14F-4D97-AF65-F5344CB8AC3E}">
        <p14:creationId xmlns:p14="http://schemas.microsoft.com/office/powerpoint/2010/main" val="12973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30998" y="1086972"/>
            <a:ext cx="3666065" cy="48083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best practices from Member States?</a:t>
            </a:r>
          </a:p>
          <a:p>
            <a:r>
              <a:rPr lang="en-US" dirty="0" smtClean="0"/>
              <a:t>What new role can we foster with academia -innovators- businesses-financial institutions-communities? </a:t>
            </a:r>
          </a:p>
          <a:p>
            <a:r>
              <a:rPr lang="en-US" dirty="0" smtClean="0"/>
              <a:t>What new partnership can we promote with all stakeholders?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6476" y="0"/>
            <a:ext cx="11050054" cy="9816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 can boost innovation potential with the right focus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0" y="809972"/>
            <a:ext cx="7384788" cy="4808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0803" y="5618329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*NSF: what is an innovation ecosystem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02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6" y="0"/>
            <a:ext cx="6431274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20842" y="520784"/>
            <a:ext cx="5237747" cy="4388100"/>
          </a:xfrm>
        </p:spPr>
        <p:txBody>
          <a:bodyPr/>
          <a:lstStyle/>
          <a:p>
            <a:r>
              <a:rPr lang="en-US" dirty="0"/>
              <a:t>Approach</a:t>
            </a:r>
            <a:br>
              <a:rPr lang="en-US" dirty="0"/>
            </a:br>
            <a:r>
              <a:rPr lang="en-US" dirty="0" smtClean="0"/>
              <a:t>and options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46746" y="754481"/>
          <a:ext cx="11032959" cy="332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proposed </a:t>
            </a:r>
            <a:r>
              <a:rPr lang="en-US" dirty="0"/>
              <a:t>a</a:t>
            </a:r>
            <a:r>
              <a:rPr lang="en-US" dirty="0" smtClean="0"/>
              <a:t>pproach to meet challenges</a:t>
            </a:r>
            <a:endParaRPr lang="en-US" dirty="0"/>
          </a:p>
        </p:txBody>
      </p:sp>
      <p:sp>
        <p:nvSpPr>
          <p:cNvPr id="11" name="Pie 10"/>
          <p:cNvSpPr/>
          <p:nvPr/>
        </p:nvSpPr>
        <p:spPr>
          <a:xfrm>
            <a:off x="577516" y="3513221"/>
            <a:ext cx="3031958" cy="3031958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093495" y="3513221"/>
            <a:ext cx="8943472" cy="3031958"/>
          </a:xfrm>
          <a:custGeom>
            <a:avLst/>
            <a:gdLst>
              <a:gd name="connsiteX0" fmla="*/ 0 w 8943472"/>
              <a:gd name="connsiteY0" fmla="*/ 0 h 3031958"/>
              <a:gd name="connsiteX1" fmla="*/ 8943472 w 8943472"/>
              <a:gd name="connsiteY1" fmla="*/ 0 h 3031958"/>
              <a:gd name="connsiteX2" fmla="*/ 8943472 w 8943472"/>
              <a:gd name="connsiteY2" fmla="*/ 3031958 h 3031958"/>
              <a:gd name="connsiteX3" fmla="*/ 0 w 8943472"/>
              <a:gd name="connsiteY3" fmla="*/ 3031958 h 3031958"/>
              <a:gd name="connsiteX4" fmla="*/ 0 w 8943472"/>
              <a:gd name="connsiteY4" fmla="*/ 0 h 303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3472" h="3031958">
                <a:moveTo>
                  <a:pt x="0" y="0"/>
                </a:moveTo>
                <a:lnTo>
                  <a:pt x="8943472" y="0"/>
                </a:lnTo>
                <a:lnTo>
                  <a:pt x="8943472" y="3031958"/>
                </a:lnTo>
                <a:lnTo>
                  <a:pt x="0" y="30319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0" tIns="160020" rIns="4631756" bIns="2282389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 smtClean="0"/>
              <a:t>Policy</a:t>
            </a:r>
            <a:endParaRPr lang="en-US" sz="4200" kern="1200" dirty="0"/>
          </a:p>
        </p:txBody>
      </p:sp>
      <p:sp>
        <p:nvSpPr>
          <p:cNvPr id="13" name="Pie 12"/>
          <p:cNvSpPr/>
          <p:nvPr/>
        </p:nvSpPr>
        <p:spPr>
          <a:xfrm>
            <a:off x="1108109" y="4422810"/>
            <a:ext cx="1970770" cy="197077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2093495" y="4422810"/>
            <a:ext cx="8943472" cy="1970770"/>
          </a:xfrm>
          <a:custGeom>
            <a:avLst/>
            <a:gdLst>
              <a:gd name="connsiteX0" fmla="*/ 0 w 8943472"/>
              <a:gd name="connsiteY0" fmla="*/ 0 h 1970770"/>
              <a:gd name="connsiteX1" fmla="*/ 8943472 w 8943472"/>
              <a:gd name="connsiteY1" fmla="*/ 0 h 1970770"/>
              <a:gd name="connsiteX2" fmla="*/ 8943472 w 8943472"/>
              <a:gd name="connsiteY2" fmla="*/ 1970770 h 1970770"/>
              <a:gd name="connsiteX3" fmla="*/ 0 w 8943472"/>
              <a:gd name="connsiteY3" fmla="*/ 1970770 h 1970770"/>
              <a:gd name="connsiteX4" fmla="*/ 0 w 8943472"/>
              <a:gd name="connsiteY4" fmla="*/ 0 h 197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3472" h="1970770">
                <a:moveTo>
                  <a:pt x="0" y="0"/>
                </a:moveTo>
                <a:lnTo>
                  <a:pt x="8943472" y="0"/>
                </a:lnTo>
                <a:lnTo>
                  <a:pt x="8943472" y="1970770"/>
                </a:lnTo>
                <a:lnTo>
                  <a:pt x="0" y="19707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0" tIns="160020" rIns="4631756" bIns="1221204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 smtClean="0"/>
              <a:t>Ecosystem</a:t>
            </a:r>
            <a:endParaRPr lang="en-US" sz="4200" kern="1200" dirty="0"/>
          </a:p>
        </p:txBody>
      </p:sp>
      <p:sp>
        <p:nvSpPr>
          <p:cNvPr id="15" name="Pie 14"/>
          <p:cNvSpPr/>
          <p:nvPr/>
        </p:nvSpPr>
        <p:spPr>
          <a:xfrm>
            <a:off x="1638701" y="5332396"/>
            <a:ext cx="909586" cy="909586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2093495" y="5332396"/>
            <a:ext cx="8943472" cy="909586"/>
          </a:xfrm>
          <a:custGeom>
            <a:avLst/>
            <a:gdLst>
              <a:gd name="connsiteX0" fmla="*/ 0 w 8943472"/>
              <a:gd name="connsiteY0" fmla="*/ 0 h 909586"/>
              <a:gd name="connsiteX1" fmla="*/ 8943472 w 8943472"/>
              <a:gd name="connsiteY1" fmla="*/ 0 h 909586"/>
              <a:gd name="connsiteX2" fmla="*/ 8943472 w 8943472"/>
              <a:gd name="connsiteY2" fmla="*/ 909586 h 909586"/>
              <a:gd name="connsiteX3" fmla="*/ 0 w 8943472"/>
              <a:gd name="connsiteY3" fmla="*/ 909586 h 909586"/>
              <a:gd name="connsiteX4" fmla="*/ 0 w 8943472"/>
              <a:gd name="connsiteY4" fmla="*/ 0 h 90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3472" h="909586">
                <a:moveTo>
                  <a:pt x="0" y="0"/>
                </a:moveTo>
                <a:lnTo>
                  <a:pt x="8943472" y="0"/>
                </a:lnTo>
                <a:lnTo>
                  <a:pt x="8943472" y="909586"/>
                </a:lnTo>
                <a:lnTo>
                  <a:pt x="0" y="9095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0" tIns="160020" rIns="4631756" bIns="16002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kern="1200" dirty="0" smtClean="0"/>
              <a:t>Partnership</a:t>
            </a:r>
            <a:endParaRPr lang="en-US" sz="4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852160" y="3513221"/>
            <a:ext cx="5184807" cy="909589"/>
          </a:xfrm>
          <a:custGeom>
            <a:avLst/>
            <a:gdLst>
              <a:gd name="connsiteX0" fmla="*/ 0 w 4471736"/>
              <a:gd name="connsiteY0" fmla="*/ 0 h 909589"/>
              <a:gd name="connsiteX1" fmla="*/ 4471736 w 4471736"/>
              <a:gd name="connsiteY1" fmla="*/ 0 h 909589"/>
              <a:gd name="connsiteX2" fmla="*/ 4471736 w 4471736"/>
              <a:gd name="connsiteY2" fmla="*/ 909589 h 909589"/>
              <a:gd name="connsiteX3" fmla="*/ 0 w 4471736"/>
              <a:gd name="connsiteY3" fmla="*/ 909589 h 909589"/>
              <a:gd name="connsiteX4" fmla="*/ 0 w 4471736"/>
              <a:gd name="connsiteY4" fmla="*/ 0 h 9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1736" h="909589">
                <a:moveTo>
                  <a:pt x="0" y="0"/>
                </a:moveTo>
                <a:lnTo>
                  <a:pt x="4471736" y="0"/>
                </a:lnTo>
                <a:lnTo>
                  <a:pt x="4471736" y="909589"/>
                </a:lnTo>
                <a:lnTo>
                  <a:pt x="0" y="90958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Identify policy coherent approaches to ICT innovation, based on best practices to be integrated into national development agenda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/>
              <a:t>Knowledge triangle focus with academia as key enabler</a:t>
            </a:r>
            <a:endParaRPr lang="en-US" sz="14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5852160" y="4422810"/>
            <a:ext cx="5184807" cy="909586"/>
          </a:xfrm>
          <a:custGeom>
            <a:avLst/>
            <a:gdLst>
              <a:gd name="connsiteX0" fmla="*/ 0 w 4471736"/>
              <a:gd name="connsiteY0" fmla="*/ 0 h 909586"/>
              <a:gd name="connsiteX1" fmla="*/ 4471736 w 4471736"/>
              <a:gd name="connsiteY1" fmla="*/ 0 h 909586"/>
              <a:gd name="connsiteX2" fmla="*/ 4471736 w 4471736"/>
              <a:gd name="connsiteY2" fmla="*/ 909586 h 909586"/>
              <a:gd name="connsiteX3" fmla="*/ 0 w 4471736"/>
              <a:gd name="connsiteY3" fmla="*/ 909586 h 909586"/>
              <a:gd name="connsiteX4" fmla="*/ 0 w 4471736"/>
              <a:gd name="connsiteY4" fmla="*/ 0 h 90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1736" h="909586">
                <a:moveTo>
                  <a:pt x="0" y="0"/>
                </a:moveTo>
                <a:lnTo>
                  <a:pt x="4471736" y="0"/>
                </a:lnTo>
                <a:lnTo>
                  <a:pt x="4471736" y="909586"/>
                </a:lnTo>
                <a:lnTo>
                  <a:pt x="0" y="90958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On fostering ICT innovation in the public sector</a:t>
            </a:r>
            <a:endParaRPr lang="en-US" sz="14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On creating ICT incubator, including youth, gender responsiveness and sustainability issues</a:t>
            </a:r>
            <a:endParaRPr lang="en-US" sz="14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On enhancing competitiveness of SME ICT enterprises</a:t>
            </a:r>
            <a:endParaRPr lang="en-US" sz="14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5852160" y="5332396"/>
            <a:ext cx="5184807" cy="909586"/>
          </a:xfrm>
          <a:custGeom>
            <a:avLst/>
            <a:gdLst>
              <a:gd name="connsiteX0" fmla="*/ 0 w 4471736"/>
              <a:gd name="connsiteY0" fmla="*/ 0 h 909586"/>
              <a:gd name="connsiteX1" fmla="*/ 4471736 w 4471736"/>
              <a:gd name="connsiteY1" fmla="*/ 0 h 909586"/>
              <a:gd name="connsiteX2" fmla="*/ 4471736 w 4471736"/>
              <a:gd name="connsiteY2" fmla="*/ 909586 h 909586"/>
              <a:gd name="connsiteX3" fmla="*/ 0 w 4471736"/>
              <a:gd name="connsiteY3" fmla="*/ 909586 h 909586"/>
              <a:gd name="connsiteX4" fmla="*/ 0 w 4471736"/>
              <a:gd name="connsiteY4" fmla="*/ 0 h 90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1736" h="909586">
                <a:moveTo>
                  <a:pt x="0" y="0"/>
                </a:moveTo>
                <a:lnTo>
                  <a:pt x="4471736" y="0"/>
                </a:lnTo>
                <a:lnTo>
                  <a:pt x="4471736" y="909586"/>
                </a:lnTo>
                <a:lnTo>
                  <a:pt x="0" y="90958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Special emphasis on linkages for ICT Innovation ecosystem/culture</a:t>
            </a:r>
            <a:endParaRPr lang="en-US" sz="14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New ways of investing and financing development initiatives</a:t>
            </a:r>
            <a:endParaRPr lang="en-US" sz="14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Promoting cooperation, know-how, cost effective technology transfer</a:t>
            </a:r>
            <a:endParaRPr lang="en-US" sz="14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/>
              <a:t>I</a:t>
            </a:r>
            <a:r>
              <a:rPr lang="en-US" sz="1400" kern="1200" dirty="0" smtClean="0"/>
              <a:t>nitiatives to foster ICT Innovation  in converged ecosystem</a:t>
            </a:r>
            <a:endParaRPr lang="en-US" sz="1400" kern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39798" y="3669589"/>
            <a:ext cx="1711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Foster Environment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9798" y="5377493"/>
            <a:ext cx="139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Nurture</a:t>
            </a:r>
          </a:p>
          <a:p>
            <a:r>
              <a:rPr lang="en-US" sz="2000" b="1" dirty="0" smtClean="0"/>
              <a:t>Ecosystem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39798" y="4523541"/>
            <a:ext cx="144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Seed Ecosystem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855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options depending on need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38270" y="1156322"/>
            <a:ext cx="5079208" cy="913046"/>
          </a:xfrm>
          <a:custGeom>
            <a:avLst/>
            <a:gdLst>
              <a:gd name="connsiteX0" fmla="*/ 0 w 3203971"/>
              <a:gd name="connsiteY0" fmla="*/ 0 h 913046"/>
              <a:gd name="connsiteX1" fmla="*/ 3203971 w 3203971"/>
              <a:gd name="connsiteY1" fmla="*/ 0 h 913046"/>
              <a:gd name="connsiteX2" fmla="*/ 3203971 w 3203971"/>
              <a:gd name="connsiteY2" fmla="*/ 913046 h 913046"/>
              <a:gd name="connsiteX3" fmla="*/ 0 w 3203971"/>
              <a:gd name="connsiteY3" fmla="*/ 913046 h 913046"/>
              <a:gd name="connsiteX4" fmla="*/ 0 w 3203971"/>
              <a:gd name="connsiteY4" fmla="*/ 0 h 91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913046">
                <a:moveTo>
                  <a:pt x="0" y="0"/>
                </a:moveTo>
                <a:lnTo>
                  <a:pt x="3203971" y="0"/>
                </a:lnTo>
                <a:lnTo>
                  <a:pt x="3203971" y="913046"/>
                </a:lnTo>
                <a:lnTo>
                  <a:pt x="0" y="913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/>
              <a:t>Policy &amp; Governance toolkit</a:t>
            </a:r>
            <a:endParaRPr lang="en-US" sz="2500" kern="1200" dirty="0"/>
          </a:p>
        </p:txBody>
      </p:sp>
      <p:sp>
        <p:nvSpPr>
          <p:cNvPr id="8" name="Freeform 7"/>
          <p:cNvSpPr/>
          <p:nvPr/>
        </p:nvSpPr>
        <p:spPr>
          <a:xfrm>
            <a:off x="438270" y="2069370"/>
            <a:ext cx="5079208" cy="1467458"/>
          </a:xfrm>
          <a:custGeom>
            <a:avLst/>
            <a:gdLst>
              <a:gd name="connsiteX0" fmla="*/ 0 w 3203971"/>
              <a:gd name="connsiteY0" fmla="*/ 0 h 3968119"/>
              <a:gd name="connsiteX1" fmla="*/ 3203971 w 3203971"/>
              <a:gd name="connsiteY1" fmla="*/ 0 h 3968119"/>
              <a:gd name="connsiteX2" fmla="*/ 3203971 w 3203971"/>
              <a:gd name="connsiteY2" fmla="*/ 3968119 h 3968119"/>
              <a:gd name="connsiteX3" fmla="*/ 0 w 3203971"/>
              <a:gd name="connsiteY3" fmla="*/ 3968119 h 3968119"/>
              <a:gd name="connsiteX4" fmla="*/ 0 w 3203971"/>
              <a:gd name="connsiteY4" fmla="*/ 0 h 396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3968119">
                <a:moveTo>
                  <a:pt x="0" y="0"/>
                </a:moveTo>
                <a:lnTo>
                  <a:pt x="3203971" y="0"/>
                </a:lnTo>
                <a:lnTo>
                  <a:pt x="3203971" y="3968119"/>
                </a:lnTo>
                <a:lnTo>
                  <a:pt x="0" y="3968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77800" bIns="200025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Policy roadmap</a:t>
            </a:r>
            <a:endParaRPr lang="en-US" sz="20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/>
              <a:t>Initiatives for </a:t>
            </a:r>
            <a:r>
              <a:rPr lang="en-US" sz="2000" dirty="0"/>
              <a:t>n</a:t>
            </a:r>
            <a:r>
              <a:rPr lang="en-US" sz="2000" kern="1200" dirty="0" smtClean="0"/>
              <a:t>ational implementation</a:t>
            </a:r>
            <a:endParaRPr lang="en-US" sz="20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Capacity building</a:t>
            </a:r>
            <a:endParaRPr lang="en-US" sz="2000" kern="1200" dirty="0"/>
          </a:p>
        </p:txBody>
      </p:sp>
      <p:sp>
        <p:nvSpPr>
          <p:cNvPr id="9" name="Freeform 8"/>
          <p:cNvSpPr/>
          <p:nvPr/>
        </p:nvSpPr>
        <p:spPr>
          <a:xfrm>
            <a:off x="5792946" y="1156322"/>
            <a:ext cx="5852652" cy="913046"/>
          </a:xfrm>
          <a:custGeom>
            <a:avLst/>
            <a:gdLst>
              <a:gd name="connsiteX0" fmla="*/ 0 w 3203971"/>
              <a:gd name="connsiteY0" fmla="*/ 0 h 913046"/>
              <a:gd name="connsiteX1" fmla="*/ 3203971 w 3203971"/>
              <a:gd name="connsiteY1" fmla="*/ 0 h 913046"/>
              <a:gd name="connsiteX2" fmla="*/ 3203971 w 3203971"/>
              <a:gd name="connsiteY2" fmla="*/ 913046 h 913046"/>
              <a:gd name="connsiteX3" fmla="*/ 0 w 3203971"/>
              <a:gd name="connsiteY3" fmla="*/ 913046 h 913046"/>
              <a:gd name="connsiteX4" fmla="*/ 0 w 3203971"/>
              <a:gd name="connsiteY4" fmla="*/ 0 h 91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913046">
                <a:moveTo>
                  <a:pt x="0" y="0"/>
                </a:moveTo>
                <a:lnTo>
                  <a:pt x="3203971" y="0"/>
                </a:lnTo>
                <a:lnTo>
                  <a:pt x="3203971" y="913046"/>
                </a:lnTo>
                <a:lnTo>
                  <a:pt x="0" y="91304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hueOff val="-3676672"/>
              <a:satOff val="-5114"/>
              <a:lumOff val="-1961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/>
              <a:t>Ecosystem toolkit</a:t>
            </a:r>
            <a:endParaRPr lang="en-US" sz="2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792947" y="2069370"/>
            <a:ext cx="5852651" cy="1467458"/>
          </a:xfrm>
          <a:custGeom>
            <a:avLst/>
            <a:gdLst>
              <a:gd name="connsiteX0" fmla="*/ 0 w 3203971"/>
              <a:gd name="connsiteY0" fmla="*/ 0 h 3968119"/>
              <a:gd name="connsiteX1" fmla="*/ 3203971 w 3203971"/>
              <a:gd name="connsiteY1" fmla="*/ 0 h 3968119"/>
              <a:gd name="connsiteX2" fmla="*/ 3203971 w 3203971"/>
              <a:gd name="connsiteY2" fmla="*/ 3968119 h 3968119"/>
              <a:gd name="connsiteX3" fmla="*/ 0 w 3203971"/>
              <a:gd name="connsiteY3" fmla="*/ 3968119 h 3968119"/>
              <a:gd name="connsiteX4" fmla="*/ 0 w 3203971"/>
              <a:gd name="connsiteY4" fmla="*/ 0 h 396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3968119">
                <a:moveTo>
                  <a:pt x="0" y="0"/>
                </a:moveTo>
                <a:lnTo>
                  <a:pt x="3203971" y="0"/>
                </a:lnTo>
                <a:lnTo>
                  <a:pt x="3203971" y="3968119"/>
                </a:lnTo>
                <a:lnTo>
                  <a:pt x="0" y="3968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lnRef>
          <a:fillRef idx="1"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fillRef>
          <a:effectRef idx="0"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77800" bIns="200025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Incubators</a:t>
            </a:r>
            <a:endParaRPr lang="en-US" sz="20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SME, ICT firms, ICT Entrepreneurs</a:t>
            </a:r>
            <a:endParaRPr lang="en-US" sz="20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Specific groups (youth, gender, diaspora)</a:t>
            </a:r>
            <a:endParaRPr lang="en-US" sz="20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Initiatives to seed missing layers (e.g. financing?)</a:t>
            </a:r>
            <a:endParaRPr lang="en-US" sz="20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38270" y="3638354"/>
            <a:ext cx="11207327" cy="913046"/>
          </a:xfrm>
          <a:custGeom>
            <a:avLst/>
            <a:gdLst>
              <a:gd name="connsiteX0" fmla="*/ 0 w 3203971"/>
              <a:gd name="connsiteY0" fmla="*/ 0 h 913046"/>
              <a:gd name="connsiteX1" fmla="*/ 3203971 w 3203971"/>
              <a:gd name="connsiteY1" fmla="*/ 0 h 913046"/>
              <a:gd name="connsiteX2" fmla="*/ 3203971 w 3203971"/>
              <a:gd name="connsiteY2" fmla="*/ 913046 h 913046"/>
              <a:gd name="connsiteX3" fmla="*/ 0 w 3203971"/>
              <a:gd name="connsiteY3" fmla="*/ 913046 h 913046"/>
              <a:gd name="connsiteX4" fmla="*/ 0 w 3203971"/>
              <a:gd name="connsiteY4" fmla="*/ 0 h 91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913046">
                <a:moveTo>
                  <a:pt x="0" y="0"/>
                </a:moveTo>
                <a:lnTo>
                  <a:pt x="3203971" y="0"/>
                </a:lnTo>
                <a:lnTo>
                  <a:pt x="3203971" y="913046"/>
                </a:lnTo>
                <a:lnTo>
                  <a:pt x="0" y="913046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>
              <a:hueOff val="-7353344"/>
              <a:satOff val="-10228"/>
              <a:lumOff val="-3922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/>
              <a:t>A Service Platform</a:t>
            </a:r>
            <a:endParaRPr lang="en-US" sz="25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38270" y="4569865"/>
            <a:ext cx="11207327" cy="2288135"/>
          </a:xfrm>
          <a:custGeom>
            <a:avLst/>
            <a:gdLst>
              <a:gd name="connsiteX0" fmla="*/ 0 w 3203971"/>
              <a:gd name="connsiteY0" fmla="*/ 0 h 3968119"/>
              <a:gd name="connsiteX1" fmla="*/ 3203971 w 3203971"/>
              <a:gd name="connsiteY1" fmla="*/ 0 h 3968119"/>
              <a:gd name="connsiteX2" fmla="*/ 3203971 w 3203971"/>
              <a:gd name="connsiteY2" fmla="*/ 3968119 h 3968119"/>
              <a:gd name="connsiteX3" fmla="*/ 0 w 3203971"/>
              <a:gd name="connsiteY3" fmla="*/ 3968119 h 3968119"/>
              <a:gd name="connsiteX4" fmla="*/ 0 w 3203971"/>
              <a:gd name="connsiteY4" fmla="*/ 0 h 396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3968119">
                <a:moveTo>
                  <a:pt x="0" y="0"/>
                </a:moveTo>
                <a:lnTo>
                  <a:pt x="3203971" y="0"/>
                </a:lnTo>
                <a:lnTo>
                  <a:pt x="3203971" y="3968119"/>
                </a:lnTo>
                <a:lnTo>
                  <a:pt x="0" y="3968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lnRef>
          <a:fillRef idx="1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fillRef>
          <a:effectRef idx="0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77800" bIns="200025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National, regional and global context relevant events</a:t>
            </a:r>
            <a:r>
              <a:rPr lang="en-US" sz="2000" dirty="0" smtClean="0"/>
              <a:t>: </a:t>
            </a:r>
            <a:r>
              <a:rPr lang="en-US" sz="2000" dirty="0"/>
              <a:t>f</a:t>
            </a:r>
            <a:r>
              <a:rPr lang="en-US" sz="2000" kern="1200" dirty="0" smtClean="0"/>
              <a:t>acilitate linkages, innovation spill-over, global marketplace opportunities</a:t>
            </a:r>
            <a:endParaRPr lang="en-US" sz="20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Capacity building, Networking, mentoring (e.g. diaspora) ; </a:t>
            </a:r>
          </a:p>
          <a:p>
            <a:pPr marL="228600" lvl="1" indent="-228600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smtClean="0"/>
              <a:t>New Partnership(e.g. academia and/or private sector exchanges, government, community</a:t>
            </a:r>
            <a:r>
              <a:rPr lang="en-US" sz="2000" dirty="0" smtClean="0"/>
              <a:t>); </a:t>
            </a:r>
            <a:endParaRPr lang="en-US" sz="2000" dirty="0"/>
          </a:p>
          <a:p>
            <a:pPr marL="228600" lvl="1" indent="-228600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/>
              <a:t>resource mobilization to fill gaps of ecosystem</a:t>
            </a:r>
            <a:endParaRPr lang="en-US" sz="2000" kern="1200" dirty="0" smtClean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/>
              <a:t>Competition, ideation toward various needs (including social goods , government innovation)</a:t>
            </a:r>
            <a:endParaRPr lang="en-US" sz="2000" kern="1200" dirty="0" smtClean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/>
              <a:t>Promotion of a culture of </a:t>
            </a:r>
            <a:r>
              <a:rPr lang="en-US" sz="2000" dirty="0" smtClean="0"/>
              <a:t>innovation </a:t>
            </a:r>
            <a:r>
              <a:rPr lang="en-US" sz="2000" dirty="0" smtClean="0"/>
              <a:t>(government, academia, entrepreneurs, etc.)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25896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9098" y="970182"/>
            <a:ext cx="11185451" cy="5409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379537" y="2901371"/>
            <a:ext cx="2240895" cy="3266449"/>
          </a:xfrm>
          <a:custGeom>
            <a:avLst/>
            <a:gdLst>
              <a:gd name="connsiteX0" fmla="*/ 0 w 1770537"/>
              <a:gd name="connsiteY0" fmla="*/ 0 h 3934585"/>
              <a:gd name="connsiteX1" fmla="*/ 295090 w 1770537"/>
              <a:gd name="connsiteY1" fmla="*/ 0 h 3934585"/>
              <a:gd name="connsiteX2" fmla="*/ 295090 w 1770537"/>
              <a:gd name="connsiteY2" fmla="*/ 0 h 3934585"/>
              <a:gd name="connsiteX3" fmla="*/ 737724 w 1770537"/>
              <a:gd name="connsiteY3" fmla="*/ 0 h 3934585"/>
              <a:gd name="connsiteX4" fmla="*/ 1770537 w 1770537"/>
              <a:gd name="connsiteY4" fmla="*/ 0 h 3934585"/>
              <a:gd name="connsiteX5" fmla="*/ 1770537 w 1770537"/>
              <a:gd name="connsiteY5" fmla="*/ 655764 h 3934585"/>
              <a:gd name="connsiteX6" fmla="*/ 1770537 w 1770537"/>
              <a:gd name="connsiteY6" fmla="*/ 655764 h 3934585"/>
              <a:gd name="connsiteX7" fmla="*/ 1770537 w 1770537"/>
              <a:gd name="connsiteY7" fmla="*/ 1639410 h 3934585"/>
              <a:gd name="connsiteX8" fmla="*/ 1770537 w 1770537"/>
              <a:gd name="connsiteY8" fmla="*/ 3934585 h 3934585"/>
              <a:gd name="connsiteX9" fmla="*/ 737724 w 1770537"/>
              <a:gd name="connsiteY9" fmla="*/ 3934585 h 3934585"/>
              <a:gd name="connsiteX10" fmla="*/ 295090 w 1770537"/>
              <a:gd name="connsiteY10" fmla="*/ 3934585 h 3934585"/>
              <a:gd name="connsiteX11" fmla="*/ 295090 w 1770537"/>
              <a:gd name="connsiteY11" fmla="*/ 3934585 h 3934585"/>
              <a:gd name="connsiteX12" fmla="*/ 0 w 1770537"/>
              <a:gd name="connsiteY12" fmla="*/ 3934585 h 3934585"/>
              <a:gd name="connsiteX13" fmla="*/ 0 w 1770537"/>
              <a:gd name="connsiteY13" fmla="*/ 1639410 h 3934585"/>
              <a:gd name="connsiteX14" fmla="*/ 0 w 1770537"/>
              <a:gd name="connsiteY14" fmla="*/ 1967293 h 3934585"/>
              <a:gd name="connsiteX15" fmla="*/ 0 w 1770537"/>
              <a:gd name="connsiteY15" fmla="*/ 655764 h 3934585"/>
              <a:gd name="connsiteX16" fmla="*/ 0 w 1770537"/>
              <a:gd name="connsiteY16" fmla="*/ 0 h 393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0537" h="3934585">
                <a:moveTo>
                  <a:pt x="0" y="0"/>
                </a:moveTo>
                <a:lnTo>
                  <a:pt x="295090" y="0"/>
                </a:lnTo>
                <a:lnTo>
                  <a:pt x="295090" y="0"/>
                </a:lnTo>
                <a:lnTo>
                  <a:pt x="737724" y="0"/>
                </a:lnTo>
                <a:lnTo>
                  <a:pt x="1770537" y="0"/>
                </a:lnTo>
                <a:lnTo>
                  <a:pt x="1770537" y="655764"/>
                </a:lnTo>
                <a:lnTo>
                  <a:pt x="1770537" y="655764"/>
                </a:lnTo>
                <a:lnTo>
                  <a:pt x="1770537" y="1639410"/>
                </a:lnTo>
                <a:lnTo>
                  <a:pt x="1770537" y="3934585"/>
                </a:lnTo>
                <a:lnTo>
                  <a:pt x="737724" y="3934585"/>
                </a:lnTo>
                <a:lnTo>
                  <a:pt x="295090" y="3934585"/>
                </a:lnTo>
                <a:lnTo>
                  <a:pt x="295090" y="3934585"/>
                </a:lnTo>
                <a:lnTo>
                  <a:pt x="0" y="3934585"/>
                </a:lnTo>
                <a:lnTo>
                  <a:pt x="0" y="1639410"/>
                </a:lnTo>
                <a:lnTo>
                  <a:pt x="0" y="1967293"/>
                </a:lnTo>
                <a:lnTo>
                  <a:pt x="0" y="6557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5504" tIns="50800" rIns="50800" bIns="50800" numCol="1" spcCol="1270" anchor="t" anchorCtr="0">
            <a:noAutofit/>
          </a:bodyPr>
          <a:lstStyle/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Leverage multi-stakeholders resource and capabilities</a:t>
            </a:r>
            <a:endParaRPr lang="en-US" sz="1600" kern="1200" dirty="0">
              <a:solidFill>
                <a:schemeClr val="tx1"/>
              </a:solidFill>
            </a:endParaRP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Help match supply and demand of knowledge, capacity building, projects, low cost tech transfers</a:t>
            </a:r>
            <a:endParaRPr lang="en-US" sz="1600" kern="1200" dirty="0">
              <a:solidFill>
                <a:schemeClr val="tx1"/>
              </a:solidFill>
            </a:endParaRP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379538" y="2198675"/>
            <a:ext cx="2240894" cy="702696"/>
          </a:xfrm>
          <a:custGeom>
            <a:avLst/>
            <a:gdLst>
              <a:gd name="connsiteX0" fmla="*/ 0 w 1770537"/>
              <a:gd name="connsiteY0" fmla="*/ 0 h 840090"/>
              <a:gd name="connsiteX1" fmla="*/ 1770537 w 1770537"/>
              <a:gd name="connsiteY1" fmla="*/ 0 h 840090"/>
              <a:gd name="connsiteX2" fmla="*/ 1770537 w 1770537"/>
              <a:gd name="connsiteY2" fmla="*/ 840090 h 840090"/>
              <a:gd name="connsiteX3" fmla="*/ 0 w 1770537"/>
              <a:gd name="connsiteY3" fmla="*/ 840090 h 840090"/>
              <a:gd name="connsiteX4" fmla="*/ 0 w 1770537"/>
              <a:gd name="connsiteY4" fmla="*/ 0 h 8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37" h="840090">
                <a:moveTo>
                  <a:pt x="0" y="0"/>
                </a:moveTo>
                <a:lnTo>
                  <a:pt x="1770537" y="0"/>
                </a:lnTo>
                <a:lnTo>
                  <a:pt x="1770537" y="840090"/>
                </a:lnTo>
                <a:lnTo>
                  <a:pt x="0" y="840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63500" rIns="63500" bIns="635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Facilitation</a:t>
            </a:r>
            <a:endParaRPr lang="en-US" sz="2000" kern="1200" dirty="0"/>
          </a:p>
        </p:txBody>
      </p:sp>
      <p:sp>
        <p:nvSpPr>
          <p:cNvPr id="7" name="Freeform 6"/>
          <p:cNvSpPr/>
          <p:nvPr/>
        </p:nvSpPr>
        <p:spPr>
          <a:xfrm>
            <a:off x="3420146" y="2901371"/>
            <a:ext cx="2555353" cy="3266449"/>
          </a:xfrm>
          <a:custGeom>
            <a:avLst/>
            <a:gdLst>
              <a:gd name="connsiteX0" fmla="*/ 0 w 1770537"/>
              <a:gd name="connsiteY0" fmla="*/ 0 h 3653918"/>
              <a:gd name="connsiteX1" fmla="*/ 1032813 w 1770537"/>
              <a:gd name="connsiteY1" fmla="*/ 0 h 3653918"/>
              <a:gd name="connsiteX2" fmla="*/ 1032813 w 1770537"/>
              <a:gd name="connsiteY2" fmla="*/ 0 h 3653918"/>
              <a:gd name="connsiteX3" fmla="*/ 1475448 w 1770537"/>
              <a:gd name="connsiteY3" fmla="*/ 0 h 3653918"/>
              <a:gd name="connsiteX4" fmla="*/ 1770537 w 1770537"/>
              <a:gd name="connsiteY4" fmla="*/ 0 h 3653918"/>
              <a:gd name="connsiteX5" fmla="*/ 1770537 w 1770537"/>
              <a:gd name="connsiteY5" fmla="*/ 2131452 h 3653918"/>
              <a:gd name="connsiteX6" fmla="*/ 1991854 w 1770537"/>
              <a:gd name="connsiteY6" fmla="*/ 2588070 h 3653918"/>
              <a:gd name="connsiteX7" fmla="*/ 1770537 w 1770537"/>
              <a:gd name="connsiteY7" fmla="*/ 3044932 h 3653918"/>
              <a:gd name="connsiteX8" fmla="*/ 1770537 w 1770537"/>
              <a:gd name="connsiteY8" fmla="*/ 3653918 h 3653918"/>
              <a:gd name="connsiteX9" fmla="*/ 1475448 w 1770537"/>
              <a:gd name="connsiteY9" fmla="*/ 3653918 h 3653918"/>
              <a:gd name="connsiteX10" fmla="*/ 1032813 w 1770537"/>
              <a:gd name="connsiteY10" fmla="*/ 3653918 h 3653918"/>
              <a:gd name="connsiteX11" fmla="*/ 1032813 w 1770537"/>
              <a:gd name="connsiteY11" fmla="*/ 3653918 h 3653918"/>
              <a:gd name="connsiteX12" fmla="*/ 0 w 1770537"/>
              <a:gd name="connsiteY12" fmla="*/ 3653918 h 3653918"/>
              <a:gd name="connsiteX13" fmla="*/ 0 w 1770537"/>
              <a:gd name="connsiteY13" fmla="*/ 3044932 h 3653918"/>
              <a:gd name="connsiteX14" fmla="*/ 0 w 1770537"/>
              <a:gd name="connsiteY14" fmla="*/ 2131452 h 3653918"/>
              <a:gd name="connsiteX15" fmla="*/ 0 w 1770537"/>
              <a:gd name="connsiteY15" fmla="*/ 2131452 h 3653918"/>
              <a:gd name="connsiteX16" fmla="*/ 0 w 1770537"/>
              <a:gd name="connsiteY16" fmla="*/ 0 h 365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0537" h="3653918">
                <a:moveTo>
                  <a:pt x="0" y="0"/>
                </a:moveTo>
                <a:lnTo>
                  <a:pt x="1032813" y="0"/>
                </a:lnTo>
                <a:lnTo>
                  <a:pt x="1032813" y="0"/>
                </a:lnTo>
                <a:lnTo>
                  <a:pt x="1475448" y="0"/>
                </a:lnTo>
                <a:lnTo>
                  <a:pt x="1770537" y="0"/>
                </a:lnTo>
                <a:lnTo>
                  <a:pt x="1770537" y="2131452"/>
                </a:lnTo>
                <a:lnTo>
                  <a:pt x="1991854" y="2588070"/>
                </a:lnTo>
                <a:lnTo>
                  <a:pt x="1770537" y="3044932"/>
                </a:lnTo>
                <a:lnTo>
                  <a:pt x="1770537" y="3653918"/>
                </a:lnTo>
                <a:lnTo>
                  <a:pt x="1475448" y="3653918"/>
                </a:lnTo>
                <a:lnTo>
                  <a:pt x="1032813" y="3653918"/>
                </a:lnTo>
                <a:lnTo>
                  <a:pt x="1032813" y="3653918"/>
                </a:lnTo>
                <a:lnTo>
                  <a:pt x="0" y="3653918"/>
                </a:lnTo>
                <a:lnTo>
                  <a:pt x="0" y="3044932"/>
                </a:lnTo>
                <a:lnTo>
                  <a:pt x="0" y="2131452"/>
                </a:lnTo>
                <a:lnTo>
                  <a:pt x="0" y="21314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749951"/>
              <a:satOff val="-31524"/>
              <a:lumOff val="3407"/>
              <a:alphaOff val="0"/>
            </a:schemeClr>
          </a:fillRef>
          <a:effectRef idx="0">
            <a:schemeClr val="accent4">
              <a:tint val="50000"/>
              <a:hueOff val="5749951"/>
              <a:satOff val="-31524"/>
              <a:lumOff val="34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5503" tIns="50800" rIns="50801" bIns="50800" numCol="1" spcCol="1270" anchor="t" anchorCtr="0">
            <a:noAutofit/>
          </a:bodyPr>
          <a:lstStyle/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Engage relevant stakeholders for sustainability (academia)</a:t>
            </a:r>
            <a:endParaRPr lang="en-US" sz="1600" kern="1200" dirty="0">
              <a:solidFill>
                <a:schemeClr val="tx1"/>
              </a:solidFill>
            </a:endParaRP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Use transformational processes (e.g. roadmap)</a:t>
            </a:r>
            <a:endParaRPr lang="en-US" sz="1600" kern="1200" dirty="0">
              <a:solidFill>
                <a:schemeClr val="tx1"/>
              </a:solidFill>
            </a:endParaRP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Specific to national and regional requirement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Innovation champions for sustainability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377615" y="2198750"/>
            <a:ext cx="2555353" cy="702621"/>
          </a:xfrm>
          <a:custGeom>
            <a:avLst/>
            <a:gdLst>
              <a:gd name="connsiteX0" fmla="*/ 0 w 1770537"/>
              <a:gd name="connsiteY0" fmla="*/ 0 h 702621"/>
              <a:gd name="connsiteX1" fmla="*/ 1770537 w 1770537"/>
              <a:gd name="connsiteY1" fmla="*/ 0 h 702621"/>
              <a:gd name="connsiteX2" fmla="*/ 1770537 w 1770537"/>
              <a:gd name="connsiteY2" fmla="*/ 702621 h 702621"/>
              <a:gd name="connsiteX3" fmla="*/ 0 w 1770537"/>
              <a:gd name="connsiteY3" fmla="*/ 702621 h 702621"/>
              <a:gd name="connsiteX4" fmla="*/ 0 w 1770537"/>
              <a:gd name="connsiteY4" fmla="*/ 0 h 70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37" h="702621">
                <a:moveTo>
                  <a:pt x="0" y="0"/>
                </a:moveTo>
                <a:lnTo>
                  <a:pt x="1770537" y="0"/>
                </a:lnTo>
                <a:lnTo>
                  <a:pt x="1770537" y="702621"/>
                </a:lnTo>
                <a:lnTo>
                  <a:pt x="0" y="7026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63500" rIns="63500" bIns="635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Transformation</a:t>
            </a:r>
            <a:endParaRPr lang="en-US" sz="2000" kern="1200" dirty="0"/>
          </a:p>
        </p:txBody>
      </p:sp>
      <p:sp>
        <p:nvSpPr>
          <p:cNvPr id="9" name="Freeform 8"/>
          <p:cNvSpPr/>
          <p:nvPr/>
        </p:nvSpPr>
        <p:spPr>
          <a:xfrm>
            <a:off x="663143" y="2795046"/>
            <a:ext cx="2347834" cy="3372774"/>
          </a:xfrm>
          <a:custGeom>
            <a:avLst/>
            <a:gdLst>
              <a:gd name="connsiteX0" fmla="*/ 0 w 1770537"/>
              <a:gd name="connsiteY0" fmla="*/ 0 h 3372774"/>
              <a:gd name="connsiteX1" fmla="*/ 1032813 w 1770537"/>
              <a:gd name="connsiteY1" fmla="*/ 0 h 3372774"/>
              <a:gd name="connsiteX2" fmla="*/ 1032813 w 1770537"/>
              <a:gd name="connsiteY2" fmla="*/ 0 h 3372774"/>
              <a:gd name="connsiteX3" fmla="*/ 1475448 w 1770537"/>
              <a:gd name="connsiteY3" fmla="*/ 0 h 3372774"/>
              <a:gd name="connsiteX4" fmla="*/ 1770537 w 1770537"/>
              <a:gd name="connsiteY4" fmla="*/ 0 h 3372774"/>
              <a:gd name="connsiteX5" fmla="*/ 1770537 w 1770537"/>
              <a:gd name="connsiteY5" fmla="*/ 1967452 h 3372774"/>
              <a:gd name="connsiteX6" fmla="*/ 1991854 w 1770537"/>
              <a:gd name="connsiteY6" fmla="*/ 2388936 h 3372774"/>
              <a:gd name="connsiteX7" fmla="*/ 1770537 w 1770537"/>
              <a:gd name="connsiteY7" fmla="*/ 2810645 h 3372774"/>
              <a:gd name="connsiteX8" fmla="*/ 1770537 w 1770537"/>
              <a:gd name="connsiteY8" fmla="*/ 3372774 h 3372774"/>
              <a:gd name="connsiteX9" fmla="*/ 1475448 w 1770537"/>
              <a:gd name="connsiteY9" fmla="*/ 3372774 h 3372774"/>
              <a:gd name="connsiteX10" fmla="*/ 1032813 w 1770537"/>
              <a:gd name="connsiteY10" fmla="*/ 3372774 h 3372774"/>
              <a:gd name="connsiteX11" fmla="*/ 1032813 w 1770537"/>
              <a:gd name="connsiteY11" fmla="*/ 3372774 h 3372774"/>
              <a:gd name="connsiteX12" fmla="*/ 0 w 1770537"/>
              <a:gd name="connsiteY12" fmla="*/ 3372774 h 3372774"/>
              <a:gd name="connsiteX13" fmla="*/ 0 w 1770537"/>
              <a:gd name="connsiteY13" fmla="*/ 2810645 h 3372774"/>
              <a:gd name="connsiteX14" fmla="*/ 0 w 1770537"/>
              <a:gd name="connsiteY14" fmla="*/ 1967452 h 3372774"/>
              <a:gd name="connsiteX15" fmla="*/ 0 w 1770537"/>
              <a:gd name="connsiteY15" fmla="*/ 1967452 h 3372774"/>
              <a:gd name="connsiteX16" fmla="*/ 0 w 1770537"/>
              <a:gd name="connsiteY16" fmla="*/ 0 h 337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0537" h="3372774">
                <a:moveTo>
                  <a:pt x="0" y="0"/>
                </a:moveTo>
                <a:lnTo>
                  <a:pt x="1032813" y="0"/>
                </a:lnTo>
                <a:lnTo>
                  <a:pt x="1032813" y="0"/>
                </a:lnTo>
                <a:lnTo>
                  <a:pt x="1475448" y="0"/>
                </a:lnTo>
                <a:lnTo>
                  <a:pt x="1770537" y="0"/>
                </a:lnTo>
                <a:lnTo>
                  <a:pt x="1770537" y="1967452"/>
                </a:lnTo>
                <a:lnTo>
                  <a:pt x="1991854" y="2388936"/>
                </a:lnTo>
                <a:lnTo>
                  <a:pt x="1770537" y="2810645"/>
                </a:lnTo>
                <a:lnTo>
                  <a:pt x="1770537" y="3372774"/>
                </a:lnTo>
                <a:lnTo>
                  <a:pt x="1475448" y="3372774"/>
                </a:lnTo>
                <a:lnTo>
                  <a:pt x="1032813" y="3372774"/>
                </a:lnTo>
                <a:lnTo>
                  <a:pt x="1032813" y="3372774"/>
                </a:lnTo>
                <a:lnTo>
                  <a:pt x="0" y="3372774"/>
                </a:lnTo>
                <a:lnTo>
                  <a:pt x="0" y="2810645"/>
                </a:lnTo>
                <a:lnTo>
                  <a:pt x="0" y="1967452"/>
                </a:lnTo>
                <a:lnTo>
                  <a:pt x="0" y="19674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1499901"/>
              <a:satOff val="-63047"/>
              <a:lumOff val="6813"/>
              <a:alphaOff val="0"/>
            </a:schemeClr>
          </a:fillRef>
          <a:effectRef idx="0">
            <a:schemeClr val="accent4">
              <a:tint val="50000"/>
              <a:hueOff val="11499901"/>
              <a:satOff val="-63047"/>
              <a:lumOff val="68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5504" tIns="50800" rIns="50800" bIns="50800" numCol="1" spcCol="1270" anchor="t" anchorCtr="0">
            <a:noAutofit/>
          </a:bodyPr>
          <a:lstStyle/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Leverage existing events or new ones</a:t>
            </a:r>
            <a:endParaRPr lang="en-US" sz="1600" kern="1200" dirty="0">
              <a:solidFill>
                <a:schemeClr val="tx1"/>
              </a:solidFill>
            </a:endParaRP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Promote ICT creativity methodologies</a:t>
            </a:r>
            <a:endParaRPr lang="en-US" sz="1600" kern="1200" dirty="0">
              <a:solidFill>
                <a:schemeClr val="tx1"/>
              </a:solidFill>
            </a:endParaRP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Promote government services innovation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Promote a culture of Innovation (e.g. barrier to entrepreneurship)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63143" y="2232758"/>
            <a:ext cx="2347834" cy="562288"/>
          </a:xfrm>
          <a:custGeom>
            <a:avLst/>
            <a:gdLst>
              <a:gd name="connsiteX0" fmla="*/ 0 w 1770537"/>
              <a:gd name="connsiteY0" fmla="*/ 0 h 562288"/>
              <a:gd name="connsiteX1" fmla="*/ 1770537 w 1770537"/>
              <a:gd name="connsiteY1" fmla="*/ 0 h 562288"/>
              <a:gd name="connsiteX2" fmla="*/ 1770537 w 1770537"/>
              <a:gd name="connsiteY2" fmla="*/ 562288 h 562288"/>
              <a:gd name="connsiteX3" fmla="*/ 0 w 1770537"/>
              <a:gd name="connsiteY3" fmla="*/ 562288 h 562288"/>
              <a:gd name="connsiteX4" fmla="*/ 0 w 1770537"/>
              <a:gd name="connsiteY4" fmla="*/ 0 h 5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37" h="562288">
                <a:moveTo>
                  <a:pt x="0" y="0"/>
                </a:moveTo>
                <a:lnTo>
                  <a:pt x="1770537" y="0"/>
                </a:lnTo>
                <a:lnTo>
                  <a:pt x="1770537" y="562288"/>
                </a:lnTo>
                <a:lnTo>
                  <a:pt x="0" y="5622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0" tIns="63500" rIns="63500" bIns="635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Advocacy</a:t>
            </a:r>
            <a:endParaRPr lang="en-US" sz="20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1927" y="-101145"/>
            <a:ext cx="7580990" cy="1113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functions in a service platform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63143" y="1127048"/>
            <a:ext cx="7957289" cy="901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Objective is to:</a:t>
            </a:r>
          </a:p>
          <a:p>
            <a:r>
              <a:rPr lang="en-GB" dirty="0" smtClean="0"/>
              <a:t> </a:t>
            </a:r>
            <a:r>
              <a:rPr lang="en-GB" dirty="0"/>
              <a:t>facilitate and support the innovation in the converged ICT eco-system for sustainable and inclusive development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794477" y="1127048"/>
            <a:ext cx="2684762" cy="5040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</a:t>
            </a:r>
            <a:r>
              <a:rPr lang="en-GB" dirty="0" smtClean="0"/>
              <a:t>imed </a:t>
            </a:r>
            <a:r>
              <a:rPr lang="en-GB" dirty="0"/>
              <a:t>to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encourage </a:t>
            </a:r>
            <a:r>
              <a:rPr lang="en-GB" dirty="0"/>
              <a:t>transformation of ITU-D Membership,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facilitate </a:t>
            </a:r>
            <a:r>
              <a:rPr lang="en-GB" dirty="0"/>
              <a:t>initiatives on ICT innovation,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unlock </a:t>
            </a:r>
            <a:r>
              <a:rPr lang="en-GB" dirty="0"/>
              <a:t>more potential with other ITU-Ds initiatives,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promote </a:t>
            </a:r>
            <a:r>
              <a:rPr lang="en-GB" dirty="0"/>
              <a:t>participations of specific groups (youth, gender etc</a:t>
            </a:r>
            <a:r>
              <a:rPr lang="en-GB" dirty="0" smtClean="0"/>
              <a:t>.),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dirty="0"/>
              <a:t>and support start-ups, incubators, etc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Promote a culture of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Expert contributions to policy toolkit</a:t>
            </a:r>
          </a:p>
          <a:p>
            <a:pPr lvl="1"/>
            <a:r>
              <a:rPr lang="en-US" dirty="0" smtClean="0"/>
              <a:t>Circular </a:t>
            </a:r>
            <a:r>
              <a:rPr lang="en-US" dirty="0" smtClean="0"/>
              <a:t>requesting </a:t>
            </a:r>
            <a:r>
              <a:rPr lang="en-US" dirty="0" smtClean="0"/>
              <a:t>contribution to policy toolkit developments </a:t>
            </a:r>
          </a:p>
          <a:p>
            <a:r>
              <a:rPr lang="en-US" dirty="0" smtClean="0"/>
              <a:t>Assist Innovation champion</a:t>
            </a:r>
          </a:p>
          <a:p>
            <a:pPr lvl="1"/>
            <a:r>
              <a:rPr lang="en-US" dirty="0" smtClean="0"/>
              <a:t>With initiatives and transformational sustainable projects</a:t>
            </a:r>
            <a:endParaRPr lang="en-US" dirty="0"/>
          </a:p>
          <a:p>
            <a:r>
              <a:rPr lang="en-US" dirty="0" smtClean="0"/>
              <a:t>Use of crowdsourcing platform to help scale change</a:t>
            </a:r>
            <a:endParaRPr lang="en-US" dirty="0"/>
          </a:p>
          <a:p>
            <a:pPr lvl="1"/>
            <a:r>
              <a:rPr lang="en-US" dirty="0"/>
              <a:t>Competition</a:t>
            </a:r>
          </a:p>
          <a:p>
            <a:pPr lvl="1"/>
            <a:r>
              <a:rPr lang="en-US" dirty="0"/>
              <a:t>Ideation</a:t>
            </a:r>
          </a:p>
          <a:p>
            <a:r>
              <a:rPr lang="en-US" dirty="0" smtClean="0"/>
              <a:t>Global, regional, national events</a:t>
            </a:r>
          </a:p>
          <a:p>
            <a:pPr lvl="1"/>
            <a:r>
              <a:rPr lang="en-US" dirty="0" smtClean="0"/>
              <a:t>WSIS discussions around Innovations; ITU Telecom events opportunities</a:t>
            </a:r>
          </a:p>
          <a:p>
            <a:pPr lvl="1"/>
            <a:r>
              <a:rPr lang="en-US" dirty="0" smtClean="0"/>
              <a:t>Foster linkages; Facilitate skills building and exchanges</a:t>
            </a:r>
          </a:p>
          <a:p>
            <a:pPr lvl="1"/>
            <a:r>
              <a:rPr lang="en-US" dirty="0" smtClean="0"/>
              <a:t>Capacity building , boosting creative centers, Resource mobilization, </a:t>
            </a:r>
            <a:r>
              <a:rPr lang="en-US" dirty="0" err="1" smtClean="0"/>
              <a:t>CoEs</a:t>
            </a:r>
            <a:r>
              <a:rPr lang="en-US" dirty="0" smtClean="0"/>
              <a:t>, etc.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111" y="287791"/>
            <a:ext cx="113374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Output 2.3: </a:t>
            </a:r>
            <a:r>
              <a:rPr lang="en-US" dirty="0" smtClean="0"/>
              <a:t>Innovation and Partnership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POSSIBLE ACTIONS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152854"/>
            <a:ext cx="11337471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RI-EUR5: </a:t>
            </a:r>
            <a:r>
              <a:rPr lang="en-US" dirty="0" smtClean="0"/>
              <a:t>Entrepreneurship, innovation and youth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POSSIBLE ACTIONS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29" y="1401077"/>
            <a:ext cx="10515600" cy="4199617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100" b="1" dirty="0" smtClean="0">
                <a:solidFill>
                  <a:schemeClr val="bg1"/>
                </a:solidFill>
              </a:rPr>
              <a:t>Development of the regional network of ICT incubators, tech hubs, and innovation hubs</a:t>
            </a:r>
          </a:p>
          <a:p>
            <a:pPr marL="342900" indent="-342900"/>
            <a:r>
              <a:rPr lang="en-US" sz="2100" b="1" dirty="0" smtClean="0">
                <a:solidFill>
                  <a:schemeClr val="bg1"/>
                </a:solidFill>
              </a:rPr>
              <a:t>Analysis, awareness raising and advocacy activities for inclusion of digital solutions as part of national youth employment and entrepreneurship policies &amp; strategies</a:t>
            </a:r>
          </a:p>
          <a:p>
            <a:pPr marL="342900" indent="-342900"/>
            <a:r>
              <a:rPr lang="en-US" sz="2000" b="1" dirty="0">
                <a:solidFill>
                  <a:prstClr val="white"/>
                </a:solidFill>
              </a:rPr>
              <a:t>Analysis on enabling environment for small and medium enterprises in ICT ecosystem</a:t>
            </a:r>
          </a:p>
          <a:p>
            <a:pPr marL="342900" indent="-342900"/>
            <a:r>
              <a:rPr lang="en-US" sz="2000" b="1" dirty="0">
                <a:solidFill>
                  <a:prstClr val="white"/>
                </a:solidFill>
              </a:rPr>
              <a:t>Annual seminars/workshops </a:t>
            </a:r>
          </a:p>
          <a:p>
            <a:pPr marL="800100" lvl="1" indent="-342900"/>
            <a:r>
              <a:rPr lang="en-US" sz="1600" b="1" dirty="0" smtClean="0">
                <a:solidFill>
                  <a:prstClr val="white"/>
                </a:solidFill>
              </a:rPr>
              <a:t>Regional </a:t>
            </a:r>
            <a:r>
              <a:rPr lang="en-US" sz="1600" b="1" dirty="0">
                <a:solidFill>
                  <a:prstClr val="white"/>
                </a:solidFill>
              </a:rPr>
              <a:t>workshop on ICT innovation systems and policy making</a:t>
            </a:r>
          </a:p>
          <a:p>
            <a:pPr marL="800100" lvl="1" indent="-342900"/>
            <a:r>
              <a:rPr lang="en-US" sz="1600" b="1" dirty="0" smtClean="0">
                <a:solidFill>
                  <a:prstClr val="white"/>
                </a:solidFill>
              </a:rPr>
              <a:t>Regional </a:t>
            </a:r>
            <a:r>
              <a:rPr lang="en-US" sz="1600" b="1" dirty="0">
                <a:solidFill>
                  <a:prstClr val="white"/>
                </a:solidFill>
              </a:rPr>
              <a:t>workshop on Incubation in ICT Ecosystem: Best Practices</a:t>
            </a:r>
          </a:p>
          <a:p>
            <a:pPr marL="800100" lvl="1" indent="-342900"/>
            <a:r>
              <a:rPr lang="en-US" sz="1500" b="1" dirty="0">
                <a:solidFill>
                  <a:prstClr val="white"/>
                </a:solidFill>
              </a:rPr>
              <a:t>Workshop for sharing best practices and creation of industry-university feedback loops. </a:t>
            </a:r>
          </a:p>
          <a:p>
            <a:pPr marL="800100" lvl="1" indent="-342900"/>
            <a:r>
              <a:rPr lang="en-US" sz="1500" b="1" dirty="0">
                <a:solidFill>
                  <a:prstClr val="white"/>
                </a:solidFill>
              </a:rPr>
              <a:t>European Youth Forum </a:t>
            </a:r>
            <a:endParaRPr lang="en-US" sz="1600" b="1" dirty="0">
              <a:solidFill>
                <a:prstClr val="white"/>
              </a:solidFill>
            </a:endParaRP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Twinning </a:t>
            </a:r>
            <a:r>
              <a:rPr lang="en-US" sz="2000" b="1" dirty="0" err="1">
                <a:solidFill>
                  <a:prstClr val="white"/>
                </a:solidFill>
              </a:rPr>
              <a:t>Programme</a:t>
            </a:r>
            <a:r>
              <a:rPr lang="en-US" sz="2000" b="1" dirty="0">
                <a:solidFill>
                  <a:prstClr val="white"/>
                </a:solidFill>
              </a:rPr>
              <a:t> strengthening exchange of know how between countries</a:t>
            </a: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Country assistance upon request</a:t>
            </a:r>
          </a:p>
          <a:p>
            <a:pPr marL="342900" indent="-342900" hangingPunct="0"/>
            <a:r>
              <a:rPr lang="en-US" sz="2000" b="1" dirty="0">
                <a:solidFill>
                  <a:prstClr val="white"/>
                </a:solidFill>
              </a:rPr>
              <a:t>Training </a:t>
            </a:r>
            <a:r>
              <a:rPr lang="en-US" sz="2000" b="1" dirty="0" err="1">
                <a:solidFill>
                  <a:prstClr val="white"/>
                </a:solidFill>
              </a:rPr>
              <a:t>Programmes</a:t>
            </a:r>
            <a:r>
              <a:rPr lang="en-US" sz="2000" b="1" dirty="0">
                <a:solidFill>
                  <a:prstClr val="white"/>
                </a:solidFill>
              </a:rPr>
              <a:t> delivered under the ITU Academy, including </a:t>
            </a:r>
            <a:r>
              <a:rPr lang="en-US" sz="2000" b="1" dirty="0" err="1">
                <a:solidFill>
                  <a:prstClr val="white"/>
                </a:solidFill>
              </a:rPr>
              <a:t>CoE</a:t>
            </a:r>
            <a:r>
              <a:rPr lang="en-US" sz="2000" b="1" dirty="0">
                <a:solidFill>
                  <a:prstClr val="white"/>
                </a:solidFill>
              </a:rPr>
              <a:t> trainings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6" y="0"/>
            <a:ext cx="6431274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20842" y="520784"/>
            <a:ext cx="5237747" cy="4388100"/>
          </a:xfrm>
        </p:spPr>
        <p:txBody>
          <a:bodyPr>
            <a:normAutofit/>
          </a:bodyPr>
          <a:lstStyle/>
          <a:p>
            <a:r>
              <a:rPr lang="en-US" dirty="0"/>
              <a:t>Unlearn-relearn with Regional </a:t>
            </a:r>
            <a:r>
              <a:rPr lang="en-US" dirty="0" smtClean="0"/>
              <a:t>Initiatives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323"/>
            <a:ext cx="12192000" cy="735492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1584" y="-143711"/>
            <a:ext cx="2919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en-US" sz="6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4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re-learn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54" y="1478417"/>
            <a:ext cx="7711848" cy="4395143"/>
          </a:xfrm>
        </p:spPr>
      </p:pic>
    </p:spTree>
    <p:extLst>
      <p:ext uri="{BB962C8B-B14F-4D97-AF65-F5344CB8AC3E}">
        <p14:creationId xmlns:p14="http://schemas.microsoft.com/office/powerpoint/2010/main" val="19181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152854"/>
            <a:ext cx="11146971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RI-EUR5:</a:t>
            </a:r>
            <a:r>
              <a:rPr lang="en-US" b="0" dirty="0" smtClean="0"/>
              <a:t> </a:t>
            </a:r>
            <a:r>
              <a:rPr lang="en-US" dirty="0" smtClean="0"/>
              <a:t>Entrepreneurship, innovation and youth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PROPOSALS/COMMITMENTS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ALBANIA: </a:t>
            </a:r>
            <a:r>
              <a:rPr lang="en-US" sz="24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Ministry of Innovation and ICT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Proposal of the Conference on Innovation – December 2015</a:t>
            </a: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GREECE:</a:t>
            </a:r>
            <a:r>
              <a:rPr lang="en-US" sz="24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Ministry of Infrastructure, Transport and Networks</a:t>
            </a: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Proposal to create Pan-European ICT Ecosystem Development Platform</a:t>
            </a: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</a:rPr>
              <a:t>POLAND: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Office for Electronic Communication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“Girls in New Technologies”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Traineeship Contest</a:t>
            </a:r>
            <a:endParaRPr lang="en-US" sz="2400" dirty="0" smtClean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SERBIA:</a:t>
            </a:r>
            <a:r>
              <a:rPr lang="en-US" sz="2400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Ministry of Trade, Tourism and Telecommunications</a:t>
            </a:r>
            <a:endParaRPr lang="en-US" sz="2400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6" y="0"/>
            <a:ext cx="6431274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20842" y="520784"/>
            <a:ext cx="5237747" cy="4388100"/>
          </a:xfrm>
        </p:spPr>
        <p:txBody>
          <a:bodyPr>
            <a:normAutofit/>
          </a:bodyPr>
          <a:lstStyle/>
          <a:p>
            <a:r>
              <a:rPr lang="en-US" dirty="0"/>
              <a:t>Discussion panel and </a:t>
            </a:r>
            <a:r>
              <a:rPr lang="en-US" dirty="0" smtClean="0"/>
              <a:t>closing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152854"/>
            <a:ext cx="11146971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RI-EUR5:</a:t>
            </a:r>
            <a:r>
              <a:rPr lang="en-US" b="0" dirty="0" smtClean="0"/>
              <a:t> </a:t>
            </a:r>
            <a:r>
              <a:rPr lang="en-US" dirty="0" smtClean="0"/>
              <a:t>Entrepreneurship, innovation and youth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2015-2017 IMPLEMENTATION PLAN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78417"/>
            <a:ext cx="12001499" cy="405878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2015 </a:t>
            </a:r>
          </a:p>
          <a:p>
            <a:r>
              <a:rPr lang="en-US" dirty="0" smtClean="0"/>
              <a:t>May:	Innovation track at WSIS </a:t>
            </a:r>
          </a:p>
          <a:p>
            <a:r>
              <a:rPr lang="en-US" dirty="0" smtClean="0"/>
              <a:t>June:           Implementation Task Force on </a:t>
            </a:r>
            <a:r>
              <a:rPr lang="en-US" dirty="0"/>
              <a:t>“</a:t>
            </a:r>
            <a:r>
              <a:rPr lang="en-US" dirty="0" smtClean="0"/>
              <a:t>ITU-ICT-Agora ” kickoff - Athens</a:t>
            </a:r>
            <a:endParaRPr lang="en-US" dirty="0"/>
          </a:p>
          <a:p>
            <a:r>
              <a:rPr lang="en-US" dirty="0" smtClean="0"/>
              <a:t>August:       End of consultation on the Implementation Plan</a:t>
            </a:r>
          </a:p>
          <a:p>
            <a:r>
              <a:rPr lang="en-US" dirty="0" smtClean="0"/>
              <a:t>Sept: 	Benchmark of innovation capabilities in European ICT ecosystem</a:t>
            </a:r>
            <a:endParaRPr lang="en-US" dirty="0"/>
          </a:p>
          <a:p>
            <a:r>
              <a:rPr lang="en-US" dirty="0" smtClean="0"/>
              <a:t>October:	Launch of alpha version of </a:t>
            </a:r>
            <a:r>
              <a:rPr lang="en-US" dirty="0"/>
              <a:t>“ITU-ICT-Agora ”</a:t>
            </a:r>
            <a:r>
              <a:rPr lang="en-US" dirty="0" smtClean="0"/>
              <a:t> platform – Budapest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Launch of regional competition of “Girls in new technologies”</a:t>
            </a:r>
          </a:p>
          <a:p>
            <a:r>
              <a:rPr lang="en-US" dirty="0" smtClean="0"/>
              <a:t>Dec: 	Regional conference on ICT innovation ecosystem – Belgrade/Tirana</a:t>
            </a:r>
          </a:p>
        </p:txBody>
      </p:sp>
    </p:spTree>
    <p:extLst>
      <p:ext uri="{BB962C8B-B14F-4D97-AF65-F5344CB8AC3E}">
        <p14:creationId xmlns:p14="http://schemas.microsoft.com/office/powerpoint/2010/main" val="27809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152854"/>
            <a:ext cx="11146971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RI-EUR5:</a:t>
            </a:r>
            <a:r>
              <a:rPr lang="en-US" b="0" dirty="0" smtClean="0"/>
              <a:t> </a:t>
            </a:r>
            <a:r>
              <a:rPr lang="en-US" dirty="0" smtClean="0"/>
              <a:t>Entrepreneurship, innovation and youth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2015-2017 IMPLEMENTATION PLAN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78417"/>
            <a:ext cx="12001499" cy="4058783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2016 </a:t>
            </a:r>
          </a:p>
          <a:p>
            <a:r>
              <a:rPr lang="en-US" dirty="0" smtClean="0"/>
              <a:t>March: 	</a:t>
            </a:r>
            <a:r>
              <a:rPr lang="en-US" dirty="0"/>
              <a:t>Implementation Task Force on “ITU-ICT-Agora ” </a:t>
            </a:r>
            <a:r>
              <a:rPr lang="en-US" dirty="0" smtClean="0"/>
              <a:t>meeting </a:t>
            </a:r>
            <a:r>
              <a:rPr lang="en-US" dirty="0"/>
              <a:t>- </a:t>
            </a:r>
            <a:r>
              <a:rPr lang="en-US" dirty="0" smtClean="0"/>
              <a:t>TBD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Guidelines on ICT innovation ecosystem / self assessment toolkit</a:t>
            </a:r>
          </a:p>
          <a:p>
            <a:r>
              <a:rPr lang="en-US" dirty="0" smtClean="0"/>
              <a:t>April:		Girls in ICT Day: national winners announced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launch of the regional network (incubation opportunities or exchange or internship)</a:t>
            </a:r>
          </a:p>
          <a:p>
            <a:r>
              <a:rPr lang="en-US" dirty="0" smtClean="0"/>
              <a:t>May:           	Innovation track at WSIS: global approach with regional seeds</a:t>
            </a:r>
            <a:endParaRPr lang="en-US" dirty="0"/>
          </a:p>
          <a:p>
            <a:r>
              <a:rPr lang="en-US" dirty="0" smtClean="0"/>
              <a:t>June:       	Fostering knowledge triangle for unlocking entrepreneurship and innovation/				(academia/community) - Prague</a:t>
            </a:r>
          </a:p>
          <a:p>
            <a:r>
              <a:rPr lang="en-US" dirty="0" smtClean="0"/>
              <a:t>Sept: 		Development of curriculum for training based on guidelines under ITU academy</a:t>
            </a:r>
            <a:endParaRPr lang="en-US" dirty="0"/>
          </a:p>
          <a:p>
            <a:r>
              <a:rPr lang="en-US" dirty="0" smtClean="0"/>
              <a:t>October:	Launch of operational version of </a:t>
            </a:r>
            <a:r>
              <a:rPr lang="en-US" dirty="0"/>
              <a:t>“ITU-ICT-Agora ”</a:t>
            </a:r>
            <a:r>
              <a:rPr lang="en-US" dirty="0" smtClean="0"/>
              <a:t> platform – TBD (Telecom)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Launch of regional competition of “Girls in new technologies”</a:t>
            </a:r>
          </a:p>
          <a:p>
            <a:r>
              <a:rPr lang="en-US" dirty="0" smtClean="0"/>
              <a:t>Dec: 		Regional conference on financing mechanisms for ICT innovation ecosystem  – Tirana/Belgrade</a:t>
            </a:r>
          </a:p>
        </p:txBody>
      </p:sp>
    </p:spTree>
    <p:extLst>
      <p:ext uri="{BB962C8B-B14F-4D97-AF65-F5344CB8AC3E}">
        <p14:creationId xmlns:p14="http://schemas.microsoft.com/office/powerpoint/2010/main" val="30111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152854"/>
            <a:ext cx="11146971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RI-EUR5:</a:t>
            </a:r>
            <a:r>
              <a:rPr lang="en-US" b="0" dirty="0" smtClean="0"/>
              <a:t> </a:t>
            </a:r>
            <a:r>
              <a:rPr lang="en-US" dirty="0" smtClean="0"/>
              <a:t>Entrepreneurship, innovation and youth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2015-2017 IMPLEMENTATION PLAN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478417"/>
            <a:ext cx="12001499" cy="4058783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2017 </a:t>
            </a:r>
          </a:p>
          <a:p>
            <a:r>
              <a:rPr lang="en-US" dirty="0" smtClean="0"/>
              <a:t>February: 	Training on ICT innovation ecosystem under ITU academy</a:t>
            </a:r>
          </a:p>
          <a:p>
            <a:r>
              <a:rPr lang="en-US" dirty="0" smtClean="0"/>
              <a:t>March: 	</a:t>
            </a:r>
            <a:r>
              <a:rPr lang="en-US" dirty="0"/>
              <a:t>Implementation Task Force on “ITU-ICT-Agora ” </a:t>
            </a:r>
            <a:r>
              <a:rPr lang="en-US" dirty="0" smtClean="0"/>
              <a:t>meeting </a:t>
            </a:r>
            <a:r>
              <a:rPr lang="en-US" dirty="0"/>
              <a:t>- </a:t>
            </a:r>
            <a:r>
              <a:rPr lang="en-US" dirty="0" smtClean="0"/>
              <a:t>TBD</a:t>
            </a:r>
          </a:p>
          <a:p>
            <a:r>
              <a:rPr lang="en-US" dirty="0" smtClean="0"/>
              <a:t>April:		Girls in ICT Day: national winners announced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Upscaling of the regional network (incubation opportunities or exchange or internship)</a:t>
            </a:r>
          </a:p>
          <a:p>
            <a:r>
              <a:rPr lang="en-US" dirty="0" smtClean="0"/>
              <a:t>May:           	Innovation track at WSIS: shared learning with all regions on ICT innovation ecosystem</a:t>
            </a:r>
            <a:endParaRPr lang="en-US" dirty="0"/>
          </a:p>
          <a:p>
            <a:r>
              <a:rPr lang="en-US" dirty="0" smtClean="0"/>
              <a:t>June:       	Impact assessment of </a:t>
            </a:r>
            <a:r>
              <a:rPr lang="en-US" dirty="0"/>
              <a:t>“ITU-ICT-Agora ” platform </a:t>
            </a:r>
            <a:endParaRPr lang="en-US" dirty="0" smtClean="0"/>
          </a:p>
          <a:p>
            <a:r>
              <a:rPr lang="en-US" dirty="0" smtClean="0"/>
              <a:t>Sept: 		Upscaling of curriculum for training on ICT Innovation ecosystem under ITU academy</a:t>
            </a:r>
            <a:endParaRPr lang="en-US" dirty="0"/>
          </a:p>
          <a:p>
            <a:r>
              <a:rPr lang="en-US" dirty="0" smtClean="0"/>
              <a:t>October:	Review of </a:t>
            </a:r>
            <a:r>
              <a:rPr lang="en-US" dirty="0"/>
              <a:t>“ITU-ICT-Agora ”</a:t>
            </a:r>
            <a:r>
              <a:rPr lang="en-US" dirty="0" smtClean="0"/>
              <a:t> platform – TBD (Telecom)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Launch of regional competition of “Girls in new technologies”</a:t>
            </a:r>
          </a:p>
          <a:p>
            <a:r>
              <a:rPr lang="en-US" dirty="0" smtClean="0"/>
              <a:t>Dec: 		Side events on ICT innovation ecosystem at WTDC-17</a:t>
            </a:r>
          </a:p>
        </p:txBody>
      </p:sp>
    </p:spTree>
    <p:extLst>
      <p:ext uri="{BB962C8B-B14F-4D97-AF65-F5344CB8AC3E}">
        <p14:creationId xmlns:p14="http://schemas.microsoft.com/office/powerpoint/2010/main" val="30738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152854"/>
            <a:ext cx="9572860" cy="1325563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269" y="1464918"/>
            <a:ext cx="10515600" cy="4054251"/>
          </a:xfrm>
        </p:spPr>
        <p:txBody>
          <a:bodyPr/>
          <a:lstStyle/>
          <a:p>
            <a:r>
              <a:rPr lang="en-US" dirty="0" smtClean="0"/>
              <a:t>PP-14 &amp; WTDC-14: Output 2.3 and RI-Eur5 </a:t>
            </a:r>
          </a:p>
          <a:p>
            <a:r>
              <a:rPr lang="en-US" dirty="0" smtClean="0"/>
              <a:t>Context and background</a:t>
            </a:r>
          </a:p>
          <a:p>
            <a:r>
              <a:rPr lang="en-US" dirty="0" smtClean="0"/>
              <a:t>Approach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o</a:t>
            </a:r>
            <a:r>
              <a:rPr lang="en-US" dirty="0" smtClean="0"/>
              <a:t>ptions</a:t>
            </a:r>
          </a:p>
          <a:p>
            <a:r>
              <a:rPr lang="en-US" dirty="0" smtClean="0"/>
              <a:t>Unlearn-relearn with Regional Initiatives</a:t>
            </a:r>
          </a:p>
          <a:p>
            <a:r>
              <a:rPr lang="en-US" dirty="0" smtClean="0"/>
              <a:t>Discussion panel and closing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49287" cy="17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6" y="0"/>
            <a:ext cx="6431274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20842" y="520784"/>
            <a:ext cx="5237747" cy="4388100"/>
          </a:xfrm>
        </p:spPr>
        <p:txBody>
          <a:bodyPr/>
          <a:lstStyle/>
          <a:p>
            <a:r>
              <a:rPr lang="en-US" dirty="0"/>
              <a:t>PP-14 &amp; WTDC-14: Output 2.3 and RI-Eur5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197768" y="0"/>
            <a:ext cx="8726906" cy="1268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1" y="641573"/>
            <a:ext cx="1089593" cy="627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44" y="656785"/>
            <a:ext cx="1091034" cy="628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99" y="18882"/>
            <a:ext cx="1091035" cy="628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05" y="640743"/>
            <a:ext cx="1091034" cy="6280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78" y="641573"/>
            <a:ext cx="1089593" cy="6272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22" y="656785"/>
            <a:ext cx="1091034" cy="628082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470939" y="1393993"/>
          <a:ext cx="8300326" cy="546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Slide" r:id="rId7" imgW="4570388" imgH="3427437" progId="PowerPoint.Slide.12">
                  <p:embed/>
                </p:oleObj>
              </mc:Choice>
              <mc:Fallback>
                <p:oleObj name="Slide" r:id="rId7" imgW="4570388" imgH="342743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752"/>
                      <a:stretch>
                        <a:fillRect/>
                      </a:stretch>
                    </p:blipFill>
                    <p:spPr bwMode="auto">
                      <a:xfrm>
                        <a:off x="2470939" y="1393993"/>
                        <a:ext cx="8300326" cy="5464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981350" y="53435"/>
            <a:ext cx="117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PP-14 Goals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4634816" y="5320001"/>
            <a:ext cx="1573618" cy="765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EUR-5: </a:t>
            </a:r>
            <a:endParaRPr lang="en-US" dirty="0"/>
          </a:p>
        </p:txBody>
      </p:sp>
      <p:pic>
        <p:nvPicPr>
          <p:cNvPr id="13" name="Picture 2" descr="http://www.itu.int/en/ITU-D/PublishingImages/WTDC/WTDC14BannerHomePage_v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12851" r="44569" b="13025"/>
          <a:stretch/>
        </p:blipFill>
        <p:spPr bwMode="auto">
          <a:xfrm>
            <a:off x="1058853" y="2188963"/>
            <a:ext cx="1412086" cy="28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159" y="23814"/>
            <a:ext cx="9494032" cy="8963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 2.3: </a:t>
            </a:r>
            <a:r>
              <a:rPr lang="en-US" dirty="0" smtClean="0"/>
              <a:t>Innovation and Partnership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9287" y="771303"/>
            <a:ext cx="10379803" cy="1154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Objective:</a:t>
            </a:r>
            <a:r>
              <a:rPr lang="en-US" dirty="0" smtClean="0"/>
              <a:t> </a:t>
            </a:r>
            <a:r>
              <a:rPr lang="en-GB" dirty="0"/>
              <a:t>Foster an enabling environment for ICT development and foster the development of telecommunication/ICT networks as well as relevant applications and services, including bridging the standardization gap.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846261"/>
            <a:ext cx="10120952" cy="4017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200" b="1" u="sng" dirty="0" smtClean="0"/>
              <a:t>Expected results: </a:t>
            </a:r>
            <a:r>
              <a:rPr lang="en-GB" sz="4200" dirty="0" smtClean="0"/>
              <a:t>via initiatives, partnership and projects  </a:t>
            </a:r>
            <a:endParaRPr lang="en-US" sz="4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Strengthened capacity of members to integrate telecommunication/ICT innovation in national development </a:t>
            </a:r>
            <a:r>
              <a:rPr lang="en-GB" sz="3200" dirty="0" smtClean="0"/>
              <a:t>agendas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3200" dirty="0"/>
              <a:t> internationally comparable measurements of ICT innovation capabilities </a:t>
            </a:r>
            <a:endParaRPr lang="en-GB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GB" sz="3200" dirty="0"/>
              <a:t>guidelines on fostering ICT </a:t>
            </a:r>
            <a:r>
              <a:rPr lang="en-GB" sz="3200" dirty="0" smtClean="0"/>
              <a:t>innovation in public services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3200" dirty="0"/>
              <a:t>guidelines on creating ICT </a:t>
            </a:r>
            <a:r>
              <a:rPr lang="en-GB" sz="3200" dirty="0" smtClean="0"/>
              <a:t>incubators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3200" dirty="0"/>
              <a:t>guidelines on the gender responsiveness and sustainability of ICT incubators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3200" dirty="0"/>
              <a:t>guidelines on how to enhance the competitiveness and sustainability of small and medium ICT enterprises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Enhanced public-private partnership to foster the development of </a:t>
            </a:r>
            <a:r>
              <a:rPr lang="en-GB" sz="3200" dirty="0" smtClean="0"/>
              <a:t>telecommunications/ICTs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3200" dirty="0"/>
              <a:t>cooperation and partnerships between developed and developing </a:t>
            </a:r>
            <a:r>
              <a:rPr lang="en-GB" sz="3200" dirty="0" smtClean="0"/>
              <a:t>countries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3200" dirty="0"/>
              <a:t>partnership development in the telecommunication/ICT </a:t>
            </a:r>
            <a:r>
              <a:rPr lang="en-GB" sz="3200" dirty="0" smtClean="0"/>
              <a:t>ecosystem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3200" dirty="0"/>
              <a:t>support ICT innovation and creative methodologies </a:t>
            </a:r>
            <a:endParaRPr lang="en-GB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GB" sz="3200" dirty="0"/>
              <a:t>adoption of cost-effective ICT </a:t>
            </a:r>
            <a:r>
              <a:rPr lang="en-GB" sz="3200" dirty="0" smtClean="0"/>
              <a:t>solutions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3200" dirty="0" smtClean="0"/>
              <a:t>Know how and tech transfer</a:t>
            </a:r>
            <a:endParaRPr lang="en-US" dirty="0" smtClean="0"/>
          </a:p>
        </p:txBody>
      </p:sp>
      <p:pic>
        <p:nvPicPr>
          <p:cNvPr id="7" name="Picture 2" descr="http://www.itu.int/en/ITU-D/PublishingImages/WTDC/WTDC14BannerHomePage_v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12851" r="44569" b="13025"/>
          <a:stretch/>
        </p:blipFill>
        <p:spPr bwMode="auto">
          <a:xfrm>
            <a:off x="10368978" y="1925727"/>
            <a:ext cx="1412086" cy="28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152854"/>
            <a:ext cx="11337471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RI-EUR5:</a:t>
            </a:r>
            <a:r>
              <a:rPr lang="en-US" b="0" dirty="0" smtClean="0"/>
              <a:t> </a:t>
            </a:r>
            <a:r>
              <a:rPr lang="en-US" dirty="0" smtClean="0"/>
              <a:t>Entrepreneurship, innovation and youth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WTDC-14 Outcomes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29" y="1482723"/>
            <a:ext cx="10515600" cy="4199617"/>
          </a:xfrm>
        </p:spPr>
        <p:txBody>
          <a:bodyPr>
            <a:normAutofit fontScale="62500" lnSpcReduction="2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Objective:</a:t>
            </a:r>
            <a:r>
              <a:rPr lang="en-US" dirty="0" smtClean="0">
                <a:solidFill>
                  <a:schemeClr val="bg1"/>
                </a:solidFill>
              </a:rPr>
              <a:t> To foster the creation of an enabling environment and build capacities at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regional level, aimed at growth of entrepreneurship and increased innovation in the ICT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ecosystem, while encouraging empowerment of young men and women and creating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new opportunities for them in the ICT sector.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GB" b="1" u="sng" dirty="0" smtClean="0">
                <a:solidFill>
                  <a:schemeClr val="bg1"/>
                </a:solidFill>
              </a:rPr>
              <a:t>Expected results: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Assistance to the countries in need in the following: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 stronger and expanded regional network of ICT incubators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Improved performance, gender-responsiveness and sustainability of ICT incubators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across the region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Enhanced competitiveness and sustainability of small and medium enterprises (SMEs) in the region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Integration of ICT professionals, including young people and students, into the employment market by providing them with appropriate skills and knowledge and promoting self-development to help them find employment or create their own businesses.</a:t>
            </a:r>
            <a:endParaRPr lang="en-US" dirty="0"/>
          </a:p>
        </p:txBody>
      </p:sp>
      <p:pic>
        <p:nvPicPr>
          <p:cNvPr id="4" name="Picture 2" descr="http://www.itu.int/en/ITU-D/PublishingImages/WTDC/WTDC14BannerHomePage_v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12851" r="44569" b="13025"/>
          <a:stretch/>
        </p:blipFill>
        <p:spPr bwMode="auto">
          <a:xfrm>
            <a:off x="10368978" y="1478417"/>
            <a:ext cx="1412086" cy="28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6" y="0"/>
            <a:ext cx="6431274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20842" y="520784"/>
            <a:ext cx="5237747" cy="4388100"/>
          </a:xfrm>
        </p:spPr>
        <p:txBody>
          <a:bodyPr/>
          <a:lstStyle/>
          <a:p>
            <a:r>
              <a:rPr lang="en-US" dirty="0"/>
              <a:t>Context and background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45" y="1478417"/>
            <a:ext cx="6976507" cy="489227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</p:spPr>
        <p:txBody>
          <a:bodyPr/>
          <a:lstStyle/>
          <a:p>
            <a:r>
              <a:rPr lang="en-US" dirty="0" smtClean="0"/>
              <a:t>We need to rethink Innovation ecosystem basic functioning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8DD012-ACE2-43BD-8E6C-42DC35D166BB}"/>
</file>

<file path=customXml/itemProps2.xml><?xml version="1.0" encoding="utf-8"?>
<ds:datastoreItem xmlns:ds="http://schemas.openxmlformats.org/officeDocument/2006/customXml" ds:itemID="{86D9E976-5CD2-44DF-9E63-05533855B0C6}"/>
</file>

<file path=customXml/itemProps3.xml><?xml version="1.0" encoding="utf-8"?>
<ds:datastoreItem xmlns:ds="http://schemas.openxmlformats.org/officeDocument/2006/customXml" ds:itemID="{7E91C138-F062-401B-BDD2-17CA3C1CEE8D}"/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1468</Words>
  <Application>Microsoft Office PowerPoint</Application>
  <PresentationFormat>Widescreen</PresentationFormat>
  <Paragraphs>233</Paragraphs>
  <Slides>25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Wingdings</vt:lpstr>
      <vt:lpstr>Office Theme</vt:lpstr>
      <vt:lpstr>1_Office Theme</vt:lpstr>
      <vt:lpstr>Custom Design</vt:lpstr>
      <vt:lpstr>Slide</vt:lpstr>
      <vt:lpstr>Regional Development Forum for Europe "Broadband for Sustainable Development” </vt:lpstr>
      <vt:lpstr>PowerPoint Presentation</vt:lpstr>
      <vt:lpstr>Agenda</vt:lpstr>
      <vt:lpstr>PP-14 &amp; WTDC-14: Output 2.3 and RI-Eur5  </vt:lpstr>
      <vt:lpstr>PowerPoint Presentation</vt:lpstr>
      <vt:lpstr>Output 2.3: Innovation and Partnership </vt:lpstr>
      <vt:lpstr>RI-EUR5: Entrepreneurship, innovation and youth WTDC-14 Outcomes</vt:lpstr>
      <vt:lpstr>Context and background  </vt:lpstr>
      <vt:lpstr>We need to rethink Innovation ecosystem basic functioning</vt:lpstr>
      <vt:lpstr>New opportunities in 21st century with striving open Innovation</vt:lpstr>
      <vt:lpstr>Innovation divide</vt:lpstr>
      <vt:lpstr>We can boost innovation potential with the right focus</vt:lpstr>
      <vt:lpstr>Approach and options  </vt:lpstr>
      <vt:lpstr>A proposed approach to meet challenges</vt:lpstr>
      <vt:lpstr>Some options depending on need</vt:lpstr>
      <vt:lpstr>Key functions in a service platform</vt:lpstr>
      <vt:lpstr>PowerPoint Presentation</vt:lpstr>
      <vt:lpstr>RI-EUR5: Entrepreneurship, innovation and youth POSSIBLE ACTIONS</vt:lpstr>
      <vt:lpstr>Unlearn-relearn with Regional Initiatives  </vt:lpstr>
      <vt:lpstr>Now we re-learn</vt:lpstr>
      <vt:lpstr>RI-EUR5: Entrepreneurship, innovation and youth PROPOSALS/COMMITMENTS</vt:lpstr>
      <vt:lpstr>Discussion panel and closing  </vt:lpstr>
      <vt:lpstr>RI-EUR5: Entrepreneurship, innovation and youth 2015-2017 IMPLEMENTATION PLAN  </vt:lpstr>
      <vt:lpstr>RI-EUR5: Entrepreneurship, innovation and youth 2015-2017 IMPLEMENTATION PLAN  </vt:lpstr>
      <vt:lpstr>RI-EUR5: Entrepreneurship, innovation and youth 2015-2017 IMPLEMENTATION PLAN  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Ba, Mohamed</cp:lastModifiedBy>
  <cp:revision>141</cp:revision>
  <dcterms:created xsi:type="dcterms:W3CDTF">2015-04-17T15:13:30Z</dcterms:created>
  <dcterms:modified xsi:type="dcterms:W3CDTF">2015-04-20T09:21:29Z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