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3" r:id="rId1"/>
  </p:sldMasterIdLst>
  <p:notesMasterIdLst>
    <p:notesMasterId r:id="rId19"/>
  </p:notesMasterIdLst>
  <p:handoutMasterIdLst>
    <p:handoutMasterId r:id="rId20"/>
  </p:handoutMasterIdLst>
  <p:sldIdLst>
    <p:sldId id="264" r:id="rId2"/>
    <p:sldId id="589" r:id="rId3"/>
    <p:sldId id="590" r:id="rId4"/>
    <p:sldId id="570" r:id="rId5"/>
    <p:sldId id="571" r:id="rId6"/>
    <p:sldId id="572" r:id="rId7"/>
    <p:sldId id="573" r:id="rId8"/>
    <p:sldId id="574" r:id="rId9"/>
    <p:sldId id="575" r:id="rId10"/>
    <p:sldId id="577" r:id="rId11"/>
    <p:sldId id="578" r:id="rId12"/>
    <p:sldId id="581" r:id="rId13"/>
    <p:sldId id="586" r:id="rId14"/>
    <p:sldId id="584" r:id="rId15"/>
    <p:sldId id="587" r:id="rId16"/>
    <p:sldId id="588" r:id="rId17"/>
    <p:sldId id="368" r:id="rId18"/>
  </p:sldIdLst>
  <p:sldSz cx="9144000" cy="6858000" type="screen4x3"/>
  <p:notesSz cx="6662738" cy="982027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996633"/>
    <a:srgbClr val="CC00CC"/>
    <a:srgbClr val="FF9933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7574" autoAdjust="0"/>
  </p:normalViewPr>
  <p:slideViewPr>
    <p:cSldViewPr>
      <p:cViewPr varScale="1">
        <p:scale>
          <a:sx n="89" d="100"/>
          <a:sy n="89" d="100"/>
        </p:scale>
        <p:origin x="-55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6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91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7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8" tIns="45409" rIns="90818" bIns="45409" numCol="1" anchor="t" anchorCtr="0" compatLnSpc="1">
            <a:prstTxWarp prst="textNoShape">
              <a:avLst/>
            </a:prstTxWarp>
          </a:bodyPr>
          <a:lstStyle>
            <a:lvl1pPr algn="l" defTabSz="9080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8" tIns="45409" rIns="90818" bIns="45409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815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8" tIns="45409" rIns="90818" bIns="45409" numCol="1" anchor="b" anchorCtr="0" compatLnSpc="1">
            <a:prstTxWarp prst="textNoShape">
              <a:avLst/>
            </a:prstTxWarp>
          </a:bodyPr>
          <a:lstStyle>
            <a:lvl1pPr algn="l" defTabSz="9080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32815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8" tIns="45409" rIns="90818" bIns="45409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1085A6E-96BF-4B29-B11D-27CF47D10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37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8" tIns="45409" rIns="90818" bIns="45409" numCol="1" anchor="t" anchorCtr="0" compatLnSpc="1">
            <a:prstTxWarp prst="textNoShape">
              <a:avLst/>
            </a:prstTxWarp>
          </a:bodyPr>
          <a:lstStyle>
            <a:lvl1pPr algn="l" defTabSz="9080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8" tIns="45409" rIns="90818" bIns="45409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6300" y="736600"/>
            <a:ext cx="4910138" cy="368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64075"/>
            <a:ext cx="53292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8" tIns="45409" rIns="90818" bIns="45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6563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8" tIns="45409" rIns="90818" bIns="45409" numCol="1" anchor="b" anchorCtr="0" compatLnSpc="1">
            <a:prstTxWarp prst="textNoShape">
              <a:avLst/>
            </a:prstTxWarp>
          </a:bodyPr>
          <a:lstStyle>
            <a:lvl1pPr algn="l" defTabSz="9080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61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26563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8" tIns="45409" rIns="90818" bIns="45409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380FC9E-3093-45BA-A8B2-ECFEED9B0F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9945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9E5A12-0B32-420C-B93C-A2FF29EBAE07}" type="slidenum">
              <a:rPr lang="tr-TR" smtClean="0"/>
              <a:pPr>
                <a:defRPr/>
              </a:pPr>
              <a:t>1</a:t>
            </a:fld>
            <a:endParaRPr lang="tr-T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 baseline="0" dirty="0" smtClean="0"/>
          </a:p>
          <a:p>
            <a:pPr marL="0" indent="0" eaLnBrk="1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tr-TR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961381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r-TR" sz="120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931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80FC9E-3093-45BA-A8B2-ECFEED9B0FF1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754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80FC9E-3093-45BA-A8B2-ECFEED9B0FF1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367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80FC9E-3093-45BA-A8B2-ECFEED9B0FF1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727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80FC9E-3093-45BA-A8B2-ECFEED9B0FF1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4910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C02C97-2501-4277-8D85-6F105865C95C}" type="slidenum">
              <a:rPr lang="tr-TR" smtClean="0"/>
              <a:pPr>
                <a:defRPr/>
              </a:pPr>
              <a:t>17</a:t>
            </a:fld>
            <a:endParaRPr lang="tr-TR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baseline="0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7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937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219647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1272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tr-TR" sz="1200" b="1" kern="1200" dirty="0" smtClean="0">
              <a:solidFill>
                <a:schemeClr val="accent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820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407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3188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3801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672F4-925F-44D5-9554-1FA8B122A94E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28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F51A5-FEF8-4B0D-8260-6E229AEA72F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305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9999B-AF5F-4C2C-B880-94964DBD95F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037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9999B-AF5F-4C2C-B880-94964DBD95F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2132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9999B-AF5F-4C2C-B880-94964DBD95F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6007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9999B-AF5F-4C2C-B880-94964DBD95F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4763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9999B-AF5F-4C2C-B880-94964DBD95F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199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3B736-7C1C-42A1-BA3F-2DA1BE447AC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8434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C2C4A-4C44-462F-916E-79F9261258E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604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2A8CF-DE4A-48CF-8F66-D54C4724E25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138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30191-032D-46A3-A851-0CE44AED14E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043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9B354-EB40-471D-AA8E-FBD38D06D87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0C459-FDCC-4086-AAA3-FA59A110A97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640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94003-9F44-426B-96F8-A7D978DE7B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70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6A68E-58D9-49CD-B240-E5C13037657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43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6E92B-29E8-4F93-99BB-64BFE5D5778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442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60999-07F4-43ED-84E1-C4600524B74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355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6B9999B-AF5F-4C2C-B880-94964DBD95F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561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tr/url?sa=i&amp;rct=j&amp;q=child+online&amp;source=images&amp;cd=&amp;docid=oO5VYZtumGn3iM&amp;tbnid=tsyGG6AE3BxNzM:&amp;ved=0CAUQjRw&amp;url=http://www.faithfullyfrugal-and-free.com/2012/09/monitoring-your-children-online.html&amp;ei=51WLUcIohaw40bKAoAI&amp;bvm=bv.46340616,d.ZWU&amp;psig=AFQjCNHMsgWwkgpzGqE7Ub5roms0rANNSw&amp;ust=1368172200262820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venliweb.org.tr/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www.guvenlicocuk.org.t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3645024"/>
            <a:ext cx="6984776" cy="1749438"/>
          </a:xfrm>
        </p:spPr>
        <p:txBody>
          <a:bodyPr/>
          <a:lstStyle/>
          <a:p>
            <a:pPr algn="ctr">
              <a:lnSpc>
                <a:spcPct val="120000"/>
              </a:lnSpc>
              <a:spcBef>
                <a:spcPct val="10000"/>
              </a:spcBef>
              <a:spcAft>
                <a:spcPct val="65000"/>
              </a:spcAft>
            </a:pPr>
            <a:r>
              <a:rPr lang="tr-TR" sz="2800" b="1" cap="sm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Times New Roman" pitchFamily="18" charset="0"/>
              </a:rPr>
              <a:t/>
            </a:r>
            <a:br>
              <a:rPr lang="tr-TR" sz="2800" b="1" cap="sm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Times New Roman" pitchFamily="18" charset="0"/>
              </a:rPr>
            </a:br>
            <a:r>
              <a:rPr lang="tr-TR" sz="3000" b="1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Times New Roman" pitchFamily="18" charset="0"/>
              </a:rPr>
              <a:t>CHILD </a:t>
            </a:r>
            <a:r>
              <a:rPr lang="tr-TR" sz="30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Times New Roman" pitchFamily="18" charset="0"/>
              </a:rPr>
              <a:t>ONLINE PROTECTION  AND SAFER INTERNET  IN TURKEY</a:t>
            </a:r>
            <a:r>
              <a:rPr lang="tr-TR" sz="28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Times New Roman" pitchFamily="18" charset="0"/>
              </a:rPr>
              <a:t/>
            </a:r>
            <a:br>
              <a:rPr lang="tr-TR" sz="28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Times New Roman" pitchFamily="18" charset="0"/>
              </a:rPr>
            </a:b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tr-TR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r-TR" sz="2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tr-TR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r-TR" sz="2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tr-TR" sz="2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tr-TR" sz="1800" b="1" dirty="0" smtClean="0">
                <a:solidFill>
                  <a:schemeClr val="accent2">
                    <a:lumMod val="75000"/>
                  </a:schemeClr>
                </a:solidFill>
              </a:rPr>
              <a:t>Gazali ÇİÇEK, </a:t>
            </a:r>
            <a:r>
              <a:rPr lang="tr-TR" sz="1800" b="1" dirty="0" err="1" smtClean="0">
                <a:solidFill>
                  <a:schemeClr val="accent2">
                    <a:lumMod val="75000"/>
                  </a:schemeClr>
                </a:solidFill>
              </a:rPr>
              <a:t>Head</a:t>
            </a:r>
            <a:r>
              <a:rPr lang="tr-TR" sz="1800" b="1" dirty="0" smtClean="0">
                <a:solidFill>
                  <a:schemeClr val="accent2">
                    <a:lumMod val="75000"/>
                  </a:schemeClr>
                </a:solidFill>
              </a:rPr>
              <a:t> of International Relations </a:t>
            </a:r>
            <a:r>
              <a:rPr lang="tr-TR" sz="1800" b="1" dirty="0" err="1" smtClean="0">
                <a:solidFill>
                  <a:schemeClr val="accent2">
                    <a:lumMod val="75000"/>
                  </a:schemeClr>
                </a:solidFill>
              </a:rPr>
              <a:t>Department</a:t>
            </a:r>
            <a:r>
              <a:rPr lang="tr-TR" sz="1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tr-TR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r-TR" sz="1800" b="1" dirty="0" smtClean="0">
                <a:solidFill>
                  <a:schemeClr val="accent2">
                    <a:lumMod val="75000"/>
                  </a:schemeClr>
                </a:solidFill>
              </a:rPr>
              <a:t>Information and </a:t>
            </a:r>
            <a:r>
              <a:rPr lang="tr-TR" sz="1800" b="1" dirty="0" err="1" smtClean="0">
                <a:solidFill>
                  <a:schemeClr val="accent2">
                    <a:lumMod val="75000"/>
                  </a:schemeClr>
                </a:solidFill>
              </a:rPr>
              <a:t>Communication</a:t>
            </a:r>
            <a:r>
              <a:rPr lang="tr-TR" sz="1800" b="1" dirty="0" smtClean="0">
                <a:solidFill>
                  <a:schemeClr val="accent2">
                    <a:lumMod val="75000"/>
                  </a:schemeClr>
                </a:solidFill>
              </a:rPr>
              <a:t> Technologies </a:t>
            </a:r>
            <a:r>
              <a:rPr lang="tr-TR" sz="1800" b="1" dirty="0" err="1" smtClean="0">
                <a:solidFill>
                  <a:schemeClr val="accent2">
                    <a:lumMod val="75000"/>
                  </a:schemeClr>
                </a:solidFill>
              </a:rPr>
              <a:t>Authority</a:t>
            </a:r>
            <a:r>
              <a:rPr lang="tr-TR" sz="1800" b="1" dirty="0" smtClean="0">
                <a:solidFill>
                  <a:schemeClr val="accent2">
                    <a:lumMod val="75000"/>
                  </a:schemeClr>
                </a:solidFill>
              </a:rPr>
              <a:t>, Turkey</a:t>
            </a: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3" name="Picture 55" descr="TK-animasy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71651"/>
            <a:ext cx="1944688" cy="9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58"/>
          <p:cNvSpPr>
            <a:spLocks noChangeArrowheads="1"/>
          </p:cNvSpPr>
          <p:nvPr/>
        </p:nvSpPr>
        <p:spPr bwMode="auto">
          <a:xfrm>
            <a:off x="4284663" y="4365625"/>
            <a:ext cx="424815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en-US" sz="1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85453" y="502961"/>
            <a:ext cx="5194920" cy="683976"/>
          </a:xfrm>
        </p:spPr>
        <p:txBody>
          <a:bodyPr>
            <a:noAutofit/>
          </a:bodyPr>
          <a:lstStyle/>
          <a:p>
            <a:r>
              <a:rPr lang="en-US" sz="3000" dirty="0" smtClean="0"/>
              <a:t>Safer Internet Service</a:t>
            </a:r>
            <a:r>
              <a:rPr lang="tr-TR" sz="3000" dirty="0"/>
              <a:t> (SIS)</a:t>
            </a:r>
          </a:p>
        </p:txBody>
      </p:sp>
      <p:pic>
        <p:nvPicPr>
          <p:cNvPr id="4098" name="Picture 2" descr="C:\Users\outsider\Desktop\wsis-gor\wsis-(4)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3" y="1581200"/>
            <a:ext cx="4104456" cy="378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utsider\Desktop\wsis-gor\wsis-(5)_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28" y="3356993"/>
            <a:ext cx="3482664" cy="319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02" y="648000"/>
            <a:ext cx="346868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Akış Çizelgesi: Delikli Teyp"/>
          <p:cNvSpPr/>
          <p:nvPr/>
        </p:nvSpPr>
        <p:spPr>
          <a:xfrm>
            <a:off x="5004048" y="1628800"/>
            <a:ext cx="3096344" cy="1512168"/>
          </a:xfrm>
          <a:prstGeom prst="flowChartPunchedTa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USERS ARE ALWAYS INFORMED !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489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3" y="512677"/>
            <a:ext cx="5594088" cy="1008112"/>
          </a:xfrm>
        </p:spPr>
        <p:txBody>
          <a:bodyPr>
            <a:normAutofit/>
          </a:bodyPr>
          <a:lstStyle/>
          <a:p>
            <a:r>
              <a:rPr lang="tr-TR" sz="3000" dirty="0" smtClean="0"/>
              <a:t>SIS – </a:t>
            </a:r>
            <a:r>
              <a:rPr lang="tr-TR" sz="3000" dirty="0" err="1" smtClean="0"/>
              <a:t>Interactivity</a:t>
            </a:r>
            <a:r>
              <a:rPr lang="tr-TR" sz="3000" dirty="0" smtClean="0"/>
              <a:t> and </a:t>
            </a:r>
            <a:r>
              <a:rPr lang="tr-TR" sz="3000" dirty="0" err="1" smtClean="0"/>
              <a:t>Transparency</a:t>
            </a:r>
            <a:endParaRPr lang="tr-TR" sz="3000" dirty="0"/>
          </a:p>
        </p:txBody>
      </p:sp>
      <p:sp>
        <p:nvSpPr>
          <p:cNvPr id="9" name="Başlık 1"/>
          <p:cNvSpPr txBox="1">
            <a:spLocks/>
          </p:cNvSpPr>
          <p:nvPr/>
        </p:nvSpPr>
        <p:spPr>
          <a:xfrm>
            <a:off x="179513" y="6497961"/>
            <a:ext cx="378231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600" dirty="0" smtClean="0"/>
              <a:t>guvenlinet.org.tr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6"/>
          <a:stretch/>
        </p:blipFill>
        <p:spPr bwMode="auto">
          <a:xfrm>
            <a:off x="395537" y="1484785"/>
            <a:ext cx="4692559" cy="420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7"/>
          <a:stretch/>
        </p:blipFill>
        <p:spPr bwMode="auto">
          <a:xfrm>
            <a:off x="3203848" y="3828666"/>
            <a:ext cx="4824536" cy="302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02" y="648000"/>
            <a:ext cx="346868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Sol Ok Belirtme Çizgisi"/>
          <p:cNvSpPr/>
          <p:nvPr/>
        </p:nvSpPr>
        <p:spPr>
          <a:xfrm>
            <a:off x="4716016" y="1556792"/>
            <a:ext cx="3960440" cy="216024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6084168" y="1461015"/>
            <a:ext cx="2837639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Search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domain name</a:t>
            </a:r>
          </a:p>
          <a:p>
            <a:pPr>
              <a:buFont typeface="Wingdings" pitchFamily="2" charset="2"/>
              <a:buChar char="ü"/>
            </a:pPr>
            <a:r>
              <a:rPr lang="tr-T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Offer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website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profile</a:t>
            </a:r>
          </a:p>
          <a:p>
            <a:pPr>
              <a:buFont typeface="Wingdings" pitchFamily="2" charset="2"/>
              <a:buChar char="ü"/>
            </a:pPr>
            <a:r>
              <a:rPr lang="tr-T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Check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working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properly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 typeface="Wingdings" pitchFamily="2" charset="2"/>
              <a:buChar char="ü"/>
            </a:pPr>
            <a:endParaRPr lang="tr-T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44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8028384" y="5716104"/>
            <a:ext cx="710232" cy="521208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368300" y="1073358"/>
            <a:ext cx="47797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1.650.000 </a:t>
            </a:r>
            <a:r>
              <a:rPr lang="tr-TR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subscribers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(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nearly</a:t>
            </a:r>
            <a:endParaRPr lang="tr-TR" sz="20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just">
              <a:buClr>
                <a:schemeClr val="accent1"/>
              </a:buClr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5 </a:t>
            </a:r>
            <a:r>
              <a:rPr lang="tr-TR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million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tr-TR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users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) </a:t>
            </a:r>
            <a:r>
              <a:rPr lang="tr-TR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prefered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SIS 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tr-TR" sz="10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Continue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to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develop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projects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on </a:t>
            </a:r>
          </a:p>
          <a:p>
            <a:pPr algn="just">
              <a:buClr>
                <a:schemeClr val="accent1"/>
              </a:buClr>
            </a:pP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safer Internet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tr-TR" sz="10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Project </a:t>
            </a:r>
            <a:r>
              <a:rPr lang="tr-TR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with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Ministry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of </a:t>
            </a:r>
            <a:r>
              <a:rPr lang="tr-TR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National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</a:p>
          <a:p>
            <a:pPr>
              <a:buClr>
                <a:schemeClr val="accent1"/>
              </a:buClr>
            </a:pP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Education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‘Training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of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Trainers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’. </a:t>
            </a:r>
          </a:p>
          <a:p>
            <a:pPr>
              <a:buClr>
                <a:schemeClr val="accent1"/>
              </a:buClr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400 ICT </a:t>
            </a:r>
            <a:r>
              <a:rPr lang="tr-TR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teachers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tr-TR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trained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and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they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</a:t>
            </a:r>
          </a:p>
          <a:p>
            <a:pPr>
              <a:buClr>
                <a:schemeClr val="accent1"/>
              </a:buClr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trained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tr-TR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almost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65000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teachers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Clr>
                <a:srgbClr val="FF0000"/>
              </a:buClr>
            </a:pPr>
            <a:endParaRPr lang="tr-TR" sz="2000" dirty="0"/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205865" y="367721"/>
            <a:ext cx="6048672" cy="900000"/>
          </a:xfrm>
        </p:spPr>
        <p:txBody>
          <a:bodyPr>
            <a:normAutofit/>
          </a:bodyPr>
          <a:lstStyle/>
          <a:p>
            <a:r>
              <a:rPr lang="tr-TR" sz="3000" dirty="0" err="1" smtClean="0"/>
              <a:t>Expanding</a:t>
            </a:r>
            <a:r>
              <a:rPr lang="tr-TR" sz="3000" dirty="0" smtClean="0"/>
              <a:t> safer </a:t>
            </a:r>
            <a:r>
              <a:rPr lang="tr-TR" sz="3000" dirty="0" err="1" smtClean="0"/>
              <a:t>use</a:t>
            </a:r>
            <a:r>
              <a:rPr lang="tr-TR" sz="3000" dirty="0" smtClean="0"/>
              <a:t> of Internet</a:t>
            </a:r>
            <a:endParaRPr lang="tr-TR" sz="3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8" y="648000"/>
            <a:ext cx="3180591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AutoShape 4" descr="data:image/jpeg;base64,/9j/4AAQSkZJRgABAQAAAQABAAD/2wCEAAkGBxQSEhUUExQVFBUXGBcYFRcYGBccGBgXGBccFhcYFxocHCggGBwlHB0XITEhJSkrLi4uGCAzODMsNyotLi0BCgoKDg0OGxAQGy8kICUsLCwsLCwsLCw0NC8sLCwsLCwsLCwsLCwsLCwsLCwsLCwsLCwsLCwsLCwsLCwsLCwsLP/AABEIALcBEwMBEQACEQEDEQH/xAAbAAABBQEBAAAAAAAAAAAAAAAAAQMEBQYCB//EAEMQAAIBAgQDBgMECAUDBAMAAAECEQADBBIhMQVBUQYTImFxgTKRoUJSYrEUI3KCwdHh8AcVM5LxJFOiQ4Oy4hZjwv/EABsBAAIDAQEBAAAAAAAAAAAAAAADAQIEBQYH/8QAOBEAAQQBAwEGBQMEAQQDAQAAAQACAxEhBBIxQQUTIlFhkTJxgaHwscHRBhRC4VIVIzPxU2JyFv/aAAwDAQACEQMRAD8AlRXcXGRFShEUIRFCERQhJFChEUIRFCEhFQSArBpPCIqbBUEFEUKERQhJFCERUoRFCEkUIRFCERQpSEUKERQhJFClEUISRQhEUISRQoSRQpQRQhJQhFCERQhEUIRFCERQhEUIRFCFOiqoSRQhEUIRFCERUoSRUISxQhVuP4oqaL428th6n+FZZtWxmOStUWle/PATdrEXAhe4IUyAOc+nSuc/XBxpb2aOuFW3uPFWWFnkR1pzNWG0qO0lgq6wfEEuAkH4QCZ03roxzNkFhc6SFzDRUwCmpSMtCEkUIRloQjLQhJFCERQhJFCERQhJFChEUIRFShJFCEkUISEUIXNCERQpRFChEUISxQpQBQoQBQhEUKURQhTYqqERQhEUIRFCERQhJFCFUcRxwJKyQi6MRuzfcXy6n2rl63VEeBnK6Wk01+NyThFxJkqABoAQP7P99K40pK6rQFacV4f3gkGB6/QDr/frnDqTaWdxuCzbjl/Z96aHkKSFHtcOJICmGid4nnB6nenx6hzcpEkIcMrQ8NxAdd/ENGnevRaeYSssLg6iIxvpS6es6KEJKEIipQiKEJIoQiKhCSKlCIoQkihCVVJMDUnQeZO1F0hXOK4RZs+G9fIuxJRELBSRIUt1+VZ2yvflrcJxiY3DjlcY/gTqtprS3LgaytxyBIUsJIEDb60MnBJDjWaQ+Eii3yTeB4WlwYeTcBu3CjHLCZRMFGIgnTb16ay+UjdVYChkYNeqi3eF3DcupaR7gtsyyAToCQJjnpTO9aGhzjyqmNxNN6J3tDw1cPeNtSzDKplonWegFVhkL22VMrAx1BVgFOSksUIRFClEUIRFCOEsUIyiKEKZFUQiKEIihCIoQiKlCrO0GP7iyWHxHwr5E8/YT9KRqJdjDXKdBHvfSy6FygWT1Y+bbL/Xyrz7zbrXeYKCncLxFvMFBkzuNvOkvBTWhbfCWfAAGmd4jXyHvWVyumMZw1Sx0MeIx5LEz+Xz86jdhWCgHB5Wkjyjy/rVg5SRadSwFIYbOJ9xp89DXY7LmO7YuV2jGC3d5JyK7y4qIoQiKEJIoQiKEJKEIoQkoQiKEIihC7sXCrKw3Vgw/dM1DhYrzUg0QVd8Xt4fEO19MQELCWturZgwUCBG+w2n3rPEXsGwttPkDHncCpuG4wgvYP8AWxbSyFuCTlDZCII5mQvypRiOx2M3hM70Bzc4rKj4XiNpUwgLgd3iLjuNfCpLwfTUVYxut2OQqh7fDnqj9OtXLV62L/cN+kPdDgN40JMRl1J2MeQo2Oa4HbeKRvaQRdZUDtZi0vYgvbbMpRBPmJkU7TNcxlOCVO4OdYKpop6UiKEJYoQiKEIihCIoQiKFCmRVFKIoQiKEIihSiKlCyXbF5uIh2ClvUkx+Qrma52QF0dC0USrjs3w21eVmcMypOwzFmEFiBBkCR/wDPDmcWml3IWDbuKk43hVp2cWQphVe1dCqpylgrW7mUAEiTAInw9DVCSKKuBYypOFTuRLsCen9KqRapwrfhlxng5D76ab6D60twQApeMwIMGNJJPI7RB/vmapdK4OFVWlEFCJGbQ9C0x9QPY1r00pjka4eazamPcwg+ShV7BeXpEVKERQhJFCERQhJFCERQhJFCERQpSRQoSqhJAAkkgAeZ0FF0MqQLNK+HALQcWGvxfI2CTbDESFJ6x/DTlWXv31uAwtHctvaTlVi8JvEsFtsxVyhyiRmG4n6z6U7vWAc0ld089E7hOFZkxJuZ0eygYLoNTOjSNtBtVXTZbt4KlseHX0XGL4UQVFpbrTaW4wK6idyoG61LZRRLiOaQ6M9AeLUXE4C5bIV7bKzfCCNW5adfTzq4e0iwVRzHA0QlxfD7lqO8RknaRvQ2RruCgsLeQo8VdVRFCERQhLFCERQhJFCFNiqIRQhEUIRFCERQhZXtpBKAfHB9gTp/H5Vz9bRI810dDefJaP/AA3xKJbaw7ANmzLJicwAIB66flXC1TTdhduJ1sV4eHDaTqZc5iZPv021rNzytF2nLfBLfxZZYbEkmPQHQVNlVNBTLSFN6goABTl3EgrECaq5SGZVXiMVbTTL4sw9wTV2chJkHNqodYJr2bPhFryrx4iuYq6qihCIoUJIoQiKEJIoQiKlCSKEIihC6sXCjKw3Vgw9jIqHCxXmpBo2tHcvYZsQMUb0CVc2spz51AAAO0SBrWQCQM7uvqtRLN++/oo2I4vmw92GKXHxBuBQSDkyiNR0gfKrCKnixYAVTLbD52pXEuKWWbGFXB7yyipofEwDAjb0qjI3DZY4Ks97Tu9QnF4vaFzMLkf9GLYOv+oDMbb1HduIqv8AJSJG3z/io2D4vbRMGXYu1prveDUsobMFOu8Ag+1WdESXgdapVEgAYT0TPHsahtd3bayym5nhFuBgYPibMSJPOrQRuDrcDwomeCKCoIrUs6IoQihCIoQihCIoQp0VVQiKEIihCANvMgD1JgD1JgUWpGVyGkSviEkAjUEjQidtOfSkzTsibbimxQPldtaFV3uz/eM1xixOnkPQaTAFeel1pe616CLShjaVvhMDbt5QEUHcmBPz3pG8u5WjaAr/AAludaUQm3QU7EyqErqQNB1PSgpYyVnrXaG3eUZdZMeYbmrDkah7COUxtdE1+mxoaptV7CqkxBvXWuD4VML5xuR711NDoXPcHO4XJ12rawFo5UqK9GuAkihQkihSiKEJIoQiKEJCKlCIoUJIoUoihQltpJA6kD5mKCaFqQLNK/xfArQa9bt3H7y0mchguUiAdCNjqN6yNndguGCtLoW5AOQqi7wy6oBNtgCVAPUt8IEbk1oErDi0ju3DNIxHCL6Fc1phnIVdtWOwmdD60CZhuipMbh0T3EuBXbVxbcFy3wlR8RiWAG+nWqxztcL4Uuhc01yot/h11HCNbYO3wrEk+kTPtVxI0iweFUscDRCm4Ps5ee53bL3Zy5iTBgbcjzOlLdqGNbYymNgeXUcJi5w4pZdnW4Li3Ah+HIJAMHWc2o201FSJbeADhV7um2RlN4rhV62md7bKvUjbpPNferNlY40CoMbgLIXbcGvgFjaeFEk6bRMjXXTpUd9HdWp7p/KgxTUtEUIRFCFPy1VCMtQhSmt2RYLl270H4ACRl9hJ0k776RS9zt9VhXDW7ecqqs3EdrZbvgwOe3h1s23vXMp0bK2YIm+rQSAYBGtQ9ziDVV52nxsDTZ5V47lWJuJcsE7F8RhCQDy7kwqjyUg+9ZXxte3aaI+R/VamvLTYx9VYKUeFVgxyglhsTzBG6NEHKwGh0mCRxNXpO68Q4/PsulBqA/B5VLxY5b2UcraH5s4/hSYuFpq8qywV+FFB5TALCk4vFIyETvppuZ5CqOVWsorHcT7J2MKnfWze7xmnKMpLOSTImAu+pOlaIhJMQwC0iWRkNuJwlFt7o/XDL+AEfNyvxc9Bp612NL2a1o3SDPkuRqe0HO8MfHmpNu3AgV0wABQXNcS42V1FSqpIoQiKEJIoQiKEJIoQkihC5uMFBZiAACSTsANSTQTQUgElV3C+M275KgMrCTDc16g7e2/rE0qOZrzQTZIXRi1YxTUpdWtGB8wfrUHgqRyFc9oOOtce4lt/1TRssFhlEgkjNEz/AMUiGANALhlOmmLiQDhO3uMoMRh3DF7du2oZdYDQysQDoSJBnyqohJa4VklWMo3tPkmcdjbSWbyJcN5r1zOPCyhBIbXNu2kaVLWOLgSKoUoc9oaQDdqY/F7AxQvh8y3LZRgUabZgQT94GCNKp3T+721wfdX71m/dfSvkuLHGbdu7Z1tNbQXB+ptOnd541AYmZ8ttd6kwuc083jkhQJmtcPL0UThd61h8Srd8bqFXDPkcEFtpB1PmR1q8gc+OtteioxzWPu7S4XG2rNkoH7wriEuDwsM6LlJOug2OhPKocxznWRWKUh7Q2hnKexvELIXFslw3GxC5VQowyyCJYnQxOkdPeobE87QRVdVLpG+Ig3fRSBxq1+lrc7w92LGQ6PGaTpliemsVXuXbKrNq3et33eKWTVa3LIlihQiKEKxilqUh01PvUoVFxi1nIF8X8MgzFbmyFQNyPtMdIUSdeWtVsn4aPotDG7RnClcOZB4V76ylw6W7fix2L5lnb/07e+m2p8qW676H9AmiuBj06lWtvA92NcJw7CryGKud5dI6kydapuv/ACcflwrV6BPYM20vW+5t2MzEI74e4WtZGaIdDrb1gg7TzpM7DJE5rj8rTYnhrwQoPay73WLUPot21lU/jtMxK/7Wn2rzzGkWPJd2MhwrzT3d5bPeNdZEjxFQun+4GgGzwp45VDhMdcK3rKo1xiIt4kGJO4zQQEjTVYOm1bGaR0hBaEnUaiOGw45V/wB/cZVW42cqImNfczqfOutpNGICXE8rg6vWCemtFAJvLW5YUZaEIy0KEkVKlJFCEUKEkUIRFCEkUIWR7WcUzN3KHwqf1h6sNQvou58wOhrFqJb8IW7TxV4ioPYy5mxRjYWnj/egmqab4/op1J8H1W6iugsCIoQkihTaTLQhclalQkii0IihCIoQiKFKIoUJYoUoihCAKEJYoQrCKohVKXXv37uH/RXxFsASFlSCAGzBiQpgkaeY50tzq60tETBV1amcHvIQqW1HeKCUF4X8RetrPxG0i5LJJG3kKW/z6elAJ4/OqhcUwEXCzXL1l7pyNiXU9/eMybWGsL8C+Zj6VdrscWB06fUqvVS8DbS0Zu2sFYtIIHeqL2JuHqyI5IaeU6VUkngkn0wFIHUgKxwOKLnLbt4SXOTS01m4UOp8L6XFgaqCTp1qjwKyT72rg+VKfjrSYy1bIuW7t+22aEkB4BV8gbUnIzCPTynH3GycSVQ62nmUmIsVKuGCyNQOaT4Z/Z5VsbpIQ/eAsT9bOW7HFORWpZURQoSRUoRFCERQhJFCEkUISRRaERQoSEVKlU3aPi3cJlX/AFHBy/hGxc/w8/Q0ieXYKHKdBFuNnhedY2/HhG/P+Xr/AHzrncrocK6/w9E4lz/+pv8A52606X4/os2pPhC3N7G2k0a4inzYVt3tHJSY9JO/LWEpxb6nZlPSCD+VTYSzE8cil0KlUpEUKERQhKLJIkAka8um/wAqjcAaVtpqwuctSqpMtClGWhCMtCEZaFCIoQiKEJYoQri9ZQIhV8zGcyx8PSktc4uIITHBoaCCs1wvF3P0i/dwtrE3bkNbVkIFoAQCACMp1WZPOqyNBw4gBaIiQ3Czl3FXLdx2uWcWEuFO/AJOdUnwkgTB589D1oFDggpnK2/A0t3LZv4i5aw1rLHd2kt2wisIAa8VzljP2TudOlIllDMDPqVZjS7+Fpez2Kwtq2EwdqE3B1BbzJMuffWsbp3SPpaXRd3HuKOIm/fDA5Rb2M5Anzbcjy2NbGBjVyZHTv4ND2VVisVczrbvqs6FHBCzHwkXF+FhsHGxMMCDIb3bSC5iXFq5GyCObrwUmNdmMtq0QWjKWK7512W4BAIGnMaHSYCKIC0agU60Y1LYK90WIyjNmEeLmBpTGF2dyU7b/io8VdUTWNxa2M2tl7wtM6WmYEkm2WTMkgtyMCkOkBBA5XR0mie5zXvHgJyVD4XxxL1y2i2ixuW2d4Yxa8JgLHx+OBryI3JMV7xxoD6rVN2W2Jkj3Hg00easrtll0ZSp31BGnXWtAcDkLjOaWmiuIqVVcHUxyG/8v51CF1FShJFCFxdcKCzEBQCSTsANSflUE0LUgWaXl3FuIs7G6/xNsOQ6AeQH961zHvLzZXUY0MFBURYk/nUIXoXYHg7W0N99DcEIPwSDmP7RAjyE8626eOhuKx6h4J2hXn+SWJnuwdZ1LH6TFO7tqb/1LVAUHV8lOC6QNulXWEuLskpGWhF0oXCbrOhZtT3l0ctALjAD2AiqsJIWzXRMjlDWcbW/cKZFXWNQ8ZhLjXWZQxlgyXMwCrbGaQVhgD8USpUM4ArEWutd2KaERCyKo2Kz5WpmJdQWJICyYOwidIB29K13QyuE7m0gM6japQmS7d5GUZMshp8WadsvSOdFm07ZH3e4HxXx0rztOBhtt0nnz061NpW3FruKFVJFCERQpRQhPcUxa2bTO7BREAmT4m0XQanXp0NUq8BS0WVQ4M4Y6l+JlQPiRUVI8gBEVSnjo33WvHmVD4lhbCFRY4le8SlouBiLf4bhByqfXp6UDceWeytgdVW3TiGAtBMNfIzsrLcXTMIkLIytvqAPiNZ3xAm0xr6W1/w2xhLNbcZXVCcp5EEaexjasLGbZFp1D90Q+a0WOxStfKt8FtsgGkCAJPi0k+LU6bTpW9jSGWOSuFLIHSFruAaVNxi4ohVKmHZhBUhZ0+z4RPgkDmhMDNWiEHkrBqi2w1vnf59vZS2kgZGc2wPhaCVgwqv9pSpkBtmVhzHiRE5pd0Xena4Nym60rEgihCo+1dgi4rm3ZaxZKHvi8u4kMUVVYMozEgK066yJNZCXHJFL0nZpYGd2x5LnXjoPVROMX0xOUW7N27kym6qAI+R1DIoVQ2cDxacjMQDNUAoJmhhkgB7yQZvaSLC062MiW0ClEFte7QgqVRhmAKtqGkmZJMzqa0w7dvhXA1bpHSnvDZ9E1eaBpuTC+vn1AEk+QNMJWYpUtgCB/XzJ851qQhLFSpSRQhYvtlxgEmyp8CGbp6sDonop3/FA+zrjnlvwhbNPFXiKr+BdkTjUN1r6ICbYTIRcyrnIvLdUeJLirDKv2p+WVPc8DBTfB+xlz9LZL6FbVshjmykupk21OUkAsACy7gaaSDToY95zwlTSbW45K9GiugsCCKLRVJIqUJIqLQomGtZGdeTMbi/vRnHqHk/+4KhuCtMzu9a1/UCj9OFJy1a1m5UPA463ezd2ZykA6Eb7ETuNDr5VUPB4WnU6SXT13gq09isOrrDTEyI3nyqsu2qckNic80Alt2woAAMAQNqgSCvCCm9xXLh7pFElhMH2kCNDr7/WrNeHGuqHxuY0Eix6cJi1bbM6FiywpViBKk8pAgkEBhpOo8qBfCY8t2te0Uc2FKQyAdpAPzE1cLK4UUuWi0IIqVUmlwT6fWppV3HyVd2rxt1HRbRtoIOa4+6ljHgH3oB1jnWdwBwVqgFWUcC453ZAucRdYGmWzm16CQf4VDorGI/untd/9lfrfv3wTax+GxPLub1pFzDeMpEk/L2pfhbhzSPkrCzkEFYPEGytu6mM4fkdwuS/Z0FsgzmAGgPuSdiIpm1xotd9FIITnY3iFvD422VxPerdm1Dhg4LDwgk7gsqD/mkSMO7dSHu/7ZH1Wp7S3jbxVwqdHyuOhDKD+c0+I+EDyXHnZchPnlQuH2bl5gQpKhhmOwHMjzMchrV3PxRSmwDJC2uHt2rjEkEZRm10nUACfMkVwBo5Ynbh9l6gdpRTDZ+qmX7lxDALQNPDlCgdFTLBHrqeooGsLTThfqmf2jXi2mvRVvFMOAA8BZJVgB4ZEEMvQMCDHKupDqo+Ca8rXMm0kl20X50q67Zt3EKXLYuKSrAEmAykkSB8Q11U6GtL2CSspUGok07iW4JFJFw1sM9zKe9cKrNPhKqZ+H72gE9AKju6fuV3ax74BE7gG11FNCyJkCXP4RH7zeI/+OT/AHGo6qOqdipUpIoUql7T8X/R7cKf1ryE/COb+2w845A0maTaPVOgj3mzwvLMdfnwjYb+Z9awLoLXdiO1d0d1hCjXvHCkFVFqwLbAwANWDkOXYkwsbmrNaSaCXJtq3LdWrQUaKgJ1bIqoGcjxPlGgLHU10WMDBQXPe4uNouGPfbr7VD5Azn2V4onPOOByegUWyxkAKF01B6jnA9N/MeVK3Su4AH3Wt0cDW25xd8sBSMrdR8v61JE/mPZKD9L1aR9T/C5Z4+IQOZ6ev9mq9+5v/kH1Cv8A2jJP/E76H+eEzexFvYuBBkGdj1nYbn2J5GnB7XCwUsaedhotPyXdi+GEhlYfeUgj318J9asCEp8Lm9CElrDpbnIirJk5QBJ86q9zY2kpgMuocGucTXn0CcVOZ3qsbD8TuVEsoHgj4H5a6phkaOqU2J7hYBTd60pIJ35ESDvtI5UFoeFLJ3wmvcIs2gNNtep18yTqT5moYcV5ImtxDj1/K+iBAVZ00Eb+sAc6vdKhZuciSdhHrp9NfrFChwxg5SkN5fI/zoU+EeatcLx27bRUFuyQogEgyfXzrO6GzdlPEoA4/RYbtLf/AOvZ7AVLltLYY3DNtVyBjln7Rn5VcA/5ZV2EbcBajAYvFXQps4jh+JZhJttlz+YjypZEY5DgmeLpSV3sqe74hgVsDlesqwWTr9ka/M+lSNxFxOv0KjHDhSzXFeFNhRnw9xsXhmYiLd05kG8QNQQPn5VbvA7DhtKKr5KjW7oWw18XB9qzeIDj9kmDI5EEa8zVXEHDh9VZa61eHEMNbdZF+2wtuvQMwmeZysQw/C56aR8J9Fgeyjt69Pl/pb2zgrdmyAB4EUabFpPhBPnuT1rPuJKeWBrc8BR7bfeRAtwFTkUKQCyg5SDqQSp1HIwetz6HhKDupGD5fnRSMDcBEl0YfeDgAzqZU+JDzjXesGqgF7qpdHRTkt2XflScxOLtnSQRuTyJ208orDI9pFD8K6ccbxlQbmDtNqDB8tKI53xZY5TLC2QU9qrcRh2TlI8t/lXUh7TacSClzJezHcxn6FMowOxroxzMk+E2udJBJGacKTWF1DHq7/8AixQfRRV2lJCeirKVG4hi0s22uOYVR7k8lHmToKq520WrNaXGgvJuN8Ue67O3xPsB9leSjyGw9zvXOe4uNldNjQ0UFSOYqqsvVew/Z79GtZ7gi9cALTui7hPXmfPTlW6GPaLK580m40FocRcyiYnUCNOZiaZI/Y20aeHvX7brk+2SlS3Gp35n+A8qrHHWTkomm301uGjgfufVKU58/wC9KalWeExicQEGuWfMwPUnkB1/jAqjnhoymRRbz6JrC2xcAcsLnNT9kfsjl06760ABw8018hjO1nh/X6p1pUyJjmP75/n61lcDC7c3g9Pz8K0xubqm7HfEOD+dP0SXsKr+KIbk66N7EbjyOla8OFhYxLJGS0+xUXvCjBXOYToQDrpO0aNE+Ebwconw1mJ3TUeG/quiI2/25ezDnfp1+inE6SOcQR58xWh5oY/LXLjbbqPSz7Ju8+UaD+zWXUzOgbbB+Fb9Dpmap9SOrn8C6VZ1jkD6GtETj5VYBr1WSeNo63RIB8wE3eSSQNyAPJZ0+cHar7qdQVBE0sDnnrhOLagz5b8/+PL6VfFJJJ+gXUGJ+vIUYtVzVpIn+f50KORlKCKglQJmeawvEMSMViwiWWuXBHern0zgRkQP4QRoPUHTkatk2tNLoBgHVX3DcAlwhQuOwbE5FMq9oMBLapk5SfiMCZqpe6rJB9FPhHmtLZ7MXAhF3F33QDxZ7rJbA5ZhJI9JPoKX3wvDR9El5eRzQHmoLYHAof8AWOYc1S63/lmE1cukPLVlE7LoSfZRO0HZTCZij3bRcgNJLKYO36yGX5npVGuvNEJ7pJGGtwP2+/CoMPgMXw24t2yve2Cde7VM5HVSul0rqRlJkMwIEzVXXdjI8v8ASkzMkAD/AAu6E8e/BXqnC+IW8XYBRpDqII5FCZEbyNRlOvgIMUk+E2OEwHe0tdyoV/CXgMvhj7wK7RGh3iNOsabaU4Ft2sr4ZfhUXF4UC0bYOupzDQ5ojTpppVnASXfCYxphA2fEDa8c4p2nx+GuPbZySpiSshhEhtOogxymuY7SNaaIXbj1pkaHN6pcD/iBfDoXzRBzAkAM3LLoIHqTP5qOlatDdXnIWw4b/iGLgJ7tzC5mgTCjcnXQDmeVJOmITmytecLRdp8aqYM4hUhmQZNNc7EBTHUamfKeVLh3CUUrSNBYW1aMJjrWX/UtiSzAF1Bh2LiQTpo1eibPHXxBecGg1P8A8bvYqXbuK3wsrehB/KmNe13BSnwSs+NpHzC837YcdF98qmbVs+GPttsX9NwPKTzrJNJuNDhaoY9gsrHuSTJpKetb/h32e765+k3B+rtn9WD9u4PteYT/AOX7Jp8Ee42Vmnk2+EdV6ZFbbWFM3rYYhSJBkkHY6R/GlP8AE9rfmf2/daoXFkbnjnA/f9kotkfakeYk/ORPvr50zhJsOPGVU9oeJmzbhAXvuP1dsCSBzdgPsjqdJIFJe8Bu55paIo3PdtjF11q1luD8Scyt9iWH3t9dz6zp7AcqwTAOO4LotcYgGOHqei0/CLwzMAQQxDQI0JBnT1VteeYDlV9HLT9p6rPrYqz5furhLRbwgb6ADeui8AtIK57HlrgRyFzZskBgfs6ka6AzPoAQfmKyaWUC4z0W/XQ7tsrf8sfVR1srctkHUMTMHUQdII2YED0IpmlG5hf/AMiT/CjWvdDO1rcbAB/PumuHOSGRj40aCeuzBgOhBVo5ZsvKnVYryS5w1rmytHhcP9Eft91aYHAPeYBQBpOZmjnBAG7DzE+1KfM0c8qrYX7SW5F/RPYk4KwD3uJDMJlbfiOb7sidfWKqHv4Y1DmM+J7sfb8+6rsFxvhqrD3LxJJMhHjX2lvWBPQbU4QagZoZ9Ul2qgcaJNDjHRTcNfwV98tnEhZGneeElvuhWCk+00O75mXNVGmF5prlIxfDb1hGUj9WSCSNVJG08x76VDZWPN9VLonRgjoqfFwMgM5SfEAQJAgxPKZ3rQLN0udqjW0dL6K8w4JUeBfaypHTQ5DI6amspGefutDbIwB7LCrxHCW2bvrWFxNtixN7DOouZmYsWInMWLHUGBsJO1WDwRbHUfIrpbaw4fVbXsbwsW1V7V/EthnErav22UqWYEMCY0iRAEGZ1pEsof0F+YU7a64VtxRQ5RSYHxfvFiGOx2+g6DUVYays8w3UCsvx3CiJGpiR1+IqQdOoOkVqjdYXOmZtOFmMQhUkEFSNwRBB8wdjV7tDQRhJg+9WTbDgHeASrftCMre81VNJHVXfDMdcttLWriEkEsqNqdIYjcGANdZAGwAiC0EKo3Nrafp/C1gxfeDTRz9nk/U2+p6rvSdu0+i2tm3YPP5x/CpsZf3B0I3BrQ0eSU91LF9rOE/pAzoAbqjQSwLruVldZmSN9SRz0rPDuG4Kmm1IjftPB+xWNw3CjcEkFAfMEH0EBvnFciTUMZgZK9foux9RqAHO8LfX9grXhnDlsmbebNr4p8W0GDyEVl3yTu2heih7M02mFkbj6/wtBa4G5g3XW2Y0DZi8cpAUlR5NHlWtujjA8RJKDq8VGPYCvc1f0XHEeCPaXOCHT7yzp6ggEctwKzz6XaNzeE2DXB7tjxR/Pmo2C4abgLkZbaiWeOQ3y9Ty6D6UmLTOkG/gDqqa3tOLTvbCPFI4gBo9ep8gOfVV97Co/wASj8j8xVGyvbwU6bs7TTfGwfMYUH/IlZ1HeZELDOSJZV5lYGpjbStcWqBw/C4Or7Ae0F2nN+h59/z5r1nAWra20WzHdqoCZTIgab8/M7zM613GOaWjacLxk0ckby2UEHqCpGWrJSbcQVPqPnt9QB70t+HNP0/PqtEXiY9v19v9WmOI4tLNsu5gfCBzZjsq+Z/mdhVnkbTaSw0Q7yWAwvGGTE3nvKWN0ghkE6LOUAdACBG4jnXM1kTpWhxNfNeg7J1AjeQ1pII6C0298tiDdNqVMwrHKwBUKG0mDMHnsPI0lkkTGbS72W2fs7VaiTvGMq/Mqdw3EizbKgsAXZkjZQSpIEMIl1nMI320pRnYH7hae3sTUuYGP2+5/hXvC+0aLPesSc0rmSREAa5R11962xa9hBEh+y50/wDTmrDriAP1/mlaYrilq4XNo5gylTr1AHiH7o0OmtZpZGB9sPIr6p+n0czYw2ZpG11/QLjABUQAIySSzSrnxMZaWiN+e1dmIBrQF5rU6h2okMj+v4FZHC2cL/1uJY5WQIlkb3SCWUxOuhPlGpMVU7pH7Y/qm941mnAkHWwshx3tNicaYJ7uzOltTCiNsx3c/TyFbotLHEM5PquZJqpZT4TQ9FX2sBPVvy/v3p27bxhL2F2XZT3+W/h+v9ajep7oeSm8F4Kj3CXWQoHhM5WZnW2uaCCVBbMQCJyxzpU8zg2h1TIYW7rPRaLst2kum6tpVPdCISLQTuy4UwEtr3ZGYEakGCNSc1ZJ9OA3cefr/JWqHUndt6J/tDhO9g4e2VIJJUkAEbHJyj1gflVY3loyVn1LGynA/PRZb/MWGhABGhBGoI0IM6g07cCs3ckYtZJez1x1UqEVjmYB3Vbpz5iNNlLBhAYg7RWCRxOWDHmvVN0bq8RAPl/v/wBr2DsdxbE42z+vRU7sQLkMAWUZSHU7N1AMCaztN5CRKyiWu6KdjS2sFGAgmYOp6Ag+LlpvIrSCB8Qpc57XH4aKZTBpctXFcEXVcQ6mAuXK0LsBl2OkAxzqwk8WOFXuBsId8XmOiX/JEBNy6SWbUzGc+bMfh9PyqRIThqj+3F7pCouMuqnwWbfq8ufqY+lNa0nklQ5jGjwtH6qlx/GLjtLrZcxHitITA2E71oZC0DBPuskkhe7xgH6BQjxaN7a/ulwP9pLL9Kt3XqoDGnopicZW6Mroz/tAkj0uJ4gPIhhS+5LeD+fJXJdVHPz/AJTV7ATrbLejCT81E/NRVw8jDkg7fzP6Ksx3B3uHMqw/P7r+cj4W9d65Wu0IfckXPUea9f2F/URgAg1BtvQ9R6HzH6KdwfhPdJ3h1c/B0EfaHXkB5yeVJhaIo8/Mr0Oo1feu9PzH16rR9luH2ndu+AJ5AkjU9ep9fOpjkMjA/aRfmuZqdW4tqJwwc0neNYZLFu8R8MgIDqS2uUDqZMDrJprW7zRWafVERbycgH/SoFsEJluQztq86jyWOg/OTXN7b1XdtbBHg+nl0Cy9g6cukOpd04PmepTNzsobglLNxfNVMfI6fKK40btT/wASfovWjtIM+JwKouKdn7+HGZ7b5PvZWgftdPyrY0uPLSFvg10M2GuF+VqNwvib2GzIZB+JT8LfyPmK0wah8Jseypr+zYdYzbIM9D1H55LZ4HG27o75Ac2SHkkZVUyc3KAeY/nXZj1THgFvK8JqtBPp7hkPhGQR1UTinHBbzKVlolV2DL94NPWOU7aVEkx2GyEvTaYGQCNpJ+n8fustxBGxLZ2c3N4tn7AJ2UbRtqIJ8zXPk1z3YHuvR6XsCJj903B4HT6nqols5dF09NKxPe52XG/mvTRQRxN2xtAHoFKsYC45EK2vMiB660oysbklQ+ZjRypFzg947KAAIALLMecHfc+9UGrh6pI1DB1+yg4/DXLOrpAPOZHzG3vWzTNhn+F/0UO1gHATvD8eotuJIY/D7gDemSaVzMqhlErm4Wq7AG5cuObrzh7KZ7hfWN8oBOsaEnyHnT9HNM47bsLidv6TRxMEgbTz5YwOSQqXj/F3x+Ia40i2NLa/dTl+825/oK9RBEIWV16r57NIZ5L6dE9hMJMaegocVdrVbWcF1+QpRem0pP8Alv4D8/61TeppJYQ2mlROkMrSJB1iRqDIBB3BANDgHiipadptWuFupbCutvIbhJLeDRh8JORBmM6iZ2mCazOa52CeFDpQ2nAcq0wF6XKgswyljJJhgJBEk85HmD60lzcJsT7NA2qXjnCMG992dwrEiRL8gBy02qzTJWAqSGIONlP8Ow2GuhySc/jNy19te8YsVdBrmMwDs0LBIiktcScdF6KTUujj2iiDwVokK2kyPIzai3bmVkySWXWSZliQCfrAbZ8IXPc//mU22FS6pNpiWU6pcLHXlqfGnkymOcGrbnNOUssZIMKNwW8A4stPN0mMxCsQ6NG7JcIBPMOu+pqz243BUj52lRsZaDu7F5101ALSYhRGuvLQARrrVmuocLJIwOcSSqt1IYodf739xWgHFpEZIcWKtu8Pe4wCKTJieU6GJ9x86cJGtGUuSNxPhCs7HZ23bAa6cxOwEa/PQDzgmkunc7DU9mnoeM/RMY7EBRCJbUfshj83mrMbfJVZA1owAo3DsJexEtmCou7ZEHsIX61Z7mR4So4zJlUHaTjZtO1iw0ssrduEA5W5onLMOZiAdN5gb4hZ4XU0fZwvvH+yp8NwDEXwLhUsp+G5euKob9hrjDN+7pUF0bcLtOeE+cNisC4/1LRI0BMow/CQSp9qPA8JJja7LMHzC13C8A+Ktreu3QLYXM9y4EIQak/GpAj4cqxqjEnURz6BPFm1pMrYY/Gc17pnF9sAngwFoALp390S5HkDsOmaTHKtUPZUTXGSTkrzs3ab3DZFgfb2VTd4rjbhlsVeP7LMB8lgVvEULf8AELEZJncuK7w/HcdaPhxLn8NzxA+zzQ6CF/LfZS2admQ5SreLwuNbLiba4TEHa9b0tOelxfsz976jauVq+ygRujXoezP6kmhcGSZHr+3kqvEWb+ExDo4hypVh9h7ZHI/d0kHlHka4Xiidle3c3T67TYOPPqCo2PxJvMCzLIAUCCBA841O+pqJJC/nhX0ejZpWU0Z6nquMFhwxlri2wOZIzfuj+P51nkeWjAsrTK+hQbav8O9gEQ6E/eJXN7msUhmcOFz3iUjIKsrVst8ILegn8qxud/y+6zOcG/FhPjAXfuNS+9Z5pffx+a4uYZ13RgPQxVmyN5BVhKw8FVxwVtmM21IH4R6/z+ddB08rIg0ONlOBLcjlJxDimHsYF8Nh2m5efNdiSFXbLm2MhQI1+I12+ztU2Foe8WeaXN1/Zer7Rfk7RVWfL0CzWFD5WyAHLBbmYPOOg5+orc/tbUSWWACvqlM/prQaYtbO8kuNDoL8r/lTcBi8RcP6sBjGvhEAevKkx6zVSHB+y3S9h9mQjxNPuVZLxvE2B+stIykxmGk+WdSRPlFaHTahgvDvssh7C0MpqNxaff8AXKs7fbXDaBsPeHUh0J84BgH6VMGsEuC4NPr/ACuZruwJtMNzW7x/9efZTsbjrL21e04uB5y6EMkHxZh9kj6710GB10V5udzR4WnlSMBfBhYkHSImegiqvFZTWOaRSk8S4ulhIXKpO8bSOQj4j1iY260lrNxsqJJQ0bYws9hu1721yqWIBJkhJJJLHkeZNNLGE8JLXyAVf2CtuAOO8utAARraT+FLrhBPQAKY23PM0t7PER+cLS2TjywrfF3iHZWEB3U5wNYgLAPKNuo3oa3FhWfJ4qPB6rpQEvrkJg23zAktEMmUySTuT8j5zWrblXDgHYVdxHF93ikYGPEST0DWSp/8ltGmNZcaW6SnEj0S38erTCg5tyC2U9SQDHWdYqojKzvmBvCq8bjRaU3Hks0hQDqx56/ZA0lhMaAa0z0CXH1ceq67B38732fVsqhY2A8WZVHKTk8yQDqaVN0WnTloJBV3jrSs7lp1MqfwHZhrqAPUCNYjWGEiqUStBJLlm76SCSYVRLE8h/f5gbkCtW4NFrGNzhSuOIY8Ybhne2tD3Y7skbXLgUISJ1hnzc9qyG3yZXX0kbaa1eccCwKgXL1xc6WFU5Gki5duNlth/vLOZm65Y51reTho6rrOPQKRZ4bisa7XAj32HxNpA6KJgKOijbpVd7GCuFFhq2HZTs7euYXEYfEW2RNDYzggpd1koDrl+GY0MnqazyyNDg5qW5wBBCoO0+KAK4GwYsWD+sI/9S9MuzejSAOs9BG7SxBo713J4XC12odNJsHA5TeAwHl7ch69TTXPSWsCurXCyRsfcx9KVvTNq4xPDYGo+eo/pQHoLVQ8RwGh0/p5jqKex6S+OwrDhznG4W5hn1xGHQvh2+01oEF7U89hHqOlcntTSAjvG/hXoP6d7TMMwjecfmfoszh7D3PgUt5jb57D3rzLpGt5K+kOe1nJU1OBXTvlHq38gaSdXGEg6uMIfgV0bZT6N/MCoGrjKBq4z5phHv4YypuWj1BIB/8A5b60yophRAKs5sM4pwBWk4V22cwt8KB/3cpMftWwR8wf3axT9lsGWHPl/tcjUdk43ReyvOK8aNtJVrdzMsh00yqftbsD5eL2NZ9JomyOs2KPVc/TaUvfkHB4WG4lxY3AEQZbY/3OTuWPTotdYQ08udk/YL0Wn0wZ43ZP2CcwXA2bVzkHT7X/ANff5UmXVNbhuVaXVgYblXeBwFu00qupEEyZIO48vaqabtB8UwkccdfkuL2m12r07o3H1HzHCteA2LZLWXZQe8E/CudRqRppnGsjcZZ6V6t2wZj65wuDodROIrkuxYF/nRM9pbmFsXsq3LaqQM6u4g+XiMkfly5VH/cFU0n9vVb4dbupkh8Szn+TW7jlrN1LlrQ+B1JE/ZkGAQdDPsDNJOg7yXOB1WrVf1B/aafi3cDy+qtsLw06dANFTl5SZI9YNdptRtDW8L53LM6aQyPySbKdxHEWtAqtl1HPqR+JvESPLQeVAYHZJV7NVdKMnFWMeBOgk3Dp01ePpVu6HmUskDp75VouMJ1NuzJ6KwHyDxSyz1KeMjgeykdhALxxqkj4rbemfvDDf3tFZJHlspPr+zVvigJhG7FjHuVPxFy9YOUjMOUyTHqCJ+vtWpojkyMLBI6aHByF3h3CZnutqR4iBMAfCijpJ9yTVXNJw0K7XBo3PKq8BbGIvXHuSFVcoj775WI88qLa9c50rkdsax8WzTacnvDnAugPP0K06GMSB0snwrocNVHgFep1AuEcpBOg9o0mJrdpZZjEP7it3pws8umG/wD7d7VXcT4a1y6GdlW2WVMw1W0k6AkEgRPMgkknnWoVt8OSklrg8bsD9FI4fatYZbx/SEyq8IxKjPoNgTqBJBjpXN1TGvlje923aCa+fn7LpaKCZ7ZGwM33Qur4/wDabxPaHDmzcPfk3Awy24fI0xLbDz1nl51f+9ga7nC2N/p3XyNy2j6nH1VDxXjVp7aIhffNcZlAzNsoAB+ES3z8qP8AqMN2b9MJ3/8AL64NFbfXxJy9xlLnD2w7P41ZCgIbVVuK8TESPF7R0qY9XE6YBvX9VdnY+t0w3yNFDyN/VJwyxmwuKUbg2Lnqqs6MfbODWx58YP0QeQVe9iu0qYVGtXEYqWLBlAkEgCGBI6DWlTRF5sKj23wtNZ7XLdN3u0YLbtXLrM0AnIBACgnruTypPcEEA9SkyDYwuXlXCVLHM2pJLMTzPn7z867kmMBecizlbTg2FzECJOnuzbVjkdQWxos0qbjna91uNbw2RVQle8KKzuQYJGYEKs7ADzmmRaUObuk69EmXVFjtrPdTezPaI4pjZvKveZWZHVcofKMzI6jScoJBEbRVJoe68TeFeGbvba4ZRxbDgT0/geVWYVLlR8FxBs47DuP+4EPmGPdn6N9KbM0PhcPRJjdsmaVrsRwpu9uIiwquwBOigTIA/pXy7WOEczmk9V9Cj1Te6aXHNJ9OB9X+Q/maxHUeQSzrfIJH4H0f5j+RoGo9EDW+bVU47AsGysAVADNGqmSQk+WjHXmBWyKUbC4HnH8rVHOx/BWf4rwcb2hGhJXlAiSvQ67fLaDv0+ovD10otWRh/uqK3iJWATlmYO09a6ksLmfEE+Mxvf3gyRhaHgnDspzOPFlVlB+zJYfPQelcrVTlzaCzaieyWt4Wu4fwrMMzyByHM+vQf3pXHlm24C5E2qDfC1WF+7asLGZbUgwefrG7RS445ZXYBK5c2qazMjlk+L4jCGxKFu9K5MmVoB2XxFYKgwRr9kGJAA+hQSNeAxuPTyUM1UcnhsEH3r5Khv8AA7dm2j4g3M91c627eUMEOz3HYEDNyUKduW1dNryTTeAltIGGjChPg8n/AFGGuN4IDBgBcQEgDOAct22xgT1IBAJE33dHIexsjdjxyttw/C28ZhP0i0oS6ki4g2zLBdfkQwO5DLPOFiQsftdwuFqtGYwdpUnhWJaAurD7h1H+06e9Wka3lZ45BVHKl47g9trbXlBtlAxcRPwiT5nTalNnc07TlXdp2uG5uFEwmVkVlIIIq5eL5UtuuFG7B4lUxF0Awz2/EPO2/hP+y4B6o1Unhp5Pn+fsugzUF2mjaf8AGx9Dkfcla3jOMJQDzH01/OKiGOnLHqZbasdxjHkvkGsRpO7HYE8hqBPma2jbG0uPQLDtLyAtLYtBFSyp0C5ncaM2ZjLabF3FwyNlSBBII5cYbIe+Ayff5LqOO1ob5flqfgy5UG0iIm65iRmG8hQNAep1O8VZxHVMaDyu2fOSHUK432OjbEGPEhg6EciCKAPJVfzleadtuECzeVkELcmAOTLGZR5aqR5NHKs2vjD4+96t5+XT2Xov6b1pjkOmPwusj0I59wqW3w2621tvfT84rgmeMcuXsXTxjqpeEwOJtNmRYaGXdDowg6HyqG6tgOCkSywSt2u4u/ZQbmAuJvbYR5SPmKvHO27acpxfHKC2xnCv+zeLCMrkZkIKXV622EMP4+q16hrxNGHNXhtTC6KQxnorjC9lGuX2ti4FCrmV986H4CsET59Nat3wABIWSYv2eA0UxwBR3uIw4gm5h8TbkGZdCogH3NTNKwOj2cXft0WKGDUvjlM9gigB6G8j86rNcFuSB7j5611JAuRCcUtzwPEQQemVvluKwytsUtjHUQVh+0XBXw11pUm0xJt3ACVZSZGvJhsQelbIJmvaB16rFNC5jieQVa9huE3BdGJdSttA+QsCO8dlKAKDuACSTtpSdVICO7byU3SxEHe7gK24vcGo9B8tTVWBNcs1grZuYvDqNSbyH2Dgn6A/KnPNROPokAbpWgea9D7Qcbt2XYfG8mFHLzY8vzr5dNo36nUyPGG3z9sL0E2tZA0Dk+SzF7tNfJ0yoOgWfqZrYzsuFozZXMf2pM7igiz2mvg65XHQrH1WKH9lwO4sKGdpztOaKueD8XS9dYfCzInhJGuQvmynmPEPnXP1ekfDEKyATn+V2tLrGzt8iCoPavDdyhvJEQVK+bkBSPeNPM0aB/eOEbvmF6DQyGV4jd+BYnguGVrgkEhfEQATJ2APvzPQ13NVK/Zk+i7U5bGzw9V6FwPhecd7ck5jCqPw8p58/cnlXBmfw1tnoK5JXnNRqHBxYMeatsTafKwtkrcgwH8XuJ/vyrMxrQ+ntOOQVzn7i07TnoV5xjsRlYm6xDSQc2rEjcdTXrtJAJWAxDw/ZeaZpNRPKWgEu6/++FBtXXvHwp4BuTufTz8q7Ok0ZY7cuqNJp+zwHSvt54A4F+a9Lw2M4fi1R8StsXUQKQ8gQOmsMJkjmJqxbIwkNWjxD4Vj7liycViO4BFjucR1+H9HYmJ1jvIIn8NP3O2C+bCZZoWuuzOPGHw2LkgF8qoJA8TKVJHoMp9Fqk72B4DjSTqIZpf/ABMLsdApfCuKqwQlkN3NkK5hmedA0SJmYO0ETVmzRvO0OvquXL2dqomiR0ZaOMjzWrXC3nDo4VFOZWUGZnQ53M7jkoMDeKrbBkZVRHIbBNfL+Ux/+Hp/2bR/v9ij+4TRpGrP2uBPZxCvaYsUMOjwHKEQ0N8NyAQeROm9au93M8Xuk0AS3r+cLS4rBlsO9wsBknwnfw7z0PlSmygSBvmlSQufCX3x0WN4WxOMuHcobrKPNVfJ8myn2rTIfAoqhfothxrDZHySQr2VRTzlAytr1hlI6+LoayQkOB+a0agFlH0XGIx3em2rKYCsXXKSmcZYMxlYRmI+oB2GxkE2iSYFtgpnC3ovsq6ItsSBsHdpgDlosx5zzNXLAq954VC7VvP6OemIj52HJ/Jaw9oCtLJ/+f3C39mG9Q2vP9lGt2Wb4VJ9ATXgy4Dleyc9reTSc/Qrn3G+RqO8Z5qvfR+YURL6kkBgSNxTSxzckJi4u2dcwGvPzH866vZXaH9u7Y8+E/ZY9Zp+8G5vIVrgXDoLbmAJ7t+aE7qeeQ8xy3r1R/5NXCOCo6cKNnEW7yjK9tgSBs6kZSOhBUmDSZImvO4YP5ytLNSRGYjkH7fL+Fn+0nD/ANFxRy/6N79bZYbZSZgfskx6Fa7Gnk72P1C8rqYjBMQeCpnD8dH96g9R5VDmqWuWgwvGCBoT5wY+YpDogeQmh5HCaxnFidzr1Jk+3SpbGBwFDnk8rOcSxm/L+A/nWhjEl7lI7IWu773HuPDbBt2AftXWEadQBM+p6Vk7SnDI9g5PKnT+G5j04+ahCXJJJJOrE7knc1wtHpDO/a3AHKySy1knKeCAcq9LFooIxQb75WMvceUMgPKiXRQSCi0fTCBI4cKPcQqQQYYGVI5GvN6zSHTu2Oy0/nuuhptRt/PupnafjffYW0pGV+88Y5HIp1X1zKfKa4Wn0JhncW5FYX0T+npGyEyXwKUTs4yqjsWUEtGpA0AkfmaNWyRzgA0rs6x1uAC13CuP27SqEzX21bu7aszAnzAygR1IrLBFNFL3lAC/8jX57Lz2qiL3knAUI9qrl/F22yi3anKQTLnNoCY0WDB51q1ml3sfO43JyK4AH6rkDXacPbE0kk49P9qu7d8Ni+biICGVDdyjxZiQiKTyBOUAczqdBr1ew9QWaVwcMA2PqLofIrowwSPeNp9BZwPM11NewHqoHA+DPiXuJa7km0mYtdBYOZIItfdSQRmGukkyYDi+SQnP56LryM0+ljbvaTuNYq+nxevpx0Awn+BYHv7pshhbaJ8RPhORWZGPMhiV110PQ109LqAYjvyR+ZXne1NPNFqA6DEZ8+Oeg9RmuAptzC9xZYE+O6IJ6Wg2Yn/3GAj8K+dO3Bxs8D8+ygZOFnG4XduEkIVB2JIH56/SvNazXxvlu/QL2Oh7vTQhpOeSrrs5w4/poNxbawjXQqDwgqVRND+Jg3tXR7Le2Rj3jzAXnf6g1NtjjaSQLOfPp+q3eMxWUKonUx4T4iBqQpOxJgTyBY8q6W1eaa4Jstb54ZSeuZTPu2p96junK3fsVfxG7D24JJDLbk7tCNnJ9iPcVoiHKx6g5BT9zilgWGS4pLnnE6cjO4AE6VBhf3gc3hUGpi2bHDP5+iyeFsta4io++yT5gEo3zKz+9TyQ6Mp1U1q9F4hdW8mVl8+cz1BGqnzFYGMLTa0vkDxVLN4+13UAXCxacoKCYESzNOWBK7JOu25GtjnvwAsT2RxjcUxh3FtdJMmSebMxjmdyYGp6a0wjFrOJC84SYnDu9+2BkJtZic0le+uwkkcwqgIvUyTFY9Tp2TwuZITTq48hnn1WuPUOjfti5HX54Vr/AJHiW1OLuKeipaAHlBBB+dc3/pmgAoQj3d/K3tkn5c4/ZQ8ZisRhJN/JiLQ+N1UW7tsHmyZijj9kz5VztT/T8MlHTW13QHI9+R9bWmPUuAJd09/4T/DOHIAjhzcQW8tkMoAW2xDxtLctW6V5zWaqZwETxW3C6ne7gXNFXklJxLh1sKXByQJO5X5cvas0crr2nKazWOZ8WQq/DWHGsKPIn+Qr0Ok7Tlgbs+ID7LDqZmSu3MFKzwuMAy27i6EwmswTyUxI9CIrq6ftRkzg0inFZbyuuIYG3cw/c3xNlDGcfHaZmPd3F6gzlI8tiCY6kT3Rv8PPkjXsZKN7+v6rCcd4LfwDAXIe2T+ruKYn2mVMcjp5mutDMyYYwfJedlifAc5HmoicV8/mP5Uzu1UTBc3OK9D8hH1qRGoMwVz2c7K3MWBdunu8MNZBBd4MQoG3qfYHesWt18elY49QtOm0j9QQTgK47aMFFi1bUJaQNkQbCIAnqd/nXi4dc/WSPe7jotXaTBGGMCoLA0r2HZLA2C/MlefmPipOV1ElFCE3fGlcztVgMF+RToT4lWcTJyqOUk+8D+VeVIo2F9A/o53ilb6A/dWHZ6wjWySikhzqVBOy+Vc7VzSB9bj7r1GraA/Hkt/w4fqUA08MafKuHI4mSyeq83qR43BZvgPADchmmfsqCOXMk17+DTNLN78309CvIRRGx5j9lZcZ4Iz5SxOZW7xM2UjOPtaDQzGu8KBoJB0dwzuu7jwBwuxp+0ZYJQ6TIqvp1VTa7M21tWDlHeNYIuEaHMA7EhhqfGgHo5G0AVbGAwNd0XXGudJqC9h8Ljx6dPZWuG4Nbw6gZBtKpyP4nPMeXPnFPYA0U3AWWad8ry5xVdiTncsxkzJJ5nr/ACridq68i9PHjzP7LdotMK71/HRQDxO2Syq6llDFgQ4+EfD8O51jlpqa53/S52sDpBtB44N+37rSzXxPcWsskcq0wuRb9t0bOtyzdUGIh7bJeiD1CtrXZ7GjkgEkUraIIPN4NjovPdpaluppzelqdxG4SFdNWQ51HJhBDL5SpMecV6ENXED+iE4kpEz8wZ9DRtCo7cDS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54" name="AutoShape 6" descr="data:image/jpeg;base64,/9j/4AAQSkZJRgABAQAAAQABAAD/2wCEAAkGBxQSEhUUExQVFBUXGBcYFRcYGBccGBgXGBccFhcYFxocHCggGBwlHB0XITEhJSkrLi4uGCAzODMsNyotLi0BCgoKDg0OGxAQGy8kICUsLCwsLCwsLCw0NC8sLCwsLCwsLCwsLCwsLCwsLCwsLCwsLCwsLCwsLCwsLCwsLCwsLP/AABEIALcBEwMBEQACEQEDEQH/xAAbAAABBQEBAAAAAAAAAAAAAAAAAQMEBQYCB//EAEMQAAIBAgQDBgMECAUDBAMAAAECEQADBBIhMQVBUQYTImFxgTKRoUJSYrEUI3KCwdHh8AcVM5LxJFOiQ4Oy4hZjwv/EABsBAAIDAQEBAAAAAAAAAAAAAAADAQIEBQYH/8QAOBEAAQQBAwEGBQMEAQQDAQAAAQACAxEhBBIxQQUTIlFhkTJxgaHwscHRBhRC4VIVIzPxU2JyFv/aAAwDAQACEQMRAD8AlRXcXGRFShEUIRFCERQhJFChEUIRFCEhFQSArBpPCIqbBUEFEUKERQhJFCERUoRFCEkUIRFCERQpSEUKERQhJFClEUISRQhEUISRQoSRQpQRQhJQhFCERQhEUIRFCERQhEUIRFCFOiqoSRQhEUIRFCERUoSRUISxQhVuP4oqaL428th6n+FZZtWxmOStUWle/PATdrEXAhe4IUyAOc+nSuc/XBxpb2aOuFW3uPFWWFnkR1pzNWG0qO0lgq6wfEEuAkH4QCZ03roxzNkFhc6SFzDRUwCmpSMtCEkUIRloQjLQhJFCERQhJFCERQhJFChEUIRFShJFCEkUISEUIXNCERQpRFChEUISxQpQBQoQBQhEUKURQhTYqqERQhEUIRFCERQhJFCFUcRxwJKyQi6MRuzfcXy6n2rl63VEeBnK6Wk01+NyThFxJkqABoAQP7P99K40pK6rQFacV4f3gkGB6/QDr/frnDqTaWdxuCzbjl/Z96aHkKSFHtcOJICmGid4nnB6nenx6hzcpEkIcMrQ8NxAdd/ENGnevRaeYSssLg6iIxvpS6es6KEJKEIipQiKEJIoQiKhCSKlCIoQkihCVVJMDUnQeZO1F0hXOK4RZs+G9fIuxJRELBSRIUt1+VZ2yvflrcJxiY3DjlcY/gTqtprS3LgaytxyBIUsJIEDb60MnBJDjWaQ+Eii3yTeB4WlwYeTcBu3CjHLCZRMFGIgnTb16ay+UjdVYChkYNeqi3eF3DcupaR7gtsyyAToCQJjnpTO9aGhzjyqmNxNN6J3tDw1cPeNtSzDKplonWegFVhkL22VMrAx1BVgFOSksUIRFClEUIRFCOEsUIyiKEKZFUQiKEIihCIoQiKlCrO0GP7iyWHxHwr5E8/YT9KRqJdjDXKdBHvfSy6FygWT1Y+bbL/Xyrz7zbrXeYKCncLxFvMFBkzuNvOkvBTWhbfCWfAAGmd4jXyHvWVyumMZw1Sx0MeIx5LEz+Xz86jdhWCgHB5Wkjyjy/rVg5SRadSwFIYbOJ9xp89DXY7LmO7YuV2jGC3d5JyK7y4qIoQiKEJIoQiKEJKEIoQkoQiKEIihC7sXCrKw3Vgw/dM1DhYrzUg0QVd8Xt4fEO19MQELCWturZgwUCBG+w2n3rPEXsGwttPkDHncCpuG4wgvYP8AWxbSyFuCTlDZCII5mQvypRiOx2M3hM70Bzc4rKj4XiNpUwgLgd3iLjuNfCpLwfTUVYxut2OQqh7fDnqj9OtXLV62L/cN+kPdDgN40JMRl1J2MeQo2Oa4HbeKRvaQRdZUDtZi0vYgvbbMpRBPmJkU7TNcxlOCVO4OdYKpop6UiKEJYoQiKEIihCIoQiKFCmRVFKIoQiKEIihSiKlCyXbF5uIh2ClvUkx+Qrma52QF0dC0USrjs3w21eVmcMypOwzFmEFiBBkCR/wDPDmcWml3IWDbuKk43hVp2cWQphVe1dCqpylgrW7mUAEiTAInw9DVCSKKuBYypOFTuRLsCen9KqRapwrfhlxng5D76ab6D60twQApeMwIMGNJJPI7RB/vmapdK4OFVWlEFCJGbQ9C0x9QPY1r00pjka4eazamPcwg+ShV7BeXpEVKERQhJFCERQhJFCERQhJFCERQpSRQoSqhJAAkkgAeZ0FF0MqQLNK+HALQcWGvxfI2CTbDESFJ6x/DTlWXv31uAwtHctvaTlVi8JvEsFtsxVyhyiRmG4n6z6U7vWAc0ld089E7hOFZkxJuZ0eygYLoNTOjSNtBtVXTZbt4KlseHX0XGL4UQVFpbrTaW4wK6idyoG61LZRRLiOaQ6M9AeLUXE4C5bIV7bKzfCCNW5adfTzq4e0iwVRzHA0QlxfD7lqO8RknaRvQ2RruCgsLeQo8VdVRFCERQhLFCERQhJFCFNiqIRQhEUIRFCERQhZXtpBKAfHB9gTp/H5Vz9bRI810dDefJaP/AA3xKJbaw7ANmzLJicwAIB66flXC1TTdhduJ1sV4eHDaTqZc5iZPv021rNzytF2nLfBLfxZZYbEkmPQHQVNlVNBTLSFN6goABTl3EgrECaq5SGZVXiMVbTTL4sw9wTV2chJkHNqodYJr2bPhFryrx4iuYq6qihCIoUJIoQiKEJIoQiKlCSKEIihC6sXCjKw3Vgw9jIqHCxXmpBo2tHcvYZsQMUb0CVc2spz51AAAO0SBrWQCQM7uvqtRLN++/oo2I4vmw92GKXHxBuBQSDkyiNR0gfKrCKnixYAVTLbD52pXEuKWWbGFXB7yyipofEwDAjb0qjI3DZY4Ks97Tu9QnF4vaFzMLkf9GLYOv+oDMbb1HduIqv8AJSJG3z/io2D4vbRMGXYu1prveDUsobMFOu8Ag+1WdESXgdapVEgAYT0TPHsahtd3bayym5nhFuBgYPibMSJPOrQRuDrcDwomeCKCoIrUs6IoQihCIoQihCIoQp0VVQiKEIihCANvMgD1JgD1JgUWpGVyGkSviEkAjUEjQidtOfSkzTsibbimxQPldtaFV3uz/eM1xixOnkPQaTAFeel1pe616CLShjaVvhMDbt5QEUHcmBPz3pG8u5WjaAr/AAludaUQm3QU7EyqErqQNB1PSgpYyVnrXaG3eUZdZMeYbmrDkah7COUxtdE1+mxoaptV7CqkxBvXWuD4VML5xuR711NDoXPcHO4XJ12rawFo5UqK9GuAkihQkihSiKEJIoQiKEJCKlCIoUJIoUoihQltpJA6kD5mKCaFqQLNK/xfArQa9bt3H7y0mchguUiAdCNjqN6yNndguGCtLoW5AOQqi7wy6oBNtgCVAPUt8IEbk1oErDi0ju3DNIxHCL6Fc1phnIVdtWOwmdD60CZhuipMbh0T3EuBXbVxbcFy3wlR8RiWAG+nWqxztcL4Uuhc01yot/h11HCNbYO3wrEk+kTPtVxI0iweFUscDRCm4Ps5ee53bL3Zy5iTBgbcjzOlLdqGNbYymNgeXUcJi5w4pZdnW4Li3Ah+HIJAMHWc2o201FSJbeADhV7um2RlN4rhV62md7bKvUjbpPNferNlY40CoMbgLIXbcGvgFjaeFEk6bRMjXXTpUd9HdWp7p/KgxTUtEUIRFCFPy1VCMtQhSmt2RYLl270H4ACRl9hJ0k776RS9zt9VhXDW7ecqqs3EdrZbvgwOe3h1s23vXMp0bK2YIm+rQSAYBGtQ9ziDVV52nxsDTZ5V47lWJuJcsE7F8RhCQDy7kwqjyUg+9ZXxte3aaI+R/VamvLTYx9VYKUeFVgxyglhsTzBG6NEHKwGh0mCRxNXpO68Q4/PsulBqA/B5VLxY5b2UcraH5s4/hSYuFpq8qywV+FFB5TALCk4vFIyETvppuZ5CqOVWsorHcT7J2MKnfWze7xmnKMpLOSTImAu+pOlaIhJMQwC0iWRkNuJwlFt7o/XDL+AEfNyvxc9Bp612NL2a1o3SDPkuRqe0HO8MfHmpNu3AgV0wABQXNcS42V1FSqpIoQiKEJIoQiKEJIoQkihC5uMFBZiAACSTsANSTQTQUgElV3C+M275KgMrCTDc16g7e2/rE0qOZrzQTZIXRi1YxTUpdWtGB8wfrUHgqRyFc9oOOtce4lt/1TRssFhlEgkjNEz/AMUiGANALhlOmmLiQDhO3uMoMRh3DF7du2oZdYDQysQDoSJBnyqohJa4VklWMo3tPkmcdjbSWbyJcN5r1zOPCyhBIbXNu2kaVLWOLgSKoUoc9oaQDdqY/F7AxQvh8y3LZRgUabZgQT94GCNKp3T+721wfdX71m/dfSvkuLHGbdu7Z1tNbQXB+ptOnd541AYmZ8ttd6kwuc083jkhQJmtcPL0UThd61h8Srd8bqFXDPkcEFtpB1PmR1q8gc+OtteioxzWPu7S4XG2rNkoH7wriEuDwsM6LlJOug2OhPKocxznWRWKUh7Q2hnKexvELIXFslw3GxC5VQowyyCJYnQxOkdPeobE87QRVdVLpG+Ig3fRSBxq1+lrc7w92LGQ6PGaTpliemsVXuXbKrNq3et33eKWTVa3LIlihQiKEKxilqUh01PvUoVFxi1nIF8X8MgzFbmyFQNyPtMdIUSdeWtVsn4aPotDG7RnClcOZB4V76ylw6W7fix2L5lnb/07e+m2p8qW676H9AmiuBj06lWtvA92NcJw7CryGKud5dI6kydapuv/ACcflwrV6BPYM20vW+5t2MzEI74e4WtZGaIdDrb1gg7TzpM7DJE5rj8rTYnhrwQoPay73WLUPot21lU/jtMxK/7Wn2rzzGkWPJd2MhwrzT3d5bPeNdZEjxFQun+4GgGzwp45VDhMdcK3rKo1xiIt4kGJO4zQQEjTVYOm1bGaR0hBaEnUaiOGw45V/wB/cZVW42cqImNfczqfOutpNGICXE8rg6vWCemtFAJvLW5YUZaEIy0KEkVKlJFCEUKEkUIRFCEkUIWR7WcUzN3KHwqf1h6sNQvou58wOhrFqJb8IW7TxV4ioPYy5mxRjYWnj/egmqab4/op1J8H1W6iugsCIoQkihTaTLQhclalQkii0IihCIoQiKFKIoUJYoUoihCAKEJYoQrCKohVKXXv37uH/RXxFsASFlSCAGzBiQpgkaeY50tzq60tETBV1amcHvIQqW1HeKCUF4X8RetrPxG0i5LJJG3kKW/z6elAJ4/OqhcUwEXCzXL1l7pyNiXU9/eMybWGsL8C+Zj6VdrscWB06fUqvVS8DbS0Zu2sFYtIIHeqL2JuHqyI5IaeU6VUkngkn0wFIHUgKxwOKLnLbt4SXOTS01m4UOp8L6XFgaqCTp1qjwKyT72rg+VKfjrSYy1bIuW7t+22aEkB4BV8gbUnIzCPTynH3GycSVQ62nmUmIsVKuGCyNQOaT4Z/Z5VsbpIQ/eAsT9bOW7HFORWpZURQoSRUoRFCERQhJFCEkUISRRaERQoSEVKlU3aPi3cJlX/AFHBy/hGxc/w8/Q0ieXYKHKdBFuNnhedY2/HhG/P+Xr/AHzrncrocK6/w9E4lz/+pv8A52606X4/os2pPhC3N7G2k0a4inzYVt3tHJSY9JO/LWEpxb6nZlPSCD+VTYSzE8cil0KlUpEUKERQhKLJIkAka8um/wAqjcAaVtpqwuctSqpMtClGWhCMtCEZaFCIoQiKEJYoQri9ZQIhV8zGcyx8PSktc4uIITHBoaCCs1wvF3P0i/dwtrE3bkNbVkIFoAQCACMp1WZPOqyNBw4gBaIiQ3Czl3FXLdx2uWcWEuFO/AJOdUnwkgTB589D1oFDggpnK2/A0t3LZv4i5aw1rLHd2kt2wisIAa8VzljP2TudOlIllDMDPqVZjS7+Fpez2Kwtq2EwdqE3B1BbzJMuffWsbp3SPpaXRd3HuKOIm/fDA5Rb2M5Anzbcjy2NbGBjVyZHTv4ND2VVisVczrbvqs6FHBCzHwkXF+FhsHGxMMCDIb3bSC5iXFq5GyCObrwUmNdmMtq0QWjKWK7512W4BAIGnMaHSYCKIC0agU60Y1LYK90WIyjNmEeLmBpTGF2dyU7b/io8VdUTWNxa2M2tl7wtM6WmYEkm2WTMkgtyMCkOkBBA5XR0mie5zXvHgJyVD4XxxL1y2i2ixuW2d4Yxa8JgLHx+OBryI3JMV7xxoD6rVN2W2Jkj3Hg00easrtll0ZSp31BGnXWtAcDkLjOaWmiuIqVVcHUxyG/8v51CF1FShJFCFxdcKCzEBQCSTsANSflUE0LUgWaXl3FuIs7G6/xNsOQ6AeQH961zHvLzZXUY0MFBURYk/nUIXoXYHg7W0N99DcEIPwSDmP7RAjyE8626eOhuKx6h4J2hXn+SWJnuwdZ1LH6TFO7tqb/1LVAUHV8lOC6QNulXWEuLskpGWhF0oXCbrOhZtT3l0ctALjAD2AiqsJIWzXRMjlDWcbW/cKZFXWNQ8ZhLjXWZQxlgyXMwCrbGaQVhgD8USpUM4ArEWutd2KaERCyKo2Kz5WpmJdQWJICyYOwidIB29K13QyuE7m0gM6japQmS7d5GUZMshp8WadsvSOdFm07ZH3e4HxXx0rztOBhtt0nnz061NpW3FruKFVJFCERQpRQhPcUxa2bTO7BREAmT4m0XQanXp0NUq8BS0WVQ4M4Y6l+JlQPiRUVI8gBEVSnjo33WvHmVD4lhbCFRY4le8SlouBiLf4bhByqfXp6UDceWeytgdVW3TiGAtBMNfIzsrLcXTMIkLIytvqAPiNZ3xAm0xr6W1/w2xhLNbcZXVCcp5EEaexjasLGbZFp1D90Q+a0WOxStfKt8FtsgGkCAJPi0k+LU6bTpW9jSGWOSuFLIHSFruAaVNxi4ohVKmHZhBUhZ0+z4RPgkDmhMDNWiEHkrBqi2w1vnf59vZS2kgZGc2wPhaCVgwqv9pSpkBtmVhzHiRE5pd0Xena4Nym60rEgihCo+1dgi4rm3ZaxZKHvi8u4kMUVVYMozEgK066yJNZCXHJFL0nZpYGd2x5LnXjoPVROMX0xOUW7N27kym6qAI+R1DIoVQ2cDxacjMQDNUAoJmhhkgB7yQZvaSLC062MiW0ClEFte7QgqVRhmAKtqGkmZJMzqa0w7dvhXA1bpHSnvDZ9E1eaBpuTC+vn1AEk+QNMJWYpUtgCB/XzJ851qQhLFSpSRQhYvtlxgEmyp8CGbp6sDonop3/FA+zrjnlvwhbNPFXiKr+BdkTjUN1r6ICbYTIRcyrnIvLdUeJLirDKv2p+WVPc8DBTfB+xlz9LZL6FbVshjmykupk21OUkAsACy7gaaSDToY95zwlTSbW45K9GiugsCCKLRVJIqUJIqLQomGtZGdeTMbi/vRnHqHk/+4KhuCtMzu9a1/UCj9OFJy1a1m5UPA463ezd2ZykA6Eb7ETuNDr5VUPB4WnU6SXT13gq09isOrrDTEyI3nyqsu2qckNic80Alt2woAAMAQNqgSCvCCm9xXLh7pFElhMH2kCNDr7/WrNeHGuqHxuY0Eix6cJi1bbM6FiywpViBKk8pAgkEBhpOo8qBfCY8t2te0Uc2FKQyAdpAPzE1cLK4UUuWi0IIqVUmlwT6fWppV3HyVd2rxt1HRbRtoIOa4+6ljHgH3oB1jnWdwBwVqgFWUcC453ZAucRdYGmWzm16CQf4VDorGI/untd/9lfrfv3wTax+GxPLub1pFzDeMpEk/L2pfhbhzSPkrCzkEFYPEGytu6mM4fkdwuS/Z0FsgzmAGgPuSdiIpm1xotd9FIITnY3iFvD422VxPerdm1Dhg4LDwgk7gsqD/mkSMO7dSHu/7ZH1Wp7S3jbxVwqdHyuOhDKD+c0+I+EDyXHnZchPnlQuH2bl5gQpKhhmOwHMjzMchrV3PxRSmwDJC2uHt2rjEkEZRm10nUACfMkVwBo5Ynbh9l6gdpRTDZ+qmX7lxDALQNPDlCgdFTLBHrqeooGsLTThfqmf2jXi2mvRVvFMOAA8BZJVgB4ZEEMvQMCDHKupDqo+Ca8rXMm0kl20X50q67Zt3EKXLYuKSrAEmAykkSB8Q11U6GtL2CSspUGok07iW4JFJFw1sM9zKe9cKrNPhKqZ+H72gE9AKju6fuV3ax74BE7gG11FNCyJkCXP4RH7zeI/+OT/AHGo6qOqdipUpIoUql7T8X/R7cKf1ryE/COb+2w845A0maTaPVOgj3mzwvLMdfnwjYb+Z9awLoLXdiO1d0d1hCjXvHCkFVFqwLbAwANWDkOXYkwsbmrNaSaCXJtq3LdWrQUaKgJ1bIqoGcjxPlGgLHU10WMDBQXPe4uNouGPfbr7VD5Azn2V4onPOOByegUWyxkAKF01B6jnA9N/MeVK3Su4AH3Wt0cDW25xd8sBSMrdR8v61JE/mPZKD9L1aR9T/C5Z4+IQOZ6ev9mq9+5v/kH1Cv8A2jJP/E76H+eEzexFvYuBBkGdj1nYbn2J5GnB7XCwUsaedhotPyXdi+GEhlYfeUgj318J9asCEp8Lm9CElrDpbnIirJk5QBJ86q9zY2kpgMuocGucTXn0CcVOZ3qsbD8TuVEsoHgj4H5a6phkaOqU2J7hYBTd60pIJ35ESDvtI5UFoeFLJ3wmvcIs2gNNtep18yTqT5moYcV5ImtxDj1/K+iBAVZ00Eb+sAc6vdKhZuciSdhHrp9NfrFChwxg5SkN5fI/zoU+EeatcLx27bRUFuyQogEgyfXzrO6GzdlPEoA4/RYbtLf/AOvZ7AVLltLYY3DNtVyBjln7Rn5VcA/5ZV2EbcBajAYvFXQps4jh+JZhJttlz+YjypZEY5DgmeLpSV3sqe74hgVsDlesqwWTr9ka/M+lSNxFxOv0KjHDhSzXFeFNhRnw9xsXhmYiLd05kG8QNQQPn5VbvA7DhtKKr5KjW7oWw18XB9qzeIDj9kmDI5EEa8zVXEHDh9VZa61eHEMNbdZF+2wtuvQMwmeZysQw/C56aR8J9Fgeyjt69Pl/pb2zgrdmyAB4EUabFpPhBPnuT1rPuJKeWBrc8BR7bfeRAtwFTkUKQCyg5SDqQSp1HIwetz6HhKDupGD5fnRSMDcBEl0YfeDgAzqZU+JDzjXesGqgF7qpdHRTkt2XflScxOLtnSQRuTyJ208orDI9pFD8K6ccbxlQbmDtNqDB8tKI53xZY5TLC2QU9qrcRh2TlI8t/lXUh7TacSClzJezHcxn6FMowOxroxzMk+E2udJBJGacKTWF1DHq7/8AixQfRRV2lJCeirKVG4hi0s22uOYVR7k8lHmToKq520WrNaXGgvJuN8Ue67O3xPsB9leSjyGw9zvXOe4uNldNjQ0UFSOYqqsvVew/Z79GtZ7gi9cALTui7hPXmfPTlW6GPaLK580m40FocRcyiYnUCNOZiaZI/Y20aeHvX7brk+2SlS3Gp35n+A8qrHHWTkomm301uGjgfufVKU58/wC9KalWeExicQEGuWfMwPUnkB1/jAqjnhoymRRbz6JrC2xcAcsLnNT9kfsjl06760ABw8018hjO1nh/X6p1pUyJjmP75/n61lcDC7c3g9Pz8K0xubqm7HfEOD+dP0SXsKr+KIbk66N7EbjyOla8OFhYxLJGS0+xUXvCjBXOYToQDrpO0aNE+Ebwconw1mJ3TUeG/quiI2/25ezDnfp1+inE6SOcQR58xWh5oY/LXLjbbqPSz7Ju8+UaD+zWXUzOgbbB+Fb9Dpmap9SOrn8C6VZ1jkD6GtETj5VYBr1WSeNo63RIB8wE3eSSQNyAPJZ0+cHar7qdQVBE0sDnnrhOLagz5b8/+PL6VfFJJJ+gXUGJ+vIUYtVzVpIn+f50KORlKCKglQJmeawvEMSMViwiWWuXBHern0zgRkQP4QRoPUHTkatk2tNLoBgHVX3DcAlwhQuOwbE5FMq9oMBLapk5SfiMCZqpe6rJB9FPhHmtLZ7MXAhF3F33QDxZ7rJbA5ZhJI9JPoKX3wvDR9El5eRzQHmoLYHAof8AWOYc1S63/lmE1cukPLVlE7LoSfZRO0HZTCZij3bRcgNJLKYO36yGX5npVGuvNEJ7pJGGtwP2+/CoMPgMXw24t2yve2Cde7VM5HVSul0rqRlJkMwIEzVXXdjI8v8ASkzMkAD/AAu6E8e/BXqnC+IW8XYBRpDqII5FCZEbyNRlOvgIMUk+E2OEwHe0tdyoV/CXgMvhj7wK7RGh3iNOsabaU4Ft2sr4ZfhUXF4UC0bYOupzDQ5ojTpppVnASXfCYxphA2fEDa8c4p2nx+GuPbZySpiSshhEhtOogxymuY7SNaaIXbj1pkaHN6pcD/iBfDoXzRBzAkAM3LLoIHqTP5qOlatDdXnIWw4b/iGLgJ7tzC5mgTCjcnXQDmeVJOmITmytecLRdp8aqYM4hUhmQZNNc7EBTHUamfKeVLh3CUUrSNBYW1aMJjrWX/UtiSzAF1Bh2LiQTpo1eibPHXxBecGg1P8A8bvYqXbuK3wsrehB/KmNe13BSnwSs+NpHzC837YcdF98qmbVs+GPttsX9NwPKTzrJNJuNDhaoY9gsrHuSTJpKetb/h32e765+k3B+rtn9WD9u4PteYT/AOX7Jp8Ee42Vmnk2+EdV6ZFbbWFM3rYYhSJBkkHY6R/GlP8AE9rfmf2/daoXFkbnjnA/f9kotkfakeYk/ORPvr50zhJsOPGVU9oeJmzbhAXvuP1dsCSBzdgPsjqdJIFJe8Bu55paIo3PdtjF11q1luD8Scyt9iWH3t9dz6zp7AcqwTAOO4LotcYgGOHqei0/CLwzMAQQxDQI0JBnT1VteeYDlV9HLT9p6rPrYqz5furhLRbwgb6ADeui8AtIK57HlrgRyFzZskBgfs6ka6AzPoAQfmKyaWUC4z0W/XQ7tsrf8sfVR1srctkHUMTMHUQdII2YED0IpmlG5hf/AMiT/CjWvdDO1rcbAB/PumuHOSGRj40aCeuzBgOhBVo5ZsvKnVYryS5w1rmytHhcP9Eft91aYHAPeYBQBpOZmjnBAG7DzE+1KfM0c8qrYX7SW5F/RPYk4KwD3uJDMJlbfiOb7sidfWKqHv4Y1DmM+J7sfb8+6rsFxvhqrD3LxJJMhHjX2lvWBPQbU4QagZoZ9Ul2qgcaJNDjHRTcNfwV98tnEhZGneeElvuhWCk+00O75mXNVGmF5prlIxfDb1hGUj9WSCSNVJG08x76VDZWPN9VLonRgjoqfFwMgM5SfEAQJAgxPKZ3rQLN0udqjW0dL6K8w4JUeBfaypHTQ5DI6amspGefutDbIwB7LCrxHCW2bvrWFxNtixN7DOouZmYsWInMWLHUGBsJO1WDwRbHUfIrpbaw4fVbXsbwsW1V7V/EthnErav22UqWYEMCY0iRAEGZ1pEsof0F+YU7a64VtxRQ5RSYHxfvFiGOx2+g6DUVYays8w3UCsvx3CiJGpiR1+IqQdOoOkVqjdYXOmZtOFmMQhUkEFSNwRBB8wdjV7tDQRhJg+9WTbDgHeASrftCMre81VNJHVXfDMdcttLWriEkEsqNqdIYjcGANdZAGwAiC0EKo3Nrafp/C1gxfeDTRz9nk/U2+p6rvSdu0+i2tm3YPP5x/CpsZf3B0I3BrQ0eSU91LF9rOE/pAzoAbqjQSwLruVldZmSN9SRz0rPDuG4Kmm1IjftPB+xWNw3CjcEkFAfMEH0EBvnFciTUMZgZK9foux9RqAHO8LfX9grXhnDlsmbebNr4p8W0GDyEVl3yTu2heih7M02mFkbj6/wtBa4G5g3XW2Y0DZi8cpAUlR5NHlWtujjA8RJKDq8VGPYCvc1f0XHEeCPaXOCHT7yzp6ggEctwKzz6XaNzeE2DXB7tjxR/Pmo2C4abgLkZbaiWeOQ3y9Ty6D6UmLTOkG/gDqqa3tOLTvbCPFI4gBo9ep8gOfVV97Co/wASj8j8xVGyvbwU6bs7TTfGwfMYUH/IlZ1HeZELDOSJZV5lYGpjbStcWqBw/C4Or7Ae0F2nN+h59/z5r1nAWra20WzHdqoCZTIgab8/M7zM613GOaWjacLxk0ckby2UEHqCpGWrJSbcQVPqPnt9QB70t+HNP0/PqtEXiY9v19v9WmOI4tLNsu5gfCBzZjsq+Z/mdhVnkbTaSw0Q7yWAwvGGTE3nvKWN0ghkE6LOUAdACBG4jnXM1kTpWhxNfNeg7J1AjeQ1pII6C0298tiDdNqVMwrHKwBUKG0mDMHnsPI0lkkTGbS72W2fs7VaiTvGMq/Mqdw3EizbKgsAXZkjZQSpIEMIl1nMI320pRnYH7hae3sTUuYGP2+5/hXvC+0aLPesSc0rmSREAa5R11962xa9hBEh+y50/wDTmrDriAP1/mlaYrilq4XNo5gylTr1AHiH7o0OmtZpZGB9sPIr6p+n0czYw2ZpG11/QLjABUQAIySSzSrnxMZaWiN+e1dmIBrQF5rU6h2okMj+v4FZHC2cL/1uJY5WQIlkb3SCWUxOuhPlGpMVU7pH7Y/qm941mnAkHWwshx3tNicaYJ7uzOltTCiNsx3c/TyFbotLHEM5PquZJqpZT4TQ9FX2sBPVvy/v3p27bxhL2F2XZT3+W/h+v9ajep7oeSm8F4Kj3CXWQoHhM5WZnW2uaCCVBbMQCJyxzpU8zg2h1TIYW7rPRaLst2kum6tpVPdCISLQTuy4UwEtr3ZGYEakGCNSc1ZJ9OA3cefr/JWqHUndt6J/tDhO9g4e2VIJJUkAEbHJyj1gflVY3loyVn1LGynA/PRZb/MWGhABGhBGoI0IM6g07cCs3ckYtZJez1x1UqEVjmYB3Vbpz5iNNlLBhAYg7RWCRxOWDHmvVN0bq8RAPl/v/wBr2DsdxbE42z+vRU7sQLkMAWUZSHU7N1AMCaztN5CRKyiWu6KdjS2sFGAgmYOp6Ag+LlpvIrSCB8Qpc57XH4aKZTBpctXFcEXVcQ6mAuXK0LsBl2OkAxzqwk8WOFXuBsId8XmOiX/JEBNy6SWbUzGc+bMfh9PyqRIThqj+3F7pCouMuqnwWbfq8ufqY+lNa0nklQ5jGjwtH6qlx/GLjtLrZcxHitITA2E71oZC0DBPuskkhe7xgH6BQjxaN7a/ulwP9pLL9Kt3XqoDGnopicZW6Mroz/tAkj0uJ4gPIhhS+5LeD+fJXJdVHPz/AJTV7ATrbLejCT81E/NRVw8jDkg7fzP6Ksx3B3uHMqw/P7r+cj4W9d65Wu0IfckXPUea9f2F/URgAg1BtvQ9R6HzH6KdwfhPdJ3h1c/B0EfaHXkB5yeVJhaIo8/Mr0Oo1feu9PzH16rR9luH2ndu+AJ5AkjU9ep9fOpjkMjA/aRfmuZqdW4tqJwwc0neNYZLFu8R8MgIDqS2uUDqZMDrJprW7zRWafVERbycgH/SoFsEJluQztq86jyWOg/OTXN7b1XdtbBHg+nl0Cy9g6cukOpd04PmepTNzsobglLNxfNVMfI6fKK40btT/wASfovWjtIM+JwKouKdn7+HGZ7b5PvZWgftdPyrY0uPLSFvg10M2GuF+VqNwvib2GzIZB+JT8LfyPmK0wah8Jseypr+zYdYzbIM9D1H55LZ4HG27o75Ac2SHkkZVUyc3KAeY/nXZj1THgFvK8JqtBPp7hkPhGQR1UTinHBbzKVlolV2DL94NPWOU7aVEkx2GyEvTaYGQCNpJ+n8fustxBGxLZ2c3N4tn7AJ2UbRtqIJ8zXPk1z3YHuvR6XsCJj903B4HT6nqols5dF09NKxPe52XG/mvTRQRxN2xtAHoFKsYC45EK2vMiB660oysbklQ+ZjRypFzg947KAAIALLMecHfc+9UGrh6pI1DB1+yg4/DXLOrpAPOZHzG3vWzTNhn+F/0UO1gHATvD8eotuJIY/D7gDemSaVzMqhlErm4Wq7AG5cuObrzh7KZ7hfWN8oBOsaEnyHnT9HNM47bsLidv6TRxMEgbTz5YwOSQqXj/F3x+Ia40i2NLa/dTl+825/oK9RBEIWV16r57NIZ5L6dE9hMJMaegocVdrVbWcF1+QpRem0pP8Alv4D8/61TeppJYQ2mlROkMrSJB1iRqDIBB3BANDgHiipadptWuFupbCutvIbhJLeDRh8JORBmM6iZ2mCazOa52CeFDpQ2nAcq0wF6XKgswyljJJhgJBEk85HmD60lzcJsT7NA2qXjnCMG992dwrEiRL8gBy02qzTJWAqSGIONlP8Ow2GuhySc/jNy19te8YsVdBrmMwDs0LBIiktcScdF6KTUujj2iiDwVokK2kyPIzai3bmVkySWXWSZliQCfrAbZ8IXPc//mU22FS6pNpiWU6pcLHXlqfGnkymOcGrbnNOUssZIMKNwW8A4stPN0mMxCsQ6NG7JcIBPMOu+pqz243BUj52lRsZaDu7F5101ALSYhRGuvLQARrrVmuocLJIwOcSSqt1IYodf739xWgHFpEZIcWKtu8Pe4wCKTJieU6GJ9x86cJGtGUuSNxPhCs7HZ23bAa6cxOwEa/PQDzgmkunc7DU9mnoeM/RMY7EBRCJbUfshj83mrMbfJVZA1owAo3DsJexEtmCou7ZEHsIX61Z7mR4So4zJlUHaTjZtO1iw0ssrduEA5W5onLMOZiAdN5gb4hZ4XU0fZwvvH+yp8NwDEXwLhUsp+G5euKob9hrjDN+7pUF0bcLtOeE+cNisC4/1LRI0BMow/CQSp9qPA8JJja7LMHzC13C8A+Ktreu3QLYXM9y4EIQak/GpAj4cqxqjEnURz6BPFm1pMrYY/Gc17pnF9sAngwFoALp390S5HkDsOmaTHKtUPZUTXGSTkrzs3ab3DZFgfb2VTd4rjbhlsVeP7LMB8lgVvEULf8AELEZJncuK7w/HcdaPhxLn8NzxA+zzQ6CF/LfZS2admQ5SreLwuNbLiba4TEHa9b0tOelxfsz976jauVq+ygRujXoezP6kmhcGSZHr+3kqvEWb+ExDo4hypVh9h7ZHI/d0kHlHka4Xiidle3c3T67TYOPPqCo2PxJvMCzLIAUCCBA841O+pqJJC/nhX0ejZpWU0Z6nquMFhwxlri2wOZIzfuj+P51nkeWjAsrTK+hQbav8O9gEQ6E/eJXN7msUhmcOFz3iUjIKsrVst8ILegn8qxud/y+6zOcG/FhPjAXfuNS+9Z5pffx+a4uYZ13RgPQxVmyN5BVhKw8FVxwVtmM21IH4R6/z+ddB08rIg0ONlOBLcjlJxDimHsYF8Nh2m5efNdiSFXbLm2MhQI1+I12+ztU2Foe8WeaXN1/Zer7Rfk7RVWfL0CzWFD5WyAHLBbmYPOOg5+orc/tbUSWWACvqlM/prQaYtbO8kuNDoL8r/lTcBi8RcP6sBjGvhEAevKkx6zVSHB+y3S9h9mQjxNPuVZLxvE2B+stIykxmGk+WdSRPlFaHTahgvDvssh7C0MpqNxaff8AXKs7fbXDaBsPeHUh0J84BgH6VMGsEuC4NPr/ACuZruwJtMNzW7x/9efZTsbjrL21e04uB5y6EMkHxZh9kj6710GB10V5udzR4WnlSMBfBhYkHSImegiqvFZTWOaRSk8S4ulhIXKpO8bSOQj4j1iY260lrNxsqJJQ0bYws9hu1721yqWIBJkhJJJLHkeZNNLGE8JLXyAVf2CtuAOO8utAARraT+FLrhBPQAKY23PM0t7PER+cLS2TjywrfF3iHZWEB3U5wNYgLAPKNuo3oa3FhWfJ4qPB6rpQEvrkJg23zAktEMmUySTuT8j5zWrblXDgHYVdxHF93ikYGPEST0DWSp/8ltGmNZcaW6SnEj0S38erTCg5tyC2U9SQDHWdYqojKzvmBvCq8bjRaU3Hks0hQDqx56/ZA0lhMaAa0z0CXH1ceq67B38732fVsqhY2A8WZVHKTk8yQDqaVN0WnTloJBV3jrSs7lp1MqfwHZhrqAPUCNYjWGEiqUStBJLlm76SCSYVRLE8h/f5gbkCtW4NFrGNzhSuOIY8Ybhne2tD3Y7skbXLgUISJ1hnzc9qyG3yZXX0kbaa1eccCwKgXL1xc6WFU5Gki5duNlth/vLOZm65Y51reTho6rrOPQKRZ4bisa7XAj32HxNpA6KJgKOijbpVd7GCuFFhq2HZTs7euYXEYfEW2RNDYzggpd1koDrl+GY0MnqazyyNDg5qW5wBBCoO0+KAK4GwYsWD+sI/9S9MuzejSAOs9BG7SxBo713J4XC12odNJsHA5TeAwHl7ch69TTXPSWsCurXCyRsfcx9KVvTNq4xPDYGo+eo/pQHoLVQ8RwGh0/p5jqKex6S+OwrDhznG4W5hn1xGHQvh2+01oEF7U89hHqOlcntTSAjvG/hXoP6d7TMMwjecfmfoszh7D3PgUt5jb57D3rzLpGt5K+kOe1nJU1OBXTvlHq38gaSdXGEg6uMIfgV0bZT6N/MCoGrjKBq4z5phHv4YypuWj1BIB/8A5b60yophRAKs5sM4pwBWk4V22cwt8KB/3cpMftWwR8wf3axT9lsGWHPl/tcjUdk43ReyvOK8aNtJVrdzMsh00yqftbsD5eL2NZ9JomyOs2KPVc/TaUvfkHB4WG4lxY3AEQZbY/3OTuWPTotdYQ08udk/YL0Wn0wZ43ZP2CcwXA2bVzkHT7X/ANff5UmXVNbhuVaXVgYblXeBwFu00qupEEyZIO48vaqabtB8UwkccdfkuL2m12r07o3H1HzHCteA2LZLWXZQe8E/CudRqRppnGsjcZZ6V6t2wZj65wuDodROIrkuxYF/nRM9pbmFsXsq3LaqQM6u4g+XiMkfly5VH/cFU0n9vVb4dbupkh8Szn+TW7jlrN1LlrQ+B1JE/ZkGAQdDPsDNJOg7yXOB1WrVf1B/aafi3cDy+qtsLw06dANFTl5SZI9YNdptRtDW8L53LM6aQyPySbKdxHEWtAqtl1HPqR+JvESPLQeVAYHZJV7NVdKMnFWMeBOgk3Dp01ePpVu6HmUskDp75VouMJ1NuzJ6KwHyDxSyz1KeMjgeykdhALxxqkj4rbemfvDDf3tFZJHlspPr+zVvigJhG7FjHuVPxFy9YOUjMOUyTHqCJ+vtWpojkyMLBI6aHByF3h3CZnutqR4iBMAfCijpJ9yTVXNJw0K7XBo3PKq8BbGIvXHuSFVcoj775WI88qLa9c50rkdsax8WzTacnvDnAugPP0K06GMSB0snwrocNVHgFep1AuEcpBOg9o0mJrdpZZjEP7it3pws8umG/wD7d7VXcT4a1y6GdlW2WVMw1W0k6AkEgRPMgkknnWoVt8OSklrg8bsD9FI4fatYZbx/SEyq8IxKjPoNgTqBJBjpXN1TGvlje923aCa+fn7LpaKCZ7ZGwM33Qur4/wDabxPaHDmzcPfk3Awy24fI0xLbDz1nl51f+9ga7nC2N/p3XyNy2j6nH1VDxXjVp7aIhffNcZlAzNsoAB+ES3z8qP8AqMN2b9MJ3/8AL64NFbfXxJy9xlLnD2w7P41ZCgIbVVuK8TESPF7R0qY9XE6YBvX9VdnY+t0w3yNFDyN/VJwyxmwuKUbg2Lnqqs6MfbODWx58YP0QeQVe9iu0qYVGtXEYqWLBlAkEgCGBI6DWlTRF5sKj23wtNZ7XLdN3u0YLbtXLrM0AnIBACgnruTypPcEEA9SkyDYwuXlXCVLHM2pJLMTzPn7z867kmMBecizlbTg2FzECJOnuzbVjkdQWxos0qbjna91uNbw2RVQle8KKzuQYJGYEKs7ADzmmRaUObuk69EmXVFjtrPdTezPaI4pjZvKveZWZHVcofKMzI6jScoJBEbRVJoe68TeFeGbvba4ZRxbDgT0/geVWYVLlR8FxBs47DuP+4EPmGPdn6N9KbM0PhcPRJjdsmaVrsRwpu9uIiwquwBOigTIA/pXy7WOEczmk9V9Cj1Te6aXHNJ9OB9X+Q/maxHUeQSzrfIJH4H0f5j+RoGo9EDW+bVU47AsGysAVADNGqmSQk+WjHXmBWyKUbC4HnH8rVHOx/BWf4rwcb2hGhJXlAiSvQ67fLaDv0+ovD10otWRh/uqK3iJWATlmYO09a6ksLmfEE+Mxvf3gyRhaHgnDspzOPFlVlB+zJYfPQelcrVTlzaCzaieyWt4Wu4fwrMMzyByHM+vQf3pXHlm24C5E2qDfC1WF+7asLGZbUgwefrG7RS445ZXYBK5c2qazMjlk+L4jCGxKFu9K5MmVoB2XxFYKgwRr9kGJAA+hQSNeAxuPTyUM1UcnhsEH3r5Khv8AA7dm2j4g3M91c627eUMEOz3HYEDNyUKduW1dNryTTeAltIGGjChPg8n/AFGGuN4IDBgBcQEgDOAct22xgT1IBAJE33dHIexsjdjxyttw/C28ZhP0i0oS6ki4g2zLBdfkQwO5DLPOFiQsftdwuFqtGYwdpUnhWJaAurD7h1H+06e9Wka3lZ45BVHKl47g9trbXlBtlAxcRPwiT5nTalNnc07TlXdp2uG5uFEwmVkVlIIIq5eL5UtuuFG7B4lUxF0Awz2/EPO2/hP+y4B6o1Unhp5Pn+fsugzUF2mjaf8AGx9Dkfcla3jOMJQDzH01/OKiGOnLHqZbasdxjHkvkGsRpO7HYE8hqBPma2jbG0uPQLDtLyAtLYtBFSyp0C5ncaM2ZjLabF3FwyNlSBBII5cYbIe+Ayff5LqOO1ob5flqfgy5UG0iIm65iRmG8hQNAep1O8VZxHVMaDyu2fOSHUK432OjbEGPEhg6EciCKAPJVfzleadtuECzeVkELcmAOTLGZR5aqR5NHKs2vjD4+96t5+XT2Xov6b1pjkOmPwusj0I59wqW3w2621tvfT84rgmeMcuXsXTxjqpeEwOJtNmRYaGXdDowg6HyqG6tgOCkSywSt2u4u/ZQbmAuJvbYR5SPmKvHO27acpxfHKC2xnCv+zeLCMrkZkIKXV622EMP4+q16hrxNGHNXhtTC6KQxnorjC9lGuX2ti4FCrmV986H4CsET59Nat3wABIWSYv2eA0UxwBR3uIw4gm5h8TbkGZdCogH3NTNKwOj2cXft0WKGDUvjlM9gigB6G8j86rNcFuSB7j5611JAuRCcUtzwPEQQemVvluKwytsUtjHUQVh+0XBXw11pUm0xJt3ACVZSZGvJhsQelbIJmvaB16rFNC5jieQVa9huE3BdGJdSttA+QsCO8dlKAKDuACSTtpSdVICO7byU3SxEHe7gK24vcGo9B8tTVWBNcs1grZuYvDqNSbyH2Dgn6A/KnPNROPokAbpWgea9D7Qcbt2XYfG8mFHLzY8vzr5dNo36nUyPGG3z9sL0E2tZA0Dk+SzF7tNfJ0yoOgWfqZrYzsuFozZXMf2pM7igiz2mvg65XHQrH1WKH9lwO4sKGdpztOaKueD8XS9dYfCzInhJGuQvmynmPEPnXP1ekfDEKyATn+V2tLrGzt8iCoPavDdyhvJEQVK+bkBSPeNPM0aB/eOEbvmF6DQyGV4jd+BYnguGVrgkEhfEQATJ2APvzPQ13NVK/Zk+i7U5bGzw9V6FwPhecd7ck5jCqPw8p58/cnlXBmfw1tnoK5JXnNRqHBxYMeatsTafKwtkrcgwH8XuJ/vyrMxrQ+ntOOQVzn7i07TnoV5xjsRlYm6xDSQc2rEjcdTXrtJAJWAxDw/ZeaZpNRPKWgEu6/++FBtXXvHwp4BuTufTz8q7Ok0ZY7cuqNJp+zwHSvt54A4F+a9Lw2M4fi1R8StsXUQKQ8gQOmsMJkjmJqxbIwkNWjxD4Vj7liycViO4BFjucR1+H9HYmJ1jvIIn8NP3O2C+bCZZoWuuzOPGHw2LkgF8qoJA8TKVJHoMp9Fqk72B4DjSTqIZpf/ABMLsdApfCuKqwQlkN3NkK5hmedA0SJmYO0ETVmzRvO0OvquXL2dqomiR0ZaOMjzWrXC3nDo4VFOZWUGZnQ53M7jkoMDeKrbBkZVRHIbBNfL+Ux/+Hp/2bR/v9ij+4TRpGrP2uBPZxCvaYsUMOjwHKEQ0N8NyAQeROm9au93M8Xuk0AS3r+cLS4rBlsO9wsBknwnfw7z0PlSmygSBvmlSQufCX3x0WN4WxOMuHcobrKPNVfJ8myn2rTIfAoqhfothxrDZHySQr2VRTzlAytr1hlI6+LoayQkOB+a0agFlH0XGIx3em2rKYCsXXKSmcZYMxlYRmI+oB2GxkE2iSYFtgpnC3ovsq6ItsSBsHdpgDlosx5zzNXLAq954VC7VvP6OemIj52HJ/Jaw9oCtLJ/+f3C39mG9Q2vP9lGt2Wb4VJ9ATXgy4Dleyc9reTSc/Qrn3G+RqO8Z5qvfR+YURL6kkBgSNxTSxzckJi4u2dcwGvPzH866vZXaH9u7Y8+E/ZY9Zp+8G5vIVrgXDoLbmAJ7t+aE7qeeQ8xy3r1R/5NXCOCo6cKNnEW7yjK9tgSBs6kZSOhBUmDSZImvO4YP5ytLNSRGYjkH7fL+Fn+0nD/ANFxRy/6N79bZYbZSZgfskx6Fa7Gnk72P1C8rqYjBMQeCpnD8dH96g9R5VDmqWuWgwvGCBoT5wY+YpDogeQmh5HCaxnFidzr1Jk+3SpbGBwFDnk8rOcSxm/L+A/nWhjEl7lI7IWu773HuPDbBt2AftXWEadQBM+p6Vk7SnDI9g5PKnT+G5j04+ahCXJJJJOrE7knc1wtHpDO/a3AHKySy1knKeCAcq9LFooIxQb75WMvceUMgPKiXRQSCi0fTCBI4cKPcQqQQYYGVI5GvN6zSHTu2Oy0/nuuhptRt/PupnafjffYW0pGV+88Y5HIp1X1zKfKa4Wn0JhncW5FYX0T+npGyEyXwKUTs4yqjsWUEtGpA0AkfmaNWyRzgA0rs6x1uAC13CuP27SqEzX21bu7aszAnzAygR1IrLBFNFL3lAC/8jX57Lz2qiL3knAUI9qrl/F22yi3anKQTLnNoCY0WDB51q1ml3sfO43JyK4AH6rkDXacPbE0kk49P9qu7d8Ni+biICGVDdyjxZiQiKTyBOUAczqdBr1ew9QWaVwcMA2PqLofIrowwSPeNp9BZwPM11NewHqoHA+DPiXuJa7km0mYtdBYOZIItfdSQRmGukkyYDi+SQnP56LryM0+ljbvaTuNYq+nxevpx0Awn+BYHv7pshhbaJ8RPhORWZGPMhiV110PQ109LqAYjvyR+ZXne1NPNFqA6DEZ8+Oeg9RmuAptzC9xZYE+O6IJ6Wg2Yn/3GAj8K+dO3Bxs8D8+ygZOFnG4XduEkIVB2JIH56/SvNazXxvlu/QL2Oh7vTQhpOeSrrs5w4/poNxbawjXQqDwgqVRND+Jg3tXR7Le2Rj3jzAXnf6g1NtjjaSQLOfPp+q3eMxWUKonUx4T4iBqQpOxJgTyBY8q6W1eaa4Jstb54ZSeuZTPu2p96junK3fsVfxG7D24JJDLbk7tCNnJ9iPcVoiHKx6g5BT9zilgWGS4pLnnE6cjO4AE6VBhf3gc3hUGpi2bHDP5+iyeFsta4io++yT5gEo3zKz+9TyQ6Mp1U1q9F4hdW8mVl8+cz1BGqnzFYGMLTa0vkDxVLN4+13UAXCxacoKCYESzNOWBK7JOu25GtjnvwAsT2RxjcUxh3FtdJMmSebMxjmdyYGp6a0wjFrOJC84SYnDu9+2BkJtZic0le+uwkkcwqgIvUyTFY9Tp2TwuZITTq48hnn1WuPUOjfti5HX54Vr/AJHiW1OLuKeipaAHlBBB+dc3/pmgAoQj3d/K3tkn5c4/ZQ8ZisRhJN/JiLQ+N1UW7tsHmyZijj9kz5VztT/T8MlHTW13QHI9+R9bWmPUuAJd09/4T/DOHIAjhzcQW8tkMoAW2xDxtLctW6V5zWaqZwETxW3C6ne7gXNFXklJxLh1sKXByQJO5X5cvas0crr2nKazWOZ8WQq/DWHGsKPIn+Qr0Ok7Tlgbs+ID7LDqZmSu3MFKzwuMAy27i6EwmswTyUxI9CIrq6ftRkzg0inFZbyuuIYG3cw/c3xNlDGcfHaZmPd3F6gzlI8tiCY6kT3Rv8PPkjXsZKN7+v6rCcd4LfwDAXIe2T+ruKYn2mVMcjp5mutDMyYYwfJedlifAc5HmoicV8/mP5Uzu1UTBc3OK9D8hH1qRGoMwVz2c7K3MWBdunu8MNZBBd4MQoG3qfYHesWt18elY49QtOm0j9QQTgK47aMFFi1bUJaQNkQbCIAnqd/nXi4dc/WSPe7jotXaTBGGMCoLA0r2HZLA2C/MlefmPipOV1ElFCE3fGlcztVgMF+RToT4lWcTJyqOUk+8D+VeVIo2F9A/o53ilb6A/dWHZ6wjWySikhzqVBOy+Vc7VzSB9bj7r1GraA/Hkt/w4fqUA08MafKuHI4mSyeq83qR43BZvgPADchmmfsqCOXMk17+DTNLN78309CvIRRGx5j9lZcZ4Iz5SxOZW7xM2UjOPtaDQzGu8KBoJB0dwzuu7jwBwuxp+0ZYJQ6TIqvp1VTa7M21tWDlHeNYIuEaHMA7EhhqfGgHo5G0AVbGAwNd0XXGudJqC9h8Ljx6dPZWuG4Nbw6gZBtKpyP4nPMeXPnFPYA0U3AWWad8ry5xVdiTncsxkzJJ5nr/ACridq68i9PHjzP7LdotMK71/HRQDxO2Syq6llDFgQ4+EfD8O51jlpqa53/S52sDpBtB44N+37rSzXxPcWsskcq0wuRb9t0bOtyzdUGIh7bJeiD1CtrXZ7GjkgEkUraIIPN4NjovPdpaluppzelqdxG4SFdNWQ51HJhBDL5SpMecV6ENXED+iE4kpEz8wZ9DRtCo7cDS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6" name="Picture 8" descr="http://t0.gstatic.com/images?q=tbn:ANd9GcR-_IdGBXx2f_KBzAIbsBhJCguk13Y5_q7LFaDlafkFWw-vkO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597087"/>
            <a:ext cx="2741089" cy="216024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612641" cy="201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www.faithfullyfrugal-and-free.com/wp-content/uploads/2012/09/childsafety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0041" y="3645024"/>
            <a:ext cx="3122712" cy="3212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23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Challenges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> </a:t>
            </a:r>
            <a:endParaRPr lang="tr-TR" sz="2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599" y="1498120"/>
            <a:ext cx="6984776" cy="3880773"/>
          </a:xfrm>
        </p:spPr>
        <p:txBody>
          <a:bodyPr>
            <a:noAutofit/>
          </a:bodyPr>
          <a:lstStyle/>
          <a:p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More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efforts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are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needed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build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ing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trust and confidence in the use of ICTs among children and young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people.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need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development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increase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local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1">
                    <a:lumMod val="50000"/>
                  </a:schemeClr>
                </a:solidFill>
              </a:rPr>
              <a:t>content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 on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erception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of </a:t>
            </a:r>
            <a:r>
              <a:rPr lang="tr-TR" sz="2400" dirty="0" err="1">
                <a:solidFill>
                  <a:schemeClr val="accent1">
                    <a:lumMod val="50000"/>
                  </a:schemeClr>
                </a:solidFill>
              </a:rPr>
              <a:t>using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 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nternet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onscious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afe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ffective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National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and international cooperation is vital to provide positive content on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digital </a:t>
            </a:r>
            <a:r>
              <a:rPr lang="tr-TR" sz="2400" dirty="0" err="1">
                <a:solidFill>
                  <a:schemeClr val="accent1">
                    <a:lumMod val="50000"/>
                  </a:schemeClr>
                </a:solidFill>
              </a:rPr>
              <a:t>citizenship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digital literacy.</a:t>
            </a:r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>
            <a:normAutofit/>
          </a:bodyPr>
          <a:lstStyle/>
          <a:p>
            <a:r>
              <a:rPr lang="tr-TR" sz="3200" dirty="0" err="1" smtClean="0"/>
              <a:t>Turkey’s</a:t>
            </a:r>
            <a:r>
              <a:rPr lang="tr-TR" sz="3200" dirty="0" smtClean="0"/>
              <a:t> </a:t>
            </a:r>
            <a:r>
              <a:rPr lang="tr-TR" sz="3200" dirty="0" err="1" smtClean="0"/>
              <a:t>Commitment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RI4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9900" y="1628800"/>
            <a:ext cx="6914730" cy="3880773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A 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two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day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workshop on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child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online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protection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is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planned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be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organized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in 2016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support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of ITU</a:t>
            </a:r>
          </a:p>
          <a:p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First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half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year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in Istanbul</a:t>
            </a:r>
          </a:p>
          <a:p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Approximately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50 </a:t>
            </a:r>
            <a:r>
              <a:rPr lang="tr-TR" sz="2400" dirty="0" err="1">
                <a:solidFill>
                  <a:schemeClr val="accent1">
                    <a:lumMod val="50000"/>
                  </a:schemeClr>
                </a:solidFill>
              </a:rPr>
              <a:t>participants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1">
                    <a:lumMod val="50000"/>
                  </a:schemeClr>
                </a:solidFill>
              </a:rPr>
              <a:t>from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ministries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regulatory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bodies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NGOs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operators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academic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institutions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from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region</a:t>
            </a:r>
            <a:endParaRPr lang="tr-TR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1675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/>
              <a:t>Turkey’s</a:t>
            </a:r>
            <a:r>
              <a:rPr lang="tr-TR" sz="3200" dirty="0" smtClean="0"/>
              <a:t> </a:t>
            </a:r>
            <a:r>
              <a:rPr lang="tr-TR" sz="3200" dirty="0" err="1" smtClean="0"/>
              <a:t>Commitment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RI4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598" y="1268760"/>
            <a:ext cx="7562802" cy="5112568"/>
          </a:xfrm>
        </p:spPr>
        <p:txBody>
          <a:bodyPr>
            <a:normAutofit fontScale="25000" lnSpcReduction="20000"/>
          </a:bodyPr>
          <a:lstStyle/>
          <a:p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Preliminary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Scope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Workshop</a:t>
            </a:r>
          </a:p>
          <a:p>
            <a:pPr lvl="1"/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Conceptual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legislative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aspects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of COP </a:t>
            </a:r>
          </a:p>
          <a:p>
            <a:pPr lvl="1"/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Major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players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roles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responsibilities</a:t>
            </a:r>
            <a:endParaRPr lang="tr-TR" sz="7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National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policies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strategies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roadmaps</a:t>
            </a:r>
            <a:endParaRPr lang="tr-TR" sz="7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Technical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implementation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process</a:t>
            </a:r>
            <a:endParaRPr lang="tr-TR" sz="7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Capacity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building</a:t>
            </a:r>
            <a:endParaRPr lang="tr-TR" sz="7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Raising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awareness</a:t>
            </a:r>
            <a:endParaRPr lang="tr-TR" sz="7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International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cooperation</a:t>
            </a:r>
            <a:endParaRPr lang="tr-TR" sz="7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Challenges</a:t>
            </a:r>
            <a:endParaRPr lang="tr-TR" sz="7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Best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practices</a:t>
            </a:r>
            <a:endParaRPr lang="tr-TR" sz="7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tr-TR" sz="7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Detailed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programme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workshop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will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be </a:t>
            </a:r>
            <a:r>
              <a:rPr lang="tr-TR" sz="7200" dirty="0" err="1">
                <a:solidFill>
                  <a:schemeClr val="accent1">
                    <a:lumMod val="50000"/>
                  </a:schemeClr>
                </a:solidFill>
              </a:rPr>
              <a:t>developed</a:t>
            </a:r>
            <a:r>
              <a:rPr lang="tr-TR" sz="7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support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of ITU </a:t>
            </a:r>
            <a:r>
              <a:rPr lang="tr-TR" sz="7200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by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7200" dirty="0" err="1">
                <a:solidFill>
                  <a:schemeClr val="accent1">
                    <a:lumMod val="50000"/>
                  </a:schemeClr>
                </a:solidFill>
              </a:rPr>
              <a:t>contribution</a:t>
            </a:r>
            <a:r>
              <a:rPr lang="tr-TR" sz="7200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relevant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parties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region</a:t>
            </a:r>
            <a:endParaRPr lang="tr-TR" sz="7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Accommodation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costs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participants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be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covered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by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ICTA</a:t>
            </a:r>
          </a:p>
          <a:p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No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financial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implication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on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tr-TR" sz="7200" dirty="0" smtClean="0">
                <a:solidFill>
                  <a:schemeClr val="accent1">
                    <a:lumMod val="50000"/>
                  </a:schemeClr>
                </a:solidFill>
              </a:rPr>
              <a:t> ITU </a:t>
            </a:r>
            <a:r>
              <a:rPr lang="tr-TR" sz="7200" dirty="0" err="1" smtClean="0">
                <a:solidFill>
                  <a:schemeClr val="accent1">
                    <a:lumMod val="50000"/>
                  </a:schemeClr>
                </a:solidFill>
              </a:rPr>
              <a:t>budget</a:t>
            </a:r>
            <a:endParaRPr lang="tr-TR" sz="7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19072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/>
              <a:t>Expected</a:t>
            </a:r>
            <a:r>
              <a:rPr lang="tr-TR" sz="3200" dirty="0" smtClean="0"/>
              <a:t> </a:t>
            </a:r>
            <a:r>
              <a:rPr lang="tr-TR" sz="3200" dirty="0" err="1" smtClean="0"/>
              <a:t>Results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599" y="1556792"/>
            <a:ext cx="7202762" cy="3880773"/>
          </a:xfrm>
        </p:spPr>
        <p:txBody>
          <a:bodyPr>
            <a:normAutofit/>
          </a:bodyPr>
          <a:lstStyle/>
          <a:p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Contribution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aising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awareness</a:t>
            </a:r>
            <a:endParaRPr lang="tr-TR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Sharing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best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practices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knowledge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experience</a:t>
            </a:r>
            <a:endParaRPr lang="tr-TR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Capacity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building</a:t>
            </a:r>
            <a:endParaRPr lang="tr-TR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Possible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inputs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roadmaps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be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developed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national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regional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child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online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protection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initiatives</a:t>
            </a:r>
            <a:endParaRPr lang="tr-TR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3661396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1844824"/>
            <a:ext cx="5943600" cy="164623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spcBef>
                <a:spcPct val="10000"/>
              </a:spcBef>
              <a:spcAft>
                <a:spcPct val="65000"/>
              </a:spcAft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Thank you</a:t>
            </a:r>
          </a:p>
        </p:txBody>
      </p:sp>
      <p:sp>
        <p:nvSpPr>
          <p:cNvPr id="65539" name="Rectangle 21"/>
          <p:cNvSpPr>
            <a:spLocks noChangeArrowheads="1"/>
          </p:cNvSpPr>
          <p:nvPr/>
        </p:nvSpPr>
        <p:spPr bwMode="auto">
          <a:xfrm>
            <a:off x="3708400" y="3716338"/>
            <a:ext cx="511175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en-US" sz="28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/>
              <a:t>Scope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598" y="1628800"/>
            <a:ext cx="6554690" cy="3880773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Child Online </a:t>
            </a:r>
            <a:r>
              <a:rPr lang="tr-TR" sz="2400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rotection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and Safer Internet in Turkey</a:t>
            </a:r>
          </a:p>
          <a:p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Challenges</a:t>
            </a:r>
            <a:endParaRPr lang="tr-TR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Turkey’s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Commitment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RI4</a:t>
            </a:r>
          </a:p>
          <a:p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Expected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</a:rPr>
              <a:t>Results</a:t>
            </a:r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9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/>
              <a:t>What</a:t>
            </a:r>
            <a:r>
              <a:rPr lang="tr-TR" sz="3200" b="1" dirty="0"/>
              <a:t> </a:t>
            </a:r>
            <a:r>
              <a:rPr lang="tr-TR" sz="3200" b="1" dirty="0" err="1"/>
              <a:t>We</a:t>
            </a:r>
            <a:r>
              <a:rPr lang="tr-TR" sz="3200" b="1" dirty="0"/>
              <a:t> Do?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598" y="1628800"/>
            <a:ext cx="6626698" cy="388077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Public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Awareness</a:t>
            </a:r>
            <a:endParaRPr lang="tr-TR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Hotline: 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ebsite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</a:rPr>
              <a:t>Safer Internet Service (SIS) 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Coordination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with Domestic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and International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Institutions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and Organizations</a:t>
            </a:r>
            <a:endParaRPr lang="tr-T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3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KANDE~1\AppData\Local\Temp\Rar$DI00.208\cam3_aile_casdocuk-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052737"/>
            <a:ext cx="3456384" cy="3162921"/>
          </a:xfrm>
          <a:prstGeom prst="rect">
            <a:avLst/>
          </a:prstGeom>
          <a:noFill/>
        </p:spPr>
      </p:pic>
      <p:sp>
        <p:nvSpPr>
          <p:cNvPr id="11" name="10 Yuvarlatılmış Dikdörtgen"/>
          <p:cNvSpPr/>
          <p:nvPr/>
        </p:nvSpPr>
        <p:spPr>
          <a:xfrm>
            <a:off x="220768" y="1268760"/>
            <a:ext cx="4932040" cy="20882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7467600" cy="900000"/>
          </a:xfrm>
        </p:spPr>
        <p:txBody>
          <a:bodyPr>
            <a:normAutofit/>
          </a:bodyPr>
          <a:lstStyle/>
          <a:p>
            <a:r>
              <a:rPr lang="tr-TR" sz="3200" dirty="0" err="1"/>
              <a:t>Public</a:t>
            </a:r>
            <a:r>
              <a:rPr lang="tr-TR" sz="3200" dirty="0"/>
              <a:t> </a:t>
            </a:r>
            <a:r>
              <a:rPr lang="tr-TR" sz="3200" dirty="0" err="1"/>
              <a:t>Awareness</a:t>
            </a:r>
            <a:r>
              <a:rPr lang="tr-TR" sz="3200" dirty="0"/>
              <a:t>: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tr-TR" sz="3000" dirty="0" smtClean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</a:rPr>
              <a:t>uide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3000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</a:rPr>
              <a:t>ooklet</a:t>
            </a:r>
            <a:r>
              <a:rPr lang="tr-TR" sz="30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endParaRPr lang="tr-TR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/>
        </p:nvSpPr>
        <p:spPr bwMode="auto">
          <a:xfrm>
            <a:off x="539552" y="1628802"/>
            <a:ext cx="4248472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uide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booklet</a:t>
            </a:r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Advices for Safer Use of Internet</a:t>
            </a:r>
            <a:endParaRPr lang="tr-T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Advices </a:t>
            </a:r>
            <a:r>
              <a:rPr lang="tr-T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</a:t>
            </a:r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Safer Use of Internet</a:t>
            </a:r>
            <a:endParaRPr lang="tr-T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ü"/>
            </a:pPr>
            <a:endParaRPr lang="tr-T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ü"/>
            </a:pPr>
            <a:endParaRPr lang="tr-T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ü"/>
            </a:pPr>
            <a:endParaRPr lang="tr-T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2000" b="1" dirty="0" smtClean="0"/>
              <a:t/>
            </a:r>
            <a:br>
              <a:rPr lang="tr-TR" sz="2000" b="1" dirty="0" smtClean="0"/>
            </a:br>
            <a:r>
              <a:rPr lang="tr-TR" sz="2000" b="1" dirty="0" smtClean="0"/>
              <a:t/>
            </a:r>
            <a:br>
              <a:rPr lang="tr-TR" sz="2000" b="1" dirty="0" smtClean="0"/>
            </a:br>
            <a:r>
              <a:rPr lang="tr-TR" sz="2000" b="1" dirty="0" smtClean="0"/>
              <a:t/>
            </a:r>
            <a:br>
              <a:rPr lang="tr-TR" sz="2000" b="1" dirty="0" smtClean="0"/>
            </a:br>
            <a:endParaRPr lang="tr-TR" sz="2000" b="1" dirty="0" smtClean="0"/>
          </a:p>
        </p:txBody>
      </p:sp>
      <p:pic>
        <p:nvPicPr>
          <p:cNvPr id="1027" name="Picture 3" descr="C:\Users\AKANDE~1\AppData\Local\Temp\Rar$DI23.012\aile_profil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3" y="1052736"/>
            <a:ext cx="1322065" cy="1008112"/>
          </a:xfrm>
          <a:prstGeom prst="rect">
            <a:avLst/>
          </a:prstGeom>
          <a:noFill/>
        </p:spPr>
      </p:pic>
      <p:pic>
        <p:nvPicPr>
          <p:cNvPr id="1030" name="Picture 6" descr="C:\Users\AKANDE~1\AppData\Local\Temp\Rar$DI05.183\bilintern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3" y="4246600"/>
            <a:ext cx="2282981" cy="2160240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789040"/>
            <a:ext cx="3237906" cy="1842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7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/>
              <a:t>Public</a:t>
            </a:r>
            <a:r>
              <a:rPr lang="tr-TR" sz="3200" dirty="0"/>
              <a:t> </a:t>
            </a:r>
            <a:r>
              <a:rPr lang="tr-TR" sz="3200" dirty="0" err="1"/>
              <a:t>Awareness</a:t>
            </a:r>
            <a:r>
              <a:rPr lang="tr-TR" sz="3200" dirty="0"/>
              <a:t>: </a:t>
            </a:r>
            <a:r>
              <a:rPr lang="tr-TR" sz="3000" dirty="0" smtClean="0">
                <a:solidFill>
                  <a:schemeClr val="accent1">
                    <a:lumMod val="50000"/>
                  </a:schemeClr>
                </a:solidFill>
              </a:rPr>
              <a:t>Web </a:t>
            </a:r>
            <a:r>
              <a:rPr lang="tr-TR" sz="3000" dirty="0" err="1" smtClean="0">
                <a:solidFill>
                  <a:schemeClr val="accent1">
                    <a:lumMod val="50000"/>
                  </a:schemeClr>
                </a:solidFill>
              </a:rPr>
              <a:t>Portals</a:t>
            </a:r>
            <a:endParaRPr lang="tr-TR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271220"/>
            <a:ext cx="4546848" cy="32689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eb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site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 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o promote Safer Use of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Internet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hlinkClick r:id="rId3"/>
              </a:rPr>
              <a:t>http://www.guvenliweb.org.tr</a:t>
            </a:r>
            <a:endParaRPr lang="tr-TR" sz="2000" dirty="0" smtClean="0"/>
          </a:p>
          <a:p>
            <a:pPr>
              <a:buFont typeface="Wingdings" panose="05000000000000000000" pitchFamily="2" charset="2"/>
              <a:buChar char="ü"/>
            </a:pPr>
            <a:endParaRPr lang="tr-TR" sz="1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web site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www.guvenlicocu</a:t>
            </a:r>
            <a:r>
              <a:rPr lang="tr-TR" sz="2000" dirty="0" smtClean="0">
                <a:hlinkClick r:id="rId4"/>
              </a:rPr>
              <a:t>k.</a:t>
            </a:r>
            <a:r>
              <a:rPr lang="en-US" sz="2000" dirty="0" smtClean="0">
                <a:hlinkClick r:id="rId4"/>
              </a:rPr>
              <a:t>org.tr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developed with a view to enable children to safely surf the cyber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world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37434"/>
            <a:ext cx="2808312" cy="217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09634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AKANDE~1\AppData\Local\Temp\Rar$DI11.034\bilgisayar_ve_internet_guvenlig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437112"/>
            <a:ext cx="3634099" cy="2129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109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323528" y="116633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err="1">
                <a:solidFill>
                  <a:schemeClr val="accent1"/>
                </a:solidFill>
                <a:latin typeface="+mn-lt"/>
              </a:rPr>
              <a:t>Public</a:t>
            </a:r>
            <a:r>
              <a:rPr lang="tr-TR" sz="32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tr-TR" sz="3200" dirty="0" err="1">
                <a:solidFill>
                  <a:schemeClr val="accent1"/>
                </a:solidFill>
                <a:latin typeface="+mn-lt"/>
              </a:rPr>
              <a:t>Awareness</a:t>
            </a:r>
            <a:r>
              <a:rPr lang="tr-TR" sz="3200" dirty="0" smtClean="0">
                <a:solidFill>
                  <a:schemeClr val="accent1"/>
                </a:solidFill>
                <a:latin typeface="+mn-lt"/>
              </a:rPr>
              <a:t>: </a:t>
            </a:r>
            <a:r>
              <a:rPr lang="tr-TR" sz="3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Seminars</a:t>
            </a:r>
            <a:endParaRPr lang="tr-TR" sz="3000" b="1" cap="small" dirty="0">
              <a:solidFill>
                <a:schemeClr val="accent1">
                  <a:lumMod val="50000"/>
                </a:schemeClr>
              </a:solidFill>
              <a:latin typeface="+mn-lt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644754"/>
            <a:ext cx="7776863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Grp="1" noChangeArrowheads="1"/>
          </p:cNvSpPr>
          <p:nvPr/>
        </p:nvSpPr>
        <p:spPr bwMode="auto">
          <a:xfrm>
            <a:off x="4427985" y="5085184"/>
            <a:ext cx="3744416" cy="12241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just"/>
            <a:r>
              <a:rPr lang="tr-TR" sz="18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Up</a:t>
            </a:r>
            <a:r>
              <a:rPr lang="tr-TR" sz="1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8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8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now</a:t>
            </a:r>
            <a:r>
              <a:rPr lang="tr-TR" sz="1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; 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18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Almost</a:t>
            </a:r>
            <a:r>
              <a:rPr lang="tr-TR" sz="1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300 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seminars</a:t>
            </a:r>
            <a:r>
              <a:rPr lang="tr-TR" sz="1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1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ore </a:t>
            </a:r>
            <a:r>
              <a:rPr lang="en-US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than 100 different points </a:t>
            </a:r>
            <a:endParaRPr lang="tr-TR" sz="1800" b="1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1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over </a:t>
            </a:r>
            <a:r>
              <a:rPr lang="tr-TR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0.000 </a:t>
            </a:r>
            <a:r>
              <a:rPr lang="tr-TR" sz="1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participa</a:t>
            </a:r>
            <a:r>
              <a:rPr lang="tr-TR" sz="18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nts</a:t>
            </a:r>
            <a:endParaRPr lang="tr-TR" sz="1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tr-T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tr-TR" sz="2000" b="1" dirty="0" smtClean="0"/>
              <a:t/>
            </a:r>
            <a:br>
              <a:rPr lang="tr-TR" sz="2000" b="1" dirty="0" smtClean="0"/>
            </a:br>
            <a:r>
              <a:rPr lang="tr-TR" sz="2000" b="1" dirty="0" smtClean="0"/>
              <a:t/>
            </a:r>
            <a:br>
              <a:rPr lang="tr-TR" sz="2000" b="1" dirty="0" smtClean="0"/>
            </a:br>
            <a:endParaRPr lang="tr-T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9637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Internet </a:t>
            </a:r>
            <a:r>
              <a:rPr lang="tr-TR" sz="3200" dirty="0" err="1" smtClean="0"/>
              <a:t>Hotline</a:t>
            </a:r>
            <a:r>
              <a:rPr lang="tr-TR" sz="3200" dirty="0" smtClean="0"/>
              <a:t> Service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268760"/>
            <a:ext cx="7776864" cy="9361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Turkey’s</a:t>
            </a:r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Internet Hotline</a:t>
            </a:r>
            <a:r>
              <a:rPr lang="tr-T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:</a:t>
            </a:r>
            <a:r>
              <a:rPr lang="tr-TR" sz="1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18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IhbarWeb</a:t>
            </a:r>
            <a:endParaRPr lang="en-US" sz="105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46449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18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8084" y="584784"/>
            <a:ext cx="5284035" cy="683976"/>
          </a:xfrm>
        </p:spPr>
        <p:txBody>
          <a:bodyPr>
            <a:noAutofit/>
          </a:bodyPr>
          <a:lstStyle/>
          <a:p>
            <a:r>
              <a:rPr lang="en-US" sz="3200" dirty="0" smtClean="0"/>
              <a:t>Safer Internet Service</a:t>
            </a:r>
            <a:r>
              <a:rPr lang="tr-TR" sz="3200" dirty="0" smtClean="0"/>
              <a:t> (SIS)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7787208" cy="5205192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endParaRPr lang="tr-TR" sz="2000" b="1" i="1" dirty="0" smtClean="0"/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ISP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</a:rPr>
              <a:t>level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</a:rPr>
              <a:t>parental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</a:rPr>
              <a:t>control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</a:rPr>
              <a:t>tool</a:t>
            </a:r>
            <a:endParaRPr lang="tr-T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tr-T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Option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</a:rPr>
              <a:t>users</a:t>
            </a:r>
            <a:endParaRPr lang="tr-T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</a:rPr>
              <a:t>Voluntary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</a:rPr>
              <a:t>use</a:t>
            </a:r>
            <a:endParaRPr lang="tr-T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</a:rPr>
              <a:t>Free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</a:rPr>
              <a:t>charge</a:t>
            </a:r>
            <a:endParaRPr lang="tr-T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</a:rPr>
              <a:t>Two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</a:rPr>
              <a:t>different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</a:rPr>
              <a:t>profiles</a:t>
            </a:r>
            <a:endParaRPr lang="tr-T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Child Profile</a:t>
            </a:r>
          </a:p>
          <a:p>
            <a:pPr lvl="1">
              <a:buFont typeface="Wingdings" pitchFamily="2" charset="2"/>
              <a:buChar char="ü"/>
            </a:pPr>
            <a:r>
              <a:rPr lang="tr-TR" sz="2000" b="1" dirty="0" err="1" smtClean="0">
                <a:solidFill>
                  <a:schemeClr val="accent1">
                    <a:lumMod val="50000"/>
                  </a:schemeClr>
                </a:solidFill>
              </a:rPr>
              <a:t>Family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 Profile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</a:rPr>
              <a:t>Easy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</a:rPr>
              <a:t>Opt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</a:rPr>
              <a:t>Out</a:t>
            </a:r>
            <a:endParaRPr lang="tr-TR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4110100" y="3998701"/>
            <a:ext cx="3486236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4F81BD"/>
              </a:buClr>
              <a:buSzPct val="80000"/>
            </a:pPr>
            <a:r>
              <a:rPr lang="tr-TR" sz="2000" b="1" i="1" dirty="0" smtClean="0">
                <a:solidFill>
                  <a:schemeClr val="bg1"/>
                </a:solidFill>
              </a:rPr>
              <a:t>T</a:t>
            </a:r>
            <a:r>
              <a:rPr lang="en-US" sz="2000" b="1" i="1" dirty="0" smtClean="0">
                <a:solidFill>
                  <a:schemeClr val="bg1"/>
                </a:solidFill>
              </a:rPr>
              <a:t>he main goal of </a:t>
            </a:r>
            <a:r>
              <a:rPr lang="tr-TR" sz="2000" b="1" i="1" dirty="0" smtClean="0">
                <a:solidFill>
                  <a:schemeClr val="bg1"/>
                </a:solidFill>
              </a:rPr>
              <a:t>SIS </a:t>
            </a:r>
            <a:r>
              <a:rPr lang="en-US" sz="2000" b="1" i="1" dirty="0" smtClean="0">
                <a:solidFill>
                  <a:schemeClr val="bg1"/>
                </a:solidFill>
              </a:rPr>
              <a:t>is to protect children</a:t>
            </a:r>
            <a:r>
              <a:rPr lang="tr-TR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 from harmful content</a:t>
            </a:r>
            <a:r>
              <a:rPr lang="tr-TR" sz="2000" b="1" i="1" dirty="0" smtClean="0">
                <a:solidFill>
                  <a:schemeClr val="bg1"/>
                </a:solidFill>
              </a:rPr>
              <a:t>s</a:t>
            </a:r>
            <a:r>
              <a:rPr lang="tr-TR" sz="1900" b="1" i="1" dirty="0" smtClean="0">
                <a:solidFill>
                  <a:schemeClr val="bg1"/>
                </a:solidFill>
              </a:rPr>
              <a:t>.</a:t>
            </a:r>
            <a:endParaRPr lang="tr-TR" sz="1900" b="1" i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75316"/>
            <a:ext cx="346868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19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9006" y="354549"/>
            <a:ext cx="4977090" cy="68397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Safer Internet Service</a:t>
            </a:r>
            <a:r>
              <a:rPr lang="tr-TR" sz="3000" dirty="0" smtClean="0"/>
              <a:t> (SIS)</a:t>
            </a:r>
            <a:endParaRPr lang="tr-TR" sz="3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52120" y="1988841"/>
            <a:ext cx="2952328" cy="2116832"/>
          </a:xfrm>
        </p:spPr>
        <p:txBody>
          <a:bodyPr>
            <a:normAutofit fontScale="47500" lnSpcReduction="20000"/>
          </a:bodyPr>
          <a:lstStyle/>
          <a:p>
            <a:pPr marL="0" lvl="1" indent="0" algn="ctr">
              <a:buNone/>
            </a:pPr>
            <a:endParaRPr lang="tr-TR" sz="2000" b="1" i="1" dirty="0" smtClean="0"/>
          </a:p>
          <a:p>
            <a:pPr marL="0" lvl="1" indent="0">
              <a:buNone/>
            </a:pPr>
            <a:r>
              <a:rPr lang="tr-TR" sz="3800" dirty="0" err="1" smtClean="0">
                <a:solidFill>
                  <a:schemeClr val="accent1">
                    <a:lumMod val="50000"/>
                  </a:schemeClr>
                </a:solidFill>
              </a:rPr>
              <a:t>Easy</a:t>
            </a:r>
            <a:r>
              <a:rPr lang="tr-TR" sz="3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3800" dirty="0" err="1" smtClean="0">
                <a:solidFill>
                  <a:schemeClr val="accent1">
                    <a:lumMod val="50000"/>
                  </a:schemeClr>
                </a:solidFill>
              </a:rPr>
              <a:t>opt</a:t>
            </a:r>
            <a:r>
              <a:rPr lang="tr-TR" sz="3800" dirty="0" smtClean="0">
                <a:solidFill>
                  <a:schemeClr val="accent1">
                    <a:lumMod val="50000"/>
                  </a:schemeClr>
                </a:solidFill>
              </a:rPr>
              <a:t> in, </a:t>
            </a:r>
            <a:r>
              <a:rPr lang="tr-TR" sz="3800" dirty="0" err="1" smtClean="0">
                <a:solidFill>
                  <a:schemeClr val="accent1">
                    <a:lumMod val="50000"/>
                  </a:schemeClr>
                </a:solidFill>
              </a:rPr>
              <a:t>change</a:t>
            </a:r>
            <a:r>
              <a:rPr lang="tr-TR" sz="3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3800" dirty="0" err="1" smtClean="0">
                <a:solidFill>
                  <a:schemeClr val="accent1">
                    <a:lumMod val="50000"/>
                  </a:schemeClr>
                </a:solidFill>
              </a:rPr>
              <a:t>or</a:t>
            </a:r>
            <a:r>
              <a:rPr lang="tr-TR" sz="3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lvl="1" indent="0">
              <a:buNone/>
            </a:pPr>
            <a:r>
              <a:rPr lang="tr-TR" sz="3800" dirty="0" err="1" smtClean="0">
                <a:solidFill>
                  <a:schemeClr val="accent1">
                    <a:lumMod val="50000"/>
                  </a:schemeClr>
                </a:solidFill>
              </a:rPr>
              <a:t>opt</a:t>
            </a:r>
            <a:r>
              <a:rPr lang="tr-TR" sz="3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3800" dirty="0" err="1" smtClean="0">
                <a:solidFill>
                  <a:schemeClr val="accent1">
                    <a:lumMod val="50000"/>
                  </a:schemeClr>
                </a:solidFill>
              </a:rPr>
              <a:t>out</a:t>
            </a:r>
            <a:r>
              <a:rPr lang="tr-TR" sz="3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3800" dirty="0" err="1" smtClean="0">
                <a:solidFill>
                  <a:schemeClr val="accent1">
                    <a:lumMod val="50000"/>
                  </a:schemeClr>
                </a:solidFill>
              </a:rPr>
              <a:t>via</a:t>
            </a:r>
            <a:endParaRPr lang="tr-TR" sz="3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-457200">
              <a:buFont typeface="Wingdings" panose="05000000000000000000" pitchFamily="2" charset="2"/>
              <a:buChar char="ü"/>
            </a:pPr>
            <a:endParaRPr lang="tr-TR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31520" lvl="2" indent="-457200">
              <a:buFont typeface="Wingdings" pitchFamily="2" charset="2"/>
              <a:buChar char="ü"/>
            </a:pPr>
            <a:r>
              <a:rPr lang="tr-TR" sz="26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tr-TR" sz="2900" dirty="0" smtClean="0">
                <a:solidFill>
                  <a:schemeClr val="accent1">
                    <a:lumMod val="50000"/>
                  </a:schemeClr>
                </a:solidFill>
              </a:rPr>
              <a:t>Internet</a:t>
            </a:r>
          </a:p>
          <a:p>
            <a:pPr marL="731520" lvl="2" indent="-457200">
              <a:buFont typeface="Wingdings" pitchFamily="2" charset="2"/>
              <a:buChar char="ü"/>
            </a:pPr>
            <a:r>
              <a:rPr lang="tr-TR" sz="29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tr-TR" sz="2900" dirty="0" err="1" smtClean="0">
                <a:solidFill>
                  <a:schemeClr val="accent1">
                    <a:lumMod val="50000"/>
                  </a:schemeClr>
                </a:solidFill>
              </a:rPr>
              <a:t>Call</a:t>
            </a:r>
            <a:r>
              <a:rPr lang="tr-TR" sz="29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2900" dirty="0" err="1" smtClean="0">
                <a:solidFill>
                  <a:schemeClr val="accent1">
                    <a:lumMod val="50000"/>
                  </a:schemeClr>
                </a:solidFill>
              </a:rPr>
              <a:t>Center</a:t>
            </a:r>
            <a:r>
              <a:rPr lang="tr-TR" sz="29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731520" lvl="2" indent="-457200">
              <a:buFont typeface="Wingdings" pitchFamily="2" charset="2"/>
              <a:buChar char="ü"/>
            </a:pPr>
            <a:r>
              <a:rPr lang="tr-TR" sz="2900" dirty="0" smtClean="0">
                <a:solidFill>
                  <a:schemeClr val="accent1">
                    <a:lumMod val="50000"/>
                  </a:schemeClr>
                </a:solidFill>
              </a:rPr>
              <a:t>  SMS</a:t>
            </a:r>
          </a:p>
          <a:p>
            <a:pPr marL="0" lvl="1" indent="0">
              <a:buClr>
                <a:srgbClr val="FF0000"/>
              </a:buClr>
              <a:buNone/>
            </a:pPr>
            <a:endParaRPr lang="tr-TR" sz="2600" dirty="0" smtClean="0"/>
          </a:p>
        </p:txBody>
      </p:sp>
      <p:pic>
        <p:nvPicPr>
          <p:cNvPr id="3074" name="Picture 2" descr="C:\Users\outsider\Desktop\wsis-gor\wsis-(3)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1"/>
            <a:ext cx="496855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utsider\Desktop\wsis-gor\wsis-(3)_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8" y="3907682"/>
            <a:ext cx="4200716" cy="204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outsider\Desktop\Ekran Alıntısı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941169"/>
            <a:ext cx="3808427" cy="1697732"/>
          </a:xfrm>
          <a:prstGeom prst="rect">
            <a:avLst/>
          </a:prstGeom>
          <a:solidFill>
            <a:srgbClr val="2F20EC"/>
          </a:solidFill>
          <a:extLst/>
        </p:spPr>
      </p:pic>
      <p:pic>
        <p:nvPicPr>
          <p:cNvPr id="2050" name="Picture 2" descr="C:\Users\outsider\Desktop\logo_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01" y="648000"/>
            <a:ext cx="34671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Dikdörtgen"/>
          <p:cNvSpPr/>
          <p:nvPr/>
        </p:nvSpPr>
        <p:spPr>
          <a:xfrm>
            <a:off x="4355976" y="4365104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Options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:</a:t>
            </a:r>
            <a:endParaRPr lang="tr-TR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13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istal">
  <a:themeElements>
    <a:clrScheme name="Kristal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Kristal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istal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40BEE36140C4099AA2AE462C59614" ma:contentTypeVersion="2" ma:contentTypeDescription="Create a new document." ma:contentTypeScope="" ma:versionID="e63c2246d32922dcb5ba18055bf4d5d1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f03cfa57e716973114bdf2422329f5c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853E5E-DEC0-46D0-A60B-DA6CFF231FF9}"/>
</file>

<file path=customXml/itemProps2.xml><?xml version="1.0" encoding="utf-8"?>
<ds:datastoreItem xmlns:ds="http://schemas.openxmlformats.org/officeDocument/2006/customXml" ds:itemID="{D10817CB-2C6A-4ACE-8324-4EFAF0AB6ADE}"/>
</file>

<file path=customXml/itemProps3.xml><?xml version="1.0" encoding="utf-8"?>
<ds:datastoreItem xmlns:ds="http://schemas.openxmlformats.org/officeDocument/2006/customXml" ds:itemID="{356D986A-6E13-4DE7-9F83-CD46EFDB9679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11371</TotalTime>
  <Words>515</Words>
  <Application>Microsoft Office PowerPoint</Application>
  <PresentationFormat>On-screen Show (4:3)</PresentationFormat>
  <Paragraphs>107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Kristal</vt:lpstr>
      <vt:lpstr> CHILD ONLINE PROTECTION  AND SAFER INTERNET  IN TURKEY    Gazali ÇİÇEK, Head of International Relations Department Information and Communication Technologies Authority, Turkey</vt:lpstr>
      <vt:lpstr>Scope</vt:lpstr>
      <vt:lpstr>What We Do?</vt:lpstr>
      <vt:lpstr>Public Awareness: The Guide Booklets</vt:lpstr>
      <vt:lpstr>Public Awareness: Web Portals</vt:lpstr>
      <vt:lpstr>PowerPoint Presentation</vt:lpstr>
      <vt:lpstr>Internet Hotline Service</vt:lpstr>
      <vt:lpstr>Safer Internet Service (SIS)</vt:lpstr>
      <vt:lpstr>Safer Internet Service (SIS)</vt:lpstr>
      <vt:lpstr>Safer Internet Service (SIS)</vt:lpstr>
      <vt:lpstr>SIS – Interactivity and Transparency</vt:lpstr>
      <vt:lpstr>Expanding safer use of Internet</vt:lpstr>
      <vt:lpstr>Challenges  </vt:lpstr>
      <vt:lpstr>Turkey’s Commitment to RI4</vt:lpstr>
      <vt:lpstr>Turkey’s Commitment to RI4</vt:lpstr>
      <vt:lpstr>Expected Results</vt:lpstr>
      <vt:lpstr>Thank you</vt:lpstr>
    </vt:vector>
  </TitlesOfParts>
  <Company>Türk Telekomünikasyon A.Ş.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 Komite Sunumu</dc:title>
  <dc:creator>Tolga KILIÇ</dc:creator>
  <cp:lastModifiedBy>Chevtchenko, Marina</cp:lastModifiedBy>
  <cp:revision>1489</cp:revision>
  <dcterms:created xsi:type="dcterms:W3CDTF">2003-03-29T14:40:33Z</dcterms:created>
  <dcterms:modified xsi:type="dcterms:W3CDTF">2015-04-20T14:41:05Z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0x01010042240BEE36140C4099AA2AE462C59614</vt:lpwstr>
  </property>
</Properties>
</file>