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9"/>
  </p:notesMasterIdLst>
  <p:sldIdLst>
    <p:sldId id="259" r:id="rId4"/>
    <p:sldId id="257" r:id="rId5"/>
    <p:sldId id="305" r:id="rId6"/>
    <p:sldId id="306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, Mohamed" initials="B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3246" autoAdjust="0"/>
  </p:normalViewPr>
  <p:slideViewPr>
    <p:cSldViewPr snapToGrid="0">
      <p:cViewPr varScale="1">
        <p:scale>
          <a:sx n="78" d="100"/>
          <a:sy n="78" d="100"/>
        </p:scale>
        <p:origin x="-86" y="-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ADFB2-FE47-455A-990C-087F518840FA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8582-2C52-4968-8F42-2EEB238B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8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1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29" y="-293922"/>
            <a:ext cx="12192000" cy="740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9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3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1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28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7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81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1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8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0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8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4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1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2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8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D9CA-25CB-4CD7-A265-14D9A3AACA6C}" type="datetimeFigureOut">
              <a:rPr lang="en-US" smtClean="0"/>
              <a:t>21/04/2015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671830" y="530451"/>
            <a:ext cx="11032489" cy="1190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739400"/>
            <a:ext cx="12192000" cy="2170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Development Forum for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0" i="1" dirty="0"/>
              <a:t>"Broadband for Sustainable </a:t>
            </a:r>
            <a:r>
              <a:rPr lang="en-US" sz="5300" b="0" i="1" dirty="0" smtClean="0"/>
              <a:t>Development”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3194909"/>
            <a:ext cx="10515600" cy="188091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20-22 April 2015 / Bucharest, Romania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 ancom 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30" y="578519"/>
            <a:ext cx="1732867" cy="10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38" y="708157"/>
            <a:ext cx="2727665" cy="7723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" descr="data:image/jpeg;base64,/9j/4AAQSkZJRgABAQAAAQABAAD/2wCEAAkGBxQTERUUEhQVFhUXFh0XFxUXGRcYFxgXFBcXFxgbGBYZICghHR4lHBcUITEiJSkrLi8uGR8zODMsNygtLysBCgoKDg0OGxAQGywmICQsLCwsLywsLCwtMiwsLCwsLCwsLCwsLCwsLCwsLCwsLCwsLCwsLCwsLCwsLCwsLCwsLP/AABEIAO4A1AMBEQACEQEDEQH/xAAcAAABBQEBAQAAAAAAAAAAAAAAAgQFBgcDAQj/xABPEAACAQICBQYHCgwEBgMAAAABAgMABAURBhIhMUETIlFhcYEHFDJScpGhIzNCVGKSssHD0hUWFzRDU2NzgqOx0SU1osJEdJOUs9MkNvD/xAAbAQEAAgMBAQAAAAAAAAAAAAAAAQMCBAUGB//EADgRAAIBAQUDCgYCAwEBAQEAAAABAgMEERIhMUFRcQUTIjJhgZGhsdEUM0LB4fAGUhUjYvFDciT/2gAMAwEAAhEDEQA/ANxoAoCLa65K4WN/Imz5M8BKozZP4gNYdYfqpebCp46TlHWOvDY+55Pu7SUoa4UAUAUAUAUAUAUAUAUAUAUAUAUAUAUAUAUAUAUAUAUAUAUAUAUBG6RYZ4xbvGDqvsaN+KSIdZGB6mA7s6hq82LLX5mqpvNaNb09V4DTRDHvGoM3GrPGeTnTdqyLsOzoORPrHCid5bb7J8PU6OcXnF70TtSaQUAUAUAUAUAUAUAUAUAUAUAUAUAUAUAUAUAUAUAUAUAUAUAUAUBm+ljthuIJexgmGfmTqNxYbz2kDWHWrdNY6M9FYVG3WR2aXWjnF/uzY+K3Gh21wsiK6EMrAMrDcQRmDWR5+cJQk4yVzR1oYhQBQBQBQBQBQBQBQBQBQBQBQBQBQBQBQBQBQBQBQBQBQBQBQEXpNg63dtJA2zWHNbzXG1T68s+rOjNmx2l2etGotmvDaZ74LtI2hlawuObzyI8/gSAnXjPac8uvMcRUI9By1YlVgrXS3Z9q2P37DVqk8sFAFAFAFANb3EoYRnNLHGOl3VfpEVlGEpdVXmLlFash5tOcPXYbuI+iS/0AatVmq/1Zg61NbTn+Plj+skPWLe5I7iI6n4apu817jnoHo0+w/cbjV9OOWP6ainwtXd6Dn4bx/Z6TWcpyjuoGPQJE1vm551hKjUjrF+BkqkHo0SoNVGZ7QBQBQBQBQBQBQBQBQBQBQBQBQBQBQGR+FzATHMt5HmA5CuR8GRRzW6swPWvXUM9ZyDa1Om7PPZpw2ouXg+0pF7b5Ofd4wBIPOHBx28eg59VEcflWwOy1ej1Xp7d3oWqpOWRWM6RW9tkJpAHPkxKC8rejGubHtyyqynRnPqr2MJVIx1KnDptd3jsmH2oVVOTT3B5qniNVOPUCx6RW27LTpq+pLuRrq0TnlBd7JAaOSy7bu8uJTxSNvF4tvDUiyJ72qvnox6kUuOb8zPm2+s36Diz0Us4tqW0OfnMods+nWfM59edYuvUesmSqUFsJaOIKMlAUdQA/pVd7M7kemoAk1JAwvMIgl99gif0kQn1kVnGpOOjZi4ReqKppDo14uonsjNCEOtLFBIyl04sgOa6w36uWRHXv2aVbG8NS536NopqU8PSjf3EtY318qLJDPDexMAyiVeRkKkbAJI+bn6S1VKFJu6ScX2Zrw/JYpT1TvRI2emsOsEuke0kOwCYARsfkTDND6x2VXKzS1h0l2e2pmq8dJZcSzKcxmNorXLj2gCgCgCgCgCgCgCgCgCgCgCgGWNYYlzBJDJ5LrlnxB3hh1g5HuoXWevKhVjUjqjArK6nw29z3SRMVdduTrxB6VYZEHsNQe9qU6Vvs3ZJXrsfuvwaLdaWPcx6/Lx2NqcwHLI11LlsOoozEe3McW48a3aVON16WJ+S4nzm2U6tCrKlU6N3n2rsZCl45TyOHW00kZP8A8qccyaXPbyZnmIIB3seg7BWzc4rFVaT2LZxuRpXqWUE7trLVaC/VFSG1tLdFGSq8rvqjsjQD21rPmm75Sb7vcvXOXXJJHcWmJHfcWi+jDI30pKxxUdz8V7GV1TevA98QxH43bf8Abt/7KYqP9X4/gYam9eB40WJruexfqKTJ7QzUTovZLy9iGquy4ScRv08uyjkHTDOM+5ZVX+tTgpPSXiva8YprVeYxxLTmOBTy1vcxyZHUjdAA+WWerICVyGeZPAVnCyub6LTRhOuo6p3iMNM94Nfx6JF/VWmoxX0pXzOfYAKTw08sD7xHFP6vAdfiwfjt9n08sp9hTL2VHPr+sfAcz/0/EgYrG6srhbeC4XkpQzRcugZTKNroWTVK5jnDLYduzOrnKFWOKSzWt24rUZwlhTye8k7nGmRSmIW2rGdhlX3a3PpbNZB6QqtU086cvszNz2TXsKs7J4VEmGzjkzt5B2Mlu4O3mHPOM+icuqolJSyqrPft/JKvjnB+xYMC0pSZ+RlU29yBthkI53XE+6Rezb1VRUoOKxLNb/fcXQqqWTyZYKoLQoAoAoAoAoAoAoAoAoAoCtaYaYRWQCAGW4f3uFdrHPYC2W0DPvPDjlsULPKrnotrKK1dU8tXuMu0kwO+kja+uwoYkayDylQ7F5o2Ko5oyzJ27am0qkmub7z0f8Zt1RN2ettzjx2r27yN0Tx4WcrSNEsmaEDMAsrAEqVJ3bdhy4dgqmE2ujfltO3yxyYrXTxwXTisu3s9jY9E8P5G1jUnWdhykr79eWXnu2fHacuwCra08c21ps4Hg4QcFc9dvEmgKpMz0CgPcqA8IoBBFSCtYTHyl/eTNtMWpbx/JXk1lfL0mcdwFbE3dTjFbc36FMVfNt8BziOjNrMdZ4VD8JEzjkB6ddMjWMa045JkypRewYnCruH83ueVUforoax7p1yYd4NZ46cutG7tXsYYJx6r8SJ0hxUSQmK5je0nBDwyPk0PLR85Cs45ozyyOtlsY1bShhlig8S277uBXUlerpK57P8A0sOB4kLm3jmAy115y+aw2OvcQaoqQcJuJbCWOKZX8Vt4rZjLa3EMDk5vA7qsMvaufMb5S99XwlKawzTfbtRVJKLvi7jhLpJh93ABOwRgfJOZeNxxjdB6mG/2VkqNWnLokc7Tmsx1o/p/HDIILm4E0Z2R3JBVh0LOCB88bOniawq2RyWKCue1e3sZU7Sk8Mn3+5pAOe0VzzdPaAKAKAKAKAKAKAKArulGkDRFbe2USXcgzRT5Ma7jLKeCj1k7BV9GipdKWUV+3IpqVMPRjqR+j+jiW7NK7Ga5fbJO/lEneFHwV4ZDgB0ACyrWc1hWSWiMIU1F3vNk5LCrqyOAysCrA7iCMiD3VQXwk4SUovNGE6VYI1pctEcyvlRsfhId3eNoPWKquuyPovJ9sjaqCqLXR8S3+DLS3VItJ25pOULn4JPwCegnd17OIylO7I4vLfJmK+0Uln9S+/v4mqAVkeUFgVBJ7lQCSKkgQRQFYtW5DE5o22LdIs0Z4cpCojlUdeqI29dbL6VJP+uXjmilPDUa3kji2MQWwznlSPoDHnH0VHOPcKrhTlN3RV5lOcYq9siTpBNL+a2crD9bORBH2gNm7DsWreajHry8M/wV8431V9jnLhd7MCJ7mKNDsMcEQbMHgZJs/o1KnTj1Y38X7BxnLVlRutD+TuhbxyEo0fKwpMSYpHTZKjhCpByKtmBuraVoxQxNdju17DWdDDLCnw3E7hDWiSCGW0itZz5IZEKyZcYpsud2bDVM1UaxKTa/dUXRcU7mrmPMewps1uLYAXEQ2AbBKm9omy6eB4GsKVT6ZaPy7SZw+qOqHlpcx3UCuAGjkXyWAO/YysOkHMEdVYyTpyu2olNSjeMsLxI4ayxyEtZMckc7TbMTsVjxiJ3E+TuOyspw55Xrrev5EJ83k9PQv4NaJtntAFAFAFAFAFAQemGkaWNuZW5znmxR8Xc7u4byfrIq6hRdWeFd5VVqqnG9kPothTxI0s51rqc68zneD8FB0Ko2ZD+mWV1aopPDHRaFVOLSver1J4VQWixUElY8JGELNZPJlz4AZFI36oy1werLb2qKYHJpLU6nJfKHwdW+XVeT9+70MVqo9+nfmjYPBxply6i2uG92UcxyffFHAnzwPWBnvzqUzx3LHJfMt1qS6L1W78ehoK1JwBRFQSc2qSCDxjSSGB+TzaWc7oIRryntUbFHWxFXQoykr9FvehXKoou7aQOK4PfXyhpGjtNQl4VTOSYSapA15hkFG3aEzq+FSlSdy6V+u7wKpwnUW4VoXb23OyhEd5GcpxIS8wbzhI5JKNvBBypaHPffF6bhSUd2e0tLVrFxzahBXtM4iIVuEHPtnE460XZKufQYy3qFbFnfSwvR5e3mVVdMW4f3lrFcxasirJG4DAHiCMwQd4OR3jbVcZShK9ZMlpSWZBEz2Xn3FqP4p4R9og+cB2Vf0KvZLyfsV9KHavQTo1cIZrlImDRMVuIypzHuwIcDo56E5cMzU1ovDFy108CKbV7S01Jm4iDKVYBlIyIO0EHeCKpTazRm0NtE8SNrKtlMxMT5+KSMc8stpgYniPg57xs4AVNeGOPOR12+/uTRnheB93sXmtM2goAoAoAoBEsgVSzEBVBJJ2AADMkmiV+Q0MqlLX+I208gPJ5vLDGc+bbw5BHI86SRlbsUCuov9NKUVro+L9kaD/2VFJ93AvwrRNk6CoJOct7GjBXkRWIzCsygkZ5ZgE55Z1DLY0pyWKMW1wFyNHIjIWUqylWGYOasMj7DRO53oiVOV1zT8DFcbwLUh5RSNeBzbzrmM80OUUqjiHQpnlx7TlnaUseJaPM9T/HLdN0/hqt98eq7ti2d2wr0blSGUkEHMEHIgjaCCNxrXPTtKSuehtPg/wBNhdKIZyBcKNh3CUDiPldI7xxAlHiuVeSnZnzlPqPy7OG593G1YrisVvGZJ3CIOJ4noUDaT1DbWcISm7oo4UpqKvZXta8vt2vZWx47PGpR1cIR627K2P8AXS/6fkvf0KunU7F5/gl8JweG2TVgjCZ7WO9nPS7nax7TVU6kpu+TLIwjHQdtWBJC47gazlZEcw3CD3OdAMwPNcbnQ+aaup1cOTzW4rnTxZrJ7xhFpG0JEeIIIW3LOuZt5Ox/gH5LZdtZuipZ08+zb+TDnMOU8vQngwIBBBB2gjaCOo1SWnOVQQQRmCMiOkHYalZEMr+h7kW5gY5tbSNASeKoc4z3oyVfXzliW3P97yql1btxNE1SZlFsYJDNcXliqcmX1RFlktwqD3R1b4J1s9U7jkc99bsmsMadTXfuNZJ3ucP/AEsmG4klxHrxk79VlIyZGG9XXgRWvODg7mWRkpK9HDF7BZoyhJB2FXHlI67VZTwINZQlhd5Eleiw6G421zCVlyFxCeTmUecBscfJcZMO8cK169LBLLR6fvYbNGpjjnqtSfqgtCgCgCgKjpxcGV4rBDly3uk5G9bdCMx1a7ZL2a1bVnWFOo9mnH8GvXd7UFt14DC1QfhOTIZCO0jVRwAaRzsH8K+qs5fJXa36GCX+zuLGtUFosVBJVvCNgfjFrroM5Ic3HSU+GPUAf4eusJradrkS28xXwSfRll37H9u8xvKsLke7CgCgFxSlWDKSrKQQQciCNoIPTQiUVJOLWTNK0BxqG5uNa9YvdjZC0hHJgbNkSABVfZtO88DvFXc88OBZffieI5V5E5ibr0847v6/jtNOJrA4ogmpAgmpIEGhBxnjVlKsoZSMirAEEdYO+pTaeRDV5Xm0XEZJs5pLY79RcnhJP7F8wP4SK2Ofv66v9fEqdK7qu4818RTetrMOkNJC3eCGFP8AS968x/sW5kJb3V2l9KBbRq9xGsmq02a5w+5lgyptJDJsyG7OrnGm6a6WnZvKk5qby17SSkwe4uNl5Moj4wQBlVup5W5xHUMqrVSEOos979jLBKXWfgTKRKihVAVVGQUDIADcAKqbbd7LLriAxjDXWQ3NrlyuXuke5Z1HA9Djg3cavpzTWCenoUzi08UdRzYYgk8YkjzyOwg7GVhvVhwIrGUHF3MlSUleNjdeKXUd1uRsobjo5NjzHPoMRt80mpw85Bw26r27xGWCWLxNJrnm8FAFAeE5b6AoejsnLvPeH9O+UefCCLNIxkd2eTMfSrdqrAlT3a8Xr7GpB4m57/Q9jOrijftLQEdZilYH2SCjzo8H6r8D/wCncWBTVBadBQkWDUAxbTzR/wAVuCUGUUmbR9A85O4nZ1EVU1cz3/I9u+KoXSfSjk/s+/1KzUHWCgCgPQaDU0nQzwh5BYb1upZztPUJPvevpqU955blPkPWrZ1xj7e3huNKVwQCCCDtBG0EHiDWZ5Zpp3M8JqSBBNSQIJoQIJqSDmakFf0g5lzZS/tWhPZPGcv9SLV9LOE12X+BTPrRZNGqSw5OakhnBzWRiyt4tEbaQ3UYzQ/nEY4gfpVHnLx6RWxB41geuz2KZdF4l3j+YJLGRsZJFyzG4q44HsNYK+L7UTk0WHQHEWltAkhzlgYwOTvPJ5ajfxIUOfTnWvaYKM71o8zaoTxQ4ZFkrXLgoCu6fXjR2UiocpJitvH6U7BDl1hSx7qvs0U6iv0WfgVV5XQy25CcPw8rGqRrzEUIN25QAKmc73ezGMcshnimET+M2s0cZbUZ45MioyjlXytp2gMqHIbazhUjglFv/wBRjKEsSaJkWj+b7RVOJFmFixbP0f0qMSJuZ5EhO4Z1LYSvGGkuj3jdu0TDI70bZzXG49nA9RNYu5o3bDa52Wsqi02rev3QyU6AYh8WPz4vv1We0/zFj/v5P2D8QMQ+LH58X36D/MWP+/k/YPxAxD4sfnxffoP8xY/7+T9g/EDEPix+fF9+g/zFj/v5P2D8QMQ+LH58X36D/MWP+/k/Ysmi1ji9mQvixkh4xtJFsz4o2tzT7OrjRNo5XKEuTbWsWO6W9J+eWfqaPbq7KGKMhI2q2rrDqOqSPUasTR5acMMmk7+1HiqTsFZGB6bZ+j+lRiQuYk2r+b7RU4kRhYg2j+b7R/emJDCysabc221zvimik7NSZAfYTWzZ853b0/QorZRv3XE01Ulh5HCzkhRnl2fXS9LUi5vQ8bDZfM9q/wB6lTiMEji+EzH9H7V/vU85HeRzctxC4Xo7dQu8QiJg8uJtZOZrHnRka2eQO0bNxq+daEknfnt9ypUZrK456G3/ACWLTQk7LiFXA/aRDLZ2qH9QpaIYqClufqLPK6o47zS65xvhQFP0vfXvbKHggkuGHWiiOP2yN6q26CupylwX3+xr1s5RXeOsZvXhw64libVdFZlbIHIjLgwIPfWEIqVWMXoTKTjTbRkf5RsS+M/yoPuV1fgqO7zZzPjKu/0D8o2JfGf5UH3KfBUd3mx8ZV3+hf8AwT6SXN4brxmXlOTEWpzY1y1+V1vIUZ56q7+itG20IUsOBa3/AGN6yVZVE8RdMN3nsrTmbMDELrwh4iHcC52BiB7lBuBI8yuzGxUWk7vNnKla6qk1ec/yjYl8Z/lQfcqfgqO7zZj8ZV3+gflGxL4z/Kg+5T4Kju82PjKu/wBA/KNiXxn+VB9ynwVHd5sfGVd/oH5RsS+M/wAqD7lPgqO7zY+Mq7/QPyjYl8Z/lQfcp8FR3ebHxlXf6B+UbEvjP8qD7lPgqO7zY+Mq7/Q0LwU6RXN4tz4zLymoU1eai5awfPyFGe4b60LbRhSccCN6yVZVE8TLhYnnd39q1ZaGzHUx/SbTzEIry4jjuNVEmdVXk4TkqsQBmUJPfXVo2SlKnFtbN7ObWtVSM2kyN/KNiXxn+VB9yrPgqO7zZV8ZV3+hc/BZpVd3d1IlzNyirCWA1I1ybXQZ5ooO4mtS22enTgnFbTbsledSTUmS2nCZ2d0P2bn5vO+qqrPlUiW1VfFj+J81U9IB9YrBrMm/IkMDPPbs+uq6mhnT1Mev/CFiKyyKtzkA7ADk4NgDED4FdaFjouKd3mznTtdVSaTOH5RsS+M/yoPuVPwVHd5sw+Mq7/Qv3go0kurw3PjMvKagj1ObGuWvyut5CjPPVXf0Vo22hClhwrW/7G7ZK06ieIqFliQa6S8HN5J7cP1By6Srt6A9bcodB099/wCDWhLpqXA3OuKdYKAo16+vitwf1VvDH89pJD/trdjlRXa39jUm06j7Eh1pMf8ACbr0G+qsKXz48UZT+VIwGu8cUKA1TwFb73sh+3rl8pfT3/Y6dg0kaRhZ2nsrnzNyBnM/gfZmZvHBtJOXInic/wBZW+uUbldh8/wabsN7vvEfkbb44P8Aon/2VP8Akv8Anz/BHwH/AEVXTnQ44dyOcwl5XX3JqavJ6nymzz1+rdW1ZrTz1+V1xrWiz81dnqVato1goDRMC8FrXNtFOLoJyiBtXki2WfDPlBn6q51S34JuOHTt/BvwsWKKleP/AMjbfHF/6J/9lYf5L/nz/Bn8B/0W3QTQ44cJgZhLymruTU1dTW+U2eet7K1bTaeeayuuNmhQ5pPPUm8PPP7v7VTLQsjqfPumf+YXf7+T6ZrvWf5UeCONaPmy4kNVxSaJ4Efz2b/lz/5I65/KPy1xN+wdd8C6aXfmt1+6l+i1adDrx4o2avVfee2B9xi/dr9EVEuswtETGAHnt2fXVVXQspanzxinv8v7x/pGu/T6q4HGqddjWszA1PwF77zsh+2rl8pfT3/Y6Vg0kV6JH5K5SQAGeJrhBllkczmvaOYa2XdfFrZka6vzv25m4YRdcrBFJ58aP85QfrriTjhk0deLvimO6xMjP4Tnf37ftY1+ZBH/AHre/wDlDg/VmnLry/dhIaSH/CLv0G+qq6Xz48UZz+TIwKu8cUKA1TwFb73sh+3rl8pfT3/Y6dg0kTWkshmaOyQ5GbNpiN626Hndhc5IO01TRWFOo9mnEsqO94Ft9CfiUKAqgAAAADcANgAqh5lqyOmtUElD8Ou+z7JvsK3uTfq7vuanKGke8yquoc0KA+hdEP8AKrX90v11wK/zpcTuU/lR4DXFMAilflVLQzjdNEdV+xhucbBsYGsoVXFXarczCVNN36MZ/hK7t9lxF4xGP09uOeB0yQb+nMqSOqs8FOfVdz3P3McU49ZX9q9ic0axeG4bOGRX2bQDkw3eUh2jvFUVacodZF1Oak8jDdM/8wu/38n0zXbs/wAqPBHItHzZcSGq4pNE8CP57N/y5/8AJHXP5R+WuJv2DrvgXDTJ8rW6/dSe0EVqWfrx4o2avVZ0tRlGg6EUepQKh6shaEvo8ee3o/XVVXRFtLVnz1inv8v7x/pGu9T6q4HGqddjWszA1PwF+VedkP21cvlL6e/7HSsGkhtpEmXJSea+ofQmBQ+0rVlLav3IplvNG0Fk1sNtD+wQfNUL9Vc20/NlxZ06Py1wJ2qSwzeGb/EsQTokjb50Kj/aK6F3+mD4+pot/wCySJbSE/4Rd+g3+2qqfz48UWS+TIwSu6cYKA1PwGH897Ift65fKWsO/wCx0rB1ZD3QW+FwZ7liOWdlBTb7nGq+5qM+BzZsxsOfVWFpg4XQWn3M6MsV8tpbAa1S89zoCj+HXfZ9k32FbvJv1d33NW36R7zKq6hzQoDYb+9eHALSSJirryZBH8WwjiOqvO2p3VZcT2XIVGFapGnUV6cWO9FNLEu11WySYDanButM946t4699YxlfkTynyTUscsSzhv3dj99pYdaszkCsLs4/GOV1F5TUK6+Q1siRsLbyNgqJyeHDfkTBLFeYTpn/AJhd/v5Ppmu5Z/lR4I5Fo+bLiQ1XFJongR/PZv8Alz/5I65/KPy1xN+wdd8CY02xqBoLiJZoy5bkyuuusM5ArbM+Azz7DVNnpyUotrL8FleauavHr49aj/iYO6WP6jWPNT3MnHHeS+huLQzSyLFIrlVBOqc8gT07qptFOUUr0XUJJt3GE4p7/L+8f6Rrt0+quByKnXY1rMwNT8BflXnZD9tXL5S+nv8AsdKwaSEaRx61rN1JrfMIb6qypPpoqn1WX3wfjLDbX90Pbma0LT82XE6ND5ceBYKoLTJ8acw47KT5M6IOrWMY1fWYWHfXUp9KzLsv/fM59To132lkx4/4Pd+g3+2tan8+PFF0vkyMGrunGCgNT8Bgz8d7Ift65fKX09/2OlYOrImcRwT3uS1IjmhQImfkPGo96kHFdmw7xvqqFXVTzT/byyUNsdUO8FxlZwwKmOVDlLC3lIfrU8GGw1hUpuHatjMoTxcSTzqszKV4dd9n2TfYVucm/V3fc1rfpHvMqrqHNCgNax7/AOuW3ZF9dedtXzZcT2/8b+fH/wDL9DMI5CpDKSCDmCDkQRuII3GqD3coqSuavTNJ0T03EmUVyQsm5ZNyv1N5rde49XGyM9jPG8qchOlfVs+cdq2rhvXmaDhR907j9VZT0POw1ME00H+IXX79/pGu7Z/lR4HHtHzZcSFq4pND8CTDx6UcTbn2SR5/1Fc/lH5a4m9YOu+BPaXwK0sMeoub3Qz2DMrHrO30RVFBtRb3IuqrO7tHbWcX6uP5i/2rHFLeTcid0VHPfIZDVG7dvqivoi2hqz5/xM5zSkfrH+ka70OquByKnWY2rIwNU8BY23h6oftq5fKX09/2OlYNJHuMn/4837p/ompp9ZcSqWjNB0Rh1LC1U7xBHn26ik+2ufXd9ST7WdKkroLgS9VFhmnhJw8teRlTk8tueTPRLayCRD6pCOyujZJ3Qd+x+TyNG1R6S4eg7nvhNgVxINmtG2Y6GGqGHcQRWGHDaYrtRknfQbMSrtHICgNU8BW+97Ift65fKX09/wBjp2DSRbletUuvI7F8JEpEkbGKdBzJV35ea4+Eh6DWcKmHJ5rcYyjfmtRGF44S4guVEVxwH6OUD4UTHf6O8VlOllihmvTiIz2S1Ibw677Psm+wq3k36u77lXKGke8yquoc0KA37R6FXwe2V1DK0SgqdoIOdcCsr60uJ3qE5QhGUXc1cZnpdok1uTJFm0J72jz4N0jobuPXRKGE9xyVyzG1JU6mU/J8O3s8OyrVgd0vfg80veOeKCY60bNqKxPOTW2KM+K55DI7uwZVliyuPO8rckU5xlaKeUlm1sf59SN8K+GGHEXbLmzASKevIKw7dZSf4hXbsM8VJLcfObZDDUv3lNrcNQldGcbezuUnQZ6uxl3B0bYy5/0PAgHbVVakqsHFltGq6csSNktnssSkiuIZspYw3uZyDAyAKS8Z25gDLMHLad9cd87QThJZM6i5utdJPMkvxePwpAB05f3NYc92GXM72VvS3TS3s4Hgs3Ek7AgupDCMkZFmYbCw4KNx39exQs06slKeSKateFKLjDUxiuwcoKA2PwW2hgwyadthlYletVGovrfX7sq5FsljrKK2HVsqwUXJ7SM0gBNuyL5UhWJe2Vgn1mraeUr92fgUPPJGtQxhVCjcAAOwDKuU3fmdVC6gFQ8JMOUENx8XnVmP7OTOJ/pqe6tqyPpOO9fk17SujfuGF7bKmD3ursDa7kdbBM8u0jPvqxNuvC/sK/8A4S7zEK7RyAoDVPAVvveyH7euXyl9Pf8AY6Vg0kWdWrXuLbxYaouJvG+JWMc6akqhhvHAqeBVhtB6xWUJODvREkpald8On/Bdk32FX8m/V3fcqt+kTK66hzQoD6A0aP8AhNr+7X664NX58uJ24fKj3AxzGR2g7xwNLjFSad6M90r0P1c5bYZrvaIb16SnSOrh/SmdO7NHseSeXlO6jaXnslv49vbtKWDluqo9S1ea1bmLHLARuwS7hGYPXllrdaPszy3HsGexZq7pSv8AE+ectclOjO76X1X9jKcYwia1kMc8bI3DPcw6Vbcw6xXep1I1FfFnk6lKUHdJDGsysKC86yXDsMmZiOgkkeo1CilsMnOT2nKpMQoC26EaES3rq7Bo7cHNpDsLAfBjz3k7tbcO3YdS02qNJXLN/uptWezSqO96GnY9eIFW3hAEcYAyG7mjIKOoD/8AbK51KD68tWblaa6sdEVnDh4xiltANqwk3EnUUHufqYr84VsT6FGUt+SKqSxVUt2ZrFcs6QUA0xawWeCSF/JkRkPVrAjMdY31lCThJSWwxlHEminaMTxS4e9tdtquGaGZQTra0eSttA45Z99bdaMlVU4cUatKUcDhJkeuh+DGQx8o+uBrauu2eqeI2bR2VZ8Rabr/ALIx5mznb8Q8J86T57f2rH4q0fqQ5izkvojZ4faq72khKzAZklmB5MuBlmNm1mqqtKtUaU1oW0uagug9RqrVmViw9AK1qi4DzSXCLK+5PxhmPJ62rqsV8vVzz2bfIWsKVSrSvw7S2pGnUuxEJ+T7C+mT57f2q34u0fqRV8NQG19odg8I1pXkVfOLPq97Bch31lG0WmWS+xDoWdalnSS3S0jitnDxqAEIOtmo+VxrXum5tzWZc3HBdFjEvVlxXeJL0IKjpPoqsucsACybym5XPV0N7D7aqnSvzR6Xknl6VG6laM47HtXuvNFItriW3lDIzRyId42MDxBH9Qd9a57KUaVop3O6UX3o0HD/AAkRTR8liVusi+cqqwPWY23HrU9gFZRnKLvTPNWz+OX50Xet0vs/3iLbRrBLrbBc8iT8HlNXb6Ewz7hW3DlCqsnczzlo5CqwedOS4ZryvEP4IA22K9BU7s4s/wDUH2+qthcpb4+ZzZcn3O6/yOa+ByTjdp1e5H79T/kl/Xz/AAY/4/8A6HMPgkhT3+8OXyVWP2szVi+UJvqxMlYYLrSJax0cwq1yITl3HF/dO/I5R591VSrWiptu8vyZxhQp6ZjrEcfeQaqDk03ZDeR0Z8B1CsYUUs3mJ13LJZFYxO/5PJIxrTPsRP8Ac3Qo6a2oQvzehrN3aEx4J8J1fGLljrF35JXPwuT98YdTSEj+AVRbql+GG7P97jaskLk5bzQ60DcCgCgM50rs/F78SD3q7G3oWeMf70y7SproUJY6d22Pp+DRtEcM795GYpY8oFZDqSoc436+Kt0qdxFWwldk9Chq86YVinKKQw1JE2SRnep6R0qeBqJwwvsJjK8Ropss4PQ/qSaVuuyYdVEwHqq4zvFB6i4m8UHoTeKD0F4a9QLwLVIvIeXAUBL27tbud/J5ahPyojzT7KtVV6Sz4+5hgWzIT49dRe+xLMvnwHJ++JjtPommGnLR3cfcjFJao7WukEDnV1wr+ZIDG+fY2WfdUSpSir9hlGWJ3LUaYjpVbxbA3KN0JtHe26teVWKO3ZeQbZXzawr/AKy8tfQo2OYubl9coq5DIZb8vlNxrWnLE7z2vJ3J8bFSwKTfHTuWwjaxOgFAPMNxOSBs42y6V+Ce0fXvrKMnHQ0rZyfQtccNWPB7Vwf6i44VpRHLzXPJt1nmnsbh3+2tqFaL1yPE8ofx60WfpUunHs63evYm8qvPPCZZVUFmIUDeSQAO81KTegIpsUeXm2q5jjM4IjHoje57NlWYFHOfgYYm9BL2ZhTKMmS5nYRq7eUzvsB+SqjM5DYAKnFid70RKjsWrNYwXDVtreOBPJjQLn0kbyesnM99cqpNzk5PadSEVGKih7WBkFAFARWk+DC7tnhJ1WPOjfzJF2o3cfZnVlGpzc1IwqQxxuM+w25Z1IddWVGKSp5rrsPcd46jXRkktNNhzc9GcsSw4uRJGdSZditwI4o44qfZvqYTuyehElfmhpojiCNAkeeTouRU7yASMx0jhWVaDUmxTleifDVQWXig9Cbz0PUC8UHpcTeGvS4XnuvUXC843VwVQsqFyPgrlmezOksleW0KcalRQlJRT2vTyKZfaaSkkRoqcOdzmHryHsrVddvQ9pZv4xZ0lKpNy4ZL7vzK9e4hJMc5XZjwz3DsG4VW5N6s7tnsVns6/wBUEu7Px1G1Ym0FAFAFAFAFASFli08Y1I3bI7AMg2Xogg5d1WU6soPLwOVb+SLJak5VFhf9lk+/Y+8t2GYUrqsk6O0n7ZtfLsXyR2ZZ10Y1pNaXHze12elRquFOeNLb+/bImgKgoHugmH8vO163vcetFbdBO6WUfQHUGqq0zwx5ta6v7Ivs0L3jfcX+tE3QoAoAoAoCi6d4QYn8ehXMZBbpBvaNfJlA85OPyeyt2zVL1zcu727zUtFP613kZFIGAZSCCMwRuIO41c1caxAYbhyyw6uZV4ppVSRdjIRIx7xt2g1fKbjLsaRgleh3b4m0bCO5AVicklHvcn3W6j3Vg4Jq+JKldkyWzqoyPdalxN57rUuF4a9LheGvUXC8NapuF5DY3gMc+bDmSecNx9Ice3fVNSipZ7Tt8mcuVrHdCXShu3cPbQo9/YPC2rIuR4HgR0g8a1JRcXcz31kttG1wx0pXrzXFDWsTaCgCgCgFxRMxyVSx6ACT6hRZ6GFSpCmsU2ku13E7h+ikr7ZCIx629Q+s1fGhJ65Hn7Z/JbNSypdN+C8fZFpw3CIofIXneedrevh3VswpRjoeQt3KtptmVSWW5ZL894/rM5o18We7mFpESMxrTyD9FEeAPnvuA7TWTkqccb7uJMYOcsK7zULO1SKNY41CoihVUbgAMgK5kpOTvZ0kklcjtUEhQBQBQBQHhGe+gMzx/CDh8msoPiUjf9s7HceiNidh4HZ0Z9KlU55XPrLz/Jz61Pm3etPQjMLOrPcx9LLKvWJFAP8AqU1bPOMX3FK1ZIzwq6lXUMp3g7QarTad6MtSK8Xmt/es5ov1TH3RB+zc+UPkmrb4z1yZhc1oPrDEY5gdQ7R5SHY6+kp2isJQcdTJNMdVgSFAFAFAFAcrq2SRSrqGU8D9R4HrqJRUlcy+z2mrZ5qpSlc/3xKfi+izpm0Obr5vwx97+tak6DWccz23Jv8AJKVa6Fo6Mt+x+3p2lcqg9Mner0FCSSwSeBX93TWU7m283tUbxWdNxT6SOXypRtlSl/8AyzuktmWfe9GaDaogUcmFCkZjVAAI6sq34pJZHzW0TrSm+ebclrfff5nWpKQoBpdTuXWC3UPcSeQvBRxkkPBB7dwrNJJYpaL9uCTbwrU0DRjAUs4dQEu7HWllPlSOd5PQOAHAd5PPrVXUlf4HQpU1CNxL1UWBQBQBQBQBQBQCJ4VdSrqGVgQykZgg7CCDvFSm070Q0mrmZVj2jEmHzi4jLPZhSjDazwITrAHi0attB3gEg9J6dKuq0cL63r+Tn1aDpvEtB1HIGAZSCCMwRtBHUahq4wFVAGV/hccpBYFXHkyIdVx2MP6HMVnGbiYuKY25W5h8pfGE85MllA603N3bayuhLTL0IzQ6ssTil2I41hvQ81x2qdtYyhKOpkpJjysCQoAoAoCGlna6JSIkQDZJKN79KRno6W9XXckoZvUwvxaaHW+0fgkULq6hAyVl2EAdPT31rVKanm9Tr8n8r2mxdGDvj/V6d27uKlimj0sOZy1085eHau8f0rTnSlE9vYOXbNa7o34Zbn9no/XsIiqzskpg+NyQHIc5OKHd2g8DVlOo4aHJ5T5Ho25XvKeyS++9F5w3Eo51zjPap8pe0fXurdhNTWR8+t3J9exzw1Vwex8PbUHneSTkLVRJOd4+BEPOlYbh1bzVtyisU8l68DSScndHUvei+jaWiE58pM+2WZvKc9AHwVHBRWhWrOo9y2I36VJU12k5VJaFAFAFAFAFAFAFAFAeEUBR8a0LaMtLh+qM9r2rHKNj0xH9G3V5O7dlW7TtKfRqeO3v3mpUs+2HgQVrfqzGNg0cq+VFINVx3HeOsbK2HG5XrNbzV23MdVgSFANb3DopffEDEbjuYdjDaKzjOUdCGk9Rp+D5o/eZyw8yYa47nGTD21lji+svAi5rRh+EpU9+t3y86IiQfN2MPVTBF6PxGJ7UK/GC3yJMgXLerBlb5pGZPZTmp7hjQ3RHu9r5x2/BAefIPlkeSvyd9TlT01I63AmY4woCqAABkANgA6hVTd5mKqAFARGLYFBICzZRt54yX1g7DVcqEZ6anZsPLtqst0b8Udz+z1Xp2FJv7QRsQkiSAfCTaB28Ae81ROy1Yq+794HrbF/IrHabot4Zbnp3PT0G8MzKdZWKnpBIPrFUJtO9Haq0qdaDhNJp7GaR4OtNraCMW80aw5nMzLmQ7HjLnmc+vaPRArOpVlN3yZ5S1/x7mk5WXNbtvc9vrxNWhlV1DIwZSMwykEEHiCN9YHn5RcXc1cxdCAoAoAoAoAoAoAoAoAoAoCMxzAILtQJ4wSPJcc2RD0q42j+lWU6s6bvizCdOM10kU6+0XvLfbCwu4/NYhJwPS8h+/I1uRtFOfWyfkak7POPVzIlcWj1tSTWhk/VzKY27tbYe4mrcDuvWa7Chu7Jj6sCTnc3CRrrOyqOliB/Wskm9CG7iN/Cckuy2jzH66QFY+1V8pvZWeBR6z7iMV+h0t8GXPXmPLSEZazgZAdCJuUUdR6RyQUd4PgFuTnyQU9KFk+iRUc7PeMCPPwIo8mW4Xslb686nnXuXgMJ5+Bz8Zufnr92nOdiIw9o3vLSGIZzXMw6mmIJ7FXInurKMpS0ivANJas64fow9wc7ez5p/T3ZfV7VjYl29QFYztCh1pdy/biyFCUtF4l2wPQOCIq858YkG0ayhYkP7OEc0dpzNaVS1TllHJefibcLPGObzJLHdFLW72zRDX/WLzX+cN/YcxWqdWzcoWiz/AC5Zbnmv3gZ5jngpmTNrWQSjzHyR+wN5J79WoPQWb+Q05ZVo3dqzXhr6lew7F77DJNXJ4xnmYpAeTbpIHq5yno21B0K1msnKEMSab3rVfu5mnaM+EO2uckkPISnZqueax+S+7uOR7am88zbORq9nvlHpR3rXvRcak5AUAUAUAUAUAUAUAUAUAUAUA3vrGKZdSaNJF811DD1GsoylF3xdxDipZMrN14PrbbyDzW56IpDqbfkPrD1ZVsRtc/qufEolZoPTIgT4NZo2LxzwztnsNwj6w7HDH15Vf8bFq5prgUuyNaPxOr4HiK74IH9CYj6aU56i9r8PyQ6FTsOP4OxD4iT2Tw5e0g05yl/byZjzNTd5i0wnED/wka+nOv8AtU052j/Z+BKoVN3mOItFsQbyntYh1crK3qOqKxdopLRN+C9zJWeb1aH0GgOf5xdzP8mMLCvYdXNv9VYO1/1ivUsVlW1k7hOjFpbHOGBFbzzz5P8AqPm3tqidapPrMujShHREvVRYFAFAFAcbq1SRSkiK6nerAMD3GhlCcoPFF3PsKZjXgwtZczCWgb5POTM/Ibb3AgVFx2bPy9aKeU7pLt18fe8irSxxbDdkeV3APgAliAPNU89T1LrDqpmbVSrydbut/rnv2d+x8Xcyz4DpxbXDcm5ME24xS8059Csdh7Nh6qXnMtPJdaiscelHfHP99O0s9Sc0KAKAKAKAKAKAKAKAKAKAKAKAKAKAKAKAKAKAKAKAKAKAKAKAKAZYnhEFwMp4kkHDWAJHYd47qNXl1G0VaLvpya4DC1wOS32W07an6mbOVAOhHzDp62A6DUJF07VGt82Cv3xyfetH4J9o4ONKpKupDDYwUhlz6mORI7hUlXMN5xeX7x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www.itu.int/en/history/ImagesITUlogo/2011-ITU-logo-offici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152" y="545561"/>
            <a:ext cx="971096" cy="108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itu.int/PublishingImages/masterpage/logos/itu-150-logo-web-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484" y="695222"/>
            <a:ext cx="2143521" cy="84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771" y="3688062"/>
            <a:ext cx="1172572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– Regional Initiative 4 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FFFF00"/>
                </a:solidFill>
              </a:rPr>
              <a:t>Building confidence and security in the use of </a:t>
            </a:r>
            <a:r>
              <a:rPr lang="en-US" sz="2800" b="1" dirty="0" smtClean="0">
                <a:solidFill>
                  <a:srgbClr val="FFFF00"/>
                </a:solidFill>
              </a:rPr>
              <a:t>telecommunications/ICTs</a:t>
            </a:r>
            <a:r>
              <a:rPr lang="en-US" sz="3600" b="1" dirty="0">
                <a:solidFill>
                  <a:srgbClr val="FFFF00"/>
                </a:solidFill>
              </a:rPr>
              <a:t/>
            </a:r>
            <a:br>
              <a:rPr lang="en-US" sz="3600" b="1" dirty="0">
                <a:solidFill>
                  <a:srgbClr val="FFFF00"/>
                </a:solidFill>
              </a:rPr>
            </a:br>
            <a:r>
              <a:rPr lang="en-US" sz="3600" b="1" dirty="0">
                <a:solidFill>
                  <a:srgbClr val="FFFF00"/>
                </a:solidFill>
              </a:rPr>
              <a:t>2015-2017 IMPLEMENTATION PLAN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1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323"/>
            <a:ext cx="12192000" cy="735492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5771" y="-143711"/>
            <a:ext cx="11725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- </a:t>
            </a:r>
            <a:r>
              <a:rPr lang="en-US" sz="3600" b="1" dirty="0" smtClean="0">
                <a:solidFill>
                  <a:srgbClr val="FF0000"/>
                </a:solidFill>
              </a:rPr>
              <a:t>RI-EUR4: </a:t>
            </a:r>
            <a:r>
              <a:rPr lang="en-US" sz="3600" b="1" dirty="0">
                <a:solidFill>
                  <a:srgbClr val="FF0000"/>
                </a:solidFill>
              </a:rPr>
              <a:t>Building confidence and security in the use of </a:t>
            </a:r>
            <a:r>
              <a:rPr lang="en-US" sz="3600" b="1" dirty="0" smtClean="0">
                <a:solidFill>
                  <a:srgbClr val="FF0000"/>
                </a:solidFill>
              </a:rPr>
              <a:t>telecommunications/ICTs</a:t>
            </a:r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2015-2017 IMPLEMENTATION PLAN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54528" y="805996"/>
            <a:ext cx="11146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1" y="152854"/>
            <a:ext cx="11732382" cy="13255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RI-EUR4:</a:t>
            </a:r>
            <a:r>
              <a:rPr lang="en-US" sz="3600" b="0" dirty="0" smtClean="0"/>
              <a:t> </a:t>
            </a:r>
            <a:r>
              <a:rPr lang="en-US" sz="3600" dirty="0">
                <a:solidFill>
                  <a:prstClr val="white"/>
                </a:solidFill>
              </a:rPr>
              <a:t>Building confidence and security in the use of telecommunications/ICTs </a:t>
            </a:r>
            <a:r>
              <a:rPr lang="en-US" sz="3600" dirty="0" smtClean="0"/>
              <a:t>/ </a:t>
            </a:r>
            <a:r>
              <a:rPr lang="en-US" sz="3600" dirty="0" smtClean="0">
                <a:solidFill>
                  <a:srgbClr val="FF0000"/>
                </a:solidFill>
              </a:rPr>
              <a:t>2015-2017 IMPLEMENTATION PLAN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20361"/>
            <a:ext cx="12001499" cy="4327297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2015 </a:t>
            </a:r>
          </a:p>
          <a:p>
            <a:r>
              <a:rPr lang="en-US" dirty="0" smtClean="0"/>
              <a:t>June:          	Curriculum for an online training for professionals and teachers</a:t>
            </a:r>
            <a:endParaRPr lang="en-US" dirty="0"/>
          </a:p>
          <a:p>
            <a:pPr marL="0" indent="0"/>
            <a:r>
              <a:rPr lang="en-US" dirty="0" smtClean="0"/>
              <a:t> July: 		</a:t>
            </a:r>
            <a:r>
              <a:rPr lang="en-US" dirty="0" smtClean="0">
                <a:solidFill>
                  <a:prstClr val="white"/>
                </a:solidFill>
              </a:rPr>
              <a:t>Study </a:t>
            </a:r>
            <a:r>
              <a:rPr lang="en-US" dirty="0">
                <a:solidFill>
                  <a:prstClr val="white"/>
                </a:solidFill>
              </a:rPr>
              <a:t>of the best practices on COP in </a:t>
            </a:r>
            <a:r>
              <a:rPr lang="en-US" dirty="0" smtClean="0">
                <a:solidFill>
                  <a:prstClr val="white"/>
                </a:solidFill>
              </a:rPr>
              <a:t>Europe</a:t>
            </a:r>
            <a:r>
              <a:rPr lang="en-US" b="1" dirty="0" smtClean="0">
                <a:solidFill>
                  <a:prstClr val="white"/>
                </a:solidFill>
              </a:rPr>
              <a:t> 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August: 	Benchmark of </a:t>
            </a:r>
            <a:r>
              <a:rPr lang="en-US" dirty="0" smtClean="0">
                <a:solidFill>
                  <a:prstClr val="white"/>
                </a:solidFill>
              </a:rPr>
              <a:t>national </a:t>
            </a:r>
            <a:r>
              <a:rPr lang="en-US" dirty="0">
                <a:solidFill>
                  <a:prstClr val="white"/>
                </a:solidFill>
              </a:rPr>
              <a:t>initiatives on COP in particular in non EU </a:t>
            </a:r>
            <a:r>
              <a:rPr lang="en-US" dirty="0" smtClean="0">
                <a:solidFill>
                  <a:prstClr val="white"/>
                </a:solidFill>
              </a:rPr>
              <a:t>			countries </a:t>
            </a:r>
          </a:p>
          <a:p>
            <a:r>
              <a:rPr lang="en-US" dirty="0" smtClean="0"/>
              <a:t>Sept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>
                <a:solidFill>
                  <a:prstClr val="white"/>
                </a:solidFill>
              </a:rPr>
              <a:t>	</a:t>
            </a:r>
            <a:r>
              <a:rPr lang="en-US" dirty="0" smtClean="0">
                <a:solidFill>
                  <a:prstClr val="white"/>
                </a:solidFill>
              </a:rPr>
              <a:t>- International Conference for Europe on </a:t>
            </a:r>
            <a:r>
              <a:rPr lang="en-GB" dirty="0" smtClean="0"/>
              <a:t>“Keeping </a:t>
            </a:r>
            <a:r>
              <a:rPr lang="en-GB" dirty="0"/>
              <a:t>children and young </a:t>
            </a:r>
            <a:r>
              <a:rPr lang="en-GB" dirty="0" smtClean="0"/>
              <a:t>		  people </a:t>
            </a:r>
            <a:r>
              <a:rPr lang="en-GB" dirty="0"/>
              <a:t>safe online</a:t>
            </a:r>
            <a:r>
              <a:rPr lang="en-GB" dirty="0" smtClean="0"/>
              <a:t>”,</a:t>
            </a:r>
            <a:r>
              <a:rPr lang="en-US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Poland </a:t>
            </a:r>
            <a:r>
              <a:rPr lang="en-US" b="1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- Conference in Sibiu, Romania 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October:	- </a:t>
            </a:r>
            <a:r>
              <a:rPr lang="en-US" sz="2800" dirty="0" smtClean="0">
                <a:solidFill>
                  <a:prstClr val="white"/>
                </a:solidFill>
              </a:rPr>
              <a:t>October </a:t>
            </a:r>
            <a:r>
              <a:rPr lang="en-US" sz="2800" dirty="0">
                <a:solidFill>
                  <a:prstClr val="white"/>
                </a:solidFill>
              </a:rPr>
              <a:t>Awareness Month </a:t>
            </a:r>
            <a:r>
              <a:rPr lang="en-US" sz="2800" dirty="0" smtClean="0">
                <a:solidFill>
                  <a:prstClr val="white"/>
                </a:solidFill>
              </a:rPr>
              <a:t/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		- </a:t>
            </a:r>
            <a:r>
              <a:rPr lang="en-US" sz="2800" dirty="0" smtClean="0"/>
              <a:t>Training under ITU Academy			</a:t>
            </a:r>
            <a:endParaRPr lang="en-US" sz="2800" dirty="0">
              <a:solidFill>
                <a:prstClr val="white"/>
              </a:solidFill>
            </a:endParaRPr>
          </a:p>
          <a:p>
            <a:r>
              <a:rPr lang="en-US" dirty="0" smtClean="0"/>
              <a:t>December:  </a:t>
            </a:r>
            <a:r>
              <a:rPr lang="en-US" dirty="0" smtClean="0">
                <a:solidFill>
                  <a:prstClr val="white"/>
                </a:solidFill>
              </a:rPr>
              <a:t>Elaboration of a model </a:t>
            </a:r>
            <a:r>
              <a:rPr lang="en-US" dirty="0">
                <a:solidFill>
                  <a:prstClr val="white"/>
                </a:solidFill>
              </a:rPr>
              <a:t>national strategy for COP at the national </a:t>
            </a:r>
            <a:r>
              <a:rPr lang="en-US" dirty="0" smtClean="0">
                <a:solidFill>
                  <a:prstClr val="white"/>
                </a:solidFill>
              </a:rPr>
              <a:t>level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1" y="152854"/>
            <a:ext cx="11732382" cy="13255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RI-EUR4:</a:t>
            </a:r>
            <a:r>
              <a:rPr lang="en-US" sz="3600" b="0" dirty="0" smtClean="0"/>
              <a:t> </a:t>
            </a:r>
            <a:r>
              <a:rPr lang="en-US" sz="3600" dirty="0">
                <a:solidFill>
                  <a:prstClr val="white"/>
                </a:solidFill>
              </a:rPr>
              <a:t>Building confidence and security in the use of telecommunications/ICTs </a:t>
            </a:r>
            <a:r>
              <a:rPr lang="en-US" sz="3600" dirty="0" smtClean="0"/>
              <a:t>/ </a:t>
            </a:r>
            <a:r>
              <a:rPr lang="en-US" sz="3600" dirty="0" smtClean="0">
                <a:solidFill>
                  <a:srgbClr val="FF0000"/>
                </a:solidFill>
              </a:rPr>
              <a:t>2015-2017 IMPLEMENTATION PLAN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20361"/>
            <a:ext cx="12001499" cy="4399869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2016 </a:t>
            </a:r>
          </a:p>
          <a:p>
            <a:pPr lvl="0"/>
            <a:r>
              <a:rPr lang="en-US" dirty="0" smtClean="0"/>
              <a:t>February: 	</a:t>
            </a:r>
            <a:r>
              <a:rPr lang="en-US" dirty="0" smtClean="0">
                <a:solidFill>
                  <a:prstClr val="white"/>
                </a:solidFill>
              </a:rPr>
              <a:t>Celebration </a:t>
            </a:r>
            <a:r>
              <a:rPr lang="en-US" dirty="0">
                <a:solidFill>
                  <a:prstClr val="white"/>
                </a:solidFill>
              </a:rPr>
              <a:t>of the Safer Internet Day </a:t>
            </a:r>
            <a:endParaRPr lang="en-US" dirty="0" smtClean="0"/>
          </a:p>
          <a:p>
            <a:pPr lvl="0"/>
            <a:r>
              <a:rPr lang="en-US" dirty="0" smtClean="0"/>
              <a:t>April:	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Workshop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Child Online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Protection, Turkey 		</a:t>
            </a:r>
          </a:p>
          <a:p>
            <a:pPr lvl="0"/>
            <a:r>
              <a:rPr lang="en-US" dirty="0" smtClean="0"/>
              <a:t>May: 		Benchmark </a:t>
            </a:r>
            <a:r>
              <a:rPr lang="en-US" dirty="0"/>
              <a:t>of </a:t>
            </a:r>
            <a:r>
              <a:rPr lang="en-US" dirty="0" smtClean="0"/>
              <a:t>campaigns on </a:t>
            </a:r>
            <a:r>
              <a:rPr lang="en-US" dirty="0" smtClean="0">
                <a:solidFill>
                  <a:prstClr val="white"/>
                </a:solidFill>
              </a:rPr>
              <a:t>COP across the Europe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June: 		Identification </a:t>
            </a:r>
            <a:r>
              <a:rPr lang="en-US" dirty="0">
                <a:solidFill>
                  <a:prstClr val="white"/>
                </a:solidFill>
              </a:rPr>
              <a:t>of the countries interested in piloting </a:t>
            </a:r>
            <a:r>
              <a:rPr lang="en-US" dirty="0" smtClean="0">
                <a:solidFill>
                  <a:prstClr val="white"/>
                </a:solidFill>
              </a:rPr>
              <a:t>the transposition 				of the </a:t>
            </a:r>
            <a:r>
              <a:rPr lang="en-US" dirty="0">
                <a:solidFill>
                  <a:prstClr val="white"/>
                </a:solidFill>
              </a:rPr>
              <a:t>model national strategy for COP at the national </a:t>
            </a:r>
            <a:r>
              <a:rPr lang="en-US" dirty="0" smtClean="0">
                <a:solidFill>
                  <a:prstClr val="white"/>
                </a:solidFill>
              </a:rPr>
              <a:t>level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Sept:  </a:t>
            </a:r>
            <a:r>
              <a:rPr lang="en-US" sz="2800" dirty="0">
                <a:solidFill>
                  <a:prstClr val="white"/>
                </a:solidFill>
              </a:rPr>
              <a:t>	</a:t>
            </a:r>
            <a:r>
              <a:rPr lang="en-US" sz="2800" dirty="0" smtClean="0">
                <a:solidFill>
                  <a:prstClr val="white"/>
                </a:solidFill>
              </a:rPr>
              <a:t>Conference/Workshop </a:t>
            </a:r>
            <a:r>
              <a:rPr lang="en-US" sz="2800" dirty="0">
                <a:solidFill>
                  <a:prstClr val="white"/>
                </a:solidFill>
              </a:rPr>
              <a:t>for Europe on </a:t>
            </a:r>
            <a:r>
              <a:rPr lang="en-US" sz="2800" dirty="0" smtClean="0">
                <a:solidFill>
                  <a:prstClr val="white"/>
                </a:solidFill>
              </a:rPr>
              <a:t>COP</a:t>
            </a:r>
            <a:endParaRPr lang="en-US" sz="2800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October:	</a:t>
            </a:r>
            <a:r>
              <a:rPr lang="en-US" sz="2800" dirty="0" smtClean="0">
                <a:solidFill>
                  <a:prstClr val="white"/>
                </a:solidFill>
              </a:rPr>
              <a:t>October </a:t>
            </a:r>
            <a:r>
              <a:rPr lang="en-US" sz="2800" dirty="0">
                <a:solidFill>
                  <a:prstClr val="white"/>
                </a:solidFill>
              </a:rPr>
              <a:t>Awareness Month </a:t>
            </a:r>
            <a:endParaRPr lang="en-US" sz="2800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October: 	Regional Cybersecurity Forum for Europe and CIS, Bulgaria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Nov.:		Training under ITU Academy</a:t>
            </a:r>
          </a:p>
          <a:p>
            <a:pPr marL="228600" lvl="1">
              <a:spcBef>
                <a:spcPts val="1000"/>
              </a:spcBef>
            </a:pPr>
            <a:r>
              <a:rPr lang="en-US" sz="2800" b="1" dirty="0" smtClean="0">
                <a:solidFill>
                  <a:prstClr val="white"/>
                </a:solidFill>
              </a:rPr>
              <a:t>Nov./Dec.	</a:t>
            </a:r>
            <a:r>
              <a:rPr lang="en-US" sz="2800" dirty="0" smtClean="0">
                <a:solidFill>
                  <a:prstClr val="white"/>
                </a:solidFill>
              </a:rPr>
              <a:t>Development </a:t>
            </a:r>
            <a:r>
              <a:rPr lang="en-US" sz="2800" dirty="0">
                <a:solidFill>
                  <a:prstClr val="white"/>
                </a:solidFill>
              </a:rPr>
              <a:t>of a Regional Strategy Guide for Child Online Protection </a:t>
            </a:r>
            <a:r>
              <a:rPr lang="en-US" sz="2800" dirty="0" smtClean="0"/>
              <a:t>	</a:t>
            </a:r>
            <a:endParaRPr lang="en-US" sz="2800" dirty="0" smtClean="0">
              <a:solidFill>
                <a:prstClr val="white"/>
              </a:solidFill>
            </a:endParaRPr>
          </a:p>
          <a:p>
            <a:r>
              <a:rPr lang="en-US" b="1" dirty="0" smtClean="0"/>
              <a:t>Dec</a:t>
            </a:r>
            <a:r>
              <a:rPr lang="en-US" b="1" dirty="0"/>
              <a:t>: 	</a:t>
            </a:r>
            <a:r>
              <a:rPr lang="en-US" b="1" dirty="0" smtClean="0"/>
              <a:t>	Reporting </a:t>
            </a:r>
            <a:r>
              <a:rPr lang="en-US" b="1" dirty="0"/>
              <a:t>to Regional Preparatory Meeting for WTDC-14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44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1" y="152854"/>
            <a:ext cx="11732382" cy="13255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RI-EUR4:</a:t>
            </a:r>
            <a:r>
              <a:rPr lang="en-US" sz="3600" b="0" dirty="0" smtClean="0"/>
              <a:t> </a:t>
            </a:r>
            <a:r>
              <a:rPr lang="en-US" sz="3600" dirty="0">
                <a:solidFill>
                  <a:prstClr val="white"/>
                </a:solidFill>
              </a:rPr>
              <a:t>Building confidence and security in the use of telecommunications/ICTs </a:t>
            </a:r>
            <a:r>
              <a:rPr lang="en-US" sz="3600" dirty="0" smtClean="0"/>
              <a:t>/ </a:t>
            </a:r>
            <a:r>
              <a:rPr lang="en-US" sz="3600" dirty="0" smtClean="0">
                <a:solidFill>
                  <a:srgbClr val="FF0000"/>
                </a:solidFill>
              </a:rPr>
              <a:t>2015-2017 IMPLEMENTATION PLAN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2017 </a:t>
            </a:r>
          </a:p>
          <a:p>
            <a:r>
              <a:rPr lang="en-US" dirty="0" smtClean="0"/>
              <a:t>February</a:t>
            </a:r>
            <a:r>
              <a:rPr lang="en-US" dirty="0"/>
              <a:t>: 	</a:t>
            </a:r>
            <a:r>
              <a:rPr lang="en-US" dirty="0">
                <a:solidFill>
                  <a:prstClr val="white"/>
                </a:solidFill>
              </a:rPr>
              <a:t>Celebration of the Safer Internet </a:t>
            </a:r>
            <a:r>
              <a:rPr lang="en-US" dirty="0" smtClean="0">
                <a:solidFill>
                  <a:prstClr val="white"/>
                </a:solidFill>
              </a:rPr>
              <a:t>Day</a:t>
            </a:r>
            <a:endParaRPr lang="en-US" dirty="0"/>
          </a:p>
          <a:p>
            <a:r>
              <a:rPr lang="en-US" dirty="0" smtClean="0">
                <a:solidFill>
                  <a:prstClr val="white"/>
                </a:solidFill>
              </a:rPr>
              <a:t>March: 	- Update on best </a:t>
            </a:r>
            <a:r>
              <a:rPr lang="en-US" dirty="0">
                <a:solidFill>
                  <a:prstClr val="white"/>
                </a:solidFill>
              </a:rPr>
              <a:t>practices on COP in </a:t>
            </a:r>
            <a:r>
              <a:rPr lang="en-US" dirty="0" smtClean="0">
                <a:solidFill>
                  <a:prstClr val="white"/>
                </a:solidFill>
              </a:rPr>
              <a:t>Europe and national initiatives</a:t>
            </a:r>
          </a:p>
          <a:p>
            <a:pPr marL="0" indent="0">
              <a:buNone/>
            </a:pPr>
            <a:r>
              <a:rPr lang="en-US" dirty="0">
                <a:solidFill>
                  <a:prstClr val="white"/>
                </a:solidFill>
              </a:rPr>
              <a:t>		</a:t>
            </a:r>
            <a:r>
              <a:rPr lang="en-US" dirty="0" smtClean="0">
                <a:solidFill>
                  <a:prstClr val="white"/>
                </a:solidFill>
              </a:rPr>
              <a:t>- </a:t>
            </a:r>
            <a:r>
              <a:rPr lang="en-US" dirty="0" smtClean="0"/>
              <a:t>Curriculum </a:t>
            </a:r>
            <a:r>
              <a:rPr lang="en-US" dirty="0"/>
              <a:t>for an online training on COP</a:t>
            </a:r>
            <a:endParaRPr lang="en-US" dirty="0">
              <a:solidFill>
                <a:prstClr val="white"/>
              </a:solidFill>
            </a:endParaRPr>
          </a:p>
          <a:p>
            <a:r>
              <a:rPr lang="en-US" dirty="0" smtClean="0">
                <a:solidFill>
                  <a:prstClr val="white"/>
                </a:solidFill>
              </a:rPr>
              <a:t>April: 	Workshop for Europe and CIS on COP</a:t>
            </a:r>
            <a:endParaRPr lang="en-US" dirty="0">
              <a:solidFill>
                <a:prstClr val="white"/>
              </a:solidFill>
            </a:endParaRPr>
          </a:p>
          <a:p>
            <a:r>
              <a:rPr lang="en-US" dirty="0" smtClean="0">
                <a:solidFill>
                  <a:prstClr val="white"/>
                </a:solidFill>
              </a:rPr>
              <a:t>Sept.: 	Showcase of countries with transposed model </a:t>
            </a:r>
            <a:r>
              <a:rPr lang="en-US" dirty="0">
                <a:solidFill>
                  <a:prstClr val="white"/>
                </a:solidFill>
              </a:rPr>
              <a:t>national strategy for </a:t>
            </a:r>
            <a:r>
              <a:rPr lang="en-US" dirty="0" smtClean="0">
                <a:solidFill>
                  <a:prstClr val="white"/>
                </a:solidFill>
              </a:rPr>
              <a:t>COP</a:t>
            </a:r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Sept:  </a:t>
            </a:r>
            <a:r>
              <a:rPr lang="en-US" sz="2800" dirty="0">
                <a:solidFill>
                  <a:prstClr val="white"/>
                </a:solidFill>
              </a:rPr>
              <a:t>	Conference/Workshop for Europe </a:t>
            </a:r>
            <a:r>
              <a:rPr lang="en-US" sz="2800" dirty="0" smtClean="0">
                <a:solidFill>
                  <a:prstClr val="white"/>
                </a:solidFill>
              </a:rPr>
              <a:t>on </a:t>
            </a:r>
            <a:r>
              <a:rPr lang="en-US" sz="2800" dirty="0">
                <a:solidFill>
                  <a:prstClr val="white"/>
                </a:solidFill>
              </a:rPr>
              <a:t>COP</a:t>
            </a:r>
            <a:endParaRPr lang="en-US" sz="2800" dirty="0"/>
          </a:p>
          <a:p>
            <a:r>
              <a:rPr lang="en-US" dirty="0" smtClean="0"/>
              <a:t>October</a:t>
            </a:r>
            <a:r>
              <a:rPr lang="en-US" dirty="0"/>
              <a:t>:	</a:t>
            </a:r>
            <a:r>
              <a:rPr lang="en-US" dirty="0">
                <a:solidFill>
                  <a:prstClr val="white"/>
                </a:solidFill>
              </a:rPr>
              <a:t>October Awareness Month </a:t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dirty="0">
                <a:solidFill>
                  <a:prstClr val="white"/>
                </a:solidFill>
              </a:rPr>
              <a:t>		</a:t>
            </a:r>
            <a:r>
              <a:rPr lang="en-US" dirty="0"/>
              <a:t>Training under ITU Academy</a:t>
            </a:r>
            <a:endParaRPr lang="en-US" b="1" dirty="0" smtClean="0"/>
          </a:p>
          <a:p>
            <a:r>
              <a:rPr lang="en-US" b="1" dirty="0" smtClean="0"/>
              <a:t>Dec</a:t>
            </a:r>
            <a:r>
              <a:rPr lang="en-US" b="1" dirty="0"/>
              <a:t>: 	</a:t>
            </a:r>
            <a:r>
              <a:rPr lang="en-US" b="1" dirty="0" smtClean="0"/>
              <a:t>	Reporting </a:t>
            </a:r>
            <a:r>
              <a:rPr lang="en-US" b="1" dirty="0"/>
              <a:t>to </a:t>
            </a:r>
            <a:r>
              <a:rPr lang="en-US" b="1" dirty="0" smtClean="0"/>
              <a:t>WTDC-14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8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4AEC01C-D432-4535-AC67-1D8D6AA37889}"/>
</file>

<file path=customXml/itemProps2.xml><?xml version="1.0" encoding="utf-8"?>
<ds:datastoreItem xmlns:ds="http://schemas.openxmlformats.org/officeDocument/2006/customXml" ds:itemID="{245F9D18-C5AE-4EF4-BDCF-71D3B24DFBF6}"/>
</file>

<file path=customXml/itemProps3.xml><?xml version="1.0" encoding="utf-8"?>
<ds:datastoreItem xmlns:ds="http://schemas.openxmlformats.org/officeDocument/2006/customXml" ds:itemID="{79597A87-B2B9-4E1D-B17C-212CA7B88F94}"/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84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Custom Design</vt:lpstr>
      <vt:lpstr>Regional Development Forum for Europe "Broadband for Sustainable Development” </vt:lpstr>
      <vt:lpstr>PowerPoint Presentation</vt:lpstr>
      <vt:lpstr>RI-EUR4: Building confidence and security in the use of telecommunications/ICTs / 2015-2017 IMPLEMENTATION PLAN  </vt:lpstr>
      <vt:lpstr>RI-EUR4: Building confidence and security in the use of telecommunications/ICTs / 2015-2017 IMPLEMENTATION PLAN  </vt:lpstr>
      <vt:lpstr>RI-EUR4: Building confidence and security in the use of telecommunications/ICTs / 2015-2017 IMPLEMENTATION PLAN  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Chevtchenko, Marina</cp:lastModifiedBy>
  <cp:revision>158</cp:revision>
  <dcterms:created xsi:type="dcterms:W3CDTF">2015-04-17T15:13:30Z</dcterms:created>
  <dcterms:modified xsi:type="dcterms:W3CDTF">2015-04-21T08:46:10Z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