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3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2.xml" ContentType="application/vnd.openxmlformats-officedocument.presentationml.slide+xml"/>
  <Override PartName="/ppt/slides/slide10.xml" ContentType="application/vnd.openxmlformats-officedocument.presentationml.slide+xml"/>
  <Override PartName="/ppt/slides/slide9.xml" ContentType="application/vnd.openxmlformats-officedocument.presentationml.slide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1.xml" ContentType="application/vnd.openxmlformats-officedocument.presentationml.slide+xml"/>
  <Override PartName="/ppt/slides/slide4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6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commentAuthors.xml" ContentType="application/vnd.openxmlformats-officedocument.presentationml.commentAuthors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23" r:id="rId1"/>
  </p:sldMasterIdLst>
  <p:notesMasterIdLst>
    <p:notesMasterId r:id="rId15"/>
  </p:notesMasterIdLst>
  <p:sldIdLst>
    <p:sldId id="308" r:id="rId2"/>
    <p:sldId id="287" r:id="rId3"/>
    <p:sldId id="316" r:id="rId4"/>
    <p:sldId id="317" r:id="rId5"/>
    <p:sldId id="318" r:id="rId6"/>
    <p:sldId id="314" r:id="rId7"/>
    <p:sldId id="321" r:id="rId8"/>
    <p:sldId id="322" r:id="rId9"/>
    <p:sldId id="319" r:id="rId10"/>
    <p:sldId id="312" r:id="rId11"/>
    <p:sldId id="313" r:id="rId12"/>
    <p:sldId id="320" r:id="rId13"/>
    <p:sldId id="294" r:id="rId14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 xmlns:mv="urn:schemas-microsoft-com:mac:vml" xmlns:mc="http://schemas.openxmlformats.org/markup-compatibility/2006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Nada" initials="N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00FFFF"/>
    <a:srgbClr val="FF00FF"/>
    <a:srgbClr val="91E22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xmlns:mv="urn:schemas-microsoft-com:mac:vml" xmlns:mc="http://schemas.openxmlformats.org/markup-compatibility/2006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Style léger 1 - Accentuation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93296810-A885-4BE3-A3E7-6D5BEEA58F35}" styleName="Style moyen 2 - Accentuation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7292A2E-F333-43FB-9621-5CBBE7FDCDCB}" styleName="Style léger 2 - Accentuation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1E171933-4619-4E11-9A3F-F7608DF75F80}" styleName="Style moyen 1 - Accentuation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82" autoAdjust="0"/>
    <p:restoredTop sz="94660"/>
  </p:normalViewPr>
  <p:slideViewPr>
    <p:cSldViewPr>
      <p:cViewPr varScale="1">
        <p:scale>
          <a:sx n="35" d="100"/>
          <a:sy n="35" d="100"/>
        </p:scale>
        <p:origin x="-2400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8" Type="http://schemas.openxmlformats.org/officeDocument/2006/relationships/slide" Target="slides/slide7.xml"/><Relationship Id="rId21" Type="http://schemas.openxmlformats.org/officeDocument/2006/relationships/tableStyles" Target="tableStyle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commentAuthors" Target="commentAuthors.xml"/><Relationship Id="rId7" Type="http://schemas.openxmlformats.org/officeDocument/2006/relationships/slide" Target="slides/slide6.xml"/><Relationship Id="rId20" Type="http://schemas.openxmlformats.org/officeDocument/2006/relationships/theme" Target="theme/theme1.xml"/><Relationship Id="rId16" Type="http://schemas.openxmlformats.org/officeDocument/2006/relationships/printerSettings" Target="printerSettings/printerSettings1.bin"/><Relationship Id="rId2" Type="http://schemas.openxmlformats.org/officeDocument/2006/relationships/slide" Target="slides/slide1.xml"/><Relationship Id="rId11" Type="http://schemas.openxmlformats.org/officeDocument/2006/relationships/slide" Target="slides/slide1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24" Type="http://schemas.openxmlformats.org/officeDocument/2006/relationships/customXml" Target="../customXml/item3.xml"/><Relationship Id="rId15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23" Type="http://schemas.openxmlformats.org/officeDocument/2006/relationships/customXml" Target="../customXml/item2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4" Type="http://schemas.openxmlformats.org/officeDocument/2006/relationships/slide" Target="slides/slide3.xml"/><Relationship Id="rId22" Type="http://schemas.openxmlformats.org/officeDocument/2006/relationships/customXml" Target="../customXml/item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5F50717-5048-45BA-BC89-BE071312987A}" type="datetimeFigureOut">
              <a:rPr lang="en-US" smtClean="0"/>
              <a:pPr/>
              <a:t>20/04/15</a:t>
            </a:fld>
            <a:endParaRPr lang="en-US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BAEB15-6F32-430A-9DA1-ECDA59812FA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23701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BAEB15-6F32-430A-9DA1-ECDA59812FAC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74747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_tradnl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DD/MM/2014</a:t>
            </a:r>
            <a:endParaRPr lang="fr-BE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BE" smtClean="0"/>
              <a:t>www.hbb4all.eu</a:t>
            </a:r>
            <a:endParaRPr lang="fr-BE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CF4668DC-857F-487D-BFFA-8C0CA5037977}" type="slidenum">
              <a:rPr lang="fr-BE" smtClean="0"/>
              <a:pPr/>
              <a:t>‹#›</a:t>
            </a:fld>
            <a:endParaRPr lang="fr-BE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s-ES_tradnl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hf hdr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_tradnl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_tradnl" smtClean="0"/>
              <a:t>Click to edit Master text styles</a:t>
            </a:r>
          </a:p>
          <a:p>
            <a:pPr lvl="1" eaLnBrk="1" latinLnBrk="0" hangingPunct="1"/>
            <a:r>
              <a:rPr lang="es-ES_tradnl" smtClean="0"/>
              <a:t>Second level</a:t>
            </a:r>
          </a:p>
          <a:p>
            <a:pPr lvl="2" eaLnBrk="1" latinLnBrk="0" hangingPunct="1"/>
            <a:r>
              <a:rPr lang="es-ES_tradnl" smtClean="0"/>
              <a:t>Third level</a:t>
            </a:r>
          </a:p>
          <a:p>
            <a:pPr lvl="3" eaLnBrk="1" latinLnBrk="0" hangingPunct="1"/>
            <a:r>
              <a:rPr lang="es-ES_tradnl" smtClean="0"/>
              <a:t>Fourth level</a:t>
            </a:r>
          </a:p>
          <a:p>
            <a:pPr lvl="4" eaLnBrk="1" latinLnBrk="0" hangingPunct="1"/>
            <a:r>
              <a:rPr lang="es-ES_tradnl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DD/MM/2014</a:t>
            </a:r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BE" smtClean="0"/>
              <a:t>www.hbb4all.eu</a:t>
            </a:r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‹#›</a:t>
            </a:fld>
            <a:endParaRPr lang="fr-BE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hf hdr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CF4668DC-857F-487D-BFFA-8C0CA5037977}" type="slidenum">
              <a:rPr lang="fr-BE" smtClean="0"/>
              <a:pPr/>
              <a:t>‹#›</a:t>
            </a:fld>
            <a:endParaRPr lang="fr-B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s-ES_tradnl" smtClean="0"/>
              <a:t>Click to edit Master text styles</a:t>
            </a:r>
          </a:p>
          <a:p>
            <a:pPr lvl="1" eaLnBrk="1" latinLnBrk="0" hangingPunct="1"/>
            <a:r>
              <a:rPr lang="es-ES_tradnl" smtClean="0"/>
              <a:t>Second level</a:t>
            </a:r>
          </a:p>
          <a:p>
            <a:pPr lvl="2" eaLnBrk="1" latinLnBrk="0" hangingPunct="1"/>
            <a:r>
              <a:rPr lang="es-ES_tradnl" smtClean="0"/>
              <a:t>Third level</a:t>
            </a:r>
          </a:p>
          <a:p>
            <a:pPr lvl="3" eaLnBrk="1" latinLnBrk="0" hangingPunct="1"/>
            <a:r>
              <a:rPr lang="es-ES_tradnl" smtClean="0"/>
              <a:t>Fourth level</a:t>
            </a:r>
          </a:p>
          <a:p>
            <a:pPr lvl="4" eaLnBrk="1" latinLnBrk="0" hangingPunct="1"/>
            <a:r>
              <a:rPr lang="es-ES_tradnl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DD/MM/2014</a:t>
            </a:r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BE" smtClean="0"/>
              <a:t>www.hbb4all.eu</a:t>
            </a:r>
            <a:endParaRPr lang="fr-BE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s-ES_tradnl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hf hdr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titre 1"/>
          <p:cNvSpPr>
            <a:spLocks noGrp="1"/>
          </p:cNvSpPr>
          <p:nvPr>
            <p:ph type="title"/>
          </p:nvPr>
        </p:nvSpPr>
        <p:spPr>
          <a:xfrm>
            <a:off x="35496" y="-27384"/>
            <a:ext cx="7272808" cy="100811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fr-FR" smtClean="0"/>
              <a:t>Modifiez le style du titre</a:t>
            </a:r>
            <a:endParaRPr lang="fr-BE" dirty="0"/>
          </a:p>
        </p:txBody>
      </p:sp>
      <p:sp>
        <p:nvSpPr>
          <p:cNvPr id="12" name="Espace réservé du texte 2"/>
          <p:cNvSpPr>
            <a:spLocks noGrp="1"/>
          </p:cNvSpPr>
          <p:nvPr>
            <p:ph idx="1" hasCustomPrompt="1"/>
          </p:nvPr>
        </p:nvSpPr>
        <p:spPr>
          <a:xfrm>
            <a:off x="467544" y="1556792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>
              <a:defRPr/>
            </a:lvl1pPr>
          </a:lstStyle>
          <a:p>
            <a:pPr lvl="0"/>
            <a:r>
              <a:rPr lang="fr-FR" dirty="0" smtClean="0"/>
              <a:t>Modifiez les styles du texte du masque 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BE" dirty="0"/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‹#›</a:t>
            </a:fld>
            <a:endParaRPr lang="fr-BE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r>
              <a:rPr lang="en-US" smtClean="0"/>
              <a:t>DD/MM/2014</a:t>
            </a:r>
            <a:endParaRPr lang="fr-BE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fr-BE" smtClean="0"/>
              <a:t>www.hbb4all.eu</a:t>
            </a:r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361912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5496" y="0"/>
            <a:ext cx="7376219" cy="985936"/>
          </a:xfrm>
        </p:spPr>
        <p:txBody>
          <a:bodyPr anchor="ctr"/>
          <a:lstStyle>
            <a:lvl1pPr algn="l">
              <a:defRPr sz="3600" b="1"/>
            </a:lvl1pPr>
          </a:lstStyle>
          <a:p>
            <a:r>
              <a:rPr lang="fr-FR" smtClean="0"/>
              <a:t>Modifiez le style du titre</a:t>
            </a:r>
            <a:endParaRPr lang="fr-BE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1268760"/>
            <a:ext cx="5111750" cy="5112568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772815"/>
            <a:ext cx="3008313" cy="460851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pic>
        <p:nvPicPr>
          <p:cNvPr id="8" name="Imag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78445" y="116632"/>
            <a:ext cx="1630059" cy="869304"/>
          </a:xfrm>
          <a:prstGeom prst="rect">
            <a:avLst/>
          </a:prstGeom>
        </p:spPr>
      </p:pic>
      <p:sp>
        <p:nvSpPr>
          <p:cNvPr id="17" name="Espace réservé du contenu 16"/>
          <p:cNvSpPr>
            <a:spLocks noGrp="1"/>
          </p:cNvSpPr>
          <p:nvPr>
            <p:ph sz="quarter" idx="13" hasCustomPrompt="1"/>
          </p:nvPr>
        </p:nvSpPr>
        <p:spPr>
          <a:xfrm>
            <a:off x="468313" y="1268413"/>
            <a:ext cx="3024187" cy="431800"/>
          </a:xfrm>
        </p:spPr>
        <p:txBody>
          <a:bodyPr anchor="ctr">
            <a:normAutofit/>
          </a:bodyPr>
          <a:lstStyle>
            <a:lvl1pPr marL="0" indent="0">
              <a:buNone/>
              <a:defRPr sz="1800" b="1"/>
            </a:lvl1pPr>
          </a:lstStyle>
          <a:p>
            <a:pPr lvl="0"/>
            <a:r>
              <a:rPr lang="fr-FR" dirty="0" smtClean="0"/>
              <a:t>Modifiez les styles du titre</a:t>
            </a:r>
            <a:endParaRPr lang="en-US" dirty="0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‹#›</a:t>
            </a:fld>
            <a:endParaRPr lang="fr-BE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r>
              <a:rPr lang="en-US" smtClean="0"/>
              <a:t>DD/MM/2014</a:t>
            </a:r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fr-BE" smtClean="0"/>
              <a:t>www.hbb4all.eu</a:t>
            </a:r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0757398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s-ES_tradnl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2ED79-5876-1640-8A7B-A2AC8ECEF4AB}" type="datetimeFigureOut">
              <a:rPr lang="en-US" smtClean="0"/>
              <a:t>20/04/15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A99E764B-9064-B043-9FA6-6A970D031553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s-ES_tradnl" smtClean="0"/>
              <a:t>Click to edit Master text styles</a:t>
            </a:r>
          </a:p>
          <a:p>
            <a:pPr lvl="1" eaLnBrk="1" latinLnBrk="0" hangingPunct="1"/>
            <a:r>
              <a:rPr lang="es-ES_tradnl" smtClean="0"/>
              <a:t>Second level</a:t>
            </a:r>
          </a:p>
          <a:p>
            <a:pPr lvl="2" eaLnBrk="1" latinLnBrk="0" hangingPunct="1"/>
            <a:r>
              <a:rPr lang="es-ES_tradnl" smtClean="0"/>
              <a:t>Third level</a:t>
            </a:r>
          </a:p>
          <a:p>
            <a:pPr lvl="3" eaLnBrk="1" latinLnBrk="0" hangingPunct="1"/>
            <a:r>
              <a:rPr lang="es-ES_tradnl" smtClean="0"/>
              <a:t>Fourth level</a:t>
            </a:r>
          </a:p>
          <a:p>
            <a:pPr lvl="4" eaLnBrk="1" latinLnBrk="0" hangingPunct="1"/>
            <a:r>
              <a:rPr lang="es-ES_tradnl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_tradnl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BE" smtClean="0"/>
              <a:t>www.hbb4all.eu</a:t>
            </a:r>
            <a:endParaRPr lang="fr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DD/MM/2014</a:t>
            </a:r>
            <a:endParaRPr lang="fr-BE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CF4668DC-857F-487D-BFFA-8C0CA5037977}" type="slidenum">
              <a:rPr lang="fr-BE" smtClean="0"/>
              <a:pPr/>
              <a:t>‹#›</a:t>
            </a:fld>
            <a:endParaRPr lang="fr-BE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s-ES_tradnl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hf hdr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s-ES_tradnl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r>
              <a:rPr lang="en-US" smtClean="0"/>
              <a:t>DD/MM/2014</a:t>
            </a:r>
            <a:endParaRPr lang="fr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BE" smtClean="0"/>
              <a:t>www.hbb4all.eu</a:t>
            </a:r>
            <a:endParaRPr lang="fr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‹#›</a:t>
            </a:fld>
            <a:endParaRPr lang="fr-BE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s-ES_tradnl" smtClean="0"/>
              <a:t>Click to edit Master text styles</a:t>
            </a:r>
          </a:p>
          <a:p>
            <a:pPr lvl="1" eaLnBrk="1" latinLnBrk="0" hangingPunct="1"/>
            <a:r>
              <a:rPr lang="es-ES_tradnl" smtClean="0"/>
              <a:t>Second level</a:t>
            </a:r>
          </a:p>
          <a:p>
            <a:pPr lvl="2" eaLnBrk="1" latinLnBrk="0" hangingPunct="1"/>
            <a:r>
              <a:rPr lang="es-ES_tradnl" smtClean="0"/>
              <a:t>Third level</a:t>
            </a:r>
          </a:p>
          <a:p>
            <a:pPr lvl="3" eaLnBrk="1" latinLnBrk="0" hangingPunct="1"/>
            <a:r>
              <a:rPr lang="es-ES_tradnl" smtClean="0"/>
              <a:t>Fourth level</a:t>
            </a:r>
          </a:p>
          <a:p>
            <a:pPr lvl="4" eaLnBrk="1" latinLnBrk="0" hangingPunct="1"/>
            <a:r>
              <a:rPr lang="es-ES_tradnl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s-ES_tradnl" smtClean="0"/>
              <a:t>Click to edit Master text styles</a:t>
            </a:r>
          </a:p>
          <a:p>
            <a:pPr lvl="1" eaLnBrk="1" latinLnBrk="0" hangingPunct="1"/>
            <a:r>
              <a:rPr lang="es-ES_tradnl" smtClean="0"/>
              <a:t>Second level</a:t>
            </a:r>
          </a:p>
          <a:p>
            <a:pPr lvl="2" eaLnBrk="1" latinLnBrk="0" hangingPunct="1"/>
            <a:r>
              <a:rPr lang="es-ES_tradnl" smtClean="0"/>
              <a:t>Third level</a:t>
            </a:r>
          </a:p>
          <a:p>
            <a:pPr lvl="3" eaLnBrk="1" latinLnBrk="0" hangingPunct="1"/>
            <a:r>
              <a:rPr lang="es-ES_tradnl" smtClean="0"/>
              <a:t>Fourth level</a:t>
            </a:r>
          </a:p>
          <a:p>
            <a:pPr lvl="4" eaLnBrk="1" latinLnBrk="0" hangingPunct="1"/>
            <a:r>
              <a:rPr lang="es-ES_tradnl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hf hdr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_tradnl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_tradnl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DD/MM/2014</a:t>
            </a:r>
            <a:endParaRPr lang="fr-B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r>
              <a:rPr lang="fr-BE" smtClean="0"/>
              <a:t>www.hbb4all.eu</a:t>
            </a:r>
            <a:endParaRPr lang="fr-BE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s-ES_tradnl" smtClean="0"/>
              <a:t>Click to edit Master text styles</a:t>
            </a:r>
          </a:p>
          <a:p>
            <a:pPr lvl="1" eaLnBrk="1" latinLnBrk="0" hangingPunct="1"/>
            <a:r>
              <a:rPr lang="es-ES_tradnl" smtClean="0"/>
              <a:t>Second level</a:t>
            </a:r>
          </a:p>
          <a:p>
            <a:pPr lvl="2" eaLnBrk="1" latinLnBrk="0" hangingPunct="1"/>
            <a:r>
              <a:rPr lang="es-ES_tradnl" smtClean="0"/>
              <a:t>Third level</a:t>
            </a:r>
          </a:p>
          <a:p>
            <a:pPr lvl="3" eaLnBrk="1" latinLnBrk="0" hangingPunct="1"/>
            <a:r>
              <a:rPr lang="es-ES_tradnl" smtClean="0"/>
              <a:t>Fourth level</a:t>
            </a:r>
          </a:p>
          <a:p>
            <a:pPr lvl="4" eaLnBrk="1" latinLnBrk="0" hangingPunct="1"/>
            <a:r>
              <a:rPr lang="es-ES_tradnl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s-ES_tradnl" smtClean="0"/>
              <a:t>Click to edit Master text styles</a:t>
            </a:r>
          </a:p>
          <a:p>
            <a:pPr lvl="1" eaLnBrk="1" latinLnBrk="0" hangingPunct="1"/>
            <a:r>
              <a:rPr lang="es-ES_tradnl" smtClean="0"/>
              <a:t>Second level</a:t>
            </a:r>
          </a:p>
          <a:p>
            <a:pPr lvl="2" eaLnBrk="1" latinLnBrk="0" hangingPunct="1"/>
            <a:r>
              <a:rPr lang="es-ES_tradnl" smtClean="0"/>
              <a:t>Third level</a:t>
            </a:r>
          </a:p>
          <a:p>
            <a:pPr lvl="3" eaLnBrk="1" latinLnBrk="0" hangingPunct="1"/>
            <a:r>
              <a:rPr lang="es-ES_tradnl" smtClean="0"/>
              <a:t>Fourth level</a:t>
            </a:r>
          </a:p>
          <a:p>
            <a:pPr lvl="4" eaLnBrk="1" latinLnBrk="0" hangingPunct="1"/>
            <a:r>
              <a:rPr lang="es-ES_tradnl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CF4668DC-857F-487D-BFFA-8C0CA5037977}" type="slidenum">
              <a:rPr lang="fr-BE" smtClean="0"/>
              <a:pPr/>
              <a:t>‹#›</a:t>
            </a:fld>
            <a:endParaRPr lang="fr-BE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s-ES_tradnl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hf hdr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_tradnl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DD/MM/2014</a:t>
            </a:r>
            <a:endParaRPr lang="fr-B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BE" smtClean="0"/>
              <a:t>www.hbb4all.eu</a:t>
            </a:r>
            <a:endParaRPr lang="fr-B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CF4668DC-857F-487D-BFFA-8C0CA5037977}" type="slidenum">
              <a:rPr lang="fr-BE" smtClean="0"/>
              <a:pPr/>
              <a:t>‹#›</a:t>
            </a:fld>
            <a:endParaRPr lang="fr-BE"/>
          </a:p>
        </p:txBody>
      </p:sp>
    </p:spTree>
  </p:cSld>
  <p:clrMapOvr>
    <a:masterClrMapping/>
  </p:clrMapOvr>
  <p:hf hdr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DD/MM/2014</a:t>
            </a:r>
            <a:endParaRPr lang="fr-B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BE" smtClean="0"/>
              <a:t>www.hbb4all.eu</a:t>
            </a:r>
            <a:endParaRPr lang="fr-B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CF4668DC-857F-487D-BFFA-8C0CA5037977}" type="slidenum">
              <a:rPr lang="fr-BE" smtClean="0"/>
              <a:pPr/>
              <a:t>‹#›</a:t>
            </a:fld>
            <a:endParaRPr lang="fr-BE"/>
          </a:p>
        </p:txBody>
      </p:sp>
    </p:spTree>
  </p:cSld>
  <p:clrMapOvr>
    <a:masterClrMapping/>
  </p:clrMapOvr>
  <p:hf hdr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s-ES_tradnl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_tradnl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s-ES_tradnl" smtClean="0"/>
              <a:t>Click to edit Master text styles</a:t>
            </a:r>
          </a:p>
          <a:p>
            <a:pPr lvl="1" eaLnBrk="1" latinLnBrk="0" hangingPunct="1"/>
            <a:r>
              <a:rPr lang="es-ES_tradnl" smtClean="0"/>
              <a:t>Second level</a:t>
            </a:r>
          </a:p>
          <a:p>
            <a:pPr lvl="2" eaLnBrk="1" latinLnBrk="0" hangingPunct="1"/>
            <a:r>
              <a:rPr lang="es-ES_tradnl" smtClean="0"/>
              <a:t>Third level</a:t>
            </a:r>
          </a:p>
          <a:p>
            <a:pPr lvl="3" eaLnBrk="1" latinLnBrk="0" hangingPunct="1"/>
            <a:r>
              <a:rPr lang="es-ES_tradnl" smtClean="0"/>
              <a:t>Fourth level</a:t>
            </a:r>
          </a:p>
          <a:p>
            <a:pPr lvl="4" eaLnBrk="1" latinLnBrk="0" hangingPunct="1"/>
            <a:r>
              <a:rPr lang="es-ES_tradnl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CF4668DC-857F-487D-BFFA-8C0CA5037977}" type="slidenum">
              <a:rPr lang="fr-BE" smtClean="0"/>
              <a:pPr/>
              <a:t>‹#›</a:t>
            </a:fld>
            <a:endParaRPr lang="fr-BE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DD/MM/2014</a:t>
            </a:r>
            <a:endParaRPr lang="fr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r>
              <a:rPr lang="fr-BE" smtClean="0"/>
              <a:t>www.hbb4all.eu</a:t>
            </a:r>
            <a:endParaRPr lang="fr-BE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hf hdr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CF4668DC-857F-487D-BFFA-8C0CA5037977}" type="slidenum">
              <a:rPr lang="fr-BE" smtClean="0"/>
              <a:pPr/>
              <a:t>‹#›</a:t>
            </a:fld>
            <a:endParaRPr lang="fr-BE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s-ES_tradnl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_tradnl" smtClean="0"/>
              <a:t>Drag picture to placeholder or click icon to add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_tradnl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r>
              <a:rPr lang="en-US" smtClean="0"/>
              <a:t>DD/MM/2014</a:t>
            </a:r>
            <a:endParaRPr lang="fr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r>
              <a:rPr lang="fr-BE" smtClean="0"/>
              <a:t>www.hbb4all.eu</a:t>
            </a:r>
            <a:endParaRPr lang="fr-BE"/>
          </a:p>
        </p:txBody>
      </p:sp>
    </p:spTree>
  </p:cSld>
  <p:clrMapOvr>
    <a:masterClrMapping/>
  </p:clrMapOvr>
  <p:hf hdr="0"/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DD/MM/2014</a:t>
            </a:r>
            <a:endParaRPr lang="fr-B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r>
              <a:rPr lang="fr-BE" smtClean="0"/>
              <a:t>www.hbb4all.eu</a:t>
            </a:r>
            <a:endParaRPr lang="fr-BE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CF4668DC-857F-487D-BFFA-8C0CA5037977}" type="slidenum">
              <a:rPr lang="fr-BE" smtClean="0"/>
              <a:pPr/>
              <a:t>‹#›</a:t>
            </a:fld>
            <a:endParaRPr lang="fr-BE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s-ES_tradnl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_tradnl" smtClean="0"/>
              <a:t>Click to edit Master text styles</a:t>
            </a:r>
          </a:p>
          <a:p>
            <a:pPr lvl="1" eaLnBrk="1" latinLnBrk="0" hangingPunct="1"/>
            <a:r>
              <a:rPr kumimoji="0" lang="es-ES_tradnl" smtClean="0"/>
              <a:t>Second level</a:t>
            </a:r>
          </a:p>
          <a:p>
            <a:pPr lvl="2" eaLnBrk="1" latinLnBrk="0" hangingPunct="1"/>
            <a:r>
              <a:rPr kumimoji="0" lang="es-ES_tradnl" smtClean="0"/>
              <a:t>Third level</a:t>
            </a:r>
          </a:p>
          <a:p>
            <a:pPr lvl="3" eaLnBrk="1" latinLnBrk="0" hangingPunct="1"/>
            <a:r>
              <a:rPr kumimoji="0" lang="es-ES_tradnl" smtClean="0"/>
              <a:t>Fourth level</a:t>
            </a:r>
          </a:p>
          <a:p>
            <a:pPr lvl="4" eaLnBrk="1" latinLnBrk="0" hangingPunct="1"/>
            <a:r>
              <a:rPr kumimoji="0" lang="es-ES_tradnl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4" r:id="rId1"/>
    <p:sldLayoutId id="2147483725" r:id="rId2"/>
    <p:sldLayoutId id="2147483726" r:id="rId3"/>
    <p:sldLayoutId id="2147483727" r:id="rId4"/>
    <p:sldLayoutId id="2147483728" r:id="rId5"/>
    <p:sldLayoutId id="2147483729" r:id="rId6"/>
    <p:sldLayoutId id="2147483730" r:id="rId7"/>
    <p:sldLayoutId id="2147483731" r:id="rId8"/>
    <p:sldLayoutId id="2147483732" r:id="rId9"/>
    <p:sldLayoutId id="2147483733" r:id="rId10"/>
    <p:sldLayoutId id="2147483734" r:id="rId11"/>
    <p:sldLayoutId id="2147483735" r:id="rId12"/>
    <p:sldLayoutId id="2147483736" r:id="rId13"/>
  </p:sldLayoutIdLst>
  <p:hf hdr="0"/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9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10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Relationship Id="rId3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6.png"/><Relationship Id="rId3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hyperlink" Target="http://www.itu.int/en/ITU-D/Digital-Inclusion/Persons-with-Disabilities/Documents/ICT%20Accessibility%20Policy%20Report.pdf" TargetMode="External"/><Relationship Id="rId3" Type="http://schemas.openxmlformats.org/officeDocument/2006/relationships/hyperlink" Target="https://tech.ebu.ch/docs/i/i044.pdf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Accessibility in the Age of Convergence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							Pilar Orero</a:t>
            </a:r>
          </a:p>
          <a:p>
            <a:pPr marL="0" indent="0">
              <a:buNone/>
            </a:pPr>
            <a:r>
              <a:rPr lang="en-US" dirty="0" smtClean="0"/>
              <a:t>	</a:t>
            </a:r>
            <a:r>
              <a:rPr lang="en-US" dirty="0" err="1" smtClean="0"/>
              <a:t>Universitat</a:t>
            </a:r>
            <a:r>
              <a:rPr lang="en-US" dirty="0" smtClean="0"/>
              <a:t> </a:t>
            </a:r>
            <a:r>
              <a:rPr lang="en-US" dirty="0" err="1" smtClean="0"/>
              <a:t>Autònoma</a:t>
            </a:r>
            <a:r>
              <a:rPr lang="en-US" dirty="0" smtClean="0"/>
              <a:t> de Barcelona, Spain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				</a:t>
            </a:r>
            <a:r>
              <a:rPr lang="en-US" dirty="0" err="1" smtClean="0"/>
              <a:t>Bucarest</a:t>
            </a:r>
            <a:r>
              <a:rPr lang="en-US" dirty="0" smtClean="0"/>
              <a:t>, 21</a:t>
            </a:r>
            <a:r>
              <a:rPr lang="en-US" baseline="30000" dirty="0" smtClean="0"/>
              <a:t>th</a:t>
            </a:r>
            <a:r>
              <a:rPr lang="en-US" dirty="0" smtClean="0"/>
              <a:t> April 2015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1</a:t>
            </a:fld>
            <a:endParaRPr lang="fr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fr-BE" dirty="0" smtClean="0"/>
              <a:t>www.hbb4all.eu</a:t>
            </a:r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13405398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Opportunities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dirty="0" smtClean="0"/>
              <a:t>Funding by EU 2016 and 2017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GB" dirty="0">
                <a:solidFill>
                  <a:srgbClr val="000000"/>
                </a:solidFill>
              </a:rPr>
              <a:t>ICT4.8 – 2016: Media and content convergence	</a:t>
            </a:r>
            <a:r>
              <a:rPr lang="en-GB" dirty="0" smtClean="0">
                <a:solidFill>
                  <a:srgbClr val="000000"/>
                </a:solidFill>
              </a:rPr>
              <a:t>                                                   38 Million</a:t>
            </a:r>
          </a:p>
          <a:p>
            <a:endParaRPr lang="en-US" dirty="0">
              <a:solidFill>
                <a:srgbClr val="000000"/>
              </a:solidFill>
            </a:endParaRPr>
          </a:p>
          <a:p>
            <a:r>
              <a:rPr lang="en-GB" dirty="0">
                <a:solidFill>
                  <a:srgbClr val="000000"/>
                </a:solidFill>
              </a:rPr>
              <a:t>ICT4.9 – 2017</a:t>
            </a:r>
            <a:r>
              <a:rPr lang="en-GB" dirty="0" smtClean="0">
                <a:solidFill>
                  <a:srgbClr val="000000"/>
                </a:solidFill>
              </a:rPr>
              <a:t>:</a:t>
            </a:r>
            <a:r>
              <a:rPr lang="en-GB" dirty="0">
                <a:solidFill>
                  <a:srgbClr val="000000"/>
                </a:solidFill>
              </a:rPr>
              <a:t> </a:t>
            </a:r>
            <a:r>
              <a:rPr lang="en-GB" dirty="0" smtClean="0">
                <a:solidFill>
                  <a:srgbClr val="000000"/>
                </a:solidFill>
              </a:rPr>
              <a:t>Tools </a:t>
            </a:r>
            <a:r>
              <a:rPr lang="en-GB" dirty="0">
                <a:solidFill>
                  <a:srgbClr val="000000"/>
                </a:solidFill>
              </a:rPr>
              <a:t>for smart digital content in the Creative </a:t>
            </a:r>
            <a:r>
              <a:rPr lang="en-GB" dirty="0" smtClean="0">
                <a:solidFill>
                  <a:srgbClr val="000000"/>
                </a:solidFill>
              </a:rPr>
              <a:t>Industries  </a:t>
            </a:r>
            <a:r>
              <a:rPr lang="en-GB" dirty="0">
                <a:solidFill>
                  <a:srgbClr val="000000"/>
                </a:solidFill>
              </a:rPr>
              <a:t>	</a:t>
            </a:r>
            <a:r>
              <a:rPr lang="en-GB" dirty="0" smtClean="0">
                <a:solidFill>
                  <a:srgbClr val="000000"/>
                </a:solidFill>
              </a:rPr>
              <a:t>17Milliuon</a:t>
            </a:r>
          </a:p>
          <a:p>
            <a:endParaRPr lang="en-US" dirty="0">
              <a:solidFill>
                <a:srgbClr val="000000"/>
              </a:solidFill>
            </a:endParaRPr>
          </a:p>
          <a:p>
            <a:r>
              <a:rPr lang="en-GB" dirty="0">
                <a:solidFill>
                  <a:srgbClr val="000000"/>
                </a:solidFill>
              </a:rPr>
              <a:t>ICT4.10 – 2016:	Support technology transfer to the Creative Industries	</a:t>
            </a:r>
            <a:r>
              <a:rPr lang="en-GB" dirty="0" smtClean="0">
                <a:solidFill>
                  <a:srgbClr val="000000"/>
                </a:solidFill>
              </a:rPr>
              <a:t>           414Million</a:t>
            </a:r>
          </a:p>
          <a:p>
            <a:endParaRPr lang="en-US" dirty="0">
              <a:solidFill>
                <a:srgbClr val="000000"/>
              </a:solidFill>
            </a:endParaRPr>
          </a:p>
          <a:p>
            <a:r>
              <a:rPr lang="en-GB" dirty="0">
                <a:solidFill>
                  <a:srgbClr val="000000"/>
                </a:solidFill>
              </a:rPr>
              <a:t>ICT4.11 – 2016:	Learning and skills	</a:t>
            </a:r>
            <a:r>
              <a:rPr lang="en-GB" dirty="0" smtClean="0">
                <a:solidFill>
                  <a:srgbClr val="000000"/>
                </a:solidFill>
              </a:rPr>
              <a:t>                                                                         31Million</a:t>
            </a:r>
          </a:p>
          <a:p>
            <a:endParaRPr lang="en-US" dirty="0">
              <a:solidFill>
                <a:srgbClr val="000000"/>
              </a:solidFill>
            </a:endParaRPr>
          </a:p>
          <a:p>
            <a:r>
              <a:rPr lang="en-GB" dirty="0">
                <a:solidFill>
                  <a:srgbClr val="000000"/>
                </a:solidFill>
              </a:rPr>
              <a:t>ICT4.12 – 2017: Interfaces for accessibility	</a:t>
            </a:r>
            <a:r>
              <a:rPr lang="en-GB" dirty="0" smtClean="0">
                <a:solidFill>
                  <a:srgbClr val="000000"/>
                </a:solidFill>
              </a:rPr>
              <a:t>                                                     12Million</a:t>
            </a:r>
            <a:endParaRPr lang="en-US" dirty="0">
              <a:solidFill>
                <a:srgbClr val="000000"/>
              </a:solidFill>
            </a:endParaRP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Erasmus +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Erasmus KA2</a:t>
            </a:r>
          </a:p>
          <a:p>
            <a:pPr marL="0" indent="0">
              <a:buNone/>
            </a:pPr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10</a:t>
            </a:fld>
            <a:endParaRPr lang="fr-B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r>
              <a:rPr lang="en-US" smtClean="0"/>
              <a:t>DD/MM/2014</a:t>
            </a:r>
            <a:endParaRPr lang="fr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fr-BE" smtClean="0"/>
              <a:t>www.hbb4all.eu</a:t>
            </a:r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420224467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Opportunities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COST</a:t>
            </a:r>
          </a:p>
          <a:p>
            <a:endParaRPr lang="en-US" dirty="0"/>
          </a:p>
          <a:p>
            <a:r>
              <a:rPr lang="en-US" dirty="0" smtClean="0"/>
              <a:t>Getting together, </a:t>
            </a:r>
          </a:p>
          <a:p>
            <a:r>
              <a:rPr lang="en-US" dirty="0"/>
              <a:t>L</a:t>
            </a:r>
            <a:r>
              <a:rPr lang="en-US" dirty="0" smtClean="0"/>
              <a:t>earning from experience</a:t>
            </a:r>
          </a:p>
          <a:p>
            <a:r>
              <a:rPr lang="en-US" dirty="0" smtClean="0"/>
              <a:t>Sharing knowledge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11</a:t>
            </a:fld>
            <a:endParaRPr lang="fr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fr-BE" smtClean="0"/>
              <a:t>www.hbb4all.eu</a:t>
            </a:r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86560835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 steps forward?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Conference on Subtitling by </a:t>
            </a:r>
            <a:r>
              <a:rPr lang="en-US" dirty="0" err="1" smtClean="0"/>
              <a:t>respeaking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June 2015 Rome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· MOOC on Media </a:t>
            </a:r>
            <a:r>
              <a:rPr lang="en-US" dirty="0" err="1" smtClean="0"/>
              <a:t>Accessiblity</a:t>
            </a:r>
            <a:r>
              <a:rPr lang="en-US" dirty="0" smtClean="0"/>
              <a:t>, ITU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·Call for COST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12</a:t>
            </a:fld>
            <a:endParaRPr lang="fr-B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r>
              <a:rPr lang="en-US" smtClean="0"/>
              <a:t>DD/MM/2014</a:t>
            </a:r>
            <a:endParaRPr lang="fr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fr-BE" smtClean="0"/>
              <a:t>www.hbb4all.eu</a:t>
            </a:r>
            <a:endParaRPr lang="fr-BE"/>
          </a:p>
        </p:txBody>
      </p:sp>
      <p:pic>
        <p:nvPicPr>
          <p:cNvPr id="7" name="Picture 6" descr="Screen Shot 2015-04-15 at 18.04.28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5856" y="4226410"/>
            <a:ext cx="5868144" cy="26315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026670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7" name="Content Placeholder 6" descr="cries in spanish.pdf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78675" r="-78675"/>
          <a:stretch>
            <a:fillRect/>
          </a:stretch>
        </p:blipFill>
        <p:spPr>
          <a:xfrm>
            <a:off x="-972984" y="764704"/>
            <a:ext cx="10116984" cy="5563784"/>
          </a:xfr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3707904" y="5013177"/>
            <a:ext cx="4978896" cy="1728192"/>
          </a:xfrm>
        </p:spPr>
        <p:txBody>
          <a:bodyPr/>
          <a:lstStyle/>
          <a:p>
            <a:r>
              <a:rPr lang="fr-BE" sz="3600" dirty="0" smtClean="0"/>
              <a:t>Thank you</a:t>
            </a:r>
          </a:p>
          <a:p>
            <a:r>
              <a:rPr lang="fr-BE" sz="3600" dirty="0" smtClean="0"/>
              <a:t>Pilar.Orero@uab.cat</a:t>
            </a:r>
            <a:endParaRPr lang="fr-BE" sz="3600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r>
              <a:rPr lang="en-US" smtClean="0"/>
              <a:t>DD/MM/2014</a:t>
            </a:r>
            <a:endParaRPr lang="fr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fr-BE" smtClean="0"/>
              <a:t>www.hbb4all.eu</a:t>
            </a:r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563512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Challenges in Europe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Convergence </a:t>
            </a:r>
            <a:r>
              <a:rPr lang="en-US" dirty="0" smtClean="0">
                <a:sym typeface="Wingdings"/>
              </a:rPr>
              <a:t> HbbTV</a:t>
            </a:r>
            <a:endParaRPr lang="en-US" dirty="0" smtClean="0"/>
          </a:p>
          <a:p>
            <a:r>
              <a:rPr lang="en-US" dirty="0" smtClean="0"/>
              <a:t>Raising awareness </a:t>
            </a:r>
            <a:r>
              <a:rPr lang="en-US" dirty="0" smtClean="0">
                <a:sym typeface="Wingdings"/>
              </a:rPr>
              <a:t> Education</a:t>
            </a:r>
            <a:endParaRPr lang="en-US" dirty="0" smtClean="0"/>
          </a:p>
          <a:p>
            <a:r>
              <a:rPr lang="en-US" dirty="0" smtClean="0"/>
              <a:t>Legislation </a:t>
            </a:r>
            <a:r>
              <a:rPr lang="en-US" dirty="0" smtClean="0">
                <a:sym typeface="Wingdings"/>
              </a:rPr>
              <a:t> EU Directive</a:t>
            </a:r>
            <a:endParaRPr lang="en-US" dirty="0" smtClean="0"/>
          </a:p>
          <a:p>
            <a:r>
              <a:rPr lang="en-US" dirty="0" smtClean="0"/>
              <a:t>Quality </a:t>
            </a:r>
            <a:r>
              <a:rPr lang="en-US" dirty="0" smtClean="0">
                <a:sym typeface="Wingdings"/>
              </a:rPr>
              <a:t> Benchmarking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2</a:t>
            </a:fld>
            <a:endParaRPr lang="fr-B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endParaRPr lang="fr-BE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fr-BE" smtClean="0"/>
              <a:t>www.hbb4all.eu</a:t>
            </a:r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7076144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Traditional Broadcasting</a:t>
            </a:r>
            <a:endParaRPr lang="en-US" dirty="0"/>
          </a:p>
        </p:txBody>
      </p:sp>
      <p:pic>
        <p:nvPicPr>
          <p:cNvPr id="6" name="Content Placeholder 5" descr="Screen shot 2013-07-20 at 9.50.55.p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7429" b="-17429"/>
          <a:stretch>
            <a:fillRect/>
          </a:stretch>
        </p:blipFill>
        <p:spPr>
          <a:xfrm>
            <a:off x="-60325" y="-675456"/>
            <a:ext cx="9204325" cy="5454415"/>
          </a:xfrm>
        </p:spPr>
      </p:pic>
      <p:pic>
        <p:nvPicPr>
          <p:cNvPr id="4" name="Picture 3" descr="Screen Shot 2014-06-04 at 11.11.56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53303" y="3779068"/>
            <a:ext cx="4090697" cy="30789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78368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re 9"/>
          <p:cNvSpPr>
            <a:spLocks noGrp="1"/>
          </p:cNvSpPr>
          <p:nvPr>
            <p:ph type="title"/>
          </p:nvPr>
        </p:nvSpPr>
        <p:spPr>
          <a:xfrm>
            <a:off x="35496" y="0"/>
            <a:ext cx="9108504" cy="985936"/>
          </a:xfrm>
        </p:spPr>
        <p:txBody>
          <a:bodyPr>
            <a:normAutofit/>
          </a:bodyPr>
          <a:lstStyle/>
          <a:p>
            <a:pPr algn="ctr"/>
            <a:r>
              <a:rPr lang="en-US" sz="4000" dirty="0" err="1" smtClean="0"/>
              <a:t>HbbTV</a:t>
            </a:r>
            <a:endParaRPr lang="en-US" sz="4000" dirty="0"/>
          </a:p>
        </p:txBody>
      </p:sp>
      <p:sp>
        <p:nvSpPr>
          <p:cNvPr id="13" name="Espace réservé du contenu 1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4" name="Content Placeholder 5" descr="Screen shot 2013-07-20 at 9.46.43.p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5853" b="-5853"/>
          <a:stretch>
            <a:fillRect/>
          </a:stretch>
        </p:blipFill>
        <p:spPr>
          <a:xfrm>
            <a:off x="0" y="-243408"/>
            <a:ext cx="7236296" cy="4501144"/>
          </a:xfrm>
        </p:spPr>
      </p:pic>
      <p:pic>
        <p:nvPicPr>
          <p:cNvPr id="5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336" b="8336"/>
          <a:stretch>
            <a:fillRect/>
          </a:stretch>
        </p:blipFill>
        <p:spPr bwMode="auto">
          <a:xfrm>
            <a:off x="4566051" y="3501008"/>
            <a:ext cx="4577949" cy="3356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511337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624D62-B6DC-436A-BF67-046728670EBF}" type="slidenum">
              <a:rPr lang="en-GB" smtClean="0"/>
              <a:pPr/>
              <a:t>5</a:t>
            </a:fld>
            <a:endParaRPr lang="en-GB"/>
          </a:p>
        </p:txBody>
      </p:sp>
      <p:sp>
        <p:nvSpPr>
          <p:cNvPr id="5" name="Rectangle 4"/>
          <p:cNvSpPr/>
          <p:nvPr/>
        </p:nvSpPr>
        <p:spPr>
          <a:xfrm>
            <a:off x="611560" y="1859340"/>
            <a:ext cx="684076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charset="0"/>
              <a:buChar char="•"/>
            </a:pPr>
            <a:r>
              <a:rPr lang="en-GB" sz="2400" dirty="0" smtClean="0"/>
              <a:t>Subtitling</a:t>
            </a:r>
          </a:p>
          <a:p>
            <a:pPr>
              <a:buFont typeface="Arial" charset="0"/>
              <a:buChar char="•"/>
            </a:pPr>
            <a:r>
              <a:rPr lang="en-GB" sz="2400" dirty="0" smtClean="0"/>
              <a:t>Same language subtitling</a:t>
            </a:r>
          </a:p>
          <a:p>
            <a:pPr>
              <a:buFont typeface="Arial" charset="0"/>
              <a:buChar char="•"/>
            </a:pPr>
            <a:r>
              <a:rPr lang="en-GB" sz="2400" dirty="0" smtClean="0"/>
              <a:t>Audio subtitling</a:t>
            </a:r>
          </a:p>
          <a:p>
            <a:pPr>
              <a:buFont typeface="Arial" charset="0"/>
              <a:buChar char="•"/>
            </a:pPr>
            <a:endParaRPr lang="en-GB" sz="2400" dirty="0"/>
          </a:p>
          <a:p>
            <a:pPr>
              <a:buFont typeface="Arial" charset="0"/>
              <a:buChar char="•"/>
            </a:pPr>
            <a:r>
              <a:rPr lang="en-GB" sz="2400" dirty="0"/>
              <a:t>Audio </a:t>
            </a:r>
            <a:r>
              <a:rPr lang="en-GB" sz="2400" dirty="0" smtClean="0"/>
              <a:t>description</a:t>
            </a:r>
            <a:r>
              <a:rPr lang="en-GB" sz="2400" dirty="0"/>
              <a:t/>
            </a:r>
            <a:br>
              <a:rPr lang="en-GB" sz="2400" dirty="0"/>
            </a:br>
            <a:endParaRPr lang="en-GB" sz="2400" dirty="0" smtClean="0"/>
          </a:p>
          <a:p>
            <a:pPr>
              <a:buFont typeface="Arial" charset="0"/>
              <a:buChar char="•"/>
            </a:pPr>
            <a:r>
              <a:rPr lang="en-GB" sz="2400" dirty="0" smtClean="0"/>
              <a:t>Audio description + audio subtitling</a:t>
            </a:r>
            <a:endParaRPr lang="en-GB" sz="2400" dirty="0"/>
          </a:p>
          <a:p>
            <a:endParaRPr lang="en-GB" sz="2400" dirty="0"/>
          </a:p>
          <a:p>
            <a:pPr>
              <a:buFont typeface="Arial" charset="0"/>
              <a:buChar char="•"/>
            </a:pPr>
            <a:r>
              <a:rPr lang="en-GB" sz="2400" dirty="0"/>
              <a:t>Sign </a:t>
            </a:r>
            <a:r>
              <a:rPr lang="en-GB" sz="2400" dirty="0" smtClean="0"/>
              <a:t>language</a:t>
            </a:r>
          </a:p>
          <a:p>
            <a:pPr>
              <a:buFont typeface="Arial" charset="0"/>
              <a:buChar char="•"/>
            </a:pPr>
            <a:r>
              <a:rPr lang="en-GB" sz="2400" dirty="0" smtClean="0"/>
              <a:t>Avatars</a:t>
            </a:r>
          </a:p>
          <a:p>
            <a:pPr>
              <a:buFont typeface="Arial" charset="0"/>
              <a:buChar char="•"/>
            </a:pPr>
            <a:endParaRPr lang="en-GB" sz="2400" dirty="0"/>
          </a:p>
          <a:p>
            <a:pPr>
              <a:buFont typeface="Arial" charset="0"/>
              <a:buChar char="•"/>
            </a:pPr>
            <a:r>
              <a:rPr lang="en-GB" sz="2400" dirty="0" smtClean="0"/>
              <a:t>Clean Audio </a:t>
            </a:r>
            <a:endParaRPr lang="en-GB" sz="2400" dirty="0"/>
          </a:p>
          <a:p>
            <a:pPr>
              <a:buFont typeface="Arial" charset="0"/>
              <a:buChar char="•"/>
            </a:pPr>
            <a:endParaRPr lang="en-GB" sz="2400" dirty="0" smtClean="0"/>
          </a:p>
          <a:p>
            <a:pPr>
              <a:buFont typeface="Arial" charset="0"/>
              <a:buChar char="•"/>
            </a:pPr>
            <a:r>
              <a:rPr lang="en-GB" sz="2400" dirty="0" smtClean="0"/>
              <a:t>Technology </a:t>
            </a:r>
            <a:r>
              <a:rPr lang="en-GB" sz="2400" dirty="0"/>
              <a:t>access in </a:t>
            </a:r>
            <a:r>
              <a:rPr lang="en-GB" sz="2400" dirty="0" smtClean="0"/>
              <a:t>general: user interaction</a:t>
            </a:r>
            <a:endParaRPr lang="en-GB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611560" y="332656"/>
            <a:ext cx="644694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Access Services</a:t>
            </a:r>
            <a:endParaRPr lang="en-US" sz="2400" dirty="0"/>
          </a:p>
        </p:txBody>
      </p:sp>
      <p:pic>
        <p:nvPicPr>
          <p:cNvPr id="7" name="Picture 6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9992" y="404664"/>
            <a:ext cx="4320480" cy="324036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8821692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Convergence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1. New communication opportunities</a:t>
            </a:r>
          </a:p>
          <a:p>
            <a:r>
              <a:rPr lang="en-US" dirty="0" smtClean="0"/>
              <a:t>2. New accessibility solutions</a:t>
            </a:r>
          </a:p>
          <a:p>
            <a:r>
              <a:rPr lang="en-US" dirty="0" smtClean="0"/>
              <a:t>3. New workflows</a:t>
            </a:r>
          </a:p>
          <a:p>
            <a:r>
              <a:rPr lang="en-US" dirty="0" smtClean="0"/>
              <a:t>4. New working conditions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6</a:t>
            </a:fld>
            <a:endParaRPr lang="fr-B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1"/>
          </p:nvPr>
        </p:nvSpPr>
        <p:spPr>
          <a:xfrm>
            <a:off x="5940152" y="6404984"/>
            <a:ext cx="3044952" cy="365760"/>
          </a:xfrm>
        </p:spPr>
        <p:txBody>
          <a:bodyPr/>
          <a:lstStyle/>
          <a:p>
            <a:endParaRPr lang="fr-BE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fr-BE" smtClean="0"/>
              <a:t>www.hbb4all.eu</a:t>
            </a:r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5921504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Legislation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EU Directive</a:t>
            </a:r>
          </a:p>
          <a:p>
            <a:endParaRPr lang="en-US" dirty="0"/>
          </a:p>
          <a:p>
            <a:r>
              <a:rPr lang="en-US" dirty="0" smtClean="0"/>
              <a:t>German/Spanish new regulation</a:t>
            </a:r>
          </a:p>
          <a:p>
            <a:endParaRPr lang="en-US" dirty="0" smtClean="0"/>
          </a:p>
          <a:p>
            <a:r>
              <a:rPr lang="en-US" dirty="0" smtClean="0"/>
              <a:t>Quotas on services</a:t>
            </a:r>
          </a:p>
          <a:p>
            <a:endParaRPr lang="en-US" dirty="0" smtClean="0"/>
          </a:p>
          <a:p>
            <a:r>
              <a:rPr lang="en-US" dirty="0" smtClean="0"/>
              <a:t>Quality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7</a:t>
            </a:fld>
            <a:endParaRPr lang="fr-B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r>
              <a:rPr lang="en-US" smtClean="0"/>
              <a:t>DD/MM/2014</a:t>
            </a:r>
            <a:endParaRPr lang="fr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fr-BE" smtClean="0"/>
              <a:t>www.hbb4all.eu</a:t>
            </a:r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9875421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Available information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3GICT Model  Accessibility Report</a:t>
            </a:r>
          </a:p>
          <a:p>
            <a:pPr marL="0" indent="0">
              <a:buNone/>
            </a:pPr>
            <a:r>
              <a:rPr lang="en-US" dirty="0">
                <a:hlinkClick r:id="rId2"/>
              </a:rPr>
              <a:t>http://</a:t>
            </a:r>
            <a:r>
              <a:rPr lang="en-US" dirty="0" err="1">
                <a:hlinkClick r:id="rId2"/>
              </a:rPr>
              <a:t>www.itu.int</a:t>
            </a:r>
            <a:r>
              <a:rPr lang="en-US" dirty="0">
                <a:hlinkClick r:id="rId2"/>
              </a:rPr>
              <a:t>/en/ITU-D/Digital-Inclusion/Persons-with-Disabilities/Documents/ICT%20Accessibility%20Policy%20Report.pdf</a:t>
            </a: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EBU  2004 report and recommendations</a:t>
            </a:r>
          </a:p>
          <a:p>
            <a:pPr marL="0" indent="0">
              <a:buNone/>
            </a:pPr>
            <a:r>
              <a:rPr lang="es-ES_tradnl" dirty="0">
                <a:hlinkClick r:id="rId3"/>
              </a:rPr>
              <a:t>https://tech.ebu.ch/docs/i/i044</a:t>
            </a:r>
            <a:r>
              <a:rPr lang="es-ES_tradnl">
                <a:hlinkClick r:id="rId3"/>
              </a:rPr>
              <a:t>.</a:t>
            </a:r>
            <a:r>
              <a:rPr lang="es-ES_tradnl" smtClean="0">
                <a:hlinkClick r:id="rId3"/>
              </a:rPr>
              <a:t>pdf</a:t>
            </a:r>
            <a:endParaRPr lang="es-ES_tradnl" smtClean="0"/>
          </a:p>
          <a:p>
            <a:pPr marL="0" indent="0">
              <a:buNone/>
            </a:pPr>
            <a:r>
              <a:rPr lang="en-US" smtClean="0"/>
              <a:t> 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8</a:t>
            </a:fld>
            <a:endParaRPr lang="fr-B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r>
              <a:rPr lang="en-US" smtClean="0"/>
              <a:t>DD/MM/2014</a:t>
            </a:r>
            <a:endParaRPr lang="fr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fr-BE" smtClean="0"/>
              <a:t>www.hbb4all.eu</a:t>
            </a:r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6956670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BE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BE" smtClean="0"/>
              <a:t>www.hbb4all.eu</a:t>
            </a:r>
            <a:endParaRPr lang="fr-B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9</a:t>
            </a:fld>
            <a:endParaRPr lang="fr-BE"/>
          </a:p>
        </p:txBody>
      </p:sp>
      <p:sp>
        <p:nvSpPr>
          <p:cNvPr id="5" name="TextBox 4"/>
          <p:cNvSpPr txBox="1"/>
          <p:nvPr/>
        </p:nvSpPr>
        <p:spPr>
          <a:xfrm>
            <a:off x="1835696" y="548680"/>
            <a:ext cx="4608512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Raising awareness</a:t>
            </a:r>
            <a:endParaRPr lang="en-US" sz="3200" dirty="0"/>
          </a:p>
        </p:txBody>
      </p:sp>
      <p:sp>
        <p:nvSpPr>
          <p:cNvPr id="6" name="TextBox 5"/>
          <p:cNvSpPr txBox="1"/>
          <p:nvPr/>
        </p:nvSpPr>
        <p:spPr>
          <a:xfrm>
            <a:off x="1187624" y="1988840"/>
            <a:ext cx="6768752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Education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Workshops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Conferences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Examples</a:t>
            </a:r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8613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华文新魏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2240BEE36140C4099AA2AE462C59614" ma:contentTypeVersion="2" ma:contentTypeDescription="Create a new document." ma:contentTypeScope="" ma:versionID="e63c2246d32922dcb5ba18055bf4d5d1">
  <xsd:schema xmlns:xsd="http://www.w3.org/2001/XMLSchema" xmlns:xs="http://www.w3.org/2001/XMLSchema" xmlns:p="http://schemas.microsoft.com/office/2006/metadata/properties" xmlns:ns1="http://schemas.microsoft.com/sharepoint/v3" xmlns:ns2="1aaea1ea-72e4-4374-b05e-72e2f16fb7ae" targetNamespace="http://schemas.microsoft.com/office/2006/metadata/properties" ma:root="true" ma:fieldsID="5f03cfa57e716973114bdf2422329f5c" ns1:_="" ns2:_="">
    <xsd:import namespace="http://schemas.microsoft.com/sharepoint/v3"/>
    <xsd:import namespace="1aaea1ea-72e4-4374-b05e-72e2f16fb7ae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aaea1ea-72e4-4374-b05e-72e2f16fb7ae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C5231F2C-EF6B-4BB3-B2FC-87B75F694C7A}"/>
</file>

<file path=customXml/itemProps2.xml><?xml version="1.0" encoding="utf-8"?>
<ds:datastoreItem xmlns:ds="http://schemas.openxmlformats.org/officeDocument/2006/customXml" ds:itemID="{CE5F8087-B504-4B82-9C47-FEDA148AFA45}"/>
</file>

<file path=customXml/itemProps3.xml><?xml version="1.0" encoding="utf-8"?>
<ds:datastoreItem xmlns:ds="http://schemas.openxmlformats.org/officeDocument/2006/customXml" ds:itemID="{DFC7F7D9-E5A9-41D8-837B-20265A5598D7}"/>
</file>

<file path=docProps/app.xml><?xml version="1.0" encoding="utf-8"?>
<Properties xmlns="http://schemas.openxmlformats.org/officeDocument/2006/extended-properties" xmlns:vt="http://schemas.openxmlformats.org/officeDocument/2006/docPropsVTypes">
  <Template>Civic.thmx</Template>
  <TotalTime>4023</TotalTime>
  <Words>224</Words>
  <Application>Microsoft Macintosh PowerPoint</Application>
  <PresentationFormat>On-screen Show (4:3)</PresentationFormat>
  <Paragraphs>122</Paragraphs>
  <Slides>13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Civic</vt:lpstr>
      <vt:lpstr>PowerPoint Presentation</vt:lpstr>
      <vt:lpstr>Challenges in Europe</vt:lpstr>
      <vt:lpstr>Traditional Broadcasting</vt:lpstr>
      <vt:lpstr>HbbTV</vt:lpstr>
      <vt:lpstr>PowerPoint Presentation</vt:lpstr>
      <vt:lpstr>Convergence</vt:lpstr>
      <vt:lpstr>Legislation</vt:lpstr>
      <vt:lpstr>Available information</vt:lpstr>
      <vt:lpstr>PowerPoint Presentation</vt:lpstr>
      <vt:lpstr>Opportunities</vt:lpstr>
      <vt:lpstr>Opportunities 2</vt:lpstr>
      <vt:lpstr>Next steps forward?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Nada</dc:creator>
  <cp:lastModifiedBy>Pilar Orero</cp:lastModifiedBy>
  <cp:revision>90</cp:revision>
  <dcterms:created xsi:type="dcterms:W3CDTF">2015-01-27T14:52:11Z</dcterms:created>
  <dcterms:modified xsi:type="dcterms:W3CDTF">2015-04-21T06:36:57Z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0x01010042240BEE36140C4099AA2AE462C59614</vt:lpwstr>
  </property>
</Properties>
</file>