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57" d="100"/>
          <a:sy n="57" d="100"/>
        </p:scale>
        <p:origin x="-1746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saga.r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he-united-group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0"/>
            <a:ext cx="7406640" cy="1600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Role </a:t>
            </a:r>
            <a:r>
              <a:rPr lang="en-US" sz="2800" b="1" dirty="0" smtClean="0"/>
              <a:t>of ICT in the development of an inclusive society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74536"/>
          </a:xfrm>
        </p:spPr>
        <p:txBody>
          <a:bodyPr/>
          <a:lstStyle/>
          <a:p>
            <a:r>
              <a:rPr lang="en-US" b="1" dirty="0" smtClean="0"/>
              <a:t> </a:t>
            </a:r>
            <a:endParaRPr lang="en-US" dirty="0" smtClean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NGO PROFORMA</a:t>
            </a:r>
            <a:endParaRPr lang="en-US" dirty="0" smtClean="0"/>
          </a:p>
          <a:p>
            <a:pPr algn="ctr"/>
            <a:r>
              <a:rPr lang="en-US" b="1" dirty="0" smtClean="0"/>
              <a:t> </a:t>
            </a:r>
            <a:endParaRPr lang="en-US" dirty="0" smtClean="0"/>
          </a:p>
          <a:p>
            <a:pPr algn="ctr"/>
            <a:r>
              <a:rPr lang="en-US" b="1" dirty="0" err="1" smtClean="0"/>
              <a:t>Dejan</a:t>
            </a:r>
            <a:r>
              <a:rPr lang="en-US" b="1" dirty="0" smtClean="0"/>
              <a:t> </a:t>
            </a:r>
            <a:r>
              <a:rPr lang="en-US" b="1" dirty="0" err="1" smtClean="0"/>
              <a:t>Masliković</a:t>
            </a:r>
            <a:r>
              <a:rPr lang="en-US" b="1" dirty="0" smtClean="0"/>
              <a:t>, </a:t>
            </a:r>
            <a:r>
              <a:rPr lang="en-US" b="1" dirty="0" err="1" smtClean="0"/>
              <a:t>M.Sc</a:t>
            </a:r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dejan.maslikovic@sanu.ac.rs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8229600" cy="510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INTERNATIONAL CONFERENCE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 algn="ctr">
              <a:buNone/>
            </a:pPr>
            <a:r>
              <a:rPr lang="en-US" sz="2600" b="1" dirty="0" smtClean="0"/>
              <a:t>PARTNERS:</a:t>
            </a:r>
            <a:endParaRPr lang="en-US" sz="2600" dirty="0" smtClean="0"/>
          </a:p>
          <a:p>
            <a:pPr>
              <a:buNone/>
            </a:pPr>
            <a:r>
              <a:rPr lang="en-US" dirty="0" smtClean="0"/>
              <a:t> 1.</a:t>
            </a:r>
            <a:r>
              <a:rPr lang="en-US" sz="2600" dirty="0" smtClean="0"/>
              <a:t> Ministry of Culture and Information </a:t>
            </a:r>
          </a:p>
          <a:p>
            <a:pPr>
              <a:buNone/>
            </a:pPr>
            <a:r>
              <a:rPr lang="en-US" sz="2600" dirty="0" smtClean="0"/>
              <a:t>2. Ministry of Trade, Tourism and Telecommunications             </a:t>
            </a:r>
          </a:p>
          <a:p>
            <a:pPr>
              <a:buNone/>
            </a:pPr>
            <a:r>
              <a:rPr lang="en-US" sz="2600" dirty="0" smtClean="0"/>
              <a:t>3. Center for the Promotion of Science</a:t>
            </a:r>
          </a:p>
          <a:p>
            <a:pPr>
              <a:buNone/>
            </a:pPr>
            <a:r>
              <a:rPr lang="en-US" sz="2600" dirty="0" smtClean="0"/>
              <a:t>4. British Council </a:t>
            </a:r>
          </a:p>
          <a:p>
            <a:pPr>
              <a:buNone/>
            </a:pPr>
            <a:r>
              <a:rPr lang="en-US" sz="2600" dirty="0" smtClean="0"/>
              <a:t>5. Embassy of Canada in Belgrade</a:t>
            </a:r>
          </a:p>
          <a:p>
            <a:pPr>
              <a:buNone/>
            </a:pPr>
            <a:r>
              <a:rPr lang="en-US" sz="2600" dirty="0" smtClean="0"/>
              <a:t>6. </a:t>
            </a:r>
            <a:r>
              <a:rPr lang="en-US" sz="2600" dirty="0" smtClean="0">
                <a:hlinkClick r:id="rId2" tooltip="&quot;To homepage&quot; "/>
              </a:rPr>
              <a:t> </a:t>
            </a:r>
            <a:endParaRPr lang="en-US" sz="2600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Saga-Logo">
            <a:hlinkClick r:id="rId2" tooltip="&quot;To homepag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5486400"/>
            <a:ext cx="152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866888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INTERNATIONAL CONFERENCE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  <a:r>
              <a:rPr lang="en-US" sz="2400" dirty="0" smtClean="0"/>
              <a:t>Potential partners we are negotiating with: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1. Fund for an Open Society</a:t>
            </a:r>
          </a:p>
          <a:p>
            <a:pPr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Konrad</a:t>
            </a:r>
            <a:r>
              <a:rPr lang="en-US" sz="2400" dirty="0" smtClean="0"/>
              <a:t> Adenauer </a:t>
            </a:r>
            <a:r>
              <a:rPr lang="en-US" sz="2400" dirty="0" err="1" smtClean="0"/>
              <a:t>Stiftung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3. SBB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invitation to partners is still open!!!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http://www.sbb.rs/img/ug_logo.png">
            <a:hlinkClick r:id="rId2" tgtFrame="&quot;_blank&quot;" tooltip="&quot;Member of United Grou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34340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>Role of ICT in the development of an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inclusive </a:t>
            </a:r>
            <a:r>
              <a:rPr lang="en-US" sz="3100" b="1" dirty="0" smtClean="0"/>
              <a:t>society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8153400" cy="45720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CHALLENGES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b="1" dirty="0" smtClean="0"/>
              <a:t>Finances  </a:t>
            </a:r>
            <a:endParaRPr lang="en-US" dirty="0" smtClean="0"/>
          </a:p>
          <a:p>
            <a:r>
              <a:rPr lang="en-US" b="1" dirty="0" smtClean="0"/>
              <a:t>Lack of devices, applications and software  </a:t>
            </a:r>
            <a:endParaRPr lang="en-US" dirty="0" smtClean="0"/>
          </a:p>
          <a:p>
            <a:r>
              <a:rPr lang="en-US" b="1" dirty="0" smtClean="0"/>
              <a:t>Insufficient level of information and skill of persons with disabilities 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19288" cy="48006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n-US" b="1" dirty="0" smtClean="0"/>
              <a:t>WORKSHOPS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PWD  COMPETENCE FOR  ICT  USE      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JOINT PROJECT: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 PROFORMA </a:t>
            </a:r>
          </a:p>
          <a:p>
            <a:pPr algn="ctr">
              <a:buNone/>
            </a:pPr>
            <a:r>
              <a:rPr lang="en-US" b="1" dirty="0" smtClean="0"/>
              <a:t>&amp;</a:t>
            </a:r>
          </a:p>
          <a:p>
            <a:pPr algn="ctr">
              <a:buNone/>
            </a:pPr>
            <a:r>
              <a:rPr lang="en-US" b="1" dirty="0" smtClean="0"/>
              <a:t>CENTER  FOR  DEVELOPMENT  OF  INCLUSIVE  SOCIETY 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 GOALS:</a:t>
            </a:r>
            <a:endParaRPr lang="en-US" dirty="0" smtClean="0"/>
          </a:p>
          <a:p>
            <a:pPr lvl="0"/>
            <a:r>
              <a:rPr lang="en-US" b="1" dirty="0" smtClean="0"/>
              <a:t>professional recognition </a:t>
            </a:r>
            <a:endParaRPr lang="en-US" dirty="0" smtClean="0"/>
          </a:p>
          <a:p>
            <a:pPr lvl="0"/>
            <a:r>
              <a:rPr lang="en-US" b="1" dirty="0" smtClean="0"/>
              <a:t>education </a:t>
            </a:r>
            <a:endParaRPr lang="en-US" dirty="0" smtClean="0"/>
          </a:p>
          <a:p>
            <a:pPr lvl="0"/>
            <a:r>
              <a:rPr lang="en-US" b="1" dirty="0" smtClean="0"/>
              <a:t>independent living</a:t>
            </a:r>
            <a:endParaRPr lang="en-US" dirty="0" smtClean="0"/>
          </a:p>
          <a:p>
            <a:pPr lvl="0"/>
            <a:r>
              <a:rPr lang="en-US" b="1" dirty="0" smtClean="0"/>
              <a:t>leisure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Role of ICT in the development of an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inclusive </a:t>
            </a:r>
            <a:r>
              <a:rPr lang="en-US" sz="2800" b="1" dirty="0" smtClean="0"/>
              <a:t>society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46482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JOINT ACTION!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algn="ctr"/>
            <a:r>
              <a:rPr lang="en-US" sz="2800" b="1" dirty="0" smtClean="0"/>
              <a:t>DECISION-MAKERS</a:t>
            </a:r>
            <a:endParaRPr lang="en-US" sz="2800" dirty="0" smtClean="0"/>
          </a:p>
          <a:p>
            <a:pPr algn="ctr"/>
            <a:r>
              <a:rPr lang="en-US" sz="2800" b="1" dirty="0" smtClean="0"/>
              <a:t>CIVIL SOCIETY   </a:t>
            </a:r>
            <a:endParaRPr lang="en-US" sz="2800" dirty="0" smtClean="0"/>
          </a:p>
          <a:p>
            <a:pPr algn="ctr"/>
            <a:r>
              <a:rPr lang="en-US" sz="2800" b="1" dirty="0" smtClean="0"/>
              <a:t>ORGANIZATIONS OF PERSONS WITH DISABILITIES</a:t>
            </a:r>
            <a:endParaRPr lang="en-US" sz="2800" dirty="0" smtClean="0"/>
          </a:p>
          <a:p>
            <a:pPr algn="ctr"/>
            <a:r>
              <a:rPr lang="en-US" sz="2800" b="1" dirty="0" smtClean="0"/>
              <a:t>PRIVATE SECTOR   </a:t>
            </a:r>
            <a:endParaRPr lang="en-US" sz="2800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47244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Nicholas Negroponte*</a:t>
            </a:r>
          </a:p>
          <a:p>
            <a:pPr algn="ctr">
              <a:buNone/>
            </a:pPr>
            <a:r>
              <a:rPr lang="en-US" dirty="0" smtClean="0"/>
              <a:t>Being Digital</a:t>
            </a:r>
          </a:p>
          <a:p>
            <a:pPr algn="ctr">
              <a:buNone/>
            </a:pPr>
            <a:r>
              <a:rPr lang="en-US" sz="2000" dirty="0" smtClean="0"/>
              <a:t>(1995)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b="1" dirty="0" smtClean="0"/>
              <a:t>Information society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Post information society</a:t>
            </a:r>
            <a:endParaRPr lang="en-US" b="1" dirty="0" smtClean="0"/>
          </a:p>
          <a:p>
            <a:pPr algn="ctr"/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*</a:t>
            </a:r>
            <a:r>
              <a:rPr lang="en-US" sz="1900" dirty="0" smtClean="0"/>
              <a:t>Ex </a:t>
            </a:r>
            <a:r>
              <a:rPr lang="en-US" sz="1900" dirty="0" smtClean="0"/>
              <a:t>Head of Media Lab on the MIT</a:t>
            </a:r>
          </a:p>
          <a:p>
            <a:pPr algn="ctr">
              <a:buNone/>
            </a:pP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924800" cy="13716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866888" cy="4572000"/>
          </a:xfrm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Accessibility </a:t>
            </a:r>
            <a:r>
              <a:rPr lang="en-US" b="1" dirty="0" smtClean="0"/>
              <a:t>of ICT in Serbia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lvl="0" algn="ctr"/>
            <a:r>
              <a:rPr lang="en-US" b="1" dirty="0" smtClean="0"/>
              <a:t> Government efforts</a:t>
            </a:r>
            <a:endParaRPr lang="en-US" dirty="0" smtClean="0"/>
          </a:p>
          <a:p>
            <a:pPr lvl="0" algn="ctr"/>
            <a:r>
              <a:rPr lang="en-US" b="1" dirty="0" smtClean="0"/>
              <a:t>Competition for the projects support </a:t>
            </a:r>
            <a:endParaRPr lang="en-US" dirty="0" smtClean="0"/>
          </a:p>
          <a:p>
            <a:pPr lvl="0" algn="ctr"/>
            <a:r>
              <a:rPr lang="en-US" b="1" dirty="0" smtClean="0"/>
              <a:t>Statistics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90600" y="13716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325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>Role of ICT in the development of an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inclusive </a:t>
            </a:r>
            <a:r>
              <a:rPr lang="en-US" sz="3100" b="1" dirty="0" smtClean="0"/>
              <a:t>society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The share of Internet users according to their level of education: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• 87.6% of persons with higher education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• 71.5% of persons with secondary education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• 30.7% of persons with education lower than    			secondary</a:t>
            </a:r>
            <a:endParaRPr lang="en-US" sz="2400" dirty="0" smtClean="0"/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/>
          <a:lstStyle/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The share of Internet users by employment status: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• 100% of the students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• 84.3% of employed persons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• 58.9% of the unemployed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Role </a:t>
            </a:r>
            <a:r>
              <a:rPr lang="en-US" sz="3100" b="1" dirty="0" smtClean="0"/>
              <a:t>of ICT in the development of </a:t>
            </a:r>
            <a:r>
              <a:rPr lang="en-US" sz="3100" b="1" dirty="0" smtClean="0"/>
              <a:t>an</a:t>
            </a:r>
            <a:br>
              <a:rPr lang="en-US" sz="3100" b="1" dirty="0" smtClean="0"/>
            </a:br>
            <a:r>
              <a:rPr lang="en-US" sz="3100" b="1" dirty="0" smtClean="0"/>
              <a:t> </a:t>
            </a:r>
            <a:r>
              <a:rPr lang="en-US" sz="3100" b="1" dirty="0" smtClean="0"/>
              <a:t>inclusive society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866888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Internet </a:t>
            </a:r>
            <a:r>
              <a:rPr lang="en-US" sz="2400" b="1" dirty="0" smtClean="0"/>
              <a:t>access by income level: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 90% of people with incomes  over 600e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80% of people with incomes between 300 and 600e</a:t>
            </a:r>
          </a:p>
          <a:p>
            <a:pPr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 only 30% of people with incomes below the 300e which is the average salary in Serbia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3716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b="1" dirty="0" smtClean="0"/>
              <a:t>Challenges</a:t>
            </a:r>
          </a:p>
          <a:p>
            <a:pPr lvl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Poverty</a:t>
            </a:r>
          </a:p>
          <a:p>
            <a:pPr algn="ctr"/>
            <a:r>
              <a:rPr lang="en-US" dirty="0" smtClean="0"/>
              <a:t>Less education</a:t>
            </a:r>
          </a:p>
          <a:p>
            <a:pPr algn="ctr"/>
            <a:r>
              <a:rPr lang="en-US" dirty="0" smtClean="0"/>
              <a:t>Necessity of subsidies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PROJECT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1. Research 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2. Conference   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3. Workshop 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866888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RESEARCH    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Main  Research  </a:t>
            </a:r>
            <a:r>
              <a:rPr lang="en-US" b="1" dirty="0" smtClean="0"/>
              <a:t>Team: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2400" b="1" dirty="0" smtClean="0"/>
              <a:t>Prof Dr </a:t>
            </a:r>
            <a:r>
              <a:rPr lang="en-US" sz="2400" b="1" dirty="0" err="1" smtClean="0"/>
              <a:t>Djordje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Kadijević</a:t>
            </a:r>
            <a:r>
              <a:rPr lang="en-US" sz="2400" b="1" dirty="0" smtClean="0"/>
              <a:t>, </a:t>
            </a:r>
            <a:r>
              <a:rPr lang="en-US" sz="2400" b="1" dirty="0" smtClean="0"/>
              <a:t>methodologist</a:t>
            </a:r>
            <a:endParaRPr lang="en-US" sz="2400" dirty="0" smtClean="0"/>
          </a:p>
          <a:p>
            <a:pPr algn="ctr"/>
            <a:r>
              <a:rPr lang="en-US" sz="2400" b="1" dirty="0" smtClean="0"/>
              <a:t>Prof Dr </a:t>
            </a:r>
            <a:r>
              <a:rPr lang="en-US" sz="2400" b="1" dirty="0" err="1" smtClean="0"/>
              <a:t>Gordana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Odović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defectologist</a:t>
            </a:r>
            <a:r>
              <a:rPr lang="en-US" sz="2400" b="1" dirty="0" smtClean="0"/>
              <a:t> </a:t>
            </a:r>
            <a:endParaRPr lang="en-US" sz="2400" dirty="0" smtClean="0"/>
          </a:p>
          <a:p>
            <a:pPr algn="ctr"/>
            <a:r>
              <a:rPr lang="en-US" sz="2400" b="1" dirty="0" err="1" smtClean="0"/>
              <a:t>Dejan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Masliković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M.Sc</a:t>
            </a:r>
            <a:r>
              <a:rPr lang="en-US" sz="2400" b="1" dirty="0" smtClean="0"/>
              <a:t>, inclusion expert </a:t>
            </a:r>
            <a:endParaRPr lang="en-US" sz="2400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Role of ICT in the development of </a:t>
            </a:r>
            <a:r>
              <a:rPr lang="en-US" sz="2800" b="1" dirty="0" smtClean="0"/>
              <a:t>an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inclusive society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RESEARCH     </a:t>
            </a:r>
            <a:endParaRPr lang="en-US" dirty="0" smtClean="0"/>
          </a:p>
          <a:p>
            <a:pPr>
              <a:buNone/>
            </a:pPr>
            <a:r>
              <a:rPr lang="en-US" sz="2600" b="1" dirty="0" smtClean="0"/>
              <a:t>The results of this research showed that 81% of PWD have completed just elementary and secondary school. </a:t>
            </a:r>
            <a:endParaRPr lang="en-US" sz="2600" dirty="0" smtClean="0"/>
          </a:p>
          <a:p>
            <a:pPr>
              <a:buNone/>
            </a:pPr>
            <a:r>
              <a:rPr lang="en-US" sz="2600" b="1" dirty="0" smtClean="0"/>
              <a:t>The following findings obtained in this research show that almost half (48%) of persons with disabilities are unemployed,  20% are working but not in their profession, and approximately 31% work in their profession. </a:t>
            </a:r>
            <a:endParaRPr lang="en-US" sz="2600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95400"/>
            <a:ext cx="8153400" cy="0"/>
          </a:xfrm>
          <a:prstGeom prst="line">
            <a:avLst/>
          </a:prstGeom>
          <a:ln cap="rnd" cmpd="sng">
            <a:prstDash val="solid"/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EBCA21-73B1-4228-BAB0-FD2F300E6736}"/>
</file>

<file path=customXml/itemProps2.xml><?xml version="1.0" encoding="utf-8"?>
<ds:datastoreItem xmlns:ds="http://schemas.openxmlformats.org/officeDocument/2006/customXml" ds:itemID="{AA2FA923-3143-4878-A2EC-06393A679901}"/>
</file>

<file path=customXml/itemProps3.xml><?xml version="1.0" encoding="utf-8"?>
<ds:datastoreItem xmlns:ds="http://schemas.openxmlformats.org/officeDocument/2006/customXml" ds:itemID="{E9DC74B9-D86D-4F75-94D8-F8E77ECA39B2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</TotalTime>
  <Words>268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  Role of ICT in the development of an inclusive society  </vt:lpstr>
      <vt:lpstr>Role of ICT in the development of an  inclusive society</vt:lpstr>
      <vt:lpstr>Role of ICT in the development of an  inclusive society  </vt:lpstr>
      <vt:lpstr>Role of ICT in the development of an  inclusive society  </vt:lpstr>
      <vt:lpstr> Role of ICT in the development of an  inclusive society  </vt:lpstr>
      <vt:lpstr>Role of ICT in the development of an  inclusive society  </vt:lpstr>
      <vt:lpstr>Role of ICT in the development of an  inclusive society  </vt:lpstr>
      <vt:lpstr>Role of ICT in the development of an  inclusive society  </vt:lpstr>
      <vt:lpstr>Role of ICT in the development of an  inclusive society  </vt:lpstr>
      <vt:lpstr>Role of ICT in the development of an  inclusive society  </vt:lpstr>
      <vt:lpstr>Role of ICT in the development of an  inclusive society  </vt:lpstr>
      <vt:lpstr>Role of ICT in the development of an  inclusive society  </vt:lpstr>
      <vt:lpstr>Role of ICT in the development of an  inclusive society  </vt:lpstr>
      <vt:lpstr>Role of ICT in the development of an  inclusive society</vt:lpstr>
      <vt:lpstr>Role of ICT in the development of an  inclusive society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ICT in the development of an inclusive society  </dc:title>
  <dc:creator>Dejan</dc:creator>
  <cp:lastModifiedBy>Dejan</cp:lastModifiedBy>
  <cp:revision>9</cp:revision>
  <dcterms:created xsi:type="dcterms:W3CDTF">2006-08-16T00:00:00Z</dcterms:created>
  <dcterms:modified xsi:type="dcterms:W3CDTF">2015-04-18T11:07:55Z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