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27" r:id="rId2"/>
  </p:sldMasterIdLst>
  <p:notesMasterIdLst>
    <p:notesMasterId r:id="rId9"/>
  </p:notesMasterIdLst>
  <p:handoutMasterIdLst>
    <p:handoutMasterId r:id="rId10"/>
  </p:handoutMasterIdLst>
  <p:sldIdLst>
    <p:sldId id="539" r:id="rId3"/>
    <p:sldId id="538" r:id="rId4"/>
    <p:sldId id="544" r:id="rId5"/>
    <p:sldId id="547" r:id="rId6"/>
    <p:sldId id="546" r:id="rId7"/>
    <p:sldId id="537" r:id="rId8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–"/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–"/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–"/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–"/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–"/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66FF"/>
    <a:srgbClr val="00CC99"/>
    <a:srgbClr val="006666"/>
    <a:srgbClr val="C4085D"/>
    <a:srgbClr val="CC3399"/>
    <a:srgbClr val="FFFFFF"/>
    <a:srgbClr val="FF66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80763" autoAdjust="0"/>
  </p:normalViewPr>
  <p:slideViewPr>
    <p:cSldViewPr>
      <p:cViewPr varScale="1">
        <p:scale>
          <a:sx n="55" d="100"/>
          <a:sy n="55" d="100"/>
        </p:scale>
        <p:origin x="-177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22" y="-96"/>
      </p:cViewPr>
      <p:guideLst>
        <p:guide orient="horz" pos="3108"/>
        <p:guide pos="212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90" tIns="43795" rIns="87590" bIns="43795" numCol="1" anchor="t" anchorCtr="0" compatLnSpc="1">
            <a:prstTxWarp prst="textNoShape">
              <a:avLst/>
            </a:prstTxWarp>
          </a:bodyPr>
          <a:lstStyle>
            <a:lvl1pPr defTabSz="876300">
              <a:spcBef>
                <a:spcPct val="0"/>
              </a:spcBef>
              <a:buFontTx/>
              <a:buNone/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90" tIns="43795" rIns="87590" bIns="43795" numCol="1" anchor="t" anchorCtr="0" compatLnSpc="1">
            <a:prstTxWarp prst="textNoShape">
              <a:avLst/>
            </a:prstTxWarp>
          </a:bodyPr>
          <a:lstStyle>
            <a:lvl1pPr algn="r" defTabSz="876300">
              <a:spcBef>
                <a:spcPct val="0"/>
              </a:spcBef>
              <a:buFontTx/>
              <a:buNone/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90" tIns="43795" rIns="87590" bIns="43795" numCol="1" anchor="b" anchorCtr="0" compatLnSpc="1">
            <a:prstTxWarp prst="textNoShape">
              <a:avLst/>
            </a:prstTxWarp>
          </a:bodyPr>
          <a:lstStyle>
            <a:lvl1pPr defTabSz="876300">
              <a:spcBef>
                <a:spcPct val="0"/>
              </a:spcBef>
              <a:buFontTx/>
              <a:buNone/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90" tIns="43795" rIns="87590" bIns="43795" numCol="1" anchor="b" anchorCtr="0" compatLnSpc="1">
            <a:prstTxWarp prst="textNoShape">
              <a:avLst/>
            </a:prstTxWarp>
          </a:bodyPr>
          <a:lstStyle>
            <a:lvl1pPr algn="r" defTabSz="876300">
              <a:spcBef>
                <a:spcPct val="0"/>
              </a:spcBef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FDD83407-95CB-44EA-A78B-4A744E8F5AB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9214749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78" tIns="47439" rIns="94878" bIns="47439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78" tIns="47439" rIns="94878" bIns="47439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78" tIns="47439" rIns="94878" bIns="47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78" tIns="47439" rIns="94878" bIns="47439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5775"/>
            <a:ext cx="2919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78" tIns="47439" rIns="94878" bIns="47439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C0478003-4A65-4FBA-8892-E9788E2898A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97228086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b="1" smtClean="0"/>
          </a:p>
        </p:txBody>
      </p:sp>
    </p:spTree>
    <p:extLst>
      <p:ext uri="{BB962C8B-B14F-4D97-AF65-F5344CB8AC3E}">
        <p14:creationId xmlns:p14="http://schemas.microsoft.com/office/powerpoint/2010/main" xmlns="" val="283775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359138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1750318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1750318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3537767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 smtClean="0">
              <a:latin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146522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288E3-8086-403F-80A5-380CBD88EED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300104195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B8C55-D562-4FA2-9BDA-69AE65FD58C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20177747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BDB2B-88EA-4A0D-8539-32C6E0AE790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23928098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bs-Latn-B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0891C-5637-405F-924A-252C53DE4E99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33726592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CC961-9CD6-44ED-9BF0-8CC5E5247D1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217602027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395288" y="765175"/>
            <a:ext cx="8288337" cy="0"/>
          </a:xfrm>
          <a:prstGeom prst="line">
            <a:avLst/>
          </a:prstGeom>
          <a:noFill/>
          <a:ln w="25400">
            <a:solidFill>
              <a:srgbClr val="00398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endParaRPr lang="en-GB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4826000" y="6097588"/>
            <a:ext cx="291623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dist" defTabSz="762000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hr-HR" sz="1200">
                <a:solidFill>
                  <a:srgbClr val="1C1C1C"/>
                </a:solidFill>
                <a:latin typeface="Times New Roman" panose="02020603050405020304" pitchFamily="18" charset="0"/>
              </a:rPr>
              <a:t>Regulatorna agencija za komunikacije</a:t>
            </a:r>
          </a:p>
          <a:p>
            <a:pPr algn="dist" defTabSz="762000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hr-HR" sz="1200">
                <a:solidFill>
                  <a:srgbClr val="1C1C1C"/>
                </a:solidFill>
                <a:latin typeface="Times New Roman" panose="02020603050405020304" pitchFamily="18" charset="0"/>
              </a:rPr>
              <a:t>Регулаторна агенција за комуникације</a:t>
            </a:r>
            <a:endParaRPr lang="en-US" sz="120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algn="dist" defTabSz="762000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>
                <a:solidFill>
                  <a:srgbClr val="1C1C1C"/>
                </a:solidFill>
                <a:latin typeface="Times New Roman" panose="02020603050405020304" pitchFamily="18" charset="0"/>
              </a:rPr>
              <a:t>Communications Regulatory Agency</a:t>
            </a:r>
            <a:endParaRPr lang="hr-HR" sz="1200">
              <a:solidFill>
                <a:srgbClr val="1C1C1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395288" y="6054725"/>
            <a:ext cx="8288337" cy="0"/>
          </a:xfrm>
          <a:prstGeom prst="line">
            <a:avLst/>
          </a:prstGeom>
          <a:noFill/>
          <a:ln w="25400">
            <a:solidFill>
              <a:srgbClr val="00398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endParaRPr lang="en-GB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Picture 10" descr="RAK%20Logo%20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947" t="-5278"/>
          <a:stretch>
            <a:fillRect/>
          </a:stretch>
        </p:blipFill>
        <p:spPr bwMode="auto">
          <a:xfrm>
            <a:off x="7735888" y="6073775"/>
            <a:ext cx="9413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6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6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999551218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22815911"/>
      </p:ext>
    </p:extLst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84052663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1506538"/>
            <a:ext cx="409416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506538"/>
            <a:ext cx="409575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1647501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78222838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8687670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37B34-5DC9-4408-AE38-107E6AF3DFA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15208936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73140544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72589049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457126852"/>
      </p:ext>
    </p:extLst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3672581"/>
      </p:ext>
    </p:extLst>
  </p:cSld>
  <p:clrMapOvr>
    <a:masterClrMapping/>
  </p:clrMapOvr>
  <p:transition spd="med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44450"/>
            <a:ext cx="2089150" cy="5500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44450"/>
            <a:ext cx="6118225" cy="5500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62615131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FC98E-F2FD-42D0-BE08-4843049D833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24823573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252D3-CC24-4DD4-9FA9-75A1AEEBEE4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05611892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B6E06-DF23-4EE6-AC2B-DA1A1023447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290082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F9714-C291-4D83-B1E8-CD332C3F7C3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13109133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F5399-7968-4885-860A-B188EA9C376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124879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444FD-7C66-4840-9930-7C7DEB2B2DA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07155015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s-Latn-B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4589F-6CDC-4E22-BA68-9576B75DA99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62011032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fld id="{9958EE15-90B9-46DC-ADFF-03F80C1753D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450"/>
            <a:ext cx="8353425" cy="725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6038" rIns="0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1506538"/>
            <a:ext cx="834231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 smtClean="0"/>
              <a:t>Click to edit Master text styles</a:t>
            </a:r>
          </a:p>
          <a:p>
            <a:pPr lvl="1"/>
            <a:r>
              <a:rPr lang="en-GB" altLang="sr-Latn-RS" smtClean="0"/>
              <a:t>Second level</a:t>
            </a:r>
          </a:p>
          <a:p>
            <a:pPr lvl="2"/>
            <a:r>
              <a:rPr lang="en-GB" altLang="sr-Latn-RS" smtClean="0"/>
              <a:t>Third level</a:t>
            </a:r>
          </a:p>
          <a:p>
            <a:pPr lvl="3"/>
            <a:r>
              <a:rPr lang="en-GB" altLang="sr-Latn-RS" smtClean="0"/>
              <a:t>Fourth level</a:t>
            </a:r>
          </a:p>
          <a:p>
            <a:pPr lvl="4"/>
            <a:r>
              <a:rPr lang="en-GB" altLang="sr-Latn-RS" smtClean="0"/>
              <a:t>Fifth level</a:t>
            </a:r>
          </a:p>
        </p:txBody>
      </p:sp>
      <p:sp>
        <p:nvSpPr>
          <p:cNvPr id="583685" name="Line 5"/>
          <p:cNvSpPr>
            <a:spLocks noChangeShapeType="1"/>
          </p:cNvSpPr>
          <p:nvPr userDrawn="1"/>
        </p:nvSpPr>
        <p:spPr bwMode="auto">
          <a:xfrm>
            <a:off x="395288" y="765175"/>
            <a:ext cx="8288337" cy="0"/>
          </a:xfrm>
          <a:prstGeom prst="line">
            <a:avLst/>
          </a:prstGeom>
          <a:noFill/>
          <a:ln w="25400">
            <a:solidFill>
              <a:srgbClr val="00398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endParaRPr lang="en-GB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686" name="Rectangle 6"/>
          <p:cNvSpPr>
            <a:spLocks noChangeArrowheads="1"/>
          </p:cNvSpPr>
          <p:nvPr userDrawn="1"/>
        </p:nvSpPr>
        <p:spPr bwMode="auto">
          <a:xfrm>
            <a:off x="4826000" y="6097588"/>
            <a:ext cx="291623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dist" defTabSz="762000" eaLnBrk="0" hangingPunct="0">
              <a:spcBef>
                <a:spcPct val="0"/>
              </a:spcBef>
              <a:buFontTx/>
              <a:buNone/>
              <a:defRPr/>
            </a:pPr>
            <a:r>
              <a:rPr lang="hr-HR" sz="1200">
                <a:solidFill>
                  <a:srgbClr val="1C1C1C"/>
                </a:solidFill>
                <a:latin typeface="Times New Roman" panose="02020603050405020304" pitchFamily="18" charset="0"/>
              </a:rPr>
              <a:t>Regulatorna agencija za komunikacije</a:t>
            </a:r>
          </a:p>
          <a:p>
            <a:pPr algn="dist" defTabSz="762000" eaLnBrk="0" hangingPunct="0">
              <a:spcBef>
                <a:spcPct val="0"/>
              </a:spcBef>
              <a:buFontTx/>
              <a:buNone/>
              <a:defRPr/>
            </a:pPr>
            <a:r>
              <a:rPr lang="hr-HR" sz="1200">
                <a:solidFill>
                  <a:srgbClr val="1C1C1C"/>
                </a:solidFill>
                <a:latin typeface="Times New Roman" panose="02020603050405020304" pitchFamily="18" charset="0"/>
              </a:rPr>
              <a:t>Регулаторна агенција за комуникације</a:t>
            </a:r>
            <a:endParaRPr lang="en-US" sz="120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algn="dist" defTabSz="762000" eaLnBrk="0" hangingPunct="0">
              <a:spcBef>
                <a:spcPct val="0"/>
              </a:spcBef>
              <a:buFontTx/>
              <a:buNone/>
              <a:defRPr/>
            </a:pPr>
            <a:r>
              <a:rPr lang="en-US" sz="1200">
                <a:solidFill>
                  <a:srgbClr val="1C1C1C"/>
                </a:solidFill>
                <a:latin typeface="Times New Roman" panose="02020603050405020304" pitchFamily="18" charset="0"/>
              </a:rPr>
              <a:t>Communications Regulatory Agency</a:t>
            </a:r>
            <a:endParaRPr lang="hr-HR" sz="1200">
              <a:solidFill>
                <a:srgbClr val="1C1C1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687" name="Line 7"/>
          <p:cNvSpPr>
            <a:spLocks noChangeShapeType="1"/>
          </p:cNvSpPr>
          <p:nvPr userDrawn="1"/>
        </p:nvSpPr>
        <p:spPr bwMode="auto">
          <a:xfrm>
            <a:off x="395288" y="6054725"/>
            <a:ext cx="8288337" cy="0"/>
          </a:xfrm>
          <a:prstGeom prst="line">
            <a:avLst/>
          </a:prstGeom>
          <a:noFill/>
          <a:ln w="25400">
            <a:solidFill>
              <a:srgbClr val="00398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  <a:defRPr/>
            </a:pPr>
            <a:endParaRPr lang="en-GB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688" name="Rectangle 8"/>
          <p:cNvSpPr>
            <a:spLocks noChangeArrowheads="1"/>
          </p:cNvSpPr>
          <p:nvPr userDrawn="1"/>
        </p:nvSpPr>
        <p:spPr bwMode="auto">
          <a:xfrm>
            <a:off x="250825" y="6162675"/>
            <a:ext cx="23717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spcBef>
                <a:spcPct val="0"/>
              </a:spcBef>
              <a:buSzPct val="80000"/>
              <a:buFont typeface="Wingdings" pitchFamily="2" charset="2"/>
              <a:buNone/>
              <a:defRPr/>
            </a:pPr>
            <a:r>
              <a:rPr lang="en-GB" sz="1200">
                <a:solidFill>
                  <a:srgbClr val="1C1C1C"/>
                </a:solidFill>
                <a:latin typeface="Times New Roman" panose="02020603050405020304" pitchFamily="18" charset="0"/>
              </a:rPr>
              <a:t>Naziv konferencije	</a:t>
            </a:r>
            <a:endParaRPr lang="hr-HR" sz="1200">
              <a:solidFill>
                <a:srgbClr val="1C1C1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689" name="Rectangle 9"/>
          <p:cNvSpPr>
            <a:spLocks noChangeArrowheads="1"/>
          </p:cNvSpPr>
          <p:nvPr userDrawn="1"/>
        </p:nvSpPr>
        <p:spPr bwMode="auto">
          <a:xfrm>
            <a:off x="3702050" y="6291263"/>
            <a:ext cx="963613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lnSpc>
                <a:spcPct val="65000"/>
              </a:lnSpc>
              <a:buSzPct val="80000"/>
              <a:buFont typeface="Wingdings" panose="05000000000000000000" pitchFamily="2" charset="2"/>
              <a:buNone/>
            </a:pPr>
            <a:r>
              <a:rPr lang="en-GB" altLang="sr-Latn-RS" sz="1200" i="1">
                <a:solidFill>
                  <a:srgbClr val="1C1C1C"/>
                </a:solidFill>
              </a:rPr>
              <a:t>Strana</a:t>
            </a:r>
            <a:r>
              <a:rPr lang="hr-HR" altLang="sr-Latn-RS" sz="1200" i="1">
                <a:solidFill>
                  <a:srgbClr val="1C1C1C"/>
                </a:solidFill>
              </a:rPr>
              <a:t> </a:t>
            </a:r>
            <a:fld id="{0E821209-9BEB-4A6B-A035-4D901B45C332}" type="slidenum">
              <a:rPr lang="hr-HR" altLang="sr-Latn-RS" sz="1200" i="1">
                <a:solidFill>
                  <a:srgbClr val="1C1C1C"/>
                </a:solidFill>
              </a:rPr>
              <a:pPr eaLnBrk="0" hangingPunct="0">
                <a:lnSpc>
                  <a:spcPct val="65000"/>
                </a:lnSpc>
                <a:buSzPct val="80000"/>
                <a:buFont typeface="Wingdings" panose="05000000000000000000" pitchFamily="2" charset="2"/>
                <a:buNone/>
              </a:pPr>
              <a:t>‹#›</a:t>
            </a:fld>
            <a:r>
              <a:rPr lang="hr-HR" altLang="sr-Latn-RS" sz="1200">
                <a:solidFill>
                  <a:srgbClr val="1C1C1C"/>
                </a:solidFill>
              </a:rPr>
              <a:t>	</a:t>
            </a:r>
          </a:p>
        </p:txBody>
      </p:sp>
      <p:pic>
        <p:nvPicPr>
          <p:cNvPr id="1033" name="Picture 10" descr="RAK%20Logo%20Fina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947" t="-5278"/>
          <a:stretch>
            <a:fillRect/>
          </a:stretch>
        </p:blipFill>
        <p:spPr bwMode="auto">
          <a:xfrm>
            <a:off x="7735888" y="6073775"/>
            <a:ext cx="9413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7989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6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bg2"/>
          </a:solidFill>
          <a:latin typeface="+mn-lt"/>
        </a:defRPr>
      </a:lvl3pPr>
      <a:lvl4pPr marL="15621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4pPr>
      <a:lvl5pPr marL="1981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5pPr>
      <a:lvl6pPr marL="2438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6pPr>
      <a:lvl7pPr marL="28956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7pPr>
      <a:lvl8pPr marL="33528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8pPr>
      <a:lvl9pPr marL="3810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 sz="1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4829"/>
            <a:ext cx="6400800" cy="1752600"/>
          </a:xfrm>
        </p:spPr>
        <p:txBody>
          <a:bodyPr/>
          <a:lstStyle/>
          <a:p>
            <a:r>
              <a:rPr lang="hr-HR" altLang="sr-Latn-RS" dirty="0" smtClean="0"/>
              <a:t>Amela </a:t>
            </a:r>
            <a:r>
              <a:rPr lang="hr-HR" altLang="sr-Latn-RS" dirty="0" smtClean="0"/>
              <a:t>Odobašić</a:t>
            </a:r>
          </a:p>
          <a:p>
            <a:r>
              <a:rPr lang="hr-HR" altLang="sr-Latn-RS" dirty="0" smtClean="0"/>
              <a:t>Head </a:t>
            </a:r>
            <a:r>
              <a:rPr lang="hr-HR" altLang="sr-Latn-RS" dirty="0" smtClean="0"/>
              <a:t>of Public </a:t>
            </a:r>
            <a:r>
              <a:rPr lang="hr-HR" altLang="sr-Latn-RS" dirty="0" smtClean="0"/>
              <a:t>Affairs</a:t>
            </a:r>
            <a:endParaRPr lang="en-US" altLang="sr-Latn-RS" dirty="0" smtClean="0"/>
          </a:p>
        </p:txBody>
      </p:sp>
      <p:sp>
        <p:nvSpPr>
          <p:cNvPr id="202761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hr-BA" smtClean="0"/>
              <a:t>RDF-EUR</a:t>
            </a:r>
            <a:br>
              <a:rPr lang="hr-BA" smtClean="0"/>
            </a:br>
            <a:r>
              <a:rPr lang="hr-BA" smtClean="0"/>
              <a:t>Ensuring </a:t>
            </a:r>
            <a:r>
              <a:rPr lang="hr-BA" dirty="0" smtClean="0"/>
              <a:t>access to ICT for persons with disabilities</a:t>
            </a:r>
            <a:endParaRPr lang="en-US" dirty="0" smtClean="0"/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3921" y="609600"/>
            <a:ext cx="2044279" cy="114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52600" y="762000"/>
            <a:ext cx="4572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BOSNIA  AND HERZEGOVINA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Communications Regulatory Agency</a:t>
            </a:r>
            <a:endParaRPr kumimoji="0" lang="hr-HR" altLang="sr-Latn-RS" sz="18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3464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bs-Latn-BA" sz="2800" dirty="0" smtClean="0"/>
              <a:t>Topics to </a:t>
            </a:r>
            <a:r>
              <a:rPr lang="bs-Latn-BA" sz="2800" dirty="0" smtClean="0"/>
              <a:t>address</a:t>
            </a:r>
            <a:endParaRPr lang="bs-Latn-B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/>
          <a:lstStyle/>
          <a:p>
            <a:r>
              <a:rPr lang="bs-Latn-BA" sz="2800" dirty="0" smtClean="0"/>
              <a:t>ICT accessibility for persons with disabilities and specific needs - state of affairs in Bosnia and Herzegovina;</a:t>
            </a:r>
          </a:p>
          <a:p>
            <a:r>
              <a:rPr lang="bs-Latn-BA" sz="2800" dirty="0" smtClean="0"/>
              <a:t>Challenges ahead of regulatory authority;</a:t>
            </a:r>
          </a:p>
          <a:p>
            <a:r>
              <a:rPr lang="bs-Latn-BA" sz="2800" dirty="0" smtClean="0"/>
              <a:t>Way forward</a:t>
            </a:r>
            <a:r>
              <a:rPr lang="bs-Latn-BA" sz="2800" dirty="0" smtClean="0"/>
              <a:t>;</a:t>
            </a:r>
            <a:endParaRPr lang="bs-Latn-BA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791202"/>
            <a:ext cx="8229600" cy="9302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b="1" dirty="0" smtClean="0"/>
              <a:t>	</a:t>
            </a:r>
            <a:r>
              <a:rPr lang="hr-HR" altLang="sr-Latn-RS" b="1" dirty="0"/>
              <a:t> </a:t>
            </a:r>
            <a:r>
              <a:rPr lang="hr-HR" altLang="sr-Latn-RS" b="1" dirty="0" smtClean="0"/>
              <a:t>                        </a:t>
            </a:r>
          </a:p>
          <a:p>
            <a:pPr>
              <a:lnSpc>
                <a:spcPct val="80000"/>
              </a:lnSpc>
            </a:pPr>
            <a:r>
              <a:rPr lang="hr-HR" altLang="sr-Latn-RS" b="1" dirty="0"/>
              <a:t>	 </a:t>
            </a:r>
            <a:r>
              <a:rPr lang="hr-HR" altLang="sr-Latn-RS" b="1" dirty="0" smtClean="0"/>
              <a:t>                        </a:t>
            </a:r>
            <a:r>
              <a:rPr lang="hr-HR" altLang="sr-Latn-RS" dirty="0" smtClean="0"/>
              <a:t>Regulatorna agencija za komunikacije</a:t>
            </a:r>
          </a:p>
          <a:p>
            <a:pPr>
              <a:lnSpc>
                <a:spcPct val="80000"/>
              </a:lnSpc>
            </a:pPr>
            <a:r>
              <a:rPr lang="bs-Latn-BA" altLang="sr-Latn-RS" dirty="0" smtClean="0"/>
              <a:t>                                               </a:t>
            </a:r>
            <a:r>
              <a:rPr lang="az-Cyrl-AZ" altLang="sr-Latn-RS" dirty="0" smtClean="0"/>
              <a:t>Регулаторна </a:t>
            </a:r>
            <a:r>
              <a:rPr lang="az-Cyrl-AZ" altLang="sr-Latn-RS" dirty="0"/>
              <a:t>агенција за комуникације</a:t>
            </a: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		    Communications </a:t>
            </a:r>
            <a:r>
              <a:rPr lang="hr-HR" altLang="sr-Latn-RS" dirty="0"/>
              <a:t>Regulatory Agency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00778"/>
            <a:ext cx="1282279" cy="72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762000" y="5894420"/>
            <a:ext cx="7696200" cy="10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431747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bs-Latn-BA" sz="2400" dirty="0" smtClean="0"/>
              <a:t>ICT accessibility for persons with disabilities </a:t>
            </a:r>
            <a:r>
              <a:rPr lang="bs-Latn-BA" sz="2400" dirty="0" smtClean="0"/>
              <a:t>in BiH</a:t>
            </a:r>
            <a:endParaRPr lang="bs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/>
          <a:lstStyle/>
          <a:p>
            <a:r>
              <a:rPr lang="en-GB" sz="2400" dirty="0" smtClean="0"/>
              <a:t>Bosnia and Herzegovina is a country with low level of implementation of ICT accessibility policy for persons with </a:t>
            </a:r>
            <a:r>
              <a:rPr lang="en-GB" sz="2400" dirty="0" smtClean="0"/>
              <a:t>disabilities</a:t>
            </a:r>
            <a:r>
              <a:rPr lang="hr-HR" sz="2400" dirty="0" smtClean="0"/>
              <a:t>.</a:t>
            </a:r>
          </a:p>
          <a:p>
            <a:r>
              <a:rPr lang="en-GB" sz="2400" dirty="0" smtClean="0"/>
              <a:t>Different types of ICT equipment and </a:t>
            </a:r>
            <a:r>
              <a:rPr lang="en-GB" sz="2400" dirty="0" smtClean="0"/>
              <a:t>services</a:t>
            </a:r>
            <a:r>
              <a:rPr lang="hr-HR" sz="2400" dirty="0" smtClean="0"/>
              <a:t> </a:t>
            </a:r>
            <a:r>
              <a:rPr lang="en-GB" sz="2400" dirty="0" smtClean="0"/>
              <a:t>are not achieved and available for persons with disabilities.</a:t>
            </a:r>
          </a:p>
          <a:p>
            <a:r>
              <a:rPr lang="en-GB" sz="2400" dirty="0" smtClean="0"/>
              <a:t>In the absence of national policy being implemented</a:t>
            </a:r>
            <a:r>
              <a:rPr lang="en-GB" sz="2400" dirty="0" smtClean="0"/>
              <a:t>, regional</a:t>
            </a:r>
            <a:r>
              <a:rPr lang="hr-HR" sz="2400" dirty="0" smtClean="0"/>
              <a:t> initiatives offer solutions.</a:t>
            </a:r>
          </a:p>
          <a:p>
            <a:endParaRPr lang="bs-Latn-BA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791202"/>
            <a:ext cx="8229600" cy="9302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b="1" dirty="0" smtClean="0"/>
              <a:t>	</a:t>
            </a:r>
            <a:r>
              <a:rPr lang="hr-HR" altLang="sr-Latn-RS" b="1" dirty="0"/>
              <a:t> </a:t>
            </a:r>
            <a:r>
              <a:rPr lang="hr-HR" altLang="sr-Latn-RS" b="1" dirty="0" smtClean="0"/>
              <a:t>                        </a:t>
            </a:r>
          </a:p>
          <a:p>
            <a:pPr>
              <a:lnSpc>
                <a:spcPct val="80000"/>
              </a:lnSpc>
            </a:pPr>
            <a:r>
              <a:rPr lang="hr-HR" altLang="sr-Latn-RS" b="1" dirty="0"/>
              <a:t>	 </a:t>
            </a:r>
            <a:r>
              <a:rPr lang="hr-HR" altLang="sr-Latn-RS" b="1" dirty="0" smtClean="0"/>
              <a:t>                        </a:t>
            </a:r>
            <a:r>
              <a:rPr lang="hr-HR" altLang="sr-Latn-RS" dirty="0" smtClean="0"/>
              <a:t>Regulatorna agencija za komunikacije</a:t>
            </a:r>
          </a:p>
          <a:p>
            <a:pPr>
              <a:lnSpc>
                <a:spcPct val="80000"/>
              </a:lnSpc>
            </a:pPr>
            <a:r>
              <a:rPr lang="bs-Latn-BA" altLang="sr-Latn-RS" dirty="0" smtClean="0"/>
              <a:t>                                               </a:t>
            </a:r>
            <a:r>
              <a:rPr lang="az-Cyrl-AZ" altLang="sr-Latn-RS" dirty="0" smtClean="0"/>
              <a:t>Регулаторна </a:t>
            </a:r>
            <a:r>
              <a:rPr lang="az-Cyrl-AZ" altLang="sr-Latn-RS" dirty="0"/>
              <a:t>агенција за комуникације</a:t>
            </a: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		    Communications </a:t>
            </a:r>
            <a:r>
              <a:rPr lang="hr-HR" altLang="sr-Latn-RS" dirty="0"/>
              <a:t>Regulatory Agency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00778"/>
            <a:ext cx="1282279" cy="72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762000" y="5894420"/>
            <a:ext cx="7696200" cy="10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981844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bs-Latn-BA" sz="2400" dirty="0" smtClean="0"/>
              <a:t>Challenges ahead of regulatory authority</a:t>
            </a:r>
            <a:endParaRPr lang="bs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/>
          <a:lstStyle/>
          <a:p>
            <a:r>
              <a:rPr lang="en-GB" sz="2400" dirty="0" smtClean="0"/>
              <a:t>Regulatory framework does not tackle ICT accessibility policy for persons with </a:t>
            </a:r>
            <a:r>
              <a:rPr lang="en-GB" sz="2400" dirty="0" err="1" smtClean="0"/>
              <a:t>disab</a:t>
            </a:r>
            <a:r>
              <a:rPr lang="hr-HR" sz="2400" dirty="0" smtClean="0"/>
              <a:t>ilities</a:t>
            </a:r>
            <a:r>
              <a:rPr lang="en-GB" sz="2400" dirty="0" smtClean="0"/>
              <a:t> </a:t>
            </a:r>
            <a:r>
              <a:rPr lang="en-GB" sz="2400" dirty="0" smtClean="0"/>
              <a:t>and specific needs per </a:t>
            </a:r>
            <a:r>
              <a:rPr lang="en-GB" sz="2400" dirty="0" smtClean="0"/>
              <a:t>se </a:t>
            </a:r>
            <a:r>
              <a:rPr lang="hr-HR" sz="2400" dirty="0" smtClean="0"/>
              <a:t>due to lack of legal mandate.</a:t>
            </a:r>
          </a:p>
          <a:p>
            <a:r>
              <a:rPr lang="hr-HR" sz="2400" dirty="0" smtClean="0"/>
              <a:t>Regulator offers support by some provisions, some not obligatory.</a:t>
            </a:r>
          </a:p>
          <a:p>
            <a:r>
              <a:rPr lang="hr-HR" sz="2400" dirty="0" smtClean="0"/>
              <a:t>T</a:t>
            </a:r>
            <a:r>
              <a:rPr lang="en-GB" sz="2400" dirty="0" smtClean="0"/>
              <a:t>he </a:t>
            </a:r>
            <a:r>
              <a:rPr lang="en-GB" sz="2400" dirty="0" smtClean="0"/>
              <a:t>main challenges are often created due to inactivity of policy makers to adopt the newly created policies based on </a:t>
            </a:r>
            <a:r>
              <a:rPr lang="hr-HR" sz="2400" dirty="0" smtClean="0"/>
              <a:t>best</a:t>
            </a:r>
            <a:r>
              <a:rPr lang="en-GB" sz="2400" dirty="0" smtClean="0"/>
              <a:t> practices</a:t>
            </a:r>
            <a:r>
              <a:rPr lang="hr-HR" sz="2400" dirty="0" smtClean="0"/>
              <a:t>.</a:t>
            </a:r>
            <a:endParaRPr lang="bs-Latn-BA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791202"/>
            <a:ext cx="8229600" cy="9302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b="1" dirty="0" smtClean="0"/>
              <a:t>	</a:t>
            </a:r>
            <a:r>
              <a:rPr lang="hr-HR" altLang="sr-Latn-RS" b="1" dirty="0"/>
              <a:t> </a:t>
            </a:r>
            <a:r>
              <a:rPr lang="hr-HR" altLang="sr-Latn-RS" b="1" dirty="0" smtClean="0"/>
              <a:t>                        </a:t>
            </a:r>
          </a:p>
          <a:p>
            <a:pPr>
              <a:lnSpc>
                <a:spcPct val="80000"/>
              </a:lnSpc>
            </a:pPr>
            <a:r>
              <a:rPr lang="hr-HR" altLang="sr-Latn-RS" b="1" dirty="0"/>
              <a:t>	 </a:t>
            </a:r>
            <a:r>
              <a:rPr lang="hr-HR" altLang="sr-Latn-RS" b="1" dirty="0" smtClean="0"/>
              <a:t>                        </a:t>
            </a:r>
            <a:r>
              <a:rPr lang="hr-HR" altLang="sr-Latn-RS" dirty="0" smtClean="0"/>
              <a:t>Regulatorna agencija za komunikacije</a:t>
            </a:r>
          </a:p>
          <a:p>
            <a:pPr>
              <a:lnSpc>
                <a:spcPct val="80000"/>
              </a:lnSpc>
            </a:pPr>
            <a:r>
              <a:rPr lang="bs-Latn-BA" altLang="sr-Latn-RS" dirty="0" smtClean="0"/>
              <a:t>                                               </a:t>
            </a:r>
            <a:r>
              <a:rPr lang="az-Cyrl-AZ" altLang="sr-Latn-RS" dirty="0" smtClean="0"/>
              <a:t>Регулаторна </a:t>
            </a:r>
            <a:r>
              <a:rPr lang="az-Cyrl-AZ" altLang="sr-Latn-RS" dirty="0"/>
              <a:t>агенција за комуникације</a:t>
            </a: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		    Communications </a:t>
            </a:r>
            <a:r>
              <a:rPr lang="hr-HR" altLang="sr-Latn-RS" dirty="0"/>
              <a:t>Regulatory Agency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00778"/>
            <a:ext cx="1282279" cy="72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762000" y="5894420"/>
            <a:ext cx="7696200" cy="10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981844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bs-Latn-BA" sz="2400" dirty="0" smtClean="0"/>
              <a:t>Way </a:t>
            </a:r>
            <a:r>
              <a:rPr lang="bs-Latn-BA" sz="2400" dirty="0" smtClean="0"/>
              <a:t>forward</a:t>
            </a:r>
            <a:endParaRPr lang="bs-Latn-B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/>
          <a:lstStyle/>
          <a:p>
            <a:pPr lvl="0"/>
            <a:r>
              <a:rPr lang="en-GB" sz="2400" dirty="0" smtClean="0"/>
              <a:t>ITU </a:t>
            </a:r>
            <a:r>
              <a:rPr lang="hr-HR" sz="2400" dirty="0" smtClean="0"/>
              <a:t>“</a:t>
            </a:r>
            <a:r>
              <a:rPr lang="en-GB" sz="2400" dirty="0" smtClean="0"/>
              <a:t>Model </a:t>
            </a:r>
            <a:r>
              <a:rPr lang="en-GB" sz="2400" dirty="0" smtClean="0"/>
              <a:t>ICT Accessibility Policy </a:t>
            </a:r>
            <a:r>
              <a:rPr lang="en-GB" sz="2400" dirty="0" smtClean="0"/>
              <a:t>Report</a:t>
            </a:r>
            <a:r>
              <a:rPr lang="hr-HR" sz="2400" dirty="0" smtClean="0"/>
              <a:t>”</a:t>
            </a:r>
            <a:r>
              <a:rPr lang="en-GB" sz="2400" dirty="0" smtClean="0"/>
              <a:t> </a:t>
            </a:r>
            <a:r>
              <a:rPr lang="hr-HR" sz="2400" dirty="0" smtClean="0"/>
              <a:t>represents</a:t>
            </a:r>
            <a:r>
              <a:rPr lang="en-GB" sz="2400" dirty="0" smtClean="0"/>
              <a:t> </a:t>
            </a:r>
            <a:r>
              <a:rPr lang="en-GB" sz="2400" dirty="0" smtClean="0"/>
              <a:t>a tool for policy-makers and regulators to </a:t>
            </a:r>
            <a:r>
              <a:rPr lang="en-GB" sz="2400" dirty="0" smtClean="0"/>
              <a:t>create</a:t>
            </a:r>
            <a:r>
              <a:rPr lang="hr-HR" sz="2400" dirty="0" smtClean="0"/>
              <a:t> and update</a:t>
            </a:r>
            <a:r>
              <a:rPr lang="en-GB" sz="2400" dirty="0" smtClean="0"/>
              <a:t> </a:t>
            </a:r>
            <a:r>
              <a:rPr lang="en-GB" sz="2400" dirty="0" smtClean="0"/>
              <a:t>ICT accessibility </a:t>
            </a:r>
            <a:r>
              <a:rPr lang="en-GB" sz="2400" dirty="0" smtClean="0"/>
              <a:t>policies</a:t>
            </a:r>
            <a:r>
              <a:rPr lang="hr-HR" sz="2400" dirty="0" smtClean="0"/>
              <a:t>.</a:t>
            </a:r>
            <a:endParaRPr lang="en-GB" sz="2400" dirty="0" smtClean="0"/>
          </a:p>
          <a:p>
            <a:pPr lvl="0"/>
            <a:r>
              <a:rPr lang="en-GB" sz="2400" dirty="0" smtClean="0"/>
              <a:t>Review the legal framework regarding access and usability of telecommunications/ICT </a:t>
            </a:r>
            <a:r>
              <a:rPr lang="en-GB" sz="2400" dirty="0" smtClean="0"/>
              <a:t>services</a:t>
            </a:r>
            <a:r>
              <a:rPr lang="hr-HR" sz="2400" dirty="0" smtClean="0"/>
              <a:t>.</a:t>
            </a:r>
          </a:p>
          <a:p>
            <a:pPr lvl="0"/>
            <a:r>
              <a:rPr lang="hr-HR" sz="2400" dirty="0" smtClean="0"/>
              <a:t>Educate, advocate and raise awareness.</a:t>
            </a:r>
          </a:p>
          <a:p>
            <a:pPr lvl="0">
              <a:buNone/>
            </a:pPr>
            <a:endParaRPr lang="en-GB" sz="2400" dirty="0" smtClean="0"/>
          </a:p>
          <a:p>
            <a:pPr lvl="0"/>
            <a:endParaRPr lang="en-GB" sz="1800" dirty="0" smtClean="0"/>
          </a:p>
          <a:p>
            <a:endParaRPr lang="bs-Latn-B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5791202"/>
            <a:ext cx="8229600" cy="9302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b="1" dirty="0" smtClean="0"/>
              <a:t>	</a:t>
            </a:r>
            <a:r>
              <a:rPr lang="hr-HR" altLang="sr-Latn-RS" b="1" dirty="0"/>
              <a:t> </a:t>
            </a:r>
            <a:r>
              <a:rPr lang="hr-HR" altLang="sr-Latn-RS" b="1" dirty="0" smtClean="0"/>
              <a:t>                        </a:t>
            </a:r>
          </a:p>
          <a:p>
            <a:pPr>
              <a:lnSpc>
                <a:spcPct val="80000"/>
              </a:lnSpc>
            </a:pPr>
            <a:r>
              <a:rPr lang="hr-HR" altLang="sr-Latn-RS" b="1" dirty="0"/>
              <a:t>	 </a:t>
            </a:r>
            <a:r>
              <a:rPr lang="hr-HR" altLang="sr-Latn-RS" b="1" dirty="0" smtClean="0"/>
              <a:t>                        </a:t>
            </a:r>
            <a:r>
              <a:rPr lang="hr-HR" altLang="sr-Latn-RS" dirty="0" smtClean="0"/>
              <a:t>Regulatorna agencija za komunikacije</a:t>
            </a:r>
          </a:p>
          <a:p>
            <a:pPr>
              <a:lnSpc>
                <a:spcPct val="80000"/>
              </a:lnSpc>
            </a:pPr>
            <a:r>
              <a:rPr lang="bs-Latn-BA" altLang="sr-Latn-RS" dirty="0" smtClean="0"/>
              <a:t>                                               </a:t>
            </a:r>
            <a:r>
              <a:rPr lang="az-Cyrl-AZ" altLang="sr-Latn-RS" dirty="0" smtClean="0"/>
              <a:t>Регулаторна </a:t>
            </a:r>
            <a:r>
              <a:rPr lang="az-Cyrl-AZ" altLang="sr-Latn-RS" dirty="0"/>
              <a:t>агенција за комуникације</a:t>
            </a: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		    Communications </a:t>
            </a:r>
            <a:r>
              <a:rPr lang="hr-HR" altLang="sr-Latn-RS" dirty="0"/>
              <a:t>Regulatory Agency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00778"/>
            <a:ext cx="1282279" cy="72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762000" y="5894420"/>
            <a:ext cx="7696200" cy="10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8159336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514600" y="2514600"/>
            <a:ext cx="3733800" cy="11541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hr-HR" b="1" i="1" dirty="0" smtClean="0"/>
              <a:t>Thank you!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hr-HR" sz="2800" b="1" i="1" dirty="0" smtClean="0"/>
              <a:t>aodobasic@rak.ba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CRA presentation template1" id="{19B02A70-BB2F-4319-81FF-0AE4F2D9DC87}" vid="{4C102592-27A3-4286-833F-6F96E78D044E}"/>
    </a:ext>
  </a:extLst>
</a:theme>
</file>

<file path=ppt/theme/theme2.xml><?xml version="1.0" encoding="utf-8"?>
<a:theme xmlns:a="http://schemas.openxmlformats.org/drawingml/2006/main" name="1_RAK Sektor za telekomunikacije">
  <a:themeElements>
    <a:clrScheme name="">
      <a:dk1>
        <a:srgbClr val="1C1C1C"/>
      </a:dk1>
      <a:lt1>
        <a:srgbClr val="FFFFFF"/>
      </a:lt1>
      <a:dk2>
        <a:srgbClr val="0066FF"/>
      </a:dk2>
      <a:lt2>
        <a:srgbClr val="FFFF00"/>
      </a:lt2>
      <a:accent1>
        <a:srgbClr val="FFFF00"/>
      </a:accent1>
      <a:accent2>
        <a:srgbClr val="FFFF00"/>
      </a:accent2>
      <a:accent3>
        <a:srgbClr val="AAB8FF"/>
      </a:accent3>
      <a:accent4>
        <a:srgbClr val="DADADA"/>
      </a:accent4>
      <a:accent5>
        <a:srgbClr val="FFFFAA"/>
      </a:accent5>
      <a:accent6>
        <a:srgbClr val="E7E700"/>
      </a:accent6>
      <a:hlink>
        <a:srgbClr val="FF0000"/>
      </a:hlink>
      <a:folHlink>
        <a:srgbClr val="B2B2B2"/>
      </a:folHlink>
    </a:clrScheme>
    <a:fontScheme name="1_RAK Sektor za telekomunikacij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88900" cap="flat" cmpd="sng" algn="ctr">
          <a:solidFill>
            <a:srgbClr val="FFFF00"/>
          </a:solidFill>
          <a:prstDash val="solid"/>
          <a:round/>
          <a:headEnd type="none" w="med" len="med"/>
          <a:tailEnd type="triangle" w="med" len="med"/>
        </a:ln>
        <a:effectLst>
          <a:outerShdw dist="35921" dir="2700000" algn="ctr" rotWithShape="0">
            <a:srgbClr val="66330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88900" cap="flat" cmpd="sng" algn="ctr">
          <a:solidFill>
            <a:srgbClr val="FFFF00"/>
          </a:solidFill>
          <a:prstDash val="solid"/>
          <a:round/>
          <a:headEnd type="none" w="med" len="med"/>
          <a:tailEnd type="triangle" w="med" len="med"/>
        </a:ln>
        <a:effectLst>
          <a:outerShdw dist="35921" dir="2700000" algn="ctr" rotWithShape="0">
            <a:srgbClr val="66330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RAK Sektor za telekomunikacij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K Sektor za telekomunikacij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K Sektor za telekomunikacij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K Sektor za telekomunikacij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K Sektor za telekomunikacij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K Sektor za telekomunikacij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K Sektor za telekomunikacij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CRA presentation template1" id="{19B02A70-BB2F-4319-81FF-0AE4F2D9DC87}" vid="{E0874D8C-501A-4D99-8C4F-7815F966DD3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C0E1EF-3F6F-4FAD-8429-1BA29E8707AF}"/>
</file>

<file path=customXml/itemProps2.xml><?xml version="1.0" encoding="utf-8"?>
<ds:datastoreItem xmlns:ds="http://schemas.openxmlformats.org/officeDocument/2006/customXml" ds:itemID="{2B56D221-D677-4C64-85A1-748EEE8E8BB7}"/>
</file>

<file path=customXml/itemProps3.xml><?xml version="1.0" encoding="utf-8"?>
<ds:datastoreItem xmlns:ds="http://schemas.openxmlformats.org/officeDocument/2006/customXml" ds:itemID="{81C7A335-4BB8-40E8-A11B-6264BFA6CF4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17952</TotalTime>
  <Words>215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1_RAK Sektor za telekomunikacije</vt:lpstr>
      <vt:lpstr>RDF-EUR Ensuring access to ICT for persons with disabilities</vt:lpstr>
      <vt:lpstr>Topics to address</vt:lpstr>
      <vt:lpstr>ICT accessibility for persons with disabilities in BiH</vt:lpstr>
      <vt:lpstr>Challenges ahead of regulatory authority</vt:lpstr>
      <vt:lpstr>Way forward</vt:lpstr>
      <vt:lpstr>Slide 6</vt:lpstr>
    </vt:vector>
  </TitlesOfParts>
  <Company>Regulatorna agencija za komunikacije</Company>
  <LinksUpToDate>false</LinksUpToDate>
  <SharedDoc>false</SharedDoc>
  <HyperlinkBase>www.rak.ba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Regional Development Forum for Europe and Seminar for Europe and CIS</dc:title>
  <dc:subject>TRANSITION TO DIGITAL TERRESTRIAL TELEVISION BROADCASTING, BORDERLINE FREQUENCY COORDINATION AND DIGITAL DIVIDEND</dc:subject>
  <dc:creator>Jasmin Musovic</dc:creator>
  <cp:keywords>DVB-T</cp:keywords>
  <cp:lastModifiedBy>aoc</cp:lastModifiedBy>
  <cp:revision>274</cp:revision>
  <dcterms:created xsi:type="dcterms:W3CDTF">2005-03-03T15:27:54Z</dcterms:created>
  <dcterms:modified xsi:type="dcterms:W3CDTF">2015-04-18T11:09:22Z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">
    <vt:lpwstr>Senad Namgalija</vt:lpwstr>
  </property>
  <property fmtid="{D5CDD505-2E9C-101B-9397-08002B2CF9AE}" pid="3" name="Date completed">
    <vt:lpwstr>18/03/2005</vt:lpwstr>
  </property>
  <property fmtid="{D5CDD505-2E9C-101B-9397-08002B2CF9AE}" pid="4" name="Department">
    <vt:lpwstr>Odjel za radio frekventni spektar</vt:lpwstr>
  </property>
  <property fmtid="{D5CDD505-2E9C-101B-9397-08002B2CF9AE}" pid="5" name="Owner">
    <vt:lpwstr>Senad Namgalija</vt:lpwstr>
  </property>
  <property fmtid="{D5CDD505-2E9C-101B-9397-08002B2CF9AE}" pid="6" name="Project">
    <vt:lpwstr>DVB-T</vt:lpwstr>
  </property>
  <property fmtid="{D5CDD505-2E9C-101B-9397-08002B2CF9AE}" pid="7" name="Telephone number">
    <vt:lpwstr>250-600</vt:lpwstr>
  </property>
  <property fmtid="{D5CDD505-2E9C-101B-9397-08002B2CF9AE}" pid="8" name="ContentTypeId">
    <vt:lpwstr>0x01010042240BEE36140C4099AA2AE462C59614</vt:lpwstr>
  </property>
</Properties>
</file>