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notesSlides/notesSlide2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notesSlides/notesSlide21.xml" ContentType="application/vnd.openxmlformats-officedocument.presentationml.notesSlide+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handoutMasters/handoutMaster1.xml" ContentType="application/vnd.openxmlformats-officedocument.presentationml.handoutMaster+xml"/>
  <Override PartName="/ppt/charts/chart1.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256" r:id="rId2"/>
    <p:sldId id="272" r:id="rId3"/>
    <p:sldId id="273" r:id="rId4"/>
    <p:sldId id="274" r:id="rId5"/>
    <p:sldId id="275" r:id="rId6"/>
    <p:sldId id="293" r:id="rId7"/>
    <p:sldId id="294" r:id="rId8"/>
    <p:sldId id="295" r:id="rId9"/>
    <p:sldId id="276" r:id="rId10"/>
    <p:sldId id="277" r:id="rId11"/>
    <p:sldId id="278" r:id="rId12"/>
    <p:sldId id="296" r:id="rId13"/>
    <p:sldId id="279" r:id="rId14"/>
    <p:sldId id="280" r:id="rId15"/>
    <p:sldId id="282" r:id="rId16"/>
    <p:sldId id="289" r:id="rId17"/>
    <p:sldId id="297" r:id="rId18"/>
    <p:sldId id="299" r:id="rId19"/>
    <p:sldId id="290" r:id="rId20"/>
    <p:sldId id="298" r:id="rId21"/>
    <p:sldId id="291" r:id="rId22"/>
    <p:sldId id="29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58" autoAdjust="0"/>
  </p:normalViewPr>
  <p:slideViewPr>
    <p:cSldViewPr>
      <p:cViewPr varScale="1">
        <p:scale>
          <a:sx n="69" d="100"/>
          <a:sy n="69" d="100"/>
        </p:scale>
        <p:origin x="-14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vle.mijuskovic\Documents\EKIP\izvjestaj%20o%20radu%20Agencije\2014\GI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avle.mijuskovic\Documents\EKIP\izvjestaj%20o%20radu%20Agencije\2014\GI20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avle.mijuskovic\Documents\EKIP\izvjestaj%20o%20radu%20Agencije\2014\GI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000"/>
            </a:pPr>
            <a:r>
              <a:rPr lang="x-none" sz="1000"/>
              <a:t>ADSL </a:t>
            </a:r>
            <a:r>
              <a:rPr lang="en-US" sz="1000" dirty="0" smtClean="0"/>
              <a:t>users</a:t>
            </a:r>
            <a:endParaRPr lang="en-US" sz="1000" dirty="0"/>
          </a:p>
        </c:rich>
      </c:tx>
      <c:layout/>
    </c:title>
    <c:plotArea>
      <c:layout/>
      <c:barChart>
        <c:barDir val="col"/>
        <c:grouping val="clustered"/>
        <c:ser>
          <c:idx val="1"/>
          <c:order val="0"/>
          <c:tx>
            <c:strRef>
              <c:f>ADSL!$A$1</c:f>
              <c:strCache>
                <c:ptCount val="1"/>
                <c:pt idx="0">
                  <c:v>ADSL korisnici</c:v>
                </c:pt>
              </c:strCache>
            </c:strRef>
          </c:tx>
          <c:spPr>
            <a:solidFill>
              <a:srgbClr val="00B0F0"/>
            </a:solidFill>
          </c:spPr>
          <c:cat>
            <c:numRef>
              <c:f>ADSL!$A$2:$J$2</c:f>
              <c:numCache>
                <c:formatCode>@</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ADSL!$A$3:$J$3</c:f>
              <c:numCache>
                <c:formatCode>#,##0</c:formatCode>
                <c:ptCount val="10"/>
                <c:pt idx="0">
                  <c:v>1095</c:v>
                </c:pt>
                <c:pt idx="1">
                  <c:v>6639</c:v>
                </c:pt>
                <c:pt idx="2">
                  <c:v>14428</c:v>
                </c:pt>
                <c:pt idx="3">
                  <c:v>27839</c:v>
                </c:pt>
                <c:pt idx="4">
                  <c:v>43473</c:v>
                </c:pt>
                <c:pt idx="5">
                  <c:v>57370</c:v>
                </c:pt>
                <c:pt idx="6">
                  <c:v>64717</c:v>
                </c:pt>
                <c:pt idx="7">
                  <c:v>66562</c:v>
                </c:pt>
                <c:pt idx="8">
                  <c:v>68349</c:v>
                </c:pt>
                <c:pt idx="9">
                  <c:v>69153</c:v>
                </c:pt>
              </c:numCache>
            </c:numRef>
          </c:val>
        </c:ser>
        <c:axId val="64085376"/>
        <c:axId val="64323584"/>
      </c:barChart>
      <c:catAx>
        <c:axId val="64085376"/>
        <c:scaling>
          <c:orientation val="minMax"/>
        </c:scaling>
        <c:axPos val="b"/>
        <c:numFmt formatCode="@" sourceLinked="1"/>
        <c:majorTickMark val="none"/>
        <c:tickLblPos val="nextTo"/>
        <c:crossAx val="64323584"/>
        <c:crosses val="autoZero"/>
        <c:auto val="1"/>
        <c:lblAlgn val="ctr"/>
        <c:lblOffset val="100"/>
      </c:catAx>
      <c:valAx>
        <c:axId val="64323584"/>
        <c:scaling>
          <c:orientation val="minMax"/>
        </c:scaling>
        <c:axPos val="l"/>
        <c:majorGridlines/>
        <c:numFmt formatCode="#,##0" sourceLinked="1"/>
        <c:majorTickMark val="none"/>
        <c:tickLblPos val="nextTo"/>
        <c:crossAx val="64085376"/>
        <c:crosses val="autoZero"/>
        <c:crossBetween val="between"/>
      </c:valAx>
      <c:dTable>
        <c:showHorzBorder val="1"/>
        <c:showVertBorder val="1"/>
        <c:showOutline val="1"/>
        <c:showKeys val="1"/>
      </c:dTable>
    </c:plotArea>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0"/>
          <c:y val="2.283855475512369E-2"/>
          <c:w val="1"/>
          <c:h val="0.97716144524487636"/>
        </c:manualLayout>
      </c:layout>
      <c:pie3DChart>
        <c:varyColors val="1"/>
        <c:ser>
          <c:idx val="0"/>
          <c:order val="0"/>
          <c:dPt>
            <c:idx val="0"/>
            <c:explosion val="56"/>
          </c:dPt>
          <c:dLbls>
            <c:dLbl>
              <c:idx val="0"/>
              <c:numFmt formatCode="0.0%" sourceLinked="0"/>
              <c:spPr/>
              <c:txPr>
                <a:bodyPr/>
                <a:lstStyle/>
                <a:p>
                  <a:pPr>
                    <a:defRPr>
                      <a:solidFill>
                        <a:schemeClr val="bg1"/>
                      </a:solidFill>
                    </a:defRPr>
                  </a:pPr>
                  <a:endParaRPr lang="en-US"/>
                </a:p>
              </c:txPr>
            </c:dLbl>
            <c:dLbl>
              <c:idx val="1"/>
              <c:numFmt formatCode="0.0%" sourceLinked="0"/>
              <c:spPr/>
              <c:txPr>
                <a:bodyPr/>
                <a:lstStyle/>
                <a:p>
                  <a:pPr>
                    <a:defRPr>
                      <a:solidFill>
                        <a:schemeClr val="bg1"/>
                      </a:solidFill>
                    </a:defRPr>
                  </a:pPr>
                  <a:endParaRPr lang="en-US"/>
                </a:p>
              </c:txPr>
            </c:dLbl>
            <c:dLbl>
              <c:idx val="2"/>
              <c:layout/>
              <c:tx>
                <c:rich>
                  <a:bodyPr/>
                  <a:lstStyle/>
                  <a:p>
                    <a:r>
                      <a:rPr lang="sv-SE"/>
                      <a:t>Hot </a:t>
                    </a:r>
                    <a:r>
                      <a:rPr lang="sv-SE" smtClean="0"/>
                      <a:t>spots(2.4GHz </a:t>
                    </a:r>
                    <a:r>
                      <a:rPr lang="sv-SE"/>
                      <a:t>i 5GHz)
</a:t>
                    </a:r>
                    <a:r>
                      <a:rPr lang="sv-SE" smtClean="0"/>
                      <a:t>8.8</a:t>
                    </a:r>
                    <a:r>
                      <a:rPr lang="sv-SE"/>
                      <a:t>%</a:t>
                    </a:r>
                  </a:p>
                </c:rich>
              </c:tx>
              <c:showCatName val="1"/>
              <c:showPercent val="1"/>
            </c:dLbl>
            <c:dLbl>
              <c:idx val="3"/>
              <c:layout/>
              <c:tx>
                <c:rich>
                  <a:bodyPr/>
                  <a:lstStyle/>
                  <a:p>
                    <a:r>
                      <a:rPr lang="en-US" dirty="0" err="1"/>
                      <a:t>WiMAX</a:t>
                    </a:r>
                    <a:r>
                      <a:rPr lang="en-US"/>
                      <a:t>
</a:t>
                    </a:r>
                    <a:r>
                      <a:rPr lang="en-US" smtClean="0"/>
                      <a:t>6.8</a:t>
                    </a:r>
                    <a:r>
                      <a:rPr lang="en-US"/>
                      <a:t>%</a:t>
                    </a:r>
                  </a:p>
                </c:rich>
              </c:tx>
              <c:showCatName val="1"/>
              <c:showPercent val="1"/>
            </c:dLbl>
            <c:dLbl>
              <c:idx val="4"/>
              <c:layout/>
              <c:tx>
                <c:rich>
                  <a:bodyPr/>
                  <a:lstStyle/>
                  <a:p>
                    <a:r>
                      <a:rPr lang="en-US" dirty="0" smtClean="0"/>
                      <a:t>CDS</a:t>
                    </a:r>
                    <a:r>
                      <a:rPr lang="en-US" dirty="0"/>
                      <a:t>
</a:t>
                    </a:r>
                    <a:r>
                      <a:rPr lang="en-US" dirty="0" smtClean="0"/>
                      <a:t>5.3</a:t>
                    </a:r>
                    <a:r>
                      <a:rPr lang="en-US" dirty="0"/>
                      <a:t>%</a:t>
                    </a:r>
                  </a:p>
                </c:rich>
              </c:tx>
              <c:showCatName val="1"/>
              <c:showPercent val="1"/>
            </c:dLbl>
            <c:dLbl>
              <c:idx val="5"/>
              <c:layout/>
              <c:tx>
                <c:rich>
                  <a:bodyPr/>
                  <a:lstStyle/>
                  <a:p>
                    <a:r>
                      <a:rPr lang="en-US" smtClean="0"/>
                      <a:t>Leased lines, </a:t>
                    </a:r>
                    <a:r>
                      <a:rPr lang="en-US"/>
                      <a:t>MPLS </a:t>
                    </a:r>
                    <a:r>
                      <a:rPr lang="en-US" smtClean="0"/>
                      <a:t>and satellite</a:t>
                    </a:r>
                    <a:r>
                      <a:rPr lang="en-US"/>
                      <a:t>
</a:t>
                    </a:r>
                    <a:r>
                      <a:rPr lang="en-US" smtClean="0"/>
                      <a:t>0.3</a:t>
                    </a:r>
                    <a:r>
                      <a:rPr lang="en-US" dirty="0"/>
                      <a:t>%</a:t>
                    </a:r>
                  </a:p>
                </c:rich>
              </c:tx>
              <c:showCatName val="1"/>
              <c:showPercent val="1"/>
            </c:dLbl>
            <c:numFmt formatCode="0.0%" sourceLinked="0"/>
            <c:showCatName val="1"/>
            <c:showPercent val="1"/>
            <c:showLeaderLines val="1"/>
          </c:dLbls>
          <c:cat>
            <c:strRef>
              <c:f>Sheet6!$I$102:$I$107</c:f>
              <c:strCache>
                <c:ptCount val="6"/>
                <c:pt idx="0">
                  <c:v>ADSL</c:v>
                </c:pt>
                <c:pt idx="1">
                  <c:v>FTTx</c:v>
                </c:pt>
                <c:pt idx="2">
                  <c:v>Hot spots(2,4GHz i 5GHz)</c:v>
                </c:pt>
                <c:pt idx="3">
                  <c:v>WiMAX</c:v>
                </c:pt>
                <c:pt idx="4">
                  <c:v>KDS</c:v>
                </c:pt>
                <c:pt idx="5">
                  <c:v>iznajmljene linije, MPLS i satelitski</c:v>
                </c:pt>
              </c:strCache>
            </c:strRef>
          </c:cat>
          <c:val>
            <c:numRef>
              <c:f>Sheet6!$J$102:$J$107</c:f>
              <c:numCache>
                <c:formatCode>0.0%</c:formatCode>
                <c:ptCount val="6"/>
                <c:pt idx="0">
                  <c:v>0.66580976863754282</c:v>
                </c:pt>
                <c:pt idx="1">
                  <c:v>0.12136179390158383</c:v>
                </c:pt>
                <c:pt idx="2">
                  <c:v>8.7923514629848681E-2</c:v>
                </c:pt>
                <c:pt idx="3">
                  <c:v>6.8330396772671692E-2</c:v>
                </c:pt>
                <c:pt idx="4">
                  <c:v>5.3320239161202737E-2</c:v>
                </c:pt>
                <c:pt idx="5">
                  <c:v>3.2542868971626717E-3</c:v>
                </c:pt>
              </c:numCache>
            </c:numRef>
          </c:val>
        </c:ser>
        <c:dLbls>
          <c:showCatName val="1"/>
          <c:showPercent val="1"/>
        </c:dLbls>
      </c:pie3DChart>
    </c:plotArea>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050"/>
            </a:pPr>
            <a:r>
              <a:rPr lang="en-US" sz="1050" dirty="0" smtClean="0"/>
              <a:t>Penetration of broadband access</a:t>
            </a:r>
            <a:endParaRPr lang="en-US" sz="1050" dirty="0"/>
          </a:p>
        </c:rich>
      </c:tx>
      <c:layout/>
    </c:title>
    <c:view3D>
      <c:rAngAx val="1"/>
    </c:view3D>
    <c:plotArea>
      <c:layout/>
      <c:bar3DChart>
        <c:barDir val="col"/>
        <c:grouping val="clustered"/>
        <c:ser>
          <c:idx val="0"/>
          <c:order val="0"/>
          <c:tx>
            <c:strRef>
              <c:f>peetracija!$B$57</c:f>
              <c:strCache>
                <c:ptCount val="1"/>
                <c:pt idx="0">
                  <c:v>fiksni</c:v>
                </c:pt>
              </c:strCache>
            </c:strRef>
          </c:tx>
          <c:cat>
            <c:numRef>
              <c:f>peetracija!$A$58:$A$65</c:f>
              <c:numCache>
                <c:formatCode>General</c:formatCode>
                <c:ptCount val="8"/>
                <c:pt idx="0">
                  <c:v>2007</c:v>
                </c:pt>
                <c:pt idx="1">
                  <c:v>2008</c:v>
                </c:pt>
                <c:pt idx="2">
                  <c:v>2009</c:v>
                </c:pt>
                <c:pt idx="3">
                  <c:v>2010</c:v>
                </c:pt>
                <c:pt idx="4">
                  <c:v>2011</c:v>
                </c:pt>
                <c:pt idx="5">
                  <c:v>2012</c:v>
                </c:pt>
                <c:pt idx="6">
                  <c:v>2013</c:v>
                </c:pt>
                <c:pt idx="7">
                  <c:v>2014</c:v>
                </c:pt>
              </c:numCache>
            </c:numRef>
          </c:cat>
          <c:val>
            <c:numRef>
              <c:f>peetracija!$B$58:$B$65</c:f>
              <c:numCache>
                <c:formatCode>0.0%</c:formatCode>
                <c:ptCount val="8"/>
                <c:pt idx="0">
                  <c:v>2.5999999999999999E-2</c:v>
                </c:pt>
                <c:pt idx="1">
                  <c:v>5.5000000000000014E-2</c:v>
                </c:pt>
                <c:pt idx="2">
                  <c:v>8.5000000000000006E-2</c:v>
                </c:pt>
                <c:pt idx="3">
                  <c:v>0.11600000000000002</c:v>
                </c:pt>
                <c:pt idx="4">
                  <c:v>0.13300000000000001</c:v>
                </c:pt>
                <c:pt idx="5">
                  <c:v>0.14155466921708487</c:v>
                </c:pt>
                <c:pt idx="6">
                  <c:v>0.15438148860779452</c:v>
                </c:pt>
                <c:pt idx="7">
                  <c:v>0.16751313245025884</c:v>
                </c:pt>
              </c:numCache>
            </c:numRef>
          </c:val>
        </c:ser>
        <c:ser>
          <c:idx val="1"/>
          <c:order val="1"/>
          <c:tx>
            <c:strRef>
              <c:f>peetracija!$C$57</c:f>
              <c:strCache>
                <c:ptCount val="1"/>
                <c:pt idx="0">
                  <c:v>mobilni</c:v>
                </c:pt>
              </c:strCache>
            </c:strRef>
          </c:tx>
          <c:cat>
            <c:numRef>
              <c:f>peetracija!$A$58:$A$65</c:f>
              <c:numCache>
                <c:formatCode>General</c:formatCode>
                <c:ptCount val="8"/>
                <c:pt idx="0">
                  <c:v>2007</c:v>
                </c:pt>
                <c:pt idx="1">
                  <c:v>2008</c:v>
                </c:pt>
                <c:pt idx="2">
                  <c:v>2009</c:v>
                </c:pt>
                <c:pt idx="3">
                  <c:v>2010</c:v>
                </c:pt>
                <c:pt idx="4">
                  <c:v>2011</c:v>
                </c:pt>
                <c:pt idx="5">
                  <c:v>2012</c:v>
                </c:pt>
                <c:pt idx="6">
                  <c:v>2013</c:v>
                </c:pt>
                <c:pt idx="7">
                  <c:v>2014</c:v>
                </c:pt>
              </c:numCache>
            </c:numRef>
          </c:cat>
          <c:val>
            <c:numRef>
              <c:f>peetracija!$C$58:$C$65</c:f>
              <c:numCache>
                <c:formatCode>0.0%</c:formatCode>
                <c:ptCount val="8"/>
                <c:pt idx="1">
                  <c:v>1.4E-2</c:v>
                </c:pt>
                <c:pt idx="2">
                  <c:v>3.4000000000000002E-2</c:v>
                </c:pt>
                <c:pt idx="3">
                  <c:v>5.5000000000000014E-2</c:v>
                </c:pt>
                <c:pt idx="4">
                  <c:v>0.10400000000000002</c:v>
                </c:pt>
                <c:pt idx="5">
                  <c:v>0.10239843620217765</c:v>
                </c:pt>
                <c:pt idx="6">
                  <c:v>0.12831657874067182</c:v>
                </c:pt>
                <c:pt idx="7">
                  <c:v>0.10424834967396686</c:v>
                </c:pt>
              </c:numCache>
            </c:numRef>
          </c:val>
        </c:ser>
        <c:shape val="box"/>
        <c:axId val="64821504"/>
        <c:axId val="64831488"/>
        <c:axId val="0"/>
      </c:bar3DChart>
      <c:catAx>
        <c:axId val="64821504"/>
        <c:scaling>
          <c:orientation val="minMax"/>
        </c:scaling>
        <c:axPos val="b"/>
        <c:numFmt formatCode="General" sourceLinked="1"/>
        <c:majorTickMark val="none"/>
        <c:tickLblPos val="nextTo"/>
        <c:crossAx val="64831488"/>
        <c:crosses val="autoZero"/>
        <c:auto val="1"/>
        <c:lblAlgn val="ctr"/>
        <c:lblOffset val="100"/>
      </c:catAx>
      <c:valAx>
        <c:axId val="64831488"/>
        <c:scaling>
          <c:orientation val="minMax"/>
        </c:scaling>
        <c:axPos val="l"/>
        <c:majorGridlines/>
        <c:numFmt formatCode="0.0%" sourceLinked="1"/>
        <c:majorTickMark val="none"/>
        <c:tickLblPos val="nextTo"/>
        <c:crossAx val="64821504"/>
        <c:crosses val="autoZero"/>
        <c:crossBetween val="between"/>
      </c:valAx>
      <c:dTable>
        <c:showHorzBorder val="1"/>
        <c:showVertBorder val="1"/>
        <c:showOutline val="1"/>
        <c:showKeys val="1"/>
      </c:dTable>
    </c:plotArea>
    <c:plotVisOnly val="1"/>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pl-PL" smtClean="0"/>
              <a:t>AGENCIJA ZA ELEKTRONSKE KOMUNIKACIJE I POŠTANSKU DJELATNOST</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9CF913-E1A5-4346-8EC8-AF203E492678}" type="datetimeFigureOut">
              <a:rPr lang="en-US" smtClean="0"/>
              <a:pPr/>
              <a:t>4/19/2015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Infofest 2013</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FB3225-6B9D-4C36-B627-F5580498C80A}" type="slidenum">
              <a:rPr lang="en-US" smtClean="0"/>
              <a:pPr/>
              <a:t>‹#›</a:t>
            </a:fld>
            <a:endParaRPr lang="en-US"/>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pl-PL" smtClean="0"/>
              <a:t>AGENCIJA ZA ELEKTRONSKE KOMUNIKACIJE I POŠTANSKU DJELATNOST</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5A7605-51C8-4AB7-A734-798D5697EB2D}" type="datetimeFigureOut">
              <a:rPr lang="en-US" smtClean="0"/>
              <a:pPr/>
              <a:t>4/19/2015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Infofest 2013</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B6DAC-0782-437A-A7A3-DF36A9DA6AD7}" type="slidenum">
              <a:rPr lang="en-US" smtClean="0"/>
              <a:pPr/>
              <a:t>‹#›</a:t>
            </a:fld>
            <a:endParaRPr lang="en-US"/>
          </a:p>
        </p:txBody>
      </p:sp>
    </p:spTree>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2"/>
          </p:nvPr>
        </p:nvSpPr>
        <p:spPr/>
        <p:txBody>
          <a:bodyPr/>
          <a:lstStyle/>
          <a:p>
            <a:r>
              <a:rPr lang="en-US" smtClean="0"/>
              <a:t>Infofest 2013</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Infofest 2013</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Infofest 2013</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Infofest 2013</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Infofest 2013</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Infofest 2013</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Infofest 2013</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Infofest 2013</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Infofest 2013</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Infofest 2013</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Infofest 2013</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Infofest 2013</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Infofest 2013</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Infofest 2013</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Infofest 2013</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Infofest 2013</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Infofest 2013</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Infofest 2013</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Infofest 2013</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Infofest 2013</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Infofest 2013</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smtClean="0"/>
              <a:t>Infofest 2013</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DA30487-4400-4987-9DDF-D005D88646BF}" type="datetime1">
              <a:rPr lang="en-US" smtClean="0"/>
              <a:pPr/>
              <a:t>4/19/2015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Infofest 2013</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B9FF62-F733-4436-92D3-8D5D9D3E54A4}" type="datetime1">
              <a:rPr lang="en-US" smtClean="0"/>
              <a:pPr/>
              <a:t>4/19/2015</a:t>
            </a:fld>
            <a:endParaRPr lang="en-US"/>
          </a:p>
        </p:txBody>
      </p:sp>
      <p:sp>
        <p:nvSpPr>
          <p:cNvPr id="5" name="Footer Placeholder 4"/>
          <p:cNvSpPr>
            <a:spLocks noGrp="1"/>
          </p:cNvSpPr>
          <p:nvPr>
            <p:ph type="ftr" sz="quarter" idx="11"/>
          </p:nvPr>
        </p:nvSpPr>
        <p:spPr/>
        <p:txBody>
          <a:bodyPr/>
          <a:lstStyle>
            <a:extLst/>
          </a:lstStyle>
          <a:p>
            <a:r>
              <a:rPr lang="en-US" smtClean="0"/>
              <a:t>Infofest 2013</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9D49CC-1D5B-4C78-9D78-2C1486B846E4}" type="datetime1">
              <a:rPr lang="en-US" smtClean="0"/>
              <a:pPr/>
              <a:t>4/19/2015</a:t>
            </a:fld>
            <a:endParaRPr lang="en-US"/>
          </a:p>
        </p:txBody>
      </p:sp>
      <p:sp>
        <p:nvSpPr>
          <p:cNvPr id="5" name="Footer Placeholder 4"/>
          <p:cNvSpPr>
            <a:spLocks noGrp="1"/>
          </p:cNvSpPr>
          <p:nvPr>
            <p:ph type="ftr" sz="quarter" idx="11"/>
          </p:nvPr>
        </p:nvSpPr>
        <p:spPr/>
        <p:txBody>
          <a:bodyPr/>
          <a:lstStyle>
            <a:extLst/>
          </a:lstStyle>
          <a:p>
            <a:r>
              <a:rPr lang="en-US" smtClean="0"/>
              <a:t>Infofest 2013</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DB6828-E354-4DE6-A2AB-DC10431C5E78}" type="datetime1">
              <a:rPr lang="en-US" smtClean="0"/>
              <a:pPr/>
              <a:t>4/19/2015</a:t>
            </a:fld>
            <a:endParaRPr lang="en-US"/>
          </a:p>
        </p:txBody>
      </p:sp>
      <p:sp>
        <p:nvSpPr>
          <p:cNvPr id="5" name="Footer Placeholder 4"/>
          <p:cNvSpPr>
            <a:spLocks noGrp="1"/>
          </p:cNvSpPr>
          <p:nvPr>
            <p:ph type="ftr" sz="quarter" idx="11"/>
          </p:nvPr>
        </p:nvSpPr>
        <p:spPr/>
        <p:txBody>
          <a:bodyPr/>
          <a:lstStyle>
            <a:extLst/>
          </a:lstStyle>
          <a:p>
            <a:r>
              <a:rPr lang="en-US" smtClean="0"/>
              <a:t>Infofest 2013</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17D36E4-0B1D-4C03-B5B7-43609F6D393C}" type="datetime1">
              <a:rPr lang="en-US" smtClean="0"/>
              <a:pPr/>
              <a:t>4/19/2015</a:t>
            </a:fld>
            <a:endParaRPr lang="en-US"/>
          </a:p>
        </p:txBody>
      </p:sp>
      <p:sp>
        <p:nvSpPr>
          <p:cNvPr id="5" name="Footer Placeholder 4"/>
          <p:cNvSpPr>
            <a:spLocks noGrp="1"/>
          </p:cNvSpPr>
          <p:nvPr>
            <p:ph type="ftr" sz="quarter" idx="11"/>
          </p:nvPr>
        </p:nvSpPr>
        <p:spPr/>
        <p:txBody>
          <a:bodyPr/>
          <a:lstStyle>
            <a:extLst/>
          </a:lstStyle>
          <a:p>
            <a:r>
              <a:rPr lang="en-US" smtClean="0"/>
              <a:t>Infofest 2013</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2F89CEC-6782-465F-93BF-F4385AD78E6F}" type="datetime1">
              <a:rPr lang="en-US" smtClean="0"/>
              <a:pPr/>
              <a:t>4/19/2015</a:t>
            </a:fld>
            <a:endParaRPr lang="en-US"/>
          </a:p>
        </p:txBody>
      </p:sp>
      <p:sp>
        <p:nvSpPr>
          <p:cNvPr id="6" name="Footer Placeholder 5"/>
          <p:cNvSpPr>
            <a:spLocks noGrp="1"/>
          </p:cNvSpPr>
          <p:nvPr>
            <p:ph type="ftr" sz="quarter" idx="11"/>
          </p:nvPr>
        </p:nvSpPr>
        <p:spPr/>
        <p:txBody>
          <a:bodyPr/>
          <a:lstStyle>
            <a:extLst/>
          </a:lstStyle>
          <a:p>
            <a:r>
              <a:rPr lang="en-US" smtClean="0"/>
              <a:t>Infofest 2013</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82E26E5-8667-43F6-BF27-E22307BFFE1E}" type="datetime1">
              <a:rPr lang="en-US" smtClean="0"/>
              <a:pPr/>
              <a:t>4/19/2015</a:t>
            </a:fld>
            <a:endParaRPr lang="en-US"/>
          </a:p>
        </p:txBody>
      </p:sp>
      <p:sp>
        <p:nvSpPr>
          <p:cNvPr id="8" name="Footer Placeholder 7"/>
          <p:cNvSpPr>
            <a:spLocks noGrp="1"/>
          </p:cNvSpPr>
          <p:nvPr>
            <p:ph type="ftr" sz="quarter" idx="11"/>
          </p:nvPr>
        </p:nvSpPr>
        <p:spPr/>
        <p:txBody>
          <a:bodyPr/>
          <a:lstStyle>
            <a:extLst/>
          </a:lstStyle>
          <a:p>
            <a:r>
              <a:rPr lang="en-US" smtClean="0"/>
              <a:t>Infofest 2013</a:t>
            </a:r>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D241400-0358-4EB5-995F-33C7320E22F4}" type="datetime1">
              <a:rPr lang="en-US" smtClean="0"/>
              <a:pPr/>
              <a:t>4/19/2015</a:t>
            </a:fld>
            <a:endParaRPr lang="en-US"/>
          </a:p>
        </p:txBody>
      </p:sp>
      <p:sp>
        <p:nvSpPr>
          <p:cNvPr id="4" name="Footer Placeholder 3"/>
          <p:cNvSpPr>
            <a:spLocks noGrp="1"/>
          </p:cNvSpPr>
          <p:nvPr>
            <p:ph type="ftr" sz="quarter" idx="11"/>
          </p:nvPr>
        </p:nvSpPr>
        <p:spPr/>
        <p:txBody>
          <a:bodyPr/>
          <a:lstStyle>
            <a:extLst/>
          </a:lstStyle>
          <a:p>
            <a:r>
              <a:rPr lang="en-US" smtClean="0"/>
              <a:t>Infofest 2013</a:t>
            </a:r>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82C8142-4F35-435F-B2B4-5DB130CA2850}" type="datetime1">
              <a:rPr lang="en-US" smtClean="0"/>
              <a:pPr/>
              <a:t>4/19/2015</a:t>
            </a:fld>
            <a:endParaRPr lang="en-US"/>
          </a:p>
        </p:txBody>
      </p:sp>
      <p:sp>
        <p:nvSpPr>
          <p:cNvPr id="3" name="Footer Placeholder 2"/>
          <p:cNvSpPr>
            <a:spLocks noGrp="1"/>
          </p:cNvSpPr>
          <p:nvPr>
            <p:ph type="ftr" sz="quarter" idx="11"/>
          </p:nvPr>
        </p:nvSpPr>
        <p:spPr/>
        <p:txBody>
          <a:bodyPr/>
          <a:lstStyle>
            <a:extLst/>
          </a:lstStyle>
          <a:p>
            <a:r>
              <a:rPr lang="en-US" smtClean="0"/>
              <a:t>Infofest 2013</a:t>
            </a:r>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37F8FFD-1208-4A11-99B9-4EB4A0E7F779}" type="datetime1">
              <a:rPr lang="en-US" smtClean="0"/>
              <a:pPr/>
              <a:t>4/19/2015</a:t>
            </a:fld>
            <a:endParaRPr lang="en-US"/>
          </a:p>
        </p:txBody>
      </p:sp>
      <p:sp>
        <p:nvSpPr>
          <p:cNvPr id="6" name="Footer Placeholder 5"/>
          <p:cNvSpPr>
            <a:spLocks noGrp="1"/>
          </p:cNvSpPr>
          <p:nvPr>
            <p:ph type="ftr" sz="quarter" idx="11"/>
          </p:nvPr>
        </p:nvSpPr>
        <p:spPr/>
        <p:txBody>
          <a:bodyPr/>
          <a:lstStyle>
            <a:extLst/>
          </a:lstStyle>
          <a:p>
            <a:r>
              <a:rPr lang="en-US" smtClean="0"/>
              <a:t>Infofest 2013</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570EF7B-0A23-45B8-83E1-5F4AA41C03EF}" type="datetime1">
              <a:rPr lang="en-US" smtClean="0"/>
              <a:pPr/>
              <a:t>4/19/2015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Infofest 2013</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C5212B1-EC05-4771-BF2F-2B17B32499F6}" type="datetime1">
              <a:rPr lang="en-US" smtClean="0"/>
              <a:pPr/>
              <a:t>4/19/2015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Infofest 2013</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hyperlink" Target="http://www.ekip.me/"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ekip.m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www.ekip.m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www.ekip.m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www.ekip.m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kip.m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www.ekip.m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www.ekip.m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www.ekip.m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www.ekip.m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ekip.m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ekip.m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ekip.me/" TargetMode="External"/><Relationship Id="rId7"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hyperlink" Target="http://www.ekip.m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ekip.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ekip.m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ekip.m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www.ekip.m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www.ekip.m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www.ekip.m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www.ekip.m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191000" y="990600"/>
            <a:ext cx="4419600" cy="5334000"/>
          </a:xfrm>
        </p:spPr>
        <p:txBody>
          <a:bodyPr>
            <a:noAutofit/>
          </a:bodyPr>
          <a:lstStyle/>
          <a:p>
            <a:pPr algn="ctr"/>
            <a:r>
              <a:rPr lang="en-US" sz="3600" dirty="0" smtClean="0">
                <a:solidFill>
                  <a:schemeClr val="tx1"/>
                </a:solidFill>
                <a:latin typeface="Arial" pitchFamily="34" charset="0"/>
                <a:cs typeface="Arial" pitchFamily="34" charset="0"/>
              </a:rPr>
              <a:t>Broadband Market in </a:t>
            </a:r>
            <a:r>
              <a:rPr lang="en-US" sz="3600" dirty="0" err="1" smtClean="0">
                <a:solidFill>
                  <a:schemeClr val="tx1"/>
                </a:solidFill>
                <a:latin typeface="Arial" pitchFamily="34" charset="0"/>
                <a:cs typeface="Arial" pitchFamily="34" charset="0"/>
              </a:rPr>
              <a:t>Monetengro</a:t>
            </a:r>
            <a:r>
              <a:rPr lang="sr-Latn-CS" sz="4000" dirty="0" smtClean="0">
                <a:solidFill>
                  <a:schemeClr val="accent1">
                    <a:lumMod val="50000"/>
                  </a:schemeClr>
                </a:solidFill>
                <a:latin typeface="Arial" pitchFamily="34" charset="0"/>
                <a:cs typeface="Arial" pitchFamily="34" charset="0"/>
              </a:rPr>
              <a:t/>
            </a:r>
            <a:br>
              <a:rPr lang="sr-Latn-CS" sz="4000" dirty="0" smtClean="0">
                <a:solidFill>
                  <a:schemeClr val="accent1">
                    <a:lumMod val="50000"/>
                  </a:schemeClr>
                </a:solidFill>
                <a:latin typeface="Arial" pitchFamily="34" charset="0"/>
                <a:cs typeface="Arial" pitchFamily="34" charset="0"/>
              </a:rPr>
            </a:br>
            <a:r>
              <a:rPr lang="sr-Latn-CS" sz="2000" dirty="0" smtClean="0">
                <a:solidFill>
                  <a:schemeClr val="accent1">
                    <a:lumMod val="75000"/>
                  </a:schemeClr>
                </a:solidFill>
                <a:latin typeface="Arial" pitchFamily="34" charset="0"/>
                <a:cs typeface="Arial" pitchFamily="34" charset="0"/>
              </a:rPr>
              <a:t/>
            </a:r>
            <a:br>
              <a:rPr lang="sr-Latn-CS" sz="2000" dirty="0" smtClean="0">
                <a:solidFill>
                  <a:schemeClr val="accent1">
                    <a:lumMod val="75000"/>
                  </a:schemeClr>
                </a:solidFill>
                <a:latin typeface="Arial" pitchFamily="34" charset="0"/>
                <a:cs typeface="Arial" pitchFamily="34" charset="0"/>
              </a:rPr>
            </a:br>
            <a:r>
              <a:rPr lang="sr-Latn-CS" sz="1600" dirty="0" smtClean="0">
                <a:solidFill>
                  <a:schemeClr val="tx1"/>
                </a:solidFill>
                <a:latin typeface="Arial" pitchFamily="34" charset="0"/>
                <a:cs typeface="Arial" pitchFamily="34" charset="0"/>
              </a:rPr>
              <a:t/>
            </a:r>
            <a:br>
              <a:rPr lang="sr-Latn-CS" sz="1600" dirty="0" smtClean="0">
                <a:solidFill>
                  <a:schemeClr val="tx1"/>
                </a:solidFill>
                <a:latin typeface="Arial" pitchFamily="34" charset="0"/>
                <a:cs typeface="Arial" pitchFamily="34" charset="0"/>
              </a:rPr>
            </a:br>
            <a:r>
              <a:rPr lang="en-US" sz="1600" dirty="0" smtClean="0">
                <a:solidFill>
                  <a:schemeClr val="tx1"/>
                </a:solidFill>
                <a:latin typeface="Arial" pitchFamily="34" charset="0"/>
                <a:cs typeface="Arial" pitchFamily="34" charset="0"/>
              </a:rPr>
              <a:t>Dragana </a:t>
            </a:r>
            <a:r>
              <a:rPr lang="en-US" sz="1600" dirty="0" err="1" smtClean="0">
                <a:solidFill>
                  <a:schemeClr val="tx1"/>
                </a:solidFill>
                <a:latin typeface="Arial" pitchFamily="34" charset="0"/>
                <a:cs typeface="Arial" pitchFamily="34" charset="0"/>
              </a:rPr>
              <a:t>Kalu</a:t>
            </a:r>
            <a:r>
              <a:rPr lang="sr-Latn-RS" sz="1600" dirty="0" smtClean="0">
                <a:solidFill>
                  <a:schemeClr val="tx1"/>
                </a:solidFill>
                <a:latin typeface="Arial" pitchFamily="34" charset="0"/>
                <a:cs typeface="Arial" pitchFamily="34" charset="0"/>
              </a:rPr>
              <a:t>đerović, </a:t>
            </a:r>
            <a:r>
              <a:rPr lang="en-US" sz="1600" dirty="0" err="1" smtClean="0">
                <a:solidFill>
                  <a:schemeClr val="tx1"/>
                </a:solidFill>
                <a:latin typeface="Arial" pitchFamily="34" charset="0"/>
                <a:cs typeface="Arial" pitchFamily="34" charset="0"/>
              </a:rPr>
              <a:t>B.Sc.E.E</a:t>
            </a:r>
            <a:r>
              <a:rPr lang="en-US" sz="1600" dirty="0" smtClean="0">
                <a:solidFill>
                  <a:schemeClr val="tx1"/>
                </a:solidFill>
                <a:latin typeface="Arial" pitchFamily="34" charset="0"/>
                <a:cs typeface="Arial" pitchFamily="34" charset="0"/>
              </a:rPr>
              <a:t>.</a:t>
            </a:r>
            <a:r>
              <a:rPr lang="sr-Latn-CS" sz="1600" dirty="0" smtClean="0">
                <a:solidFill>
                  <a:schemeClr val="tx1"/>
                </a:solidFill>
                <a:latin typeface="Arial" pitchFamily="34" charset="0"/>
                <a:cs typeface="Arial" pitchFamily="34" charset="0"/>
              </a:rPr>
              <a:t/>
            </a:r>
            <a:br>
              <a:rPr lang="sr-Latn-CS" sz="1600" dirty="0" smtClean="0">
                <a:solidFill>
                  <a:schemeClr val="tx1"/>
                </a:solidFill>
                <a:latin typeface="Arial" pitchFamily="34" charset="0"/>
                <a:cs typeface="Arial" pitchFamily="34" charset="0"/>
              </a:rPr>
            </a:br>
            <a:r>
              <a:rPr lang="sr-Latn-RS" sz="1600" dirty="0" smtClean="0">
                <a:solidFill>
                  <a:schemeClr val="accent1">
                    <a:lumMod val="75000"/>
                  </a:schemeClr>
                </a:solidFill>
                <a:latin typeface="Arial" pitchFamily="34" charset="0"/>
                <a:cs typeface="Arial" pitchFamily="34" charset="0"/>
              </a:rPr>
              <a:t>dragana.kaludjerovic</a:t>
            </a:r>
            <a:r>
              <a:rPr lang="en-US" sz="1600" dirty="0" smtClean="0">
                <a:solidFill>
                  <a:schemeClr val="accent1">
                    <a:lumMod val="75000"/>
                  </a:schemeClr>
                </a:solidFill>
                <a:latin typeface="Arial" pitchFamily="34" charset="0"/>
                <a:cs typeface="Arial" pitchFamily="34" charset="0"/>
              </a:rPr>
              <a:t>@</a:t>
            </a:r>
            <a:r>
              <a:rPr lang="en-US" sz="1600" dirty="0" err="1" smtClean="0">
                <a:solidFill>
                  <a:schemeClr val="accent1">
                    <a:lumMod val="75000"/>
                  </a:schemeClr>
                </a:solidFill>
                <a:latin typeface="Arial" pitchFamily="34" charset="0"/>
                <a:cs typeface="Arial" pitchFamily="34" charset="0"/>
              </a:rPr>
              <a:t>ekip.me</a:t>
            </a:r>
            <a:r>
              <a:rPr lang="sr-Latn-CS" sz="1600" dirty="0" smtClean="0">
                <a:solidFill>
                  <a:schemeClr val="accent1">
                    <a:lumMod val="75000"/>
                  </a:schemeClr>
                </a:solidFill>
                <a:latin typeface="Arial" pitchFamily="34" charset="0"/>
                <a:cs typeface="Arial" pitchFamily="34" charset="0"/>
              </a:rPr>
              <a:t/>
            </a:r>
            <a:br>
              <a:rPr lang="sr-Latn-CS" sz="1600" dirty="0" smtClean="0">
                <a:solidFill>
                  <a:schemeClr val="accent1">
                    <a:lumMod val="75000"/>
                  </a:schemeClr>
                </a:solidFill>
                <a:latin typeface="Arial" pitchFamily="34" charset="0"/>
                <a:cs typeface="Arial" pitchFamily="34" charset="0"/>
              </a:rPr>
            </a:br>
            <a:r>
              <a:rPr lang="sr-Latn-CS" sz="1600" dirty="0" smtClean="0">
                <a:solidFill>
                  <a:schemeClr val="accent1">
                    <a:lumMod val="75000"/>
                  </a:schemeClr>
                </a:solidFill>
                <a:latin typeface="Arial" pitchFamily="34" charset="0"/>
                <a:cs typeface="Arial" pitchFamily="34" charset="0"/>
              </a:rPr>
              <a:t/>
            </a:r>
            <a:br>
              <a:rPr lang="sr-Latn-CS" sz="1600" dirty="0" smtClean="0">
                <a:solidFill>
                  <a:schemeClr val="accent1">
                    <a:lumMod val="75000"/>
                  </a:schemeClr>
                </a:solidFill>
                <a:latin typeface="Arial" pitchFamily="34" charset="0"/>
                <a:cs typeface="Arial" pitchFamily="34" charset="0"/>
              </a:rPr>
            </a:br>
            <a:r>
              <a:rPr lang="sr-Latn-CS" sz="1600" dirty="0" smtClean="0">
                <a:solidFill>
                  <a:schemeClr val="tx1"/>
                </a:solidFill>
                <a:latin typeface="Arial" pitchFamily="34" charset="0"/>
                <a:cs typeface="Arial" pitchFamily="34" charset="0"/>
              </a:rPr>
              <a:t> </a:t>
            </a:r>
            <a:r>
              <a:rPr lang="en-US" sz="1600" dirty="0" smtClean="0">
                <a:solidFill>
                  <a:schemeClr val="tx1"/>
                </a:solidFill>
                <a:latin typeface="Arial" pitchFamily="34" charset="0"/>
                <a:cs typeface="Arial" pitchFamily="34" charset="0"/>
              </a:rPr>
              <a:t>Milena </a:t>
            </a:r>
            <a:r>
              <a:rPr lang="en-US" sz="1600" dirty="0" err="1" smtClean="0">
                <a:solidFill>
                  <a:schemeClr val="tx1"/>
                </a:solidFill>
                <a:latin typeface="Arial" pitchFamily="34" charset="0"/>
                <a:cs typeface="Arial" pitchFamily="34" charset="0"/>
              </a:rPr>
              <a:t>Jeli</a:t>
            </a:r>
            <a:r>
              <a:rPr lang="sr-Latn-RS" sz="1600" dirty="0" smtClean="0">
                <a:solidFill>
                  <a:schemeClr val="tx1"/>
                </a:solidFill>
                <a:latin typeface="Arial" pitchFamily="34" charset="0"/>
                <a:cs typeface="Arial" pitchFamily="34" charset="0"/>
              </a:rPr>
              <a:t>ć, </a:t>
            </a:r>
            <a:r>
              <a:rPr lang="en-US" sz="1600" dirty="0" smtClean="0">
                <a:solidFill>
                  <a:schemeClr val="tx1"/>
                </a:solidFill>
                <a:latin typeface="Arial" pitchFamily="34" charset="0"/>
                <a:cs typeface="Arial" pitchFamily="34" charset="0"/>
              </a:rPr>
              <a:t>B.Sc.(Econ.)</a:t>
            </a:r>
            <a:r>
              <a:rPr lang="sr-Latn-CS" sz="1600" dirty="0" smtClean="0">
                <a:solidFill>
                  <a:schemeClr val="tx1"/>
                </a:solidFill>
                <a:latin typeface="Arial" pitchFamily="34" charset="0"/>
                <a:cs typeface="Arial" pitchFamily="34" charset="0"/>
              </a:rPr>
              <a:t/>
            </a:r>
            <a:br>
              <a:rPr lang="sr-Latn-CS" sz="1600" dirty="0" smtClean="0">
                <a:solidFill>
                  <a:schemeClr val="tx1"/>
                </a:solidFill>
                <a:latin typeface="Arial" pitchFamily="34" charset="0"/>
                <a:cs typeface="Arial" pitchFamily="34" charset="0"/>
              </a:rPr>
            </a:br>
            <a:r>
              <a:rPr lang="sr-Latn-RS" sz="1600" dirty="0" smtClean="0">
                <a:solidFill>
                  <a:schemeClr val="accent1">
                    <a:lumMod val="75000"/>
                  </a:schemeClr>
                </a:solidFill>
                <a:latin typeface="Arial" pitchFamily="34" charset="0"/>
                <a:cs typeface="Arial" pitchFamily="34" charset="0"/>
              </a:rPr>
              <a:t>milena.jelic</a:t>
            </a:r>
            <a:r>
              <a:rPr lang="en-US" sz="1600" dirty="0" smtClean="0">
                <a:solidFill>
                  <a:schemeClr val="accent1">
                    <a:lumMod val="75000"/>
                  </a:schemeClr>
                </a:solidFill>
                <a:latin typeface="Arial" pitchFamily="34" charset="0"/>
                <a:cs typeface="Arial" pitchFamily="34" charset="0"/>
              </a:rPr>
              <a:t>@</a:t>
            </a:r>
            <a:r>
              <a:rPr lang="en-US" sz="1600" dirty="0" err="1" smtClean="0">
                <a:solidFill>
                  <a:schemeClr val="accent1">
                    <a:lumMod val="75000"/>
                  </a:schemeClr>
                </a:solidFill>
                <a:latin typeface="Arial" pitchFamily="34" charset="0"/>
                <a:cs typeface="Arial" pitchFamily="34" charset="0"/>
              </a:rPr>
              <a:t>ekip.me</a:t>
            </a:r>
            <a:endParaRPr lang="en-US" sz="1600" dirty="0">
              <a:solidFill>
                <a:schemeClr val="accent1">
                  <a:lumMod val="75000"/>
                </a:schemeClr>
              </a:solidFill>
              <a:latin typeface="Arial" pitchFamily="34" charset="0"/>
              <a:cs typeface="Arial" pitchFamily="34" charset="0"/>
            </a:endParaRPr>
          </a:p>
        </p:txBody>
      </p:sp>
      <p:sp>
        <p:nvSpPr>
          <p:cNvPr id="6" name="TextBox 5"/>
          <p:cNvSpPr txBox="1"/>
          <p:nvPr/>
        </p:nvSpPr>
        <p:spPr>
          <a:xfrm>
            <a:off x="1447800" y="53370"/>
            <a:ext cx="7239000" cy="1015663"/>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 ELECTRONIC COMMUNICATIONS AND POSTAL SERVICES (EKIP)</a:t>
            </a:r>
          </a:p>
          <a:p>
            <a:pPr>
              <a:lnSpc>
                <a:spcPts val="1800"/>
              </a:lnSpc>
            </a:pPr>
            <a:r>
              <a:rPr lang="sr-Latn-CS" sz="1600" b="1" u="sng" dirty="0" smtClean="0">
                <a:solidFill>
                  <a:schemeClr val="accent1">
                    <a:lumMod val="75000"/>
                  </a:schemeClr>
                </a:solidFill>
                <a:latin typeface="Arial" pitchFamily="34" charset="0"/>
                <a:cs typeface="Arial" pitchFamily="34" charset="0"/>
                <a:hlinkClick r:id="rId4"/>
              </a:rPr>
              <a:t>www.ekip.me</a:t>
            </a:r>
            <a:r>
              <a:rPr lang="sr-Latn-CS" sz="1600" b="1" u="sng" dirty="0" smtClean="0">
                <a:solidFill>
                  <a:schemeClr val="accent1">
                    <a:lumMod val="75000"/>
                  </a:schemeClr>
                </a:solidFill>
                <a:latin typeface="Arial" pitchFamily="34" charset="0"/>
                <a:cs typeface="Arial" pitchFamily="34" charset="0"/>
              </a:rPr>
              <a:t> </a:t>
            </a:r>
            <a:endParaRPr lang="en-US" sz="1600" b="1" u="sng" dirty="0">
              <a:solidFill>
                <a:schemeClr val="accent1">
                  <a:lumMod val="75000"/>
                </a:schemeClr>
              </a:solidFill>
              <a:latin typeface="Arial" pitchFamily="34" charset="0"/>
              <a:cs typeface="Arial" pitchFamily="34" charset="0"/>
            </a:endParaRPr>
          </a:p>
        </p:txBody>
      </p:sp>
      <p:sp>
        <p:nvSpPr>
          <p:cNvPr id="8" name="Footer Placeholder 7"/>
          <p:cNvSpPr>
            <a:spLocks noGrp="1"/>
          </p:cNvSpPr>
          <p:nvPr>
            <p:ph type="ftr" sz="quarter" idx="11"/>
          </p:nvPr>
        </p:nvSpPr>
        <p:spPr>
          <a:xfrm flipV="1">
            <a:off x="0" y="6773069"/>
            <a:ext cx="9144000" cy="84931"/>
          </a:xfrm>
        </p:spPr>
        <p:txBody>
          <a:bodyPr/>
          <a:lstStyle/>
          <a:p>
            <a:endParaRPr lang="en-US" sz="1400" b="1" dirty="0">
              <a:solidFill>
                <a:schemeClr val="tx2">
                  <a:lumMod val="50000"/>
                </a:schemeClr>
              </a:solidFill>
              <a:latin typeface="Arial" pitchFamily="34" charset="0"/>
              <a:cs typeface="Arial" pitchFamily="34" charset="0"/>
            </a:endParaRPr>
          </a:p>
        </p:txBody>
      </p:sp>
      <p:cxnSp>
        <p:nvCxnSpPr>
          <p:cNvPr id="9" name="Straight Connector 8"/>
          <p:cNvCxnSpPr/>
          <p:nvPr/>
        </p:nvCxnSpPr>
        <p:spPr>
          <a:xfrm>
            <a:off x="0" y="838200"/>
            <a:ext cx="9144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pic>
        <p:nvPicPr>
          <p:cNvPr id="10" name="Picture 9" descr="Logo Agencije.bmp"/>
          <p:cNvPicPr>
            <a:picLocks noChangeAspect="1"/>
          </p:cNvPicPr>
          <p:nvPr/>
        </p:nvPicPr>
        <p:blipFill>
          <a:blip r:embed="rId5" cstate="print"/>
          <a:stretch>
            <a:fillRect/>
          </a:stretch>
        </p:blipFill>
        <p:spPr>
          <a:xfrm>
            <a:off x="470915" y="91082"/>
            <a:ext cx="900685" cy="67091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53370"/>
            <a:ext cx="7239000" cy="784830"/>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 ELECTRONIC COMMUNICATIONS AND POSTAL SERVICES</a:t>
            </a:r>
            <a:r>
              <a:rPr lang="sr-Latn-CS" sz="1600" b="1" dirty="0" smtClean="0">
                <a:solidFill>
                  <a:schemeClr val="accent1">
                    <a:lumMod val="50000"/>
                  </a:schemeClr>
                </a:solidFill>
                <a:latin typeface="Arial" pitchFamily="34" charset="0"/>
                <a:cs typeface="Arial" pitchFamily="34" charset="0"/>
              </a:rPr>
              <a:t>				</a:t>
            </a:r>
            <a:r>
              <a:rPr lang="sr-Latn-CS" sz="1600" b="1" u="sng" dirty="0" smtClean="0">
                <a:solidFill>
                  <a:schemeClr val="accent1">
                    <a:lumMod val="75000"/>
                  </a:schemeClr>
                </a:solidFill>
                <a:latin typeface="Arial" pitchFamily="34" charset="0"/>
                <a:cs typeface="Arial" pitchFamily="34" charset="0"/>
                <a:hlinkClick r:id="rId3"/>
              </a:rPr>
              <a:t>www.ekip.me</a:t>
            </a:r>
            <a:r>
              <a:rPr lang="sr-Latn-CS" sz="1600" b="1" u="sng" dirty="0" smtClean="0">
                <a:solidFill>
                  <a:schemeClr val="accent1">
                    <a:lumMod val="75000"/>
                  </a:schemeClr>
                </a:solidFill>
                <a:latin typeface="Arial" pitchFamily="34" charset="0"/>
                <a:cs typeface="Arial" pitchFamily="34" charset="0"/>
              </a:rPr>
              <a:t> </a:t>
            </a:r>
            <a:endParaRPr lang="en-US" sz="1600" b="1" u="sng" dirty="0">
              <a:solidFill>
                <a:schemeClr val="accent1">
                  <a:lumMod val="75000"/>
                </a:schemeClr>
              </a:solidFill>
              <a:latin typeface="Arial" pitchFamily="34" charset="0"/>
              <a:cs typeface="Arial" pitchFamily="34" charset="0"/>
            </a:endParaRPr>
          </a:p>
        </p:txBody>
      </p:sp>
      <p:cxnSp>
        <p:nvCxnSpPr>
          <p:cNvPr id="14" name="Straight Connector 13"/>
          <p:cNvCxnSpPr/>
          <p:nvPr/>
        </p:nvCxnSpPr>
        <p:spPr>
          <a:xfrm>
            <a:off x="0" y="838200"/>
            <a:ext cx="9144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pic>
        <p:nvPicPr>
          <p:cNvPr id="15" name="Picture 14" descr="Logo Agencije.bmp"/>
          <p:cNvPicPr>
            <a:picLocks noChangeAspect="1"/>
          </p:cNvPicPr>
          <p:nvPr/>
        </p:nvPicPr>
        <p:blipFill>
          <a:blip r:embed="rId4" cstate="print"/>
          <a:stretch>
            <a:fillRect/>
          </a:stretch>
        </p:blipFill>
        <p:spPr>
          <a:xfrm>
            <a:off x="470915" y="91082"/>
            <a:ext cx="900685" cy="670918"/>
          </a:xfrm>
          <a:prstGeom prst="rect">
            <a:avLst/>
          </a:prstGeom>
        </p:spPr>
      </p:pic>
      <p:sp>
        <p:nvSpPr>
          <p:cNvPr id="16" name="Footer Placeholder 7"/>
          <p:cNvSpPr>
            <a:spLocks noGrp="1"/>
          </p:cNvSpPr>
          <p:nvPr>
            <p:ph type="ftr" sz="quarter" idx="11"/>
          </p:nvPr>
        </p:nvSpPr>
        <p:spPr>
          <a:xfrm>
            <a:off x="0" y="6629400"/>
            <a:ext cx="8991600" cy="143669"/>
          </a:xfrm>
        </p:spPr>
        <p:txBody>
          <a:bodyPr/>
          <a:lstStyle/>
          <a:p>
            <a:endParaRPr lang="en-US" sz="1400" b="1" dirty="0">
              <a:solidFill>
                <a:schemeClr val="tx2">
                  <a:lumMod val="50000"/>
                </a:schemeClr>
              </a:solidFill>
              <a:latin typeface="Arial" pitchFamily="34" charset="0"/>
              <a:cs typeface="Arial" pitchFamily="34" charset="0"/>
            </a:endParaRPr>
          </a:p>
        </p:txBody>
      </p:sp>
      <p:sp>
        <p:nvSpPr>
          <p:cNvPr id="19" name="TextBox 18"/>
          <p:cNvSpPr txBox="1"/>
          <p:nvPr/>
        </p:nvSpPr>
        <p:spPr>
          <a:xfrm>
            <a:off x="685800" y="1143000"/>
            <a:ext cx="7772400" cy="461665"/>
          </a:xfrm>
          <a:prstGeom prst="rect">
            <a:avLst/>
          </a:prstGeom>
          <a:solidFill>
            <a:schemeClr val="accent1">
              <a:lumMod val="20000"/>
              <a:lumOff val="80000"/>
            </a:schemeClr>
          </a:solidFill>
        </p:spPr>
        <p:txBody>
          <a:bodyPr wrap="square" rtlCol="0">
            <a:spAutoFit/>
          </a:bodyPr>
          <a:lstStyle/>
          <a:p>
            <a:r>
              <a:rPr lang="sr-Latn-RS" sz="2400" b="1" dirty="0" smtClean="0">
                <a:latin typeface="Arial" pitchFamily="34" charset="0"/>
                <a:cs typeface="Arial" pitchFamily="34" charset="0"/>
              </a:rPr>
              <a:t>Mobil</a:t>
            </a:r>
            <a:r>
              <a:rPr lang="en-US" sz="2400" b="1" dirty="0" smtClean="0">
                <a:latin typeface="Arial" pitchFamily="34" charset="0"/>
                <a:cs typeface="Arial" pitchFamily="34" charset="0"/>
              </a:rPr>
              <a:t>e broadband I</a:t>
            </a:r>
            <a:r>
              <a:rPr lang="sr-Latn-RS" sz="2400" b="1" dirty="0" smtClean="0">
                <a:latin typeface="Arial" pitchFamily="34" charset="0"/>
                <a:cs typeface="Arial" pitchFamily="34" charset="0"/>
              </a:rPr>
              <a:t>nternet</a:t>
            </a:r>
            <a:r>
              <a:rPr lang="en-US" sz="2400" b="1" dirty="0" smtClean="0">
                <a:latin typeface="Arial" pitchFamily="34" charset="0"/>
                <a:cs typeface="Arial" pitchFamily="34" charset="0"/>
              </a:rPr>
              <a:t> access</a:t>
            </a:r>
            <a:endParaRPr lang="en-US" sz="2400" b="1" dirty="0">
              <a:latin typeface="Arial" pitchFamily="34" charset="0"/>
              <a:cs typeface="Arial" pitchFamily="34" charset="0"/>
            </a:endParaRPr>
          </a:p>
        </p:txBody>
      </p:sp>
      <p:sp>
        <p:nvSpPr>
          <p:cNvPr id="9" name="Content Placeholder 8"/>
          <p:cNvSpPr>
            <a:spLocks noGrp="1"/>
          </p:cNvSpPr>
          <p:nvPr>
            <p:ph idx="1"/>
          </p:nvPr>
        </p:nvSpPr>
        <p:spPr>
          <a:xfrm>
            <a:off x="533400" y="2057400"/>
            <a:ext cx="8229600" cy="4267200"/>
          </a:xfrm>
        </p:spPr>
        <p:txBody>
          <a:bodyPr>
            <a:normAutofit lnSpcReduction="10000"/>
          </a:bodyPr>
          <a:lstStyle/>
          <a:p>
            <a:pPr algn="just">
              <a:buClrTx/>
              <a:buFont typeface="Wingdings" pitchFamily="2" charset="2"/>
              <a:buChar char="q"/>
            </a:pPr>
            <a:r>
              <a:rPr lang="en-US" dirty="0" smtClean="0"/>
              <a:t>Number of users of mobile broadband Internet access via</a:t>
            </a:r>
            <a:r>
              <a:rPr lang="sr-Latn-RS" dirty="0" smtClean="0"/>
              <a:t> data SIM </a:t>
            </a:r>
            <a:r>
              <a:rPr lang="en-US" dirty="0" smtClean="0"/>
              <a:t>cards during</a:t>
            </a:r>
            <a:r>
              <a:rPr lang="sr-Latn-RS" dirty="0" smtClean="0"/>
              <a:t> 2014</a:t>
            </a:r>
            <a:r>
              <a:rPr lang="en-US" dirty="0" smtClean="0"/>
              <a:t> fell by</a:t>
            </a:r>
            <a:r>
              <a:rPr lang="sr-Latn-RS" dirty="0" smtClean="0"/>
              <a:t> 18.8% </a:t>
            </a:r>
            <a:r>
              <a:rPr lang="en-US" dirty="0" smtClean="0"/>
              <a:t>compared to</a:t>
            </a:r>
            <a:r>
              <a:rPr lang="sr-Latn-RS" dirty="0" smtClean="0"/>
              <a:t> 2013</a:t>
            </a:r>
            <a:r>
              <a:rPr lang="en-US" dirty="0" smtClean="0"/>
              <a:t>;</a:t>
            </a:r>
            <a:r>
              <a:rPr lang="sr-Latn-RS" dirty="0" smtClean="0"/>
              <a:t> </a:t>
            </a:r>
          </a:p>
          <a:p>
            <a:pPr algn="just">
              <a:buClrTx/>
              <a:buFont typeface="Wingdings" pitchFamily="2" charset="2"/>
              <a:buChar char="q"/>
            </a:pPr>
            <a:endParaRPr lang="sr-Latn-RS" dirty="0" smtClean="0"/>
          </a:p>
          <a:p>
            <a:pPr algn="just">
              <a:buClrTx/>
              <a:buFont typeface="Wingdings" pitchFamily="2" charset="2"/>
              <a:buChar char="q"/>
            </a:pPr>
            <a:endParaRPr lang="sr-Latn-RS" dirty="0" smtClean="0"/>
          </a:p>
          <a:p>
            <a:pPr algn="just">
              <a:buClrTx/>
              <a:buFont typeface="Wingdings" pitchFamily="2" charset="2"/>
              <a:buChar char="q"/>
            </a:pPr>
            <a:endParaRPr lang="sr-Latn-RS" dirty="0" smtClean="0"/>
          </a:p>
          <a:p>
            <a:pPr algn="just">
              <a:buClrTx/>
              <a:buFont typeface="Wingdings" pitchFamily="2" charset="2"/>
              <a:buChar char="q"/>
            </a:pPr>
            <a:endParaRPr lang="sr-Latn-RS" dirty="0" smtClean="0"/>
          </a:p>
          <a:p>
            <a:pPr algn="just">
              <a:buClrTx/>
              <a:buFont typeface="Wingdings" pitchFamily="2" charset="2"/>
              <a:buChar char="q"/>
            </a:pPr>
            <a:r>
              <a:rPr lang="sr-Latn-RS" dirty="0" smtClean="0"/>
              <a:t>Operator M:Tel </a:t>
            </a:r>
            <a:r>
              <a:rPr lang="en-US" dirty="0" smtClean="0"/>
              <a:t>does not have</a:t>
            </a:r>
            <a:r>
              <a:rPr lang="sr-Latn-RS" dirty="0" smtClean="0"/>
              <a:t> data SIM </a:t>
            </a:r>
            <a:r>
              <a:rPr lang="en-US" dirty="0" smtClean="0"/>
              <a:t>cards in its offer</a:t>
            </a:r>
            <a:r>
              <a:rPr lang="sr-Latn-RS" dirty="0" smtClean="0"/>
              <a:t>, </a:t>
            </a:r>
            <a:r>
              <a:rPr lang="en-US" dirty="0" smtClean="0"/>
              <a:t>but by use of the total of</a:t>
            </a:r>
            <a:r>
              <a:rPr lang="sr-Latn-RS" dirty="0" smtClean="0"/>
              <a:t> 10</a:t>
            </a:r>
            <a:r>
              <a:rPr lang="en-US" dirty="0" smtClean="0"/>
              <a:t>,</a:t>
            </a:r>
            <a:r>
              <a:rPr lang="sr-Latn-RS" dirty="0" smtClean="0"/>
              <a:t>708 SIM </a:t>
            </a:r>
            <a:r>
              <a:rPr lang="en-US" dirty="0" smtClean="0"/>
              <a:t>cards of this operator only data traffic was carried out.</a:t>
            </a:r>
            <a:endParaRPr lang="sr-Latn-RS" dirty="0" smtClean="0"/>
          </a:p>
          <a:p>
            <a:pPr>
              <a:buClrTx/>
              <a:buNone/>
            </a:pPr>
            <a:endParaRPr lang="sr-Latn-RS" dirty="0" smtClean="0"/>
          </a:p>
          <a:p>
            <a:pPr>
              <a:buClrTx/>
              <a:buNone/>
            </a:pPr>
            <a:endParaRPr lang="en-US" dirty="0"/>
          </a:p>
        </p:txBody>
      </p:sp>
      <p:graphicFrame>
        <p:nvGraphicFramePr>
          <p:cNvPr id="11" name="Table 10"/>
          <p:cNvGraphicFramePr>
            <a:graphicFrameLocks noGrp="1"/>
          </p:cNvGraphicFramePr>
          <p:nvPr/>
        </p:nvGraphicFramePr>
        <p:xfrm>
          <a:off x="1676400" y="3276600"/>
          <a:ext cx="6096000" cy="1737360"/>
        </p:xfrm>
        <a:graphic>
          <a:graphicData uri="http://schemas.openxmlformats.org/drawingml/2006/table">
            <a:tbl>
              <a:tblPr firstRow="1" bandRow="1">
                <a:tableStyleId>{5C22544A-7EE6-4342-B048-85BDC9FD1C3A}</a:tableStyleId>
              </a:tblPr>
              <a:tblGrid>
                <a:gridCol w="1524000"/>
                <a:gridCol w="1524000"/>
                <a:gridCol w="1524000"/>
                <a:gridCol w="1524000"/>
              </a:tblGrid>
              <a:tr h="349718">
                <a:tc>
                  <a:txBody>
                    <a:bodyPr/>
                    <a:lstStyle/>
                    <a:p>
                      <a:pPr algn="ctr"/>
                      <a:r>
                        <a:rPr lang="sr-Latn-RS" dirty="0" smtClean="0">
                          <a:solidFill>
                            <a:schemeClr val="tx1"/>
                          </a:solidFill>
                        </a:rPr>
                        <a:t>2014</a:t>
                      </a:r>
                      <a:endParaRPr lang="en-US" dirty="0">
                        <a:solidFill>
                          <a:schemeClr val="tx1"/>
                        </a:solidFill>
                      </a:endParaRPr>
                    </a:p>
                  </a:txBody>
                  <a:tcPr/>
                </a:tc>
                <a:tc>
                  <a:txBody>
                    <a:bodyPr/>
                    <a:lstStyle/>
                    <a:p>
                      <a:pPr algn="ctr"/>
                      <a:r>
                        <a:rPr lang="sr-Latn-RS" dirty="0" smtClean="0">
                          <a:solidFill>
                            <a:schemeClr val="tx1"/>
                          </a:solidFill>
                        </a:rPr>
                        <a:t>Postpaid</a:t>
                      </a:r>
                      <a:endParaRPr lang="en-US" dirty="0">
                        <a:solidFill>
                          <a:schemeClr val="tx1"/>
                        </a:solidFill>
                      </a:endParaRPr>
                    </a:p>
                  </a:txBody>
                  <a:tcPr/>
                </a:tc>
                <a:tc>
                  <a:txBody>
                    <a:bodyPr/>
                    <a:lstStyle/>
                    <a:p>
                      <a:pPr algn="ctr"/>
                      <a:r>
                        <a:rPr lang="sr-Latn-RS" dirty="0" smtClean="0">
                          <a:solidFill>
                            <a:schemeClr val="tx1"/>
                          </a:solidFill>
                        </a:rPr>
                        <a:t>Prepaid</a:t>
                      </a:r>
                      <a:endParaRPr lang="en-US" dirty="0">
                        <a:solidFill>
                          <a:schemeClr val="tx1"/>
                        </a:solidFill>
                      </a:endParaRPr>
                    </a:p>
                  </a:txBody>
                  <a:tcPr/>
                </a:tc>
                <a:tc>
                  <a:txBody>
                    <a:bodyPr/>
                    <a:lstStyle/>
                    <a:p>
                      <a:pPr algn="ctr"/>
                      <a:r>
                        <a:rPr lang="en-US" dirty="0" smtClean="0">
                          <a:solidFill>
                            <a:schemeClr val="tx1"/>
                          </a:solidFill>
                        </a:rPr>
                        <a:t>Total</a:t>
                      </a:r>
                      <a:endParaRPr lang="en-US" dirty="0">
                        <a:solidFill>
                          <a:schemeClr val="tx1"/>
                        </a:solidFill>
                      </a:endParaRPr>
                    </a:p>
                  </a:txBody>
                  <a:tcPr/>
                </a:tc>
              </a:tr>
              <a:tr h="612006">
                <a:tc>
                  <a:txBody>
                    <a:bodyPr/>
                    <a:lstStyle/>
                    <a:p>
                      <a:pPr algn="ctr"/>
                      <a:r>
                        <a:rPr lang="sr-Latn-RS" dirty="0" smtClean="0"/>
                        <a:t>Crnogorski Telekom</a:t>
                      </a:r>
                      <a:endParaRPr lang="en-US" dirty="0"/>
                    </a:p>
                  </a:txBody>
                  <a:tcPr/>
                </a:tc>
                <a:tc>
                  <a:txBody>
                    <a:bodyPr/>
                    <a:lstStyle/>
                    <a:p>
                      <a:pPr algn="ctr"/>
                      <a:r>
                        <a:rPr lang="sr-Latn-RS" dirty="0" smtClean="0"/>
                        <a:t>11</a:t>
                      </a:r>
                      <a:r>
                        <a:rPr lang="en-US" dirty="0" smtClean="0"/>
                        <a:t>,</a:t>
                      </a:r>
                      <a:r>
                        <a:rPr lang="sr-Latn-RS" dirty="0" smtClean="0"/>
                        <a:t>480</a:t>
                      </a:r>
                      <a:endParaRPr lang="en-US" dirty="0"/>
                    </a:p>
                  </a:txBody>
                  <a:tcPr/>
                </a:tc>
                <a:tc>
                  <a:txBody>
                    <a:bodyPr/>
                    <a:lstStyle/>
                    <a:p>
                      <a:pPr algn="ctr"/>
                      <a:r>
                        <a:rPr lang="sr-Latn-RS" dirty="0" smtClean="0"/>
                        <a:t>12</a:t>
                      </a:r>
                      <a:r>
                        <a:rPr lang="en-US" dirty="0" smtClean="0"/>
                        <a:t>,</a:t>
                      </a:r>
                      <a:r>
                        <a:rPr lang="sr-Latn-RS" dirty="0" smtClean="0"/>
                        <a:t>674</a:t>
                      </a:r>
                      <a:endParaRPr lang="en-US" dirty="0"/>
                    </a:p>
                  </a:txBody>
                  <a:tcPr/>
                </a:tc>
                <a:tc>
                  <a:txBody>
                    <a:bodyPr/>
                    <a:lstStyle/>
                    <a:p>
                      <a:pPr algn="ctr"/>
                      <a:r>
                        <a:rPr lang="sr-Latn-RS" dirty="0" smtClean="0"/>
                        <a:t>24</a:t>
                      </a:r>
                      <a:r>
                        <a:rPr lang="en-US" dirty="0" smtClean="0"/>
                        <a:t>,</a:t>
                      </a:r>
                      <a:r>
                        <a:rPr lang="sr-Latn-RS" dirty="0" smtClean="0"/>
                        <a:t>154</a:t>
                      </a:r>
                      <a:endParaRPr lang="en-US" dirty="0"/>
                    </a:p>
                  </a:txBody>
                  <a:tcPr/>
                </a:tc>
              </a:tr>
              <a:tr h="349718">
                <a:tc>
                  <a:txBody>
                    <a:bodyPr/>
                    <a:lstStyle/>
                    <a:p>
                      <a:pPr algn="ctr"/>
                      <a:r>
                        <a:rPr lang="sr-Latn-RS" dirty="0" smtClean="0"/>
                        <a:t>Telenor</a:t>
                      </a:r>
                      <a:endParaRPr lang="en-US" dirty="0"/>
                    </a:p>
                  </a:txBody>
                  <a:tcPr/>
                </a:tc>
                <a:tc>
                  <a:txBody>
                    <a:bodyPr/>
                    <a:lstStyle/>
                    <a:p>
                      <a:pPr algn="ctr"/>
                      <a:r>
                        <a:rPr lang="sr-Latn-RS" dirty="0" smtClean="0"/>
                        <a:t>13</a:t>
                      </a:r>
                      <a:r>
                        <a:rPr lang="en-US" dirty="0" smtClean="0"/>
                        <a:t>,</a:t>
                      </a:r>
                      <a:r>
                        <a:rPr lang="sr-Latn-RS" dirty="0" smtClean="0"/>
                        <a:t>901</a:t>
                      </a:r>
                      <a:endParaRPr lang="en-US" dirty="0"/>
                    </a:p>
                  </a:txBody>
                  <a:tcPr/>
                </a:tc>
                <a:tc>
                  <a:txBody>
                    <a:bodyPr/>
                    <a:lstStyle/>
                    <a:p>
                      <a:pPr algn="ctr"/>
                      <a:r>
                        <a:rPr lang="sr-Latn-RS" dirty="0" smtClean="0"/>
                        <a:t>26</a:t>
                      </a:r>
                      <a:r>
                        <a:rPr lang="en-US" dirty="0" smtClean="0"/>
                        <a:t>,</a:t>
                      </a:r>
                      <a:r>
                        <a:rPr lang="sr-Latn-RS" dirty="0" smtClean="0"/>
                        <a:t>782</a:t>
                      </a:r>
                      <a:endParaRPr lang="en-US" dirty="0"/>
                    </a:p>
                  </a:txBody>
                  <a:tcPr/>
                </a:tc>
                <a:tc>
                  <a:txBody>
                    <a:bodyPr/>
                    <a:lstStyle/>
                    <a:p>
                      <a:pPr algn="ctr"/>
                      <a:r>
                        <a:rPr lang="sr-Latn-RS" dirty="0" smtClean="0"/>
                        <a:t>40</a:t>
                      </a:r>
                      <a:r>
                        <a:rPr lang="en-US" dirty="0" smtClean="0"/>
                        <a:t>,</a:t>
                      </a:r>
                      <a:r>
                        <a:rPr lang="sr-Latn-RS" dirty="0" smtClean="0"/>
                        <a:t>483</a:t>
                      </a:r>
                      <a:endParaRPr lang="en-US" dirty="0"/>
                    </a:p>
                  </a:txBody>
                  <a:tcPr/>
                </a:tc>
              </a:tr>
              <a:tr h="349718">
                <a:tc>
                  <a:txBody>
                    <a:bodyPr/>
                    <a:lstStyle/>
                    <a:p>
                      <a:pPr algn="ctr"/>
                      <a:r>
                        <a:rPr lang="en-US" b="1" dirty="0" smtClean="0">
                          <a:solidFill>
                            <a:schemeClr val="tx1"/>
                          </a:solidFill>
                        </a:rPr>
                        <a:t>Total</a:t>
                      </a:r>
                      <a:endParaRPr lang="en-US" b="1" dirty="0">
                        <a:solidFill>
                          <a:schemeClr val="tx1"/>
                        </a:solidFill>
                      </a:endParaRPr>
                    </a:p>
                  </a:txBody>
                  <a:tcPr/>
                </a:tc>
                <a:tc>
                  <a:txBody>
                    <a:bodyPr/>
                    <a:lstStyle/>
                    <a:p>
                      <a:pPr algn="ctr"/>
                      <a:r>
                        <a:rPr lang="sr-Latn-RS" b="1" dirty="0" smtClean="0">
                          <a:solidFill>
                            <a:schemeClr val="tx1"/>
                          </a:solidFill>
                        </a:rPr>
                        <a:t>25</a:t>
                      </a:r>
                      <a:r>
                        <a:rPr lang="en-US" b="1" dirty="0" smtClean="0">
                          <a:solidFill>
                            <a:schemeClr val="tx1"/>
                          </a:solidFill>
                        </a:rPr>
                        <a:t>,</a:t>
                      </a:r>
                      <a:r>
                        <a:rPr lang="sr-Latn-RS" b="1" dirty="0" smtClean="0">
                          <a:solidFill>
                            <a:schemeClr val="tx1"/>
                          </a:solidFill>
                        </a:rPr>
                        <a:t>381</a:t>
                      </a:r>
                      <a:endParaRPr lang="en-US" b="1" dirty="0">
                        <a:solidFill>
                          <a:schemeClr val="tx1"/>
                        </a:solidFill>
                      </a:endParaRPr>
                    </a:p>
                  </a:txBody>
                  <a:tcPr/>
                </a:tc>
                <a:tc>
                  <a:txBody>
                    <a:bodyPr/>
                    <a:lstStyle/>
                    <a:p>
                      <a:pPr algn="ctr"/>
                      <a:r>
                        <a:rPr lang="sr-Latn-RS" b="1" dirty="0" smtClean="0">
                          <a:solidFill>
                            <a:schemeClr val="tx1"/>
                          </a:solidFill>
                        </a:rPr>
                        <a:t>39</a:t>
                      </a:r>
                      <a:r>
                        <a:rPr lang="en-US" b="1" dirty="0" smtClean="0">
                          <a:solidFill>
                            <a:schemeClr val="tx1"/>
                          </a:solidFill>
                        </a:rPr>
                        <a:t>,</a:t>
                      </a:r>
                      <a:r>
                        <a:rPr lang="sr-Latn-RS" b="1" dirty="0" smtClean="0">
                          <a:solidFill>
                            <a:schemeClr val="tx1"/>
                          </a:solidFill>
                        </a:rPr>
                        <a:t>454</a:t>
                      </a:r>
                      <a:endParaRPr lang="en-US" b="1" dirty="0">
                        <a:solidFill>
                          <a:schemeClr val="tx1"/>
                        </a:solidFill>
                      </a:endParaRPr>
                    </a:p>
                  </a:txBody>
                  <a:tcPr/>
                </a:tc>
                <a:tc>
                  <a:txBody>
                    <a:bodyPr/>
                    <a:lstStyle/>
                    <a:p>
                      <a:pPr algn="ctr"/>
                      <a:r>
                        <a:rPr lang="sr-Latn-RS" b="1" dirty="0" smtClean="0">
                          <a:solidFill>
                            <a:schemeClr val="tx1"/>
                          </a:solidFill>
                        </a:rPr>
                        <a:t>64</a:t>
                      </a:r>
                      <a:r>
                        <a:rPr lang="en-US" b="1" dirty="0" smtClean="0">
                          <a:solidFill>
                            <a:schemeClr val="tx1"/>
                          </a:solidFill>
                        </a:rPr>
                        <a:t>,</a:t>
                      </a:r>
                      <a:r>
                        <a:rPr lang="sr-Latn-RS" b="1" dirty="0" smtClean="0">
                          <a:solidFill>
                            <a:schemeClr val="tx1"/>
                          </a:solidFill>
                        </a:rPr>
                        <a:t>637</a:t>
                      </a:r>
                      <a:endParaRPr lang="en-US" b="1"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53370"/>
            <a:ext cx="7239000" cy="784830"/>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 ELECTRONIC COMMUNICATIONS AND POSTAL SERVICES</a:t>
            </a:r>
            <a:r>
              <a:rPr lang="sr-Latn-CS" sz="1600" b="1" dirty="0" smtClean="0">
                <a:solidFill>
                  <a:schemeClr val="accent1">
                    <a:lumMod val="50000"/>
                  </a:schemeClr>
                </a:solidFill>
                <a:latin typeface="Arial" pitchFamily="34" charset="0"/>
                <a:cs typeface="Arial" pitchFamily="34" charset="0"/>
              </a:rPr>
              <a:t>				</a:t>
            </a:r>
            <a:r>
              <a:rPr lang="sr-Latn-CS" sz="1600" b="1" u="sng" dirty="0" smtClean="0">
                <a:solidFill>
                  <a:schemeClr val="accent1">
                    <a:lumMod val="75000"/>
                  </a:schemeClr>
                </a:solidFill>
                <a:latin typeface="Arial" pitchFamily="34" charset="0"/>
                <a:cs typeface="Arial" pitchFamily="34" charset="0"/>
                <a:hlinkClick r:id="rId3"/>
              </a:rPr>
              <a:t>www.ekip.me</a:t>
            </a:r>
            <a:r>
              <a:rPr lang="sr-Latn-CS" sz="1600" b="1" u="sng" dirty="0" smtClean="0">
                <a:solidFill>
                  <a:schemeClr val="accent1">
                    <a:lumMod val="75000"/>
                  </a:schemeClr>
                </a:solidFill>
                <a:latin typeface="Arial" pitchFamily="34" charset="0"/>
                <a:cs typeface="Arial" pitchFamily="34" charset="0"/>
              </a:rPr>
              <a:t> </a:t>
            </a:r>
            <a:endParaRPr lang="en-US" sz="1600" b="1" u="sng" dirty="0">
              <a:solidFill>
                <a:schemeClr val="accent1">
                  <a:lumMod val="75000"/>
                </a:schemeClr>
              </a:solidFill>
              <a:latin typeface="Arial" pitchFamily="34" charset="0"/>
              <a:cs typeface="Arial" pitchFamily="34" charset="0"/>
            </a:endParaRPr>
          </a:p>
        </p:txBody>
      </p:sp>
      <p:cxnSp>
        <p:nvCxnSpPr>
          <p:cNvPr id="14" name="Straight Connector 13"/>
          <p:cNvCxnSpPr/>
          <p:nvPr/>
        </p:nvCxnSpPr>
        <p:spPr>
          <a:xfrm>
            <a:off x="457200" y="1066800"/>
            <a:ext cx="9144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pic>
        <p:nvPicPr>
          <p:cNvPr id="15" name="Picture 14" descr="Logo Agencije.bmp"/>
          <p:cNvPicPr>
            <a:picLocks noChangeAspect="1"/>
          </p:cNvPicPr>
          <p:nvPr/>
        </p:nvPicPr>
        <p:blipFill>
          <a:blip r:embed="rId4" cstate="print"/>
          <a:stretch>
            <a:fillRect/>
          </a:stretch>
        </p:blipFill>
        <p:spPr>
          <a:xfrm>
            <a:off x="470915" y="91082"/>
            <a:ext cx="900685" cy="670918"/>
          </a:xfrm>
          <a:prstGeom prst="rect">
            <a:avLst/>
          </a:prstGeom>
        </p:spPr>
      </p:pic>
      <p:sp>
        <p:nvSpPr>
          <p:cNvPr id="16" name="Footer Placeholder 7"/>
          <p:cNvSpPr>
            <a:spLocks noGrp="1"/>
          </p:cNvSpPr>
          <p:nvPr>
            <p:ph type="ftr" sz="quarter" idx="11"/>
          </p:nvPr>
        </p:nvSpPr>
        <p:spPr>
          <a:xfrm>
            <a:off x="0" y="6629400"/>
            <a:ext cx="8991600" cy="143669"/>
          </a:xfrm>
        </p:spPr>
        <p:txBody>
          <a:bodyPr/>
          <a:lstStyle/>
          <a:p>
            <a:endParaRPr lang="en-US" sz="1400" b="1" dirty="0">
              <a:solidFill>
                <a:schemeClr val="tx2">
                  <a:lumMod val="50000"/>
                </a:schemeClr>
              </a:solidFill>
              <a:latin typeface="Arial" pitchFamily="34" charset="0"/>
              <a:cs typeface="Arial" pitchFamily="34" charset="0"/>
            </a:endParaRPr>
          </a:p>
        </p:txBody>
      </p:sp>
      <p:sp>
        <p:nvSpPr>
          <p:cNvPr id="19" name="TextBox 18"/>
          <p:cNvSpPr txBox="1"/>
          <p:nvPr/>
        </p:nvSpPr>
        <p:spPr>
          <a:xfrm>
            <a:off x="685800" y="1143000"/>
            <a:ext cx="7772400" cy="461665"/>
          </a:xfrm>
          <a:prstGeom prst="rect">
            <a:avLst/>
          </a:prstGeom>
          <a:solidFill>
            <a:schemeClr val="accent1">
              <a:lumMod val="20000"/>
              <a:lumOff val="80000"/>
            </a:schemeClr>
          </a:solidFill>
        </p:spPr>
        <p:txBody>
          <a:bodyPr wrap="square" rtlCol="0">
            <a:spAutoFit/>
          </a:bodyPr>
          <a:lstStyle/>
          <a:p>
            <a:r>
              <a:rPr lang="sr-Latn-RS" sz="2400" b="1" dirty="0" smtClean="0">
                <a:latin typeface="Arial" pitchFamily="34" charset="0"/>
                <a:cs typeface="Arial" pitchFamily="34" charset="0"/>
              </a:rPr>
              <a:t>Internet penetra</a:t>
            </a:r>
            <a:r>
              <a:rPr lang="en-US" sz="2400" b="1" dirty="0" err="1" smtClean="0">
                <a:latin typeface="Arial" pitchFamily="34" charset="0"/>
                <a:cs typeface="Arial" pitchFamily="34" charset="0"/>
              </a:rPr>
              <a:t>tion</a:t>
            </a:r>
            <a:endParaRPr lang="en-US" sz="2400" b="1" dirty="0">
              <a:latin typeface="Arial" pitchFamily="34" charset="0"/>
              <a:cs typeface="Arial" pitchFamily="34" charset="0"/>
            </a:endParaRPr>
          </a:p>
        </p:txBody>
      </p:sp>
      <p:sp>
        <p:nvSpPr>
          <p:cNvPr id="9" name="Content Placeholder 8"/>
          <p:cNvSpPr>
            <a:spLocks noGrp="1"/>
          </p:cNvSpPr>
          <p:nvPr>
            <p:ph idx="1"/>
          </p:nvPr>
        </p:nvSpPr>
        <p:spPr>
          <a:xfrm>
            <a:off x="533400" y="2057400"/>
            <a:ext cx="8229600" cy="4267200"/>
          </a:xfrm>
        </p:spPr>
        <p:txBody>
          <a:bodyPr>
            <a:normAutofit lnSpcReduction="10000"/>
          </a:bodyPr>
          <a:lstStyle/>
          <a:p>
            <a:pPr algn="just">
              <a:buClrTx/>
              <a:buFont typeface="Wingdings" pitchFamily="2" charset="2"/>
              <a:buChar char="q"/>
            </a:pPr>
            <a:r>
              <a:rPr lang="en-US" dirty="0" smtClean="0"/>
              <a:t>On the basis of the research of the Statistics Office of Montenegro,</a:t>
            </a:r>
            <a:r>
              <a:rPr lang="sr-Latn-RS" dirty="0" smtClean="0"/>
              <a:t> </a:t>
            </a:r>
            <a:r>
              <a:rPr lang="en-US" dirty="0" smtClean="0"/>
              <a:t>63.9% of population used Internet in past three months, which was a rise of 3.6% compared to 2013;</a:t>
            </a:r>
            <a:endParaRPr lang="sr-Latn-RS" dirty="0" smtClean="0"/>
          </a:p>
          <a:p>
            <a:pPr algn="just">
              <a:buClrTx/>
              <a:buFont typeface="Wingdings" pitchFamily="2" charset="2"/>
              <a:buChar char="q"/>
            </a:pPr>
            <a:r>
              <a:rPr lang="sr-Latn-RS" dirty="0" smtClean="0"/>
              <a:t>Penetra</a:t>
            </a:r>
            <a:r>
              <a:rPr lang="en-US" dirty="0" err="1" smtClean="0"/>
              <a:t>tion</a:t>
            </a:r>
            <a:r>
              <a:rPr lang="en-US" dirty="0" smtClean="0"/>
              <a:t> of</a:t>
            </a:r>
            <a:r>
              <a:rPr lang="sr-Latn-RS" dirty="0" smtClean="0"/>
              <a:t> fi</a:t>
            </a:r>
            <a:r>
              <a:rPr lang="en-US" dirty="0" err="1" smtClean="0"/>
              <a:t>xed</a:t>
            </a:r>
            <a:r>
              <a:rPr lang="en-US" dirty="0" smtClean="0"/>
              <a:t> broadband access at the end of</a:t>
            </a:r>
            <a:r>
              <a:rPr lang="sr-Latn-RS" dirty="0" smtClean="0"/>
              <a:t> 2014</a:t>
            </a:r>
            <a:r>
              <a:rPr lang="en-US" dirty="0" smtClean="0"/>
              <a:t> amounted to</a:t>
            </a:r>
            <a:r>
              <a:rPr lang="sr-Latn-RS" dirty="0" smtClean="0"/>
              <a:t> 1</a:t>
            </a:r>
            <a:r>
              <a:rPr lang="en-US" dirty="0" smtClean="0"/>
              <a:t>6.8</a:t>
            </a:r>
            <a:r>
              <a:rPr lang="sr-Latn-RS" dirty="0" smtClean="0"/>
              <a:t>%</a:t>
            </a:r>
            <a:r>
              <a:rPr lang="en-US" dirty="0" smtClean="0"/>
              <a:t>, which was an increase of</a:t>
            </a:r>
            <a:r>
              <a:rPr lang="sr-Latn-RS" dirty="0" smtClean="0"/>
              <a:t> 1</a:t>
            </a:r>
            <a:r>
              <a:rPr lang="en-US" dirty="0" smtClean="0"/>
              <a:t>.</a:t>
            </a:r>
            <a:r>
              <a:rPr lang="sr-Latn-RS" dirty="0" smtClean="0"/>
              <a:t>4% </a:t>
            </a:r>
            <a:r>
              <a:rPr lang="en-US" dirty="0" smtClean="0"/>
              <a:t>compared to</a:t>
            </a:r>
            <a:r>
              <a:rPr lang="sr-Latn-RS" dirty="0" smtClean="0"/>
              <a:t> 2013</a:t>
            </a:r>
            <a:r>
              <a:rPr lang="en-US" dirty="0" smtClean="0"/>
              <a:t>;</a:t>
            </a:r>
            <a:endParaRPr lang="sr-Latn-RS" dirty="0" smtClean="0"/>
          </a:p>
          <a:p>
            <a:pPr algn="just">
              <a:buClrTx/>
              <a:buFont typeface="Wingdings" pitchFamily="2" charset="2"/>
              <a:buChar char="q"/>
            </a:pPr>
            <a:r>
              <a:rPr lang="en-US" dirty="0" smtClean="0"/>
              <a:t>When </a:t>
            </a:r>
            <a:r>
              <a:rPr lang="sr-Latn-RS" dirty="0" smtClean="0"/>
              <a:t>penetra</a:t>
            </a:r>
            <a:r>
              <a:rPr lang="en-US" dirty="0" err="1" smtClean="0"/>
              <a:t>tion</a:t>
            </a:r>
            <a:r>
              <a:rPr lang="en-US" dirty="0" smtClean="0"/>
              <a:t> is considered in relation with the number of households, it amounted to</a:t>
            </a:r>
            <a:r>
              <a:rPr lang="sr-Latn-RS" dirty="0" smtClean="0"/>
              <a:t> 53</a:t>
            </a:r>
            <a:r>
              <a:rPr lang="en-US" dirty="0" smtClean="0"/>
              <a:t>.</a:t>
            </a:r>
            <a:r>
              <a:rPr lang="sr-Latn-RS" dirty="0" smtClean="0"/>
              <a:t>3% </a:t>
            </a:r>
            <a:r>
              <a:rPr lang="en-US" dirty="0" smtClean="0"/>
              <a:t>which is an increase of</a:t>
            </a:r>
            <a:r>
              <a:rPr lang="sr-Latn-RS" dirty="0" smtClean="0"/>
              <a:t> 4</a:t>
            </a:r>
            <a:r>
              <a:rPr lang="en-US" dirty="0" smtClean="0"/>
              <a:t>.</a:t>
            </a:r>
            <a:r>
              <a:rPr lang="sr-Latn-RS" dirty="0" smtClean="0"/>
              <a:t>2% </a:t>
            </a:r>
            <a:r>
              <a:rPr lang="en-US" dirty="0" smtClean="0"/>
              <a:t>compared to</a:t>
            </a:r>
            <a:r>
              <a:rPr lang="sr-Latn-RS" dirty="0" smtClean="0"/>
              <a:t> 2013</a:t>
            </a:r>
            <a:r>
              <a:rPr lang="en-US" dirty="0" smtClean="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53370"/>
            <a:ext cx="7239000" cy="784830"/>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 ELECTRONIC COMMUNICATIONS AND POSTAL SERVICES</a:t>
            </a:r>
            <a:r>
              <a:rPr lang="sr-Latn-CS" sz="1600" b="1" dirty="0" smtClean="0">
                <a:solidFill>
                  <a:schemeClr val="accent1">
                    <a:lumMod val="50000"/>
                  </a:schemeClr>
                </a:solidFill>
                <a:latin typeface="Arial" pitchFamily="34" charset="0"/>
                <a:cs typeface="Arial" pitchFamily="34" charset="0"/>
              </a:rPr>
              <a:t>				</a:t>
            </a:r>
            <a:r>
              <a:rPr lang="sr-Latn-CS" sz="1600" b="1" u="sng" dirty="0" smtClean="0">
                <a:solidFill>
                  <a:schemeClr val="accent1">
                    <a:lumMod val="75000"/>
                  </a:schemeClr>
                </a:solidFill>
                <a:latin typeface="Arial" pitchFamily="34" charset="0"/>
                <a:cs typeface="Arial" pitchFamily="34" charset="0"/>
                <a:hlinkClick r:id="rId3"/>
              </a:rPr>
              <a:t>www.ekip.me</a:t>
            </a:r>
            <a:r>
              <a:rPr lang="sr-Latn-CS" sz="1600" b="1" u="sng" dirty="0" smtClean="0">
                <a:solidFill>
                  <a:schemeClr val="accent1">
                    <a:lumMod val="75000"/>
                  </a:schemeClr>
                </a:solidFill>
                <a:latin typeface="Arial" pitchFamily="34" charset="0"/>
                <a:cs typeface="Arial" pitchFamily="34" charset="0"/>
              </a:rPr>
              <a:t> </a:t>
            </a:r>
            <a:endParaRPr lang="en-US" sz="1600" b="1" u="sng" dirty="0">
              <a:solidFill>
                <a:schemeClr val="accent1">
                  <a:lumMod val="75000"/>
                </a:schemeClr>
              </a:solidFill>
              <a:latin typeface="Arial" pitchFamily="34" charset="0"/>
              <a:cs typeface="Arial" pitchFamily="34" charset="0"/>
            </a:endParaRPr>
          </a:p>
        </p:txBody>
      </p:sp>
      <p:cxnSp>
        <p:nvCxnSpPr>
          <p:cNvPr id="14" name="Straight Connector 13"/>
          <p:cNvCxnSpPr/>
          <p:nvPr/>
        </p:nvCxnSpPr>
        <p:spPr>
          <a:xfrm>
            <a:off x="457200" y="1066800"/>
            <a:ext cx="9144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pic>
        <p:nvPicPr>
          <p:cNvPr id="15" name="Picture 14" descr="Logo Agencije.bmp"/>
          <p:cNvPicPr>
            <a:picLocks noChangeAspect="1"/>
          </p:cNvPicPr>
          <p:nvPr/>
        </p:nvPicPr>
        <p:blipFill>
          <a:blip r:embed="rId4" cstate="print"/>
          <a:stretch>
            <a:fillRect/>
          </a:stretch>
        </p:blipFill>
        <p:spPr>
          <a:xfrm>
            <a:off x="470915" y="91082"/>
            <a:ext cx="900685" cy="670918"/>
          </a:xfrm>
          <a:prstGeom prst="rect">
            <a:avLst/>
          </a:prstGeom>
        </p:spPr>
      </p:pic>
      <p:sp>
        <p:nvSpPr>
          <p:cNvPr id="16" name="Footer Placeholder 7"/>
          <p:cNvSpPr>
            <a:spLocks noGrp="1"/>
          </p:cNvSpPr>
          <p:nvPr>
            <p:ph type="ftr" sz="quarter" idx="11"/>
          </p:nvPr>
        </p:nvSpPr>
        <p:spPr>
          <a:xfrm>
            <a:off x="0" y="6629400"/>
            <a:ext cx="8991600" cy="143669"/>
          </a:xfrm>
        </p:spPr>
        <p:txBody>
          <a:bodyPr/>
          <a:lstStyle/>
          <a:p>
            <a:endParaRPr lang="en-US" sz="1400" b="1" dirty="0">
              <a:solidFill>
                <a:schemeClr val="tx2">
                  <a:lumMod val="50000"/>
                </a:schemeClr>
              </a:solidFill>
              <a:latin typeface="Arial" pitchFamily="34" charset="0"/>
              <a:cs typeface="Arial" pitchFamily="34" charset="0"/>
            </a:endParaRPr>
          </a:p>
        </p:txBody>
      </p:sp>
      <p:sp>
        <p:nvSpPr>
          <p:cNvPr id="19" name="TextBox 18"/>
          <p:cNvSpPr txBox="1"/>
          <p:nvPr/>
        </p:nvSpPr>
        <p:spPr>
          <a:xfrm>
            <a:off x="685800" y="1143000"/>
            <a:ext cx="7772400" cy="461665"/>
          </a:xfrm>
          <a:prstGeom prst="rect">
            <a:avLst/>
          </a:prstGeom>
          <a:solidFill>
            <a:schemeClr val="accent1">
              <a:lumMod val="20000"/>
              <a:lumOff val="80000"/>
            </a:schemeClr>
          </a:solidFill>
        </p:spPr>
        <p:txBody>
          <a:bodyPr wrap="square" rtlCol="0">
            <a:spAutoFit/>
          </a:bodyPr>
          <a:lstStyle/>
          <a:p>
            <a:r>
              <a:rPr lang="sr-Latn-RS" sz="2400" b="1" dirty="0" smtClean="0">
                <a:latin typeface="Arial" pitchFamily="34" charset="0"/>
                <a:cs typeface="Arial" pitchFamily="34" charset="0"/>
              </a:rPr>
              <a:t>Internet penetra</a:t>
            </a:r>
            <a:r>
              <a:rPr lang="en-US" sz="2400" b="1" dirty="0" err="1" smtClean="0">
                <a:latin typeface="Arial" pitchFamily="34" charset="0"/>
                <a:cs typeface="Arial" pitchFamily="34" charset="0"/>
              </a:rPr>
              <a:t>tion</a:t>
            </a:r>
            <a:endParaRPr lang="en-US" sz="2400" b="1" dirty="0">
              <a:latin typeface="Arial" pitchFamily="34" charset="0"/>
              <a:cs typeface="Arial" pitchFamily="34" charset="0"/>
            </a:endParaRPr>
          </a:p>
        </p:txBody>
      </p:sp>
      <p:sp>
        <p:nvSpPr>
          <p:cNvPr id="9" name="Content Placeholder 8"/>
          <p:cNvSpPr>
            <a:spLocks noGrp="1"/>
          </p:cNvSpPr>
          <p:nvPr>
            <p:ph idx="1"/>
          </p:nvPr>
        </p:nvSpPr>
        <p:spPr>
          <a:xfrm>
            <a:off x="533400" y="2057400"/>
            <a:ext cx="8229600" cy="4267200"/>
          </a:xfrm>
        </p:spPr>
        <p:txBody>
          <a:bodyPr>
            <a:normAutofit/>
          </a:bodyPr>
          <a:lstStyle/>
          <a:p>
            <a:pPr algn="just">
              <a:buClrTx/>
              <a:buFont typeface="Wingdings" pitchFamily="2" charset="2"/>
              <a:buChar char="q"/>
            </a:pPr>
            <a:r>
              <a:rPr lang="sr-Latn-RS" dirty="0" smtClean="0"/>
              <a:t>Penetra</a:t>
            </a:r>
            <a:r>
              <a:rPr lang="en-US" dirty="0" err="1" smtClean="0"/>
              <a:t>tion</a:t>
            </a:r>
            <a:r>
              <a:rPr lang="en-US" dirty="0" smtClean="0"/>
              <a:t> of</a:t>
            </a:r>
            <a:r>
              <a:rPr lang="sr-Latn-RS" dirty="0" smtClean="0"/>
              <a:t> mobil</a:t>
            </a:r>
            <a:r>
              <a:rPr lang="en-US" dirty="0" smtClean="0"/>
              <a:t>e broadband access at the end of</a:t>
            </a:r>
            <a:r>
              <a:rPr lang="sr-Latn-RS" dirty="0" smtClean="0"/>
              <a:t> 2014</a:t>
            </a:r>
            <a:r>
              <a:rPr lang="en-US" dirty="0" smtClean="0"/>
              <a:t> amounted to</a:t>
            </a:r>
            <a:r>
              <a:rPr lang="sr-Latn-RS" dirty="0" smtClean="0"/>
              <a:t> 10</a:t>
            </a:r>
            <a:r>
              <a:rPr lang="en-US" dirty="0" smtClean="0"/>
              <a:t>.</a:t>
            </a:r>
            <a:r>
              <a:rPr lang="sr-Latn-RS" dirty="0" smtClean="0"/>
              <a:t>4%, </a:t>
            </a:r>
            <a:r>
              <a:rPr lang="en-US" dirty="0" smtClean="0"/>
              <a:t>which was a fall of</a:t>
            </a:r>
            <a:r>
              <a:rPr lang="sr-Latn-RS" dirty="0" smtClean="0"/>
              <a:t> 2</a:t>
            </a:r>
            <a:r>
              <a:rPr lang="en-US" dirty="0" smtClean="0"/>
              <a:t>.</a:t>
            </a:r>
            <a:r>
              <a:rPr lang="sr-Latn-RS" dirty="0" smtClean="0"/>
              <a:t>4% </a:t>
            </a:r>
            <a:r>
              <a:rPr lang="en-US" dirty="0" smtClean="0"/>
              <a:t>compared to</a:t>
            </a:r>
            <a:r>
              <a:rPr lang="sr-Latn-RS" dirty="0" smtClean="0"/>
              <a:t> 2013 (</a:t>
            </a:r>
            <a:r>
              <a:rPr lang="en-US" dirty="0" smtClean="0"/>
              <a:t>in these calculations, only the users of data SIM cards included in the offers of two operators were taken into account</a:t>
            </a:r>
            <a:r>
              <a:rPr lang="sr-Latn-RS" dirty="0" smtClean="0"/>
              <a:t>)</a:t>
            </a:r>
            <a:r>
              <a:rPr lang="en-US" dirty="0" smtClean="0"/>
              <a:t>;</a:t>
            </a:r>
            <a:endParaRPr lang="sr-Latn-RS" dirty="0" smtClean="0"/>
          </a:p>
          <a:p>
            <a:pPr algn="just">
              <a:buClrTx/>
              <a:buFont typeface="Wingdings" pitchFamily="2" charset="2"/>
              <a:buChar char="q"/>
            </a:pPr>
            <a:r>
              <a:rPr lang="en-US" dirty="0" smtClean="0"/>
              <a:t>If we take into account data SIM cards of the third operator through which only data traffic was carried out, then we get the information that the penetration of mobile broadband access at the end of 2014 was 12.2%.</a:t>
            </a:r>
            <a:endParaRPr lang="sr-Latn-RS" dirty="0" smtClean="0"/>
          </a:p>
          <a:p>
            <a:pPr>
              <a:buClrTx/>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53370"/>
            <a:ext cx="7239000" cy="784830"/>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 ELECTRONIC COMMUNICATIONS AND POSTAL SERVICES</a:t>
            </a:r>
            <a:r>
              <a:rPr lang="sr-Latn-CS" sz="1600" b="1" dirty="0" smtClean="0">
                <a:solidFill>
                  <a:schemeClr val="accent1">
                    <a:lumMod val="50000"/>
                  </a:schemeClr>
                </a:solidFill>
                <a:latin typeface="Arial" pitchFamily="34" charset="0"/>
                <a:cs typeface="Arial" pitchFamily="34" charset="0"/>
              </a:rPr>
              <a:t>				</a:t>
            </a:r>
            <a:r>
              <a:rPr lang="sr-Latn-CS" sz="1600" b="1" u="sng" dirty="0" smtClean="0">
                <a:solidFill>
                  <a:schemeClr val="accent1">
                    <a:lumMod val="75000"/>
                  </a:schemeClr>
                </a:solidFill>
                <a:latin typeface="Arial" pitchFamily="34" charset="0"/>
                <a:cs typeface="Arial" pitchFamily="34" charset="0"/>
                <a:hlinkClick r:id="rId3"/>
              </a:rPr>
              <a:t>www.ekip.me</a:t>
            </a:r>
            <a:r>
              <a:rPr lang="sr-Latn-CS" sz="1600" b="1" u="sng" dirty="0" smtClean="0">
                <a:solidFill>
                  <a:schemeClr val="accent1">
                    <a:lumMod val="75000"/>
                  </a:schemeClr>
                </a:solidFill>
                <a:latin typeface="Arial" pitchFamily="34" charset="0"/>
                <a:cs typeface="Arial" pitchFamily="34" charset="0"/>
              </a:rPr>
              <a:t> </a:t>
            </a:r>
            <a:endParaRPr lang="en-US" sz="1600" b="1" u="sng" dirty="0">
              <a:solidFill>
                <a:schemeClr val="accent1">
                  <a:lumMod val="75000"/>
                </a:schemeClr>
              </a:solidFill>
              <a:latin typeface="Arial" pitchFamily="34" charset="0"/>
              <a:cs typeface="Arial" pitchFamily="34" charset="0"/>
            </a:endParaRPr>
          </a:p>
        </p:txBody>
      </p:sp>
      <p:cxnSp>
        <p:nvCxnSpPr>
          <p:cNvPr id="14" name="Straight Connector 13"/>
          <p:cNvCxnSpPr/>
          <p:nvPr/>
        </p:nvCxnSpPr>
        <p:spPr>
          <a:xfrm>
            <a:off x="457200" y="1066800"/>
            <a:ext cx="9144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pic>
        <p:nvPicPr>
          <p:cNvPr id="15" name="Picture 14" descr="Logo Agencije.bmp"/>
          <p:cNvPicPr>
            <a:picLocks noChangeAspect="1"/>
          </p:cNvPicPr>
          <p:nvPr/>
        </p:nvPicPr>
        <p:blipFill>
          <a:blip r:embed="rId4" cstate="print"/>
          <a:stretch>
            <a:fillRect/>
          </a:stretch>
        </p:blipFill>
        <p:spPr>
          <a:xfrm>
            <a:off x="470915" y="91082"/>
            <a:ext cx="900685" cy="670918"/>
          </a:xfrm>
          <a:prstGeom prst="rect">
            <a:avLst/>
          </a:prstGeom>
        </p:spPr>
      </p:pic>
      <p:sp>
        <p:nvSpPr>
          <p:cNvPr id="16" name="Footer Placeholder 7"/>
          <p:cNvSpPr>
            <a:spLocks noGrp="1"/>
          </p:cNvSpPr>
          <p:nvPr>
            <p:ph type="ftr" sz="quarter" idx="11"/>
          </p:nvPr>
        </p:nvSpPr>
        <p:spPr>
          <a:xfrm>
            <a:off x="0" y="6629400"/>
            <a:ext cx="8991600" cy="143669"/>
          </a:xfrm>
        </p:spPr>
        <p:txBody>
          <a:bodyPr/>
          <a:lstStyle/>
          <a:p>
            <a:endParaRPr lang="en-US" sz="1400" b="1" dirty="0">
              <a:solidFill>
                <a:schemeClr val="tx2">
                  <a:lumMod val="50000"/>
                </a:schemeClr>
              </a:solidFill>
              <a:latin typeface="Arial" pitchFamily="34" charset="0"/>
              <a:cs typeface="Arial" pitchFamily="34" charset="0"/>
            </a:endParaRPr>
          </a:p>
        </p:txBody>
      </p:sp>
      <p:sp>
        <p:nvSpPr>
          <p:cNvPr id="19" name="TextBox 18"/>
          <p:cNvSpPr txBox="1"/>
          <p:nvPr/>
        </p:nvSpPr>
        <p:spPr>
          <a:xfrm>
            <a:off x="685800" y="1143000"/>
            <a:ext cx="7772400" cy="830997"/>
          </a:xfrm>
          <a:prstGeom prst="rect">
            <a:avLst/>
          </a:prstGeom>
          <a:solidFill>
            <a:schemeClr val="accent1">
              <a:lumMod val="20000"/>
              <a:lumOff val="80000"/>
            </a:schemeClr>
          </a:solidFill>
        </p:spPr>
        <p:txBody>
          <a:bodyPr wrap="square" rtlCol="0">
            <a:spAutoFit/>
          </a:bodyPr>
          <a:lstStyle/>
          <a:p>
            <a:r>
              <a:rPr lang="sr-Latn-RS" sz="2400" b="1" dirty="0" smtClean="0">
                <a:latin typeface="Arial" pitchFamily="34" charset="0"/>
                <a:cs typeface="Arial" pitchFamily="34" charset="0"/>
              </a:rPr>
              <a:t>Penetra</a:t>
            </a:r>
            <a:r>
              <a:rPr lang="en-US" sz="2400" b="1" dirty="0" err="1" smtClean="0">
                <a:latin typeface="Arial" pitchFamily="34" charset="0"/>
                <a:cs typeface="Arial" pitchFamily="34" charset="0"/>
              </a:rPr>
              <a:t>tion</a:t>
            </a:r>
            <a:r>
              <a:rPr lang="en-US" sz="2400" b="1" dirty="0" smtClean="0">
                <a:latin typeface="Arial" pitchFamily="34" charset="0"/>
                <a:cs typeface="Arial" pitchFamily="34" charset="0"/>
              </a:rPr>
              <a:t> of broadband access</a:t>
            </a:r>
            <a:r>
              <a:rPr lang="sr-Latn-RS" sz="2400" b="1" dirty="0" smtClean="0">
                <a:latin typeface="Arial" pitchFamily="34" charset="0"/>
                <a:cs typeface="Arial" pitchFamily="34" charset="0"/>
              </a:rPr>
              <a:t> (fi</a:t>
            </a:r>
            <a:r>
              <a:rPr lang="en-US" sz="2400" b="1" dirty="0" err="1" smtClean="0">
                <a:latin typeface="Arial" pitchFamily="34" charset="0"/>
                <a:cs typeface="Arial" pitchFamily="34" charset="0"/>
              </a:rPr>
              <a:t>xed</a:t>
            </a:r>
            <a:r>
              <a:rPr lang="en-US" sz="2400" b="1" dirty="0" smtClean="0">
                <a:latin typeface="Arial" pitchFamily="34" charset="0"/>
                <a:cs typeface="Arial" pitchFamily="34" charset="0"/>
              </a:rPr>
              <a:t> and mobile</a:t>
            </a:r>
            <a:r>
              <a:rPr lang="sr-Latn-RS" sz="2400" b="1" dirty="0" smtClean="0">
                <a:latin typeface="Arial" pitchFamily="34" charset="0"/>
                <a:cs typeface="Arial" pitchFamily="34" charset="0"/>
              </a:rPr>
              <a:t>)</a:t>
            </a:r>
            <a:r>
              <a:rPr lang="en-US" sz="2400" b="1" dirty="0" smtClean="0">
                <a:latin typeface="Arial" pitchFamily="34" charset="0"/>
                <a:cs typeface="Arial" pitchFamily="34" charset="0"/>
              </a:rPr>
              <a:t> in relation with the population</a:t>
            </a:r>
            <a:endParaRPr lang="en-US" sz="2400" b="1" dirty="0">
              <a:latin typeface="Arial" pitchFamily="34" charset="0"/>
              <a:cs typeface="Arial" pitchFamily="34" charset="0"/>
            </a:endParaRPr>
          </a:p>
        </p:txBody>
      </p:sp>
      <p:graphicFrame>
        <p:nvGraphicFramePr>
          <p:cNvPr id="10" name="Content Placeholder 9"/>
          <p:cNvGraphicFramePr>
            <a:graphicFrameLocks noGrp="1"/>
          </p:cNvGraphicFramePr>
          <p:nvPr>
            <p:ph idx="1"/>
          </p:nvPr>
        </p:nvGraphicFramePr>
        <p:xfrm>
          <a:off x="533400" y="2057400"/>
          <a:ext cx="8229600" cy="42672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53370"/>
            <a:ext cx="7239000" cy="784830"/>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 ELECTRONIC COMMUNICATIONS AND POSTAL SERVICES</a:t>
            </a:r>
          </a:p>
        </p:txBody>
      </p:sp>
      <p:cxnSp>
        <p:nvCxnSpPr>
          <p:cNvPr id="14" name="Straight Connector 13"/>
          <p:cNvCxnSpPr/>
          <p:nvPr/>
        </p:nvCxnSpPr>
        <p:spPr>
          <a:xfrm>
            <a:off x="457200" y="1066800"/>
            <a:ext cx="9144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pic>
        <p:nvPicPr>
          <p:cNvPr id="15" name="Picture 14" descr="Logo Agencije.bmp"/>
          <p:cNvPicPr>
            <a:picLocks noChangeAspect="1"/>
          </p:cNvPicPr>
          <p:nvPr/>
        </p:nvPicPr>
        <p:blipFill>
          <a:blip r:embed="rId3" cstate="print"/>
          <a:stretch>
            <a:fillRect/>
          </a:stretch>
        </p:blipFill>
        <p:spPr>
          <a:xfrm>
            <a:off x="470915" y="91082"/>
            <a:ext cx="900685" cy="670918"/>
          </a:xfrm>
          <a:prstGeom prst="rect">
            <a:avLst/>
          </a:prstGeom>
        </p:spPr>
      </p:pic>
      <p:sp>
        <p:nvSpPr>
          <p:cNvPr id="16" name="Footer Placeholder 7"/>
          <p:cNvSpPr>
            <a:spLocks noGrp="1"/>
          </p:cNvSpPr>
          <p:nvPr>
            <p:ph type="ftr" sz="quarter" idx="11"/>
          </p:nvPr>
        </p:nvSpPr>
        <p:spPr>
          <a:xfrm flipV="1">
            <a:off x="0" y="6773069"/>
            <a:ext cx="8991600" cy="84931"/>
          </a:xfrm>
        </p:spPr>
        <p:txBody>
          <a:bodyPr/>
          <a:lstStyle/>
          <a:p>
            <a:endParaRPr lang="en-US" sz="1400" b="1" dirty="0">
              <a:solidFill>
                <a:schemeClr val="tx2">
                  <a:lumMod val="50000"/>
                </a:schemeClr>
              </a:solidFill>
              <a:latin typeface="Arial" pitchFamily="34" charset="0"/>
              <a:cs typeface="Arial" pitchFamily="34" charset="0"/>
            </a:endParaRPr>
          </a:p>
        </p:txBody>
      </p:sp>
      <p:sp>
        <p:nvSpPr>
          <p:cNvPr id="19" name="TextBox 18"/>
          <p:cNvSpPr txBox="1"/>
          <p:nvPr/>
        </p:nvSpPr>
        <p:spPr>
          <a:xfrm>
            <a:off x="685800" y="1143000"/>
            <a:ext cx="7772400" cy="830997"/>
          </a:xfrm>
          <a:prstGeom prst="rect">
            <a:avLst/>
          </a:prstGeom>
          <a:solidFill>
            <a:schemeClr val="accent1">
              <a:lumMod val="20000"/>
              <a:lumOff val="80000"/>
            </a:schemeClr>
          </a:solidFill>
        </p:spPr>
        <p:txBody>
          <a:bodyPr wrap="square" rtlCol="0">
            <a:spAutoFit/>
          </a:bodyPr>
          <a:lstStyle/>
          <a:p>
            <a:r>
              <a:rPr lang="sr-Latn-CS" sz="2400" b="1" dirty="0" smtClean="0">
                <a:latin typeface="Arial" pitchFamily="34" charset="0"/>
                <a:cs typeface="Arial" pitchFamily="34" charset="0"/>
              </a:rPr>
              <a:t>II Strateg</a:t>
            </a:r>
            <a:r>
              <a:rPr lang="en-US" sz="2400" b="1" dirty="0" smtClean="0">
                <a:latin typeface="Arial" pitchFamily="34" charset="0"/>
                <a:cs typeface="Arial" pitchFamily="34" charset="0"/>
              </a:rPr>
              <a:t>y for the development of Information Society in Montenegro</a:t>
            </a:r>
            <a:r>
              <a:rPr lang="sr-Latn-CS" sz="2400" b="1" dirty="0" smtClean="0">
                <a:latin typeface="Arial" pitchFamily="34" charset="0"/>
                <a:cs typeface="Arial" pitchFamily="34" charset="0"/>
              </a:rPr>
              <a:t> </a:t>
            </a:r>
            <a:r>
              <a:rPr lang="sr-Latn-CS" sz="2400" b="1" dirty="0" smtClean="0">
                <a:latin typeface="Arial" pitchFamily="34" charset="0"/>
                <a:cs typeface="Arial" pitchFamily="34" charset="0"/>
              </a:rPr>
              <a:t>2012-2016</a:t>
            </a:r>
            <a:endParaRPr lang="en-US" sz="2400" b="1" dirty="0">
              <a:latin typeface="Arial" pitchFamily="34" charset="0"/>
              <a:cs typeface="Arial" pitchFamily="34" charset="0"/>
            </a:endParaRPr>
          </a:p>
        </p:txBody>
      </p:sp>
      <p:sp>
        <p:nvSpPr>
          <p:cNvPr id="9" name="Content Placeholder 8"/>
          <p:cNvSpPr>
            <a:spLocks noGrp="1"/>
          </p:cNvSpPr>
          <p:nvPr>
            <p:ph idx="1"/>
          </p:nvPr>
        </p:nvSpPr>
        <p:spPr>
          <a:xfrm>
            <a:off x="533400" y="2057400"/>
            <a:ext cx="8305800" cy="4572000"/>
          </a:xfrm>
        </p:spPr>
        <p:txBody>
          <a:bodyPr>
            <a:normAutofit/>
          </a:bodyPr>
          <a:lstStyle/>
          <a:p>
            <a:pPr marL="624078" indent="-514350" algn="just">
              <a:buClrTx/>
              <a:buNone/>
            </a:pPr>
            <a:endParaRPr lang="en-US" sz="2800" b="1" dirty="0" smtClean="0">
              <a:latin typeface="Arial" pitchFamily="34" charset="0"/>
              <a:cs typeface="Arial" pitchFamily="34" charset="0"/>
            </a:endParaRPr>
          </a:p>
          <a:p>
            <a:pPr marL="624078" indent="-514350" algn="just">
              <a:buClrTx/>
              <a:buNone/>
            </a:pPr>
            <a:r>
              <a:rPr lang="en-US" sz="2800" b="1" dirty="0" smtClean="0">
                <a:latin typeface="Arial" pitchFamily="34" charset="0"/>
                <a:cs typeface="Arial" pitchFamily="34" charset="0"/>
              </a:rPr>
              <a:t>FIVE </a:t>
            </a:r>
            <a:r>
              <a:rPr lang="en-US" sz="2800" b="1" dirty="0" smtClean="0">
                <a:latin typeface="Arial" pitchFamily="34" charset="0"/>
                <a:cs typeface="Arial" pitchFamily="34" charset="0"/>
              </a:rPr>
              <a:t>PILARS </a:t>
            </a:r>
            <a:r>
              <a:rPr lang="en-US" sz="2800" b="1" dirty="0" smtClean="0">
                <a:latin typeface="Arial" pitchFamily="34" charset="0"/>
                <a:cs typeface="Arial" pitchFamily="34" charset="0"/>
              </a:rPr>
              <a:t>OF DEVELOPMENT</a:t>
            </a:r>
          </a:p>
          <a:p>
            <a:pPr marL="624078" indent="-514350" algn="just">
              <a:buClrTx/>
              <a:buNone/>
            </a:pPr>
            <a:endParaRPr lang="en-US" sz="2800" dirty="0" smtClean="0">
              <a:latin typeface="Arial" pitchFamily="34" charset="0"/>
              <a:cs typeface="Arial" pitchFamily="34" charset="0"/>
            </a:endParaRPr>
          </a:p>
          <a:p>
            <a:pPr marL="624078" indent="-514350" algn="just">
              <a:buClrTx/>
              <a:buFont typeface="+mj-lt"/>
              <a:buAutoNum type="arabicPeriod"/>
            </a:pPr>
            <a:r>
              <a:rPr lang="en-US" sz="2800" b="1" dirty="0" smtClean="0">
                <a:latin typeface="Arial" pitchFamily="34" charset="0"/>
                <a:cs typeface="Arial" pitchFamily="34" charset="0"/>
              </a:rPr>
              <a:t>ICT </a:t>
            </a:r>
            <a:r>
              <a:rPr lang="en-US" sz="2800" b="1" dirty="0" smtClean="0">
                <a:latin typeface="Arial" pitchFamily="34" charset="0"/>
                <a:cs typeface="Arial" pitchFamily="34" charset="0"/>
              </a:rPr>
              <a:t>sustainability</a:t>
            </a:r>
          </a:p>
          <a:p>
            <a:pPr marL="624078" indent="-514350" algn="just">
              <a:buClrTx/>
              <a:buFont typeface="+mj-lt"/>
              <a:buAutoNum type="arabicPeriod"/>
            </a:pPr>
            <a:r>
              <a:rPr lang="en-US" sz="2800" b="1" dirty="0" smtClean="0">
                <a:latin typeface="Arial" pitchFamily="34" charset="0"/>
                <a:cs typeface="Arial" pitchFamily="34" charset="0"/>
              </a:rPr>
              <a:t>ICT for community</a:t>
            </a:r>
          </a:p>
          <a:p>
            <a:pPr marL="624078" indent="-514350" algn="just">
              <a:buClrTx/>
              <a:buFont typeface="+mj-lt"/>
              <a:buAutoNum type="arabicPeriod"/>
            </a:pPr>
            <a:r>
              <a:rPr lang="en-US" sz="2800" b="1" dirty="0" smtClean="0">
                <a:latin typeface="Arial" pitchFamily="34" charset="0"/>
                <a:cs typeface="Arial" pitchFamily="34" charset="0"/>
              </a:rPr>
              <a:t>ICT for Public Administration</a:t>
            </a:r>
          </a:p>
          <a:p>
            <a:pPr marL="624078" indent="-514350" algn="just">
              <a:buClrTx/>
              <a:buFont typeface="+mj-lt"/>
              <a:buAutoNum type="arabicPeriod"/>
            </a:pPr>
            <a:r>
              <a:rPr lang="en-US" sz="2800" b="1" dirty="0" smtClean="0">
                <a:latin typeface="Arial" pitchFamily="34" charset="0"/>
                <a:cs typeface="Arial" pitchFamily="34" charset="0"/>
              </a:rPr>
              <a:t>ICT for economic development</a:t>
            </a:r>
          </a:p>
          <a:p>
            <a:pPr marL="624078" indent="-514350" algn="just">
              <a:buClrTx/>
              <a:buFont typeface="+mj-lt"/>
              <a:buAutoNum type="arabicPeriod"/>
            </a:pPr>
            <a:r>
              <a:rPr lang="en-US" sz="2800" b="1" dirty="0" smtClean="0">
                <a:latin typeface="Arial" pitchFamily="34" charset="0"/>
                <a:cs typeface="Arial" pitchFamily="34" charset="0"/>
              </a:rPr>
              <a:t>Development of media and broadcasting market </a:t>
            </a:r>
            <a:endParaRPr lang="sr-Latn-RS" sz="2800" dirty="0" smtClean="0">
              <a:latin typeface="Arial" pitchFamily="34" charset="0"/>
              <a:cs typeface="Arial" pitchFamily="34" charset="0"/>
            </a:endParaRPr>
          </a:p>
          <a:p>
            <a:pPr algn="r">
              <a:buClrTx/>
              <a:buFont typeface="Wingdings" pitchFamily="2" charset="2"/>
              <a:buChar char="q"/>
            </a:pPr>
            <a:endParaRPr lang="sr-Latn-RS" sz="3800" dirty="0" smtClean="0"/>
          </a:p>
          <a:p>
            <a:pPr marL="880110" lvl="1" indent="-514350" algn="just">
              <a:buClrTx/>
              <a:buFont typeface="Wingdings" pitchFamily="2" charset="2"/>
              <a:buChar char="§"/>
            </a:pPr>
            <a:endParaRPr lang="en-US" dirty="0" smtClean="0"/>
          </a:p>
          <a:p>
            <a:pPr algn="just">
              <a:buClrTx/>
              <a:buFont typeface="Wingdings" pitchFamily="2" charset="2"/>
              <a:buChar char="q"/>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53370"/>
            <a:ext cx="7239000" cy="784830"/>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 ELECTRONIC COMMUNICATIONS AND POSTAL SERVICES</a:t>
            </a:r>
            <a:r>
              <a:rPr lang="sr-Latn-CS" sz="1600" b="1" dirty="0" smtClean="0">
                <a:solidFill>
                  <a:schemeClr val="accent1">
                    <a:lumMod val="50000"/>
                  </a:schemeClr>
                </a:solidFill>
                <a:latin typeface="Arial" pitchFamily="34" charset="0"/>
                <a:cs typeface="Arial" pitchFamily="34" charset="0"/>
              </a:rPr>
              <a:t>				</a:t>
            </a:r>
            <a:r>
              <a:rPr lang="sr-Latn-CS" sz="1600" b="1" u="sng" dirty="0" smtClean="0">
                <a:solidFill>
                  <a:schemeClr val="accent1">
                    <a:lumMod val="75000"/>
                  </a:schemeClr>
                </a:solidFill>
                <a:latin typeface="Arial" pitchFamily="34" charset="0"/>
                <a:cs typeface="Arial" pitchFamily="34" charset="0"/>
                <a:hlinkClick r:id="rId3"/>
              </a:rPr>
              <a:t>www.ekip.me</a:t>
            </a:r>
            <a:r>
              <a:rPr lang="sr-Latn-CS" sz="1600" b="1" u="sng" dirty="0" smtClean="0">
                <a:solidFill>
                  <a:schemeClr val="accent1">
                    <a:lumMod val="75000"/>
                  </a:schemeClr>
                </a:solidFill>
                <a:latin typeface="Arial" pitchFamily="34" charset="0"/>
                <a:cs typeface="Arial" pitchFamily="34" charset="0"/>
              </a:rPr>
              <a:t> </a:t>
            </a:r>
            <a:endParaRPr lang="en-US" sz="1600" b="1" u="sng" dirty="0">
              <a:solidFill>
                <a:schemeClr val="accent1">
                  <a:lumMod val="75000"/>
                </a:schemeClr>
              </a:solidFill>
              <a:latin typeface="Arial" pitchFamily="34" charset="0"/>
              <a:cs typeface="Arial" pitchFamily="34" charset="0"/>
            </a:endParaRPr>
          </a:p>
        </p:txBody>
      </p:sp>
      <p:cxnSp>
        <p:nvCxnSpPr>
          <p:cNvPr id="14" name="Straight Connector 13"/>
          <p:cNvCxnSpPr/>
          <p:nvPr/>
        </p:nvCxnSpPr>
        <p:spPr>
          <a:xfrm>
            <a:off x="457200" y="1066800"/>
            <a:ext cx="9144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pic>
        <p:nvPicPr>
          <p:cNvPr id="15" name="Picture 14" descr="Logo Agencije.bmp"/>
          <p:cNvPicPr>
            <a:picLocks noChangeAspect="1"/>
          </p:cNvPicPr>
          <p:nvPr/>
        </p:nvPicPr>
        <p:blipFill>
          <a:blip r:embed="rId4" cstate="print"/>
          <a:stretch>
            <a:fillRect/>
          </a:stretch>
        </p:blipFill>
        <p:spPr>
          <a:xfrm>
            <a:off x="470915" y="91082"/>
            <a:ext cx="900685" cy="670918"/>
          </a:xfrm>
          <a:prstGeom prst="rect">
            <a:avLst/>
          </a:prstGeom>
        </p:spPr>
      </p:pic>
      <p:sp>
        <p:nvSpPr>
          <p:cNvPr id="19" name="TextBox 18"/>
          <p:cNvSpPr txBox="1"/>
          <p:nvPr/>
        </p:nvSpPr>
        <p:spPr>
          <a:xfrm>
            <a:off x="685800" y="1143000"/>
            <a:ext cx="7772400" cy="461665"/>
          </a:xfrm>
          <a:prstGeom prst="rect">
            <a:avLst/>
          </a:prstGeom>
          <a:solidFill>
            <a:schemeClr val="accent1">
              <a:lumMod val="20000"/>
              <a:lumOff val="80000"/>
            </a:schemeClr>
          </a:solidFill>
        </p:spPr>
        <p:txBody>
          <a:bodyPr wrap="square" rtlCol="0">
            <a:spAutoFit/>
          </a:bodyPr>
          <a:lstStyle/>
          <a:p>
            <a:r>
              <a:rPr lang="en-US" sz="2400" b="1" dirty="0" smtClean="0">
                <a:latin typeface="Arial" pitchFamily="34" charset="0"/>
                <a:cs typeface="Arial" pitchFamily="34" charset="0"/>
              </a:rPr>
              <a:t>II G</a:t>
            </a:r>
            <a:r>
              <a:rPr lang="en-US" sz="2400" b="1" dirty="0" smtClean="0">
                <a:latin typeface="Arial" pitchFamily="34" charset="0"/>
                <a:cs typeface="Arial" pitchFamily="34" charset="0"/>
              </a:rPr>
              <a:t>oals:</a:t>
            </a:r>
            <a:endParaRPr lang="en-US" sz="2400" b="1" dirty="0" smtClean="0">
              <a:latin typeface="Arial" pitchFamily="34" charset="0"/>
              <a:cs typeface="Arial" pitchFamily="34" charset="0"/>
            </a:endParaRPr>
          </a:p>
        </p:txBody>
      </p:sp>
      <p:sp>
        <p:nvSpPr>
          <p:cNvPr id="9" name="Content Placeholder 8"/>
          <p:cNvSpPr>
            <a:spLocks noGrp="1"/>
          </p:cNvSpPr>
          <p:nvPr>
            <p:ph idx="1"/>
          </p:nvPr>
        </p:nvSpPr>
        <p:spPr>
          <a:xfrm>
            <a:off x="533400" y="2057400"/>
            <a:ext cx="8305800" cy="4572000"/>
          </a:xfrm>
        </p:spPr>
        <p:txBody>
          <a:bodyPr>
            <a:normAutofit/>
          </a:bodyPr>
          <a:lstStyle/>
          <a:p>
            <a:pPr marL="624078" indent="-514350" algn="just">
              <a:buClrTx/>
              <a:buFont typeface="+mj-lt"/>
              <a:buAutoNum type="arabicPeriod"/>
            </a:pPr>
            <a:endParaRPr lang="sr-Latn-RS" b="1" dirty="0" smtClean="0"/>
          </a:p>
          <a:p>
            <a:pPr marL="624078" indent="-514350" algn="just">
              <a:buClrTx/>
              <a:buFont typeface="+mj-lt"/>
              <a:buAutoNum type="arabicPeriod"/>
            </a:pPr>
            <a:endParaRPr lang="sr-Latn-RS" b="1" dirty="0" smtClean="0"/>
          </a:p>
          <a:p>
            <a:pPr marL="624078" indent="-514350" algn="just">
              <a:buClrTx/>
              <a:buNone/>
            </a:pPr>
            <a:endParaRPr lang="en-US" dirty="0" smtClean="0"/>
          </a:p>
          <a:p>
            <a:pPr algn="just">
              <a:buClrTx/>
              <a:buFont typeface="Wingdings" pitchFamily="2" charset="2"/>
              <a:buChar char="q"/>
            </a:pPr>
            <a:endParaRPr lang="en-US" dirty="0" smtClean="0"/>
          </a:p>
          <a:p>
            <a:pPr algn="just">
              <a:buClrTx/>
              <a:buFont typeface="Wingdings" pitchFamily="2" charset="2"/>
              <a:buChar char="q"/>
            </a:pPr>
            <a:endParaRPr lang="en-US" dirty="0"/>
          </a:p>
        </p:txBody>
      </p:sp>
      <p:sp>
        <p:nvSpPr>
          <p:cNvPr id="8" name="TextBox 7"/>
          <p:cNvSpPr txBox="1"/>
          <p:nvPr/>
        </p:nvSpPr>
        <p:spPr>
          <a:xfrm>
            <a:off x="685800" y="1752601"/>
            <a:ext cx="7391400" cy="5016758"/>
          </a:xfrm>
          <a:prstGeom prst="rect">
            <a:avLst/>
          </a:prstGeom>
          <a:noFill/>
        </p:spPr>
        <p:txBody>
          <a:bodyPr wrap="square" rtlCol="0">
            <a:spAutoFit/>
          </a:bodyPr>
          <a:lstStyle/>
          <a:p>
            <a:pPr lvl="1" algn="just">
              <a:buClrTx/>
              <a:buFont typeface="Wingdings" pitchFamily="2" charset="2"/>
              <a:buChar char="§"/>
            </a:pPr>
            <a:r>
              <a:rPr lang="en-US" sz="2000" dirty="0" smtClean="0"/>
              <a:t>to increase the share of ICT industry in GNP by 50%,</a:t>
            </a:r>
          </a:p>
          <a:p>
            <a:pPr lvl="1" algn="just">
              <a:buClrTx/>
              <a:buFont typeface="Wingdings" pitchFamily="2" charset="2"/>
              <a:buChar char="§"/>
            </a:pPr>
            <a:r>
              <a:rPr lang="en-US" sz="2000" dirty="0" smtClean="0"/>
              <a:t>to increase </a:t>
            </a:r>
            <a:r>
              <a:rPr lang="en-US" sz="2000" dirty="0" smtClean="0"/>
              <a:t>labor </a:t>
            </a:r>
            <a:r>
              <a:rPr lang="en-US" sz="2000" dirty="0" smtClean="0"/>
              <a:t>in ICT industry by 50%,</a:t>
            </a:r>
          </a:p>
          <a:p>
            <a:pPr lvl="1" algn="just">
              <a:buClrTx/>
              <a:buFont typeface="Wingdings" pitchFamily="2" charset="2"/>
              <a:buChar char="§"/>
            </a:pPr>
            <a:r>
              <a:rPr lang="en-US" sz="2000" dirty="0" smtClean="0"/>
              <a:t>to improve opportunities of broadband access, i.e. access of high speeds by ensuring symmetrical, guaranteed broadband access (agnostic access) of at least:</a:t>
            </a:r>
            <a:r>
              <a:rPr lang="sr-Latn-ME" sz="2000" dirty="0" smtClean="0"/>
              <a:t> </a:t>
            </a:r>
            <a:r>
              <a:rPr lang="en-US" sz="2000" b="1" dirty="0" smtClean="0"/>
              <a:t>10Mbps for 50% of population by 2014;</a:t>
            </a:r>
            <a:r>
              <a:rPr lang="sr-Latn-RS" sz="2000" b="1" dirty="0" smtClean="0"/>
              <a:t> </a:t>
            </a:r>
            <a:r>
              <a:rPr lang="en-US" sz="2000" b="1" dirty="0" smtClean="0"/>
              <a:t>10Mbps for 100% population and 30Mbps for 50% of population by 2016</a:t>
            </a:r>
            <a:endParaRPr lang="en-US" sz="2000" dirty="0" smtClean="0"/>
          </a:p>
          <a:p>
            <a:pPr lvl="1" algn="just">
              <a:buClrTx/>
              <a:buFont typeface="Wingdings" pitchFamily="2" charset="2"/>
              <a:buChar char="§"/>
            </a:pPr>
            <a:r>
              <a:rPr lang="en-US" sz="2000" dirty="0" smtClean="0"/>
              <a:t>To achieve mass ICT and Internet use and improve digital inclusion, such as:</a:t>
            </a:r>
            <a:r>
              <a:rPr lang="sr-Latn-RS" sz="2000" dirty="0" smtClean="0"/>
              <a:t> </a:t>
            </a:r>
            <a:r>
              <a:rPr lang="en-US" sz="2000" dirty="0" smtClean="0"/>
              <a:t>Internet use of 70% by 2014 and 80% by 2016;</a:t>
            </a:r>
            <a:r>
              <a:rPr lang="sr-Latn-RS" sz="2000" dirty="0" smtClean="0"/>
              <a:t> </a:t>
            </a:r>
            <a:r>
              <a:rPr lang="en-US" sz="2000" dirty="0" smtClean="0"/>
              <a:t>broadband access of 25% by 2014 and 40% by 2016</a:t>
            </a:r>
            <a:endParaRPr lang="sr-Latn-RS" sz="2000" dirty="0" smtClean="0"/>
          </a:p>
          <a:p>
            <a:pPr lvl="1" algn="just">
              <a:buClrTx/>
              <a:buFont typeface="Wingdings" pitchFamily="2" charset="2"/>
              <a:buChar char="§"/>
            </a:pPr>
            <a:r>
              <a:rPr lang="en-US" sz="2000" dirty="0" smtClean="0"/>
              <a:t>To ensure wide availability of the most used electronic services of the state administration: ensure the availability of the 100 most commonly used services of state bodies and local self-government on the portal </a:t>
            </a:r>
            <a:r>
              <a:rPr lang="en-US" sz="2000" dirty="0" err="1" smtClean="0"/>
              <a:t>eGovernment</a:t>
            </a:r>
            <a:r>
              <a:rPr lang="en-US" sz="2000" dirty="0" smtClean="0"/>
              <a:t> by 2014, and 200 services by 2016</a:t>
            </a:r>
            <a:r>
              <a:rPr lang="en-US" sz="2000" dirty="0" smtClean="0"/>
              <a:t>.</a:t>
            </a:r>
          </a:p>
          <a:p>
            <a:pPr lvl="1" algn="just">
              <a:buClrTx/>
              <a:buFont typeface="Wingdings" pitchFamily="2" charset="2"/>
              <a:buChar char="§"/>
            </a:pPr>
            <a:r>
              <a:rPr lang="en-US" sz="2000" dirty="0" smtClean="0"/>
              <a:t>Deadline for digital switchover is set on 17 June 2015</a:t>
            </a:r>
            <a:endParaRPr lang="en-US"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53370"/>
            <a:ext cx="7239000" cy="784830"/>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a:t>
            </a:r>
            <a:r>
              <a:rPr lang="sr-Latn-CS" sz="1600" b="1" dirty="0" smtClean="0">
                <a:solidFill>
                  <a:schemeClr val="accent1">
                    <a:lumMod val="50000"/>
                  </a:schemeClr>
                </a:solidFill>
                <a:latin typeface="Arial" pitchFamily="34" charset="0"/>
                <a:cs typeface="Arial" pitchFamily="34" charset="0"/>
              </a:rPr>
              <a:t> ELE</a:t>
            </a:r>
            <a:r>
              <a:rPr lang="en-US" sz="1600" b="1" dirty="0" smtClean="0">
                <a:solidFill>
                  <a:schemeClr val="accent1">
                    <a:lumMod val="50000"/>
                  </a:schemeClr>
                </a:solidFill>
                <a:latin typeface="Arial" pitchFamily="34" charset="0"/>
                <a:cs typeface="Arial" pitchFamily="34" charset="0"/>
              </a:rPr>
              <a:t>C</a:t>
            </a:r>
            <a:r>
              <a:rPr lang="sr-Latn-CS" sz="1600" b="1" dirty="0" smtClean="0">
                <a:solidFill>
                  <a:schemeClr val="accent1">
                    <a:lumMod val="50000"/>
                  </a:schemeClr>
                </a:solidFill>
                <a:latin typeface="Arial" pitchFamily="34" charset="0"/>
                <a:cs typeface="Arial" pitchFamily="34" charset="0"/>
              </a:rPr>
              <a:t>TRON</a:t>
            </a:r>
            <a:r>
              <a:rPr lang="en-US" sz="1600" b="1" dirty="0" smtClean="0">
                <a:solidFill>
                  <a:schemeClr val="accent1">
                    <a:lumMod val="50000"/>
                  </a:schemeClr>
                </a:solidFill>
                <a:latin typeface="Arial" pitchFamily="34" charset="0"/>
                <a:cs typeface="Arial" pitchFamily="34" charset="0"/>
              </a:rPr>
              <a:t>IC</a:t>
            </a:r>
            <a:r>
              <a:rPr lang="sr-Latn-CS" sz="1600" b="1" dirty="0" smtClean="0">
                <a:solidFill>
                  <a:schemeClr val="accent1">
                    <a:lumMod val="50000"/>
                  </a:schemeClr>
                </a:solidFill>
                <a:latin typeface="Arial" pitchFamily="34" charset="0"/>
                <a:cs typeface="Arial" pitchFamily="34" charset="0"/>
              </a:rPr>
              <a:t> </a:t>
            </a:r>
            <a:r>
              <a:rPr lang="en-US" sz="1600" b="1" dirty="0" smtClean="0">
                <a:solidFill>
                  <a:schemeClr val="accent1">
                    <a:lumMod val="50000"/>
                  </a:schemeClr>
                </a:solidFill>
                <a:latin typeface="Arial" pitchFamily="34" charset="0"/>
                <a:cs typeface="Arial" pitchFamily="34" charset="0"/>
              </a:rPr>
              <a:t>COMM</a:t>
            </a:r>
            <a:r>
              <a:rPr lang="sr-Latn-CS" sz="1600" b="1" dirty="0" smtClean="0">
                <a:solidFill>
                  <a:schemeClr val="accent1">
                    <a:lumMod val="50000"/>
                  </a:schemeClr>
                </a:solidFill>
                <a:latin typeface="Arial" pitchFamily="34" charset="0"/>
                <a:cs typeface="Arial" pitchFamily="34" charset="0"/>
              </a:rPr>
              <a:t>UNI</a:t>
            </a:r>
            <a:r>
              <a:rPr lang="en-US" sz="1600" b="1" dirty="0" smtClean="0">
                <a:solidFill>
                  <a:schemeClr val="accent1">
                    <a:lumMod val="50000"/>
                  </a:schemeClr>
                </a:solidFill>
                <a:latin typeface="Arial" pitchFamily="34" charset="0"/>
                <a:cs typeface="Arial" pitchFamily="34" charset="0"/>
              </a:rPr>
              <a:t>C</a:t>
            </a:r>
            <a:r>
              <a:rPr lang="sr-Latn-CS" sz="1600" b="1" dirty="0" smtClean="0">
                <a:solidFill>
                  <a:schemeClr val="accent1">
                    <a:lumMod val="50000"/>
                  </a:schemeClr>
                </a:solidFill>
                <a:latin typeface="Arial" pitchFamily="34" charset="0"/>
                <a:cs typeface="Arial" pitchFamily="34" charset="0"/>
              </a:rPr>
              <a:t>A</a:t>
            </a:r>
            <a:r>
              <a:rPr lang="en-US" sz="1600" b="1" dirty="0" smtClean="0">
                <a:solidFill>
                  <a:schemeClr val="accent1">
                    <a:lumMod val="50000"/>
                  </a:schemeClr>
                </a:solidFill>
                <a:latin typeface="Arial" pitchFamily="34" charset="0"/>
                <a:cs typeface="Arial" pitchFamily="34" charset="0"/>
              </a:rPr>
              <a:t>TIONS AND POSTAL SERVICES</a:t>
            </a:r>
            <a:r>
              <a:rPr lang="sr-Latn-CS" sz="1600" b="1" dirty="0" smtClean="0">
                <a:solidFill>
                  <a:schemeClr val="accent1">
                    <a:lumMod val="50000"/>
                  </a:schemeClr>
                </a:solidFill>
                <a:latin typeface="Arial" pitchFamily="34" charset="0"/>
                <a:cs typeface="Arial" pitchFamily="34" charset="0"/>
              </a:rPr>
              <a:t>				</a:t>
            </a:r>
            <a:r>
              <a:rPr lang="sr-Latn-CS" sz="1600" b="1" u="sng" dirty="0" smtClean="0">
                <a:solidFill>
                  <a:schemeClr val="accent1">
                    <a:lumMod val="75000"/>
                  </a:schemeClr>
                </a:solidFill>
                <a:latin typeface="Arial" pitchFamily="34" charset="0"/>
                <a:cs typeface="Arial" pitchFamily="34" charset="0"/>
                <a:hlinkClick r:id="rId3"/>
              </a:rPr>
              <a:t>www.ekip.me</a:t>
            </a:r>
            <a:r>
              <a:rPr lang="sr-Latn-CS" sz="1600" b="1" u="sng" dirty="0" smtClean="0">
                <a:solidFill>
                  <a:schemeClr val="accent1">
                    <a:lumMod val="75000"/>
                  </a:schemeClr>
                </a:solidFill>
                <a:latin typeface="Arial" pitchFamily="34" charset="0"/>
                <a:cs typeface="Arial" pitchFamily="34" charset="0"/>
              </a:rPr>
              <a:t> </a:t>
            </a:r>
            <a:endParaRPr lang="en-US" sz="1600" b="1" u="sng" dirty="0">
              <a:solidFill>
                <a:schemeClr val="accent1">
                  <a:lumMod val="75000"/>
                </a:schemeClr>
              </a:solidFill>
              <a:latin typeface="Arial" pitchFamily="34" charset="0"/>
              <a:cs typeface="Arial" pitchFamily="34" charset="0"/>
            </a:endParaRPr>
          </a:p>
        </p:txBody>
      </p:sp>
      <p:cxnSp>
        <p:nvCxnSpPr>
          <p:cNvPr id="14" name="Straight Connector 13"/>
          <p:cNvCxnSpPr/>
          <p:nvPr/>
        </p:nvCxnSpPr>
        <p:spPr>
          <a:xfrm>
            <a:off x="457200" y="1066800"/>
            <a:ext cx="9144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pic>
        <p:nvPicPr>
          <p:cNvPr id="15" name="Picture 14" descr="Logo Agencije.bmp"/>
          <p:cNvPicPr>
            <a:picLocks noChangeAspect="1"/>
          </p:cNvPicPr>
          <p:nvPr/>
        </p:nvPicPr>
        <p:blipFill>
          <a:blip r:embed="rId4" cstate="print"/>
          <a:stretch>
            <a:fillRect/>
          </a:stretch>
        </p:blipFill>
        <p:spPr>
          <a:xfrm>
            <a:off x="470915" y="91082"/>
            <a:ext cx="900685" cy="670918"/>
          </a:xfrm>
          <a:prstGeom prst="rect">
            <a:avLst/>
          </a:prstGeom>
        </p:spPr>
      </p:pic>
      <p:sp>
        <p:nvSpPr>
          <p:cNvPr id="16" name="Footer Placeholder 7"/>
          <p:cNvSpPr>
            <a:spLocks noGrp="1"/>
          </p:cNvSpPr>
          <p:nvPr>
            <p:ph type="ftr" sz="quarter" idx="11"/>
          </p:nvPr>
        </p:nvSpPr>
        <p:spPr>
          <a:xfrm flipV="1">
            <a:off x="0" y="6773069"/>
            <a:ext cx="8991600" cy="84931"/>
          </a:xfrm>
        </p:spPr>
        <p:txBody>
          <a:bodyPr/>
          <a:lstStyle/>
          <a:p>
            <a:endParaRPr lang="en-US" sz="1400" b="1" dirty="0">
              <a:solidFill>
                <a:schemeClr val="tx2">
                  <a:lumMod val="50000"/>
                </a:schemeClr>
              </a:solidFill>
              <a:latin typeface="Arial" pitchFamily="34" charset="0"/>
              <a:cs typeface="Arial" pitchFamily="34" charset="0"/>
            </a:endParaRPr>
          </a:p>
        </p:txBody>
      </p:sp>
      <p:sp>
        <p:nvSpPr>
          <p:cNvPr id="19" name="TextBox 18"/>
          <p:cNvSpPr txBox="1"/>
          <p:nvPr/>
        </p:nvSpPr>
        <p:spPr>
          <a:xfrm>
            <a:off x="685800" y="1143000"/>
            <a:ext cx="7772400" cy="461665"/>
          </a:xfrm>
          <a:prstGeom prst="rect">
            <a:avLst/>
          </a:prstGeom>
          <a:solidFill>
            <a:schemeClr val="accent1">
              <a:lumMod val="20000"/>
              <a:lumOff val="80000"/>
            </a:schemeClr>
          </a:solidFill>
        </p:spPr>
        <p:txBody>
          <a:bodyPr wrap="square" rtlCol="0">
            <a:spAutoFit/>
          </a:bodyPr>
          <a:lstStyle/>
          <a:p>
            <a:pPr marL="624078" indent="-514350" algn="just"/>
            <a:r>
              <a:rPr lang="en-US" sz="2400" b="1" dirty="0" smtClean="0"/>
              <a:t>III </a:t>
            </a:r>
            <a:r>
              <a:rPr lang="sr-Latn-RS" sz="2400" b="1" dirty="0" smtClean="0"/>
              <a:t>SPE</a:t>
            </a:r>
            <a:r>
              <a:rPr lang="en-US" sz="2400" b="1" dirty="0" smtClean="0"/>
              <a:t>CTRUM AUCTIONS IN</a:t>
            </a:r>
            <a:r>
              <a:rPr lang="sr-Latn-RS" sz="2400" b="1" dirty="0" smtClean="0"/>
              <a:t> 2015</a:t>
            </a:r>
            <a:endParaRPr lang="sr-Latn-RS" sz="2400" dirty="0" smtClean="0"/>
          </a:p>
        </p:txBody>
      </p:sp>
      <p:sp>
        <p:nvSpPr>
          <p:cNvPr id="9" name="Content Placeholder 8"/>
          <p:cNvSpPr>
            <a:spLocks noGrp="1"/>
          </p:cNvSpPr>
          <p:nvPr>
            <p:ph idx="1"/>
          </p:nvPr>
        </p:nvSpPr>
        <p:spPr>
          <a:xfrm>
            <a:off x="533400" y="2057400"/>
            <a:ext cx="8305800" cy="4572000"/>
          </a:xfrm>
        </p:spPr>
        <p:txBody>
          <a:bodyPr>
            <a:normAutofit/>
          </a:bodyPr>
          <a:lstStyle/>
          <a:p>
            <a:pPr marL="624078" indent="-514350" algn="just">
              <a:buClrTx/>
              <a:buFont typeface="Wingdings" pitchFamily="2" charset="2"/>
              <a:buChar char="q"/>
            </a:pPr>
            <a:r>
              <a:rPr lang="en-US" dirty="0" smtClean="0"/>
              <a:t>The Agency Council made a decision in March that in 2015 the process of assignment of radio frequency spectrum is to be launched through multiband auction (CCA method) for the following bands </a:t>
            </a:r>
            <a:r>
              <a:rPr lang="sr-Latn-RS" dirty="0" smtClean="0"/>
              <a:t>:</a:t>
            </a:r>
          </a:p>
          <a:p>
            <a:pPr lvl="2">
              <a:buClrTx/>
              <a:buFont typeface="Wingdings" pitchFamily="2" charset="2"/>
              <a:buChar char="§"/>
            </a:pPr>
            <a:r>
              <a:rPr lang="sr-Latn-CS" dirty="0" smtClean="0"/>
              <a:t>790-862 MHz (800 MHz</a:t>
            </a:r>
            <a:r>
              <a:rPr lang="en-US" dirty="0" smtClean="0"/>
              <a:t> band</a:t>
            </a:r>
            <a:r>
              <a:rPr lang="sr-Latn-CS" dirty="0" smtClean="0"/>
              <a:t>), </a:t>
            </a:r>
            <a:r>
              <a:rPr lang="en-US" dirty="0" smtClean="0"/>
              <a:t>for</a:t>
            </a:r>
            <a:r>
              <a:rPr lang="sr-Latn-CS" dirty="0" smtClean="0"/>
              <a:t> TRA-ECS s</a:t>
            </a:r>
            <a:r>
              <a:rPr lang="en-US" dirty="0" err="1" smtClean="0"/>
              <a:t>ystems</a:t>
            </a:r>
            <a:r>
              <a:rPr lang="sr-Latn-CS" dirty="0" smtClean="0"/>
              <a:t>;</a:t>
            </a:r>
            <a:endParaRPr lang="en-US" dirty="0" smtClean="0"/>
          </a:p>
          <a:p>
            <a:pPr lvl="2">
              <a:buClrTx/>
              <a:buFont typeface="Wingdings" pitchFamily="2" charset="2"/>
              <a:buChar char="§"/>
            </a:pPr>
            <a:r>
              <a:rPr lang="sr-Latn-CS" dirty="0" smtClean="0"/>
              <a:t>880-915/925-960 MHz  </a:t>
            </a:r>
            <a:r>
              <a:rPr lang="en-US" dirty="0" smtClean="0"/>
              <a:t>(</a:t>
            </a:r>
            <a:r>
              <a:rPr lang="sr-Latn-CS" dirty="0" smtClean="0"/>
              <a:t>900 MHz</a:t>
            </a:r>
            <a:r>
              <a:rPr lang="en-US" dirty="0" smtClean="0"/>
              <a:t> band</a:t>
            </a:r>
            <a:r>
              <a:rPr lang="sr-Latn-CS" dirty="0" smtClean="0"/>
              <a:t>), </a:t>
            </a:r>
            <a:r>
              <a:rPr lang="en-US" dirty="0" smtClean="0"/>
              <a:t>for</a:t>
            </a:r>
            <a:r>
              <a:rPr lang="sr-Latn-CS" dirty="0" smtClean="0"/>
              <a:t> GSM </a:t>
            </a:r>
            <a:r>
              <a:rPr lang="en-US" dirty="0" smtClean="0"/>
              <a:t>and</a:t>
            </a:r>
            <a:r>
              <a:rPr lang="sr-Latn-CS" dirty="0" smtClean="0"/>
              <a:t> TRA-ECS s</a:t>
            </a:r>
            <a:r>
              <a:rPr lang="en-US" dirty="0" err="1" smtClean="0"/>
              <a:t>ystems</a:t>
            </a:r>
            <a:r>
              <a:rPr lang="sr-Latn-CS" dirty="0" smtClean="0"/>
              <a:t>;</a:t>
            </a:r>
            <a:endParaRPr lang="en-US" dirty="0" smtClean="0"/>
          </a:p>
          <a:p>
            <a:pPr lvl="2">
              <a:buClrTx/>
              <a:buFont typeface="Wingdings" pitchFamily="2" charset="2"/>
              <a:buChar char="§"/>
            </a:pPr>
            <a:r>
              <a:rPr lang="sr-Latn-CS" dirty="0" smtClean="0"/>
              <a:t>1710-1785/1805-1880 MHz (1800 MHz</a:t>
            </a:r>
            <a:r>
              <a:rPr lang="en-US" dirty="0" smtClean="0"/>
              <a:t> band</a:t>
            </a:r>
            <a:r>
              <a:rPr lang="sr-Latn-CS" dirty="0" smtClean="0"/>
              <a:t>), </a:t>
            </a:r>
            <a:r>
              <a:rPr lang="en-US" dirty="0" smtClean="0"/>
              <a:t>for</a:t>
            </a:r>
            <a:r>
              <a:rPr lang="sr-Latn-CS" dirty="0" smtClean="0"/>
              <a:t> DCS1800 </a:t>
            </a:r>
            <a:r>
              <a:rPr lang="en-US" dirty="0" smtClean="0"/>
              <a:t>and</a:t>
            </a:r>
            <a:r>
              <a:rPr lang="sr-Latn-CS" dirty="0" smtClean="0"/>
              <a:t> TRA-ECS s</a:t>
            </a:r>
            <a:r>
              <a:rPr lang="en-US" dirty="0" err="1" smtClean="0"/>
              <a:t>ystems</a:t>
            </a:r>
            <a:r>
              <a:rPr lang="sr-Latn-CS" dirty="0" smtClean="0"/>
              <a:t>;</a:t>
            </a:r>
            <a:endParaRPr lang="en-US" dirty="0" smtClean="0"/>
          </a:p>
          <a:p>
            <a:pPr lvl="2">
              <a:buClrTx/>
              <a:buFont typeface="Wingdings" pitchFamily="2" charset="2"/>
              <a:buChar char="§"/>
            </a:pPr>
            <a:r>
              <a:rPr lang="sr-Latn-CS" dirty="0" smtClean="0"/>
              <a:t>1900-1920 MHz, 1920-1980/2110-2170 MHz </a:t>
            </a:r>
            <a:r>
              <a:rPr lang="en-US" dirty="0" smtClean="0"/>
              <a:t>and</a:t>
            </a:r>
            <a:r>
              <a:rPr lang="sr-Latn-CS" dirty="0" smtClean="0"/>
              <a:t> 2010-2025 MHz (2 GHz</a:t>
            </a:r>
            <a:r>
              <a:rPr lang="en-US" dirty="0" smtClean="0"/>
              <a:t> band</a:t>
            </a:r>
            <a:r>
              <a:rPr lang="sr-Latn-CS" dirty="0" smtClean="0"/>
              <a:t>), </a:t>
            </a:r>
            <a:r>
              <a:rPr lang="en-US" dirty="0" smtClean="0"/>
              <a:t>for</a:t>
            </a:r>
            <a:r>
              <a:rPr lang="sr-Latn-CS" dirty="0" smtClean="0"/>
              <a:t> IMT s</a:t>
            </a:r>
            <a:r>
              <a:rPr lang="en-US" dirty="0" err="1" smtClean="0"/>
              <a:t>ystems</a:t>
            </a:r>
            <a:r>
              <a:rPr lang="sr-Latn-CS" dirty="0" smtClean="0"/>
              <a:t>;</a:t>
            </a:r>
            <a:endParaRPr lang="en-US" dirty="0" smtClean="0"/>
          </a:p>
          <a:p>
            <a:pPr lvl="2">
              <a:buClrTx/>
              <a:buFont typeface="Wingdings" pitchFamily="2" charset="2"/>
              <a:buChar char="§"/>
            </a:pPr>
            <a:r>
              <a:rPr lang="sr-Latn-CS" dirty="0" smtClean="0"/>
              <a:t>2500-2690 MHz (2</a:t>
            </a:r>
            <a:r>
              <a:rPr lang="en-US" dirty="0" smtClean="0"/>
              <a:t>.</a:t>
            </a:r>
            <a:r>
              <a:rPr lang="sr-Latn-CS" dirty="0" smtClean="0"/>
              <a:t>6 GHz</a:t>
            </a:r>
            <a:r>
              <a:rPr lang="en-US" dirty="0" smtClean="0"/>
              <a:t> band</a:t>
            </a:r>
            <a:r>
              <a:rPr lang="sr-Latn-CS" dirty="0" smtClean="0"/>
              <a:t>), </a:t>
            </a:r>
            <a:r>
              <a:rPr lang="en-US" dirty="0" smtClean="0"/>
              <a:t>for</a:t>
            </a:r>
            <a:r>
              <a:rPr lang="sr-Latn-CS" dirty="0" smtClean="0"/>
              <a:t> TRA-ECS </a:t>
            </a:r>
            <a:r>
              <a:rPr lang="en-US" dirty="0" smtClean="0"/>
              <a:t>systems</a:t>
            </a:r>
            <a:r>
              <a:rPr lang="sr-Latn-CS" dirty="0" smtClean="0"/>
              <a:t>;</a:t>
            </a:r>
            <a:endParaRPr lang="en-US" dirty="0" smtClean="0"/>
          </a:p>
          <a:p>
            <a:pPr marL="624078" indent="-514350" algn="just">
              <a:buClrTx/>
              <a:buFont typeface="Wingdings" pitchFamily="2" charset="2"/>
              <a:buChar char="q"/>
            </a:pPr>
            <a:endParaRPr lang="sr-Latn-RS" dirty="0" smtClean="0"/>
          </a:p>
          <a:p>
            <a:pPr marL="624078" indent="-514350" algn="just">
              <a:buClrTx/>
              <a:buNone/>
            </a:pPr>
            <a:endParaRPr lang="sr-Latn-RS" dirty="0" smtClean="0"/>
          </a:p>
          <a:p>
            <a:pPr marL="624078" indent="-514350" algn="just">
              <a:buClrTx/>
              <a:buNone/>
            </a:pPr>
            <a:endParaRPr lang="en-US" dirty="0" smtClean="0"/>
          </a:p>
          <a:p>
            <a:pPr algn="just">
              <a:buClrTx/>
              <a:buFont typeface="Wingdings" pitchFamily="2" charset="2"/>
              <a:buChar char="q"/>
            </a:pPr>
            <a:endParaRPr lang="en-US" dirty="0" smtClean="0"/>
          </a:p>
          <a:p>
            <a:pPr algn="just">
              <a:buClrTx/>
              <a:buFont typeface="Wingdings" pitchFamily="2" charset="2"/>
              <a:buChar char="q"/>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53370"/>
            <a:ext cx="7239000" cy="784830"/>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 ELECTRONIC COMMUNICATIONS AND POSTAL SERVICES</a:t>
            </a:r>
            <a:r>
              <a:rPr lang="sr-Latn-CS" sz="1600" b="1" dirty="0" smtClean="0">
                <a:solidFill>
                  <a:schemeClr val="accent1">
                    <a:lumMod val="50000"/>
                  </a:schemeClr>
                </a:solidFill>
                <a:latin typeface="Arial" pitchFamily="34" charset="0"/>
                <a:cs typeface="Arial" pitchFamily="34" charset="0"/>
              </a:rPr>
              <a:t>				</a:t>
            </a:r>
            <a:r>
              <a:rPr lang="sr-Latn-CS" sz="1600" b="1" u="sng" dirty="0" smtClean="0">
                <a:solidFill>
                  <a:schemeClr val="accent1">
                    <a:lumMod val="75000"/>
                  </a:schemeClr>
                </a:solidFill>
                <a:latin typeface="Arial" pitchFamily="34" charset="0"/>
                <a:cs typeface="Arial" pitchFamily="34" charset="0"/>
                <a:hlinkClick r:id="rId3"/>
              </a:rPr>
              <a:t>www.ekip.me</a:t>
            </a:r>
            <a:r>
              <a:rPr lang="sr-Latn-CS" sz="1600" b="1" u="sng" dirty="0" smtClean="0">
                <a:solidFill>
                  <a:schemeClr val="accent1">
                    <a:lumMod val="75000"/>
                  </a:schemeClr>
                </a:solidFill>
                <a:latin typeface="Arial" pitchFamily="34" charset="0"/>
                <a:cs typeface="Arial" pitchFamily="34" charset="0"/>
              </a:rPr>
              <a:t> </a:t>
            </a:r>
            <a:endParaRPr lang="en-US" sz="1600" b="1" u="sng" dirty="0">
              <a:solidFill>
                <a:schemeClr val="accent1">
                  <a:lumMod val="75000"/>
                </a:schemeClr>
              </a:solidFill>
              <a:latin typeface="Arial" pitchFamily="34" charset="0"/>
              <a:cs typeface="Arial" pitchFamily="34" charset="0"/>
            </a:endParaRPr>
          </a:p>
        </p:txBody>
      </p:sp>
      <p:cxnSp>
        <p:nvCxnSpPr>
          <p:cNvPr id="14" name="Straight Connector 13"/>
          <p:cNvCxnSpPr/>
          <p:nvPr/>
        </p:nvCxnSpPr>
        <p:spPr>
          <a:xfrm>
            <a:off x="457200" y="1066800"/>
            <a:ext cx="9144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pic>
        <p:nvPicPr>
          <p:cNvPr id="15" name="Picture 14" descr="Logo Agencije.bmp"/>
          <p:cNvPicPr>
            <a:picLocks noChangeAspect="1"/>
          </p:cNvPicPr>
          <p:nvPr/>
        </p:nvPicPr>
        <p:blipFill>
          <a:blip r:embed="rId4" cstate="print"/>
          <a:stretch>
            <a:fillRect/>
          </a:stretch>
        </p:blipFill>
        <p:spPr>
          <a:xfrm>
            <a:off x="470915" y="91082"/>
            <a:ext cx="900685" cy="670918"/>
          </a:xfrm>
          <a:prstGeom prst="rect">
            <a:avLst/>
          </a:prstGeom>
        </p:spPr>
      </p:pic>
      <p:sp>
        <p:nvSpPr>
          <p:cNvPr id="16" name="Footer Placeholder 7"/>
          <p:cNvSpPr>
            <a:spLocks noGrp="1"/>
          </p:cNvSpPr>
          <p:nvPr>
            <p:ph type="ftr" sz="quarter" idx="11"/>
          </p:nvPr>
        </p:nvSpPr>
        <p:spPr>
          <a:xfrm flipV="1">
            <a:off x="0" y="6773069"/>
            <a:ext cx="8991600" cy="84931"/>
          </a:xfrm>
        </p:spPr>
        <p:txBody>
          <a:bodyPr/>
          <a:lstStyle/>
          <a:p>
            <a:endParaRPr lang="en-US" sz="1400" b="1" dirty="0">
              <a:solidFill>
                <a:schemeClr val="tx2">
                  <a:lumMod val="50000"/>
                </a:schemeClr>
              </a:solidFill>
              <a:latin typeface="Arial" pitchFamily="34" charset="0"/>
              <a:cs typeface="Arial" pitchFamily="34" charset="0"/>
            </a:endParaRPr>
          </a:p>
        </p:txBody>
      </p:sp>
      <p:sp>
        <p:nvSpPr>
          <p:cNvPr id="19" name="TextBox 18"/>
          <p:cNvSpPr txBox="1"/>
          <p:nvPr/>
        </p:nvSpPr>
        <p:spPr>
          <a:xfrm>
            <a:off x="685800" y="1143000"/>
            <a:ext cx="7772400" cy="461665"/>
          </a:xfrm>
          <a:prstGeom prst="rect">
            <a:avLst/>
          </a:prstGeom>
          <a:solidFill>
            <a:schemeClr val="accent1">
              <a:lumMod val="20000"/>
              <a:lumOff val="80000"/>
            </a:schemeClr>
          </a:solidFill>
        </p:spPr>
        <p:txBody>
          <a:bodyPr wrap="square" rtlCol="0">
            <a:spAutoFit/>
          </a:bodyPr>
          <a:lstStyle/>
          <a:p>
            <a:pPr marL="624078" indent="-514350" algn="just"/>
            <a:r>
              <a:rPr lang="en-US" sz="2400" b="1" dirty="0" smtClean="0"/>
              <a:t>III SPECTRUM </a:t>
            </a:r>
            <a:r>
              <a:rPr lang="sr-Latn-RS" sz="2400" b="1" dirty="0" smtClean="0"/>
              <a:t>AUC</a:t>
            </a:r>
            <a:r>
              <a:rPr lang="en-US" sz="2400" b="1" dirty="0" smtClean="0"/>
              <a:t>TIONS IN</a:t>
            </a:r>
            <a:r>
              <a:rPr lang="sr-Latn-RS" sz="2400" b="1" dirty="0" smtClean="0"/>
              <a:t> 2015</a:t>
            </a:r>
            <a:endParaRPr lang="sr-Latn-RS" sz="2400" dirty="0" smtClean="0"/>
          </a:p>
        </p:txBody>
      </p:sp>
      <p:sp>
        <p:nvSpPr>
          <p:cNvPr id="9" name="Content Placeholder 8"/>
          <p:cNvSpPr>
            <a:spLocks noGrp="1"/>
          </p:cNvSpPr>
          <p:nvPr>
            <p:ph idx="1"/>
          </p:nvPr>
        </p:nvSpPr>
        <p:spPr>
          <a:xfrm>
            <a:off x="533400" y="2057400"/>
            <a:ext cx="8305800" cy="4572000"/>
          </a:xfrm>
        </p:spPr>
        <p:txBody>
          <a:bodyPr>
            <a:normAutofit/>
          </a:bodyPr>
          <a:lstStyle/>
          <a:p>
            <a:pPr marL="624078" indent="-514350" algn="just">
              <a:buClrTx/>
              <a:buFont typeface="Wingdings" pitchFamily="2" charset="2"/>
              <a:buChar char="q"/>
            </a:pPr>
            <a:r>
              <a:rPr lang="en-US" dirty="0" smtClean="0"/>
              <a:t>Subject of the auctions will be a total of 460 MHz spectrum in the following 5 bands (the bands of 800 and 2600 MHz are already available, while parts of the bands of 900, 1800 and 2100 MHz will be available at the end of 2016 or in late January 2017 when the </a:t>
            </a:r>
            <a:r>
              <a:rPr lang="en-US" dirty="0" smtClean="0"/>
              <a:t>licenses </a:t>
            </a:r>
            <a:r>
              <a:rPr lang="en-US" dirty="0" smtClean="0"/>
              <a:t>of two existing operators are due to expire).</a:t>
            </a:r>
            <a:endParaRPr lang="sr-Latn-RS" dirty="0" smtClean="0"/>
          </a:p>
          <a:p>
            <a:pPr marL="624078" indent="-514350" algn="just">
              <a:buClrTx/>
              <a:buNone/>
            </a:pPr>
            <a:endParaRPr lang="sr-Latn-RS" dirty="0" smtClean="0"/>
          </a:p>
          <a:p>
            <a:pPr marL="624078" indent="-514350" algn="just">
              <a:buClrTx/>
              <a:buNone/>
            </a:pPr>
            <a:endParaRPr lang="en-US" dirty="0" smtClean="0"/>
          </a:p>
          <a:p>
            <a:pPr algn="just">
              <a:buClrTx/>
              <a:buFont typeface="Wingdings" pitchFamily="2" charset="2"/>
              <a:buChar char="q"/>
            </a:pPr>
            <a:endParaRPr lang="en-US" dirty="0" smtClean="0"/>
          </a:p>
          <a:p>
            <a:pPr algn="just">
              <a:buClrTx/>
              <a:buFont typeface="Wingdings" pitchFamily="2" charset="2"/>
              <a:buChar char="q"/>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53370"/>
            <a:ext cx="7239000" cy="784830"/>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 ELECTRONIC COMMUNICATIONS AND POSTAL SERVICES</a:t>
            </a:r>
            <a:r>
              <a:rPr lang="sr-Latn-CS" sz="1600" b="1" dirty="0" smtClean="0">
                <a:solidFill>
                  <a:schemeClr val="accent1">
                    <a:lumMod val="50000"/>
                  </a:schemeClr>
                </a:solidFill>
                <a:latin typeface="Arial" pitchFamily="34" charset="0"/>
                <a:cs typeface="Arial" pitchFamily="34" charset="0"/>
              </a:rPr>
              <a:t>				</a:t>
            </a:r>
            <a:r>
              <a:rPr lang="sr-Latn-CS" sz="1600" b="1" u="sng" dirty="0" smtClean="0">
                <a:solidFill>
                  <a:schemeClr val="accent1">
                    <a:lumMod val="75000"/>
                  </a:schemeClr>
                </a:solidFill>
                <a:latin typeface="Arial" pitchFamily="34" charset="0"/>
                <a:cs typeface="Arial" pitchFamily="34" charset="0"/>
                <a:hlinkClick r:id="rId3"/>
              </a:rPr>
              <a:t>www.ekip.me</a:t>
            </a:r>
            <a:r>
              <a:rPr lang="sr-Latn-CS" sz="1600" b="1" u="sng" dirty="0" smtClean="0">
                <a:solidFill>
                  <a:schemeClr val="accent1">
                    <a:lumMod val="75000"/>
                  </a:schemeClr>
                </a:solidFill>
                <a:latin typeface="Arial" pitchFamily="34" charset="0"/>
                <a:cs typeface="Arial" pitchFamily="34" charset="0"/>
              </a:rPr>
              <a:t> </a:t>
            </a:r>
            <a:endParaRPr lang="en-US" sz="1600" b="1" u="sng" dirty="0">
              <a:solidFill>
                <a:schemeClr val="accent1">
                  <a:lumMod val="75000"/>
                </a:schemeClr>
              </a:solidFill>
              <a:latin typeface="Arial" pitchFamily="34" charset="0"/>
              <a:cs typeface="Arial" pitchFamily="34" charset="0"/>
            </a:endParaRPr>
          </a:p>
        </p:txBody>
      </p:sp>
      <p:cxnSp>
        <p:nvCxnSpPr>
          <p:cNvPr id="14" name="Straight Connector 13"/>
          <p:cNvCxnSpPr/>
          <p:nvPr/>
        </p:nvCxnSpPr>
        <p:spPr>
          <a:xfrm>
            <a:off x="457200" y="1066800"/>
            <a:ext cx="9144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pic>
        <p:nvPicPr>
          <p:cNvPr id="15" name="Picture 14" descr="Logo Agencije.bmp"/>
          <p:cNvPicPr>
            <a:picLocks noChangeAspect="1"/>
          </p:cNvPicPr>
          <p:nvPr/>
        </p:nvPicPr>
        <p:blipFill>
          <a:blip r:embed="rId4" cstate="print"/>
          <a:stretch>
            <a:fillRect/>
          </a:stretch>
        </p:blipFill>
        <p:spPr>
          <a:xfrm>
            <a:off x="470915" y="91082"/>
            <a:ext cx="900685" cy="670918"/>
          </a:xfrm>
          <a:prstGeom prst="rect">
            <a:avLst/>
          </a:prstGeom>
        </p:spPr>
      </p:pic>
      <p:sp>
        <p:nvSpPr>
          <p:cNvPr id="16" name="Footer Placeholder 7"/>
          <p:cNvSpPr>
            <a:spLocks noGrp="1"/>
          </p:cNvSpPr>
          <p:nvPr>
            <p:ph type="ftr" sz="quarter" idx="11"/>
          </p:nvPr>
        </p:nvSpPr>
        <p:spPr>
          <a:xfrm flipV="1">
            <a:off x="0" y="6773069"/>
            <a:ext cx="8991600" cy="84931"/>
          </a:xfrm>
        </p:spPr>
        <p:txBody>
          <a:bodyPr/>
          <a:lstStyle/>
          <a:p>
            <a:endParaRPr lang="en-US" sz="1400" b="1" dirty="0">
              <a:solidFill>
                <a:schemeClr val="tx2">
                  <a:lumMod val="50000"/>
                </a:schemeClr>
              </a:solidFill>
              <a:latin typeface="Arial" pitchFamily="34" charset="0"/>
              <a:cs typeface="Arial" pitchFamily="34" charset="0"/>
            </a:endParaRPr>
          </a:p>
        </p:txBody>
      </p:sp>
      <p:sp>
        <p:nvSpPr>
          <p:cNvPr id="19" name="TextBox 18"/>
          <p:cNvSpPr txBox="1"/>
          <p:nvPr/>
        </p:nvSpPr>
        <p:spPr>
          <a:xfrm>
            <a:off x="685800" y="1143000"/>
            <a:ext cx="7772400" cy="461665"/>
          </a:xfrm>
          <a:prstGeom prst="rect">
            <a:avLst/>
          </a:prstGeom>
          <a:solidFill>
            <a:schemeClr val="accent1">
              <a:lumMod val="20000"/>
              <a:lumOff val="80000"/>
            </a:schemeClr>
          </a:solidFill>
        </p:spPr>
        <p:txBody>
          <a:bodyPr wrap="square" rtlCol="0">
            <a:spAutoFit/>
          </a:bodyPr>
          <a:lstStyle/>
          <a:p>
            <a:pPr marL="624078" indent="-514350" algn="just"/>
            <a:r>
              <a:rPr lang="en-US" sz="2400" b="1" dirty="0" smtClean="0"/>
              <a:t>III SPECTRUM </a:t>
            </a:r>
            <a:r>
              <a:rPr lang="en-US" sz="2400" b="1" dirty="0" smtClean="0"/>
              <a:t>AUCTIONS IN</a:t>
            </a:r>
            <a:r>
              <a:rPr lang="sr-Latn-RS" sz="2400" b="1" dirty="0" smtClean="0"/>
              <a:t> 2015</a:t>
            </a:r>
            <a:endParaRPr lang="sr-Latn-RS" sz="2400" dirty="0" smtClean="0"/>
          </a:p>
        </p:txBody>
      </p:sp>
      <p:sp>
        <p:nvSpPr>
          <p:cNvPr id="9" name="Content Placeholder 8"/>
          <p:cNvSpPr>
            <a:spLocks noGrp="1"/>
          </p:cNvSpPr>
          <p:nvPr>
            <p:ph idx="1"/>
          </p:nvPr>
        </p:nvSpPr>
        <p:spPr>
          <a:xfrm>
            <a:off x="533400" y="2133600"/>
            <a:ext cx="8305800" cy="4572000"/>
          </a:xfrm>
        </p:spPr>
        <p:txBody>
          <a:bodyPr>
            <a:normAutofit fontScale="92500" lnSpcReduction="10000"/>
          </a:bodyPr>
          <a:lstStyle/>
          <a:p>
            <a:pPr>
              <a:buClrTx/>
              <a:buFont typeface="Wingdings" pitchFamily="2" charset="2"/>
              <a:buChar char="q"/>
            </a:pPr>
            <a:r>
              <a:rPr lang="en-US" dirty="0" smtClean="0"/>
              <a:t>Taking into account the characteristics of the current state of the market of public electronic communications networks and services in Montenegro, the upcoming process of spectrum assignment will have  the following goals:</a:t>
            </a:r>
            <a:r>
              <a:rPr lang="sr-Latn-CS" dirty="0" smtClean="0"/>
              <a:t> </a:t>
            </a:r>
            <a:endParaRPr lang="en-US" dirty="0" smtClean="0"/>
          </a:p>
          <a:p>
            <a:pPr lvl="1">
              <a:buClrTx/>
              <a:buFont typeface="Wingdings" pitchFamily="2" charset="2"/>
              <a:buChar char="§"/>
            </a:pPr>
            <a:r>
              <a:rPr lang="en-US" dirty="0" smtClean="0"/>
              <a:t>maintenance / enhancement of competition in the electronic communications services in Montenegro, including the possibility of entry of a new mobile operator</a:t>
            </a:r>
            <a:r>
              <a:rPr lang="sr-Latn-CS" dirty="0" smtClean="0"/>
              <a:t>;</a:t>
            </a:r>
            <a:endParaRPr lang="en-US" dirty="0" smtClean="0"/>
          </a:p>
          <a:p>
            <a:pPr lvl="1">
              <a:buClrTx/>
              <a:buFont typeface="Wingdings" pitchFamily="2" charset="2"/>
              <a:buChar char="§"/>
            </a:pPr>
            <a:r>
              <a:rPr lang="en-US" dirty="0" smtClean="0"/>
              <a:t>creating conditions for further undisturbed development of mobile electronic communications networks and services</a:t>
            </a:r>
            <a:r>
              <a:rPr lang="sr-Latn-CS" dirty="0" smtClean="0"/>
              <a:t>;</a:t>
            </a:r>
            <a:endParaRPr lang="en-US" dirty="0" smtClean="0"/>
          </a:p>
          <a:p>
            <a:pPr lvl="1">
              <a:buClrTx/>
              <a:buFont typeface="Wingdings" pitchFamily="2" charset="2"/>
              <a:buChar char="§"/>
            </a:pPr>
            <a:r>
              <a:rPr lang="en-US" dirty="0" smtClean="0"/>
              <a:t>contribution to achieving the objectives of the Strategy for Information Society Development in the period 2012-2016</a:t>
            </a:r>
            <a:r>
              <a:rPr lang="sr-Latn-CS" dirty="0" smtClean="0"/>
              <a:t>;</a:t>
            </a:r>
            <a:endParaRPr lang="en-US" dirty="0" smtClean="0"/>
          </a:p>
          <a:p>
            <a:pPr lvl="1">
              <a:buClrTx/>
              <a:buFont typeface="Wingdings" pitchFamily="2" charset="2"/>
              <a:buChar char="§"/>
            </a:pPr>
            <a:r>
              <a:rPr lang="en-US" dirty="0" smtClean="0"/>
              <a:t>enabling maximum revenue for the budget of Montenegro from one-time fees for granting </a:t>
            </a:r>
            <a:r>
              <a:rPr lang="en-US" dirty="0" err="1" smtClean="0"/>
              <a:t>licences</a:t>
            </a:r>
            <a:r>
              <a:rPr lang="en-US" dirty="0" smtClean="0"/>
              <a:t> for the use of radio-frequencies</a:t>
            </a:r>
            <a:r>
              <a:rPr lang="sr-Latn-CS" dirty="0" smtClean="0"/>
              <a:t>.</a:t>
            </a:r>
            <a:endParaRPr lang="en-US" dirty="0" smtClean="0"/>
          </a:p>
          <a:p>
            <a:pPr marL="624078" indent="-514350" algn="just">
              <a:buClrTx/>
              <a:buNone/>
            </a:pPr>
            <a:endParaRPr lang="sr-Latn-RS" dirty="0" smtClean="0"/>
          </a:p>
          <a:p>
            <a:pPr marL="624078" indent="-514350" algn="just">
              <a:buClrTx/>
              <a:buNone/>
            </a:pPr>
            <a:endParaRPr lang="en-US" dirty="0" smtClean="0"/>
          </a:p>
          <a:p>
            <a:pPr algn="just">
              <a:buClrTx/>
              <a:buFont typeface="Wingdings" pitchFamily="2" charset="2"/>
              <a:buChar char="q"/>
            </a:pPr>
            <a:endParaRPr lang="en-US" dirty="0" smtClean="0"/>
          </a:p>
          <a:p>
            <a:pPr algn="just">
              <a:buClrTx/>
              <a:buFont typeface="Wingdings" pitchFamily="2" charset="2"/>
              <a:buChar char="q"/>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53370"/>
            <a:ext cx="7239000" cy="784830"/>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 ELECTRONIC COMMUNICATIONS AND POSTAL SERVICES</a:t>
            </a:r>
            <a:r>
              <a:rPr lang="sr-Latn-CS" sz="1600" b="1" dirty="0" smtClean="0">
                <a:solidFill>
                  <a:schemeClr val="accent1">
                    <a:lumMod val="50000"/>
                  </a:schemeClr>
                </a:solidFill>
                <a:latin typeface="Arial" pitchFamily="34" charset="0"/>
                <a:cs typeface="Arial" pitchFamily="34" charset="0"/>
              </a:rPr>
              <a:t>				</a:t>
            </a:r>
            <a:r>
              <a:rPr lang="sr-Latn-CS" sz="1600" b="1" u="sng" dirty="0" smtClean="0">
                <a:solidFill>
                  <a:schemeClr val="accent1">
                    <a:lumMod val="75000"/>
                  </a:schemeClr>
                </a:solidFill>
                <a:latin typeface="Arial" pitchFamily="34" charset="0"/>
                <a:cs typeface="Arial" pitchFamily="34" charset="0"/>
                <a:hlinkClick r:id="rId3"/>
              </a:rPr>
              <a:t>www.ekip.me</a:t>
            </a:r>
            <a:r>
              <a:rPr lang="sr-Latn-CS" sz="1600" b="1" u="sng" dirty="0" smtClean="0">
                <a:solidFill>
                  <a:schemeClr val="accent1">
                    <a:lumMod val="75000"/>
                  </a:schemeClr>
                </a:solidFill>
                <a:latin typeface="Arial" pitchFamily="34" charset="0"/>
                <a:cs typeface="Arial" pitchFamily="34" charset="0"/>
              </a:rPr>
              <a:t> </a:t>
            </a:r>
            <a:endParaRPr lang="en-US" sz="1600" b="1" u="sng" dirty="0">
              <a:solidFill>
                <a:schemeClr val="accent1">
                  <a:lumMod val="75000"/>
                </a:schemeClr>
              </a:solidFill>
              <a:latin typeface="Arial" pitchFamily="34" charset="0"/>
              <a:cs typeface="Arial" pitchFamily="34" charset="0"/>
            </a:endParaRPr>
          </a:p>
        </p:txBody>
      </p:sp>
      <p:cxnSp>
        <p:nvCxnSpPr>
          <p:cNvPr id="14" name="Straight Connector 13"/>
          <p:cNvCxnSpPr/>
          <p:nvPr/>
        </p:nvCxnSpPr>
        <p:spPr>
          <a:xfrm>
            <a:off x="457200" y="1066800"/>
            <a:ext cx="9144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pic>
        <p:nvPicPr>
          <p:cNvPr id="15" name="Picture 14" descr="Logo Agencije.bmp"/>
          <p:cNvPicPr>
            <a:picLocks noChangeAspect="1"/>
          </p:cNvPicPr>
          <p:nvPr/>
        </p:nvPicPr>
        <p:blipFill>
          <a:blip r:embed="rId4" cstate="print"/>
          <a:stretch>
            <a:fillRect/>
          </a:stretch>
        </p:blipFill>
        <p:spPr>
          <a:xfrm>
            <a:off x="470915" y="91082"/>
            <a:ext cx="900685" cy="670918"/>
          </a:xfrm>
          <a:prstGeom prst="rect">
            <a:avLst/>
          </a:prstGeom>
        </p:spPr>
      </p:pic>
      <p:sp>
        <p:nvSpPr>
          <p:cNvPr id="16" name="Footer Placeholder 7"/>
          <p:cNvSpPr>
            <a:spLocks noGrp="1"/>
          </p:cNvSpPr>
          <p:nvPr>
            <p:ph type="ftr" sz="quarter" idx="11"/>
          </p:nvPr>
        </p:nvSpPr>
        <p:spPr>
          <a:xfrm flipV="1">
            <a:off x="0" y="6773069"/>
            <a:ext cx="8991600" cy="84931"/>
          </a:xfrm>
        </p:spPr>
        <p:txBody>
          <a:bodyPr/>
          <a:lstStyle/>
          <a:p>
            <a:endParaRPr lang="en-US" sz="1400" b="1" dirty="0">
              <a:solidFill>
                <a:schemeClr val="tx2">
                  <a:lumMod val="50000"/>
                </a:schemeClr>
              </a:solidFill>
              <a:latin typeface="Arial" pitchFamily="34" charset="0"/>
              <a:cs typeface="Arial" pitchFamily="34" charset="0"/>
            </a:endParaRPr>
          </a:p>
        </p:txBody>
      </p:sp>
      <p:sp>
        <p:nvSpPr>
          <p:cNvPr id="19" name="TextBox 18"/>
          <p:cNvSpPr txBox="1"/>
          <p:nvPr/>
        </p:nvSpPr>
        <p:spPr>
          <a:xfrm>
            <a:off x="685800" y="1143000"/>
            <a:ext cx="7772400" cy="830997"/>
          </a:xfrm>
          <a:prstGeom prst="rect">
            <a:avLst/>
          </a:prstGeom>
          <a:solidFill>
            <a:schemeClr val="accent1">
              <a:lumMod val="20000"/>
              <a:lumOff val="80000"/>
            </a:schemeClr>
          </a:solidFill>
        </p:spPr>
        <p:txBody>
          <a:bodyPr wrap="square" rtlCol="0">
            <a:spAutoFit/>
          </a:bodyPr>
          <a:lstStyle/>
          <a:p>
            <a:pPr marL="624078" indent="-514350" algn="just"/>
            <a:r>
              <a:rPr lang="sr-Latn-RS" sz="2400" b="1" dirty="0" smtClean="0"/>
              <a:t>IV </a:t>
            </a:r>
            <a:r>
              <a:rPr lang="en-US" sz="2400" b="1" dirty="0" smtClean="0"/>
              <a:t>International conference of regulatory authorities</a:t>
            </a:r>
            <a:r>
              <a:rPr lang="sr-Latn-RS" sz="2400" b="1" dirty="0" smtClean="0"/>
              <a:t> - INFOFEST 2015</a:t>
            </a:r>
            <a:endParaRPr lang="sr-Latn-RS" sz="2400" dirty="0" smtClean="0"/>
          </a:p>
        </p:txBody>
      </p:sp>
      <p:sp>
        <p:nvSpPr>
          <p:cNvPr id="9" name="Content Placeholder 8"/>
          <p:cNvSpPr>
            <a:spLocks noGrp="1"/>
          </p:cNvSpPr>
          <p:nvPr>
            <p:ph idx="1"/>
          </p:nvPr>
        </p:nvSpPr>
        <p:spPr>
          <a:xfrm>
            <a:off x="533400" y="2057400"/>
            <a:ext cx="8305800" cy="4572000"/>
          </a:xfrm>
        </p:spPr>
        <p:txBody>
          <a:bodyPr>
            <a:normAutofit fontScale="85000" lnSpcReduction="20000"/>
          </a:bodyPr>
          <a:lstStyle/>
          <a:p>
            <a:pPr algn="just">
              <a:buClrTx/>
              <a:buFont typeface="Wingdings" pitchFamily="2" charset="2"/>
              <a:buChar char="q"/>
            </a:pPr>
            <a:r>
              <a:rPr lang="en-US" dirty="0" smtClean="0"/>
              <a:t>This year again EKIP will, in cooperation with the ITU, organize 13th annual conference of national regulatory authorities, which is traditionally held within </a:t>
            </a:r>
            <a:r>
              <a:rPr lang="en-US" dirty="0" err="1" smtClean="0"/>
              <a:t>Infofest</a:t>
            </a:r>
            <a:r>
              <a:rPr lang="en-US" dirty="0" smtClean="0"/>
              <a:t> in </a:t>
            </a:r>
            <a:r>
              <a:rPr lang="en-US" dirty="0" err="1" smtClean="0"/>
              <a:t>Budva</a:t>
            </a:r>
            <a:r>
              <a:rPr lang="en-US" dirty="0" smtClean="0"/>
              <a:t>, Montenegro.</a:t>
            </a:r>
          </a:p>
          <a:p>
            <a:pPr algn="just">
              <a:buClrTx/>
              <a:buFont typeface="Wingdings" pitchFamily="2" charset="2"/>
              <a:buChar char="q"/>
            </a:pPr>
            <a:r>
              <a:rPr lang="en-US" dirty="0" smtClean="0"/>
              <a:t>The Conference will be focused on the topic of broadband access and could be constituted as an important milestone for all stakeholders involved in the implementation of this regional initiative and will represent the activity related to Regional initiative EUR2 Development of broadband access and adoption of broadband.</a:t>
            </a:r>
          </a:p>
          <a:p>
            <a:pPr algn="just">
              <a:buClrTx/>
              <a:buFont typeface="Wingdings" pitchFamily="2" charset="2"/>
              <a:buChar char="q"/>
            </a:pPr>
            <a:r>
              <a:rPr lang="en-US" dirty="0" smtClean="0"/>
              <a:t>We believe that this year’s conference will bring together a large number of administrations and other stakeholders who have so far taken part in the work related to the regional initiative on broadband access, but also those who have been traditional participants in these conferences, such as the representatives of relevant ministries, operators and renowned companies.</a:t>
            </a:r>
          </a:p>
          <a:p>
            <a:pPr marL="624078" indent="-514350" algn="just">
              <a:buClrTx/>
              <a:buNone/>
            </a:pPr>
            <a:endParaRPr lang="sr-Latn-RS" dirty="0" smtClean="0"/>
          </a:p>
          <a:p>
            <a:pPr marL="624078" indent="-514350" algn="just">
              <a:buClrTx/>
              <a:buNone/>
            </a:pPr>
            <a:endParaRPr lang="en-US" dirty="0" smtClean="0"/>
          </a:p>
          <a:p>
            <a:pPr algn="just">
              <a:buClrTx/>
              <a:buFont typeface="Wingdings" pitchFamily="2" charset="2"/>
              <a:buChar char="q"/>
            </a:pPr>
            <a:endParaRPr lang="en-US" dirty="0" smtClean="0"/>
          </a:p>
          <a:p>
            <a:pPr algn="just">
              <a:buClrTx/>
              <a:buFont typeface="Wingdings" pitchFamily="2" charset="2"/>
              <a:buChar char="q"/>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53370"/>
            <a:ext cx="7239000" cy="784830"/>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 ELECTRONIC COMMUNICATIONS AND POSTAL SERVICE</a:t>
            </a:r>
            <a:r>
              <a:rPr lang="sr-Latn-CS" sz="1600" b="1" dirty="0" smtClean="0">
                <a:solidFill>
                  <a:schemeClr val="accent1">
                    <a:lumMod val="50000"/>
                  </a:schemeClr>
                </a:solidFill>
                <a:latin typeface="Arial" pitchFamily="34" charset="0"/>
                <a:cs typeface="Arial" pitchFamily="34" charset="0"/>
              </a:rPr>
              <a:t>				</a:t>
            </a:r>
            <a:r>
              <a:rPr lang="sr-Latn-CS" sz="1600" b="1" u="sng" dirty="0" smtClean="0">
                <a:solidFill>
                  <a:schemeClr val="accent1">
                    <a:lumMod val="75000"/>
                  </a:schemeClr>
                </a:solidFill>
                <a:latin typeface="Arial" pitchFamily="34" charset="0"/>
                <a:cs typeface="Arial" pitchFamily="34" charset="0"/>
                <a:hlinkClick r:id="rId3"/>
              </a:rPr>
              <a:t>www.ekip.me</a:t>
            </a:r>
            <a:r>
              <a:rPr lang="sr-Latn-CS" sz="1600" b="1" u="sng" dirty="0" smtClean="0">
                <a:solidFill>
                  <a:schemeClr val="accent1">
                    <a:lumMod val="75000"/>
                  </a:schemeClr>
                </a:solidFill>
                <a:latin typeface="Arial" pitchFamily="34" charset="0"/>
                <a:cs typeface="Arial" pitchFamily="34" charset="0"/>
              </a:rPr>
              <a:t> </a:t>
            </a:r>
            <a:endParaRPr lang="en-US" sz="1600" b="1" u="sng" dirty="0">
              <a:solidFill>
                <a:schemeClr val="accent1">
                  <a:lumMod val="75000"/>
                </a:schemeClr>
              </a:solidFill>
              <a:latin typeface="Arial" pitchFamily="34" charset="0"/>
              <a:cs typeface="Arial" pitchFamily="34" charset="0"/>
            </a:endParaRPr>
          </a:p>
        </p:txBody>
      </p:sp>
      <p:pic>
        <p:nvPicPr>
          <p:cNvPr id="15" name="Picture 14" descr="Logo Agencije.bmp"/>
          <p:cNvPicPr>
            <a:picLocks noChangeAspect="1"/>
          </p:cNvPicPr>
          <p:nvPr/>
        </p:nvPicPr>
        <p:blipFill>
          <a:blip r:embed="rId4" cstate="print"/>
          <a:stretch>
            <a:fillRect/>
          </a:stretch>
        </p:blipFill>
        <p:spPr>
          <a:xfrm>
            <a:off x="470915" y="91082"/>
            <a:ext cx="900685" cy="670918"/>
          </a:xfrm>
          <a:prstGeom prst="rect">
            <a:avLst/>
          </a:prstGeom>
        </p:spPr>
      </p:pic>
      <p:sp>
        <p:nvSpPr>
          <p:cNvPr id="17" name="Content Placeholder 5"/>
          <p:cNvSpPr>
            <a:spLocks noGrp="1"/>
          </p:cNvSpPr>
          <p:nvPr>
            <p:ph idx="1"/>
          </p:nvPr>
        </p:nvSpPr>
        <p:spPr>
          <a:xfrm>
            <a:off x="609600" y="1981200"/>
            <a:ext cx="8305800" cy="3429000"/>
          </a:xfrm>
        </p:spPr>
        <p:txBody>
          <a:bodyPr>
            <a:noAutofit/>
          </a:bodyPr>
          <a:lstStyle/>
          <a:p>
            <a:pPr marL="898525" indent="-698500">
              <a:spcBef>
                <a:spcPts val="0"/>
              </a:spcBef>
              <a:spcAft>
                <a:spcPts val="1800"/>
              </a:spcAft>
              <a:buNone/>
            </a:pPr>
            <a:r>
              <a:rPr lang="sr-Latn-CS" sz="2400" b="1" dirty="0" smtClean="0">
                <a:latin typeface="Arial" pitchFamily="34" charset="0"/>
                <a:cs typeface="Arial" pitchFamily="34" charset="0"/>
              </a:rPr>
              <a:t>I 		</a:t>
            </a:r>
            <a:r>
              <a:rPr lang="en-US" sz="2400" b="1" dirty="0" smtClean="0">
                <a:latin typeface="Arial" pitchFamily="34" charset="0"/>
                <a:cs typeface="Arial" pitchFamily="34" charset="0"/>
              </a:rPr>
              <a:t>Situation in the market of Internet and broadband Internet access in Montenegro</a:t>
            </a:r>
            <a:endParaRPr lang="sr-Latn-CS" sz="2400" b="1" dirty="0" smtClean="0">
              <a:latin typeface="Arial" pitchFamily="34" charset="0"/>
              <a:cs typeface="Arial" pitchFamily="34" charset="0"/>
            </a:endParaRPr>
          </a:p>
          <a:p>
            <a:pPr marL="898525" indent="-698500">
              <a:spcBef>
                <a:spcPts val="0"/>
              </a:spcBef>
              <a:spcAft>
                <a:spcPts val="600"/>
              </a:spcAft>
              <a:buNone/>
            </a:pPr>
            <a:r>
              <a:rPr lang="sr-Latn-CS" sz="2400" b="1" dirty="0" smtClean="0">
                <a:latin typeface="Arial" pitchFamily="34" charset="0"/>
                <a:cs typeface="Arial" pitchFamily="34" charset="0"/>
              </a:rPr>
              <a:t>II		Strateg</a:t>
            </a:r>
            <a:r>
              <a:rPr lang="en-US" sz="2400" b="1" dirty="0" smtClean="0">
                <a:latin typeface="Arial" pitchFamily="34" charset="0"/>
                <a:cs typeface="Arial" pitchFamily="34" charset="0"/>
              </a:rPr>
              <a:t>y for the Information Society Development in Montenegro</a:t>
            </a:r>
            <a:r>
              <a:rPr lang="sr-Latn-CS" sz="2400" b="1" dirty="0" smtClean="0">
                <a:latin typeface="Arial" pitchFamily="34" charset="0"/>
                <a:cs typeface="Arial" pitchFamily="34" charset="0"/>
              </a:rPr>
              <a:t> </a:t>
            </a:r>
            <a:r>
              <a:rPr lang="en-US" sz="2400" b="1" dirty="0" smtClean="0">
                <a:latin typeface="Arial" pitchFamily="34" charset="0"/>
                <a:cs typeface="Arial" pitchFamily="34" charset="0"/>
              </a:rPr>
              <a:t>in the period </a:t>
            </a:r>
            <a:r>
              <a:rPr lang="sr-Latn-CS" sz="2400" b="1" dirty="0" smtClean="0">
                <a:latin typeface="Arial" pitchFamily="34" charset="0"/>
                <a:cs typeface="Arial" pitchFamily="34" charset="0"/>
              </a:rPr>
              <a:t>2012-2016</a:t>
            </a:r>
          </a:p>
          <a:p>
            <a:pPr marL="898525" indent="-698500">
              <a:spcBef>
                <a:spcPts val="0"/>
              </a:spcBef>
              <a:spcAft>
                <a:spcPts val="600"/>
              </a:spcAft>
              <a:buNone/>
            </a:pPr>
            <a:r>
              <a:rPr lang="sr-Latn-CS" sz="2400" b="1" dirty="0" smtClean="0">
                <a:latin typeface="Arial" pitchFamily="34" charset="0"/>
                <a:cs typeface="Arial" pitchFamily="34" charset="0"/>
              </a:rPr>
              <a:t>III		</a:t>
            </a:r>
            <a:r>
              <a:rPr lang="en-US" sz="2400" b="1" dirty="0" smtClean="0">
                <a:latin typeface="Arial" pitchFamily="34" charset="0"/>
                <a:cs typeface="Arial" pitchFamily="34" charset="0"/>
              </a:rPr>
              <a:t>Spectrum auctions in</a:t>
            </a:r>
            <a:r>
              <a:rPr lang="sr-Latn-CS" sz="2400" b="1" dirty="0" smtClean="0">
                <a:latin typeface="Arial" pitchFamily="34" charset="0"/>
                <a:cs typeface="Arial" pitchFamily="34" charset="0"/>
              </a:rPr>
              <a:t> 2015</a:t>
            </a:r>
          </a:p>
          <a:p>
            <a:pPr marL="898525" indent="-698500">
              <a:spcBef>
                <a:spcPts val="0"/>
              </a:spcBef>
              <a:spcAft>
                <a:spcPts val="600"/>
              </a:spcAft>
              <a:buNone/>
            </a:pPr>
            <a:r>
              <a:rPr lang="sr-Latn-CS" sz="2400" b="1" dirty="0" smtClean="0">
                <a:latin typeface="Arial" pitchFamily="34" charset="0"/>
                <a:cs typeface="Arial" pitchFamily="34" charset="0"/>
              </a:rPr>
              <a:t>IV     </a:t>
            </a:r>
            <a:r>
              <a:rPr lang="en-US" sz="2400" b="1" dirty="0" smtClean="0">
                <a:latin typeface="Arial" pitchFamily="34" charset="0"/>
                <a:cs typeface="Arial" pitchFamily="34" charset="0"/>
              </a:rPr>
              <a:t>International Conference of NRAs -</a:t>
            </a:r>
            <a:r>
              <a:rPr lang="sr-Latn-CS" sz="2400" b="1" dirty="0" smtClean="0">
                <a:latin typeface="Arial" pitchFamily="34" charset="0"/>
                <a:cs typeface="Arial" pitchFamily="34" charset="0"/>
              </a:rPr>
              <a:t> Infofest 2015</a:t>
            </a:r>
          </a:p>
        </p:txBody>
      </p:sp>
      <p:sp>
        <p:nvSpPr>
          <p:cNvPr id="19" name="TextBox 18"/>
          <p:cNvSpPr txBox="1"/>
          <p:nvPr/>
        </p:nvSpPr>
        <p:spPr>
          <a:xfrm>
            <a:off x="685800" y="1143000"/>
            <a:ext cx="7772400" cy="461665"/>
          </a:xfrm>
          <a:prstGeom prst="rect">
            <a:avLst/>
          </a:prstGeom>
          <a:solidFill>
            <a:schemeClr val="accent1">
              <a:lumMod val="20000"/>
              <a:lumOff val="80000"/>
            </a:schemeClr>
          </a:solidFill>
        </p:spPr>
        <p:txBody>
          <a:bodyPr wrap="square" rtlCol="0">
            <a:spAutoFit/>
          </a:bodyPr>
          <a:lstStyle/>
          <a:p>
            <a:r>
              <a:rPr lang="en-US" sz="2400" b="1" dirty="0" smtClean="0">
                <a:latin typeface="Arial" pitchFamily="34" charset="0"/>
                <a:cs typeface="Arial" pitchFamily="34" charset="0"/>
              </a:rPr>
              <a:t>Contents</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53370"/>
            <a:ext cx="7239000" cy="784830"/>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 ELECTRONIC COMMUNICATIONS AND POSTAL SERVICES</a:t>
            </a:r>
            <a:r>
              <a:rPr lang="sr-Latn-CS" sz="1600" b="1" dirty="0" smtClean="0">
                <a:solidFill>
                  <a:schemeClr val="accent1">
                    <a:lumMod val="50000"/>
                  </a:schemeClr>
                </a:solidFill>
                <a:latin typeface="Arial" pitchFamily="34" charset="0"/>
                <a:cs typeface="Arial" pitchFamily="34" charset="0"/>
              </a:rPr>
              <a:t>				</a:t>
            </a:r>
            <a:r>
              <a:rPr lang="sr-Latn-CS" sz="1600" b="1" u="sng" dirty="0" smtClean="0">
                <a:solidFill>
                  <a:schemeClr val="accent1">
                    <a:lumMod val="75000"/>
                  </a:schemeClr>
                </a:solidFill>
                <a:latin typeface="Arial" pitchFamily="34" charset="0"/>
                <a:cs typeface="Arial" pitchFamily="34" charset="0"/>
                <a:hlinkClick r:id="rId3"/>
              </a:rPr>
              <a:t>www.ekip.me</a:t>
            </a:r>
            <a:r>
              <a:rPr lang="sr-Latn-CS" sz="1600" b="1" u="sng" dirty="0" smtClean="0">
                <a:solidFill>
                  <a:schemeClr val="accent1">
                    <a:lumMod val="75000"/>
                  </a:schemeClr>
                </a:solidFill>
                <a:latin typeface="Arial" pitchFamily="34" charset="0"/>
                <a:cs typeface="Arial" pitchFamily="34" charset="0"/>
              </a:rPr>
              <a:t> </a:t>
            </a:r>
            <a:endParaRPr lang="en-US" sz="1600" b="1" u="sng" dirty="0">
              <a:solidFill>
                <a:schemeClr val="accent1">
                  <a:lumMod val="75000"/>
                </a:schemeClr>
              </a:solidFill>
              <a:latin typeface="Arial" pitchFamily="34" charset="0"/>
              <a:cs typeface="Arial" pitchFamily="34" charset="0"/>
            </a:endParaRPr>
          </a:p>
        </p:txBody>
      </p:sp>
      <p:cxnSp>
        <p:nvCxnSpPr>
          <p:cNvPr id="14" name="Straight Connector 13"/>
          <p:cNvCxnSpPr/>
          <p:nvPr/>
        </p:nvCxnSpPr>
        <p:spPr>
          <a:xfrm>
            <a:off x="457200" y="1066800"/>
            <a:ext cx="9144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pic>
        <p:nvPicPr>
          <p:cNvPr id="15" name="Picture 14" descr="Logo Agencije.bmp"/>
          <p:cNvPicPr>
            <a:picLocks noChangeAspect="1"/>
          </p:cNvPicPr>
          <p:nvPr/>
        </p:nvPicPr>
        <p:blipFill>
          <a:blip r:embed="rId4" cstate="print"/>
          <a:stretch>
            <a:fillRect/>
          </a:stretch>
        </p:blipFill>
        <p:spPr>
          <a:xfrm>
            <a:off x="470915" y="91082"/>
            <a:ext cx="900685" cy="670918"/>
          </a:xfrm>
          <a:prstGeom prst="rect">
            <a:avLst/>
          </a:prstGeom>
        </p:spPr>
      </p:pic>
      <p:sp>
        <p:nvSpPr>
          <p:cNvPr id="16" name="Footer Placeholder 7"/>
          <p:cNvSpPr>
            <a:spLocks noGrp="1"/>
          </p:cNvSpPr>
          <p:nvPr>
            <p:ph type="ftr" sz="quarter" idx="11"/>
          </p:nvPr>
        </p:nvSpPr>
        <p:spPr>
          <a:xfrm flipV="1">
            <a:off x="0" y="6773069"/>
            <a:ext cx="8991600" cy="84931"/>
          </a:xfrm>
        </p:spPr>
        <p:txBody>
          <a:bodyPr/>
          <a:lstStyle/>
          <a:p>
            <a:endParaRPr lang="en-US" sz="1400" b="1" dirty="0">
              <a:solidFill>
                <a:schemeClr val="tx2">
                  <a:lumMod val="50000"/>
                </a:schemeClr>
              </a:solidFill>
              <a:latin typeface="Arial" pitchFamily="34" charset="0"/>
              <a:cs typeface="Arial" pitchFamily="34" charset="0"/>
            </a:endParaRPr>
          </a:p>
        </p:txBody>
      </p:sp>
      <p:sp>
        <p:nvSpPr>
          <p:cNvPr id="19" name="TextBox 18"/>
          <p:cNvSpPr txBox="1"/>
          <p:nvPr/>
        </p:nvSpPr>
        <p:spPr>
          <a:xfrm>
            <a:off x="685800" y="1143000"/>
            <a:ext cx="7772400" cy="830997"/>
          </a:xfrm>
          <a:prstGeom prst="rect">
            <a:avLst/>
          </a:prstGeom>
          <a:solidFill>
            <a:schemeClr val="accent1">
              <a:lumMod val="20000"/>
              <a:lumOff val="80000"/>
            </a:schemeClr>
          </a:solidFill>
        </p:spPr>
        <p:txBody>
          <a:bodyPr wrap="square" rtlCol="0">
            <a:spAutoFit/>
          </a:bodyPr>
          <a:lstStyle/>
          <a:p>
            <a:pPr marL="624078" indent="-514350" algn="just"/>
            <a:r>
              <a:rPr lang="sr-Latn-RS" sz="2400" b="1" dirty="0" smtClean="0"/>
              <a:t>IV </a:t>
            </a:r>
            <a:r>
              <a:rPr lang="en-US" sz="2400" b="1" dirty="0" smtClean="0"/>
              <a:t>International conference of regulatory authorities</a:t>
            </a:r>
            <a:r>
              <a:rPr lang="sr-Latn-RS" sz="2400" b="1" dirty="0" smtClean="0"/>
              <a:t> - INFOFEST 2015</a:t>
            </a:r>
            <a:endParaRPr lang="sr-Latn-RS" sz="2400" dirty="0" smtClean="0"/>
          </a:p>
        </p:txBody>
      </p:sp>
      <p:sp>
        <p:nvSpPr>
          <p:cNvPr id="9" name="Content Placeholder 8"/>
          <p:cNvSpPr>
            <a:spLocks noGrp="1"/>
          </p:cNvSpPr>
          <p:nvPr>
            <p:ph idx="1"/>
          </p:nvPr>
        </p:nvSpPr>
        <p:spPr>
          <a:xfrm>
            <a:off x="533400" y="2057400"/>
            <a:ext cx="8305800" cy="4572000"/>
          </a:xfrm>
        </p:spPr>
        <p:txBody>
          <a:bodyPr>
            <a:normAutofit fontScale="92500" lnSpcReduction="10000"/>
          </a:bodyPr>
          <a:lstStyle/>
          <a:p>
            <a:pPr algn="just">
              <a:buClrTx/>
              <a:buFont typeface="Wingdings" pitchFamily="2" charset="2"/>
              <a:buChar char="q"/>
            </a:pPr>
            <a:r>
              <a:rPr lang="en-US" dirty="0" smtClean="0"/>
              <a:t>This year, 22nd consecutive INFOFEST will be held from 27 September to 3 October 2015, at the hotel "</a:t>
            </a:r>
            <a:r>
              <a:rPr lang="en-US" dirty="0" err="1" smtClean="0"/>
              <a:t>Maestral</a:t>
            </a:r>
            <a:r>
              <a:rPr lang="en-US" dirty="0" smtClean="0"/>
              <a:t>" </a:t>
            </a:r>
            <a:r>
              <a:rPr lang="en-US" dirty="0" err="1" smtClean="0"/>
              <a:t>Miločer</a:t>
            </a:r>
            <a:r>
              <a:rPr lang="en-US" dirty="0" smtClean="0"/>
              <a:t> / </a:t>
            </a:r>
            <a:r>
              <a:rPr lang="en-US" dirty="0" err="1" smtClean="0"/>
              <a:t>Budva</a:t>
            </a:r>
            <a:r>
              <a:rPr lang="en-GB" dirty="0" smtClean="0"/>
              <a:t>. </a:t>
            </a:r>
            <a:endParaRPr lang="sr-Latn-ME" dirty="0" smtClean="0"/>
          </a:p>
          <a:p>
            <a:pPr algn="just">
              <a:buClrTx/>
              <a:buFont typeface="Wingdings" pitchFamily="2" charset="2"/>
              <a:buChar char="q"/>
            </a:pPr>
            <a:r>
              <a:rPr lang="en-US" dirty="0" smtClean="0"/>
              <a:t>The opening ceremony of INFOFET with the artistic program and announcement of participants will take place on 27 September.</a:t>
            </a:r>
            <a:r>
              <a:rPr lang="en-GB" dirty="0" smtClean="0"/>
              <a:t> </a:t>
            </a:r>
            <a:endParaRPr lang="sr-Latn-ME" dirty="0" smtClean="0"/>
          </a:p>
          <a:p>
            <a:pPr algn="just">
              <a:buClrTx/>
              <a:buFont typeface="Wingdings" pitchFamily="2" charset="2"/>
              <a:buChar char="q"/>
            </a:pPr>
            <a:r>
              <a:rPr lang="en-US" dirty="0" smtClean="0"/>
              <a:t>The Conference will take place on</a:t>
            </a:r>
            <a:r>
              <a:rPr lang="sr-Latn-ME" dirty="0" smtClean="0"/>
              <a:t> 28-29</a:t>
            </a:r>
            <a:r>
              <a:rPr lang="en-US" dirty="0" smtClean="0"/>
              <a:t> September</a:t>
            </a:r>
            <a:r>
              <a:rPr lang="sr-Latn-ME" dirty="0" smtClean="0"/>
              <a:t> 2015.</a:t>
            </a:r>
          </a:p>
          <a:p>
            <a:pPr algn="just">
              <a:buClrTx/>
              <a:buFont typeface="Wingdings" pitchFamily="2" charset="2"/>
              <a:buChar char="q"/>
            </a:pPr>
            <a:r>
              <a:rPr lang="en-US" dirty="0" smtClean="0"/>
              <a:t>In addition to a well-organized and interesting official program, the participants of the Conference will enjoy the friendly atmosphere and a number of social events (cocktail at the opening of INFOFEST, a dinner organized by EKIP and a boat trip across the </a:t>
            </a:r>
            <a:r>
              <a:rPr lang="en-US" dirty="0" err="1" smtClean="0"/>
              <a:t>Boka</a:t>
            </a:r>
            <a:r>
              <a:rPr lang="en-US" dirty="0" smtClean="0"/>
              <a:t> </a:t>
            </a:r>
            <a:r>
              <a:rPr lang="en-US" dirty="0" err="1" smtClean="0"/>
              <a:t>Kotorska</a:t>
            </a:r>
            <a:r>
              <a:rPr lang="en-US" dirty="0" smtClean="0"/>
              <a:t> Bay</a:t>
            </a:r>
            <a:r>
              <a:rPr lang="sr-Latn-ME" dirty="0" smtClean="0"/>
              <a:t>)</a:t>
            </a:r>
            <a:r>
              <a:rPr lang="en-GB" dirty="0" smtClean="0"/>
              <a:t>.</a:t>
            </a:r>
            <a:endParaRPr lang="en-US" dirty="0" smtClean="0"/>
          </a:p>
          <a:p>
            <a:pPr marL="624078" indent="-514350" algn="just">
              <a:buClrTx/>
              <a:buNone/>
            </a:pPr>
            <a:endParaRPr lang="sr-Latn-RS" dirty="0" smtClean="0"/>
          </a:p>
          <a:p>
            <a:pPr marL="624078" indent="-514350" algn="just">
              <a:buClrTx/>
              <a:buNone/>
            </a:pPr>
            <a:endParaRPr lang="sr-Latn-RS" dirty="0" smtClean="0"/>
          </a:p>
          <a:p>
            <a:pPr marL="624078" indent="-514350" algn="just">
              <a:buClrTx/>
              <a:buNone/>
            </a:pPr>
            <a:endParaRPr lang="en-US" dirty="0" smtClean="0"/>
          </a:p>
          <a:p>
            <a:pPr algn="just">
              <a:buClrTx/>
              <a:buFont typeface="Wingdings" pitchFamily="2" charset="2"/>
              <a:buChar char="q"/>
            </a:pPr>
            <a:endParaRPr lang="en-US" dirty="0" smtClean="0"/>
          </a:p>
          <a:p>
            <a:pPr algn="just">
              <a:buClrTx/>
              <a:buFont typeface="Wingdings" pitchFamily="2" charset="2"/>
              <a:buChar char="q"/>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53370"/>
            <a:ext cx="7239000" cy="784830"/>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 ELECTRONIC COMMUNICATIONS AND POSTAL SERVICES</a:t>
            </a:r>
            <a:r>
              <a:rPr lang="sr-Latn-CS" sz="1600" b="1" dirty="0" smtClean="0">
                <a:solidFill>
                  <a:schemeClr val="accent1">
                    <a:lumMod val="50000"/>
                  </a:schemeClr>
                </a:solidFill>
                <a:latin typeface="Arial" pitchFamily="34" charset="0"/>
                <a:cs typeface="Arial" pitchFamily="34" charset="0"/>
              </a:rPr>
              <a:t>				</a:t>
            </a:r>
            <a:r>
              <a:rPr lang="sr-Latn-CS" sz="1600" b="1" u="sng" dirty="0" smtClean="0">
                <a:solidFill>
                  <a:schemeClr val="accent1">
                    <a:lumMod val="75000"/>
                  </a:schemeClr>
                </a:solidFill>
                <a:latin typeface="Arial" pitchFamily="34" charset="0"/>
                <a:cs typeface="Arial" pitchFamily="34" charset="0"/>
                <a:hlinkClick r:id="rId3"/>
              </a:rPr>
              <a:t>www.ekip.me</a:t>
            </a:r>
            <a:r>
              <a:rPr lang="sr-Latn-CS" sz="1600" b="1" u="sng" dirty="0" smtClean="0">
                <a:solidFill>
                  <a:schemeClr val="accent1">
                    <a:lumMod val="75000"/>
                  </a:schemeClr>
                </a:solidFill>
                <a:latin typeface="Arial" pitchFamily="34" charset="0"/>
                <a:cs typeface="Arial" pitchFamily="34" charset="0"/>
              </a:rPr>
              <a:t> </a:t>
            </a:r>
            <a:endParaRPr lang="en-US" sz="1600" b="1" u="sng" dirty="0">
              <a:solidFill>
                <a:schemeClr val="accent1">
                  <a:lumMod val="75000"/>
                </a:schemeClr>
              </a:solidFill>
              <a:latin typeface="Arial" pitchFamily="34" charset="0"/>
              <a:cs typeface="Arial" pitchFamily="34" charset="0"/>
            </a:endParaRPr>
          </a:p>
        </p:txBody>
      </p:sp>
      <p:cxnSp>
        <p:nvCxnSpPr>
          <p:cNvPr id="14" name="Straight Connector 13"/>
          <p:cNvCxnSpPr/>
          <p:nvPr/>
        </p:nvCxnSpPr>
        <p:spPr>
          <a:xfrm>
            <a:off x="457200" y="1066800"/>
            <a:ext cx="9144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pic>
        <p:nvPicPr>
          <p:cNvPr id="15" name="Picture 14" descr="Logo Agencije.bmp"/>
          <p:cNvPicPr>
            <a:picLocks noChangeAspect="1"/>
          </p:cNvPicPr>
          <p:nvPr/>
        </p:nvPicPr>
        <p:blipFill>
          <a:blip r:embed="rId4" cstate="print"/>
          <a:stretch>
            <a:fillRect/>
          </a:stretch>
        </p:blipFill>
        <p:spPr>
          <a:xfrm>
            <a:off x="470915" y="91082"/>
            <a:ext cx="900685" cy="670918"/>
          </a:xfrm>
          <a:prstGeom prst="rect">
            <a:avLst/>
          </a:prstGeom>
        </p:spPr>
      </p:pic>
      <p:sp>
        <p:nvSpPr>
          <p:cNvPr id="16" name="Footer Placeholder 7"/>
          <p:cNvSpPr>
            <a:spLocks noGrp="1"/>
          </p:cNvSpPr>
          <p:nvPr>
            <p:ph type="ftr" sz="quarter" idx="11"/>
          </p:nvPr>
        </p:nvSpPr>
        <p:spPr>
          <a:xfrm flipV="1">
            <a:off x="0" y="6773069"/>
            <a:ext cx="8991600" cy="84931"/>
          </a:xfrm>
        </p:spPr>
        <p:txBody>
          <a:bodyPr/>
          <a:lstStyle/>
          <a:p>
            <a:endParaRPr lang="en-US" sz="1400" b="1" dirty="0">
              <a:solidFill>
                <a:schemeClr val="tx2">
                  <a:lumMod val="50000"/>
                </a:schemeClr>
              </a:solidFill>
              <a:latin typeface="Arial" pitchFamily="34" charset="0"/>
              <a:cs typeface="Arial" pitchFamily="34" charset="0"/>
            </a:endParaRPr>
          </a:p>
        </p:txBody>
      </p:sp>
      <p:sp>
        <p:nvSpPr>
          <p:cNvPr id="19" name="TextBox 18"/>
          <p:cNvSpPr txBox="1"/>
          <p:nvPr/>
        </p:nvSpPr>
        <p:spPr>
          <a:xfrm>
            <a:off x="685800" y="1143000"/>
            <a:ext cx="7772400" cy="461665"/>
          </a:xfrm>
          <a:prstGeom prst="rect">
            <a:avLst/>
          </a:prstGeom>
          <a:solidFill>
            <a:schemeClr val="accent1">
              <a:lumMod val="20000"/>
              <a:lumOff val="80000"/>
            </a:schemeClr>
          </a:solidFill>
        </p:spPr>
        <p:txBody>
          <a:bodyPr wrap="square" rtlCol="0">
            <a:spAutoFit/>
          </a:bodyPr>
          <a:lstStyle/>
          <a:p>
            <a:pPr marL="624078" indent="-514350" algn="just"/>
            <a:r>
              <a:rPr lang="sr-Latn-RS" sz="2400" b="1" dirty="0" smtClean="0"/>
              <a:t>IV INFOFEST 2015</a:t>
            </a:r>
            <a:endParaRPr lang="sr-Latn-RS" sz="2400" dirty="0" smtClean="0"/>
          </a:p>
        </p:txBody>
      </p:sp>
      <p:sp>
        <p:nvSpPr>
          <p:cNvPr id="9" name="Content Placeholder 8"/>
          <p:cNvSpPr>
            <a:spLocks noGrp="1"/>
          </p:cNvSpPr>
          <p:nvPr>
            <p:ph idx="1"/>
          </p:nvPr>
        </p:nvSpPr>
        <p:spPr>
          <a:xfrm>
            <a:off x="533400" y="2057400"/>
            <a:ext cx="8305800" cy="4572000"/>
          </a:xfrm>
        </p:spPr>
        <p:txBody>
          <a:bodyPr>
            <a:normAutofit/>
          </a:bodyPr>
          <a:lstStyle/>
          <a:p>
            <a:pPr marL="624078" indent="-514350" algn="just">
              <a:buClrTx/>
              <a:buNone/>
            </a:pPr>
            <a:endParaRPr lang="sr-Latn-RS" dirty="0" smtClean="0"/>
          </a:p>
          <a:p>
            <a:pPr marL="624078" indent="-514350" algn="just">
              <a:buClrTx/>
              <a:buNone/>
            </a:pPr>
            <a:endParaRPr lang="sr-Latn-RS" dirty="0" smtClean="0"/>
          </a:p>
          <a:p>
            <a:pPr marL="624078" indent="-514350" algn="just">
              <a:buClrTx/>
              <a:buNone/>
            </a:pPr>
            <a:endParaRPr lang="en-US" dirty="0" smtClean="0"/>
          </a:p>
          <a:p>
            <a:pPr algn="just">
              <a:buClrTx/>
              <a:buFont typeface="Wingdings" pitchFamily="2" charset="2"/>
              <a:buChar char="q"/>
            </a:pPr>
            <a:endParaRPr lang="en-US" dirty="0" smtClean="0"/>
          </a:p>
          <a:p>
            <a:pPr algn="just">
              <a:buClrTx/>
              <a:buFont typeface="Wingdings" pitchFamily="2" charset="2"/>
              <a:buChar char="q"/>
            </a:pPr>
            <a:endParaRPr lang="en-US" dirty="0"/>
          </a:p>
        </p:txBody>
      </p:sp>
      <p:pic>
        <p:nvPicPr>
          <p:cNvPr id="8" name="Picture 4"/>
          <p:cNvPicPr>
            <a:picLocks noChangeAspect="1" noChangeArrowheads="1"/>
          </p:cNvPicPr>
          <p:nvPr/>
        </p:nvPicPr>
        <p:blipFill>
          <a:blip r:embed="rId5" cstate="print"/>
          <a:srcRect/>
          <a:stretch>
            <a:fillRect/>
          </a:stretch>
        </p:blipFill>
        <p:spPr bwMode="auto">
          <a:xfrm>
            <a:off x="533400" y="1828800"/>
            <a:ext cx="2571750" cy="1771650"/>
          </a:xfrm>
          <a:prstGeom prst="rect">
            <a:avLst/>
          </a:prstGeom>
          <a:noFill/>
          <a:ln w="9525">
            <a:noFill/>
            <a:miter lim="800000"/>
            <a:headEnd/>
            <a:tailEnd/>
          </a:ln>
        </p:spPr>
      </p:pic>
      <p:pic>
        <p:nvPicPr>
          <p:cNvPr id="10" name="Picture 3"/>
          <p:cNvPicPr>
            <a:picLocks noChangeAspect="1" noChangeArrowheads="1"/>
          </p:cNvPicPr>
          <p:nvPr/>
        </p:nvPicPr>
        <p:blipFill>
          <a:blip r:embed="rId6" cstate="print"/>
          <a:srcRect/>
          <a:stretch>
            <a:fillRect/>
          </a:stretch>
        </p:blipFill>
        <p:spPr bwMode="auto">
          <a:xfrm>
            <a:off x="3352800" y="1752600"/>
            <a:ext cx="2476500" cy="1847850"/>
          </a:xfrm>
          <a:prstGeom prst="rect">
            <a:avLst/>
          </a:prstGeom>
          <a:noFill/>
          <a:ln w="9525">
            <a:noFill/>
            <a:miter lim="800000"/>
            <a:headEnd/>
            <a:tailEnd/>
          </a:ln>
        </p:spPr>
      </p:pic>
      <p:pic>
        <p:nvPicPr>
          <p:cNvPr id="29698" name="Picture 2" descr="K:\2014 INFOFEST\slike\infofest konferencije\DSC_7285.jpg"/>
          <p:cNvPicPr>
            <a:picLocks noChangeAspect="1" noChangeArrowheads="1"/>
          </p:cNvPicPr>
          <p:nvPr/>
        </p:nvPicPr>
        <p:blipFill>
          <a:blip r:embed="rId7" cstate="print"/>
          <a:srcRect/>
          <a:stretch>
            <a:fillRect/>
          </a:stretch>
        </p:blipFill>
        <p:spPr bwMode="auto">
          <a:xfrm>
            <a:off x="533400" y="3733800"/>
            <a:ext cx="3962399" cy="2719293"/>
          </a:xfrm>
          <a:prstGeom prst="rect">
            <a:avLst/>
          </a:prstGeom>
          <a:noFill/>
        </p:spPr>
      </p:pic>
      <p:pic>
        <p:nvPicPr>
          <p:cNvPr id="12" name="Picture 11" descr="K:\2014 INFOFEST\slike\infofest krstarenje\DSC_7400.jpg"/>
          <p:cNvPicPr/>
          <p:nvPr/>
        </p:nvPicPr>
        <p:blipFill>
          <a:blip r:embed="rId8" cstate="print"/>
          <a:srcRect/>
          <a:stretch>
            <a:fillRect/>
          </a:stretch>
        </p:blipFill>
        <p:spPr bwMode="auto">
          <a:xfrm>
            <a:off x="5943600" y="1752600"/>
            <a:ext cx="2667000" cy="1828800"/>
          </a:xfrm>
          <a:prstGeom prst="rect">
            <a:avLst/>
          </a:prstGeom>
          <a:noFill/>
          <a:ln w="9525">
            <a:noFill/>
            <a:miter lim="800000"/>
            <a:headEnd/>
            <a:tailEnd/>
          </a:ln>
        </p:spPr>
      </p:pic>
      <p:pic>
        <p:nvPicPr>
          <p:cNvPr id="17" name="Picture 16" descr="C:\Users\milena.jelic\Desktop\Maestral_12.jpg"/>
          <p:cNvPicPr/>
          <p:nvPr/>
        </p:nvPicPr>
        <p:blipFill>
          <a:blip r:embed="rId9" cstate="print"/>
          <a:srcRect/>
          <a:stretch>
            <a:fillRect/>
          </a:stretch>
        </p:blipFill>
        <p:spPr bwMode="auto">
          <a:xfrm>
            <a:off x="4724400" y="3810000"/>
            <a:ext cx="40386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0"/>
            <a:ext cx="7239000" cy="784830"/>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 ELECTRONIC COMMUNICATIONS AND POSTAL SREVICES</a:t>
            </a:r>
            <a:r>
              <a:rPr lang="sr-Latn-CS" sz="1600" b="1" dirty="0" smtClean="0">
                <a:solidFill>
                  <a:schemeClr val="accent1">
                    <a:lumMod val="50000"/>
                  </a:schemeClr>
                </a:solidFill>
                <a:latin typeface="Arial" pitchFamily="34" charset="0"/>
                <a:cs typeface="Arial" pitchFamily="34" charset="0"/>
              </a:rPr>
              <a:t>				</a:t>
            </a:r>
            <a:r>
              <a:rPr lang="sr-Latn-CS" sz="1600" b="1" u="sng" dirty="0" smtClean="0">
                <a:solidFill>
                  <a:schemeClr val="accent1">
                    <a:lumMod val="75000"/>
                  </a:schemeClr>
                </a:solidFill>
                <a:latin typeface="Arial" pitchFamily="34" charset="0"/>
                <a:cs typeface="Arial" pitchFamily="34" charset="0"/>
                <a:hlinkClick r:id="rId3"/>
              </a:rPr>
              <a:t>www.ekip.me</a:t>
            </a:r>
            <a:r>
              <a:rPr lang="sr-Latn-CS" sz="1600" b="1" u="sng" dirty="0" smtClean="0">
                <a:solidFill>
                  <a:schemeClr val="accent1">
                    <a:lumMod val="75000"/>
                  </a:schemeClr>
                </a:solidFill>
                <a:latin typeface="Arial" pitchFamily="34" charset="0"/>
                <a:cs typeface="Arial" pitchFamily="34" charset="0"/>
              </a:rPr>
              <a:t> </a:t>
            </a:r>
            <a:endParaRPr lang="en-US" sz="1600" b="1" u="sng" dirty="0">
              <a:solidFill>
                <a:schemeClr val="accent1">
                  <a:lumMod val="75000"/>
                </a:schemeClr>
              </a:solidFill>
              <a:latin typeface="Arial" pitchFamily="34" charset="0"/>
              <a:cs typeface="Arial" pitchFamily="34" charset="0"/>
            </a:endParaRPr>
          </a:p>
        </p:txBody>
      </p:sp>
      <p:cxnSp>
        <p:nvCxnSpPr>
          <p:cNvPr id="14" name="Straight Connector 13"/>
          <p:cNvCxnSpPr/>
          <p:nvPr/>
        </p:nvCxnSpPr>
        <p:spPr>
          <a:xfrm>
            <a:off x="457200" y="1066800"/>
            <a:ext cx="9144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pic>
        <p:nvPicPr>
          <p:cNvPr id="15" name="Picture 14" descr="Logo Agencije.bmp"/>
          <p:cNvPicPr>
            <a:picLocks noChangeAspect="1"/>
          </p:cNvPicPr>
          <p:nvPr/>
        </p:nvPicPr>
        <p:blipFill>
          <a:blip r:embed="rId4" cstate="print"/>
          <a:stretch>
            <a:fillRect/>
          </a:stretch>
        </p:blipFill>
        <p:spPr>
          <a:xfrm>
            <a:off x="470915" y="91082"/>
            <a:ext cx="900685" cy="670918"/>
          </a:xfrm>
          <a:prstGeom prst="rect">
            <a:avLst/>
          </a:prstGeom>
        </p:spPr>
      </p:pic>
      <p:sp>
        <p:nvSpPr>
          <p:cNvPr id="16" name="Footer Placeholder 7"/>
          <p:cNvSpPr>
            <a:spLocks noGrp="1"/>
          </p:cNvSpPr>
          <p:nvPr>
            <p:ph type="ftr" sz="quarter" idx="11"/>
          </p:nvPr>
        </p:nvSpPr>
        <p:spPr>
          <a:xfrm flipV="1">
            <a:off x="0" y="6773069"/>
            <a:ext cx="8991600" cy="84931"/>
          </a:xfrm>
        </p:spPr>
        <p:txBody>
          <a:bodyPr/>
          <a:lstStyle/>
          <a:p>
            <a:endParaRPr lang="en-US" sz="1400" b="1" dirty="0">
              <a:solidFill>
                <a:schemeClr val="tx2">
                  <a:lumMod val="50000"/>
                </a:schemeClr>
              </a:solidFill>
              <a:latin typeface="Arial" pitchFamily="34" charset="0"/>
              <a:cs typeface="Arial" pitchFamily="34" charset="0"/>
            </a:endParaRPr>
          </a:p>
        </p:txBody>
      </p:sp>
      <p:sp>
        <p:nvSpPr>
          <p:cNvPr id="9" name="Content Placeholder 8"/>
          <p:cNvSpPr>
            <a:spLocks noGrp="1"/>
          </p:cNvSpPr>
          <p:nvPr>
            <p:ph idx="1"/>
          </p:nvPr>
        </p:nvSpPr>
        <p:spPr>
          <a:xfrm>
            <a:off x="533400" y="1447800"/>
            <a:ext cx="8229600" cy="5181600"/>
          </a:xfrm>
        </p:spPr>
        <p:txBody>
          <a:bodyPr>
            <a:normAutofit/>
          </a:bodyPr>
          <a:lstStyle/>
          <a:p>
            <a:pPr marL="624078" indent="-514350" algn="just">
              <a:buClrTx/>
              <a:buNone/>
            </a:pPr>
            <a:endParaRPr lang="sr-Latn-RS" dirty="0" smtClean="0"/>
          </a:p>
          <a:p>
            <a:pPr marL="624078" indent="-514350" algn="just">
              <a:buClrTx/>
              <a:buNone/>
            </a:pPr>
            <a:endParaRPr lang="sr-Latn-RS" dirty="0" smtClean="0"/>
          </a:p>
          <a:p>
            <a:pPr marL="624078" indent="-514350" algn="just">
              <a:buClrTx/>
              <a:buNone/>
            </a:pPr>
            <a:endParaRPr lang="en-US" dirty="0" smtClean="0"/>
          </a:p>
          <a:p>
            <a:pPr algn="just">
              <a:buClrTx/>
              <a:buFont typeface="Wingdings" pitchFamily="2" charset="2"/>
              <a:buChar char="q"/>
            </a:pPr>
            <a:endParaRPr lang="en-US" dirty="0" smtClean="0"/>
          </a:p>
          <a:p>
            <a:pPr algn="just">
              <a:buClrTx/>
              <a:buFont typeface="Wingdings" pitchFamily="2" charset="2"/>
              <a:buChar char="q"/>
            </a:pPr>
            <a:endParaRPr lang="en-US" dirty="0"/>
          </a:p>
        </p:txBody>
      </p:sp>
      <p:sp>
        <p:nvSpPr>
          <p:cNvPr id="18" name="TextBox 17"/>
          <p:cNvSpPr txBox="1"/>
          <p:nvPr/>
        </p:nvSpPr>
        <p:spPr>
          <a:xfrm>
            <a:off x="4648200" y="2988945"/>
            <a:ext cx="4038600" cy="3170099"/>
          </a:xfrm>
          <a:prstGeom prst="rect">
            <a:avLst/>
          </a:prstGeom>
          <a:noFill/>
        </p:spPr>
        <p:txBody>
          <a:bodyPr wrap="square" rtlCol="0">
            <a:spAutoFit/>
          </a:bodyPr>
          <a:lstStyle/>
          <a:p>
            <a:pPr algn="ctr"/>
            <a:r>
              <a:rPr lang="en-US" sz="2800" b="1" dirty="0" smtClean="0"/>
              <a:t>Thank you for your attention</a:t>
            </a:r>
            <a:r>
              <a:rPr lang="en-US" b="1" dirty="0" smtClean="0"/>
              <a:t>!</a:t>
            </a:r>
            <a:endParaRPr lang="sr-Latn-RS" b="1" dirty="0" smtClean="0"/>
          </a:p>
          <a:p>
            <a:pPr algn="ctr"/>
            <a:r>
              <a:rPr lang="en-US" b="1" dirty="0" smtClean="0">
                <a:latin typeface="Arial" pitchFamily="34" charset="0"/>
                <a:cs typeface="Arial" pitchFamily="34" charset="0"/>
              </a:rPr>
              <a:t>Dragana </a:t>
            </a:r>
            <a:r>
              <a:rPr lang="en-US" b="1" dirty="0" err="1" smtClean="0">
                <a:latin typeface="Arial" pitchFamily="34" charset="0"/>
                <a:cs typeface="Arial" pitchFamily="34" charset="0"/>
              </a:rPr>
              <a:t>Kalu</a:t>
            </a:r>
            <a:r>
              <a:rPr lang="sr-Latn-RS" b="1" dirty="0" smtClean="0">
                <a:latin typeface="Arial" pitchFamily="34" charset="0"/>
                <a:cs typeface="Arial" pitchFamily="34" charset="0"/>
              </a:rPr>
              <a:t>đerović, </a:t>
            </a:r>
            <a:r>
              <a:rPr lang="en-US" b="1" dirty="0" err="1" smtClean="0">
                <a:latin typeface="Arial" pitchFamily="34" charset="0"/>
                <a:cs typeface="Arial" pitchFamily="34" charset="0"/>
              </a:rPr>
              <a:t>B.Sc.E.E</a:t>
            </a:r>
            <a:r>
              <a:rPr lang="en-US" b="1" dirty="0" smtClean="0">
                <a:latin typeface="Arial" pitchFamily="34" charset="0"/>
                <a:cs typeface="Arial" pitchFamily="34" charset="0"/>
              </a:rPr>
              <a:t>.</a:t>
            </a:r>
            <a:r>
              <a:rPr lang="sr-Latn-CS" dirty="0" smtClean="0">
                <a:latin typeface="Arial" pitchFamily="34" charset="0"/>
                <a:cs typeface="Arial" pitchFamily="34" charset="0"/>
              </a:rPr>
              <a:t/>
            </a:r>
            <a:br>
              <a:rPr lang="sr-Latn-CS" dirty="0" smtClean="0">
                <a:latin typeface="Arial" pitchFamily="34" charset="0"/>
                <a:cs typeface="Arial" pitchFamily="34" charset="0"/>
              </a:rPr>
            </a:br>
            <a:r>
              <a:rPr lang="sr-Latn-RS" dirty="0" smtClean="0">
                <a:solidFill>
                  <a:schemeClr val="accent1">
                    <a:lumMod val="75000"/>
                  </a:schemeClr>
                </a:solidFill>
                <a:latin typeface="Arial" pitchFamily="34" charset="0"/>
                <a:cs typeface="Arial" pitchFamily="34" charset="0"/>
              </a:rPr>
              <a:t>dragana.kaludjerovic</a:t>
            </a:r>
            <a:r>
              <a:rPr lang="en-US" dirty="0" smtClean="0">
                <a:solidFill>
                  <a:schemeClr val="accent1">
                    <a:lumMod val="75000"/>
                  </a:schemeClr>
                </a:solidFill>
                <a:latin typeface="Arial" pitchFamily="34" charset="0"/>
                <a:cs typeface="Arial" pitchFamily="34" charset="0"/>
              </a:rPr>
              <a:t>@</a:t>
            </a:r>
            <a:r>
              <a:rPr lang="en-US" dirty="0" err="1" smtClean="0">
                <a:solidFill>
                  <a:schemeClr val="accent1">
                    <a:lumMod val="75000"/>
                  </a:schemeClr>
                </a:solidFill>
                <a:latin typeface="Arial" pitchFamily="34" charset="0"/>
                <a:cs typeface="Arial" pitchFamily="34" charset="0"/>
              </a:rPr>
              <a:t>ekip.me</a:t>
            </a:r>
            <a:r>
              <a:rPr lang="sr-Latn-CS" dirty="0" smtClean="0">
                <a:solidFill>
                  <a:schemeClr val="accent1">
                    <a:lumMod val="75000"/>
                  </a:schemeClr>
                </a:solidFill>
                <a:latin typeface="Arial" pitchFamily="34" charset="0"/>
                <a:cs typeface="Arial" pitchFamily="34" charset="0"/>
              </a:rPr>
              <a:t/>
            </a:r>
            <a:br>
              <a:rPr lang="sr-Latn-CS" dirty="0" smtClean="0">
                <a:solidFill>
                  <a:schemeClr val="accent1">
                    <a:lumMod val="75000"/>
                  </a:schemeClr>
                </a:solidFill>
                <a:latin typeface="Arial" pitchFamily="34" charset="0"/>
                <a:cs typeface="Arial" pitchFamily="34" charset="0"/>
              </a:rPr>
            </a:br>
            <a:r>
              <a:rPr lang="sr-Latn-CS" dirty="0" smtClean="0">
                <a:solidFill>
                  <a:schemeClr val="accent1">
                    <a:lumMod val="75000"/>
                  </a:schemeClr>
                </a:solidFill>
                <a:latin typeface="Arial" pitchFamily="34" charset="0"/>
                <a:cs typeface="Arial" pitchFamily="34" charset="0"/>
              </a:rPr>
              <a:t/>
            </a:r>
            <a:br>
              <a:rPr lang="sr-Latn-CS" dirty="0" smtClean="0">
                <a:solidFill>
                  <a:schemeClr val="accent1">
                    <a:lumMod val="75000"/>
                  </a:schemeClr>
                </a:solidFill>
                <a:latin typeface="Arial" pitchFamily="34" charset="0"/>
                <a:cs typeface="Arial" pitchFamily="34" charset="0"/>
              </a:rPr>
            </a:br>
            <a:r>
              <a:rPr lang="sr-Latn-CS" dirty="0" smtClean="0">
                <a:latin typeface="Arial" pitchFamily="34" charset="0"/>
                <a:cs typeface="Arial" pitchFamily="34" charset="0"/>
              </a:rPr>
              <a:t> </a:t>
            </a:r>
            <a:r>
              <a:rPr lang="en-US" b="1" dirty="0" smtClean="0">
                <a:latin typeface="Arial" pitchFamily="34" charset="0"/>
                <a:cs typeface="Arial" pitchFamily="34" charset="0"/>
              </a:rPr>
              <a:t>Milena </a:t>
            </a:r>
            <a:r>
              <a:rPr lang="en-US" b="1" dirty="0" err="1" smtClean="0">
                <a:latin typeface="Arial" pitchFamily="34" charset="0"/>
                <a:cs typeface="Arial" pitchFamily="34" charset="0"/>
              </a:rPr>
              <a:t>Jeli</a:t>
            </a:r>
            <a:r>
              <a:rPr lang="sr-Latn-RS" b="1" dirty="0" smtClean="0">
                <a:latin typeface="Arial" pitchFamily="34" charset="0"/>
                <a:cs typeface="Arial" pitchFamily="34" charset="0"/>
              </a:rPr>
              <a:t>ć, </a:t>
            </a:r>
            <a:r>
              <a:rPr lang="en-US" b="1" dirty="0" smtClean="0">
                <a:latin typeface="Arial" pitchFamily="34" charset="0"/>
                <a:cs typeface="Arial" pitchFamily="34" charset="0"/>
              </a:rPr>
              <a:t>B.Sc.(Econ.)</a:t>
            </a:r>
            <a:r>
              <a:rPr lang="sr-Latn-CS" dirty="0" smtClean="0">
                <a:latin typeface="Arial" pitchFamily="34" charset="0"/>
                <a:cs typeface="Arial" pitchFamily="34" charset="0"/>
              </a:rPr>
              <a:t/>
            </a:r>
            <a:br>
              <a:rPr lang="sr-Latn-CS" dirty="0" smtClean="0">
                <a:latin typeface="Arial" pitchFamily="34" charset="0"/>
                <a:cs typeface="Arial" pitchFamily="34" charset="0"/>
              </a:rPr>
            </a:br>
            <a:r>
              <a:rPr lang="sr-Latn-RS" dirty="0" smtClean="0">
                <a:solidFill>
                  <a:schemeClr val="accent1">
                    <a:lumMod val="75000"/>
                  </a:schemeClr>
                </a:solidFill>
                <a:latin typeface="Arial" pitchFamily="34" charset="0"/>
                <a:cs typeface="Arial" pitchFamily="34" charset="0"/>
              </a:rPr>
              <a:t>milena.jelic</a:t>
            </a:r>
            <a:r>
              <a:rPr lang="en-US" dirty="0" smtClean="0">
                <a:solidFill>
                  <a:schemeClr val="accent1">
                    <a:lumMod val="75000"/>
                  </a:schemeClr>
                </a:solidFill>
                <a:latin typeface="Arial" pitchFamily="34" charset="0"/>
                <a:cs typeface="Arial" pitchFamily="34" charset="0"/>
              </a:rPr>
              <a:t>@</a:t>
            </a:r>
            <a:r>
              <a:rPr lang="en-US" dirty="0" err="1" smtClean="0">
                <a:solidFill>
                  <a:schemeClr val="accent1">
                    <a:lumMod val="75000"/>
                  </a:schemeClr>
                </a:solidFill>
                <a:latin typeface="Arial" pitchFamily="34" charset="0"/>
                <a:cs typeface="Arial" pitchFamily="34" charset="0"/>
              </a:rPr>
              <a:t>ekip.me</a:t>
            </a:r>
            <a:endParaRPr lang="sr-Latn-RS" dirty="0" smtClean="0"/>
          </a:p>
          <a:p>
            <a:endParaRPr lang="sr-Latn-RS" dirty="0" smtClean="0"/>
          </a:p>
          <a:p>
            <a:endParaRPr lang="sr-Latn-R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53370"/>
            <a:ext cx="7239000" cy="784830"/>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 ELECTRONIC COMMUNICATIONS AND POSTAL SERVICES</a:t>
            </a:r>
            <a:r>
              <a:rPr lang="sr-Latn-CS" sz="1600" b="1" dirty="0" smtClean="0">
                <a:solidFill>
                  <a:schemeClr val="accent1">
                    <a:lumMod val="50000"/>
                  </a:schemeClr>
                </a:solidFill>
                <a:latin typeface="Arial" pitchFamily="34" charset="0"/>
                <a:cs typeface="Arial" pitchFamily="34" charset="0"/>
              </a:rPr>
              <a:t>				</a:t>
            </a:r>
            <a:r>
              <a:rPr lang="sr-Latn-CS" sz="1600" b="1" u="sng" dirty="0" smtClean="0">
                <a:solidFill>
                  <a:schemeClr val="accent1">
                    <a:lumMod val="75000"/>
                  </a:schemeClr>
                </a:solidFill>
                <a:latin typeface="Arial" pitchFamily="34" charset="0"/>
                <a:cs typeface="Arial" pitchFamily="34" charset="0"/>
                <a:hlinkClick r:id="rId3"/>
              </a:rPr>
              <a:t>www.ekip.me</a:t>
            </a:r>
            <a:r>
              <a:rPr lang="sr-Latn-CS" sz="1600" b="1" u="sng" dirty="0" smtClean="0">
                <a:solidFill>
                  <a:schemeClr val="accent1">
                    <a:lumMod val="75000"/>
                  </a:schemeClr>
                </a:solidFill>
                <a:latin typeface="Arial" pitchFamily="34" charset="0"/>
                <a:cs typeface="Arial" pitchFamily="34" charset="0"/>
              </a:rPr>
              <a:t> </a:t>
            </a:r>
            <a:endParaRPr lang="en-US" sz="1600" b="1" u="sng" dirty="0">
              <a:solidFill>
                <a:schemeClr val="accent1">
                  <a:lumMod val="75000"/>
                </a:schemeClr>
              </a:solidFill>
              <a:latin typeface="Arial" pitchFamily="34" charset="0"/>
              <a:cs typeface="Arial" pitchFamily="34" charset="0"/>
            </a:endParaRPr>
          </a:p>
        </p:txBody>
      </p:sp>
      <p:cxnSp>
        <p:nvCxnSpPr>
          <p:cNvPr id="14" name="Straight Connector 13"/>
          <p:cNvCxnSpPr/>
          <p:nvPr/>
        </p:nvCxnSpPr>
        <p:spPr>
          <a:xfrm>
            <a:off x="0" y="914400"/>
            <a:ext cx="9144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pic>
        <p:nvPicPr>
          <p:cNvPr id="15" name="Picture 14" descr="Logo Agencije.bmp"/>
          <p:cNvPicPr>
            <a:picLocks noChangeAspect="1"/>
          </p:cNvPicPr>
          <p:nvPr/>
        </p:nvPicPr>
        <p:blipFill>
          <a:blip r:embed="rId4" cstate="print"/>
          <a:stretch>
            <a:fillRect/>
          </a:stretch>
        </p:blipFill>
        <p:spPr>
          <a:xfrm>
            <a:off x="470915" y="91082"/>
            <a:ext cx="900685" cy="670918"/>
          </a:xfrm>
          <a:prstGeom prst="rect">
            <a:avLst/>
          </a:prstGeom>
        </p:spPr>
      </p:pic>
      <p:sp>
        <p:nvSpPr>
          <p:cNvPr id="17" name="Content Placeholder 5"/>
          <p:cNvSpPr>
            <a:spLocks noGrp="1"/>
          </p:cNvSpPr>
          <p:nvPr>
            <p:ph idx="1"/>
          </p:nvPr>
        </p:nvSpPr>
        <p:spPr>
          <a:xfrm>
            <a:off x="609600" y="1981200"/>
            <a:ext cx="8382000" cy="3962400"/>
          </a:xfrm>
        </p:spPr>
        <p:txBody>
          <a:bodyPr>
            <a:noAutofit/>
          </a:bodyPr>
          <a:lstStyle/>
          <a:p>
            <a:pPr algn="just">
              <a:spcBef>
                <a:spcPts val="0"/>
              </a:spcBef>
              <a:spcAft>
                <a:spcPts val="1800"/>
              </a:spcAft>
              <a:buClr>
                <a:schemeClr val="tx1"/>
              </a:buClr>
              <a:buFont typeface="Wingdings" pitchFamily="2" charset="2"/>
              <a:buChar char="q"/>
            </a:pPr>
            <a:r>
              <a:rPr lang="en-US" sz="2400" dirty="0" smtClean="0">
                <a:latin typeface="Arial" pitchFamily="34" charset="0"/>
                <a:cs typeface="Arial" pitchFamily="34" charset="0"/>
              </a:rPr>
              <a:t>In </a:t>
            </a:r>
            <a:r>
              <a:rPr lang="sr-Latn-CS" sz="2400" dirty="0" smtClean="0">
                <a:latin typeface="Arial" pitchFamily="34" charset="0"/>
                <a:cs typeface="Arial" pitchFamily="34" charset="0"/>
              </a:rPr>
              <a:t>2014</a:t>
            </a:r>
            <a:r>
              <a:rPr lang="en-US" sz="2400" dirty="0" smtClean="0">
                <a:latin typeface="Arial" pitchFamily="34" charset="0"/>
                <a:cs typeface="Arial" pitchFamily="34" charset="0"/>
              </a:rPr>
              <a:t> the number of users of fixed broadband access rose by</a:t>
            </a:r>
            <a:r>
              <a:rPr lang="sr-Latn-CS" sz="2400" dirty="0" smtClean="0">
                <a:latin typeface="Arial" pitchFamily="34" charset="0"/>
                <a:cs typeface="Arial" pitchFamily="34" charset="0"/>
              </a:rPr>
              <a:t> 8</a:t>
            </a:r>
            <a:r>
              <a:rPr lang="en-US" sz="2400" dirty="0" smtClean="0">
                <a:latin typeface="Arial" pitchFamily="34" charset="0"/>
                <a:cs typeface="Arial" pitchFamily="34" charset="0"/>
              </a:rPr>
              <a:t>.</a:t>
            </a:r>
            <a:r>
              <a:rPr lang="sr-Latn-CS" sz="2400" dirty="0" smtClean="0">
                <a:latin typeface="Arial" pitchFamily="34" charset="0"/>
                <a:cs typeface="Arial" pitchFamily="34" charset="0"/>
              </a:rPr>
              <a:t>5%, </a:t>
            </a:r>
            <a:r>
              <a:rPr lang="en-US" sz="2400" dirty="0" smtClean="0">
                <a:latin typeface="Arial" pitchFamily="34" charset="0"/>
                <a:cs typeface="Arial" pitchFamily="34" charset="0"/>
              </a:rPr>
              <a:t>and the number of</a:t>
            </a:r>
            <a:r>
              <a:rPr lang="sr-Latn-CS" sz="2400" dirty="0" smtClean="0">
                <a:latin typeface="Arial" pitchFamily="34" charset="0"/>
                <a:cs typeface="Arial" pitchFamily="34" charset="0"/>
              </a:rPr>
              <a:t> </a:t>
            </a:r>
            <a:r>
              <a:rPr lang="en-US" sz="2400" dirty="0" smtClean="0">
                <a:latin typeface="Arial" pitchFamily="34" charset="0"/>
                <a:cs typeface="Arial" pitchFamily="34" charset="0"/>
              </a:rPr>
              <a:t>users of </a:t>
            </a:r>
            <a:r>
              <a:rPr lang="sr-Latn-CS" sz="2400" dirty="0" smtClean="0">
                <a:latin typeface="Arial" pitchFamily="34" charset="0"/>
                <a:cs typeface="Arial" pitchFamily="34" charset="0"/>
              </a:rPr>
              <a:t>mobil</a:t>
            </a:r>
            <a:r>
              <a:rPr lang="en-US" sz="2400" dirty="0" smtClean="0">
                <a:latin typeface="Arial" pitchFamily="34" charset="0"/>
                <a:cs typeface="Arial" pitchFamily="34" charset="0"/>
              </a:rPr>
              <a:t>e broadband access fell by</a:t>
            </a:r>
            <a:r>
              <a:rPr lang="sr-Latn-CS" sz="2400" dirty="0" smtClean="0">
                <a:latin typeface="Arial" pitchFamily="34" charset="0"/>
                <a:cs typeface="Arial" pitchFamily="34" charset="0"/>
              </a:rPr>
              <a:t> 18</a:t>
            </a:r>
            <a:r>
              <a:rPr lang="en-US" sz="2400" dirty="0" smtClean="0">
                <a:latin typeface="Arial" pitchFamily="34" charset="0"/>
                <a:cs typeface="Arial" pitchFamily="34" charset="0"/>
              </a:rPr>
              <a:t>.</a:t>
            </a:r>
            <a:r>
              <a:rPr lang="sr-Latn-CS" sz="2400" dirty="0" smtClean="0">
                <a:latin typeface="Arial" pitchFamily="34" charset="0"/>
                <a:cs typeface="Arial" pitchFamily="34" charset="0"/>
              </a:rPr>
              <a:t>8% </a:t>
            </a:r>
            <a:r>
              <a:rPr lang="en-US" sz="2400" dirty="0" smtClean="0">
                <a:latin typeface="Arial" pitchFamily="34" charset="0"/>
                <a:cs typeface="Arial" pitchFamily="34" charset="0"/>
              </a:rPr>
              <a:t>compared to</a:t>
            </a:r>
            <a:r>
              <a:rPr lang="sr-Latn-CS" sz="2400" dirty="0" smtClean="0">
                <a:latin typeface="Arial" pitchFamily="34" charset="0"/>
                <a:cs typeface="Arial" pitchFamily="34" charset="0"/>
              </a:rPr>
              <a:t> 2013</a:t>
            </a:r>
            <a:r>
              <a:rPr lang="en-US" sz="2400" dirty="0" smtClean="0">
                <a:latin typeface="Arial" pitchFamily="34" charset="0"/>
                <a:cs typeface="Arial" pitchFamily="34" charset="0"/>
              </a:rPr>
              <a:t>;</a:t>
            </a:r>
            <a:endParaRPr lang="sr-Latn-CS" sz="2400" dirty="0" smtClean="0">
              <a:latin typeface="Arial" pitchFamily="34" charset="0"/>
              <a:cs typeface="Arial" pitchFamily="34" charset="0"/>
            </a:endParaRPr>
          </a:p>
          <a:p>
            <a:pPr algn="just">
              <a:spcBef>
                <a:spcPts val="0"/>
              </a:spcBef>
              <a:spcAft>
                <a:spcPts val="1800"/>
              </a:spcAft>
              <a:buClr>
                <a:schemeClr val="tx1"/>
              </a:buClr>
              <a:buFont typeface="Wingdings" pitchFamily="2" charset="2"/>
              <a:buChar char="q"/>
            </a:pPr>
            <a:r>
              <a:rPr lang="sr-Latn-CS" sz="2400" dirty="0" smtClean="0">
                <a:latin typeface="Arial" pitchFamily="34" charset="0"/>
                <a:cs typeface="Arial" pitchFamily="34" charset="0"/>
              </a:rPr>
              <a:t>Penetra</a:t>
            </a:r>
            <a:r>
              <a:rPr lang="en-US" sz="2400" dirty="0" err="1" smtClean="0">
                <a:latin typeface="Arial" pitchFamily="34" charset="0"/>
                <a:cs typeface="Arial" pitchFamily="34" charset="0"/>
              </a:rPr>
              <a:t>tion</a:t>
            </a:r>
            <a:r>
              <a:rPr lang="en-US" sz="2400" dirty="0" smtClean="0">
                <a:latin typeface="Arial" pitchFamily="34" charset="0"/>
                <a:cs typeface="Arial" pitchFamily="34" charset="0"/>
              </a:rPr>
              <a:t> of fixed broadband access at the end of</a:t>
            </a:r>
            <a:r>
              <a:rPr lang="sr-Latn-CS" sz="2400" dirty="0" smtClean="0">
                <a:latin typeface="Arial" pitchFamily="34" charset="0"/>
                <a:cs typeface="Arial" pitchFamily="34" charset="0"/>
              </a:rPr>
              <a:t> 2014 </a:t>
            </a:r>
            <a:r>
              <a:rPr lang="en-US" sz="2400" dirty="0" smtClean="0">
                <a:latin typeface="Arial" pitchFamily="34" charset="0"/>
                <a:cs typeface="Arial" pitchFamily="34" charset="0"/>
              </a:rPr>
              <a:t>amounted to</a:t>
            </a:r>
            <a:r>
              <a:rPr lang="sr-Latn-CS" sz="2400" dirty="0" smtClean="0">
                <a:latin typeface="Arial" pitchFamily="34" charset="0"/>
                <a:cs typeface="Arial" pitchFamily="34" charset="0"/>
              </a:rPr>
              <a:t> 16</a:t>
            </a:r>
            <a:r>
              <a:rPr lang="en-US" sz="2400" dirty="0" smtClean="0">
                <a:latin typeface="Arial" pitchFamily="34" charset="0"/>
                <a:cs typeface="Arial" pitchFamily="34" charset="0"/>
              </a:rPr>
              <a:t>.</a:t>
            </a:r>
            <a:r>
              <a:rPr lang="sr-Latn-CS" sz="2400" dirty="0" smtClean="0">
                <a:latin typeface="Arial" pitchFamily="34" charset="0"/>
                <a:cs typeface="Arial" pitchFamily="34" charset="0"/>
              </a:rPr>
              <a:t>8%, </a:t>
            </a:r>
            <a:r>
              <a:rPr lang="en-US" sz="2400" dirty="0" smtClean="0">
                <a:latin typeface="Arial" pitchFamily="34" charset="0"/>
                <a:cs typeface="Arial" pitchFamily="34" charset="0"/>
              </a:rPr>
              <a:t>where the largest number of users (</a:t>
            </a:r>
            <a:r>
              <a:rPr lang="sr-Latn-CS" sz="2400" dirty="0" smtClean="0">
                <a:latin typeface="Arial" pitchFamily="34" charset="0"/>
                <a:cs typeface="Arial" pitchFamily="34" charset="0"/>
              </a:rPr>
              <a:t>66</a:t>
            </a:r>
            <a:r>
              <a:rPr lang="en-US" sz="2400" dirty="0" smtClean="0">
                <a:latin typeface="Arial" pitchFamily="34" charset="0"/>
                <a:cs typeface="Arial" pitchFamily="34" charset="0"/>
              </a:rPr>
              <a:t>.</a:t>
            </a:r>
            <a:r>
              <a:rPr lang="sr-Latn-CS" sz="2400" dirty="0" smtClean="0">
                <a:latin typeface="Arial" pitchFamily="34" charset="0"/>
                <a:cs typeface="Arial" pitchFamily="34" charset="0"/>
              </a:rPr>
              <a:t>6%</a:t>
            </a:r>
            <a:r>
              <a:rPr lang="en-US" sz="2400" dirty="0" smtClean="0">
                <a:latin typeface="Arial" pitchFamily="34" charset="0"/>
                <a:cs typeface="Arial" pitchFamily="34" charset="0"/>
              </a:rPr>
              <a:t>)</a:t>
            </a:r>
            <a:r>
              <a:rPr lang="sr-Latn-CS" sz="2400" dirty="0" smtClean="0">
                <a:latin typeface="Arial" pitchFamily="34" charset="0"/>
                <a:cs typeface="Arial" pitchFamily="34" charset="0"/>
              </a:rPr>
              <a:t> </a:t>
            </a:r>
            <a:r>
              <a:rPr lang="en-US" sz="2400" dirty="0" smtClean="0">
                <a:latin typeface="Arial" pitchFamily="34" charset="0"/>
                <a:cs typeface="Arial" pitchFamily="34" charset="0"/>
              </a:rPr>
              <a:t>were </a:t>
            </a:r>
            <a:r>
              <a:rPr lang="sr-Latn-CS" sz="2400" dirty="0" smtClean="0">
                <a:latin typeface="Arial" pitchFamily="34" charset="0"/>
                <a:cs typeface="Arial" pitchFamily="34" charset="0"/>
              </a:rPr>
              <a:t>ADSL</a:t>
            </a:r>
            <a:r>
              <a:rPr lang="en-US" sz="2400" dirty="0" smtClean="0">
                <a:latin typeface="Arial" pitchFamily="34" charset="0"/>
                <a:cs typeface="Arial" pitchFamily="34" charset="0"/>
              </a:rPr>
              <a:t> users;</a:t>
            </a:r>
            <a:endParaRPr lang="sr-Latn-CS" sz="2400" dirty="0" smtClean="0">
              <a:latin typeface="Arial" pitchFamily="34" charset="0"/>
              <a:cs typeface="Arial" pitchFamily="34" charset="0"/>
            </a:endParaRPr>
          </a:p>
          <a:p>
            <a:pPr algn="just">
              <a:spcBef>
                <a:spcPts val="0"/>
              </a:spcBef>
              <a:spcAft>
                <a:spcPts val="1800"/>
              </a:spcAft>
              <a:buClr>
                <a:schemeClr val="tx1"/>
              </a:buClr>
              <a:buFont typeface="Wingdings" pitchFamily="2" charset="2"/>
              <a:buChar char="q"/>
            </a:pPr>
            <a:r>
              <a:rPr lang="sr-Latn-CS" sz="2400" dirty="0" smtClean="0">
                <a:latin typeface="Arial" pitchFamily="34" charset="0"/>
                <a:cs typeface="Arial" pitchFamily="34" charset="0"/>
              </a:rPr>
              <a:t>Penetra</a:t>
            </a:r>
            <a:r>
              <a:rPr lang="en-US" sz="2400" dirty="0" err="1" smtClean="0">
                <a:latin typeface="Arial" pitchFamily="34" charset="0"/>
                <a:cs typeface="Arial" pitchFamily="34" charset="0"/>
              </a:rPr>
              <a:t>tion</a:t>
            </a:r>
            <a:r>
              <a:rPr lang="en-US" sz="2400" dirty="0" smtClean="0">
                <a:latin typeface="Arial" pitchFamily="34" charset="0"/>
                <a:cs typeface="Arial" pitchFamily="34" charset="0"/>
              </a:rPr>
              <a:t> of</a:t>
            </a:r>
            <a:r>
              <a:rPr lang="sr-Latn-CS" sz="2400" dirty="0" smtClean="0">
                <a:latin typeface="Arial" pitchFamily="34" charset="0"/>
                <a:cs typeface="Arial" pitchFamily="34" charset="0"/>
              </a:rPr>
              <a:t> mobil</a:t>
            </a:r>
            <a:r>
              <a:rPr lang="en-US" sz="2400" dirty="0" smtClean="0">
                <a:latin typeface="Arial" pitchFamily="34" charset="0"/>
                <a:cs typeface="Arial" pitchFamily="34" charset="0"/>
              </a:rPr>
              <a:t>e broadband access at the end of </a:t>
            </a:r>
            <a:r>
              <a:rPr lang="sr-Latn-CS" sz="2400" dirty="0" smtClean="0">
                <a:latin typeface="Arial" pitchFamily="34" charset="0"/>
                <a:cs typeface="Arial" pitchFamily="34" charset="0"/>
              </a:rPr>
              <a:t>2014</a:t>
            </a:r>
            <a:r>
              <a:rPr lang="en-US" sz="2400" dirty="0" smtClean="0">
                <a:latin typeface="Arial" pitchFamily="34" charset="0"/>
                <a:cs typeface="Arial" pitchFamily="34" charset="0"/>
              </a:rPr>
              <a:t> was</a:t>
            </a:r>
            <a:r>
              <a:rPr lang="sr-Latn-CS" sz="2400" dirty="0" smtClean="0">
                <a:latin typeface="Arial" pitchFamily="34" charset="0"/>
                <a:cs typeface="Arial" pitchFamily="34" charset="0"/>
              </a:rPr>
              <a:t> 10</a:t>
            </a:r>
            <a:r>
              <a:rPr lang="en-US" sz="2400" dirty="0" smtClean="0">
                <a:latin typeface="Arial" pitchFamily="34" charset="0"/>
                <a:cs typeface="Arial" pitchFamily="34" charset="0"/>
              </a:rPr>
              <a:t>.</a:t>
            </a:r>
            <a:r>
              <a:rPr lang="sr-Latn-CS" sz="2400" dirty="0" smtClean="0">
                <a:latin typeface="Arial" pitchFamily="34" charset="0"/>
                <a:cs typeface="Arial" pitchFamily="34" charset="0"/>
              </a:rPr>
              <a:t>4%</a:t>
            </a:r>
            <a:r>
              <a:rPr lang="en-US" sz="2400" dirty="0" smtClean="0">
                <a:latin typeface="Arial" pitchFamily="34" charset="0"/>
                <a:cs typeface="Arial" pitchFamily="34" charset="0"/>
              </a:rPr>
              <a:t>.</a:t>
            </a:r>
            <a:endParaRPr lang="sr-Latn-CS" sz="2400" dirty="0" smtClean="0">
              <a:latin typeface="Arial" pitchFamily="34" charset="0"/>
              <a:cs typeface="Arial" pitchFamily="34" charset="0"/>
            </a:endParaRPr>
          </a:p>
        </p:txBody>
      </p:sp>
      <p:sp>
        <p:nvSpPr>
          <p:cNvPr id="19" name="TextBox 18"/>
          <p:cNvSpPr txBox="1"/>
          <p:nvPr/>
        </p:nvSpPr>
        <p:spPr>
          <a:xfrm>
            <a:off x="685800" y="1143000"/>
            <a:ext cx="7772400" cy="830997"/>
          </a:xfrm>
          <a:prstGeom prst="rect">
            <a:avLst/>
          </a:prstGeom>
          <a:solidFill>
            <a:schemeClr val="accent1">
              <a:lumMod val="20000"/>
              <a:lumOff val="80000"/>
            </a:schemeClr>
          </a:solidFill>
        </p:spPr>
        <p:txBody>
          <a:bodyPr wrap="square" rtlCol="0">
            <a:spAutoFit/>
          </a:bodyPr>
          <a:lstStyle/>
          <a:p>
            <a:r>
              <a:rPr lang="en-US" sz="2400" b="1" dirty="0" smtClean="0">
                <a:latin typeface="Arial" pitchFamily="34" charset="0"/>
                <a:cs typeface="Arial" pitchFamily="34" charset="0"/>
              </a:rPr>
              <a:t>Situation in the market of Internet and broadband Internet access in Montenegro</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53370"/>
            <a:ext cx="7239000" cy="784830"/>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 ELECTRONIC COMMUNICATIONS AND POSTAL SERVICES</a:t>
            </a:r>
            <a:r>
              <a:rPr lang="sr-Latn-CS" sz="1600" b="1" dirty="0" smtClean="0">
                <a:solidFill>
                  <a:schemeClr val="accent1">
                    <a:lumMod val="50000"/>
                  </a:schemeClr>
                </a:solidFill>
                <a:latin typeface="Arial" pitchFamily="34" charset="0"/>
                <a:cs typeface="Arial" pitchFamily="34" charset="0"/>
              </a:rPr>
              <a:t>				</a:t>
            </a:r>
            <a:r>
              <a:rPr lang="sr-Latn-CS" sz="1600" b="1" u="sng" dirty="0" smtClean="0">
                <a:solidFill>
                  <a:schemeClr val="accent1">
                    <a:lumMod val="75000"/>
                  </a:schemeClr>
                </a:solidFill>
                <a:latin typeface="Arial" pitchFamily="34" charset="0"/>
                <a:cs typeface="Arial" pitchFamily="34" charset="0"/>
                <a:hlinkClick r:id="rId3"/>
              </a:rPr>
              <a:t>www.ekip.me</a:t>
            </a:r>
            <a:r>
              <a:rPr lang="sr-Latn-CS" sz="1600" b="1" u="sng" dirty="0" smtClean="0">
                <a:solidFill>
                  <a:schemeClr val="accent1">
                    <a:lumMod val="75000"/>
                  </a:schemeClr>
                </a:solidFill>
                <a:latin typeface="Arial" pitchFamily="34" charset="0"/>
                <a:cs typeface="Arial" pitchFamily="34" charset="0"/>
              </a:rPr>
              <a:t> </a:t>
            </a:r>
            <a:endParaRPr lang="en-US" sz="1600" b="1" u="sng" dirty="0">
              <a:solidFill>
                <a:schemeClr val="accent1">
                  <a:lumMod val="75000"/>
                </a:schemeClr>
              </a:solidFill>
              <a:latin typeface="Arial" pitchFamily="34" charset="0"/>
              <a:cs typeface="Arial" pitchFamily="34" charset="0"/>
            </a:endParaRPr>
          </a:p>
        </p:txBody>
      </p:sp>
      <p:cxnSp>
        <p:nvCxnSpPr>
          <p:cNvPr id="14" name="Straight Connector 13"/>
          <p:cNvCxnSpPr/>
          <p:nvPr/>
        </p:nvCxnSpPr>
        <p:spPr>
          <a:xfrm>
            <a:off x="0" y="838200"/>
            <a:ext cx="9144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pic>
        <p:nvPicPr>
          <p:cNvPr id="15" name="Picture 14" descr="Logo Agencije.bmp"/>
          <p:cNvPicPr>
            <a:picLocks noChangeAspect="1"/>
          </p:cNvPicPr>
          <p:nvPr/>
        </p:nvPicPr>
        <p:blipFill>
          <a:blip r:embed="rId4" cstate="print"/>
          <a:stretch>
            <a:fillRect/>
          </a:stretch>
        </p:blipFill>
        <p:spPr>
          <a:xfrm>
            <a:off x="470915" y="91082"/>
            <a:ext cx="900685" cy="670918"/>
          </a:xfrm>
          <a:prstGeom prst="rect">
            <a:avLst/>
          </a:prstGeom>
        </p:spPr>
      </p:pic>
      <p:sp>
        <p:nvSpPr>
          <p:cNvPr id="19" name="TextBox 18"/>
          <p:cNvSpPr txBox="1"/>
          <p:nvPr/>
        </p:nvSpPr>
        <p:spPr>
          <a:xfrm>
            <a:off x="685800" y="1143000"/>
            <a:ext cx="7772400" cy="461665"/>
          </a:xfrm>
          <a:prstGeom prst="rect">
            <a:avLst/>
          </a:prstGeom>
          <a:solidFill>
            <a:schemeClr val="accent1">
              <a:lumMod val="20000"/>
              <a:lumOff val="80000"/>
            </a:schemeClr>
          </a:solidFill>
        </p:spPr>
        <p:txBody>
          <a:bodyPr wrap="square" rtlCol="0">
            <a:spAutoFit/>
          </a:bodyPr>
          <a:lstStyle/>
          <a:p>
            <a:r>
              <a:rPr lang="sr-Latn-RS" sz="2400" b="1" dirty="0" smtClean="0">
                <a:latin typeface="Arial" pitchFamily="34" charset="0"/>
                <a:cs typeface="Arial" pitchFamily="34" charset="0"/>
              </a:rPr>
              <a:t>Fi</a:t>
            </a:r>
            <a:r>
              <a:rPr lang="en-US" sz="2400" b="1" dirty="0" err="1" smtClean="0">
                <a:latin typeface="Arial" pitchFamily="34" charset="0"/>
                <a:cs typeface="Arial" pitchFamily="34" charset="0"/>
              </a:rPr>
              <a:t>xed</a:t>
            </a:r>
            <a:r>
              <a:rPr lang="en-US" sz="2400" b="1" dirty="0" smtClean="0">
                <a:latin typeface="Arial" pitchFamily="34" charset="0"/>
                <a:cs typeface="Arial" pitchFamily="34" charset="0"/>
              </a:rPr>
              <a:t> broadband Internet access via </a:t>
            </a:r>
            <a:r>
              <a:rPr lang="sr-Latn-RS" sz="2400" b="1" dirty="0" smtClean="0">
                <a:latin typeface="Arial" pitchFamily="34" charset="0"/>
                <a:cs typeface="Arial" pitchFamily="34" charset="0"/>
              </a:rPr>
              <a:t>ADSL</a:t>
            </a:r>
            <a:endParaRPr lang="en-US" sz="2400" b="1" dirty="0">
              <a:latin typeface="Arial" pitchFamily="34" charset="0"/>
              <a:cs typeface="Arial" pitchFamily="34" charset="0"/>
            </a:endParaRPr>
          </a:p>
        </p:txBody>
      </p:sp>
      <p:graphicFrame>
        <p:nvGraphicFramePr>
          <p:cNvPr id="8" name="Content Placeholder 7"/>
          <p:cNvGraphicFramePr>
            <a:graphicFrameLocks noGrp="1"/>
          </p:cNvGraphicFramePr>
          <p:nvPr>
            <p:ph idx="1"/>
          </p:nvPr>
        </p:nvGraphicFramePr>
        <p:xfrm>
          <a:off x="609600" y="1981200"/>
          <a:ext cx="7848600" cy="43434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53370"/>
            <a:ext cx="7239000" cy="784830"/>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 ELECTRONIC COMMUNICATIONS AND POSTAL SERVICES</a:t>
            </a:r>
            <a:r>
              <a:rPr lang="sr-Latn-CS" sz="1600" b="1" dirty="0" smtClean="0">
                <a:solidFill>
                  <a:schemeClr val="accent1">
                    <a:lumMod val="50000"/>
                  </a:schemeClr>
                </a:solidFill>
                <a:latin typeface="Arial" pitchFamily="34" charset="0"/>
                <a:cs typeface="Arial" pitchFamily="34" charset="0"/>
              </a:rPr>
              <a:t>				</a:t>
            </a:r>
            <a:r>
              <a:rPr lang="sr-Latn-CS" sz="1600" b="1" u="sng" dirty="0" smtClean="0">
                <a:solidFill>
                  <a:schemeClr val="accent1">
                    <a:lumMod val="75000"/>
                  </a:schemeClr>
                </a:solidFill>
                <a:latin typeface="Arial" pitchFamily="34" charset="0"/>
                <a:cs typeface="Arial" pitchFamily="34" charset="0"/>
                <a:hlinkClick r:id="rId3"/>
              </a:rPr>
              <a:t>www.ekip.me</a:t>
            </a:r>
            <a:r>
              <a:rPr lang="sr-Latn-CS" sz="1600" b="1" u="sng" dirty="0" smtClean="0">
                <a:solidFill>
                  <a:schemeClr val="accent1">
                    <a:lumMod val="75000"/>
                  </a:schemeClr>
                </a:solidFill>
                <a:latin typeface="Arial" pitchFamily="34" charset="0"/>
                <a:cs typeface="Arial" pitchFamily="34" charset="0"/>
              </a:rPr>
              <a:t> </a:t>
            </a:r>
            <a:endParaRPr lang="en-US" sz="1600" b="1" u="sng" dirty="0">
              <a:solidFill>
                <a:schemeClr val="accent1">
                  <a:lumMod val="75000"/>
                </a:schemeClr>
              </a:solidFill>
              <a:latin typeface="Arial" pitchFamily="34" charset="0"/>
              <a:cs typeface="Arial" pitchFamily="34" charset="0"/>
            </a:endParaRPr>
          </a:p>
        </p:txBody>
      </p:sp>
      <p:cxnSp>
        <p:nvCxnSpPr>
          <p:cNvPr id="14" name="Straight Connector 13"/>
          <p:cNvCxnSpPr/>
          <p:nvPr/>
        </p:nvCxnSpPr>
        <p:spPr>
          <a:xfrm>
            <a:off x="0" y="838200"/>
            <a:ext cx="9144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pic>
        <p:nvPicPr>
          <p:cNvPr id="15" name="Picture 14" descr="Logo Agencije.bmp"/>
          <p:cNvPicPr>
            <a:picLocks noChangeAspect="1"/>
          </p:cNvPicPr>
          <p:nvPr/>
        </p:nvPicPr>
        <p:blipFill>
          <a:blip r:embed="rId4" cstate="print"/>
          <a:stretch>
            <a:fillRect/>
          </a:stretch>
        </p:blipFill>
        <p:spPr>
          <a:xfrm>
            <a:off x="470915" y="91082"/>
            <a:ext cx="900685" cy="670918"/>
          </a:xfrm>
          <a:prstGeom prst="rect">
            <a:avLst/>
          </a:prstGeom>
        </p:spPr>
      </p:pic>
      <p:sp>
        <p:nvSpPr>
          <p:cNvPr id="16" name="Footer Placeholder 7"/>
          <p:cNvSpPr>
            <a:spLocks noGrp="1"/>
          </p:cNvSpPr>
          <p:nvPr>
            <p:ph type="ftr" sz="quarter" idx="11"/>
          </p:nvPr>
        </p:nvSpPr>
        <p:spPr>
          <a:xfrm>
            <a:off x="0" y="6629400"/>
            <a:ext cx="8991600" cy="143669"/>
          </a:xfrm>
        </p:spPr>
        <p:txBody>
          <a:bodyPr/>
          <a:lstStyle/>
          <a:p>
            <a:endParaRPr lang="en-US" sz="1400" b="1" dirty="0">
              <a:solidFill>
                <a:schemeClr val="tx2">
                  <a:lumMod val="50000"/>
                </a:schemeClr>
              </a:solidFill>
              <a:latin typeface="Arial" pitchFamily="34" charset="0"/>
              <a:cs typeface="Arial" pitchFamily="34" charset="0"/>
            </a:endParaRPr>
          </a:p>
        </p:txBody>
      </p:sp>
      <p:sp>
        <p:nvSpPr>
          <p:cNvPr id="19" name="TextBox 18"/>
          <p:cNvSpPr txBox="1"/>
          <p:nvPr/>
        </p:nvSpPr>
        <p:spPr>
          <a:xfrm>
            <a:off x="685800" y="1143000"/>
            <a:ext cx="7772400" cy="461665"/>
          </a:xfrm>
          <a:prstGeom prst="rect">
            <a:avLst/>
          </a:prstGeom>
          <a:solidFill>
            <a:schemeClr val="accent1">
              <a:lumMod val="20000"/>
              <a:lumOff val="80000"/>
            </a:schemeClr>
          </a:solidFill>
        </p:spPr>
        <p:txBody>
          <a:bodyPr wrap="square" rtlCol="0">
            <a:spAutoFit/>
          </a:bodyPr>
          <a:lstStyle/>
          <a:p>
            <a:r>
              <a:rPr lang="en-US" sz="2400" b="1" dirty="0" smtClean="0">
                <a:latin typeface="Arial" pitchFamily="34" charset="0"/>
                <a:cs typeface="Arial" pitchFamily="34" charset="0"/>
              </a:rPr>
              <a:t>Internet access via fiber optic networks</a:t>
            </a:r>
            <a:r>
              <a:rPr lang="sr-Latn-RS" sz="2400" b="1" dirty="0" smtClean="0">
                <a:latin typeface="Arial" pitchFamily="34" charset="0"/>
                <a:cs typeface="Arial" pitchFamily="34" charset="0"/>
              </a:rPr>
              <a:t>(FTTx)</a:t>
            </a:r>
            <a:endParaRPr lang="en-US" sz="2400" b="1" dirty="0">
              <a:latin typeface="Arial" pitchFamily="34" charset="0"/>
              <a:cs typeface="Arial" pitchFamily="34" charset="0"/>
            </a:endParaRPr>
          </a:p>
        </p:txBody>
      </p:sp>
      <p:sp>
        <p:nvSpPr>
          <p:cNvPr id="9" name="Content Placeholder 8"/>
          <p:cNvSpPr>
            <a:spLocks noGrp="1"/>
          </p:cNvSpPr>
          <p:nvPr>
            <p:ph idx="1"/>
          </p:nvPr>
        </p:nvSpPr>
        <p:spPr>
          <a:xfrm>
            <a:off x="533400" y="2057400"/>
            <a:ext cx="8229600" cy="4267200"/>
          </a:xfrm>
        </p:spPr>
        <p:txBody>
          <a:bodyPr/>
          <a:lstStyle/>
          <a:p>
            <a:pPr algn="just">
              <a:buClrTx/>
              <a:buFont typeface="Wingdings" pitchFamily="2" charset="2"/>
              <a:buChar char="q"/>
            </a:pPr>
            <a:r>
              <a:rPr lang="en-US" dirty="0" smtClean="0"/>
              <a:t>Number of </a:t>
            </a:r>
            <a:r>
              <a:rPr lang="en-US" dirty="0" err="1" smtClean="0"/>
              <a:t>FTTx</a:t>
            </a:r>
            <a:r>
              <a:rPr lang="en-US" dirty="0" smtClean="0"/>
              <a:t> Internet access users in 2014 rose by</a:t>
            </a:r>
            <a:r>
              <a:rPr lang="sr-Latn-RS" dirty="0" smtClean="0"/>
              <a:t> 46</a:t>
            </a:r>
            <a:r>
              <a:rPr lang="en-US" dirty="0" smtClean="0"/>
              <a:t>.</a:t>
            </a:r>
            <a:r>
              <a:rPr lang="sr-Latn-RS" dirty="0" smtClean="0"/>
              <a:t>6% </a:t>
            </a:r>
            <a:r>
              <a:rPr lang="en-US" dirty="0" smtClean="0"/>
              <a:t>compared to</a:t>
            </a:r>
            <a:r>
              <a:rPr lang="sr-Latn-RS" dirty="0" smtClean="0"/>
              <a:t> 2013</a:t>
            </a:r>
          </a:p>
          <a:p>
            <a:pPr>
              <a:buClrTx/>
              <a:buNone/>
            </a:pPr>
            <a:endParaRPr lang="en-US" dirty="0"/>
          </a:p>
        </p:txBody>
      </p:sp>
      <p:graphicFrame>
        <p:nvGraphicFramePr>
          <p:cNvPr id="10" name="Table 9"/>
          <p:cNvGraphicFramePr>
            <a:graphicFrameLocks noGrp="1"/>
          </p:cNvGraphicFramePr>
          <p:nvPr/>
        </p:nvGraphicFramePr>
        <p:xfrm>
          <a:off x="1828800" y="3962400"/>
          <a:ext cx="6096000" cy="11125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gridSpan="4">
                  <a:txBody>
                    <a:bodyPr/>
                    <a:lstStyle/>
                    <a:p>
                      <a:pPr algn="ctr"/>
                      <a:r>
                        <a:rPr lang="sr-Latn-RS" dirty="0" smtClean="0">
                          <a:solidFill>
                            <a:schemeClr val="tx1"/>
                          </a:solidFill>
                        </a:rPr>
                        <a:t>FTTx </a:t>
                      </a:r>
                      <a:r>
                        <a:rPr lang="en-US" dirty="0" smtClean="0">
                          <a:solidFill>
                            <a:schemeClr val="tx1"/>
                          </a:solidFill>
                        </a:rPr>
                        <a:t>users</a:t>
                      </a:r>
                      <a:endParaRPr lang="en-US" dirty="0">
                        <a:solidFill>
                          <a:schemeClr val="tx1"/>
                        </a:solidFill>
                      </a:endParaRP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pPr algn="ctr"/>
                      <a:r>
                        <a:rPr lang="sr-Latn-RS" dirty="0" smtClean="0">
                          <a:solidFill>
                            <a:schemeClr val="tx1"/>
                          </a:solidFill>
                        </a:rPr>
                        <a:t>2011</a:t>
                      </a:r>
                      <a:endParaRPr lang="en-US" dirty="0">
                        <a:solidFill>
                          <a:schemeClr val="tx1"/>
                        </a:solidFill>
                      </a:endParaRPr>
                    </a:p>
                  </a:txBody>
                  <a:tcPr/>
                </a:tc>
                <a:tc>
                  <a:txBody>
                    <a:bodyPr/>
                    <a:lstStyle/>
                    <a:p>
                      <a:pPr algn="ctr"/>
                      <a:r>
                        <a:rPr lang="sr-Latn-RS" dirty="0" smtClean="0">
                          <a:solidFill>
                            <a:schemeClr val="tx1"/>
                          </a:solidFill>
                        </a:rPr>
                        <a:t>2012</a:t>
                      </a:r>
                      <a:endParaRPr lang="en-US" dirty="0">
                        <a:solidFill>
                          <a:schemeClr val="tx1"/>
                        </a:solidFill>
                      </a:endParaRPr>
                    </a:p>
                  </a:txBody>
                  <a:tcPr/>
                </a:tc>
                <a:tc>
                  <a:txBody>
                    <a:bodyPr/>
                    <a:lstStyle/>
                    <a:p>
                      <a:pPr algn="ctr"/>
                      <a:r>
                        <a:rPr lang="sr-Latn-RS" dirty="0" smtClean="0">
                          <a:solidFill>
                            <a:schemeClr val="tx1"/>
                          </a:solidFill>
                        </a:rPr>
                        <a:t>2013</a:t>
                      </a:r>
                      <a:endParaRPr lang="en-US" dirty="0">
                        <a:solidFill>
                          <a:schemeClr val="tx1"/>
                        </a:solidFill>
                      </a:endParaRPr>
                    </a:p>
                  </a:txBody>
                  <a:tcPr/>
                </a:tc>
                <a:tc>
                  <a:txBody>
                    <a:bodyPr/>
                    <a:lstStyle/>
                    <a:p>
                      <a:pPr algn="ctr"/>
                      <a:r>
                        <a:rPr lang="sr-Latn-RS" dirty="0" smtClean="0">
                          <a:solidFill>
                            <a:schemeClr val="tx1"/>
                          </a:solidFill>
                        </a:rPr>
                        <a:t>2014</a:t>
                      </a:r>
                      <a:endParaRPr lang="en-US" dirty="0">
                        <a:solidFill>
                          <a:schemeClr val="tx1"/>
                        </a:solidFill>
                      </a:endParaRPr>
                    </a:p>
                  </a:txBody>
                  <a:tcPr/>
                </a:tc>
              </a:tr>
              <a:tr h="370840">
                <a:tc>
                  <a:txBody>
                    <a:bodyPr/>
                    <a:lstStyle/>
                    <a:p>
                      <a:pPr algn="ctr"/>
                      <a:r>
                        <a:rPr lang="sr-Latn-RS" dirty="0" smtClean="0">
                          <a:solidFill>
                            <a:schemeClr val="tx1"/>
                          </a:solidFill>
                        </a:rPr>
                        <a:t>1</a:t>
                      </a:r>
                      <a:r>
                        <a:rPr lang="en-US" dirty="0" smtClean="0">
                          <a:solidFill>
                            <a:schemeClr val="tx1"/>
                          </a:solidFill>
                        </a:rPr>
                        <a:t>,</a:t>
                      </a:r>
                      <a:r>
                        <a:rPr lang="sr-Latn-RS" dirty="0" smtClean="0">
                          <a:solidFill>
                            <a:schemeClr val="tx1"/>
                          </a:solidFill>
                        </a:rPr>
                        <a:t>029</a:t>
                      </a:r>
                      <a:endParaRPr lang="en-US" dirty="0">
                        <a:solidFill>
                          <a:schemeClr val="tx1"/>
                        </a:solidFill>
                      </a:endParaRPr>
                    </a:p>
                  </a:txBody>
                  <a:tcPr/>
                </a:tc>
                <a:tc>
                  <a:txBody>
                    <a:bodyPr/>
                    <a:lstStyle/>
                    <a:p>
                      <a:pPr algn="ctr"/>
                      <a:r>
                        <a:rPr lang="sr-Latn-RS" dirty="0" smtClean="0">
                          <a:solidFill>
                            <a:schemeClr val="tx1"/>
                          </a:solidFill>
                        </a:rPr>
                        <a:t>4</a:t>
                      </a:r>
                      <a:r>
                        <a:rPr lang="en-US" dirty="0" smtClean="0">
                          <a:solidFill>
                            <a:schemeClr val="tx1"/>
                          </a:solidFill>
                        </a:rPr>
                        <a:t>,</a:t>
                      </a:r>
                      <a:r>
                        <a:rPr lang="sr-Latn-RS" dirty="0" smtClean="0">
                          <a:solidFill>
                            <a:schemeClr val="tx1"/>
                          </a:solidFill>
                        </a:rPr>
                        <a:t>745</a:t>
                      </a:r>
                      <a:endParaRPr lang="en-US" dirty="0">
                        <a:solidFill>
                          <a:schemeClr val="tx1"/>
                        </a:solidFill>
                      </a:endParaRPr>
                    </a:p>
                  </a:txBody>
                  <a:tcPr/>
                </a:tc>
                <a:tc>
                  <a:txBody>
                    <a:bodyPr/>
                    <a:lstStyle/>
                    <a:p>
                      <a:pPr algn="ctr"/>
                      <a:r>
                        <a:rPr lang="sr-Latn-RS" dirty="0" smtClean="0">
                          <a:solidFill>
                            <a:schemeClr val="tx1"/>
                          </a:solidFill>
                        </a:rPr>
                        <a:t>8</a:t>
                      </a:r>
                      <a:r>
                        <a:rPr lang="en-US" dirty="0" smtClean="0">
                          <a:solidFill>
                            <a:schemeClr val="tx1"/>
                          </a:solidFill>
                        </a:rPr>
                        <a:t>,</a:t>
                      </a:r>
                      <a:r>
                        <a:rPr lang="sr-Latn-RS" dirty="0" smtClean="0">
                          <a:solidFill>
                            <a:schemeClr val="tx1"/>
                          </a:solidFill>
                        </a:rPr>
                        <a:t>610</a:t>
                      </a:r>
                      <a:endParaRPr lang="en-US" dirty="0">
                        <a:solidFill>
                          <a:schemeClr val="tx1"/>
                        </a:solidFill>
                      </a:endParaRPr>
                    </a:p>
                  </a:txBody>
                  <a:tcPr/>
                </a:tc>
                <a:tc>
                  <a:txBody>
                    <a:bodyPr/>
                    <a:lstStyle/>
                    <a:p>
                      <a:pPr algn="ctr"/>
                      <a:r>
                        <a:rPr lang="sr-Latn-RS" dirty="0" smtClean="0">
                          <a:solidFill>
                            <a:schemeClr val="tx1"/>
                          </a:solidFill>
                        </a:rPr>
                        <a:t>12</a:t>
                      </a:r>
                      <a:r>
                        <a:rPr lang="en-US" dirty="0" smtClean="0">
                          <a:solidFill>
                            <a:schemeClr val="tx1"/>
                          </a:solidFill>
                        </a:rPr>
                        <a:t>,</a:t>
                      </a:r>
                      <a:r>
                        <a:rPr lang="sr-Latn-RS" dirty="0" smtClean="0">
                          <a:solidFill>
                            <a:schemeClr val="tx1"/>
                          </a:solidFill>
                        </a:rPr>
                        <a:t>605</a:t>
                      </a:r>
                      <a:endParaRPr lang="en-US"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53370"/>
            <a:ext cx="7239000" cy="784830"/>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 ELECTRONIC COMMUNICATIONS AND POSTAL SERVICES</a:t>
            </a:r>
            <a:r>
              <a:rPr lang="sr-Latn-CS" sz="1600" b="1" dirty="0" smtClean="0">
                <a:solidFill>
                  <a:schemeClr val="accent1">
                    <a:lumMod val="50000"/>
                  </a:schemeClr>
                </a:solidFill>
                <a:latin typeface="Arial" pitchFamily="34" charset="0"/>
                <a:cs typeface="Arial" pitchFamily="34" charset="0"/>
              </a:rPr>
              <a:t>				</a:t>
            </a:r>
            <a:r>
              <a:rPr lang="sr-Latn-CS" sz="1600" b="1" u="sng" dirty="0" smtClean="0">
                <a:solidFill>
                  <a:schemeClr val="accent1">
                    <a:lumMod val="75000"/>
                  </a:schemeClr>
                </a:solidFill>
                <a:latin typeface="Arial" pitchFamily="34" charset="0"/>
                <a:cs typeface="Arial" pitchFamily="34" charset="0"/>
                <a:hlinkClick r:id="rId3"/>
              </a:rPr>
              <a:t>www.ekip.me</a:t>
            </a:r>
            <a:r>
              <a:rPr lang="sr-Latn-CS" sz="1600" b="1" u="sng" dirty="0" smtClean="0">
                <a:solidFill>
                  <a:schemeClr val="accent1">
                    <a:lumMod val="75000"/>
                  </a:schemeClr>
                </a:solidFill>
                <a:latin typeface="Arial" pitchFamily="34" charset="0"/>
                <a:cs typeface="Arial" pitchFamily="34" charset="0"/>
              </a:rPr>
              <a:t> </a:t>
            </a:r>
            <a:endParaRPr lang="en-US" sz="1600" b="1" u="sng" dirty="0">
              <a:solidFill>
                <a:schemeClr val="accent1">
                  <a:lumMod val="75000"/>
                </a:schemeClr>
              </a:solidFill>
              <a:latin typeface="Arial" pitchFamily="34" charset="0"/>
              <a:cs typeface="Arial" pitchFamily="34" charset="0"/>
            </a:endParaRPr>
          </a:p>
        </p:txBody>
      </p:sp>
      <p:cxnSp>
        <p:nvCxnSpPr>
          <p:cNvPr id="14" name="Straight Connector 13"/>
          <p:cNvCxnSpPr/>
          <p:nvPr/>
        </p:nvCxnSpPr>
        <p:spPr>
          <a:xfrm>
            <a:off x="0" y="838200"/>
            <a:ext cx="9144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pic>
        <p:nvPicPr>
          <p:cNvPr id="15" name="Picture 14" descr="Logo Agencije.bmp"/>
          <p:cNvPicPr>
            <a:picLocks noChangeAspect="1"/>
          </p:cNvPicPr>
          <p:nvPr/>
        </p:nvPicPr>
        <p:blipFill>
          <a:blip r:embed="rId4" cstate="print"/>
          <a:stretch>
            <a:fillRect/>
          </a:stretch>
        </p:blipFill>
        <p:spPr>
          <a:xfrm>
            <a:off x="470915" y="91082"/>
            <a:ext cx="900685" cy="670918"/>
          </a:xfrm>
          <a:prstGeom prst="rect">
            <a:avLst/>
          </a:prstGeom>
        </p:spPr>
      </p:pic>
      <p:sp>
        <p:nvSpPr>
          <p:cNvPr id="16" name="Footer Placeholder 7"/>
          <p:cNvSpPr>
            <a:spLocks noGrp="1"/>
          </p:cNvSpPr>
          <p:nvPr>
            <p:ph type="ftr" sz="quarter" idx="11"/>
          </p:nvPr>
        </p:nvSpPr>
        <p:spPr>
          <a:xfrm>
            <a:off x="0" y="6629400"/>
            <a:ext cx="8991600" cy="143669"/>
          </a:xfrm>
        </p:spPr>
        <p:txBody>
          <a:bodyPr/>
          <a:lstStyle/>
          <a:p>
            <a:endParaRPr lang="en-US" sz="1400" b="1" dirty="0">
              <a:solidFill>
                <a:schemeClr val="tx2">
                  <a:lumMod val="50000"/>
                </a:schemeClr>
              </a:solidFill>
              <a:latin typeface="Arial" pitchFamily="34" charset="0"/>
              <a:cs typeface="Arial" pitchFamily="34" charset="0"/>
            </a:endParaRPr>
          </a:p>
        </p:txBody>
      </p:sp>
      <p:sp>
        <p:nvSpPr>
          <p:cNvPr id="19" name="TextBox 18"/>
          <p:cNvSpPr txBox="1"/>
          <p:nvPr/>
        </p:nvSpPr>
        <p:spPr>
          <a:xfrm>
            <a:off x="685800" y="1143000"/>
            <a:ext cx="7772400" cy="461665"/>
          </a:xfrm>
          <a:prstGeom prst="rect">
            <a:avLst/>
          </a:prstGeom>
          <a:solidFill>
            <a:schemeClr val="accent1">
              <a:lumMod val="20000"/>
              <a:lumOff val="80000"/>
            </a:schemeClr>
          </a:solidFill>
        </p:spPr>
        <p:txBody>
          <a:bodyPr wrap="square" rtlCol="0">
            <a:spAutoFit/>
          </a:bodyPr>
          <a:lstStyle/>
          <a:p>
            <a:r>
              <a:rPr lang="en-US" sz="2400" b="1" dirty="0" smtClean="0">
                <a:latin typeface="Arial" pitchFamily="34" charset="0"/>
                <a:cs typeface="Arial" pitchFamily="34" charset="0"/>
              </a:rPr>
              <a:t>Internet access via</a:t>
            </a:r>
            <a:r>
              <a:rPr lang="sr-Latn-RS" sz="2400" b="1" dirty="0" smtClean="0">
                <a:latin typeface="Arial" pitchFamily="34" charset="0"/>
                <a:cs typeface="Arial" pitchFamily="34" charset="0"/>
              </a:rPr>
              <a:t> WiMAX</a:t>
            </a:r>
            <a:endParaRPr lang="en-US" sz="2400" b="1" dirty="0">
              <a:latin typeface="Arial" pitchFamily="34" charset="0"/>
              <a:cs typeface="Arial" pitchFamily="34" charset="0"/>
            </a:endParaRPr>
          </a:p>
        </p:txBody>
      </p:sp>
      <p:sp>
        <p:nvSpPr>
          <p:cNvPr id="9" name="Content Placeholder 8"/>
          <p:cNvSpPr>
            <a:spLocks noGrp="1"/>
          </p:cNvSpPr>
          <p:nvPr>
            <p:ph idx="1"/>
          </p:nvPr>
        </p:nvSpPr>
        <p:spPr>
          <a:xfrm>
            <a:off x="533400" y="2057400"/>
            <a:ext cx="8229600" cy="4267200"/>
          </a:xfrm>
        </p:spPr>
        <p:txBody>
          <a:bodyPr/>
          <a:lstStyle/>
          <a:p>
            <a:pPr algn="just">
              <a:buClrTx/>
              <a:buFont typeface="Wingdings" pitchFamily="2" charset="2"/>
              <a:buChar char="q"/>
            </a:pPr>
            <a:r>
              <a:rPr lang="en-US" dirty="0" smtClean="0"/>
              <a:t>Number of users of </a:t>
            </a:r>
            <a:r>
              <a:rPr lang="sr-Latn-RS" dirty="0" smtClean="0"/>
              <a:t>WiMAX</a:t>
            </a:r>
            <a:r>
              <a:rPr lang="en-US" dirty="0" smtClean="0"/>
              <a:t> Internet access in</a:t>
            </a:r>
            <a:r>
              <a:rPr lang="sr-Latn-RS" dirty="0" smtClean="0"/>
              <a:t> 2014</a:t>
            </a:r>
            <a:r>
              <a:rPr lang="en-US" dirty="0" smtClean="0"/>
              <a:t> rose by</a:t>
            </a:r>
            <a:r>
              <a:rPr lang="sr-Latn-RS" dirty="0" smtClean="0"/>
              <a:t> 17</a:t>
            </a:r>
            <a:r>
              <a:rPr lang="en-US" dirty="0" smtClean="0"/>
              <a:t>.</a:t>
            </a:r>
            <a:r>
              <a:rPr lang="sr-Latn-RS" dirty="0" smtClean="0"/>
              <a:t>3% </a:t>
            </a:r>
            <a:r>
              <a:rPr lang="en-US" dirty="0" smtClean="0"/>
              <a:t>compared to</a:t>
            </a:r>
            <a:r>
              <a:rPr lang="sr-Latn-RS" dirty="0" smtClean="0"/>
              <a:t> 2013</a:t>
            </a:r>
            <a:r>
              <a:rPr lang="en-US" dirty="0" smtClean="0"/>
              <a:t>.</a:t>
            </a:r>
            <a:endParaRPr lang="sr-Latn-RS" dirty="0" smtClean="0"/>
          </a:p>
          <a:p>
            <a:pPr>
              <a:buClrTx/>
              <a:buNone/>
            </a:pPr>
            <a:endParaRPr lang="en-US" dirty="0"/>
          </a:p>
        </p:txBody>
      </p:sp>
      <p:graphicFrame>
        <p:nvGraphicFramePr>
          <p:cNvPr id="10" name="Table 9"/>
          <p:cNvGraphicFramePr>
            <a:graphicFrameLocks noGrp="1"/>
          </p:cNvGraphicFramePr>
          <p:nvPr/>
        </p:nvGraphicFramePr>
        <p:xfrm>
          <a:off x="1066800" y="3962400"/>
          <a:ext cx="6858000" cy="1112520"/>
        </p:xfrm>
        <a:graphic>
          <a:graphicData uri="http://schemas.openxmlformats.org/drawingml/2006/table">
            <a:tbl>
              <a:tblPr firstRow="1" bandRow="1">
                <a:tableStyleId>{5C22544A-7EE6-4342-B048-85BDC9FD1C3A}</a:tableStyleId>
              </a:tblPr>
              <a:tblGrid>
                <a:gridCol w="857250"/>
                <a:gridCol w="857250"/>
                <a:gridCol w="857250"/>
                <a:gridCol w="857250"/>
                <a:gridCol w="857250"/>
                <a:gridCol w="857250"/>
                <a:gridCol w="857250"/>
                <a:gridCol w="857250"/>
              </a:tblGrid>
              <a:tr h="370840">
                <a:tc gridSpan="8">
                  <a:txBody>
                    <a:bodyPr/>
                    <a:lstStyle/>
                    <a:p>
                      <a:pPr algn="ctr"/>
                      <a:r>
                        <a:rPr lang="sr-Latn-RS" dirty="0" smtClean="0">
                          <a:solidFill>
                            <a:schemeClr val="tx1"/>
                          </a:solidFill>
                        </a:rPr>
                        <a:t>WiMAX </a:t>
                      </a:r>
                      <a:r>
                        <a:rPr lang="en-US" dirty="0" smtClean="0">
                          <a:solidFill>
                            <a:schemeClr val="tx1"/>
                          </a:solidFill>
                        </a:rPr>
                        <a:t>users</a:t>
                      </a:r>
                      <a:endParaRPr lang="en-US" dirty="0">
                        <a:solidFill>
                          <a:schemeClr val="tx1"/>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pPr algn="ctr"/>
                      <a:r>
                        <a:rPr lang="sr-Latn-RS" dirty="0" smtClean="0">
                          <a:solidFill>
                            <a:schemeClr val="tx1"/>
                          </a:solidFill>
                        </a:rPr>
                        <a:t>2007</a:t>
                      </a:r>
                      <a:endParaRPr lang="en-US" dirty="0">
                        <a:solidFill>
                          <a:schemeClr val="tx1"/>
                        </a:solidFill>
                      </a:endParaRPr>
                    </a:p>
                  </a:txBody>
                  <a:tcPr/>
                </a:tc>
                <a:tc>
                  <a:txBody>
                    <a:bodyPr/>
                    <a:lstStyle/>
                    <a:p>
                      <a:pPr algn="ctr"/>
                      <a:r>
                        <a:rPr lang="sr-Latn-ME" dirty="0" smtClean="0">
                          <a:solidFill>
                            <a:schemeClr val="tx1"/>
                          </a:solidFill>
                        </a:rPr>
                        <a:t>2008</a:t>
                      </a:r>
                      <a:endParaRPr lang="en-US" dirty="0">
                        <a:solidFill>
                          <a:schemeClr val="tx1"/>
                        </a:solidFill>
                      </a:endParaRPr>
                    </a:p>
                  </a:txBody>
                  <a:tcPr/>
                </a:tc>
                <a:tc>
                  <a:txBody>
                    <a:bodyPr/>
                    <a:lstStyle/>
                    <a:p>
                      <a:pPr algn="ctr"/>
                      <a:r>
                        <a:rPr lang="sr-Latn-RS" dirty="0" smtClean="0">
                          <a:solidFill>
                            <a:schemeClr val="tx1"/>
                          </a:solidFill>
                        </a:rPr>
                        <a:t>2009</a:t>
                      </a:r>
                      <a:endParaRPr lang="en-US" dirty="0">
                        <a:solidFill>
                          <a:schemeClr val="tx1"/>
                        </a:solidFill>
                      </a:endParaRPr>
                    </a:p>
                  </a:txBody>
                  <a:tcPr/>
                </a:tc>
                <a:tc>
                  <a:txBody>
                    <a:bodyPr/>
                    <a:lstStyle/>
                    <a:p>
                      <a:pPr algn="ctr"/>
                      <a:r>
                        <a:rPr lang="sr-Latn-RS" dirty="0" smtClean="0">
                          <a:solidFill>
                            <a:schemeClr val="tx1"/>
                          </a:solidFill>
                        </a:rPr>
                        <a:t>2010</a:t>
                      </a:r>
                      <a:endParaRPr lang="en-US" dirty="0">
                        <a:solidFill>
                          <a:schemeClr val="tx1"/>
                        </a:solidFill>
                      </a:endParaRPr>
                    </a:p>
                  </a:txBody>
                  <a:tcPr/>
                </a:tc>
                <a:tc>
                  <a:txBody>
                    <a:bodyPr/>
                    <a:lstStyle/>
                    <a:p>
                      <a:pPr algn="ctr"/>
                      <a:r>
                        <a:rPr lang="sr-Latn-RS" dirty="0" smtClean="0">
                          <a:solidFill>
                            <a:schemeClr val="tx1"/>
                          </a:solidFill>
                        </a:rPr>
                        <a:t>2011</a:t>
                      </a:r>
                      <a:endParaRPr lang="en-US" dirty="0">
                        <a:solidFill>
                          <a:schemeClr val="tx1"/>
                        </a:solidFill>
                      </a:endParaRPr>
                    </a:p>
                  </a:txBody>
                  <a:tcPr/>
                </a:tc>
                <a:tc>
                  <a:txBody>
                    <a:bodyPr/>
                    <a:lstStyle/>
                    <a:p>
                      <a:pPr algn="ctr"/>
                      <a:r>
                        <a:rPr lang="sr-Latn-RS" dirty="0" smtClean="0">
                          <a:solidFill>
                            <a:schemeClr val="tx1"/>
                          </a:solidFill>
                        </a:rPr>
                        <a:t>2012</a:t>
                      </a:r>
                      <a:endParaRPr lang="en-US" dirty="0">
                        <a:solidFill>
                          <a:schemeClr val="tx1"/>
                        </a:solidFill>
                      </a:endParaRPr>
                    </a:p>
                  </a:txBody>
                  <a:tcPr/>
                </a:tc>
                <a:tc>
                  <a:txBody>
                    <a:bodyPr/>
                    <a:lstStyle/>
                    <a:p>
                      <a:pPr algn="ctr"/>
                      <a:r>
                        <a:rPr lang="sr-Latn-RS" dirty="0" smtClean="0">
                          <a:solidFill>
                            <a:schemeClr val="tx1"/>
                          </a:solidFill>
                        </a:rPr>
                        <a:t>2013</a:t>
                      </a:r>
                      <a:endParaRPr lang="en-US" dirty="0">
                        <a:solidFill>
                          <a:schemeClr val="tx1"/>
                        </a:solidFill>
                      </a:endParaRPr>
                    </a:p>
                  </a:txBody>
                  <a:tcPr/>
                </a:tc>
                <a:tc>
                  <a:txBody>
                    <a:bodyPr/>
                    <a:lstStyle/>
                    <a:p>
                      <a:pPr algn="ctr"/>
                      <a:r>
                        <a:rPr lang="sr-Latn-RS" dirty="0" smtClean="0">
                          <a:solidFill>
                            <a:schemeClr val="tx1"/>
                          </a:solidFill>
                        </a:rPr>
                        <a:t>2014</a:t>
                      </a:r>
                      <a:endParaRPr lang="en-US" dirty="0">
                        <a:solidFill>
                          <a:schemeClr val="tx1"/>
                        </a:solidFill>
                      </a:endParaRPr>
                    </a:p>
                  </a:txBody>
                  <a:tcPr/>
                </a:tc>
              </a:tr>
              <a:tr h="370840">
                <a:tc>
                  <a:txBody>
                    <a:bodyPr/>
                    <a:lstStyle/>
                    <a:p>
                      <a:pPr algn="ctr"/>
                      <a:r>
                        <a:rPr lang="sr-Latn-RS" dirty="0" smtClean="0">
                          <a:solidFill>
                            <a:schemeClr val="tx1"/>
                          </a:solidFill>
                        </a:rPr>
                        <a:t>1</a:t>
                      </a:r>
                      <a:r>
                        <a:rPr lang="en-US" dirty="0" smtClean="0">
                          <a:solidFill>
                            <a:schemeClr val="tx1"/>
                          </a:solidFill>
                        </a:rPr>
                        <a:t>,</a:t>
                      </a:r>
                      <a:r>
                        <a:rPr lang="sr-Latn-RS" dirty="0" smtClean="0">
                          <a:solidFill>
                            <a:schemeClr val="tx1"/>
                          </a:solidFill>
                        </a:rPr>
                        <a:t>707</a:t>
                      </a:r>
                      <a:endParaRPr lang="en-US" dirty="0">
                        <a:solidFill>
                          <a:schemeClr val="tx1"/>
                        </a:solidFill>
                      </a:endParaRPr>
                    </a:p>
                  </a:txBody>
                  <a:tcPr/>
                </a:tc>
                <a:tc>
                  <a:txBody>
                    <a:bodyPr/>
                    <a:lstStyle/>
                    <a:p>
                      <a:pPr algn="ctr"/>
                      <a:r>
                        <a:rPr lang="sr-Latn-ME" dirty="0" smtClean="0">
                          <a:solidFill>
                            <a:schemeClr val="tx1"/>
                          </a:solidFill>
                        </a:rPr>
                        <a:t>5</a:t>
                      </a:r>
                      <a:r>
                        <a:rPr lang="en-US" dirty="0" smtClean="0">
                          <a:solidFill>
                            <a:schemeClr val="tx1"/>
                          </a:solidFill>
                        </a:rPr>
                        <a:t>,</a:t>
                      </a:r>
                      <a:r>
                        <a:rPr lang="sr-Latn-ME" dirty="0" smtClean="0">
                          <a:solidFill>
                            <a:schemeClr val="tx1"/>
                          </a:solidFill>
                        </a:rPr>
                        <a:t>520</a:t>
                      </a:r>
                      <a:endParaRPr lang="en-US" dirty="0">
                        <a:solidFill>
                          <a:schemeClr val="tx1"/>
                        </a:solidFill>
                      </a:endParaRPr>
                    </a:p>
                  </a:txBody>
                  <a:tcPr/>
                </a:tc>
                <a:tc>
                  <a:txBody>
                    <a:bodyPr/>
                    <a:lstStyle/>
                    <a:p>
                      <a:pPr algn="ctr"/>
                      <a:r>
                        <a:rPr lang="sr-Latn-ME" dirty="0" smtClean="0">
                          <a:solidFill>
                            <a:schemeClr val="tx1"/>
                          </a:solidFill>
                        </a:rPr>
                        <a:t>6</a:t>
                      </a:r>
                      <a:r>
                        <a:rPr lang="en-US" dirty="0" smtClean="0">
                          <a:solidFill>
                            <a:schemeClr val="tx1"/>
                          </a:solidFill>
                        </a:rPr>
                        <a:t>,</a:t>
                      </a:r>
                      <a:r>
                        <a:rPr lang="sr-Latn-ME" dirty="0" smtClean="0">
                          <a:solidFill>
                            <a:schemeClr val="tx1"/>
                          </a:solidFill>
                        </a:rPr>
                        <a:t>271</a:t>
                      </a:r>
                      <a:endParaRPr lang="en-US" dirty="0">
                        <a:solidFill>
                          <a:schemeClr val="tx1"/>
                        </a:solidFill>
                      </a:endParaRPr>
                    </a:p>
                  </a:txBody>
                  <a:tcPr/>
                </a:tc>
                <a:tc>
                  <a:txBody>
                    <a:bodyPr/>
                    <a:lstStyle/>
                    <a:p>
                      <a:pPr algn="ctr"/>
                      <a:r>
                        <a:rPr lang="sr-Latn-ME" dirty="0" smtClean="0">
                          <a:solidFill>
                            <a:schemeClr val="tx1"/>
                          </a:solidFill>
                        </a:rPr>
                        <a:t>6</a:t>
                      </a:r>
                      <a:r>
                        <a:rPr lang="en-US" dirty="0" smtClean="0">
                          <a:solidFill>
                            <a:schemeClr val="tx1"/>
                          </a:solidFill>
                        </a:rPr>
                        <a:t>,</a:t>
                      </a:r>
                      <a:r>
                        <a:rPr lang="sr-Latn-ME" dirty="0" smtClean="0">
                          <a:solidFill>
                            <a:schemeClr val="tx1"/>
                          </a:solidFill>
                        </a:rPr>
                        <a:t>789</a:t>
                      </a:r>
                      <a:endParaRPr lang="en-US" dirty="0">
                        <a:solidFill>
                          <a:schemeClr val="tx1"/>
                        </a:solidFill>
                      </a:endParaRPr>
                    </a:p>
                  </a:txBody>
                  <a:tcPr/>
                </a:tc>
                <a:tc>
                  <a:txBody>
                    <a:bodyPr/>
                    <a:lstStyle/>
                    <a:p>
                      <a:pPr algn="ctr"/>
                      <a:r>
                        <a:rPr lang="sr-Latn-ME" dirty="0" smtClean="0">
                          <a:solidFill>
                            <a:schemeClr val="tx1"/>
                          </a:solidFill>
                        </a:rPr>
                        <a:t>7</a:t>
                      </a:r>
                      <a:r>
                        <a:rPr lang="en-US" dirty="0" smtClean="0">
                          <a:solidFill>
                            <a:schemeClr val="tx1"/>
                          </a:solidFill>
                        </a:rPr>
                        <a:t>,</a:t>
                      </a:r>
                      <a:r>
                        <a:rPr lang="sr-Latn-ME" dirty="0" smtClean="0">
                          <a:solidFill>
                            <a:schemeClr val="tx1"/>
                          </a:solidFill>
                        </a:rPr>
                        <a:t>296</a:t>
                      </a:r>
                      <a:endParaRPr lang="en-US" dirty="0">
                        <a:solidFill>
                          <a:schemeClr val="tx1"/>
                        </a:solidFill>
                      </a:endParaRPr>
                    </a:p>
                  </a:txBody>
                  <a:tcPr/>
                </a:tc>
                <a:tc>
                  <a:txBody>
                    <a:bodyPr/>
                    <a:lstStyle/>
                    <a:p>
                      <a:pPr algn="ctr"/>
                      <a:r>
                        <a:rPr lang="sr-Latn-RS" dirty="0" smtClean="0">
                          <a:solidFill>
                            <a:schemeClr val="tx1"/>
                          </a:solidFill>
                        </a:rPr>
                        <a:t>5</a:t>
                      </a:r>
                      <a:r>
                        <a:rPr lang="en-US" dirty="0" smtClean="0">
                          <a:solidFill>
                            <a:schemeClr val="tx1"/>
                          </a:solidFill>
                        </a:rPr>
                        <a:t>,</a:t>
                      </a:r>
                      <a:r>
                        <a:rPr lang="sr-Latn-RS" dirty="0" smtClean="0">
                          <a:solidFill>
                            <a:schemeClr val="tx1"/>
                          </a:solidFill>
                        </a:rPr>
                        <a:t>769</a:t>
                      </a:r>
                      <a:endParaRPr lang="en-US" dirty="0">
                        <a:solidFill>
                          <a:schemeClr val="tx1"/>
                        </a:solidFill>
                      </a:endParaRPr>
                    </a:p>
                  </a:txBody>
                  <a:tcPr/>
                </a:tc>
                <a:tc>
                  <a:txBody>
                    <a:bodyPr/>
                    <a:lstStyle/>
                    <a:p>
                      <a:pPr algn="ctr"/>
                      <a:r>
                        <a:rPr lang="sr-Latn-RS" dirty="0" smtClean="0">
                          <a:solidFill>
                            <a:schemeClr val="tx1"/>
                          </a:solidFill>
                        </a:rPr>
                        <a:t>6</a:t>
                      </a:r>
                      <a:r>
                        <a:rPr lang="en-US" dirty="0" smtClean="0">
                          <a:solidFill>
                            <a:schemeClr val="tx1"/>
                          </a:solidFill>
                        </a:rPr>
                        <a:t>,</a:t>
                      </a:r>
                      <a:r>
                        <a:rPr lang="sr-Latn-RS" dirty="0" smtClean="0">
                          <a:solidFill>
                            <a:schemeClr val="tx1"/>
                          </a:solidFill>
                        </a:rPr>
                        <a:t>049</a:t>
                      </a:r>
                      <a:endParaRPr lang="en-US" dirty="0">
                        <a:solidFill>
                          <a:schemeClr val="tx1"/>
                        </a:solidFill>
                      </a:endParaRPr>
                    </a:p>
                  </a:txBody>
                  <a:tcPr/>
                </a:tc>
                <a:tc>
                  <a:txBody>
                    <a:bodyPr/>
                    <a:lstStyle/>
                    <a:p>
                      <a:pPr algn="ctr"/>
                      <a:r>
                        <a:rPr lang="sr-Latn-RS" dirty="0" smtClean="0">
                          <a:solidFill>
                            <a:schemeClr val="tx1"/>
                          </a:solidFill>
                        </a:rPr>
                        <a:t>7</a:t>
                      </a:r>
                      <a:r>
                        <a:rPr lang="en-US" dirty="0" smtClean="0">
                          <a:solidFill>
                            <a:schemeClr val="tx1"/>
                          </a:solidFill>
                        </a:rPr>
                        <a:t>,</a:t>
                      </a:r>
                      <a:r>
                        <a:rPr lang="sr-Latn-RS" dirty="0" smtClean="0">
                          <a:solidFill>
                            <a:schemeClr val="tx1"/>
                          </a:solidFill>
                        </a:rPr>
                        <a:t>097</a:t>
                      </a:r>
                      <a:endParaRPr lang="en-US"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53370"/>
            <a:ext cx="7239000" cy="784830"/>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 ELECTRONIC COMMUNICATIONS AND POSTAL SERVICES</a:t>
            </a:r>
            <a:r>
              <a:rPr lang="sr-Latn-CS" sz="1600" b="1" dirty="0" smtClean="0">
                <a:solidFill>
                  <a:schemeClr val="accent1">
                    <a:lumMod val="50000"/>
                  </a:schemeClr>
                </a:solidFill>
                <a:latin typeface="Arial" pitchFamily="34" charset="0"/>
                <a:cs typeface="Arial" pitchFamily="34" charset="0"/>
              </a:rPr>
              <a:t>				</a:t>
            </a:r>
            <a:r>
              <a:rPr lang="sr-Latn-CS" sz="1600" b="1" u="sng" dirty="0" smtClean="0">
                <a:solidFill>
                  <a:schemeClr val="accent1">
                    <a:lumMod val="75000"/>
                  </a:schemeClr>
                </a:solidFill>
                <a:latin typeface="Arial" pitchFamily="34" charset="0"/>
                <a:cs typeface="Arial" pitchFamily="34" charset="0"/>
                <a:hlinkClick r:id="rId3"/>
              </a:rPr>
              <a:t>www.ekip.me</a:t>
            </a:r>
            <a:r>
              <a:rPr lang="sr-Latn-CS" sz="1600" b="1" u="sng" dirty="0" smtClean="0">
                <a:solidFill>
                  <a:schemeClr val="accent1">
                    <a:lumMod val="75000"/>
                  </a:schemeClr>
                </a:solidFill>
                <a:latin typeface="Arial" pitchFamily="34" charset="0"/>
                <a:cs typeface="Arial" pitchFamily="34" charset="0"/>
              </a:rPr>
              <a:t> </a:t>
            </a:r>
            <a:endParaRPr lang="en-US" sz="1600" b="1" u="sng" dirty="0">
              <a:solidFill>
                <a:schemeClr val="accent1">
                  <a:lumMod val="75000"/>
                </a:schemeClr>
              </a:solidFill>
              <a:latin typeface="Arial" pitchFamily="34" charset="0"/>
              <a:cs typeface="Arial" pitchFamily="34" charset="0"/>
            </a:endParaRPr>
          </a:p>
        </p:txBody>
      </p:sp>
      <p:cxnSp>
        <p:nvCxnSpPr>
          <p:cNvPr id="14" name="Straight Connector 13"/>
          <p:cNvCxnSpPr/>
          <p:nvPr/>
        </p:nvCxnSpPr>
        <p:spPr>
          <a:xfrm>
            <a:off x="0" y="838200"/>
            <a:ext cx="9144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pic>
        <p:nvPicPr>
          <p:cNvPr id="15" name="Picture 14" descr="Logo Agencije.bmp"/>
          <p:cNvPicPr>
            <a:picLocks noChangeAspect="1"/>
          </p:cNvPicPr>
          <p:nvPr/>
        </p:nvPicPr>
        <p:blipFill>
          <a:blip r:embed="rId4" cstate="print"/>
          <a:stretch>
            <a:fillRect/>
          </a:stretch>
        </p:blipFill>
        <p:spPr>
          <a:xfrm>
            <a:off x="470915" y="91082"/>
            <a:ext cx="900685" cy="670918"/>
          </a:xfrm>
          <a:prstGeom prst="rect">
            <a:avLst/>
          </a:prstGeom>
        </p:spPr>
      </p:pic>
      <p:sp>
        <p:nvSpPr>
          <p:cNvPr id="16" name="Footer Placeholder 7"/>
          <p:cNvSpPr>
            <a:spLocks noGrp="1"/>
          </p:cNvSpPr>
          <p:nvPr>
            <p:ph type="ftr" sz="quarter" idx="11"/>
          </p:nvPr>
        </p:nvSpPr>
        <p:spPr>
          <a:xfrm>
            <a:off x="0" y="6629400"/>
            <a:ext cx="8991600" cy="143669"/>
          </a:xfrm>
        </p:spPr>
        <p:txBody>
          <a:bodyPr/>
          <a:lstStyle/>
          <a:p>
            <a:endParaRPr lang="en-US" sz="1400" b="1" dirty="0">
              <a:solidFill>
                <a:schemeClr val="tx2">
                  <a:lumMod val="50000"/>
                </a:schemeClr>
              </a:solidFill>
              <a:latin typeface="Arial" pitchFamily="34" charset="0"/>
              <a:cs typeface="Arial" pitchFamily="34" charset="0"/>
            </a:endParaRPr>
          </a:p>
        </p:txBody>
      </p:sp>
      <p:sp>
        <p:nvSpPr>
          <p:cNvPr id="19" name="TextBox 18"/>
          <p:cNvSpPr txBox="1"/>
          <p:nvPr/>
        </p:nvSpPr>
        <p:spPr>
          <a:xfrm>
            <a:off x="685800" y="1143000"/>
            <a:ext cx="7772400" cy="461665"/>
          </a:xfrm>
          <a:prstGeom prst="rect">
            <a:avLst/>
          </a:prstGeom>
          <a:solidFill>
            <a:schemeClr val="accent1">
              <a:lumMod val="20000"/>
              <a:lumOff val="80000"/>
            </a:schemeClr>
          </a:solidFill>
        </p:spPr>
        <p:txBody>
          <a:bodyPr wrap="square" rtlCol="0">
            <a:spAutoFit/>
          </a:bodyPr>
          <a:lstStyle/>
          <a:p>
            <a:r>
              <a:rPr lang="en-US" sz="2400" b="1" dirty="0" smtClean="0">
                <a:latin typeface="Arial" pitchFamily="34" charset="0"/>
                <a:cs typeface="Arial" pitchFamily="34" charset="0"/>
              </a:rPr>
              <a:t>I</a:t>
            </a:r>
            <a:r>
              <a:rPr lang="sr-Latn-RS" sz="2400" b="1" dirty="0" smtClean="0">
                <a:latin typeface="Arial" pitchFamily="34" charset="0"/>
                <a:cs typeface="Arial" pitchFamily="34" charset="0"/>
              </a:rPr>
              <a:t>nternet</a:t>
            </a:r>
            <a:r>
              <a:rPr lang="en-US" sz="2400" b="1" dirty="0" smtClean="0">
                <a:latin typeface="Arial" pitchFamily="34" charset="0"/>
                <a:cs typeface="Arial" pitchFamily="34" charset="0"/>
              </a:rPr>
              <a:t> access via cable distribution systems</a:t>
            </a:r>
            <a:r>
              <a:rPr lang="sr-Latn-RS" sz="2400" b="1" dirty="0" smtClean="0">
                <a:latin typeface="Arial" pitchFamily="34" charset="0"/>
                <a:cs typeface="Arial" pitchFamily="34" charset="0"/>
              </a:rPr>
              <a:t> (</a:t>
            </a:r>
            <a:r>
              <a:rPr lang="en-US" sz="2400" b="1" dirty="0" smtClean="0">
                <a:latin typeface="Arial" pitchFamily="34" charset="0"/>
                <a:cs typeface="Arial" pitchFamily="34" charset="0"/>
              </a:rPr>
              <a:t>C</a:t>
            </a:r>
            <a:r>
              <a:rPr lang="sr-Latn-RS" sz="2400" b="1" dirty="0" smtClean="0">
                <a:latin typeface="Arial" pitchFamily="34" charset="0"/>
                <a:cs typeface="Arial" pitchFamily="34" charset="0"/>
              </a:rPr>
              <a:t>DS)</a:t>
            </a:r>
            <a:endParaRPr lang="en-US" sz="2400" b="1" dirty="0">
              <a:latin typeface="Arial" pitchFamily="34" charset="0"/>
              <a:cs typeface="Arial" pitchFamily="34" charset="0"/>
            </a:endParaRPr>
          </a:p>
        </p:txBody>
      </p:sp>
      <p:sp>
        <p:nvSpPr>
          <p:cNvPr id="9" name="Content Placeholder 8"/>
          <p:cNvSpPr>
            <a:spLocks noGrp="1"/>
          </p:cNvSpPr>
          <p:nvPr>
            <p:ph idx="1"/>
          </p:nvPr>
        </p:nvSpPr>
        <p:spPr>
          <a:xfrm>
            <a:off x="533400" y="2057400"/>
            <a:ext cx="8229600" cy="4267200"/>
          </a:xfrm>
        </p:spPr>
        <p:txBody>
          <a:bodyPr/>
          <a:lstStyle/>
          <a:p>
            <a:pPr algn="just">
              <a:buClrTx/>
              <a:buFont typeface="Wingdings" pitchFamily="2" charset="2"/>
              <a:buChar char="q"/>
            </a:pPr>
            <a:r>
              <a:rPr lang="en-US" dirty="0" smtClean="0"/>
              <a:t>Number of users of</a:t>
            </a:r>
            <a:r>
              <a:rPr lang="sr-Latn-RS" dirty="0" smtClean="0"/>
              <a:t> </a:t>
            </a:r>
            <a:r>
              <a:rPr lang="en-US" dirty="0" smtClean="0"/>
              <a:t>C</a:t>
            </a:r>
            <a:r>
              <a:rPr lang="sr-Latn-RS" dirty="0" smtClean="0"/>
              <a:t>DS</a:t>
            </a:r>
            <a:r>
              <a:rPr lang="en-US" dirty="0" smtClean="0"/>
              <a:t> Internet access in 2014 rose by</a:t>
            </a:r>
            <a:r>
              <a:rPr lang="sr-Latn-RS" dirty="0" smtClean="0"/>
              <a:t> 24</a:t>
            </a:r>
            <a:r>
              <a:rPr lang="en-US" dirty="0" smtClean="0"/>
              <a:t>.</a:t>
            </a:r>
            <a:r>
              <a:rPr lang="sr-Latn-RS" dirty="0" smtClean="0"/>
              <a:t>3% </a:t>
            </a:r>
            <a:r>
              <a:rPr lang="en-US" dirty="0" smtClean="0"/>
              <a:t>compared to</a:t>
            </a:r>
            <a:r>
              <a:rPr lang="sr-Latn-RS" dirty="0" smtClean="0"/>
              <a:t> 2013</a:t>
            </a:r>
            <a:r>
              <a:rPr lang="en-US" dirty="0" smtClean="0"/>
              <a:t>.</a:t>
            </a:r>
            <a:endParaRPr lang="sr-Latn-RS" dirty="0" smtClean="0"/>
          </a:p>
          <a:p>
            <a:pPr>
              <a:buClrTx/>
              <a:buNone/>
            </a:pPr>
            <a:endParaRPr lang="en-US" dirty="0"/>
          </a:p>
        </p:txBody>
      </p:sp>
      <p:graphicFrame>
        <p:nvGraphicFramePr>
          <p:cNvPr id="10" name="Table 9"/>
          <p:cNvGraphicFramePr>
            <a:graphicFrameLocks noGrp="1"/>
          </p:cNvGraphicFramePr>
          <p:nvPr/>
        </p:nvGraphicFramePr>
        <p:xfrm>
          <a:off x="1066801" y="3962400"/>
          <a:ext cx="6857998" cy="1112520"/>
        </p:xfrm>
        <a:graphic>
          <a:graphicData uri="http://schemas.openxmlformats.org/drawingml/2006/table">
            <a:tbl>
              <a:tblPr firstRow="1" bandRow="1">
                <a:tableStyleId>{5C22544A-7EE6-4342-B048-85BDC9FD1C3A}</a:tableStyleId>
              </a:tblPr>
              <a:tblGrid>
                <a:gridCol w="979714"/>
                <a:gridCol w="979714"/>
                <a:gridCol w="979714"/>
                <a:gridCol w="979714"/>
                <a:gridCol w="979714"/>
                <a:gridCol w="979714"/>
                <a:gridCol w="979714"/>
              </a:tblGrid>
              <a:tr h="370840">
                <a:tc gridSpan="7">
                  <a:txBody>
                    <a:bodyPr/>
                    <a:lstStyle/>
                    <a:p>
                      <a:pPr algn="ctr"/>
                      <a:r>
                        <a:rPr lang="en-US" dirty="0" smtClean="0">
                          <a:solidFill>
                            <a:schemeClr val="tx1"/>
                          </a:solidFill>
                        </a:rPr>
                        <a:t>C</a:t>
                      </a:r>
                      <a:r>
                        <a:rPr lang="sr-Latn-RS" dirty="0" smtClean="0">
                          <a:solidFill>
                            <a:schemeClr val="tx1"/>
                          </a:solidFill>
                        </a:rPr>
                        <a:t>DS </a:t>
                      </a:r>
                      <a:r>
                        <a:rPr lang="en-US" dirty="0" smtClean="0">
                          <a:solidFill>
                            <a:schemeClr val="tx1"/>
                          </a:solidFill>
                        </a:rPr>
                        <a:t>users</a:t>
                      </a:r>
                      <a:endParaRPr lang="en-US" dirty="0">
                        <a:solidFill>
                          <a:schemeClr val="tx1"/>
                        </a:solidFill>
                      </a:endParaRPr>
                    </a:p>
                  </a:txBody>
                  <a:tcPr/>
                </a:tc>
                <a:tc hMerge="1">
                  <a:txBody>
                    <a:bodyPr/>
                    <a:lstStyle/>
                    <a:p>
                      <a:pPr algn="ctr"/>
                      <a:endParaRPr lang="en-US" dirty="0">
                        <a:solidFill>
                          <a:schemeClr val="tx1"/>
                        </a:solidFill>
                      </a:endParaRPr>
                    </a:p>
                  </a:txBody>
                  <a:tcPr/>
                </a:tc>
                <a:tc hMerge="1">
                  <a:txBody>
                    <a:bodyPr/>
                    <a:lstStyle/>
                    <a:p>
                      <a:pPr algn="ctr"/>
                      <a:endParaRPr lang="en-US" dirty="0">
                        <a:solidFill>
                          <a:schemeClr val="tx1"/>
                        </a:solidFill>
                      </a:endParaRPr>
                    </a:p>
                  </a:txBody>
                  <a:tcPr/>
                </a:tc>
                <a:tc hMerge="1">
                  <a:txBody>
                    <a:bodyPr/>
                    <a:lstStyle/>
                    <a:p>
                      <a:pPr algn="ctr"/>
                      <a:endParaRPr lang="en-US" dirty="0">
                        <a:solidFill>
                          <a:schemeClr val="tx1"/>
                        </a:solidFill>
                      </a:endParaRP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pPr algn="ctr"/>
                      <a:r>
                        <a:rPr lang="sr-Latn-ME" dirty="0" smtClean="0">
                          <a:solidFill>
                            <a:schemeClr val="tx1"/>
                          </a:solidFill>
                        </a:rPr>
                        <a:t>2008</a:t>
                      </a:r>
                      <a:endParaRPr lang="en-US" dirty="0">
                        <a:solidFill>
                          <a:schemeClr val="tx1"/>
                        </a:solidFill>
                      </a:endParaRPr>
                    </a:p>
                  </a:txBody>
                  <a:tcPr/>
                </a:tc>
                <a:tc>
                  <a:txBody>
                    <a:bodyPr/>
                    <a:lstStyle/>
                    <a:p>
                      <a:pPr algn="ctr"/>
                      <a:r>
                        <a:rPr lang="sr-Latn-ME" dirty="0" smtClean="0">
                          <a:solidFill>
                            <a:schemeClr val="tx1"/>
                          </a:solidFill>
                        </a:rPr>
                        <a:t>2009</a:t>
                      </a:r>
                      <a:endParaRPr lang="en-US" dirty="0">
                        <a:solidFill>
                          <a:schemeClr val="tx1"/>
                        </a:solidFill>
                      </a:endParaRPr>
                    </a:p>
                  </a:txBody>
                  <a:tcPr/>
                </a:tc>
                <a:tc>
                  <a:txBody>
                    <a:bodyPr/>
                    <a:lstStyle/>
                    <a:p>
                      <a:pPr algn="ctr"/>
                      <a:r>
                        <a:rPr lang="sr-Latn-ME" dirty="0" smtClean="0">
                          <a:solidFill>
                            <a:schemeClr val="tx1"/>
                          </a:solidFill>
                        </a:rPr>
                        <a:t>2010</a:t>
                      </a:r>
                      <a:endParaRPr lang="en-US" dirty="0">
                        <a:solidFill>
                          <a:schemeClr val="tx1"/>
                        </a:solidFill>
                      </a:endParaRPr>
                    </a:p>
                  </a:txBody>
                  <a:tcPr/>
                </a:tc>
                <a:tc>
                  <a:txBody>
                    <a:bodyPr/>
                    <a:lstStyle/>
                    <a:p>
                      <a:pPr algn="ctr"/>
                      <a:r>
                        <a:rPr lang="sr-Latn-RS" dirty="0" smtClean="0">
                          <a:solidFill>
                            <a:schemeClr val="tx1"/>
                          </a:solidFill>
                        </a:rPr>
                        <a:t>2011</a:t>
                      </a:r>
                      <a:endParaRPr lang="en-US" dirty="0">
                        <a:solidFill>
                          <a:schemeClr val="tx1"/>
                        </a:solidFill>
                      </a:endParaRPr>
                    </a:p>
                  </a:txBody>
                  <a:tcPr/>
                </a:tc>
                <a:tc>
                  <a:txBody>
                    <a:bodyPr/>
                    <a:lstStyle/>
                    <a:p>
                      <a:pPr algn="ctr"/>
                      <a:r>
                        <a:rPr lang="sr-Latn-RS" dirty="0" smtClean="0">
                          <a:solidFill>
                            <a:schemeClr val="tx1"/>
                          </a:solidFill>
                        </a:rPr>
                        <a:t>2012</a:t>
                      </a:r>
                      <a:endParaRPr lang="en-US" dirty="0">
                        <a:solidFill>
                          <a:schemeClr val="tx1"/>
                        </a:solidFill>
                      </a:endParaRPr>
                    </a:p>
                  </a:txBody>
                  <a:tcPr/>
                </a:tc>
                <a:tc>
                  <a:txBody>
                    <a:bodyPr/>
                    <a:lstStyle/>
                    <a:p>
                      <a:pPr algn="ctr"/>
                      <a:r>
                        <a:rPr lang="sr-Latn-RS" dirty="0" smtClean="0">
                          <a:solidFill>
                            <a:schemeClr val="tx1"/>
                          </a:solidFill>
                        </a:rPr>
                        <a:t>2013</a:t>
                      </a:r>
                      <a:endParaRPr lang="en-US" dirty="0">
                        <a:solidFill>
                          <a:schemeClr val="tx1"/>
                        </a:solidFill>
                      </a:endParaRPr>
                    </a:p>
                  </a:txBody>
                  <a:tcPr/>
                </a:tc>
                <a:tc>
                  <a:txBody>
                    <a:bodyPr/>
                    <a:lstStyle/>
                    <a:p>
                      <a:pPr algn="ctr"/>
                      <a:r>
                        <a:rPr lang="sr-Latn-RS" dirty="0" smtClean="0">
                          <a:solidFill>
                            <a:schemeClr val="tx1"/>
                          </a:solidFill>
                        </a:rPr>
                        <a:t>2014</a:t>
                      </a:r>
                      <a:endParaRPr lang="en-US" dirty="0">
                        <a:solidFill>
                          <a:schemeClr val="tx1"/>
                        </a:solidFill>
                      </a:endParaRPr>
                    </a:p>
                  </a:txBody>
                  <a:tcPr/>
                </a:tc>
              </a:tr>
              <a:tr h="370840">
                <a:tc>
                  <a:txBody>
                    <a:bodyPr/>
                    <a:lstStyle/>
                    <a:p>
                      <a:pPr algn="ctr"/>
                      <a:r>
                        <a:rPr lang="sr-Latn-ME" dirty="0" smtClean="0">
                          <a:solidFill>
                            <a:schemeClr val="tx1"/>
                          </a:solidFill>
                        </a:rPr>
                        <a:t>328</a:t>
                      </a:r>
                      <a:endParaRPr lang="en-US" dirty="0">
                        <a:solidFill>
                          <a:schemeClr val="tx1"/>
                        </a:solidFill>
                      </a:endParaRPr>
                    </a:p>
                  </a:txBody>
                  <a:tcPr/>
                </a:tc>
                <a:tc>
                  <a:txBody>
                    <a:bodyPr/>
                    <a:lstStyle/>
                    <a:p>
                      <a:pPr algn="ctr"/>
                      <a:r>
                        <a:rPr lang="sr-Latn-ME" dirty="0" smtClean="0">
                          <a:solidFill>
                            <a:schemeClr val="tx1"/>
                          </a:solidFill>
                        </a:rPr>
                        <a:t>466</a:t>
                      </a:r>
                      <a:endParaRPr lang="en-US" dirty="0">
                        <a:solidFill>
                          <a:schemeClr val="tx1"/>
                        </a:solidFill>
                      </a:endParaRPr>
                    </a:p>
                  </a:txBody>
                  <a:tcPr/>
                </a:tc>
                <a:tc>
                  <a:txBody>
                    <a:bodyPr/>
                    <a:lstStyle/>
                    <a:p>
                      <a:pPr algn="ctr"/>
                      <a:r>
                        <a:rPr lang="sr-Latn-ME" dirty="0" smtClean="0">
                          <a:solidFill>
                            <a:schemeClr val="tx1"/>
                          </a:solidFill>
                        </a:rPr>
                        <a:t>1</a:t>
                      </a:r>
                      <a:r>
                        <a:rPr lang="en-US" dirty="0" smtClean="0">
                          <a:solidFill>
                            <a:schemeClr val="tx1"/>
                          </a:solidFill>
                        </a:rPr>
                        <a:t>,</a:t>
                      </a:r>
                      <a:r>
                        <a:rPr lang="sr-Latn-ME" dirty="0" smtClean="0">
                          <a:solidFill>
                            <a:schemeClr val="tx1"/>
                          </a:solidFill>
                        </a:rPr>
                        <a:t>528</a:t>
                      </a:r>
                      <a:endParaRPr lang="en-US" dirty="0">
                        <a:solidFill>
                          <a:schemeClr val="tx1"/>
                        </a:solidFill>
                      </a:endParaRPr>
                    </a:p>
                  </a:txBody>
                  <a:tcPr/>
                </a:tc>
                <a:tc>
                  <a:txBody>
                    <a:bodyPr/>
                    <a:lstStyle/>
                    <a:p>
                      <a:pPr algn="ctr"/>
                      <a:r>
                        <a:rPr lang="sr-Latn-RS" dirty="0" smtClean="0">
                          <a:solidFill>
                            <a:schemeClr val="tx1"/>
                          </a:solidFill>
                        </a:rPr>
                        <a:t>3</a:t>
                      </a:r>
                      <a:r>
                        <a:rPr lang="en-US" dirty="0" smtClean="0">
                          <a:solidFill>
                            <a:schemeClr val="tx1"/>
                          </a:solidFill>
                        </a:rPr>
                        <a:t>,</a:t>
                      </a:r>
                      <a:r>
                        <a:rPr lang="sr-Latn-RS" dirty="0" smtClean="0">
                          <a:solidFill>
                            <a:schemeClr val="tx1"/>
                          </a:solidFill>
                        </a:rPr>
                        <a:t>338</a:t>
                      </a:r>
                      <a:endParaRPr lang="en-US" dirty="0">
                        <a:solidFill>
                          <a:schemeClr val="tx1"/>
                        </a:solidFill>
                      </a:endParaRPr>
                    </a:p>
                  </a:txBody>
                  <a:tcPr/>
                </a:tc>
                <a:tc>
                  <a:txBody>
                    <a:bodyPr/>
                    <a:lstStyle/>
                    <a:p>
                      <a:pPr algn="ctr"/>
                      <a:r>
                        <a:rPr lang="sr-Latn-RS" dirty="0" smtClean="0">
                          <a:solidFill>
                            <a:schemeClr val="tx1"/>
                          </a:solidFill>
                        </a:rPr>
                        <a:t>5</a:t>
                      </a:r>
                      <a:r>
                        <a:rPr lang="en-US" dirty="0" smtClean="0">
                          <a:solidFill>
                            <a:schemeClr val="tx1"/>
                          </a:solidFill>
                        </a:rPr>
                        <a:t>,</a:t>
                      </a:r>
                      <a:r>
                        <a:rPr lang="sr-Latn-RS" dirty="0" smtClean="0">
                          <a:solidFill>
                            <a:schemeClr val="tx1"/>
                          </a:solidFill>
                        </a:rPr>
                        <a:t>337</a:t>
                      </a:r>
                      <a:endParaRPr lang="en-US" dirty="0">
                        <a:solidFill>
                          <a:schemeClr val="tx1"/>
                        </a:solidFill>
                      </a:endParaRPr>
                    </a:p>
                  </a:txBody>
                  <a:tcPr/>
                </a:tc>
                <a:tc>
                  <a:txBody>
                    <a:bodyPr/>
                    <a:lstStyle/>
                    <a:p>
                      <a:pPr algn="ctr"/>
                      <a:r>
                        <a:rPr lang="sr-Latn-RS" dirty="0" smtClean="0">
                          <a:solidFill>
                            <a:schemeClr val="tx1"/>
                          </a:solidFill>
                        </a:rPr>
                        <a:t>7</a:t>
                      </a:r>
                      <a:r>
                        <a:rPr lang="en-US" dirty="0" smtClean="0">
                          <a:solidFill>
                            <a:schemeClr val="tx1"/>
                          </a:solidFill>
                        </a:rPr>
                        <a:t>,</a:t>
                      </a:r>
                      <a:r>
                        <a:rPr lang="sr-Latn-RS" dirty="0" smtClean="0">
                          <a:solidFill>
                            <a:schemeClr val="tx1"/>
                          </a:solidFill>
                        </a:rPr>
                        <a:t>680</a:t>
                      </a:r>
                      <a:endParaRPr lang="en-US" dirty="0">
                        <a:solidFill>
                          <a:schemeClr val="tx1"/>
                        </a:solidFill>
                      </a:endParaRPr>
                    </a:p>
                  </a:txBody>
                  <a:tcPr/>
                </a:tc>
                <a:tc>
                  <a:txBody>
                    <a:bodyPr/>
                    <a:lstStyle/>
                    <a:p>
                      <a:pPr algn="ctr"/>
                      <a:r>
                        <a:rPr lang="sr-Latn-RS" dirty="0" smtClean="0">
                          <a:solidFill>
                            <a:schemeClr val="tx1"/>
                          </a:solidFill>
                        </a:rPr>
                        <a:t>9</a:t>
                      </a:r>
                      <a:r>
                        <a:rPr lang="en-US" dirty="0" smtClean="0">
                          <a:solidFill>
                            <a:schemeClr val="tx1"/>
                          </a:solidFill>
                        </a:rPr>
                        <a:t>,</a:t>
                      </a:r>
                      <a:r>
                        <a:rPr lang="sr-Latn-RS" dirty="0" smtClean="0">
                          <a:solidFill>
                            <a:schemeClr val="tx1"/>
                          </a:solidFill>
                        </a:rPr>
                        <a:t>544</a:t>
                      </a:r>
                      <a:endParaRPr lang="en-US"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53370"/>
            <a:ext cx="7239000" cy="784830"/>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 ELECTRONIC COMMUNICATIONS AND POSTAL SERVICES</a:t>
            </a:r>
            <a:r>
              <a:rPr lang="sr-Latn-CS" sz="1600" b="1" dirty="0" smtClean="0">
                <a:solidFill>
                  <a:schemeClr val="accent1">
                    <a:lumMod val="50000"/>
                  </a:schemeClr>
                </a:solidFill>
                <a:latin typeface="Arial" pitchFamily="34" charset="0"/>
                <a:cs typeface="Arial" pitchFamily="34" charset="0"/>
              </a:rPr>
              <a:t>				</a:t>
            </a:r>
            <a:r>
              <a:rPr lang="sr-Latn-CS" sz="1600" b="1" u="sng" dirty="0" smtClean="0">
                <a:solidFill>
                  <a:schemeClr val="accent1">
                    <a:lumMod val="75000"/>
                  </a:schemeClr>
                </a:solidFill>
                <a:latin typeface="Arial" pitchFamily="34" charset="0"/>
                <a:cs typeface="Arial" pitchFamily="34" charset="0"/>
                <a:hlinkClick r:id="rId3"/>
              </a:rPr>
              <a:t>www.ekip.me</a:t>
            </a:r>
            <a:r>
              <a:rPr lang="sr-Latn-CS" sz="1600" b="1" u="sng" dirty="0" smtClean="0">
                <a:solidFill>
                  <a:schemeClr val="accent1">
                    <a:lumMod val="75000"/>
                  </a:schemeClr>
                </a:solidFill>
                <a:latin typeface="Arial" pitchFamily="34" charset="0"/>
                <a:cs typeface="Arial" pitchFamily="34" charset="0"/>
              </a:rPr>
              <a:t> </a:t>
            </a:r>
            <a:endParaRPr lang="en-US" sz="1600" b="1" u="sng" dirty="0">
              <a:solidFill>
                <a:schemeClr val="accent1">
                  <a:lumMod val="75000"/>
                </a:schemeClr>
              </a:solidFill>
              <a:latin typeface="Arial" pitchFamily="34" charset="0"/>
              <a:cs typeface="Arial" pitchFamily="34" charset="0"/>
            </a:endParaRPr>
          </a:p>
        </p:txBody>
      </p:sp>
      <p:cxnSp>
        <p:nvCxnSpPr>
          <p:cNvPr id="14" name="Straight Connector 13"/>
          <p:cNvCxnSpPr/>
          <p:nvPr/>
        </p:nvCxnSpPr>
        <p:spPr>
          <a:xfrm>
            <a:off x="0" y="838200"/>
            <a:ext cx="9144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pic>
        <p:nvPicPr>
          <p:cNvPr id="15" name="Picture 14" descr="Logo Agencije.bmp"/>
          <p:cNvPicPr>
            <a:picLocks noChangeAspect="1"/>
          </p:cNvPicPr>
          <p:nvPr/>
        </p:nvPicPr>
        <p:blipFill>
          <a:blip r:embed="rId4" cstate="print"/>
          <a:stretch>
            <a:fillRect/>
          </a:stretch>
        </p:blipFill>
        <p:spPr>
          <a:xfrm>
            <a:off x="470915" y="91082"/>
            <a:ext cx="900685" cy="670918"/>
          </a:xfrm>
          <a:prstGeom prst="rect">
            <a:avLst/>
          </a:prstGeom>
        </p:spPr>
      </p:pic>
      <p:sp>
        <p:nvSpPr>
          <p:cNvPr id="16" name="Footer Placeholder 7"/>
          <p:cNvSpPr>
            <a:spLocks noGrp="1"/>
          </p:cNvSpPr>
          <p:nvPr>
            <p:ph type="ftr" sz="quarter" idx="11"/>
          </p:nvPr>
        </p:nvSpPr>
        <p:spPr>
          <a:xfrm>
            <a:off x="0" y="6629400"/>
            <a:ext cx="8991600" cy="143669"/>
          </a:xfrm>
        </p:spPr>
        <p:txBody>
          <a:bodyPr/>
          <a:lstStyle/>
          <a:p>
            <a:endParaRPr lang="en-US" sz="1400" b="1" dirty="0">
              <a:solidFill>
                <a:schemeClr val="tx2">
                  <a:lumMod val="50000"/>
                </a:schemeClr>
              </a:solidFill>
              <a:latin typeface="Arial" pitchFamily="34" charset="0"/>
              <a:cs typeface="Arial" pitchFamily="34" charset="0"/>
            </a:endParaRPr>
          </a:p>
        </p:txBody>
      </p:sp>
      <p:sp>
        <p:nvSpPr>
          <p:cNvPr id="19" name="TextBox 18"/>
          <p:cNvSpPr txBox="1"/>
          <p:nvPr/>
        </p:nvSpPr>
        <p:spPr>
          <a:xfrm>
            <a:off x="685800" y="1143000"/>
            <a:ext cx="7772400" cy="461665"/>
          </a:xfrm>
          <a:prstGeom prst="rect">
            <a:avLst/>
          </a:prstGeom>
          <a:solidFill>
            <a:schemeClr val="accent1">
              <a:lumMod val="20000"/>
              <a:lumOff val="80000"/>
            </a:schemeClr>
          </a:solidFill>
        </p:spPr>
        <p:txBody>
          <a:bodyPr wrap="square" rtlCol="0">
            <a:spAutoFit/>
          </a:bodyPr>
          <a:lstStyle/>
          <a:p>
            <a:r>
              <a:rPr lang="sr-Latn-RS" sz="2400" b="1" dirty="0" smtClean="0">
                <a:latin typeface="Arial" pitchFamily="34" charset="0"/>
                <a:cs typeface="Arial" pitchFamily="34" charset="0"/>
              </a:rPr>
              <a:t>O</a:t>
            </a:r>
            <a:r>
              <a:rPr lang="en-US" sz="2400" b="1" dirty="0" err="1" smtClean="0">
                <a:latin typeface="Arial" pitchFamily="34" charset="0"/>
                <a:cs typeface="Arial" pitchFamily="34" charset="0"/>
              </a:rPr>
              <a:t>ther</a:t>
            </a:r>
            <a:r>
              <a:rPr lang="en-US" sz="2400" b="1" dirty="0" smtClean="0">
                <a:latin typeface="Arial" pitchFamily="34" charset="0"/>
                <a:cs typeface="Arial" pitchFamily="34" charset="0"/>
              </a:rPr>
              <a:t> types of Internet access</a:t>
            </a:r>
            <a:endParaRPr lang="en-US" sz="2400" b="1" dirty="0">
              <a:latin typeface="Arial" pitchFamily="34" charset="0"/>
              <a:cs typeface="Arial" pitchFamily="34" charset="0"/>
            </a:endParaRPr>
          </a:p>
        </p:txBody>
      </p:sp>
      <p:sp>
        <p:nvSpPr>
          <p:cNvPr id="9" name="Content Placeholder 8"/>
          <p:cNvSpPr>
            <a:spLocks noGrp="1"/>
          </p:cNvSpPr>
          <p:nvPr>
            <p:ph idx="1"/>
          </p:nvPr>
        </p:nvSpPr>
        <p:spPr>
          <a:xfrm>
            <a:off x="533400" y="2057400"/>
            <a:ext cx="8229600" cy="4267200"/>
          </a:xfrm>
        </p:spPr>
        <p:txBody>
          <a:bodyPr>
            <a:normAutofit/>
          </a:bodyPr>
          <a:lstStyle/>
          <a:p>
            <a:pPr algn="just">
              <a:buClrTx/>
              <a:buFont typeface="Wingdings" pitchFamily="2" charset="2"/>
              <a:buChar char="q"/>
            </a:pPr>
            <a:r>
              <a:rPr lang="en-US" dirty="0" smtClean="0"/>
              <a:t>Total number of Internet leased lines in </a:t>
            </a:r>
            <a:r>
              <a:rPr lang="sr-Latn-RS" dirty="0" smtClean="0"/>
              <a:t>2014</a:t>
            </a:r>
            <a:r>
              <a:rPr lang="en-US" dirty="0" smtClean="0"/>
              <a:t> amounted to</a:t>
            </a:r>
            <a:r>
              <a:rPr lang="sr-Latn-RS" dirty="0" smtClean="0"/>
              <a:t> 255</a:t>
            </a:r>
            <a:r>
              <a:rPr lang="en-US" dirty="0" smtClean="0"/>
              <a:t>;</a:t>
            </a:r>
            <a:endParaRPr lang="sr-Latn-RS" dirty="0" smtClean="0"/>
          </a:p>
          <a:p>
            <a:pPr algn="just">
              <a:buClrTx/>
              <a:buFont typeface="Wingdings" pitchFamily="2" charset="2"/>
              <a:buChar char="q"/>
            </a:pPr>
            <a:r>
              <a:rPr lang="en-US" dirty="0" smtClean="0"/>
              <a:t>Only</a:t>
            </a:r>
            <a:r>
              <a:rPr lang="sr-Latn-RS" dirty="0" smtClean="0"/>
              <a:t> 4 </a:t>
            </a:r>
            <a:r>
              <a:rPr lang="en-US" dirty="0" smtClean="0"/>
              <a:t>users had I</a:t>
            </a:r>
            <a:r>
              <a:rPr lang="sr-Latn-RS" dirty="0" smtClean="0"/>
              <a:t>nternet</a:t>
            </a:r>
            <a:r>
              <a:rPr lang="en-US" dirty="0" smtClean="0"/>
              <a:t> access via</a:t>
            </a:r>
            <a:r>
              <a:rPr lang="sr-Latn-RS" dirty="0" smtClean="0"/>
              <a:t> MPLS </a:t>
            </a:r>
            <a:r>
              <a:rPr lang="en-US" dirty="0" smtClean="0"/>
              <a:t>network of </a:t>
            </a:r>
            <a:r>
              <a:rPr lang="en-US" dirty="0" err="1" smtClean="0"/>
              <a:t>Crnogorski</a:t>
            </a:r>
            <a:r>
              <a:rPr lang="en-US" dirty="0" smtClean="0"/>
              <a:t> Telekom or</a:t>
            </a:r>
            <a:r>
              <a:rPr lang="sr-Latn-RS" dirty="0" smtClean="0"/>
              <a:t> M:Tel</a:t>
            </a:r>
            <a:r>
              <a:rPr lang="en-US" dirty="0" smtClean="0"/>
              <a:t>;</a:t>
            </a:r>
            <a:endParaRPr lang="sr-Latn-RS" dirty="0" smtClean="0"/>
          </a:p>
          <a:p>
            <a:pPr algn="just">
              <a:buClrTx/>
              <a:buFont typeface="Wingdings" pitchFamily="2" charset="2"/>
              <a:buChar char="q"/>
            </a:pPr>
            <a:r>
              <a:rPr lang="en-US" dirty="0" smtClean="0"/>
              <a:t>Total number of wireless access points with </a:t>
            </a:r>
            <a:r>
              <a:rPr lang="sr-Latn-RS" dirty="0" smtClean="0"/>
              <a:t>5 operator</a:t>
            </a:r>
            <a:r>
              <a:rPr lang="en-US" dirty="0" smtClean="0"/>
              <a:t>s at the end of</a:t>
            </a:r>
            <a:r>
              <a:rPr lang="sr-Latn-RS" dirty="0" smtClean="0"/>
              <a:t> 2014</a:t>
            </a:r>
            <a:r>
              <a:rPr lang="en-US" dirty="0" smtClean="0"/>
              <a:t> amounted to</a:t>
            </a:r>
            <a:r>
              <a:rPr lang="sr-Latn-RS" dirty="0" smtClean="0"/>
              <a:t> 238. </a:t>
            </a:r>
            <a:r>
              <a:rPr lang="en-US" dirty="0" smtClean="0"/>
              <a:t>All operators provide this type of access free of charge;</a:t>
            </a:r>
            <a:endParaRPr lang="sr-Latn-RS" dirty="0" smtClean="0"/>
          </a:p>
          <a:p>
            <a:pPr algn="just">
              <a:buClrTx/>
              <a:buFont typeface="Wingdings" pitchFamily="2" charset="2"/>
              <a:buChar char="q"/>
            </a:pPr>
            <a:r>
              <a:rPr lang="en-US" dirty="0" smtClean="0"/>
              <a:t>1 operator provided the service of satellite Internet access and it had</a:t>
            </a:r>
            <a:r>
              <a:rPr lang="sr-Latn-RS" dirty="0" smtClean="0"/>
              <a:t> 79 </a:t>
            </a:r>
            <a:r>
              <a:rPr lang="en-US" dirty="0" smtClean="0"/>
              <a:t>users at the end of 2014</a:t>
            </a:r>
            <a:r>
              <a:rPr lang="sr-Latn-RS" dirty="0" smtClean="0"/>
              <a:t>.</a:t>
            </a:r>
          </a:p>
          <a:p>
            <a:pPr>
              <a:buClrTx/>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53370"/>
            <a:ext cx="7239000" cy="784830"/>
          </a:xfrm>
          <a:prstGeom prst="rect">
            <a:avLst/>
          </a:prstGeom>
          <a:noFill/>
          <a:ln w="38100">
            <a:noFill/>
          </a:ln>
        </p:spPr>
        <p:txBody>
          <a:bodyPr wrap="square" rtlCol="0" anchor="t">
            <a:spAutoFit/>
          </a:bodyPr>
          <a:lstStyle/>
          <a:p>
            <a:pPr>
              <a:lnSpc>
                <a:spcPts val="1800"/>
              </a:lnSpc>
            </a:pPr>
            <a:r>
              <a:rPr lang="en-US" sz="1600" b="1" dirty="0" smtClean="0">
                <a:solidFill>
                  <a:schemeClr val="accent1">
                    <a:lumMod val="50000"/>
                  </a:schemeClr>
                </a:solidFill>
                <a:latin typeface="Arial" pitchFamily="34" charset="0"/>
                <a:cs typeface="Arial" pitchFamily="34" charset="0"/>
              </a:rPr>
              <a:t>MONTENEGRO</a:t>
            </a:r>
            <a:endParaRPr lang="sr-Latn-CS" sz="1600" b="1" dirty="0" smtClean="0">
              <a:solidFill>
                <a:schemeClr val="accent1">
                  <a:lumMod val="50000"/>
                </a:schemeClr>
              </a:solidFill>
              <a:latin typeface="Arial" pitchFamily="34" charset="0"/>
              <a:cs typeface="Arial" pitchFamily="34" charset="0"/>
            </a:endParaRPr>
          </a:p>
          <a:p>
            <a:pPr>
              <a:lnSpc>
                <a:spcPts val="1800"/>
              </a:lnSpc>
            </a:pPr>
            <a:r>
              <a:rPr lang="sr-Latn-CS" sz="1600" b="1" dirty="0" smtClean="0">
                <a:solidFill>
                  <a:schemeClr val="accent1">
                    <a:lumMod val="50000"/>
                  </a:schemeClr>
                </a:solidFill>
                <a:latin typeface="Arial" pitchFamily="34" charset="0"/>
                <a:cs typeface="Arial" pitchFamily="34" charset="0"/>
              </a:rPr>
              <a:t>AGENC</a:t>
            </a:r>
            <a:r>
              <a:rPr lang="en-US" sz="1600" b="1" dirty="0" smtClean="0">
                <a:solidFill>
                  <a:schemeClr val="accent1">
                    <a:lumMod val="50000"/>
                  </a:schemeClr>
                </a:solidFill>
                <a:latin typeface="Arial" pitchFamily="34" charset="0"/>
                <a:cs typeface="Arial" pitchFamily="34" charset="0"/>
              </a:rPr>
              <a:t>Y FOR ELECTRONIC COMMUNICATIONS AND POSTAL SERVICES</a:t>
            </a:r>
            <a:r>
              <a:rPr lang="sr-Latn-CS" sz="1600" b="1" dirty="0" smtClean="0">
                <a:solidFill>
                  <a:schemeClr val="accent1">
                    <a:lumMod val="50000"/>
                  </a:schemeClr>
                </a:solidFill>
                <a:latin typeface="Arial" pitchFamily="34" charset="0"/>
                <a:cs typeface="Arial" pitchFamily="34" charset="0"/>
              </a:rPr>
              <a:t>				</a:t>
            </a:r>
            <a:r>
              <a:rPr lang="sr-Latn-CS" sz="1600" b="1" u="sng" dirty="0" smtClean="0">
                <a:solidFill>
                  <a:schemeClr val="accent1">
                    <a:lumMod val="75000"/>
                  </a:schemeClr>
                </a:solidFill>
                <a:latin typeface="Arial" pitchFamily="34" charset="0"/>
                <a:cs typeface="Arial" pitchFamily="34" charset="0"/>
                <a:hlinkClick r:id="rId3"/>
              </a:rPr>
              <a:t>www.ekip.me</a:t>
            </a:r>
            <a:r>
              <a:rPr lang="sr-Latn-CS" sz="1600" b="1" u="sng" dirty="0" smtClean="0">
                <a:solidFill>
                  <a:schemeClr val="accent1">
                    <a:lumMod val="75000"/>
                  </a:schemeClr>
                </a:solidFill>
                <a:latin typeface="Arial" pitchFamily="34" charset="0"/>
                <a:cs typeface="Arial" pitchFamily="34" charset="0"/>
              </a:rPr>
              <a:t> </a:t>
            </a:r>
            <a:endParaRPr lang="en-US" sz="1600" b="1" u="sng" dirty="0">
              <a:solidFill>
                <a:schemeClr val="accent1">
                  <a:lumMod val="75000"/>
                </a:schemeClr>
              </a:solidFill>
              <a:latin typeface="Arial" pitchFamily="34" charset="0"/>
              <a:cs typeface="Arial" pitchFamily="34" charset="0"/>
            </a:endParaRPr>
          </a:p>
        </p:txBody>
      </p:sp>
      <p:cxnSp>
        <p:nvCxnSpPr>
          <p:cNvPr id="14" name="Straight Connector 13"/>
          <p:cNvCxnSpPr/>
          <p:nvPr/>
        </p:nvCxnSpPr>
        <p:spPr>
          <a:xfrm>
            <a:off x="0" y="838200"/>
            <a:ext cx="9144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pic>
        <p:nvPicPr>
          <p:cNvPr id="15" name="Picture 14" descr="Logo Agencije.bmp"/>
          <p:cNvPicPr>
            <a:picLocks noChangeAspect="1"/>
          </p:cNvPicPr>
          <p:nvPr/>
        </p:nvPicPr>
        <p:blipFill>
          <a:blip r:embed="rId4" cstate="print"/>
          <a:stretch>
            <a:fillRect/>
          </a:stretch>
        </p:blipFill>
        <p:spPr>
          <a:xfrm>
            <a:off x="470915" y="91082"/>
            <a:ext cx="900685" cy="670918"/>
          </a:xfrm>
          <a:prstGeom prst="rect">
            <a:avLst/>
          </a:prstGeom>
        </p:spPr>
      </p:pic>
      <p:sp>
        <p:nvSpPr>
          <p:cNvPr id="16" name="Footer Placeholder 7"/>
          <p:cNvSpPr>
            <a:spLocks noGrp="1"/>
          </p:cNvSpPr>
          <p:nvPr>
            <p:ph type="ftr" sz="quarter" idx="11"/>
          </p:nvPr>
        </p:nvSpPr>
        <p:spPr>
          <a:xfrm>
            <a:off x="0" y="6629400"/>
            <a:ext cx="8991600" cy="143669"/>
          </a:xfrm>
        </p:spPr>
        <p:txBody>
          <a:bodyPr/>
          <a:lstStyle/>
          <a:p>
            <a:endParaRPr lang="en-US" sz="1400" b="1" dirty="0">
              <a:solidFill>
                <a:schemeClr val="tx2">
                  <a:lumMod val="50000"/>
                </a:schemeClr>
              </a:solidFill>
              <a:latin typeface="Arial" pitchFamily="34" charset="0"/>
              <a:cs typeface="Arial" pitchFamily="34" charset="0"/>
            </a:endParaRPr>
          </a:p>
        </p:txBody>
      </p:sp>
      <p:sp>
        <p:nvSpPr>
          <p:cNvPr id="19" name="TextBox 18"/>
          <p:cNvSpPr txBox="1"/>
          <p:nvPr/>
        </p:nvSpPr>
        <p:spPr>
          <a:xfrm>
            <a:off x="685800" y="1143000"/>
            <a:ext cx="7772400" cy="830997"/>
          </a:xfrm>
          <a:prstGeom prst="rect">
            <a:avLst/>
          </a:prstGeom>
          <a:solidFill>
            <a:schemeClr val="accent1">
              <a:lumMod val="20000"/>
              <a:lumOff val="80000"/>
            </a:schemeClr>
          </a:solidFill>
        </p:spPr>
        <p:txBody>
          <a:bodyPr wrap="square" rtlCol="0">
            <a:spAutoFit/>
          </a:bodyPr>
          <a:lstStyle/>
          <a:p>
            <a:r>
              <a:rPr lang="sr-Latn-RS" sz="2400" b="1" dirty="0" smtClean="0">
                <a:latin typeface="Arial" pitchFamily="34" charset="0"/>
                <a:cs typeface="Arial" pitchFamily="34" charset="0"/>
              </a:rPr>
              <a:t>Stru</a:t>
            </a:r>
            <a:r>
              <a:rPr lang="en-US" sz="2400" b="1" dirty="0" err="1" smtClean="0">
                <a:latin typeface="Arial" pitchFamily="34" charset="0"/>
                <a:cs typeface="Arial" pitchFamily="34" charset="0"/>
              </a:rPr>
              <a:t>cture</a:t>
            </a:r>
            <a:r>
              <a:rPr lang="en-US" sz="2400" b="1" dirty="0" smtClean="0">
                <a:latin typeface="Arial" pitchFamily="34" charset="0"/>
                <a:cs typeface="Arial" pitchFamily="34" charset="0"/>
              </a:rPr>
              <a:t> of users of fixed broadband Internet access</a:t>
            </a:r>
            <a:endParaRPr lang="en-US" sz="2400" b="1" dirty="0">
              <a:latin typeface="Arial" pitchFamily="34" charset="0"/>
              <a:cs typeface="Arial" pitchFamily="34" charset="0"/>
            </a:endParaRPr>
          </a:p>
        </p:txBody>
      </p:sp>
      <p:sp>
        <p:nvSpPr>
          <p:cNvPr id="9" name="Content Placeholder 8"/>
          <p:cNvSpPr>
            <a:spLocks noGrp="1"/>
          </p:cNvSpPr>
          <p:nvPr>
            <p:ph idx="1"/>
          </p:nvPr>
        </p:nvSpPr>
        <p:spPr>
          <a:xfrm>
            <a:off x="533400" y="2057400"/>
            <a:ext cx="8229600" cy="4267200"/>
          </a:xfrm>
        </p:spPr>
        <p:txBody>
          <a:bodyPr/>
          <a:lstStyle/>
          <a:p>
            <a:pPr>
              <a:buClrTx/>
              <a:buNone/>
            </a:pPr>
            <a:endParaRPr lang="sr-Latn-RS" dirty="0" smtClean="0"/>
          </a:p>
          <a:p>
            <a:pPr>
              <a:buClrTx/>
              <a:buNone/>
            </a:pPr>
            <a:endParaRPr lang="en-US" dirty="0"/>
          </a:p>
        </p:txBody>
      </p:sp>
      <p:graphicFrame>
        <p:nvGraphicFramePr>
          <p:cNvPr id="11" name="Chart 10"/>
          <p:cNvGraphicFramePr/>
          <p:nvPr/>
        </p:nvGraphicFramePr>
        <p:xfrm>
          <a:off x="2895600" y="2057400"/>
          <a:ext cx="5943600" cy="35814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240BEE36140C4099AA2AE462C59614" ma:contentTypeVersion="2" ma:contentTypeDescription="Create a new document." ma:contentTypeScope="" ma:versionID="e63c2246d32922dcb5ba18055bf4d5d1">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f03cfa57e716973114bdf2422329f5c"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F856453-727E-4DAA-976F-AFA75F352281}"/>
</file>

<file path=customXml/itemProps2.xml><?xml version="1.0" encoding="utf-8"?>
<ds:datastoreItem xmlns:ds="http://schemas.openxmlformats.org/officeDocument/2006/customXml" ds:itemID="{F9929718-184D-4DAF-9683-CDD3CAA6EA7A}"/>
</file>

<file path=customXml/itemProps3.xml><?xml version="1.0" encoding="utf-8"?>
<ds:datastoreItem xmlns:ds="http://schemas.openxmlformats.org/officeDocument/2006/customXml" ds:itemID="{AD65A34C-AAD6-467E-B22E-89752A9DBFD3}"/>
</file>

<file path=docProps/app.xml><?xml version="1.0" encoding="utf-8"?>
<Properties xmlns="http://schemas.openxmlformats.org/officeDocument/2006/extended-properties" xmlns:vt="http://schemas.openxmlformats.org/officeDocument/2006/docPropsVTypes">
  <Template/>
  <TotalTime>5232</TotalTime>
  <Words>1732</Words>
  <Application>Microsoft Office PowerPoint</Application>
  <PresentationFormat>On-screen Show (4:3)</PresentationFormat>
  <Paragraphs>234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Concourse</vt:lpstr>
      <vt:lpstr>Broadband Market in Monetengro   Dragana Kaluđerović, B.Sc.E.E. dragana.kaludjerovic@ekip.me   Milena Jelić, B.Sc.(Econ.) milena.jelic@ekip.me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OPREMA I TELEKOMUNIKACIONA TERMINALNA OPREMA</dc:title>
  <dc:creator>Milena Jelic</dc:creator>
  <cp:lastModifiedBy>milena.jelic</cp:lastModifiedBy>
  <cp:revision>145</cp:revision>
  <dcterms:created xsi:type="dcterms:W3CDTF">2006-08-16T00:00:00Z</dcterms:created>
  <dcterms:modified xsi:type="dcterms:W3CDTF">2015-04-20T20:04:36Z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0x01010042240BEE36140C4099AA2AE462C59614</vt:lpwstr>
  </property>
</Properties>
</file>