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5" r:id="rId2"/>
    <p:sldId id="377" r:id="rId3"/>
    <p:sldId id="393" r:id="rId4"/>
    <p:sldId id="390" r:id="rId5"/>
    <p:sldId id="371" r:id="rId6"/>
    <p:sldId id="369" r:id="rId7"/>
    <p:sldId id="394" r:id="rId8"/>
    <p:sldId id="387" r:id="rId9"/>
    <p:sldId id="388" r:id="rId10"/>
    <p:sldId id="391" r:id="rId11"/>
    <p:sldId id="392" r:id="rId12"/>
    <p:sldId id="3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FC67"/>
    <a:srgbClr val="034B93"/>
    <a:srgbClr val="003366"/>
    <a:srgbClr val="006699"/>
    <a:srgbClr val="3366CC"/>
    <a:srgbClr val="323232"/>
    <a:srgbClr val="828F96"/>
    <a:srgbClr val="99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3410" autoAdjust="0"/>
  </p:normalViewPr>
  <p:slideViewPr>
    <p:cSldViewPr>
      <p:cViewPr>
        <p:scale>
          <a:sx n="70" d="100"/>
          <a:sy n="70" d="100"/>
        </p:scale>
        <p:origin x="-136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0" d="100"/>
        <a:sy n="1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puras\Desktop\FTTH%20conference%202015%20(Warsaw)\presentation\BB%20speeds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1555096738426203E-2"/>
          <c:y val="7.1062774070854873E-2"/>
          <c:w val="0.98844495673320243"/>
          <c:h val="0.86906437203626419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Sheet1!$A$3</c:f>
              <c:strCache>
                <c:ptCount val="1"/>
                <c:pt idx="0">
                  <c:v>WiMAX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1"/>
            <c:showPercent val="0"/>
            <c:showBubbleSize val="0"/>
            <c:separator>, </c:separator>
            <c:showLeaderLines val="0"/>
          </c:dLbls>
          <c:cat>
            <c:numRef>
              <c:f>Sheet1!$B$1:$H$1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Sheet1!$B$3:$H$3</c:f>
              <c:numCache>
                <c:formatCode>General</c:formatCode>
                <c:ptCount val="7"/>
                <c:pt idx="0">
                  <c:v>8</c:v>
                </c:pt>
                <c:pt idx="1">
                  <c:v>217</c:v>
                </c:pt>
                <c:pt idx="2">
                  <c:v>289</c:v>
                </c:pt>
                <c:pt idx="3">
                  <c:v>364</c:v>
                </c:pt>
                <c:pt idx="4">
                  <c:v>532</c:v>
                </c:pt>
                <c:pt idx="5">
                  <c:v>552</c:v>
                </c:pt>
                <c:pt idx="6">
                  <c:v>600</c:v>
                </c:pt>
              </c:numCache>
            </c:numRef>
          </c:val>
        </c:ser>
        <c:ser>
          <c:idx val="4"/>
          <c:order val="1"/>
          <c:tx>
            <c:strRef>
              <c:f>Sheet1!$A$2</c:f>
              <c:strCache>
                <c:ptCount val="1"/>
                <c:pt idx="0">
                  <c:v>LTE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1"/>
            <c:showPercent val="0"/>
            <c:showBubbleSize val="0"/>
            <c:separator>, </c:separator>
            <c:showLeaderLines val="0"/>
          </c:dLbls>
          <c:cat>
            <c:numRef>
              <c:f>Sheet1!$B$1:$H$1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21</c:v>
                </c:pt>
                <c:pt idx="4">
                  <c:v>133</c:v>
                </c:pt>
                <c:pt idx="5">
                  <c:v>155</c:v>
                </c:pt>
                <c:pt idx="6">
                  <c:v>1145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55072"/>
        <c:axId val="6756608"/>
      </c:barChart>
      <c:dateAx>
        <c:axId val="675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/>
          <a:lstStyle/>
          <a:p>
            <a:pPr>
              <a:defRPr/>
            </a:pPr>
            <a:endParaRPr lang="lt-LT"/>
          </a:p>
        </c:txPr>
        <c:crossAx val="6756608"/>
        <c:crosses val="autoZero"/>
        <c:auto val="0"/>
        <c:lblOffset val="50"/>
        <c:baseTimeUnit val="days"/>
      </c:dateAx>
      <c:valAx>
        <c:axId val="6756608"/>
        <c:scaling>
          <c:orientation val="minMax"/>
          <c:min val="1"/>
        </c:scaling>
        <c:delete val="1"/>
        <c:axPos val="l"/>
        <c:numFmt formatCode="General" sourceLinked="1"/>
        <c:majorTickMark val="none"/>
        <c:minorTickMark val="none"/>
        <c:tickLblPos val="none"/>
        <c:crossAx val="6755072"/>
        <c:crosses val="autoZero"/>
        <c:crossBetween val="between"/>
        <c:majorUnit val="500"/>
        <c:minorUnit val="100"/>
      </c:valAx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1"/>
            </a:pPr>
            <a:r>
              <a:rPr lang="en-US" b="1"/>
              <a:t>In </a:t>
            </a:r>
            <a:r>
              <a:rPr lang="lt-LT" b="1"/>
              <a:t>Q3 </a:t>
            </a:r>
            <a:r>
              <a:rPr lang="en-US" b="1"/>
              <a:t>201</a:t>
            </a:r>
            <a:r>
              <a:rPr lang="lt-LT" b="1"/>
              <a:t>4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1275082020997378"/>
          <c:y val="0.123125"/>
          <c:w val="0.52416666666666678"/>
          <c:h val="0.7862500000000001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explosion val="2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3.1249835958005248E-2"/>
                  <c:y val="-0.1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sz="1200"/>
                      <a:t>&lt;2 Mbps</a:t>
                    </a:r>
                  </a:p>
                  <a:p>
                    <a:pPr>
                      <a:defRPr sz="1200"/>
                    </a:pPr>
                    <a:r>
                      <a:rPr lang="en-US" sz="1200"/>
                      <a:t> 3,1%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400" baseline="0"/>
                  </a:pPr>
                  <a:endParaRPr lang="lt-LT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 baseline="0"/>
                  </a:pPr>
                  <a:endParaRPr lang="lt-LT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30-100 Mbps</a:t>
                    </a:r>
                    <a:r>
                      <a:rPr lang="en-US"/>
                      <a:t> 37,6%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4166666666666669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b="1" dirty="0"/>
                      <a:t>&gt;100 Mbps</a:t>
                    </a:r>
                    <a:r>
                      <a:rPr lang="en-US" sz="1800" dirty="0"/>
                      <a:t> 10,3%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lt-L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&lt;2 Mbps</c:v>
                </c:pt>
                <c:pt idx="1">
                  <c:v>2-10 Mbps</c:v>
                </c:pt>
                <c:pt idx="2">
                  <c:v>10-30 Mbps</c:v>
                </c:pt>
                <c:pt idx="3">
                  <c:v>30-100 Mbps</c:v>
                </c:pt>
                <c:pt idx="4">
                  <c:v>&gt;100 Mbps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3.1E-2</c:v>
                </c:pt>
                <c:pt idx="1">
                  <c:v>0.34699999999999998</c:v>
                </c:pt>
                <c:pt idx="2">
                  <c:v>0.14399999999999999</c:v>
                </c:pt>
                <c:pt idx="3">
                  <c:v>0.376</c:v>
                </c:pt>
                <c:pt idx="4">
                  <c:v>0.10299999999999999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85"/>
        <c:holeSize val="75"/>
      </c:doughnutChart>
      <c:spPr>
        <a:noFill/>
        <a:ln w="25373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lt-LT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3E1CD0-5448-4479-BE8D-A32066FFDF76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919451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noProof="0" smtClean="0"/>
              <a:t>Click to edit Master text styles</a:t>
            </a:r>
          </a:p>
          <a:p>
            <a:pPr lvl="1"/>
            <a:r>
              <a:rPr lang="en-US" altLang="lt-LT" noProof="0" smtClean="0"/>
              <a:t>Second level</a:t>
            </a:r>
          </a:p>
          <a:p>
            <a:pPr lvl="2"/>
            <a:r>
              <a:rPr lang="en-US" altLang="lt-LT" noProof="0" smtClean="0"/>
              <a:t>Third level</a:t>
            </a:r>
          </a:p>
          <a:p>
            <a:pPr lvl="3"/>
            <a:r>
              <a:rPr lang="en-US" altLang="lt-LT" noProof="0" smtClean="0"/>
              <a:t>Fourth level</a:t>
            </a:r>
          </a:p>
          <a:p>
            <a:pPr lvl="4"/>
            <a:r>
              <a:rPr lang="en-US" altLang="lt-LT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lt-L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CDD83F-3B8F-4563-AE57-DB917DFB7651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38600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 dirty="0" smtClean="0"/>
              <a:t>Evaldas Stankevičius</a:t>
            </a:r>
            <a:endParaRPr lang="en-US" altLang="lt-L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7DE4-1EA0-4931-A4E3-CBCE06E36C18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02121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9AE9C-EA07-4A25-8FE3-01B7B140C4B5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255127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145213" y="1219200"/>
            <a:ext cx="1793875" cy="4800600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762000" y="1219200"/>
            <a:ext cx="5230813" cy="4800600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8C4A6-4046-4A81-927D-869AAF732071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2675297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Pavadinimas ir keturių stulpelių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sz="quarter"/>
          </p:nvPr>
        </p:nvSpPr>
        <p:spPr>
          <a:xfrm>
            <a:off x="762000" y="1219200"/>
            <a:ext cx="7162800" cy="7620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762000" y="2057400"/>
            <a:ext cx="3511550" cy="190500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quarter" idx="2"/>
          </p:nvPr>
        </p:nvSpPr>
        <p:spPr>
          <a:xfrm>
            <a:off x="4425950" y="2057400"/>
            <a:ext cx="3513138" cy="190500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3"/>
          </p:nvPr>
        </p:nvSpPr>
        <p:spPr>
          <a:xfrm>
            <a:off x="762000" y="4114800"/>
            <a:ext cx="3511550" cy="190500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425950" y="4114800"/>
            <a:ext cx="3513138" cy="190500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0B380-D564-47C6-8746-D4F1303F84D6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744056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/>
          </p:nvPr>
        </p:nvSpPr>
        <p:spPr>
          <a:xfrm>
            <a:off x="762000" y="1219200"/>
            <a:ext cx="7177088" cy="480060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7D4B3-3EAC-4F8E-9D2B-527CA7345558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1704528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1560" y="404664"/>
            <a:ext cx="6768752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lt-L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11560" y="1340768"/>
            <a:ext cx="7344990" cy="489652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59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F9460-C65B-468D-901C-27B40570D561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289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495A2-4B9A-49E8-A5E1-0B60588A998D}" type="slidenum">
              <a:rPr lang="en-US" altLang="lt-LT"/>
              <a:pPr>
                <a:defRPr/>
              </a:pPr>
              <a:t>‹#›</a:t>
            </a:fld>
            <a:r>
              <a:rPr lang="en-US" altLang="lt-L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608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351155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5950" y="2057400"/>
            <a:ext cx="351313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8229600" y="64008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676D7DE4-1EA0-4931-A4E3-CBCE06E36C18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88381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71EC5-B021-4F0F-BC6A-A03D647527C6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417697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A8083-9684-4CE0-BCCA-339CC15BF9DA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124669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53F57-A924-4FB4-805E-652221F6ED77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264139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635896" y="26064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72200" y="6237312"/>
            <a:ext cx="160020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lt-LT" dirty="0" err="1" smtClean="0"/>
              <a:t>Evaldas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Stankevi</a:t>
            </a:r>
            <a:r>
              <a:rPr lang="lt-LT" altLang="lt-LT" dirty="0" err="1" smtClean="0"/>
              <a:t>čius</a:t>
            </a:r>
            <a:endParaRPr lang="en-US" altLang="lt-L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C232B-0943-4059-8463-7B7C288A9CCD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45370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334125"/>
            <a:ext cx="2895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t-LT" altLang="lt-LT"/>
              <a:t>Ričardas Budavičius</a:t>
            </a:r>
            <a:endParaRPr lang="en-US" alt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0A1A2-C8EA-45B9-9435-A469E33A1563}" type="slidenum">
              <a:rPr lang="en-US" altLang="lt-LT"/>
              <a:pPr>
                <a:defRPr/>
              </a:pPr>
              <a:t>‹#›</a:t>
            </a:fld>
            <a:r>
              <a:rPr lang="en-US" altLang="lt-LT"/>
              <a:t> psl</a:t>
            </a:r>
          </a:p>
        </p:txBody>
      </p:sp>
    </p:spTree>
    <p:extLst>
      <p:ext uri="{BB962C8B-B14F-4D97-AF65-F5344CB8AC3E}">
        <p14:creationId xmlns:p14="http://schemas.microsoft.com/office/powerpoint/2010/main" val="60760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2192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57400"/>
            <a:ext cx="717708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text styles</a:t>
            </a:r>
          </a:p>
          <a:p>
            <a:pPr lvl="1"/>
            <a:r>
              <a:rPr lang="en-US" altLang="lt-LT" smtClean="0"/>
              <a:t>Second level</a:t>
            </a:r>
          </a:p>
          <a:p>
            <a:pPr lvl="2"/>
            <a:r>
              <a:rPr lang="en-US" altLang="lt-LT" smtClean="0"/>
              <a:t>Third level</a:t>
            </a:r>
          </a:p>
          <a:p>
            <a:pPr lvl="3"/>
            <a:r>
              <a:rPr lang="en-US" altLang="lt-LT" smtClean="0"/>
              <a:t>Fourth level</a:t>
            </a:r>
          </a:p>
          <a:p>
            <a:pPr lvl="4"/>
            <a:r>
              <a:rPr lang="en-US" alt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0" y="6248400"/>
            <a:ext cx="1600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323232"/>
                </a:solidFill>
                <a:latin typeface="+mn-lt"/>
              </a:defRPr>
            </a:lvl1pPr>
          </a:lstStyle>
          <a:p>
            <a:pPr>
              <a:defRPr/>
            </a:pPr>
            <a:endParaRPr lang="lt-LT" alt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2484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323232"/>
                </a:solidFill>
                <a:latin typeface="+mn-lt"/>
              </a:defRPr>
            </a:lvl1pPr>
          </a:lstStyle>
          <a:p>
            <a:pPr>
              <a:defRPr/>
            </a:pPr>
            <a:fld id="{69ADCFA5-9966-42A2-8DAA-C1896D2757A9}" type="slidenum">
              <a:rPr lang="en-US" altLang="lt-LT" smtClean="0"/>
              <a:pPr>
                <a:defRPr/>
              </a:pPr>
              <a:t>‹#›</a:t>
            </a:fld>
            <a:endParaRPr lang="en-US" alt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4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F8943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rgbClr val="828F9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828F9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F9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828F9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rgbClr val="828F9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828F9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828F9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828F9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828F96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Microsoft_Excel_97-2003_Worksheet2.xls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133600"/>
            <a:ext cx="8610600" cy="1143000"/>
          </a:xfrm>
          <a:effectLst>
            <a:outerShdw dist="35921" dir="2700000" algn="ctr" rotWithShape="0">
              <a:schemeClr val="folHlink"/>
            </a:outerShdw>
          </a:effectLst>
        </p:spPr>
        <p:txBody>
          <a:bodyPr/>
          <a:lstStyle/>
          <a:p>
            <a:pPr algn="ctr" eaLnBrk="1" hangingPunct="1"/>
            <a:r>
              <a:rPr lang="en-US" altLang="ko-KR" sz="3600" dirty="0" smtClean="0">
                <a:solidFill>
                  <a:srgbClr val="990000"/>
                </a:solidFill>
                <a:latin typeface="Tahoma" pitchFamily="34" charset="0"/>
                <a:ea typeface="굴림" pitchFamily="50" charset="-127"/>
              </a:rPr>
              <a:t>Importance and development of </a:t>
            </a:r>
            <a:r>
              <a:rPr lang="en-US" altLang="ko-KR" sz="3600" dirty="0">
                <a:solidFill>
                  <a:srgbClr val="990000"/>
                </a:solidFill>
                <a:latin typeface="Tahoma" pitchFamily="34" charset="0"/>
                <a:ea typeface="굴림" pitchFamily="50" charset="-127"/>
              </a:rPr>
              <a:t>b</a:t>
            </a:r>
            <a:r>
              <a:rPr lang="en-US" altLang="ko-KR" sz="3600" dirty="0" smtClean="0">
                <a:solidFill>
                  <a:srgbClr val="990000"/>
                </a:solidFill>
                <a:latin typeface="Tahoma" pitchFamily="34" charset="0"/>
                <a:ea typeface="굴림" pitchFamily="50" charset="-127"/>
              </a:rPr>
              <a:t>roadband access in </a:t>
            </a:r>
            <a:r>
              <a:rPr lang="en-US" altLang="ko-KR" sz="3600" dirty="0">
                <a:solidFill>
                  <a:srgbClr val="990000"/>
                </a:solidFill>
                <a:latin typeface="Tahoma" pitchFamily="34" charset="0"/>
                <a:ea typeface="굴림" pitchFamily="50" charset="-127"/>
              </a:rPr>
              <a:t>Lithuania </a:t>
            </a:r>
            <a:endParaRPr lang="en-US" altLang="ko-KR" sz="3600" dirty="0" smtClean="0">
              <a:solidFill>
                <a:srgbClr val="99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600200" y="3886200"/>
            <a:ext cx="6172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rgbClr val="828F96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828F96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rgbClr val="828F96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828F96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rgbClr val="828F9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828F9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828F9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828F9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828F9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lt-LT" sz="2400" b="1" dirty="0" err="1" smtClean="0">
                <a:solidFill>
                  <a:schemeClr val="tx1"/>
                </a:solidFill>
              </a:rPr>
              <a:t>Paulius</a:t>
            </a:r>
            <a:r>
              <a:rPr lang="en-US" altLang="lt-LT" sz="2400" b="1" dirty="0" smtClean="0">
                <a:solidFill>
                  <a:schemeClr val="tx1"/>
                </a:solidFill>
              </a:rPr>
              <a:t> </a:t>
            </a:r>
            <a:r>
              <a:rPr lang="en-US" altLang="lt-LT" sz="2400" b="1" dirty="0" err="1" smtClean="0">
                <a:solidFill>
                  <a:schemeClr val="tx1"/>
                </a:solidFill>
              </a:rPr>
              <a:t>Vaina</a:t>
            </a:r>
            <a:endParaRPr lang="lt-LT" altLang="lt-LT" sz="2400" b="1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lt-LT" sz="24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lt-LT" sz="2000" dirty="0" smtClean="0">
                <a:solidFill>
                  <a:schemeClr val="tx1"/>
                </a:solidFill>
              </a:rPr>
              <a:t>Communications </a:t>
            </a:r>
            <a:r>
              <a:rPr lang="en-US" altLang="lt-LT" sz="2000" dirty="0">
                <a:solidFill>
                  <a:schemeClr val="tx1"/>
                </a:solidFill>
              </a:rPr>
              <a:t>Regulatory </a:t>
            </a:r>
            <a:r>
              <a:rPr lang="en-US" altLang="lt-LT" sz="2000" dirty="0" smtClean="0">
                <a:solidFill>
                  <a:schemeClr val="tx1"/>
                </a:solidFill>
              </a:rPr>
              <a:t>Authority</a:t>
            </a:r>
            <a:r>
              <a:rPr lang="lt-LT" altLang="lt-LT" sz="2000" dirty="0" smtClean="0">
                <a:solidFill>
                  <a:schemeClr val="tx1"/>
                </a:solidFill>
              </a:rPr>
              <a:t> </a:t>
            </a:r>
            <a:endParaRPr lang="en-US" altLang="lt-LT" sz="2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t-LT" altLang="lt-LT" sz="2000" dirty="0">
                <a:solidFill>
                  <a:schemeClr val="tx1"/>
                </a:solidFill>
              </a:rPr>
              <a:t>o</a:t>
            </a:r>
            <a:r>
              <a:rPr lang="en-US" altLang="lt-LT" sz="2000" dirty="0">
                <a:solidFill>
                  <a:schemeClr val="tx1"/>
                </a:solidFill>
              </a:rPr>
              <a:t>f </a:t>
            </a:r>
            <a:r>
              <a:rPr lang="en-US" altLang="lt-LT" sz="2000" dirty="0" smtClean="0">
                <a:solidFill>
                  <a:schemeClr val="tx1"/>
                </a:solidFill>
              </a:rPr>
              <a:t>the Republic </a:t>
            </a:r>
            <a:r>
              <a:rPr lang="en-US" altLang="lt-LT" sz="2000" dirty="0">
                <a:solidFill>
                  <a:schemeClr val="tx1"/>
                </a:solidFill>
              </a:rPr>
              <a:t>of Lithuania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lt-LT" sz="1600" dirty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lt-LT" sz="1400" dirty="0">
                <a:solidFill>
                  <a:schemeClr val="tx1"/>
                </a:solidFill>
              </a:rPr>
              <a:t>ITU Regional Forum </a:t>
            </a:r>
            <a:r>
              <a:rPr lang="en-US" altLang="lt-LT" sz="1400" dirty="0" smtClean="0">
                <a:solidFill>
                  <a:schemeClr val="tx1"/>
                </a:solidFill>
              </a:rPr>
              <a:t>for Europe (RDF-EUR) „Broadband for Sustainable Development”, Bucharest, Romania  </a:t>
            </a:r>
            <a:endParaRPr lang="lt-LT" altLang="lt-LT" sz="1400" dirty="0" smtClean="0">
              <a:solidFill>
                <a:schemeClr val="tx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lt-LT" sz="1400" dirty="0" smtClean="0">
                <a:solidFill>
                  <a:schemeClr val="tx1"/>
                </a:solidFill>
              </a:rPr>
              <a:t>20-22 April </a:t>
            </a:r>
            <a:r>
              <a:rPr lang="en-US" altLang="lt-LT" sz="1400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lt-LT" altLang="lt-LT" sz="3000" b="1">
                <a:solidFill>
                  <a:srgbClr val="F89434"/>
                </a:solidFill>
                <a:latin typeface="Arial" charset="0"/>
              </a:rPr>
              <a:t>    </a:t>
            </a:r>
            <a:endParaRPr lang="lt-LT" alt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450832" cy="762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F9460-C65B-468D-901C-27B40570D561}" type="slidenum">
              <a:rPr lang="en-US" altLang="lt-LT" smtClean="0"/>
              <a:pPr>
                <a:defRPr/>
              </a:pPr>
              <a:t>10</a:t>
            </a:fld>
            <a:endParaRPr lang="en-US" altLang="lt-LT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61045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altLang="lt-LT" sz="2400" b="1" dirty="0" smtClean="0">
                <a:solidFill>
                  <a:srgbClr val="F89434"/>
                </a:solidFill>
                <a:latin typeface="Arial" charset="0"/>
              </a:rPr>
              <a:t>       Conclusions</a:t>
            </a:r>
            <a:endParaRPr lang="en-US" altLang="lt-LT" sz="2400" b="1" dirty="0">
              <a:solidFill>
                <a:srgbClr val="F89434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12776"/>
            <a:ext cx="89644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Coverage of rural areas by developing wireless broadband and fiber networks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Further ensure necessary regulatory environment and promote investment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To foster competition in infrastructure sharing and e-communications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Responses from the users that do not have internet connection (data from Statistics Lithuania (2014)</a:t>
            </a:r>
            <a:r>
              <a:rPr lang="lt-LT" sz="2200" dirty="0" smtClean="0"/>
              <a:t>:</a:t>
            </a:r>
            <a:endParaRPr lang="en-US" sz="2200" dirty="0" smtClean="0"/>
          </a:p>
          <a:p>
            <a:pPr marL="342900" indent="-342900">
              <a:buFontTx/>
              <a:buChar char="-"/>
            </a:pPr>
            <a:r>
              <a:rPr lang="en-US" sz="2200" dirty="0" smtClean="0"/>
              <a:t>65 %) responded that they do not need it (development of content in the EU and LT)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10 % responded that they use BB elsewhere, e.g. at work, and it is not necessary at home (content development)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19 per cent responded that equipment is too expensive (economic development)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0,5 % do not use BB because of security (education of users)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82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450832" cy="762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F9460-C65B-468D-901C-27B40570D561}" type="slidenum">
              <a:rPr lang="en-US" altLang="lt-LT" smtClean="0"/>
              <a:pPr>
                <a:defRPr/>
              </a:pPr>
              <a:t>11</a:t>
            </a:fld>
            <a:endParaRPr lang="en-US" altLang="lt-LT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61045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altLang="lt-LT" sz="2400" b="1" dirty="0" smtClean="0">
                <a:solidFill>
                  <a:srgbClr val="F89434"/>
                </a:solidFill>
                <a:latin typeface="Arial" charset="0"/>
              </a:rPr>
              <a:t>     Our commitment to RDF initiative</a:t>
            </a:r>
            <a:endParaRPr lang="en-US" altLang="lt-LT" sz="2400" b="1" dirty="0">
              <a:solidFill>
                <a:srgbClr val="F89434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5725" y="1700808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Upon request to provide experts with our experience on BB development, infrastructure sharing, radio spectrum management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 2016-2017 we are </a:t>
            </a:r>
            <a:r>
              <a:rPr lang="en-US" sz="2400" dirty="0" smtClean="0"/>
              <a:t>ready t</a:t>
            </a:r>
            <a:r>
              <a:rPr lang="en-US" sz="2400" dirty="0" smtClean="0"/>
              <a:t>o host RDF</a:t>
            </a:r>
            <a:r>
              <a:rPr lang="en-US" sz="2400" dirty="0" smtClean="0"/>
              <a:t> </a:t>
            </a:r>
            <a:r>
              <a:rPr lang="en-US" sz="2400" dirty="0" smtClean="0"/>
              <a:t>meeting in Lithuania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6854" y="1897668"/>
            <a:ext cx="4451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 err="1" smtClean="0"/>
              <a:t>Thank</a:t>
            </a:r>
            <a:r>
              <a:rPr lang="lt-LT" sz="2800" dirty="0" smtClean="0"/>
              <a:t> </a:t>
            </a:r>
            <a:r>
              <a:rPr lang="en-US" sz="2800" dirty="0" smtClean="0"/>
              <a:t>you for your attention!</a:t>
            </a:r>
            <a:endParaRPr lang="lt-LT" sz="2800" dirty="0"/>
          </a:p>
        </p:txBody>
      </p:sp>
      <p:pic>
        <p:nvPicPr>
          <p:cNvPr id="5" name="Picture 3" descr="question_mark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0888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05372" y="5013176"/>
            <a:ext cx="604490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Clr>
                <a:prstClr val="black"/>
              </a:buClr>
            </a:pPr>
            <a:r>
              <a:rPr lang="en-US" altLang="lt-LT" sz="1400" dirty="0" err="1">
                <a:solidFill>
                  <a:prstClr val="black"/>
                </a:solidFill>
                <a:latin typeface="Arial" charset="0"/>
              </a:rPr>
              <a:t>p</a:t>
            </a:r>
            <a:r>
              <a:rPr lang="en-US" altLang="lt-LT" sz="1400" dirty="0" err="1" smtClean="0">
                <a:solidFill>
                  <a:prstClr val="black"/>
                </a:solidFill>
                <a:latin typeface="Arial" charset="0"/>
              </a:rPr>
              <a:t>aulius.vaina@rrt.lt</a:t>
            </a:r>
            <a:r>
              <a:rPr lang="en-US" altLang="lt-LT" sz="14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lt-LT" altLang="lt-LT" sz="1400" dirty="0">
              <a:solidFill>
                <a:prstClr val="black"/>
              </a:solidFill>
              <a:latin typeface="Arial" charset="0"/>
            </a:endParaRPr>
          </a:p>
          <a:p>
            <a:pPr lvl="0" algn="ctr">
              <a:lnSpc>
                <a:spcPct val="150000"/>
              </a:lnSpc>
              <a:buClr>
                <a:prstClr val="black"/>
              </a:buClr>
            </a:pPr>
            <a:r>
              <a:rPr lang="en-US" altLang="lt-LT" sz="1400" dirty="0">
                <a:solidFill>
                  <a:prstClr val="black"/>
                </a:solidFill>
                <a:latin typeface="Arial" charset="0"/>
              </a:rPr>
              <a:t>Communications Regulatory Authority of the Republic of Lithuania</a:t>
            </a:r>
          </a:p>
          <a:p>
            <a:pPr lvl="0" algn="ctr">
              <a:lnSpc>
                <a:spcPct val="150000"/>
              </a:lnSpc>
              <a:buClr>
                <a:prstClr val="black"/>
              </a:buClr>
            </a:pPr>
            <a:r>
              <a:rPr lang="en-US" altLang="lt-LT" sz="1400" dirty="0">
                <a:solidFill>
                  <a:prstClr val="black"/>
                </a:solidFill>
                <a:latin typeface="Arial" charset="0"/>
              </a:rPr>
              <a:t>www.rrt.lt </a:t>
            </a:r>
          </a:p>
        </p:txBody>
      </p:sp>
    </p:spTree>
    <p:extLst>
      <p:ext uri="{BB962C8B-B14F-4D97-AF65-F5344CB8AC3E}">
        <p14:creationId xmlns:p14="http://schemas.microsoft.com/office/powerpoint/2010/main" val="28584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85A94-5D54-41F3-9F3F-34C6F3B763F5}" type="slidenum">
              <a:rPr lang="en-US" altLang="lt-LT" smtClean="0"/>
              <a:pPr>
                <a:defRPr/>
              </a:pPr>
              <a:t>2</a:t>
            </a:fld>
            <a:endParaRPr lang="en-US" altLang="lt-LT" dirty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lt-LT" sz="2800" b="1" dirty="0" smtClean="0">
                <a:solidFill>
                  <a:srgbClr val="F89434"/>
                </a:solidFill>
                <a:latin typeface="Arial" charset="0"/>
              </a:rPr>
              <a:t>D</a:t>
            </a:r>
            <a:r>
              <a:rPr lang="lt-LT" altLang="lt-LT" sz="2800" b="1" dirty="0" err="1" smtClean="0">
                <a:solidFill>
                  <a:srgbClr val="F89434"/>
                </a:solidFill>
                <a:latin typeface="Arial" charset="0"/>
              </a:rPr>
              <a:t>evelopment</a:t>
            </a:r>
            <a:r>
              <a:rPr lang="lt-LT" altLang="lt-LT" sz="2800" b="1" dirty="0" smtClean="0">
                <a:solidFill>
                  <a:srgbClr val="F89434"/>
                </a:solidFill>
                <a:latin typeface="Arial" charset="0"/>
              </a:rPr>
              <a:t>, </a:t>
            </a:r>
            <a:r>
              <a:rPr lang="lt-LT" altLang="lt-LT" sz="2800" b="1" dirty="0" err="1" smtClean="0">
                <a:solidFill>
                  <a:srgbClr val="F89434"/>
                </a:solidFill>
                <a:latin typeface="Arial" charset="0"/>
              </a:rPr>
              <a:t>demand</a:t>
            </a:r>
            <a:r>
              <a:rPr lang="en-US" altLang="lt-LT" sz="2800" b="1" dirty="0" smtClean="0">
                <a:solidFill>
                  <a:srgbClr val="F89434"/>
                </a:solidFill>
                <a:latin typeface="Arial" charset="0"/>
              </a:rPr>
              <a:t> and applicability</a:t>
            </a:r>
            <a:endParaRPr lang="lt-LT" altLang="lt-LT" sz="2800" dirty="0"/>
          </a:p>
        </p:txBody>
      </p:sp>
      <p:pic>
        <p:nvPicPr>
          <p:cNvPr id="9218" name="Picture 2" descr="http://i.gyazo.com/35ea626bbef7cb86967e2c1f6c256da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4149080"/>
            <a:ext cx="4501008" cy="27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i.gyazo.com/70947daa6dbff3ebe3fa15a28837821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42573"/>
            <a:ext cx="6120679" cy="312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7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162800" cy="762000"/>
          </a:xfrm>
        </p:spPr>
        <p:txBody>
          <a:bodyPr/>
          <a:lstStyle/>
          <a:p>
            <a:r>
              <a:rPr lang="en-US" sz="2000" dirty="0" smtClean="0"/>
              <a:t>EU survey: Has BB </a:t>
            </a:r>
            <a:r>
              <a:rPr lang="en-US" sz="2000" dirty="0"/>
              <a:t>helped your business to win more business or save money? </a:t>
            </a:r>
            <a:r>
              <a:rPr lang="en-US" dirty="0"/>
              <a:t/>
            </a:r>
            <a:br>
              <a:rPr lang="en-US" dirty="0"/>
            </a:br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F9460-C65B-468D-901C-27B40570D561}" type="slidenum">
              <a:rPr lang="en-US" altLang="lt-LT" smtClean="0"/>
              <a:pPr>
                <a:defRPr/>
              </a:pPr>
              <a:t>3</a:t>
            </a:fld>
            <a:endParaRPr lang="en-US" altLang="lt-LT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61045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t-LT" sz="2400" b="1" dirty="0" err="1" smtClean="0">
                <a:solidFill>
                  <a:srgbClr val="F89434"/>
                </a:solidFill>
                <a:latin typeface="Arial" charset="0"/>
              </a:rPr>
              <a:t>Broadband</a:t>
            </a:r>
            <a:r>
              <a:rPr lang="lt-LT" sz="2400" b="1" dirty="0" smtClean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sz="2400" b="1" dirty="0" err="1">
                <a:solidFill>
                  <a:srgbClr val="F89434"/>
                </a:solidFill>
                <a:latin typeface="Arial" charset="0"/>
              </a:rPr>
              <a:t>for</a:t>
            </a:r>
            <a:r>
              <a:rPr lang="lt-LT" sz="24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sz="2400" b="1" dirty="0" err="1">
                <a:solidFill>
                  <a:srgbClr val="F89434"/>
                </a:solidFill>
                <a:latin typeface="Arial" charset="0"/>
              </a:rPr>
              <a:t>Sustainable</a:t>
            </a:r>
            <a:r>
              <a:rPr lang="lt-LT" sz="24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sz="2400" b="1" dirty="0" err="1" smtClean="0">
                <a:solidFill>
                  <a:srgbClr val="F89434"/>
                </a:solidFill>
                <a:latin typeface="Arial" charset="0"/>
              </a:rPr>
              <a:t>Development</a:t>
            </a:r>
            <a:endParaRPr lang="en-US" altLang="lt-LT" sz="2400" b="1" dirty="0">
              <a:solidFill>
                <a:srgbClr val="F89434"/>
              </a:solidFill>
              <a:latin typeface="Arial" charset="0"/>
            </a:endParaRPr>
          </a:p>
        </p:txBody>
      </p:sp>
      <p:pic>
        <p:nvPicPr>
          <p:cNvPr id="7" name="Picture 2" descr="http://i.gyazo.com/e66b5af18e195078b8b79c932ac95ea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856895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98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85A94-5D54-41F3-9F3F-34C6F3B763F5}" type="slidenum">
              <a:rPr lang="en-US" altLang="lt-LT" smtClean="0"/>
              <a:pPr>
                <a:defRPr/>
              </a:pPr>
              <a:t>4</a:t>
            </a:fld>
            <a:endParaRPr lang="en-US" altLang="lt-L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98441"/>
            <a:ext cx="2232248" cy="3456384"/>
          </a:xfrm>
        </p:spPr>
        <p:txBody>
          <a:bodyPr/>
          <a:lstStyle/>
          <a:p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 smtClean="0"/>
              <a:t/>
            </a:r>
            <a:br>
              <a:rPr lang="lt-LT" sz="1400" dirty="0" smtClean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 smtClean="0"/>
              <a:t/>
            </a:r>
            <a:br>
              <a:rPr lang="lt-LT" sz="1400" dirty="0" smtClean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 smtClean="0"/>
              <a:t/>
            </a:r>
            <a:br>
              <a:rPr lang="lt-LT" sz="1400" dirty="0" smtClean="0"/>
            </a:br>
            <a:endParaRPr lang="lt-LT" sz="1400" dirty="0"/>
          </a:p>
        </p:txBody>
      </p:sp>
      <p:pic>
        <p:nvPicPr>
          <p:cNvPr id="6" name="Picture 3" descr="C:\Users\maugustinaviciene\Pictures\APrezi\BB deployment\GlobalRankingChartDecember2013_300dp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" y="116632"/>
            <a:ext cx="5920520" cy="6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84169" y="2204864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err="1" smtClean="0"/>
              <a:t>Dense</a:t>
            </a:r>
            <a:r>
              <a:rPr lang="lt-LT" b="1" dirty="0" smtClean="0"/>
              <a:t> </a:t>
            </a:r>
            <a:r>
              <a:rPr lang="lt-LT" b="1" dirty="0" err="1" smtClean="0"/>
              <a:t>Fiber</a:t>
            </a:r>
            <a:r>
              <a:rPr lang="lt-LT" b="1" dirty="0" smtClean="0"/>
              <a:t> </a:t>
            </a:r>
            <a:r>
              <a:rPr lang="lt-LT" b="1" dirty="0" err="1" smtClean="0"/>
              <a:t>networks</a:t>
            </a:r>
            <a:r>
              <a:rPr lang="lt-LT" b="1" dirty="0" smtClean="0"/>
              <a:t> </a:t>
            </a:r>
            <a:r>
              <a:rPr lang="lt-LT" b="1" dirty="0" err="1" smtClean="0"/>
              <a:t>assure</a:t>
            </a:r>
            <a:r>
              <a:rPr lang="lt-LT" b="1" dirty="0" smtClean="0"/>
              <a:t> </a:t>
            </a:r>
            <a:r>
              <a:rPr lang="lt-LT" b="1" dirty="0" err="1" smtClean="0"/>
              <a:t>reliable</a:t>
            </a:r>
            <a:r>
              <a:rPr lang="lt-LT" b="1" dirty="0" smtClean="0"/>
              <a:t> </a:t>
            </a:r>
            <a:r>
              <a:rPr lang="lt-LT" b="1" dirty="0" err="1" smtClean="0"/>
              <a:t>transmission</a:t>
            </a:r>
            <a:r>
              <a:rPr lang="lt-LT" b="1" dirty="0" smtClean="0"/>
              <a:t> </a:t>
            </a:r>
            <a:r>
              <a:rPr lang="lt-LT" b="1" dirty="0" err="1" smtClean="0"/>
              <a:t>in</a:t>
            </a:r>
            <a:r>
              <a:rPr lang="lt-LT" b="1" dirty="0" smtClean="0"/>
              <a:t> LTE </a:t>
            </a:r>
            <a:r>
              <a:rPr lang="lt-LT" b="1" dirty="0" err="1" smtClean="0"/>
              <a:t>Backbone</a:t>
            </a:r>
            <a:r>
              <a:rPr lang="lt-LT" b="1" dirty="0" smtClean="0"/>
              <a:t> </a:t>
            </a:r>
            <a:r>
              <a:rPr lang="lt-LT" b="1" dirty="0" err="1" smtClean="0"/>
              <a:t>network</a:t>
            </a:r>
            <a:endParaRPr lang="lt-LT" b="1" dirty="0"/>
          </a:p>
        </p:txBody>
      </p:sp>
      <p:sp>
        <p:nvSpPr>
          <p:cNvPr id="4" name="Rectangle 3"/>
          <p:cNvSpPr/>
          <p:nvPr/>
        </p:nvSpPr>
        <p:spPr>
          <a:xfrm>
            <a:off x="467544" y="1394188"/>
            <a:ext cx="2736304" cy="1080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405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85A94-5D54-41F3-9F3F-34C6F3B763F5}" type="slidenum">
              <a:rPr lang="en-US" altLang="lt-LT" smtClean="0"/>
              <a:pPr>
                <a:defRPr/>
              </a:pPr>
              <a:t>5</a:t>
            </a:fld>
            <a:endParaRPr lang="en-US" altLang="lt-LT" dirty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F89434"/>
                </a:solidFill>
                <a:latin typeface="Arial" charset="0"/>
              </a:rPr>
              <a:t>Registration of </a:t>
            </a:r>
            <a:r>
              <a:rPr lang="en-US" sz="2400" b="1" dirty="0" err="1">
                <a:solidFill>
                  <a:srgbClr val="F89434"/>
                </a:solidFill>
                <a:latin typeface="Arial" charset="0"/>
              </a:rPr>
              <a:t>Wimax</a:t>
            </a:r>
            <a:r>
              <a:rPr lang="en-US" sz="2400" b="1" dirty="0">
                <a:solidFill>
                  <a:srgbClr val="F89434"/>
                </a:solidFill>
                <a:latin typeface="Arial" charset="0"/>
              </a:rPr>
              <a:t> and LTE base </a:t>
            </a:r>
            <a:r>
              <a:rPr lang="en-US" sz="2400" b="1" dirty="0" smtClean="0">
                <a:solidFill>
                  <a:srgbClr val="F89434"/>
                </a:solidFill>
                <a:latin typeface="Arial" charset="0"/>
              </a:rPr>
              <a:t>stations 2008-2014</a:t>
            </a:r>
            <a:endParaRPr lang="lt-LT" sz="2400" b="1" dirty="0">
              <a:solidFill>
                <a:srgbClr val="F89434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98441"/>
            <a:ext cx="2232248" cy="3456384"/>
          </a:xfrm>
        </p:spPr>
        <p:txBody>
          <a:bodyPr/>
          <a:lstStyle/>
          <a:p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 smtClean="0"/>
              <a:t/>
            </a:r>
            <a:br>
              <a:rPr lang="lt-LT" sz="1400" dirty="0" smtClean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 smtClean="0"/>
              <a:t/>
            </a:r>
            <a:br>
              <a:rPr lang="lt-LT" sz="1400" dirty="0" smtClean="0"/>
            </a:br>
            <a:r>
              <a:rPr lang="lt-LT" sz="1400" dirty="0"/>
              <a:t/>
            </a:r>
            <a:br>
              <a:rPr lang="lt-LT" sz="1400" dirty="0"/>
            </a:br>
            <a:r>
              <a:rPr lang="lt-LT" sz="1400" dirty="0" smtClean="0"/>
              <a:t/>
            </a:r>
            <a:br>
              <a:rPr lang="lt-LT" sz="1400" dirty="0" smtClean="0"/>
            </a:br>
            <a:endParaRPr lang="lt-LT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06290" y="1484784"/>
            <a:ext cx="45097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</a:t>
            </a:r>
            <a:r>
              <a:rPr lang="en-US" sz="1600" dirty="0" smtClean="0"/>
              <a:t>evelopment of 4</a:t>
            </a:r>
            <a:r>
              <a:rPr lang="lt-LT" sz="1600" dirty="0" smtClean="0"/>
              <a:t>G/</a:t>
            </a:r>
            <a:r>
              <a:rPr lang="en-US" sz="1600" dirty="0" smtClean="0"/>
              <a:t>LTE/</a:t>
            </a:r>
            <a:r>
              <a:rPr lang="en-US" sz="1600" dirty="0" err="1" smtClean="0"/>
              <a:t>Wimax</a:t>
            </a:r>
            <a:r>
              <a:rPr lang="lt-LT" sz="1600" dirty="0" smtClean="0"/>
              <a:t> </a:t>
            </a:r>
            <a:r>
              <a:rPr lang="en-US" sz="1600" dirty="0"/>
              <a:t>coverage </a:t>
            </a:r>
            <a:r>
              <a:rPr lang="en-US" sz="1600" dirty="0" smtClean="0"/>
              <a:t>in 2011-201</a:t>
            </a:r>
            <a:r>
              <a:rPr lang="lt-LT" sz="1600" dirty="0" smtClean="0"/>
              <a:t>4</a:t>
            </a:r>
            <a:r>
              <a:rPr lang="en-US" sz="1600" dirty="0" smtClean="0"/>
              <a:t>.</a:t>
            </a:r>
            <a:endParaRPr lang="lt-LT" sz="1600" dirty="0"/>
          </a:p>
          <a:p>
            <a:endParaRPr lang="lt-LT" sz="1600" dirty="0" smtClean="0"/>
          </a:p>
          <a:p>
            <a:r>
              <a:rPr lang="lt-LT" sz="1600" dirty="0" err="1" smtClean="0"/>
              <a:t>In</a:t>
            </a:r>
            <a:r>
              <a:rPr lang="lt-LT" sz="1600" dirty="0" smtClean="0"/>
              <a:t> </a:t>
            </a:r>
            <a:r>
              <a:rPr lang="en-US" sz="1600" dirty="0" smtClean="0"/>
              <a:t>2014 – No. of LTE base stations grew by 7,5 times</a:t>
            </a:r>
            <a:r>
              <a:rPr lang="lt-LT" dirty="0"/>
              <a:t/>
            </a:r>
            <a:br>
              <a:rPr lang="lt-LT" dirty="0"/>
            </a:br>
            <a:endParaRPr lang="en-US" dirty="0" smtClean="0"/>
          </a:p>
          <a:p>
            <a:r>
              <a:rPr lang="en-US" sz="1600" dirty="0" smtClean="0"/>
              <a:t>LTE bands: 800 MHz, 1800 MHz, 2600 MHz, future 2300 </a:t>
            </a:r>
            <a:r>
              <a:rPr lang="en-US" sz="1600" dirty="0" err="1" smtClean="0"/>
              <a:t>MHz.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err="1" smtClean="0"/>
              <a:t>Wimax</a:t>
            </a:r>
            <a:r>
              <a:rPr lang="en-US" sz="1600" dirty="0" smtClean="0"/>
              <a:t> band: 3500 </a:t>
            </a:r>
            <a:r>
              <a:rPr lang="en-US" sz="1600" dirty="0" err="1" smtClean="0"/>
              <a:t>MHz.</a:t>
            </a:r>
            <a:r>
              <a:rPr lang="lt-LT" sz="1600" dirty="0"/>
              <a:t/>
            </a:r>
            <a:br>
              <a:rPr lang="lt-LT" sz="1600" dirty="0"/>
            </a:br>
            <a:endParaRPr lang="lt-LT" sz="1600" dirty="0"/>
          </a:p>
        </p:txBody>
      </p:sp>
      <p:graphicFrame>
        <p:nvGraphicFramePr>
          <p:cNvPr id="10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588688"/>
              </p:ext>
            </p:extLst>
          </p:nvPr>
        </p:nvGraphicFramePr>
        <p:xfrm>
          <a:off x="971600" y="1124744"/>
          <a:ext cx="727280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539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85A94-5D54-41F3-9F3F-34C6F3B763F5}" type="slidenum">
              <a:rPr lang="en-US" altLang="lt-LT" smtClean="0"/>
              <a:pPr>
                <a:defRPr/>
              </a:pPr>
              <a:t>6</a:t>
            </a:fld>
            <a:endParaRPr lang="en-US" altLang="lt-LT" dirty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en-US" altLang="lt-LT" sz="3000" b="1" dirty="0" smtClean="0">
                <a:solidFill>
                  <a:srgbClr val="F89434"/>
                </a:solidFill>
                <a:latin typeface="Arial" charset="0"/>
              </a:rPr>
              <a:t>Regulation and competition in LT</a:t>
            </a:r>
            <a:r>
              <a:rPr lang="lt-LT" altLang="lt-LT" sz="2800" b="1" dirty="0" smtClean="0">
                <a:solidFill>
                  <a:srgbClr val="F89434"/>
                </a:solidFill>
                <a:latin typeface="Arial" charset="0"/>
              </a:rPr>
              <a:t>   </a:t>
            </a:r>
            <a:endParaRPr lang="lt-LT" altLang="lt-LT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484784"/>
            <a:ext cx="871296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Population – 3 </a:t>
            </a:r>
            <a:r>
              <a:rPr lang="en-US" sz="2400" dirty="0" err="1" smtClean="0"/>
              <a:t>mln</a:t>
            </a:r>
            <a:r>
              <a:rPr lang="en-US" sz="2400" dirty="0" smtClean="0"/>
              <a:t>., territory 65.000 km2, rural population ~34 %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Regulation of access in LT started back in 1998 - Law on Telecommunications. Problem: to replace legacy copper infrastructure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BB strategy adopted in 2005-11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Investments started by the cable companies (not incumbent)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Today ~60 % of optic lines are owned by alternative operators develop own infrastructure and profit from being independent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Wholesale access products are not popular in LT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FTTx</a:t>
            </a:r>
            <a:r>
              <a:rPr lang="en-US" sz="2400" dirty="0"/>
              <a:t> is being provided by ~60 market players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015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85A94-5D54-41F3-9F3F-34C6F3B763F5}" type="slidenum">
              <a:rPr lang="en-US" altLang="lt-LT" smtClean="0"/>
              <a:pPr>
                <a:defRPr/>
              </a:pPr>
              <a:t>7</a:t>
            </a:fld>
            <a:endParaRPr lang="en-US" altLang="lt-LT" dirty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en-US" altLang="lt-LT" sz="3000" b="1" dirty="0" smtClean="0">
                <a:solidFill>
                  <a:srgbClr val="F89434"/>
                </a:solidFill>
                <a:latin typeface="Arial" charset="0"/>
              </a:rPr>
              <a:t>Regulation and competition – results</a:t>
            </a:r>
            <a:r>
              <a:rPr lang="lt-LT" altLang="lt-LT" sz="2800" b="1" dirty="0" smtClean="0">
                <a:solidFill>
                  <a:srgbClr val="F89434"/>
                </a:solidFill>
                <a:latin typeface="Arial" charset="0"/>
              </a:rPr>
              <a:t>   </a:t>
            </a:r>
            <a:endParaRPr lang="lt-LT" altLang="lt-LT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66113" y="1401629"/>
            <a:ext cx="871296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Duct rental price ~ 30 EUR/month/km, but only 500 km is rented annually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Around 2009 </a:t>
            </a:r>
            <a:r>
              <a:rPr lang="en-US" sz="2400" dirty="0" err="1" smtClean="0"/>
              <a:t>FTTx</a:t>
            </a:r>
            <a:r>
              <a:rPr lang="en-US" sz="2400" dirty="0" smtClean="0"/>
              <a:t> became a leading technology (over </a:t>
            </a:r>
            <a:r>
              <a:rPr lang="en-US" sz="2400" dirty="0" err="1" smtClean="0"/>
              <a:t>xDSL</a:t>
            </a:r>
            <a:r>
              <a:rPr lang="en-US" sz="2400" dirty="0" smtClean="0"/>
              <a:t>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 2014: ~40 % of internet users (with PCs) have </a:t>
            </a:r>
            <a:r>
              <a:rPr lang="en-US" sz="2400" dirty="0" err="1" smtClean="0"/>
              <a:t>FTTx</a:t>
            </a:r>
            <a:r>
              <a:rPr lang="en-US" sz="2400" dirty="0" smtClean="0"/>
              <a:t> connections, ~20 % uses wireless connection</a:t>
            </a:r>
            <a:endParaRPr lang="lt-LT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Access to the physical infrastructure was and still is the essential enabler of alternative infrastructure </a:t>
            </a:r>
            <a:r>
              <a:rPr lang="en-US" sz="2400" dirty="0" smtClean="0"/>
              <a:t>roll-out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Also, BB mapping project (dedicated website for infrastructure available in municipalities) is being developed </a:t>
            </a:r>
            <a:r>
              <a:rPr lang="lt-LT" sz="2400" dirty="0" err="1" smtClean="0"/>
              <a:t>since</a:t>
            </a:r>
            <a:r>
              <a:rPr lang="lt-LT" sz="2400" dirty="0" smtClean="0"/>
              <a:t> </a:t>
            </a:r>
            <a:r>
              <a:rPr lang="en-US" sz="2400" dirty="0" smtClean="0"/>
              <a:t>2011, 4 big cities joined </a:t>
            </a:r>
            <a:r>
              <a:rPr lang="en-US" sz="2400" smtClean="0"/>
              <a:t>so far. </a:t>
            </a:r>
            <a:endParaRPr lang="en-US" sz="24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Wireless BB speed measuring system is in place (NRI, measured at the postal offices)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194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6" name="Content Placeholder 4"/>
          <p:cNvGraphicFramePr>
            <a:graphicFrameLocks noGrp="1"/>
          </p:cNvGraphicFramePr>
          <p:nvPr>
            <p:ph idx="1"/>
          </p:nvPr>
        </p:nvGraphicFramePr>
        <p:xfrm>
          <a:off x="347663" y="1793875"/>
          <a:ext cx="5567362" cy="434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r:id="rId6" imgW="5572227" imgH="4352921" progId="Excel.Chart.8">
                  <p:embed/>
                </p:oleObj>
              </mc:Choice>
              <mc:Fallback>
                <p:oleObj r:id="rId6" imgW="5572227" imgH="4352921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1793875"/>
                        <a:ext cx="5567362" cy="434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Clr>
                <a:prstClr val="black"/>
              </a:buClr>
              <a:buFont typeface="Wingdings" pitchFamily="2" charset="2"/>
              <a:buNone/>
            </a:pPr>
            <a:fld id="{1350D8B8-5C13-4554-8248-9882BA3FBF6B}" type="slidenum">
              <a:rPr lang="en-US" altLang="lt-LT" sz="120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50000"/>
                </a:spcBef>
                <a:buClr>
                  <a:prstClr val="black"/>
                </a:buClr>
                <a:buFont typeface="Wingdings" pitchFamily="2" charset="2"/>
                <a:buNone/>
              </a:pPr>
              <a:t>8</a:t>
            </a:fld>
            <a:endParaRPr lang="en-US" altLang="lt-LT" sz="1200" dirty="0">
              <a:solidFill>
                <a:srgbClr val="898989"/>
              </a:solidFill>
              <a:latin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949319"/>
              </p:ext>
            </p:extLst>
          </p:nvPr>
        </p:nvGraphicFramePr>
        <p:xfrm>
          <a:off x="2843808" y="184482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t-LT" altLang="lt-LT" sz="3000" b="1" dirty="0" err="1" smtClean="0">
                <a:solidFill>
                  <a:srgbClr val="F89434"/>
                </a:solidFill>
                <a:latin typeface="Arial" charset="0"/>
              </a:rPr>
              <a:t>high</a:t>
            </a:r>
            <a:r>
              <a:rPr lang="lt-LT" altLang="lt-LT" sz="3000" b="1" dirty="0" smtClean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altLang="lt-LT" sz="3000" b="1" dirty="0" err="1">
                <a:solidFill>
                  <a:srgbClr val="F89434"/>
                </a:solidFill>
                <a:latin typeface="Arial" charset="0"/>
              </a:rPr>
              <a:t>speed</a:t>
            </a: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altLang="lt-LT" sz="3000" b="1" dirty="0" err="1">
                <a:solidFill>
                  <a:srgbClr val="F89434"/>
                </a:solidFill>
                <a:latin typeface="Arial" charset="0"/>
              </a:rPr>
              <a:t>internet</a:t>
            </a: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altLang="lt-LT" sz="3000" b="1" dirty="0" err="1" smtClean="0">
                <a:solidFill>
                  <a:srgbClr val="F89434"/>
                </a:solidFill>
                <a:latin typeface="Arial" charset="0"/>
              </a:rPr>
              <a:t>usage</a:t>
            </a:r>
            <a:r>
              <a:rPr lang="lt-LT" altLang="lt-LT" sz="3000" b="1" dirty="0" smtClean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altLang="lt-LT" sz="3000" b="1" dirty="0" err="1" smtClean="0">
                <a:solidFill>
                  <a:srgbClr val="F89434"/>
                </a:solidFill>
                <a:latin typeface="Arial" charset="0"/>
              </a:rPr>
              <a:t>in</a:t>
            </a:r>
            <a:r>
              <a:rPr lang="lt-LT" altLang="lt-LT" sz="3000" b="1" dirty="0" smtClean="0">
                <a:solidFill>
                  <a:srgbClr val="F89434"/>
                </a:solidFill>
                <a:latin typeface="Arial" charset="0"/>
              </a:rPr>
              <a:t> LT</a:t>
            </a:r>
            <a:endParaRPr lang="en-US" altLang="lt-LT" sz="3000" b="1" dirty="0">
              <a:solidFill>
                <a:srgbClr val="F89434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467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Clr>
                <a:prstClr val="black"/>
              </a:buClr>
              <a:buFont typeface="Wingdings" pitchFamily="2" charset="2"/>
              <a:buNone/>
            </a:pPr>
            <a:fld id="{CC050513-E625-42F3-AC8E-BD79042C93C7}" type="slidenum">
              <a:rPr lang="en-US" altLang="lt-LT" sz="120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50000"/>
                </a:spcBef>
                <a:buClr>
                  <a:prstClr val="black"/>
                </a:buClr>
                <a:buFont typeface="Wingdings" pitchFamily="2" charset="2"/>
                <a:buNone/>
              </a:pPr>
              <a:t>9</a:t>
            </a:fld>
            <a:endParaRPr lang="en-US" altLang="lt-LT" sz="1200" dirty="0">
              <a:solidFill>
                <a:srgbClr val="898989"/>
              </a:solidFill>
              <a:latin typeface="Times New Roman" pitchFamily="18" charset="0"/>
            </a:endParaRPr>
          </a:p>
        </p:txBody>
      </p:sp>
      <p:graphicFrame>
        <p:nvGraphicFramePr>
          <p:cNvPr id="12292" name="Object 4"/>
          <p:cNvGraphicFramePr>
            <a:graphicFrameLocks/>
          </p:cNvGraphicFramePr>
          <p:nvPr/>
        </p:nvGraphicFramePr>
        <p:xfrm>
          <a:off x="344488" y="1989138"/>
          <a:ext cx="8526462" cy="379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r:id="rId6" imgW="8522947" imgH="4023709" progId="Excel.Chart.8">
                  <p:embed/>
                </p:oleObj>
              </mc:Choice>
              <mc:Fallback>
                <p:oleObj r:id="rId6" imgW="8522947" imgH="402370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1989138"/>
                        <a:ext cx="8526462" cy="379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476250"/>
            <a:ext cx="7162800" cy="762000"/>
          </a:xfrm>
          <a:prstGeom prst="rect">
            <a:avLst/>
          </a:prstGeom>
          <a:solidFill>
            <a:srgbClr val="034B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LT </a:t>
            </a:r>
            <a:r>
              <a:rPr lang="lt-LT" altLang="lt-LT" sz="3000" b="1" dirty="0" err="1">
                <a:solidFill>
                  <a:srgbClr val="F89434"/>
                </a:solidFill>
                <a:latin typeface="Arial" charset="0"/>
              </a:rPr>
              <a:t>today</a:t>
            </a: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: </a:t>
            </a:r>
            <a:r>
              <a:rPr lang="lt-LT" altLang="lt-LT" sz="3000" b="1" dirty="0" err="1">
                <a:solidFill>
                  <a:srgbClr val="F89434"/>
                </a:solidFill>
                <a:latin typeface="Arial" charset="0"/>
              </a:rPr>
              <a:t>lowest</a:t>
            </a: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altLang="lt-LT" sz="3000" b="1" dirty="0" err="1">
                <a:solidFill>
                  <a:srgbClr val="F89434"/>
                </a:solidFill>
                <a:latin typeface="Arial" charset="0"/>
              </a:rPr>
              <a:t>prices</a:t>
            </a: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</a:t>
            </a:r>
            <a:r>
              <a:rPr lang="lt-LT" altLang="lt-LT" sz="3000" b="1" dirty="0" err="1">
                <a:solidFill>
                  <a:srgbClr val="F89434"/>
                </a:solidFill>
                <a:latin typeface="Arial" charset="0"/>
              </a:rPr>
              <a:t>in</a:t>
            </a:r>
            <a:r>
              <a:rPr lang="lt-LT" altLang="lt-LT" sz="3000" b="1" dirty="0">
                <a:solidFill>
                  <a:srgbClr val="F89434"/>
                </a:solidFill>
                <a:latin typeface="Arial" charset="0"/>
              </a:rPr>
              <a:t> EU</a:t>
            </a:r>
            <a:endParaRPr lang="en-US" altLang="lt-LT" sz="3000" b="1" dirty="0">
              <a:solidFill>
                <a:srgbClr val="F89434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51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RT prezentacijos šablonas">
  <a:themeElements>
    <a:clrScheme name="RRT prezentacijos šablona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RT prezentacijos šablon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RT prezentacijos šablona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T prezentacijos šablona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T prezentacijos šablona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T prezentacijos šablona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T prezentacijos šablona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T prezentacijos šablona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T prezentacijos šablona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RRT prezentacijos šablonas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RRT prezentacijos šablonas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E5E262-2A1D-488E-B22D-A8335141C1F6}"/>
</file>

<file path=customXml/itemProps2.xml><?xml version="1.0" encoding="utf-8"?>
<ds:datastoreItem xmlns:ds="http://schemas.openxmlformats.org/officeDocument/2006/customXml" ds:itemID="{214DA72C-0BCA-42C1-B61E-12AA35BADFE0}"/>
</file>

<file path=customXml/itemProps3.xml><?xml version="1.0" encoding="utf-8"?>
<ds:datastoreItem xmlns:ds="http://schemas.openxmlformats.org/officeDocument/2006/customXml" ds:itemID="{FED642B8-D3F0-4DA9-96DC-F96FA667922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5950</TotalTime>
  <Words>537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RRT prezentacijos šablonas</vt:lpstr>
      <vt:lpstr>Microsoft Excel Chart</vt:lpstr>
      <vt:lpstr>Importance and development of broadband access in Lithuania </vt:lpstr>
      <vt:lpstr>PowerPoint Presentation</vt:lpstr>
      <vt:lpstr>EU survey: Has BB helped your business to win more business or save money?  </vt:lpstr>
      <vt:lpstr>        </vt:lpstr>
      <vt:lpstr>        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PowerPoint Presentation</vt:lpstr>
    </vt:vector>
  </TitlesOfParts>
  <Company>RRT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dkontrimavicius</dc:creator>
  <cp:lastModifiedBy>Paulius</cp:lastModifiedBy>
  <cp:revision>239</cp:revision>
  <dcterms:created xsi:type="dcterms:W3CDTF">2006-05-08T07:51:45Z</dcterms:created>
  <dcterms:modified xsi:type="dcterms:W3CDTF">2015-04-21T08:11:21Z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