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2.xml" ContentType="application/vnd.openxmlformats-officedocument.presentationml.slideLayout+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8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80.xml" ContentType="application/vnd.openxmlformats-officedocument.presentationml.slideLayout+xml"/>
  <Override PartName="/ppt/slideLayouts/slideLayout45.xml" ContentType="application/vnd.openxmlformats-officedocument.presentationml.slideLayout+xml"/>
  <Override PartName="/ppt/slideLayouts/slideLayout70.xml" ContentType="application/vnd.openxmlformats-officedocument.presentationml.slideLayout+xml"/>
  <Override PartName="/ppt/slideLayouts/slideLayout68.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69.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57.xml" ContentType="application/vnd.openxmlformats-officedocument.presentationml.slideLayout+xml"/>
  <Override PartName="/ppt/slideLayouts/slideLayout64.xml" ContentType="application/vnd.openxmlformats-officedocument.presentationml.slideLayout+xml"/>
  <Override PartName="/ppt/slideLayouts/slideLayout62.xml" ContentType="application/vnd.openxmlformats-officedocument.presentationml.slideLayout+xml"/>
  <Override PartName="/ppt/slideLayouts/slideLayout59.xml" ContentType="application/vnd.openxmlformats-officedocument.presentationml.slideLayout+xml"/>
  <Override PartName="/ppt/slideLayouts/slideLayout63.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handoutMasters/handoutMaster1.xml" ContentType="application/vnd.openxmlformats-officedocument.presentationml.handoutMaster+xml"/>
  <Override PartName="/ppt/charts/chart1.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1"/>
    <p:sldMasterId id="2147483998" r:id="rId2"/>
  </p:sldMasterIdLst>
  <p:notesMasterIdLst>
    <p:notesMasterId r:id="rId22"/>
  </p:notesMasterIdLst>
  <p:handoutMasterIdLst>
    <p:handoutMasterId r:id="rId23"/>
  </p:handoutMasterIdLst>
  <p:sldIdLst>
    <p:sldId id="548" r:id="rId3"/>
    <p:sldId id="539" r:id="rId4"/>
    <p:sldId id="540" r:id="rId5"/>
    <p:sldId id="541" r:id="rId6"/>
    <p:sldId id="529" r:id="rId7"/>
    <p:sldId id="554" r:id="rId8"/>
    <p:sldId id="552" r:id="rId9"/>
    <p:sldId id="553" r:id="rId10"/>
    <p:sldId id="555" r:id="rId11"/>
    <p:sldId id="559" r:id="rId12"/>
    <p:sldId id="560" r:id="rId13"/>
    <p:sldId id="562" r:id="rId14"/>
    <p:sldId id="563" r:id="rId15"/>
    <p:sldId id="566" r:id="rId16"/>
    <p:sldId id="564" r:id="rId17"/>
    <p:sldId id="565" r:id="rId18"/>
    <p:sldId id="570" r:id="rId19"/>
    <p:sldId id="569" r:id="rId20"/>
    <p:sldId id="567" r:id="rId21"/>
  </p:sldIdLst>
  <p:sldSz cx="9144000" cy="6858000" type="screen4x3"/>
  <p:notesSz cx="6797675" cy="992822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0C0C0"/>
    <a:srgbClr val="FF7C80"/>
    <a:srgbClr val="FFFFFF"/>
    <a:srgbClr val="1589AD"/>
    <a:srgbClr val="0C8EB6"/>
    <a:srgbClr val="C6168D"/>
    <a:srgbClr val="00539B"/>
    <a:srgbClr val="8C2245"/>
    <a:srgbClr val="D77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1" autoAdjust="0"/>
    <p:restoredTop sz="97988" autoAdjust="0"/>
  </p:normalViewPr>
  <p:slideViewPr>
    <p:cSldViewPr snapToGrid="0" snapToObjects="1">
      <p:cViewPr>
        <p:scale>
          <a:sx n="80" d="100"/>
          <a:sy n="80" d="100"/>
        </p:scale>
        <p:origin x="-965" y="-466"/>
      </p:cViewPr>
      <p:guideLst>
        <p:guide orient="horz" pos="1779"/>
        <p:guide orient="horz" pos="4086"/>
        <p:guide orient="horz" pos="1338"/>
        <p:guide orient="horz" pos="1458"/>
        <p:guide orient="horz" pos="1594"/>
        <p:guide orient="horz" pos="1814"/>
        <p:guide orient="horz" pos="1939"/>
        <p:guide orient="horz" pos="2375"/>
        <p:guide orient="horz" pos="2722"/>
        <p:guide orient="horz" pos="2847"/>
        <p:guide orient="horz" pos="2967"/>
        <p:guide orient="horz" pos="3406"/>
        <p:guide orient="horz" pos="3632"/>
        <p:guide orient="horz" pos="3858"/>
        <p:guide orient="horz" pos="911"/>
        <p:guide orient="horz" pos="685"/>
        <p:guide orient="horz" pos="459"/>
        <p:guide orient="horz" pos="233"/>
        <p:guide orient="horz" pos="7"/>
        <p:guide pos="5219"/>
        <p:guide pos="3181"/>
        <p:guide pos="453"/>
        <p:guide pos="2930"/>
        <p:guide pos="909"/>
        <p:guide pos="614"/>
        <p:guide pos="5445"/>
        <p:guide pos="5676"/>
        <p:guide pos="4991"/>
        <p:guide pos="4541"/>
        <p:guide pos="4752"/>
        <p:guide pos="4313"/>
        <p:guide pos="4085"/>
        <p:guide pos="3840"/>
        <p:guide pos="3631"/>
        <p:guide pos="3407"/>
        <p:guide pos="3955"/>
        <p:guide pos="2496"/>
        <p:guide pos="2274"/>
        <p:guide pos="2022"/>
        <p:guide pos="1818"/>
        <p:guide pos="1590"/>
        <p:guide pos="1368"/>
        <p:guide pos="1112"/>
        <p:guide pos="231"/>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spPr>
              <a:solidFill>
                <a:schemeClr val="tx2"/>
              </a:solidFill>
            </c:spPr>
          </c:dPt>
          <c:dPt>
            <c:idx val="2"/>
            <c:bubble3D val="0"/>
            <c:spPr>
              <a:solidFill>
                <a:schemeClr val="bg2"/>
              </a:solidFill>
            </c:spPr>
          </c:dPt>
          <c:dLbls>
            <c:dLbl>
              <c:idx val="2"/>
              <c:layout>
                <c:manualLayout>
                  <c:x val="0.13668085962909324"/>
                  <c:y val="8.8514787172401743E-2"/>
                </c:manualLayout>
              </c:layout>
              <c:showLegendKey val="0"/>
              <c:showVal val="1"/>
              <c:showCatName val="0"/>
              <c:showSerName val="0"/>
              <c:showPercent val="0"/>
              <c:showBubbleSize val="0"/>
            </c:dLbl>
            <c:txPr>
              <a:bodyPr/>
              <a:lstStyle/>
              <a:p>
                <a:pPr>
                  <a:defRPr lang="en-GB" sz="1800" b="1" i="0" kern="1200">
                    <a:solidFill>
                      <a:schemeClr val="bg1"/>
                    </a:solidFill>
                    <a:latin typeface="Bodoni MT" panose="02070603080606020203" pitchFamily="18" charset="0"/>
                    <a:ea typeface="ＭＳ Ｐゴシック" charset="0"/>
                    <a:cs typeface="Bodoni MT" panose="02070603080606020203" pitchFamily="18" charset="0"/>
                  </a:defRPr>
                </a:pPr>
                <a:endParaRPr lang="en-US"/>
              </a:p>
            </c:txPr>
            <c:showLegendKey val="0"/>
            <c:showVal val="1"/>
            <c:showCatName val="0"/>
            <c:showSerName val="0"/>
            <c:showPercent val="0"/>
            <c:showBubbleSize val="0"/>
            <c:showLeaderLines val="1"/>
          </c:dLbls>
          <c:cat>
            <c:strRef>
              <c:f>Sheet1!$A$2:$A$4</c:f>
              <c:strCache>
                <c:ptCount val="3"/>
                <c:pt idx="0">
                  <c:v>Media/Other</c:v>
                </c:pt>
                <c:pt idx="1">
                  <c:v>Mobile</c:v>
                </c:pt>
                <c:pt idx="2">
                  <c:v>Fixed Line/Integrated Telcos</c:v>
                </c:pt>
              </c:strCache>
            </c:strRef>
          </c:cat>
          <c:val>
            <c:numRef>
              <c:f>Sheet1!$B$2:$B$4</c:f>
              <c:numCache>
                <c:formatCode>0%</c:formatCode>
                <c:ptCount val="3"/>
                <c:pt idx="0">
                  <c:v>0.50270000000000004</c:v>
                </c:pt>
                <c:pt idx="1">
                  <c:v>0.35799999999999998</c:v>
                </c:pt>
                <c:pt idx="2">
                  <c:v>0.13500000000000001</c:v>
                </c:pt>
              </c:numCache>
            </c:numRef>
          </c:val>
        </c:ser>
        <c:dLbls>
          <c:showLegendKey val="0"/>
          <c:showVal val="0"/>
          <c:showCatName val="0"/>
          <c:showSerName val="0"/>
          <c:showPercent val="0"/>
          <c:showBubbleSize val="0"/>
          <c:showLeaderLines val="1"/>
        </c:dLbls>
      </c:pie3DChart>
    </c:plotArea>
    <c:legend>
      <c:legendPos val="t"/>
      <c:legendEntry>
        <c:idx val="0"/>
        <c:txPr>
          <a:bodyPr/>
          <a:lstStyle/>
          <a:p>
            <a:pPr>
              <a:defRPr lang="en-GB" sz="1400" b="0" i="0" kern="1200">
                <a:solidFill>
                  <a:schemeClr val="accent1"/>
                </a:solidFill>
                <a:latin typeface="Bodoni MT" panose="02070603080606020203" pitchFamily="18" charset="0"/>
                <a:ea typeface="ＭＳ Ｐゴシック" charset="0"/>
                <a:cs typeface="Bodoni MT" panose="02070603080606020203" pitchFamily="18" charset="0"/>
              </a:defRPr>
            </a:pPr>
            <a:endParaRPr lang="en-US"/>
          </a:p>
        </c:txPr>
      </c:legendEntry>
      <c:layout/>
      <c:overlay val="0"/>
      <c:txPr>
        <a:bodyPr/>
        <a:lstStyle/>
        <a:p>
          <a:pPr>
            <a:defRPr lang="en-GB" sz="1400" b="0" i="0" kern="1200">
              <a:solidFill>
                <a:schemeClr val="accent1"/>
              </a:solidFill>
              <a:latin typeface="Bodoni MT" panose="02070603080606020203" pitchFamily="18" charset="0"/>
              <a:ea typeface="ＭＳ Ｐゴシック" charset="0"/>
              <a:cs typeface="Bodoni MT" panose="02070603080606020203" pitchFamily="18" charset="0"/>
            </a:defRPr>
          </a:pPr>
          <a:endParaRPr lang="en-US"/>
        </a:p>
      </c:txPr>
    </c:legend>
    <c:plotVisOnly val="1"/>
    <c:dispBlanksAs val="gap"/>
    <c:showDLblsOverMax val="0"/>
  </c:chart>
  <c:txPr>
    <a:bodyPr/>
    <a:lstStyle/>
    <a:p>
      <a:pPr>
        <a:defRPr lang="en-GB" sz="2400" b="0" i="0" kern="1200">
          <a:solidFill>
            <a:schemeClr val="accent1"/>
          </a:solidFill>
          <a:latin typeface="Bodoni MT" panose="02070603080606020203" pitchFamily="18" charset="0"/>
          <a:ea typeface="ＭＳ Ｐゴシック" charset="0"/>
          <a:cs typeface="Bodoni MT" panose="02070603080606020203"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27840F8-0624-4E4B-9AD0-E0F2AE8DEA3B}" type="slidenum">
              <a:rPr lang="en-GB" smtClean="0"/>
              <a:pPr>
                <a:defRPr/>
              </a:pPr>
              <a:t>2</a:t>
            </a:fld>
            <a:endParaRPr lang="en-GB"/>
          </a:p>
        </p:txBody>
      </p:sp>
    </p:spTree>
    <p:extLst>
      <p:ext uri="{BB962C8B-B14F-4D97-AF65-F5344CB8AC3E}">
        <p14:creationId xmlns:p14="http://schemas.microsoft.com/office/powerpoint/2010/main" val="210231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27840F8-0624-4E4B-9AD0-E0F2AE8DEA3B}" type="slidenum">
              <a:rPr lang="en-GB" smtClean="0"/>
              <a:pPr>
                <a:defRPr/>
              </a:pPr>
              <a:t>4</a:t>
            </a:fld>
            <a:endParaRPr lang="en-GB"/>
          </a:p>
        </p:txBody>
      </p:sp>
    </p:spTree>
    <p:extLst>
      <p:ext uri="{BB962C8B-B14F-4D97-AF65-F5344CB8AC3E}">
        <p14:creationId xmlns:p14="http://schemas.microsoft.com/office/powerpoint/2010/main" val="355928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25604"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pitchFamily="34" charset="0"/>
                <a:cs typeface="Arial" pitchFamily="34" charset="0"/>
              </a:defRPr>
            </a:lvl1pPr>
            <a:lvl2pPr marL="742950" indent="-285750" algn="l" eaLnBrk="0" hangingPunct="0">
              <a:spcBef>
                <a:spcPct val="30000"/>
              </a:spcBef>
              <a:defRPr sz="1200">
                <a:solidFill>
                  <a:schemeClr val="tx1"/>
                </a:solidFill>
                <a:latin typeface="Arial" pitchFamily="34" charset="0"/>
                <a:cs typeface="Arial" pitchFamily="34" charset="0"/>
              </a:defRPr>
            </a:lvl2pPr>
            <a:lvl3pPr marL="1143000" indent="-228600" algn="l" eaLnBrk="0" hangingPunct="0">
              <a:spcBef>
                <a:spcPct val="30000"/>
              </a:spcBef>
              <a:defRPr sz="1200">
                <a:solidFill>
                  <a:schemeClr val="tx1"/>
                </a:solidFill>
                <a:latin typeface="Arial" pitchFamily="34" charset="0"/>
                <a:cs typeface="Arial" pitchFamily="34" charset="0"/>
              </a:defRPr>
            </a:lvl3pPr>
            <a:lvl4pPr marL="1600200" indent="-228600" algn="l" eaLnBrk="0" hangingPunct="0">
              <a:spcBef>
                <a:spcPct val="30000"/>
              </a:spcBef>
              <a:defRPr sz="1200">
                <a:solidFill>
                  <a:schemeClr val="tx1"/>
                </a:solidFill>
                <a:latin typeface="Arial" pitchFamily="34" charset="0"/>
                <a:cs typeface="Arial" pitchFamily="34" charset="0"/>
              </a:defRPr>
            </a:lvl4pPr>
            <a:lvl5pPr marL="2057400" indent="-228600" algn="l"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a:spcBef>
                <a:spcPct val="0"/>
              </a:spcBef>
            </a:pPr>
            <a:fld id="{AEB5DF19-E041-4751-99A0-80F551E76A3C}" type="slidenum">
              <a:rPr lang="en-GB" altLang="en-US" smtClean="0">
                <a:solidFill>
                  <a:schemeClr val="bg1"/>
                </a:solidFill>
              </a:rPr>
              <a:pPr algn="r">
                <a:spcBef>
                  <a:spcPct val="0"/>
                </a:spcBef>
              </a:pPr>
              <a:t>9</a:t>
            </a:fld>
            <a:endParaRPr lang="en-GB" altLang="en-US" smtClean="0">
              <a:solidFill>
                <a:schemeClr val="bg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29700"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pitchFamily="34" charset="0"/>
                <a:cs typeface="Arial" pitchFamily="34" charset="0"/>
              </a:defRPr>
            </a:lvl1pPr>
            <a:lvl2pPr marL="742950" indent="-285750" algn="l" eaLnBrk="0" hangingPunct="0">
              <a:spcBef>
                <a:spcPct val="30000"/>
              </a:spcBef>
              <a:defRPr sz="1200">
                <a:solidFill>
                  <a:schemeClr val="tx1"/>
                </a:solidFill>
                <a:latin typeface="Arial" pitchFamily="34" charset="0"/>
                <a:cs typeface="Arial" pitchFamily="34" charset="0"/>
              </a:defRPr>
            </a:lvl2pPr>
            <a:lvl3pPr marL="1143000" indent="-228600" algn="l" eaLnBrk="0" hangingPunct="0">
              <a:spcBef>
                <a:spcPct val="30000"/>
              </a:spcBef>
              <a:defRPr sz="1200">
                <a:solidFill>
                  <a:schemeClr val="tx1"/>
                </a:solidFill>
                <a:latin typeface="Arial" pitchFamily="34" charset="0"/>
                <a:cs typeface="Arial" pitchFamily="34" charset="0"/>
              </a:defRPr>
            </a:lvl3pPr>
            <a:lvl4pPr marL="1600200" indent="-228600" algn="l" eaLnBrk="0" hangingPunct="0">
              <a:spcBef>
                <a:spcPct val="30000"/>
              </a:spcBef>
              <a:defRPr sz="1200">
                <a:solidFill>
                  <a:schemeClr val="tx1"/>
                </a:solidFill>
                <a:latin typeface="Arial" pitchFamily="34" charset="0"/>
                <a:cs typeface="Arial" pitchFamily="34" charset="0"/>
              </a:defRPr>
            </a:lvl4pPr>
            <a:lvl5pPr marL="2057400" indent="-228600" algn="l"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a:spcBef>
                <a:spcPct val="0"/>
              </a:spcBef>
            </a:pPr>
            <a:fld id="{7AF5BDA7-2FBD-493F-82B4-65444886A12F}" type="slidenum">
              <a:rPr lang="en-GB" altLang="en-US" smtClean="0">
                <a:solidFill>
                  <a:schemeClr val="bg1"/>
                </a:solidFill>
              </a:rPr>
              <a:pPr algn="r">
                <a:spcBef>
                  <a:spcPct val="0"/>
                </a:spcBef>
              </a:pPr>
              <a:t>19</a:t>
            </a:fld>
            <a:endParaRPr lang="en-GB" altLang="en-US" smtClean="0">
              <a:solidFill>
                <a:schemeClr val="bg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9E0AB4C-AD89-4613-9013-5F14C0B72BC0}"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Simple 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5" name="Round Same Side Corner Rectangle 4"/>
          <p:cNvSpPr/>
          <p:nvPr userDrawn="1"/>
        </p:nvSpPr>
        <p:spPr>
          <a:xfrm>
            <a:off x="358773" y="2160587"/>
            <a:ext cx="4308477"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038724" y="2160586"/>
            <a:ext cx="3600844" cy="395941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99247871-6047-4212-9777-2FA073F5B704}" type="datetime3">
              <a:rPr lang="en-GB" smtClean="0"/>
              <a:t>16 April, 2015</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558390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069ACB-1BF2-4FDC-BC3F-EBA6B6F12F81}"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5399088" y="2340519"/>
            <a:ext cx="2880480"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5811671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 + chart">
    <p:spTree>
      <p:nvGrpSpPr>
        <p:cNvPr id="1" name=""/>
        <p:cNvGrpSpPr/>
        <p:nvPr/>
      </p:nvGrpSpPr>
      <p:grpSpPr>
        <a:xfrm>
          <a:off x="0" y="0"/>
          <a:ext cx="0" cy="0"/>
          <a:chOff x="0" y="0"/>
          <a:chExt cx="0" cy="0"/>
        </a:xfrm>
      </p:grpSpPr>
      <p:sp>
        <p:nvSpPr>
          <p:cNvPr id="5" name="Round Same Side Corner Rectangle 4"/>
          <p:cNvSpPr/>
          <p:nvPr userDrawn="1"/>
        </p:nvSpPr>
        <p:spPr>
          <a:xfrm>
            <a:off x="3957635" y="2160587"/>
            <a:ext cx="46720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4319586" y="2879725"/>
            <a:ext cx="3959983"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2881311"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78459EC-5E0A-4A12-92B9-155DA8BB9CC0}"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6" y="2340519"/>
            <a:ext cx="2878136"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4319585" y="2340519"/>
            <a:ext cx="3959983"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844269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5" name="Round Same Side Corner Rectangle 4"/>
          <p:cNvSpPr/>
          <p:nvPr userDrawn="1"/>
        </p:nvSpPr>
        <p:spPr>
          <a:xfrm>
            <a:off x="358773" y="2160587"/>
            <a:ext cx="4308477"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60045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5038724" y="2879724"/>
            <a:ext cx="3600844" cy="32402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92E6419-3E58-4315-8871-789CFCD28064}" type="datetime3">
              <a:rPr lang="en-GB" smtClean="0"/>
              <a:t>16 April, 2015</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Text Placeholder 6"/>
          <p:cNvSpPr>
            <a:spLocks noGrp="1"/>
          </p:cNvSpPr>
          <p:nvPr>
            <p:ph type="body" sz="quarter" idx="16"/>
          </p:nvPr>
        </p:nvSpPr>
        <p:spPr>
          <a:xfrm>
            <a:off x="5038725" y="2160588"/>
            <a:ext cx="3600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084216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hart + text">
    <p:spTree>
      <p:nvGrpSpPr>
        <p:cNvPr id="1" name=""/>
        <p:cNvGrpSpPr/>
        <p:nvPr/>
      </p:nvGrpSpPr>
      <p:grpSpPr>
        <a:xfrm>
          <a:off x="0" y="0"/>
          <a:ext cx="0" cy="0"/>
          <a:chOff x="0" y="0"/>
          <a:chExt cx="0" cy="0"/>
        </a:xfrm>
      </p:grpSpPr>
      <p:sp>
        <p:nvSpPr>
          <p:cNvPr id="5" name="Round Same Side Corner Rectangle 4"/>
          <p:cNvSpPr/>
          <p:nvPr userDrawn="1"/>
        </p:nvSpPr>
        <p:spPr>
          <a:xfrm>
            <a:off x="358774" y="2160587"/>
            <a:ext cx="3960812"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719136" y="2520949"/>
            <a:ext cx="3238500" cy="3599051"/>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19C8B62-6586-442B-ADA3-C9360526304B}" type="datetime3">
              <a:rPr lang="en-GB" smtClean="0"/>
              <a:t>16 April, 2015</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667250" y="2159700"/>
            <a:ext cx="3960000"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2520062"/>
            <a:ext cx="3240000" cy="3599051"/>
          </a:xfrm>
          <a:prstGeom prst="rect">
            <a:avLst/>
          </a:prstGeom>
        </p:spPr>
        <p:txBody>
          <a:bodyPr/>
          <a:lstStyle/>
          <a:p>
            <a:pPr lvl="0"/>
            <a:r>
              <a:rPr lang="en-US" noProof="0" dirty="0" smtClean="0"/>
              <a:t>Click icon to add chart</a:t>
            </a:r>
            <a:endParaRPr lang="en-GB" noProof="0" dirty="0"/>
          </a:p>
        </p:txBody>
      </p:sp>
    </p:spTree>
    <p:extLst>
      <p:ext uri="{BB962C8B-B14F-4D97-AF65-F5344CB8AC3E}">
        <p14:creationId xmlns:p14="http://schemas.microsoft.com/office/powerpoint/2010/main" val="36066017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hart + text">
    <p:spTree>
      <p:nvGrpSpPr>
        <p:cNvPr id="1" name=""/>
        <p:cNvGrpSpPr/>
        <p:nvPr/>
      </p:nvGrpSpPr>
      <p:grpSpPr>
        <a:xfrm>
          <a:off x="0" y="0"/>
          <a:ext cx="0" cy="0"/>
          <a:chOff x="0" y="0"/>
          <a:chExt cx="0" cy="0"/>
        </a:xfrm>
      </p:grpSpPr>
      <p:sp>
        <p:nvSpPr>
          <p:cNvPr id="5" name="Round Same Side Corner Rectangle 4"/>
          <p:cNvSpPr/>
          <p:nvPr userDrawn="1"/>
        </p:nvSpPr>
        <p:spPr>
          <a:xfrm>
            <a:off x="358774" y="2880614"/>
            <a:ext cx="3960812" cy="358051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F10EC3A-6B52-4F02-8043-F8FE292EA3A4}" type="datetime3">
              <a:rPr lang="en-GB" smtClean="0"/>
              <a:t>16 April, 2015</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667250" y="2879727"/>
            <a:ext cx="3960000" cy="358051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06"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6"/>
          </p:nvPr>
        </p:nvSpPr>
        <p:spPr>
          <a:xfrm>
            <a:off x="4972371" y="3600450"/>
            <a:ext cx="3240000" cy="2518664"/>
          </a:xfrm>
          <a:prstGeom prst="rect">
            <a:avLst/>
          </a:prstGeom>
        </p:spPr>
        <p:txBody>
          <a:bodyPr/>
          <a:lstStyle/>
          <a:p>
            <a:pPr lvl="0"/>
            <a:r>
              <a:rPr lang="en-US" noProof="0" dirty="0" smtClean="0"/>
              <a:t>Click icon to add chart</a:t>
            </a:r>
            <a:endParaRPr lang="en-GB" noProof="0" dirty="0"/>
          </a:p>
        </p:txBody>
      </p:sp>
      <p:sp>
        <p:nvSpPr>
          <p:cNvPr id="107" name="Text Placeholder 6"/>
          <p:cNvSpPr>
            <a:spLocks noGrp="1"/>
          </p:cNvSpPr>
          <p:nvPr>
            <p:ph type="body" sz="quarter" idx="17"/>
          </p:nvPr>
        </p:nvSpPr>
        <p:spPr>
          <a:xfrm>
            <a:off x="4962317" y="3061244"/>
            <a:ext cx="3240001" cy="53920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8"/>
          </p:nvPr>
        </p:nvSpPr>
        <p:spPr>
          <a:xfrm>
            <a:off x="717634" y="3600451"/>
            <a:ext cx="3240000" cy="2518664"/>
          </a:xfrm>
          <a:prstGeom prst="rect">
            <a:avLst/>
          </a:prstGeom>
        </p:spPr>
        <p:txBody>
          <a:bodyPr/>
          <a:lstStyle/>
          <a:p>
            <a:pPr lvl="0"/>
            <a:r>
              <a:rPr lang="en-US" noProof="0" dirty="0" smtClean="0"/>
              <a:t>Click icon to add chart</a:t>
            </a:r>
            <a:endParaRPr lang="en-GB" noProof="0" dirty="0"/>
          </a:p>
        </p:txBody>
      </p:sp>
      <p:sp>
        <p:nvSpPr>
          <p:cNvPr id="109" name="Text Placeholder 6"/>
          <p:cNvSpPr>
            <a:spLocks noGrp="1"/>
          </p:cNvSpPr>
          <p:nvPr>
            <p:ph type="body" sz="quarter" idx="19"/>
          </p:nvPr>
        </p:nvSpPr>
        <p:spPr>
          <a:xfrm>
            <a:off x="707580" y="3061245"/>
            <a:ext cx="3240001" cy="53920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10" name="Text Placeholder 6"/>
          <p:cNvSpPr>
            <a:spLocks noGrp="1"/>
          </p:cNvSpPr>
          <p:nvPr>
            <p:ph type="body" sz="quarter" idx="20"/>
          </p:nvPr>
        </p:nvSpPr>
        <p:spPr>
          <a:xfrm>
            <a:off x="707580" y="2340519"/>
            <a:ext cx="790652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6279469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6" y="2520949"/>
            <a:ext cx="7560432" cy="3599049"/>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CC91798-6C58-4300-852C-C0511200D2A5}" type="datetime3">
              <a:rPr lang="en-GB" smtClean="0"/>
              <a:t>16 April, 2015</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100762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6" y="2520949"/>
            <a:ext cx="7560431" cy="3599049"/>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9D4D73B-C0E2-451B-8E26-EF4FF52AB65E}" type="datetime3">
              <a:rPr lang="en-GB" smtClean="0"/>
              <a:t>16 April, 2015</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3709327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ngle chart">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6"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9" name="Chart Placeholder 8"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3"/>
          </p:nvPr>
        </p:nvSpPr>
        <p:spPr>
          <a:xfrm>
            <a:off x="719135" y="3240088"/>
            <a:ext cx="7560359" cy="2879910"/>
          </a:xfrm>
          <a:prstGeom prst="rect">
            <a:avLst/>
          </a:prstGeom>
        </p:spPr>
        <p:txBody>
          <a:bodyPr/>
          <a:lstStyle/>
          <a:p>
            <a:pPr lvl="0"/>
            <a:r>
              <a:rPr lang="en-US" noProof="0" dirty="0" smtClean="0"/>
              <a:t>Click icon to add chart</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EA3A342-1A3C-4F7A-9ECF-0189570C848E}" type="datetime3">
              <a:rPr lang="en-GB" smtClean="0"/>
              <a:t>16 April, 2015</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Text Placeholder 6"/>
          <p:cNvSpPr>
            <a:spLocks noGrp="1"/>
          </p:cNvSpPr>
          <p:nvPr>
            <p:ph type="body" sz="quarter" idx="16"/>
          </p:nvPr>
        </p:nvSpPr>
        <p:spPr>
          <a:xfrm>
            <a:off x="720725" y="2520950"/>
            <a:ext cx="7558842"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5736223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41981BD-597E-460D-B83A-549EAACBFD00}"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 diagrams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87848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1219EC0-6F3B-4948-8F15-F774DCD9AF78}" type="datetime3">
              <a:rPr lang="en-GB" smtClean="0"/>
              <a:t>16 April, 2015</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429779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520950"/>
            <a:ext cx="7560432" cy="3599049"/>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9D3AF854-8762-4823-8D49-2CBCF986E00E}" type="datetime3">
              <a:rPr lang="en-GB" smtClean="0"/>
              <a:t>16 April, 2015</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8617750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mart graphic">
    <p:spTree>
      <p:nvGrpSpPr>
        <p:cNvPr id="1" name=""/>
        <p:cNvGrpSpPr/>
        <p:nvPr/>
      </p:nvGrpSpPr>
      <p:grpSpPr>
        <a:xfrm>
          <a:off x="0" y="0"/>
          <a:ext cx="0" cy="0"/>
          <a:chOff x="0" y="0"/>
          <a:chExt cx="0" cy="0"/>
        </a:xfrm>
      </p:grpSpPr>
      <p:sp>
        <p:nvSpPr>
          <p:cNvPr id="4" name="Round Same Side Corner Rectangle 3"/>
          <p:cNvSpPr/>
          <p:nvPr userDrawn="1"/>
        </p:nvSpPr>
        <p:spPr>
          <a:xfrm>
            <a:off x="3957634" y="2160587"/>
            <a:ext cx="4681933"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4319584" y="2520950"/>
            <a:ext cx="3959983" cy="3599049"/>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E9FE182-9637-4695-B0D0-E1B8966EF9B9}" type="datetime3">
              <a:rPr lang="en-GB" smtClean="0"/>
              <a:t>16 April, 2015</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Text Placeholder 6"/>
          <p:cNvSpPr>
            <a:spLocks noGrp="1"/>
          </p:cNvSpPr>
          <p:nvPr>
            <p:ph type="body" sz="quarter" idx="14"/>
          </p:nvPr>
        </p:nvSpPr>
        <p:spPr>
          <a:xfrm>
            <a:off x="720724" y="2520949"/>
            <a:ext cx="2878135" cy="359904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14466179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2160587"/>
            <a:ext cx="8280795" cy="4300537"/>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5" y="3240088"/>
            <a:ext cx="7561589" cy="2879911"/>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3E56127-2FA2-425E-A205-CE75AE6C5206}" type="datetime3">
              <a:rPr lang="en-GB" smtClean="0"/>
              <a:t>16 April, 2015</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Text Placeholder 6"/>
          <p:cNvSpPr>
            <a:spLocks noGrp="1"/>
          </p:cNvSpPr>
          <p:nvPr>
            <p:ph type="body" sz="quarter" idx="16"/>
          </p:nvPr>
        </p:nvSpPr>
        <p:spPr>
          <a:xfrm>
            <a:off x="720725" y="2520950"/>
            <a:ext cx="7559999"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2240517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E5DB444-BBB1-4A16-AC5A-1E06CC4CAAF3}"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2160586"/>
            <a:ext cx="4319983" cy="431941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2" cstate="email">
            <a:lum bright="70000" contrast="-70000"/>
            <a:extLst>
              <a:ext uri="{28A0092B-C50C-407E-A947-70E740481C1C}">
                <a14:useLocalDpi xmlns:a14="http://schemas.microsoft.com/office/drawing/2010/main" val="0"/>
              </a:ext>
            </a:extLst>
          </a:blip>
          <a:srcRect l="26489" t="54153" r="29554" b="26824"/>
          <a:stretch/>
        </p:blipFill>
        <p:spPr>
          <a:xfrm>
            <a:off x="7517819" y="3519690"/>
            <a:ext cx="762020" cy="542668"/>
          </a:xfrm>
          <a:prstGeom prst="rect">
            <a:avLst/>
          </a:prstGeom>
        </p:spPr>
      </p:pic>
      <p:pic>
        <p:nvPicPr>
          <p:cNvPr id="8" name="Picture 7" descr="inverted commas open.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9337" t="27276" r="30702" b="54153"/>
          <a:stretch/>
        </p:blipFill>
        <p:spPr>
          <a:xfrm>
            <a:off x="4678162" y="2348593"/>
            <a:ext cx="692748" cy="531132"/>
          </a:xfrm>
          <a:prstGeom prst="rect">
            <a:avLst/>
          </a:prstGeom>
        </p:spPr>
      </p:pic>
      <p:sp>
        <p:nvSpPr>
          <p:cNvPr id="13" name="Text Placeholder 6"/>
          <p:cNvSpPr>
            <a:spLocks noGrp="1"/>
          </p:cNvSpPr>
          <p:nvPr>
            <p:ph type="body" sz="quarter" idx="15"/>
          </p:nvPr>
        </p:nvSpPr>
        <p:spPr>
          <a:xfrm>
            <a:off x="5038723" y="2520950"/>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2160587"/>
            <a:ext cx="324008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3319547-99A6-47C4-9C50-22E789F6FD8F}"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894517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8"/>
            <a:ext cx="3240085"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DC9F417-284B-4443-90D8-2784D0139693}"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678361" y="2160588"/>
            <a:ext cx="3602036"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8652E59A-5091-4CA5-A531-233053DDD1D2}"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99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6946A68-4023-4DBC-8E02-EA7CF69E6FB7}"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932054" cy="4310063"/>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BF360D7-E2D2-4570-9561-DE0811FD744E}" type="datetime3">
              <a:rPr lang="en-GB" smtClean="0"/>
              <a:t>16 April, 2015</a:t>
            </a:fld>
            <a:endParaRPr lang="en-GB" dirty="0"/>
          </a:p>
        </p:txBody>
      </p:sp>
      <p:sp>
        <p:nvSpPr>
          <p:cNvPr id="99"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590925"/>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89C39E06-304B-4198-A07A-82256C1F0337}" type="datetime3">
              <a:rPr lang="en-GB" smtClean="0"/>
              <a:t>16 April, 2015</a:t>
            </a:fld>
            <a:endParaRPr lang="en-GB" dirty="0"/>
          </a:p>
        </p:txBody>
      </p:sp>
      <p:sp>
        <p:nvSpPr>
          <p:cNvPr id="99"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0"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1164654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1" y="2879724"/>
            <a:ext cx="7202486" cy="306027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43547AD-308A-4E1A-8AFE-A22740473B7E}" type="datetime3">
              <a:rPr lang="en-GB" smtClean="0"/>
              <a:t>16 April, 2015</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8" name="Text Placeholder 6" descr="First level - paragraph text&#10;Second level - bullet 1&#10;Third level - bullet 2&#10;&#10;No more than 100 words per slide" title="Main text copy"/>
          <p:cNvSpPr>
            <a:spLocks noGrp="1"/>
          </p:cNvSpPr>
          <p:nvPr>
            <p:ph type="body" sz="quarter" idx="14"/>
          </p:nvPr>
        </p:nvSpPr>
        <p:spPr>
          <a:xfrm>
            <a:off x="720726" y="2160587"/>
            <a:ext cx="7199310" cy="36036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9335530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3600847" cy="4310064"/>
          </a:xfrm>
          <a:prstGeom prst="round2SameRect">
            <a:avLst>
              <a:gd name="adj1" fmla="val 1866"/>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B9D3AB0-B09E-42CF-B8AE-08DB0005C15F}"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5227940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5037136"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3" y="2160587"/>
            <a:ext cx="2521347" cy="3779411"/>
          </a:xfrm>
          <a:prstGeom prst="roundRect">
            <a:avLst>
              <a:gd name="adj" fmla="val 10702"/>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80D0B552-10AB-49A6-90DF-4DA031B47A8D}"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4993651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879725"/>
            <a:ext cx="395763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3600847" cy="4310064"/>
          </a:xfrm>
          <a:prstGeom prst="round2SameRect">
            <a:avLst>
              <a:gd name="adj1" fmla="val 1866"/>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C223B4-5DFF-4AA3-9DCF-ABB6A74B11B7}"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719135" y="2154735"/>
            <a:ext cx="3957635" cy="36621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154686473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1E8C928-6A95-4AFE-A6CE-289FA1372C81}"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41529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831386A6-F13E-475E-A2DF-A913B8FF7304}"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8925806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4718EF9-072B-42EF-8949-7510386F1FF1}" type="datetime3">
              <a:rPr lang="en-GB" smtClean="0"/>
              <a:t>16 April, 2015</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098948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12C7EAE-C041-4073-A0E7-2C5E60CFDC3E}" type="datetime3">
              <a:rPr lang="en-GB" smtClean="0"/>
              <a:t>16 April, 2015</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6054908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C31ADC-35FA-440C-A539-27C9C67F9320}" type="datetime3">
              <a:rPr lang="en-GB" smtClean="0"/>
              <a:t>16 April, 2015</a:t>
            </a:fld>
            <a:endParaRPr lang="en-GB" dirty="0"/>
          </a:p>
        </p:txBody>
      </p:sp>
      <p:sp>
        <p:nvSpPr>
          <p:cNvPr id="104"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9F0803C-A578-45B9-9563-F0726F4DF12B}" type="datetime3">
              <a:rPr lang="en-GB" smtClean="0"/>
              <a:t>16 April, 2015</a:t>
            </a:fld>
            <a:endParaRPr lang="en-GB" dirty="0"/>
          </a:p>
        </p:txBody>
      </p:sp>
      <p:sp>
        <p:nvSpPr>
          <p:cNvPr id="102"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7BA0097-FAAC-46F7-9771-27B6E174CC3A}" type="datetime3">
              <a:rPr lang="en-GB" smtClean="0"/>
              <a:t>16 April, 2015</a:t>
            </a:fld>
            <a:endParaRPr lang="en-GB" dirty="0"/>
          </a:p>
        </p:txBody>
      </p:sp>
      <p:sp>
        <p:nvSpPr>
          <p:cNvPr id="10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7551" y="2879724"/>
            <a:ext cx="7202486" cy="306027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1EA4A67-F02A-4AA9-A2B7-089EC5691C97}" type="datetime3">
              <a:rPr lang="en-GB" smtClean="0"/>
              <a:t>16 April, 2015</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8" name="Text Placeholder 6" descr="First level - paragraph text&#10;Second level - bullet 1&#10;Third level - bullet 2&#10;&#10;No more than 100 words per slide" title="Main text copy"/>
          <p:cNvSpPr>
            <a:spLocks noGrp="1"/>
          </p:cNvSpPr>
          <p:nvPr>
            <p:ph type="body" sz="quarter" idx="14"/>
          </p:nvPr>
        </p:nvSpPr>
        <p:spPr>
          <a:xfrm>
            <a:off x="720726" y="2160587"/>
            <a:ext cx="7199310" cy="360363"/>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79581510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C8798C3-F3BD-48FD-97B0-2868E3F20785}" type="datetime3">
              <a:rPr lang="en-GB" smtClean="0"/>
              <a:t>16 April, 2015</a:t>
            </a:fld>
            <a:endParaRPr lang="en-GB" dirty="0"/>
          </a:p>
        </p:txBody>
      </p:sp>
      <p:sp>
        <p:nvSpPr>
          <p:cNvPr id="10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97F10B40-407A-40B3-A8CC-E1E65E227B6E}" type="datetime3">
              <a:rPr lang="en-GB" smtClean="0"/>
              <a:t>16 April, 2015</a:t>
            </a:fld>
            <a:endParaRPr lang="en-GB" dirty="0"/>
          </a:p>
        </p:txBody>
      </p:sp>
      <p:sp>
        <p:nvSpPr>
          <p:cNvPr id="104"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A392909-56FD-4E4E-B283-5B15701DE939}" type="datetime3">
              <a:rPr lang="en-GB" smtClean="0"/>
              <a:t>16 April, 2015</a:t>
            </a:fld>
            <a:endParaRPr lang="en-GB" dirty="0"/>
          </a:p>
        </p:txBody>
      </p:sp>
      <p:sp>
        <p:nvSpPr>
          <p:cNvPr id="12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058E73E-7061-451B-AA50-050986280AE6}" type="datetime3">
              <a:rPr lang="en-GB" smtClean="0"/>
              <a:t>16 April, 2015</a:t>
            </a:fld>
            <a:endParaRPr lang="en-GB" dirty="0"/>
          </a:p>
        </p:txBody>
      </p:sp>
      <p:sp>
        <p:nvSpPr>
          <p:cNvPr id="12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FCC0EE4-3990-4314-9601-71004DF42437}" type="datetime3">
              <a:rPr lang="en-GB" smtClean="0"/>
              <a:t>16 April, 2015</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D0E1E9A-B63F-4E8A-901F-2979DA1E4DEC}" type="datetime3">
              <a:rPr lang="en-GB" smtClean="0"/>
              <a:t>16 April, 2015</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8005899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908B5F66-D1C2-4EB3-8BE3-0F14E85D8163}" type="datetime3">
              <a:rPr lang="en-GB" smtClean="0"/>
              <a:t>16 April, 2015</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764CA60-88FA-4DC3-995E-3C6C73B26BE8}" type="datetime3">
              <a:rPr lang="en-GB" smtClean="0"/>
              <a:t>16 April, 2015</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90F01CC-EFB2-4E08-AF78-838C082CF190}" type="datetime3">
              <a:rPr lang="en-GB" smtClean="0"/>
              <a:t>16 April, 2015</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22C58BD-79AE-4830-959D-739EC02B0F4F}" type="datetime3">
              <a:rPr lang="en-GB" smtClean="0"/>
              <a:t>16 April, 2015</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1BA24ED-4C2B-4C71-8F8E-3C9C19C2AAB0}" type="datetime3">
              <a:rPr lang="en-GB" smtClean="0"/>
              <a:t>16 April, 2015</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6" name="Text Placeholder 3"/>
          <p:cNvSpPr>
            <a:spLocks noGrp="1"/>
          </p:cNvSpPr>
          <p:nvPr>
            <p:ph type="body" sz="half" idx="11"/>
          </p:nvPr>
        </p:nvSpPr>
        <p:spPr>
          <a:xfrm>
            <a:off x="358377" y="2162995"/>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19972629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7387FB6E-DC54-44C2-A98A-79DFE3543E7C}" type="datetime3">
              <a:rPr lang="en-GB" smtClean="0"/>
              <a:t>16 April, 2015</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5CC7F34-BD8A-45A1-BB12-6B8CDB279A8E}" type="datetime3">
              <a:rPr lang="en-GB" smtClean="0"/>
              <a:t>16 April, 2015</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1574C89E-1B02-4119-8220-BACEEBEB3B47}" type="datetime3">
              <a:rPr lang="en-GB" smtClean="0"/>
              <a:t>16 April, 2015</a:t>
            </a:fld>
            <a:endParaRPr lang="en-GB" dirty="0"/>
          </a:p>
        </p:txBody>
      </p:sp>
      <p:sp>
        <p:nvSpPr>
          <p:cNvPr id="98"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662C623-E9CB-4787-8A5B-E97318CA037F}"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 </a:t>
            </a:r>
            <a:br>
              <a:rPr lang="en-US" sz="7000" baseline="0" dirty="0" smtClean="0">
                <a:latin typeface="Franklin Gothic Book"/>
              </a:rPr>
            </a:br>
            <a:r>
              <a:rPr lang="en-US" sz="7000" baseline="0" dirty="0" smtClean="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A5C64E6-6674-4A4D-8F1A-B683CF64B9B1}"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5E73B3B-0548-4A54-9726-1B9CAAAE80A1}"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5CE064C-CA43-4911-A2CE-37F441161B4A}"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E17A8C5-9F05-49D1-BE32-EFCFED8F779C}"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580D59C-8490-4AB1-9933-E36B57C371EF}"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E4CDDF6-9B4E-4FE5-A001-AE36805C497C}"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Tree>
    <p:extLst>
      <p:ext uri="{BB962C8B-B14F-4D97-AF65-F5344CB8AC3E}">
        <p14:creationId xmlns:p14="http://schemas.microsoft.com/office/powerpoint/2010/main" val="7046932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8D9A54A-E56D-4FFE-85F2-D240E7565E89}"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 for charts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5A41556-3618-4978-8107-BEAD7B527C25}"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Older brand</a:t>
            </a:r>
            <a:r>
              <a:rPr lang="en-US" sz="7000" baseline="0" dirty="0" smtClean="0">
                <a:latin typeface="Franklin Gothic Book"/>
              </a:rPr>
              <a:t/>
            </a:r>
            <a:br>
              <a:rPr lang="en-US" sz="7000" baseline="0" dirty="0" smtClean="0">
                <a:latin typeface="Franklin Gothic Book"/>
              </a:rPr>
            </a:br>
            <a:r>
              <a:rPr lang="en-US" sz="7000" baseline="0" dirty="0" smtClean="0">
                <a:latin typeface="Franklin Gothic Book"/>
              </a:rPr>
              <a:t>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888530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3ADE0251-E0EC-4EBF-8032-05890C84E341}" type="datetime3">
              <a:rPr lang="en-GB" smtClean="0"/>
              <a:t>16 April, 2015</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53701673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A709AA8A-A500-4C65-9B6E-E9E4CCEB4887}" type="datetime3">
              <a:rPr lang="en-GB" smtClean="0"/>
              <a:t>16 April, 2015</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77235510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7D8CFA4-CF79-4616-A2B2-E65F367B9618}" type="datetime3">
              <a:rPr lang="en-GB" smtClean="0"/>
              <a:t>16 April, 2015</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770815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49BEE4C0-30CB-416A-86F3-E36C8FC0501C}" type="datetime3">
              <a:rPr lang="en-GB" smtClean="0"/>
              <a:t>16 April, 2015</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6804433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3E2367B-BAE8-40C5-91B8-D94A6D6A57FB}" type="datetime3">
              <a:rPr lang="en-GB" smtClean="0"/>
              <a:t>16 April, 2015</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Title and section</a:t>
            </a:r>
            <a:br>
              <a:rPr lang="en-US" sz="7000" dirty="0" smtClean="0">
                <a:latin typeface="Franklin Gothic Book"/>
              </a:rPr>
            </a:br>
            <a:r>
              <a:rPr lang="en-US" sz="7000" dirty="0" smtClean="0">
                <a:latin typeface="Franklin Gothic Book"/>
              </a:rPr>
              <a:t>slides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04165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grpSp>
        <p:nvGrpSpPr>
          <p:cNvPr id="67" name="Group 66"/>
          <p:cNvGrpSpPr/>
          <p:nvPr userDrawn="1"/>
        </p:nvGrpSpPr>
        <p:grpSpPr>
          <a:xfrm>
            <a:off x="1590" y="4679950"/>
            <a:ext cx="9144000" cy="2178051"/>
            <a:chOff x="1590" y="4679950"/>
            <a:chExt cx="9144000" cy="2178051"/>
          </a:xfrm>
        </p:grpSpPr>
        <p:sp>
          <p:nvSpPr>
            <p:cNvPr id="68" name="Rectangle 67"/>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9" name="Picture 6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70"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627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grpSp>
        <p:nvGrpSpPr>
          <p:cNvPr id="57" name="Group 56"/>
          <p:cNvGrpSpPr/>
          <p:nvPr userDrawn="1"/>
        </p:nvGrpSpPr>
        <p:grpSpPr>
          <a:xfrm>
            <a:off x="1590" y="4679950"/>
            <a:ext cx="9144000" cy="2178051"/>
            <a:chOff x="1590" y="4679950"/>
            <a:chExt cx="9144000" cy="2178051"/>
          </a:xfrm>
        </p:grpSpPr>
        <p:sp>
          <p:nvSpPr>
            <p:cNvPr id="62" name="Rectangle 61"/>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64"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1849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en-GB" dirty="0" smtClean="0"/>
              <a:t>Click to edit Master title style</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2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grpSp>
        <p:nvGrpSpPr>
          <p:cNvPr id="55" name="Group 54"/>
          <p:cNvGrpSpPr/>
          <p:nvPr userDrawn="1"/>
        </p:nvGrpSpPr>
        <p:grpSpPr>
          <a:xfrm>
            <a:off x="1590" y="4679950"/>
            <a:ext cx="9144000" cy="2178051"/>
            <a:chOff x="1590" y="4679950"/>
            <a:chExt cx="9144000" cy="2178051"/>
          </a:xfrm>
        </p:grpSpPr>
        <p:sp>
          <p:nvSpPr>
            <p:cNvPr id="56" name="Rectangle 55"/>
            <p:cNvSpPr/>
            <p:nvPr userDrawn="1"/>
          </p:nvSpPr>
          <p:spPr>
            <a:xfrm>
              <a:off x="1590" y="4679950"/>
              <a:ext cx="9144000" cy="2178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Picture 5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58"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785404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18CE03A4-5227-41C5-81E4-158508145C6A}"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53787825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1"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5830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grpSp>
        <p:nvGrpSpPr>
          <p:cNvPr id="247" name="Group 246"/>
          <p:cNvGrpSpPr/>
          <p:nvPr userDrawn="1"/>
        </p:nvGrpSpPr>
        <p:grpSpPr>
          <a:xfrm>
            <a:off x="1590" y="4679951"/>
            <a:ext cx="9144000" cy="2178050"/>
            <a:chOff x="1590" y="4679951"/>
            <a:chExt cx="9144000" cy="2178050"/>
          </a:xfrm>
        </p:grpSpPr>
        <p:sp>
          <p:nvSpPr>
            <p:cNvPr id="248" name="Rectangle 247"/>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9" name="Picture 24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250"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278659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324"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0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9" name="Group 128"/>
          <p:cNvGrpSpPr/>
          <p:nvPr userDrawn="1"/>
        </p:nvGrpSpPr>
        <p:grpSpPr>
          <a:xfrm>
            <a:off x="1590" y="4679951"/>
            <a:ext cx="9144000" cy="2178050"/>
            <a:chOff x="1590" y="4679951"/>
            <a:chExt cx="9144000" cy="2178050"/>
          </a:xfrm>
        </p:grpSpPr>
        <p:sp>
          <p:nvSpPr>
            <p:cNvPr id="130" name="Rectangle 129"/>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1" name="Picture 13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132"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96690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77"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4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nvGrpSpPr>
          <p:cNvPr id="161" name="Group 160"/>
          <p:cNvGrpSpPr/>
          <p:nvPr userDrawn="1"/>
        </p:nvGrpSpPr>
        <p:grpSpPr>
          <a:xfrm>
            <a:off x="1590" y="4679951"/>
            <a:ext cx="9144000" cy="2178050"/>
            <a:chOff x="1590" y="4679951"/>
            <a:chExt cx="9144000" cy="2178050"/>
          </a:xfrm>
        </p:grpSpPr>
        <p:sp>
          <p:nvSpPr>
            <p:cNvPr id="162" name="Rectangle 161"/>
            <p:cNvSpPr/>
            <p:nvPr userDrawn="1"/>
          </p:nvSpPr>
          <p:spPr>
            <a:xfrm>
              <a:off x="1590" y="4679951"/>
              <a:ext cx="9144000" cy="2178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3" name="Picture 16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9310" y="5755440"/>
              <a:ext cx="1430017" cy="724560"/>
            </a:xfrm>
            <a:prstGeom prst="rect">
              <a:avLst/>
            </a:prstGeom>
          </p:spPr>
        </p:pic>
      </p:grpSp>
      <p:sp>
        <p:nvSpPr>
          <p:cNvPr id="164" name="Title 1"/>
          <p:cNvSpPr>
            <a:spLocks noGrp="1"/>
          </p:cNvSpPr>
          <p:nvPr>
            <p:ph type="title"/>
          </p:nvPr>
        </p:nvSpPr>
        <p:spPr>
          <a:xfrm>
            <a:off x="719134" y="5038265"/>
            <a:ext cx="6291266" cy="1441735"/>
          </a:xfrm>
        </p:spPr>
        <p:txBody>
          <a:bodyPr anchor="b">
            <a:normAutofit/>
          </a:bodyPr>
          <a:lstStyle>
            <a:lvl1pPr>
              <a:defRPr sz="1700"/>
            </a:lvl1pPr>
          </a:lstStyle>
          <a:p>
            <a:r>
              <a:rPr lang="en-GB" dirty="0" smtClean="0"/>
              <a:t>Click to edit Master title style</a:t>
            </a:r>
            <a:endParaRPr lang="en-US" dirty="0"/>
          </a:p>
        </p:txBody>
      </p:sp>
    </p:spTree>
    <p:extLst>
      <p:ext uri="{BB962C8B-B14F-4D97-AF65-F5344CB8AC3E}">
        <p14:creationId xmlns:p14="http://schemas.microsoft.com/office/powerpoint/2010/main" val="32138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98"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8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normAutofit/>
          </a:bodyPr>
          <a:lstStyle>
            <a:lvl1pPr>
              <a:defRPr sz="2400"/>
            </a:lvl1pPr>
          </a:lstStyle>
          <a:p>
            <a:r>
              <a:rPr lang="en-US" smtClean="0"/>
              <a:t>Click to edit Master title style</a:t>
            </a:r>
            <a:endParaRPr lang="en-GB" dirty="0"/>
          </a:p>
        </p:txBody>
      </p:sp>
      <p:sp>
        <p:nvSpPr>
          <p:cNvPr id="8" name="Text Placeholder 7" descr="First level - paragraph text&#10;Second level - bullet 1&#10;Third level - bullet 2&#10;&#10;No more than 100 words per slide" title="Main body text"/>
          <p:cNvSpPr>
            <a:spLocks noGrp="1"/>
          </p:cNvSpPr>
          <p:nvPr>
            <p:ph type="body" sz="quarter" idx="13"/>
          </p:nvPr>
        </p:nvSpPr>
        <p:spPr>
          <a:xfrm>
            <a:off x="720725" y="1080000"/>
            <a:ext cx="7560000" cy="4860000"/>
          </a:xfrm>
        </p:spPr>
        <p:txBody>
          <a:bodyPr/>
          <a:lstStyle>
            <a:lvl1pPr>
              <a:spcBef>
                <a:spcPts val="1200"/>
              </a:spcBef>
              <a:defRPr sz="2000"/>
            </a:lvl1pPr>
            <a:lvl2pPr marL="360000" indent="-360000">
              <a:spcBef>
                <a:spcPts val="300"/>
              </a:spcBef>
              <a:spcAft>
                <a:spcPts val="300"/>
              </a:spcAft>
              <a:defRPr/>
            </a:lvl2pPr>
            <a:lvl3pPr marL="720000" indent="-360000">
              <a:spcBef>
                <a:spcPts val="300"/>
              </a:spcBef>
              <a:spcAft>
                <a:spcPts val="300"/>
              </a:spcAft>
              <a:defRPr/>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7"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2EAC7E2E-A05F-4FD0-876F-645C86F52397}" type="datetime3">
              <a:rPr lang="en-GB" smtClean="0"/>
              <a:t>16 April, 2015</a:t>
            </a:fld>
            <a:endParaRPr lang="en-GB" dirty="0"/>
          </a:p>
        </p:txBody>
      </p:sp>
      <p:sp>
        <p:nvSpPr>
          <p:cNvPr id="9"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r>
              <a:rPr lang="en-GB" smtClean="0"/>
              <a:t>© European Bank for Reconstruction and Development</a:t>
            </a:r>
            <a:endParaRPr lang="en-GB" dirty="0" smtClean="0"/>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90176911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wo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descr="First level - paragraph text&#10;Second level - bullet 1&#10;Third level - bullet 2&#10;&#10;Two column layout to allow comparison&#10;No more than 100 words per slide" title="Two column"/>
          <p:cNvSpPr>
            <a:spLocks noGrp="1"/>
          </p:cNvSpPr>
          <p:nvPr>
            <p:ph type="body" sz="quarter" idx="13"/>
          </p:nvPr>
        </p:nvSpPr>
        <p:spPr>
          <a:xfrm>
            <a:off x="720725" y="1080000"/>
            <a:ext cx="7560000" cy="4860000"/>
          </a:xfrm>
        </p:spPr>
        <p:txBody>
          <a:bodyPr numCol="2" spcCol="360000">
            <a:normAutofit/>
          </a:bodyPr>
          <a:lstStyle>
            <a:lvl1pPr marL="0" indent="0">
              <a:lnSpc>
                <a:spcPts val="2400"/>
              </a:lnSpc>
              <a:spcBef>
                <a:spcPts val="300"/>
              </a:spcBef>
              <a:spcAft>
                <a:spcPts val="300"/>
              </a:spcAft>
              <a:buNone/>
              <a:defRPr sz="2000"/>
            </a:lvl1pPr>
            <a:lvl2pPr marL="360000" indent="-360000">
              <a:spcBef>
                <a:spcPts val="300"/>
              </a:spcBef>
              <a:spcAft>
                <a:spcPts val="300"/>
              </a:spcAft>
              <a:buFont typeface="Arial" pitchFamily="34" charset="0"/>
              <a:buChar char="•"/>
              <a:defRPr sz="1800"/>
            </a:lvl2pPr>
            <a:lvl3pPr marL="720000" indent="-360000">
              <a:spcBef>
                <a:spcPts val="300"/>
              </a:spcBef>
              <a:spcAft>
                <a:spcPts val="300"/>
              </a:spcAft>
              <a:defRPr sz="18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457200" y="6470651"/>
            <a:ext cx="2133600" cy="365125"/>
          </a:xfrm>
          <a:prstGeom prst="rect">
            <a:avLst/>
          </a:prstGeom>
        </p:spPr>
        <p:txBody>
          <a:bodyPr vert="horz" lIns="91440" tIns="45720" rIns="91440" bIns="45720" rtlCol="0" anchor="ctr"/>
          <a:lstStyle>
            <a:lvl1pPr algn="l">
              <a:defRPr sz="900">
                <a:solidFill>
                  <a:schemeClr val="bg1"/>
                </a:solidFill>
              </a:defRPr>
            </a:lvl1pPr>
          </a:lstStyle>
          <a:p>
            <a:fld id="{5527AB3A-AFEA-4197-B762-FF953EC90877}" type="datetime3">
              <a:rPr lang="en-GB" smtClean="0"/>
              <a:t>16 April, 2015</a:t>
            </a:fld>
            <a:endParaRPr lang="en-GB" dirty="0"/>
          </a:p>
        </p:txBody>
      </p:sp>
      <p:sp>
        <p:nvSpPr>
          <p:cNvPr id="9" name="Footer Placeholder 4"/>
          <p:cNvSpPr>
            <a:spLocks noGrp="1"/>
          </p:cNvSpPr>
          <p:nvPr>
            <p:ph type="ftr" sz="quarter" idx="3"/>
          </p:nvPr>
        </p:nvSpPr>
        <p:spPr>
          <a:xfrm>
            <a:off x="2789382" y="6470651"/>
            <a:ext cx="3519054"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50000"/>
              </a:spcAft>
              <a:buClrTx/>
              <a:buSzTx/>
              <a:buFontTx/>
              <a:buNone/>
              <a:tabLst/>
              <a:defRPr sz="900">
                <a:solidFill>
                  <a:schemeClr val="bg1"/>
                </a:solidFill>
              </a:defRPr>
            </a:lvl1pPr>
          </a:lstStyle>
          <a:p>
            <a:r>
              <a:rPr lang="en-GB" smtClean="0"/>
              <a:t>© European Bank for Reconstruction and Development</a:t>
            </a:r>
            <a:endParaRPr lang="en-GB" dirty="0" smtClean="0"/>
          </a:p>
        </p:txBody>
      </p:sp>
      <p:sp>
        <p:nvSpPr>
          <p:cNvPr id="10" name="Slide Number Placeholder 5"/>
          <p:cNvSpPr>
            <a:spLocks noGrp="1"/>
          </p:cNvSpPr>
          <p:nvPr>
            <p:ph type="sldNum" sz="quarter" idx="4"/>
          </p:nvPr>
        </p:nvSpPr>
        <p:spPr>
          <a:xfrm>
            <a:off x="6553200" y="6470651"/>
            <a:ext cx="2133600" cy="365125"/>
          </a:xfrm>
          <a:prstGeom prst="rect">
            <a:avLst/>
          </a:prstGeom>
        </p:spPr>
        <p:txBody>
          <a:bodyPr vert="horz" lIns="91440" tIns="45720" rIns="91440" bIns="45720" rtlCol="0" anchor="ctr"/>
          <a:lstStyle>
            <a:lvl1pPr algn="r">
              <a:defRPr sz="900">
                <a:solidFill>
                  <a:schemeClr val="bg1"/>
                </a:solidFill>
              </a:defRPr>
            </a:lvl1pPr>
          </a:lstStyle>
          <a:p>
            <a:fld id="{FA83B8D6-F8CB-465E-A3F9-C0CB9076341A}" type="slidenum">
              <a:rPr lang="en-GB" smtClean="0"/>
              <a:pPr/>
              <a:t>‹#›</a:t>
            </a:fld>
            <a:endParaRPr lang="en-GB" dirty="0"/>
          </a:p>
        </p:txBody>
      </p:sp>
    </p:spTree>
    <p:extLst>
      <p:ext uri="{BB962C8B-B14F-4D97-AF65-F5344CB8AC3E}">
        <p14:creationId xmlns:p14="http://schemas.microsoft.com/office/powerpoint/2010/main" val="28340915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281733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7A9AD45B-94BC-438D-B74B-52E204FECE9D}"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16008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01654368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D0A1CBD9-D197-41F8-B35A-4A76504171D1}" type="slidenum">
              <a:rPr lang="en-GB"/>
              <a:pPr>
                <a:defRPr/>
              </a:pPr>
              <a:t>‹#›</a:t>
            </a:fld>
            <a:endParaRPr lang="en-GB"/>
          </a:p>
        </p:txBody>
      </p:sp>
    </p:spTree>
    <p:extLst>
      <p:ext uri="{BB962C8B-B14F-4D97-AF65-F5344CB8AC3E}">
        <p14:creationId xmlns:p14="http://schemas.microsoft.com/office/powerpoint/2010/main" val="33103807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3929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414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5" name="Round Same Side Corner Rectangle 4"/>
          <p:cNvSpPr/>
          <p:nvPr userDrawn="1"/>
        </p:nvSpPr>
        <p:spPr>
          <a:xfrm>
            <a:off x="5027613" y="2160587"/>
            <a:ext cx="3602037"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879725"/>
            <a:ext cx="2880482" cy="3059774"/>
          </a:xfrm>
          <a:prstGeom prst="rect">
            <a:avLst/>
          </a:prstGeom>
        </p:spPr>
        <p:txBody>
          <a:bodyPr/>
          <a:lstStyle/>
          <a:p>
            <a:pPr lvl="0"/>
            <a:r>
              <a:rPr lang="en-US" noProof="0" dirty="0" smtClean="0"/>
              <a:t>Click icon to add chart</a:t>
            </a:r>
            <a:endParaRPr lang="en-GB" noProof="0" dirty="0"/>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879725"/>
            <a:ext cx="3863975" cy="306027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828CD43-83BF-44E0-8AC9-8042D230225A}" type="datetime3">
              <a:rPr lang="en-GB" smtClean="0"/>
              <a:t>16 April, 2015</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863975" cy="3608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4" name="Text Placeholder 6"/>
          <p:cNvSpPr>
            <a:spLocks noGrp="1"/>
          </p:cNvSpPr>
          <p:nvPr>
            <p:ph type="body" sz="quarter" idx="17"/>
          </p:nvPr>
        </p:nvSpPr>
        <p:spPr>
          <a:xfrm>
            <a:off x="5399088" y="2340519"/>
            <a:ext cx="2880480" cy="3608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40205541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2.xml"/><Relationship Id="rId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63357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8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55" name="Text Placeholder 2" descr="First level - paragraph text&#10;Second level - bullet 1&#10;Third level - bullet 2&#10;&#10;No more than 100 words per slide" title="Main body text"/>
          <p:cNvSpPr>
            <a:spLocks noGrp="1"/>
          </p:cNvSpPr>
          <p:nvPr>
            <p:ph type="body" idx="1"/>
          </p:nvPr>
        </p:nvSpPr>
        <p:spPr>
          <a:xfrm>
            <a:off x="720725" y="1800225"/>
            <a:ext cx="7966075" cy="4140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06990EDC-3960-4F6D-B400-291E4F7FAE61}" type="datetime3">
              <a:rPr lang="en-GB" smtClean="0"/>
              <a:t>16 April, 2015</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r>
              <a:rPr lang="en-GB" smtClean="0"/>
              <a:t>© European Bank for Reconstruction and Development</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942" r:id="rId4"/>
    <p:sldLayoutId id="2147483886" r:id="rId5"/>
    <p:sldLayoutId id="2147483988" r:id="rId6"/>
    <p:sldLayoutId id="2147483825" r:id="rId7"/>
    <p:sldLayoutId id="2147483935" r:id="rId8"/>
    <p:sldLayoutId id="2147483949" r:id="rId9"/>
    <p:sldLayoutId id="2147483826" r:id="rId10"/>
    <p:sldLayoutId id="2147483951" r:id="rId11"/>
    <p:sldLayoutId id="2147483956" r:id="rId12"/>
    <p:sldLayoutId id="2147483936" r:id="rId13"/>
    <p:sldLayoutId id="2147483953" r:id="rId14"/>
    <p:sldLayoutId id="2147483954" r:id="rId15"/>
    <p:sldLayoutId id="2147483952" r:id="rId16"/>
    <p:sldLayoutId id="2147483827" r:id="rId17"/>
    <p:sldLayoutId id="2147483937" r:id="rId18"/>
    <p:sldLayoutId id="2147483990" r:id="rId19"/>
    <p:sldLayoutId id="2147483829" r:id="rId20"/>
    <p:sldLayoutId id="2147483991" r:id="rId21"/>
    <p:sldLayoutId id="2147483938" r:id="rId22"/>
    <p:sldLayoutId id="2147483989" r:id="rId23"/>
    <p:sldLayoutId id="2147483974" r:id="rId24"/>
    <p:sldLayoutId id="2147483979" r:id="rId25"/>
    <p:sldLayoutId id="2147483957" r:id="rId26"/>
    <p:sldLayoutId id="2147483992" r:id="rId27"/>
    <p:sldLayoutId id="2147483823" r:id="rId28"/>
    <p:sldLayoutId id="2147483943" r:id="rId29"/>
    <p:sldLayoutId id="2147483822" r:id="rId30"/>
    <p:sldLayoutId id="2147483966" r:id="rId31"/>
    <p:sldLayoutId id="2147483939" r:id="rId32"/>
    <p:sldLayoutId id="2147483824" r:id="rId33"/>
    <p:sldLayoutId id="2147483940" r:id="rId34"/>
    <p:sldLayoutId id="2147483893" r:id="rId35"/>
    <p:sldLayoutId id="2147483941" r:id="rId36"/>
    <p:sldLayoutId id="2147483888" r:id="rId37"/>
    <p:sldLayoutId id="2147483892" r:id="rId38"/>
    <p:sldLayoutId id="2147483887" r:id="rId39"/>
    <p:sldLayoutId id="2147483889" r:id="rId40"/>
    <p:sldLayoutId id="2147483891" r:id="rId41"/>
    <p:sldLayoutId id="2147483890" r:id="rId42"/>
    <p:sldLayoutId id="2147483934" r:id="rId43"/>
    <p:sldLayoutId id="2147483918" r:id="rId44"/>
    <p:sldLayoutId id="2147483919" r:id="rId45"/>
    <p:sldLayoutId id="2147483912" r:id="rId46"/>
    <p:sldLayoutId id="2147483913" r:id="rId47"/>
    <p:sldLayoutId id="2147483911" r:id="rId48"/>
    <p:sldLayoutId id="2147483915" r:id="rId49"/>
    <p:sldLayoutId id="2147483914" r:id="rId50"/>
    <p:sldLayoutId id="2147483916" r:id="rId51"/>
    <p:sldLayoutId id="2147483833" r:id="rId52"/>
    <p:sldLayoutId id="2147483993" r:id="rId53"/>
    <p:sldLayoutId id="2147483968" r:id="rId54"/>
    <p:sldLayoutId id="2147483969" r:id="rId55"/>
    <p:sldLayoutId id="2147483970" r:id="rId56"/>
    <p:sldLayoutId id="2147483971" r:id="rId57"/>
    <p:sldLayoutId id="2147483972" r:id="rId58"/>
    <p:sldLayoutId id="2147483973" r:id="rId59"/>
    <p:sldLayoutId id="2147483994" r:id="rId60"/>
    <p:sldLayoutId id="2147483975" r:id="rId61"/>
    <p:sldLayoutId id="2147483976" r:id="rId62"/>
    <p:sldLayoutId id="2147483977" r:id="rId63"/>
    <p:sldLayoutId id="2147483978" r:id="rId64"/>
    <p:sldLayoutId id="2147483995" r:id="rId65"/>
    <p:sldLayoutId id="2147483997" r:id="rId66"/>
    <p:sldLayoutId id="2147483902" r:id="rId67"/>
    <p:sldLayoutId id="2147483904" r:id="rId68"/>
    <p:sldLayoutId id="2147483958" r:id="rId69"/>
    <p:sldLayoutId id="2147483959" r:id="rId70"/>
    <p:sldLayoutId id="2147483900" r:id="rId71"/>
    <p:sldLayoutId id="2147483909" r:id="rId72"/>
    <p:sldLayoutId id="2147483897" r:id="rId73"/>
    <p:sldLayoutId id="2147483896" r:id="rId74"/>
    <p:sldLayoutId id="2147483898" r:id="rId75"/>
    <p:sldLayoutId id="2147483899" r:id="rId76"/>
    <p:sldLayoutId id="2147484003" r:id="rId77"/>
    <p:sldLayoutId id="2147484004" r:id="rId78"/>
    <p:sldLayoutId id="2147484005" r:id="rId79"/>
    <p:sldLayoutId id="2147484006" r:id="rId80"/>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731051"/>
      </p:ext>
    </p:extLst>
  </p:cSld>
  <p:clrMap bg1="lt1" tx1="dk1" bg2="lt2" tx2="dk2" accent1="accent1" accent2="accent2" accent3="accent3" accent4="accent4" accent5="accent5" accent6="accent6" hlink="hlink" folHlink="folHlink"/>
  <p:sldLayoutIdLst>
    <p:sldLayoutId id="2147483999" r:id="rId1"/>
    <p:sldLayoutId id="2147484000" r:id="rId2"/>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SvtyTwo ITC TT-Bold"/>
          <a:ea typeface="ＭＳ Ｐゴシック" charset="0"/>
          <a:cs typeface="Bodoni SvtyTwo ITC TT-Bold"/>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hyperlink" Target="mailto:shiatisc@ebrd.com" TargetMode="External"/><Relationship Id="rId2" Type="http://schemas.openxmlformats.org/officeDocument/2006/relationships/notesSlide" Target="../notesSlides/notesSlide4.xml"/><Relationship Id="rId1" Type="http://schemas.openxmlformats.org/officeDocument/2006/relationships/slideLayout" Target="../slideLayouts/slideLayout80.xml"/><Relationship Id="rId4" Type="http://schemas.openxmlformats.org/officeDocument/2006/relationships/hyperlink" Target="mailto:moffattp@ebrd.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jpeg"/><Relationship Id="rId3" Type="http://schemas.openxmlformats.org/officeDocument/2006/relationships/image" Target="../media/image16.wmf"/><Relationship Id="rId21" Type="http://schemas.openxmlformats.org/officeDocument/2006/relationships/image" Target="../media/image34.pn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8.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png"/><Relationship Id="rId23" Type="http://schemas.openxmlformats.org/officeDocument/2006/relationships/image" Target="../media/image36.jpe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hyperlink" Target="http://09irk.ru/images/base/enforta_pic1_312.jpg" TargetMode="External"/><Relationship Id="rId13" Type="http://schemas.openxmlformats.org/officeDocument/2006/relationships/image" Target="../media/image45.png"/><Relationship Id="rId18" Type="http://schemas.openxmlformats.org/officeDocument/2006/relationships/hyperlink" Target="http://www.ru.tele2.ru/index.html" TargetMode="External"/><Relationship Id="rId3" Type="http://schemas.openxmlformats.org/officeDocument/2006/relationships/image" Target="../media/image16.wmf"/><Relationship Id="rId21" Type="http://schemas.openxmlformats.org/officeDocument/2006/relationships/image" Target="../media/image51.png"/><Relationship Id="rId7" Type="http://schemas.openxmlformats.org/officeDocument/2006/relationships/image" Target="../media/image40.jpeg"/><Relationship Id="rId12" Type="http://schemas.openxmlformats.org/officeDocument/2006/relationships/image" Target="../media/image44.jpeg"/><Relationship Id="rId17" Type="http://schemas.openxmlformats.org/officeDocument/2006/relationships/image" Target="../media/image48.png"/><Relationship Id="rId2" Type="http://schemas.openxmlformats.org/officeDocument/2006/relationships/image" Target="../media/image37.png"/><Relationship Id="rId16" Type="http://schemas.openxmlformats.org/officeDocument/2006/relationships/image" Target="../media/image47.jpeg"/><Relationship Id="rId20" Type="http://schemas.openxmlformats.org/officeDocument/2006/relationships/image" Target="../media/image50.jpeg"/><Relationship Id="rId1" Type="http://schemas.openxmlformats.org/officeDocument/2006/relationships/slideLayout" Target="../slideLayouts/slideLayout78.xml"/><Relationship Id="rId6" Type="http://schemas.openxmlformats.org/officeDocument/2006/relationships/hyperlink" Target="http://www.google.co.uk/imgres?imgurl=http://upload.wikimedia.org/wikipedia/en/archive/7/7a/20101123235112!BeeLine_logo.png&amp;imgrefurl=http://en.wikipedia.org/wiki/File:BeeLine_logo.png&amp;usg=__vJBa3msN2Mvx_ULYcNFyv4Z02V4=&amp;h=311&amp;w=400&amp;sz=25&amp;hl=en&amp;start=1&amp;zoom=1&amp;tbnid=H-M58RGh9EnC-M:&amp;tbnh=96&amp;tbnw=124&amp;ei=507wTprZGsXVsgbauewC&amp;prev=/search?q%3Dbeeline%26hl%3Den%26safe%3Dactive%26gbv%3D2%26tbm%3Disch&amp;itbs=1" TargetMode="External"/><Relationship Id="rId11" Type="http://schemas.openxmlformats.org/officeDocument/2006/relationships/image" Target="../media/image43.wmf"/><Relationship Id="rId24" Type="http://schemas.openxmlformats.org/officeDocument/2006/relationships/image" Target="../media/image54.png"/><Relationship Id="rId5" Type="http://schemas.openxmlformats.org/officeDocument/2006/relationships/image" Target="../media/image39.png"/><Relationship Id="rId15" Type="http://schemas.openxmlformats.org/officeDocument/2006/relationships/image" Target="../media/image46.jpeg"/><Relationship Id="rId23" Type="http://schemas.openxmlformats.org/officeDocument/2006/relationships/image" Target="../media/image53.jpe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38.png"/><Relationship Id="rId9" Type="http://schemas.openxmlformats.org/officeDocument/2006/relationships/image" Target="../media/image41.jpeg"/><Relationship Id="rId14" Type="http://schemas.openxmlformats.org/officeDocument/2006/relationships/hyperlink" Target="http://www.google.co.uk/imgres?imgurl=http://upload.wikimedia.org/wikipedia/commons/c/cd/IBS_Group_Holding_Limited_logo.png&amp;imgrefurl=http://ru.wikipedia.org/wiki/%D0%A4%D0%B0%D0%B9%D0%BB:IBS_Group_Holding_Limited_logo.png&amp;usg=___JpwYBFmsikcPe8r9HOWC9IUCmQ=&amp;h=133&amp;w=256&amp;sz=7&amp;hl=en&amp;start=2&amp;zoom=1&amp;tbnid=t7TFkLP8WJOYSM:&amp;tbnh=58&amp;tbnw=111&amp;ei=sTsZT4S7DcvJsgb91-RH&amp;prev=/search?q%3DIBS%2Bgroup%2Blogo%26hl%3Den%26safe%3Dactive%26gbv%3D2%26tbm%3Disch&amp;itbs=1" TargetMode="External"/><Relationship Id="rId22"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61950" y="4591051"/>
            <a:ext cx="6838950" cy="1838324"/>
          </a:xfrm>
        </p:spPr>
        <p:txBody>
          <a:bodyPr>
            <a:noAutofit/>
          </a:bodyPr>
          <a:lstStyle/>
          <a:p>
            <a:r>
              <a:rPr lang="en-US" sz="2000" dirty="0"/>
              <a:t>Working with the European </a:t>
            </a:r>
            <a:r>
              <a:rPr lang="en-US" sz="2000" dirty="0" smtClean="0"/>
              <a:t>Bank for </a:t>
            </a:r>
            <a:r>
              <a:rPr lang="en-US" sz="2000" dirty="0"/>
              <a:t>Reconstruction and </a:t>
            </a:r>
            <a:r>
              <a:rPr lang="en-US" sz="2000" dirty="0" smtClean="0"/>
              <a:t>Development</a:t>
            </a:r>
            <a:br>
              <a:rPr lang="en-US" sz="2000" dirty="0" smtClean="0"/>
            </a:br>
            <a:r>
              <a:rPr lang="en-US" sz="2000" dirty="0" smtClean="0"/>
              <a:t/>
            </a:r>
            <a:br>
              <a:rPr lang="en-US" sz="2000" dirty="0" smtClean="0"/>
            </a:br>
            <a:r>
              <a:rPr lang="fr-FR" sz="2000" dirty="0" smtClean="0"/>
              <a:t>Information </a:t>
            </a:r>
            <a:r>
              <a:rPr lang="fr-FR" sz="2000" dirty="0"/>
              <a:t>&amp; Communication Technologies (ICT) </a:t>
            </a:r>
            <a:r>
              <a:rPr lang="fr-FR" sz="2000" dirty="0" err="1" smtClean="0"/>
              <a:t>Sector</a:t>
            </a:r>
            <a:r>
              <a:rPr lang="fr-FR" sz="2000" dirty="0"/>
              <a:t/>
            </a:r>
            <a:br>
              <a:rPr lang="fr-FR" sz="2000" dirty="0"/>
            </a:br>
            <a:r>
              <a:rPr lang="en-US" sz="2000" dirty="0"/>
              <a:t/>
            </a:r>
            <a:br>
              <a:rPr lang="en-US" sz="2000" dirty="0"/>
            </a:br>
            <a:r>
              <a:rPr lang="en-GB" sz="2000" smtClean="0"/>
              <a:t>April  </a:t>
            </a:r>
            <a:r>
              <a:rPr lang="en-GB" sz="2000" dirty="0" smtClean="0"/>
              <a:t>2015</a:t>
            </a:r>
            <a:endParaRPr lang="en-US" sz="2000" dirty="0"/>
          </a:p>
        </p:txBody>
      </p:sp>
    </p:spTree>
    <p:extLst>
      <p:ext uri="{BB962C8B-B14F-4D97-AF65-F5344CB8AC3E}">
        <p14:creationId xmlns:p14="http://schemas.microsoft.com/office/powerpoint/2010/main" val="3312218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EBRD &amp; DSO - Financing</a:t>
            </a:r>
            <a:endParaRPr lang="en-GB" dirty="0"/>
          </a:p>
        </p:txBody>
      </p:sp>
      <p:sp>
        <p:nvSpPr>
          <p:cNvPr id="3" name="Content Placeholder 2"/>
          <p:cNvSpPr>
            <a:spLocks noGrp="1"/>
          </p:cNvSpPr>
          <p:nvPr>
            <p:ph idx="1"/>
          </p:nvPr>
        </p:nvSpPr>
        <p:spPr>
          <a:xfrm>
            <a:off x="590097" y="1360838"/>
            <a:ext cx="7966075" cy="4140200"/>
          </a:xfrm>
        </p:spPr>
        <p:txBody>
          <a:bodyPr>
            <a:normAutofit lnSpcReduction="10000"/>
          </a:bodyPr>
          <a:lstStyle/>
          <a:p>
            <a:pPr algn="just">
              <a:spcAft>
                <a:spcPts val="600"/>
              </a:spcAft>
            </a:pPr>
            <a:r>
              <a:rPr lang="en-GB" dirty="0">
                <a:solidFill>
                  <a:schemeClr val="tx2">
                    <a:lumMod val="75000"/>
                  </a:schemeClr>
                </a:solidFill>
                <a:latin typeface="Franklin Gothic Book" panose="020B0503020102020204" pitchFamily="34" charset="0"/>
                <a:ea typeface="Times New Roman"/>
              </a:rPr>
              <a:t>On the financing/investment side</a:t>
            </a:r>
            <a:r>
              <a:rPr lang="en-GB" dirty="0" smtClean="0">
                <a:solidFill>
                  <a:schemeClr val="tx2">
                    <a:lumMod val="75000"/>
                  </a:schemeClr>
                </a:solidFill>
                <a:latin typeface="Franklin Gothic Book" panose="020B0503020102020204" pitchFamily="34" charset="0"/>
                <a:ea typeface="Times New Roman"/>
              </a:rPr>
              <a:t>:</a:t>
            </a:r>
          </a:p>
          <a:p>
            <a:pPr algn="just">
              <a:spcAft>
                <a:spcPts val="600"/>
              </a:spcAft>
            </a:pPr>
            <a:endParaRPr lang="en-GB" sz="2400" dirty="0">
              <a:solidFill>
                <a:schemeClr val="tx2">
                  <a:lumMod val="75000"/>
                </a:schemeClr>
              </a:solidFill>
              <a:latin typeface="Franklin Gothic Book" panose="020B0503020102020204" pitchFamily="34" charset="0"/>
              <a:ea typeface="Times New Roman"/>
            </a:endParaRPr>
          </a:p>
          <a:p>
            <a:pPr marL="342900" lvl="0" indent="-342900" algn="just">
              <a:lnSpc>
                <a:spcPct val="107000"/>
              </a:lnSpc>
              <a:spcAft>
                <a:spcPts val="600"/>
              </a:spcAft>
              <a:buFont typeface="Wingdings"/>
              <a:buChar char=""/>
            </a:pPr>
            <a:r>
              <a:rPr lang="en-GB" dirty="0" smtClean="0">
                <a:solidFill>
                  <a:schemeClr val="tx2">
                    <a:lumMod val="75000"/>
                  </a:schemeClr>
                </a:solidFill>
                <a:latin typeface="Franklin Gothic Book" panose="020B0503020102020204" pitchFamily="34" charset="0"/>
                <a:ea typeface="Calibri"/>
                <a:cs typeface="Arial"/>
              </a:rPr>
              <a:t>Financing </a:t>
            </a:r>
            <a:r>
              <a:rPr lang="en-GB" dirty="0">
                <a:solidFill>
                  <a:schemeClr val="tx2">
                    <a:lumMod val="75000"/>
                  </a:schemeClr>
                </a:solidFill>
                <a:latin typeface="Franklin Gothic Book" panose="020B0503020102020204" pitchFamily="34" charset="0"/>
                <a:ea typeface="Calibri"/>
                <a:cs typeface="Arial"/>
              </a:rPr>
              <a:t>for </a:t>
            </a:r>
            <a:r>
              <a:rPr lang="en-GB" dirty="0" smtClean="0">
                <a:solidFill>
                  <a:schemeClr val="tx2">
                    <a:lumMod val="75000"/>
                  </a:schemeClr>
                </a:solidFill>
                <a:latin typeface="Franklin Gothic Book" panose="020B0503020102020204" pitchFamily="34" charset="0"/>
                <a:ea typeface="Calibri"/>
                <a:cs typeface="Arial"/>
              </a:rPr>
              <a:t>state </a:t>
            </a:r>
            <a:r>
              <a:rPr lang="en-GB" dirty="0">
                <a:solidFill>
                  <a:schemeClr val="tx2">
                    <a:lumMod val="75000"/>
                  </a:schemeClr>
                </a:solidFill>
                <a:latin typeface="Franklin Gothic Book" panose="020B0503020102020204" pitchFamily="34" charset="0"/>
                <a:ea typeface="Calibri"/>
                <a:cs typeface="Arial"/>
              </a:rPr>
              <a:t>multiplexer transmission </a:t>
            </a:r>
            <a:r>
              <a:rPr lang="en-GB" dirty="0" smtClean="0">
                <a:solidFill>
                  <a:schemeClr val="tx2">
                    <a:lumMod val="75000"/>
                  </a:schemeClr>
                </a:solidFill>
                <a:latin typeface="Franklin Gothic Book" panose="020B0503020102020204" pitchFamily="34" charset="0"/>
                <a:ea typeface="Calibri"/>
                <a:cs typeface="Arial"/>
              </a:rPr>
              <a:t>company(</a:t>
            </a:r>
            <a:r>
              <a:rPr lang="en-GB" dirty="0" err="1" smtClean="0">
                <a:solidFill>
                  <a:schemeClr val="tx2">
                    <a:lumMod val="75000"/>
                  </a:schemeClr>
                </a:solidFill>
                <a:latin typeface="Franklin Gothic Book" panose="020B0503020102020204" pitchFamily="34" charset="0"/>
                <a:ea typeface="Calibri"/>
                <a:cs typeface="Arial"/>
              </a:rPr>
              <a:t>ies</a:t>
            </a:r>
            <a:r>
              <a:rPr lang="en-GB" dirty="0" smtClean="0">
                <a:solidFill>
                  <a:schemeClr val="tx2">
                    <a:lumMod val="75000"/>
                  </a:schemeClr>
                </a:solidFill>
                <a:latin typeface="Franklin Gothic Book" panose="020B0503020102020204" pitchFamily="34" charset="0"/>
                <a:ea typeface="Calibri"/>
                <a:cs typeface="Arial"/>
              </a:rPr>
              <a:t>) (e.g. Serbia, Romania);</a:t>
            </a:r>
          </a:p>
          <a:p>
            <a:pPr marL="342900" lvl="0" indent="-342900" algn="just">
              <a:lnSpc>
                <a:spcPct val="107000"/>
              </a:lnSpc>
              <a:spcAft>
                <a:spcPts val="600"/>
              </a:spcAft>
              <a:buFont typeface="Wingdings"/>
              <a:buChar char=""/>
            </a:pPr>
            <a:r>
              <a:rPr lang="en-GB" dirty="0" smtClean="0">
                <a:solidFill>
                  <a:schemeClr val="tx2">
                    <a:lumMod val="75000"/>
                  </a:schemeClr>
                </a:solidFill>
                <a:latin typeface="Franklin Gothic Book" panose="020B0503020102020204" pitchFamily="34" charset="0"/>
                <a:ea typeface="Calibri"/>
                <a:cs typeface="Arial"/>
              </a:rPr>
              <a:t>Financing of successful bidder where there is an </a:t>
            </a:r>
            <a:r>
              <a:rPr lang="en-GB" dirty="0">
                <a:solidFill>
                  <a:schemeClr val="tx2">
                    <a:lumMod val="75000"/>
                  </a:schemeClr>
                </a:solidFill>
                <a:latin typeface="Franklin Gothic Book" panose="020B0503020102020204" pitchFamily="34" charset="0"/>
                <a:ea typeface="Calibri"/>
                <a:cs typeface="Arial"/>
              </a:rPr>
              <a:t>open tender for </a:t>
            </a:r>
            <a:r>
              <a:rPr lang="en-GB" dirty="0" smtClean="0">
                <a:solidFill>
                  <a:schemeClr val="tx2">
                    <a:lumMod val="75000"/>
                  </a:schemeClr>
                </a:solidFill>
                <a:latin typeface="Franklin Gothic Book" panose="020B0503020102020204" pitchFamily="34" charset="0"/>
                <a:ea typeface="Calibri"/>
                <a:cs typeface="Arial"/>
              </a:rPr>
              <a:t>multiplexers </a:t>
            </a:r>
            <a:r>
              <a:rPr lang="en-GB" dirty="0">
                <a:solidFill>
                  <a:schemeClr val="tx2">
                    <a:lumMod val="75000"/>
                  </a:schemeClr>
                </a:solidFill>
                <a:latin typeface="Franklin Gothic Book" panose="020B0503020102020204" pitchFamily="34" charset="0"/>
                <a:ea typeface="Calibri"/>
                <a:cs typeface="Arial"/>
              </a:rPr>
              <a:t>to be made available for private </a:t>
            </a:r>
            <a:r>
              <a:rPr lang="en-GB" dirty="0" smtClean="0">
                <a:solidFill>
                  <a:schemeClr val="tx2">
                    <a:lumMod val="75000"/>
                  </a:schemeClr>
                </a:solidFill>
                <a:latin typeface="Franklin Gothic Book" panose="020B0503020102020204" pitchFamily="34" charset="0"/>
                <a:ea typeface="Calibri"/>
                <a:cs typeface="Arial"/>
              </a:rPr>
              <a:t>investment (e.g. Georgia).</a:t>
            </a:r>
          </a:p>
          <a:p>
            <a:pPr marL="342900" lvl="0" indent="-342900" algn="just">
              <a:lnSpc>
                <a:spcPct val="107000"/>
              </a:lnSpc>
              <a:spcAft>
                <a:spcPts val="600"/>
              </a:spcAft>
              <a:buFont typeface="Wingdings"/>
              <a:buChar char=""/>
            </a:pPr>
            <a:r>
              <a:rPr lang="en-GB" dirty="0" smtClean="0">
                <a:solidFill>
                  <a:schemeClr val="tx2">
                    <a:lumMod val="75000"/>
                  </a:schemeClr>
                </a:solidFill>
                <a:latin typeface="Franklin Gothic Book" panose="020B0503020102020204" pitchFamily="34" charset="0"/>
                <a:ea typeface="Times New Roman"/>
              </a:rPr>
              <a:t>The </a:t>
            </a:r>
            <a:r>
              <a:rPr lang="en-GB" dirty="0">
                <a:solidFill>
                  <a:schemeClr val="tx2">
                    <a:lumMod val="75000"/>
                  </a:schemeClr>
                </a:solidFill>
                <a:latin typeface="Franklin Gothic Book" panose="020B0503020102020204" pitchFamily="34" charset="0"/>
                <a:ea typeface="Times New Roman"/>
              </a:rPr>
              <a:t>manner and extent of </a:t>
            </a:r>
            <a:r>
              <a:rPr lang="en-GB" dirty="0" smtClean="0">
                <a:solidFill>
                  <a:schemeClr val="tx2">
                    <a:lumMod val="75000"/>
                  </a:schemeClr>
                </a:solidFill>
                <a:latin typeface="Franklin Gothic Book" panose="020B0503020102020204" pitchFamily="34" charset="0"/>
                <a:ea typeface="Times New Roman"/>
              </a:rPr>
              <a:t>any such </a:t>
            </a:r>
            <a:r>
              <a:rPr lang="en-GB" dirty="0">
                <a:solidFill>
                  <a:schemeClr val="tx2">
                    <a:lumMod val="75000"/>
                  </a:schemeClr>
                </a:solidFill>
                <a:latin typeface="Franklin Gothic Book" panose="020B0503020102020204" pitchFamily="34" charset="0"/>
                <a:ea typeface="Times New Roman"/>
              </a:rPr>
              <a:t>financial support would be determined according to the role envisaged for EBRD by the stakeholders </a:t>
            </a:r>
            <a:r>
              <a:rPr lang="en-GB" dirty="0" smtClean="0">
                <a:solidFill>
                  <a:schemeClr val="tx2">
                    <a:lumMod val="75000"/>
                  </a:schemeClr>
                </a:solidFill>
                <a:latin typeface="Franklin Gothic Book" panose="020B0503020102020204" pitchFamily="34" charset="0"/>
                <a:ea typeface="Times New Roman"/>
              </a:rPr>
              <a:t>involved;</a:t>
            </a:r>
          </a:p>
          <a:p>
            <a:pPr marL="342900" lvl="0" indent="-342900" algn="just">
              <a:lnSpc>
                <a:spcPct val="107000"/>
              </a:lnSpc>
              <a:spcAft>
                <a:spcPts val="600"/>
              </a:spcAft>
              <a:buFont typeface="Wingdings"/>
              <a:buChar char=""/>
            </a:pPr>
            <a:r>
              <a:rPr lang="en-GB" dirty="0" smtClean="0">
                <a:solidFill>
                  <a:schemeClr val="tx2">
                    <a:lumMod val="75000"/>
                  </a:schemeClr>
                </a:solidFill>
                <a:latin typeface="Franklin Gothic Book" panose="020B0503020102020204" pitchFamily="34" charset="0"/>
                <a:ea typeface="Times New Roman"/>
              </a:rPr>
              <a:t>As with all financing </a:t>
            </a:r>
            <a:r>
              <a:rPr lang="en-GB" dirty="0">
                <a:solidFill>
                  <a:schemeClr val="tx2">
                    <a:lumMod val="75000"/>
                  </a:schemeClr>
                </a:solidFill>
                <a:latin typeface="Franklin Gothic Book" panose="020B0503020102020204" pitchFamily="34" charset="0"/>
                <a:ea typeface="Times New Roman"/>
              </a:rPr>
              <a:t>by </a:t>
            </a:r>
            <a:r>
              <a:rPr lang="en-GB" dirty="0" smtClean="0">
                <a:solidFill>
                  <a:schemeClr val="tx2">
                    <a:lumMod val="75000"/>
                  </a:schemeClr>
                </a:solidFill>
                <a:latin typeface="Franklin Gothic Book" panose="020B0503020102020204" pitchFamily="34" charset="0"/>
                <a:ea typeface="Times New Roman"/>
              </a:rPr>
              <a:t>EBRD, it is subject </a:t>
            </a:r>
            <a:r>
              <a:rPr lang="en-GB" dirty="0">
                <a:solidFill>
                  <a:schemeClr val="tx2">
                    <a:lumMod val="75000"/>
                  </a:schemeClr>
                </a:solidFill>
                <a:latin typeface="Franklin Gothic Book" panose="020B0503020102020204" pitchFamily="34" charset="0"/>
                <a:ea typeface="Times New Roman"/>
              </a:rPr>
              <a:t>to approval by the Bank’s management and Board of </a:t>
            </a:r>
            <a:r>
              <a:rPr lang="en-GB" dirty="0" smtClean="0">
                <a:solidFill>
                  <a:schemeClr val="tx2">
                    <a:lumMod val="75000"/>
                  </a:schemeClr>
                </a:solidFill>
                <a:latin typeface="Franklin Gothic Book" panose="020B0503020102020204" pitchFamily="34" charset="0"/>
                <a:ea typeface="Times New Roman"/>
              </a:rPr>
              <a:t>Directors as being consistent with EBRD mandate.</a:t>
            </a:r>
            <a:endParaRPr lang="en-GB" sz="2400" dirty="0">
              <a:solidFill>
                <a:schemeClr val="tx2">
                  <a:lumMod val="75000"/>
                </a:schemeClr>
              </a:solidFill>
              <a:latin typeface="Franklin Gothic Book" panose="020B0503020102020204" pitchFamily="34" charset="0"/>
              <a:ea typeface="Times New Roman"/>
            </a:endParaRPr>
          </a:p>
          <a:p>
            <a:endParaRPr lang="en-GB"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a:defRPr/>
            </a:pPr>
            <a:fld id="{D0A1CBD9-D197-41F8-B35A-4A76504171D1}" type="slidenum">
              <a:rPr lang="en-GB" smtClean="0"/>
              <a:pPr>
                <a:defRPr/>
              </a:pPr>
              <a:t>10</a:t>
            </a:fld>
            <a:endParaRPr lang="en-GB"/>
          </a:p>
        </p:txBody>
      </p:sp>
    </p:spTree>
    <p:extLst>
      <p:ext uri="{BB962C8B-B14F-4D97-AF65-F5344CB8AC3E}">
        <p14:creationId xmlns:p14="http://schemas.microsoft.com/office/powerpoint/2010/main" val="329547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EBRD &amp; DSO – Technical Assistance</a:t>
            </a:r>
            <a:endParaRPr lang="en-GB" dirty="0"/>
          </a:p>
        </p:txBody>
      </p:sp>
      <p:sp>
        <p:nvSpPr>
          <p:cNvPr id="3" name="Content Placeholder 2"/>
          <p:cNvSpPr>
            <a:spLocks noGrp="1"/>
          </p:cNvSpPr>
          <p:nvPr>
            <p:ph idx="1"/>
          </p:nvPr>
        </p:nvSpPr>
        <p:spPr>
          <a:xfrm>
            <a:off x="590097" y="1304224"/>
            <a:ext cx="7966075" cy="4775942"/>
          </a:xfrm>
        </p:spPr>
        <p:txBody>
          <a:bodyPr>
            <a:normAutofit fontScale="77500" lnSpcReduction="20000"/>
          </a:bodyPr>
          <a:lstStyle/>
          <a:p>
            <a:pPr algn="just"/>
            <a:r>
              <a:rPr lang="en-GB" sz="2600" dirty="0">
                <a:solidFill>
                  <a:schemeClr val="tx2">
                    <a:lumMod val="75000"/>
                  </a:schemeClr>
                </a:solidFill>
              </a:rPr>
              <a:t>On the technical assistance and process side (insofar as the following have yet to be </a:t>
            </a:r>
            <a:r>
              <a:rPr lang="en-GB" sz="2600" dirty="0" smtClean="0">
                <a:solidFill>
                  <a:schemeClr val="tx2">
                    <a:lumMod val="75000"/>
                  </a:schemeClr>
                </a:solidFill>
              </a:rPr>
              <a:t>achieved and are consistent with national policy) EBRD can help with:</a:t>
            </a:r>
            <a:endParaRPr lang="en-GB" sz="2600" dirty="0">
              <a:solidFill>
                <a:schemeClr val="tx2">
                  <a:lumMod val="75000"/>
                </a:schemeClr>
              </a:solidFill>
            </a:endParaRPr>
          </a:p>
          <a:p>
            <a:pPr marL="342900" lvl="0" indent="-342900" algn="just">
              <a:buFont typeface="Wingdings" panose="05000000000000000000" pitchFamily="2" charset="2"/>
              <a:buChar char="§"/>
            </a:pPr>
            <a:r>
              <a:rPr lang="en-GB" dirty="0" smtClean="0">
                <a:solidFill>
                  <a:schemeClr val="tx2">
                    <a:lumMod val="75000"/>
                  </a:schemeClr>
                </a:solidFill>
              </a:rPr>
              <a:t>Option evaluation and policy development;</a:t>
            </a:r>
          </a:p>
          <a:p>
            <a:pPr marL="342900" lvl="0" indent="-342900" algn="just">
              <a:buFont typeface="Wingdings" panose="05000000000000000000" pitchFamily="2" charset="2"/>
              <a:buChar char="§"/>
            </a:pPr>
            <a:r>
              <a:rPr lang="en-GB" dirty="0" smtClean="0">
                <a:solidFill>
                  <a:schemeClr val="tx2">
                    <a:lumMod val="75000"/>
                  </a:schemeClr>
                </a:solidFill>
              </a:rPr>
              <a:t>Preparation </a:t>
            </a:r>
            <a:r>
              <a:rPr lang="en-GB" dirty="0">
                <a:solidFill>
                  <a:schemeClr val="tx2">
                    <a:lumMod val="75000"/>
                  </a:schemeClr>
                </a:solidFill>
              </a:rPr>
              <a:t>of the technical specifications defining the main design parameters for digital terrestrial broadcasting </a:t>
            </a:r>
            <a:r>
              <a:rPr lang="en-GB" dirty="0" smtClean="0">
                <a:solidFill>
                  <a:schemeClr val="tx2">
                    <a:lumMod val="75000"/>
                  </a:schemeClr>
                </a:solidFill>
              </a:rPr>
              <a:t>networks;</a:t>
            </a:r>
            <a:endParaRPr lang="en-GB" dirty="0">
              <a:solidFill>
                <a:schemeClr val="tx2">
                  <a:lumMod val="75000"/>
                </a:schemeClr>
              </a:solidFill>
            </a:endParaRPr>
          </a:p>
          <a:p>
            <a:pPr marL="342900" lvl="0" indent="-342900" algn="just">
              <a:buFont typeface="Wingdings" panose="05000000000000000000" pitchFamily="2" charset="2"/>
              <a:buChar char="§"/>
            </a:pPr>
            <a:r>
              <a:rPr lang="en-GB" dirty="0" smtClean="0">
                <a:solidFill>
                  <a:schemeClr val="tx2">
                    <a:lumMod val="75000"/>
                  </a:schemeClr>
                </a:solidFill>
              </a:rPr>
              <a:t>Design </a:t>
            </a:r>
            <a:r>
              <a:rPr lang="en-GB" dirty="0">
                <a:solidFill>
                  <a:schemeClr val="tx2">
                    <a:lumMod val="75000"/>
                  </a:schemeClr>
                </a:solidFill>
              </a:rPr>
              <a:t>of a competitive tender process for the selection of suitable privately funded digital multiplex platform provider(s</a:t>
            </a:r>
            <a:r>
              <a:rPr lang="en-GB" dirty="0" smtClean="0">
                <a:solidFill>
                  <a:schemeClr val="tx2">
                    <a:lumMod val="75000"/>
                  </a:schemeClr>
                </a:solidFill>
              </a:rPr>
              <a:t>) – (where government policy supports such);</a:t>
            </a:r>
            <a:endParaRPr lang="en-GB" dirty="0">
              <a:solidFill>
                <a:schemeClr val="tx2">
                  <a:lumMod val="75000"/>
                </a:schemeClr>
              </a:solidFill>
            </a:endParaRPr>
          </a:p>
          <a:p>
            <a:pPr marL="342900" lvl="0" indent="-342900" algn="just">
              <a:buFont typeface="Wingdings" panose="05000000000000000000" pitchFamily="2" charset="2"/>
              <a:buChar char="§"/>
            </a:pPr>
            <a:r>
              <a:rPr lang="en-GB" dirty="0">
                <a:solidFill>
                  <a:schemeClr val="tx2">
                    <a:lumMod val="75000"/>
                  </a:schemeClr>
                </a:solidFill>
              </a:rPr>
              <a:t>Adjustment of the legal and regulatory framework to accommodate DSO;</a:t>
            </a:r>
          </a:p>
          <a:p>
            <a:pPr marL="342900" lvl="0" indent="-342900" algn="just">
              <a:buFont typeface="Wingdings" panose="05000000000000000000" pitchFamily="2" charset="2"/>
              <a:buChar char="§"/>
            </a:pPr>
            <a:r>
              <a:rPr lang="en-GB" dirty="0" smtClean="0">
                <a:solidFill>
                  <a:schemeClr val="tx2">
                    <a:lumMod val="75000"/>
                  </a:schemeClr>
                </a:solidFill>
              </a:rPr>
              <a:t>Administration </a:t>
            </a:r>
            <a:r>
              <a:rPr lang="en-GB" dirty="0">
                <a:solidFill>
                  <a:schemeClr val="tx2">
                    <a:lumMod val="75000"/>
                  </a:schemeClr>
                </a:solidFill>
              </a:rPr>
              <a:t>of a competitive tender to select additional digital multiplex platform provider(s), including assistance in the promotion of the contest to a national and international audience of potential bidders;</a:t>
            </a:r>
          </a:p>
          <a:p>
            <a:pPr marL="342900" lvl="0" indent="-342900" algn="just">
              <a:buFont typeface="Wingdings" panose="05000000000000000000" pitchFamily="2" charset="2"/>
              <a:buChar char="§"/>
            </a:pPr>
            <a:r>
              <a:rPr lang="en-GB" dirty="0" smtClean="0">
                <a:solidFill>
                  <a:schemeClr val="tx2">
                    <a:lumMod val="75000"/>
                  </a:schemeClr>
                </a:solidFill>
              </a:rPr>
              <a:t>Monitoring </a:t>
            </a:r>
            <a:r>
              <a:rPr lang="en-GB" dirty="0">
                <a:solidFill>
                  <a:schemeClr val="tx2">
                    <a:lumMod val="75000"/>
                  </a:schemeClr>
                </a:solidFill>
              </a:rPr>
              <a:t>of the network planning stages of the winning operator(s) to ensure compliance with the implementation requirements of their networks;</a:t>
            </a:r>
          </a:p>
          <a:p>
            <a:pPr marL="342900" lvl="0" indent="-342900" algn="just">
              <a:buFont typeface="Wingdings" panose="05000000000000000000" pitchFamily="2" charset="2"/>
              <a:buChar char="§"/>
            </a:pPr>
            <a:r>
              <a:rPr lang="en-GB" dirty="0" smtClean="0">
                <a:solidFill>
                  <a:schemeClr val="tx2">
                    <a:lumMod val="75000"/>
                  </a:schemeClr>
                </a:solidFill>
              </a:rPr>
              <a:t>Communications </a:t>
            </a:r>
            <a:r>
              <a:rPr lang="en-GB" dirty="0">
                <a:solidFill>
                  <a:schemeClr val="tx2">
                    <a:lumMod val="75000"/>
                  </a:schemeClr>
                </a:solidFill>
              </a:rPr>
              <a:t>and consumer relations aspects; </a:t>
            </a:r>
          </a:p>
          <a:p>
            <a:pPr marL="342900" lvl="0" indent="-342900" algn="just">
              <a:buFont typeface="Wingdings" panose="05000000000000000000" pitchFamily="2" charset="2"/>
              <a:buChar char="§"/>
            </a:pPr>
            <a:r>
              <a:rPr lang="en-GB" dirty="0" smtClean="0">
                <a:solidFill>
                  <a:schemeClr val="tx2">
                    <a:lumMod val="75000"/>
                  </a:schemeClr>
                </a:solidFill>
              </a:rPr>
              <a:t>Set-top </a:t>
            </a:r>
            <a:r>
              <a:rPr lang="en-GB" dirty="0">
                <a:solidFill>
                  <a:schemeClr val="tx2">
                    <a:lumMod val="75000"/>
                  </a:schemeClr>
                </a:solidFill>
              </a:rPr>
              <a:t>box procurement, testing and distribution.</a:t>
            </a:r>
          </a:p>
          <a:p>
            <a:endParaRPr lang="en-GB" dirty="0">
              <a:latin typeface="+mn-lt"/>
            </a:endParaRPr>
          </a:p>
        </p:txBody>
      </p:sp>
      <p:sp>
        <p:nvSpPr>
          <p:cNvPr id="4" name="Slide Number Placeholder 3"/>
          <p:cNvSpPr>
            <a:spLocks noGrp="1"/>
          </p:cNvSpPr>
          <p:nvPr>
            <p:ph type="sldNum" sz="quarter" idx="10"/>
          </p:nvPr>
        </p:nvSpPr>
        <p:spPr/>
        <p:txBody>
          <a:bodyPr/>
          <a:lstStyle/>
          <a:p>
            <a:pPr>
              <a:defRPr/>
            </a:pPr>
            <a:fld id="{D0A1CBD9-D197-41F8-B35A-4A76504171D1}" type="slidenum">
              <a:rPr lang="en-GB" smtClean="0"/>
              <a:pPr>
                <a:defRPr/>
              </a:pPr>
              <a:t>11</a:t>
            </a:fld>
            <a:endParaRPr lang="en-GB"/>
          </a:p>
        </p:txBody>
      </p:sp>
      <p:sp>
        <p:nvSpPr>
          <p:cNvPr id="5" name="TextBox 4"/>
          <p:cNvSpPr txBox="1"/>
          <p:nvPr/>
        </p:nvSpPr>
        <p:spPr>
          <a:xfrm>
            <a:off x="4524499" y="5795158"/>
            <a:ext cx="4310743" cy="400110"/>
          </a:xfrm>
          <a:prstGeom prst="rect">
            <a:avLst/>
          </a:prstGeom>
          <a:noFill/>
        </p:spPr>
        <p:txBody>
          <a:bodyPr wrap="square" rtlCol="0">
            <a:spAutoFit/>
          </a:bodyPr>
          <a:lstStyle/>
          <a:p>
            <a:pPr algn="r"/>
            <a:r>
              <a:rPr lang="en-GB" sz="2000" dirty="0" smtClean="0">
                <a:solidFill>
                  <a:schemeClr val="tx2">
                    <a:lumMod val="75000"/>
                  </a:schemeClr>
                </a:solidFill>
                <a:latin typeface="Franklin Gothic Book" panose="020B0503020102020204" pitchFamily="34" charset="0"/>
              </a:rPr>
              <a:t>Examples of EBRD support………./</a:t>
            </a:r>
          </a:p>
        </p:txBody>
      </p:sp>
    </p:spTree>
    <p:extLst>
      <p:ext uri="{BB962C8B-B14F-4D97-AF65-F5344CB8AC3E}">
        <p14:creationId xmlns:p14="http://schemas.microsoft.com/office/powerpoint/2010/main" val="2595133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EBRD &amp; DSO – (Serbia 2014/15)</a:t>
            </a:r>
            <a:endParaRPr lang="en-GB" dirty="0"/>
          </a:p>
        </p:txBody>
      </p:sp>
      <p:sp>
        <p:nvSpPr>
          <p:cNvPr id="3" name="Content Placeholder 2"/>
          <p:cNvSpPr>
            <a:spLocks noGrp="1"/>
          </p:cNvSpPr>
          <p:nvPr>
            <p:ph idx="1"/>
          </p:nvPr>
        </p:nvSpPr>
        <p:spPr>
          <a:xfrm>
            <a:off x="574552" y="1304224"/>
            <a:ext cx="7966075" cy="4490934"/>
          </a:xfrm>
        </p:spPr>
        <p:txBody>
          <a:bodyPr>
            <a:normAutofit fontScale="92500" lnSpcReduction="10000"/>
          </a:bodyPr>
          <a:lstStyle/>
          <a:p>
            <a:pPr marL="342900" lvl="0" indent="-342900" algn="just">
              <a:buFont typeface="Wingdings" panose="05000000000000000000" pitchFamily="2" charset="2"/>
              <a:buChar char="§"/>
            </a:pPr>
            <a:r>
              <a:rPr lang="en-GB" dirty="0" smtClean="0">
                <a:solidFill>
                  <a:schemeClr val="tx2">
                    <a:lumMod val="75000"/>
                  </a:schemeClr>
                </a:solidFill>
                <a:latin typeface="Franklin Gothic Book" panose="020B0503020102020204" pitchFamily="34" charset="0"/>
              </a:rPr>
              <a:t>EUR 16m financing to finalise Multiplexers 2 </a:t>
            </a:r>
            <a:r>
              <a:rPr lang="en-GB" dirty="0">
                <a:solidFill>
                  <a:schemeClr val="tx2">
                    <a:lumMod val="75000"/>
                  </a:schemeClr>
                </a:solidFill>
                <a:latin typeface="Franklin Gothic Book" panose="020B0503020102020204" pitchFamily="34" charset="0"/>
              </a:rPr>
              <a:t>and </a:t>
            </a:r>
            <a:r>
              <a:rPr lang="en-GB" dirty="0" smtClean="0">
                <a:solidFill>
                  <a:schemeClr val="tx2">
                    <a:lumMod val="75000"/>
                  </a:schemeClr>
                </a:solidFill>
                <a:latin typeface="Franklin Gothic Book" panose="020B0503020102020204" pitchFamily="34" charset="0"/>
              </a:rPr>
              <a:t>3 helped Serbia to complete by internationally agreed deadline;</a:t>
            </a:r>
            <a:endParaRPr lang="en-GB" dirty="0">
              <a:solidFill>
                <a:schemeClr val="tx2">
                  <a:lumMod val="75000"/>
                </a:schemeClr>
              </a:solidFill>
              <a:latin typeface="Franklin Gothic Book" panose="020B0503020102020204" pitchFamily="34" charset="0"/>
            </a:endParaRPr>
          </a:p>
          <a:p>
            <a:pPr marL="342900" indent="-342900" algn="just">
              <a:buFont typeface="Wingdings" panose="05000000000000000000" pitchFamily="2" charset="2"/>
              <a:buChar char="§"/>
            </a:pPr>
            <a:r>
              <a:rPr lang="en-GB" dirty="0" smtClean="0">
                <a:solidFill>
                  <a:schemeClr val="tx2">
                    <a:lumMod val="75000"/>
                  </a:schemeClr>
                </a:solidFill>
                <a:latin typeface="Franklin Gothic Book" panose="020B0503020102020204" pitchFamily="34" charset="0"/>
              </a:rPr>
              <a:t>EBRD support allowed for </a:t>
            </a:r>
            <a:r>
              <a:rPr lang="en-GB" dirty="0">
                <a:solidFill>
                  <a:schemeClr val="tx2">
                    <a:lumMod val="75000"/>
                  </a:schemeClr>
                </a:solidFill>
                <a:latin typeface="Franklin Gothic Book" panose="020B0503020102020204" pitchFamily="34" charset="0"/>
              </a:rPr>
              <a:t>the commercialisation of the new over-the-air television transmission </a:t>
            </a:r>
            <a:r>
              <a:rPr lang="en-GB" dirty="0" smtClean="0">
                <a:solidFill>
                  <a:schemeClr val="tx2">
                    <a:lumMod val="75000"/>
                  </a:schemeClr>
                </a:solidFill>
                <a:latin typeface="Franklin Gothic Book" panose="020B0503020102020204" pitchFamily="34" charset="0"/>
              </a:rPr>
              <a:t>market;</a:t>
            </a:r>
            <a:endParaRPr lang="en-GB" dirty="0">
              <a:solidFill>
                <a:schemeClr val="tx2">
                  <a:lumMod val="75000"/>
                </a:schemeClr>
              </a:solidFill>
              <a:latin typeface="Franklin Gothic Book" panose="020B0503020102020204" pitchFamily="34" charset="0"/>
            </a:endParaRPr>
          </a:p>
          <a:p>
            <a:pPr marL="342900" lvl="0" indent="-342900" algn="just">
              <a:buFont typeface="Wingdings" panose="05000000000000000000" pitchFamily="2" charset="2"/>
              <a:buChar char="§"/>
            </a:pPr>
            <a:r>
              <a:rPr lang="en-GB" dirty="0" smtClean="0">
                <a:solidFill>
                  <a:schemeClr val="tx2">
                    <a:lumMod val="75000"/>
                  </a:schemeClr>
                </a:solidFill>
                <a:latin typeface="Franklin Gothic Book" panose="020B0503020102020204" pitchFamily="34" charset="0"/>
              </a:rPr>
              <a:t>Access to EBRD financing and technical assistance helped speed up a quasi-stalled process;</a:t>
            </a:r>
            <a:endParaRPr lang="en-GB" dirty="0">
              <a:solidFill>
                <a:schemeClr val="tx2">
                  <a:lumMod val="75000"/>
                </a:schemeClr>
              </a:solidFill>
              <a:latin typeface="Franklin Gothic Book" panose="020B0503020102020204" pitchFamily="34" charset="0"/>
            </a:endParaRPr>
          </a:p>
          <a:p>
            <a:pPr marL="342900" lvl="0" indent="-342900" algn="just">
              <a:buFont typeface="Wingdings" panose="05000000000000000000" pitchFamily="2" charset="2"/>
              <a:buChar char="§"/>
            </a:pPr>
            <a:r>
              <a:rPr lang="en-GB" dirty="0" smtClean="0">
                <a:solidFill>
                  <a:schemeClr val="tx2">
                    <a:lumMod val="75000"/>
                  </a:schemeClr>
                </a:solidFill>
                <a:latin typeface="Franklin Gothic Book" panose="020B0503020102020204" pitchFamily="34" charset="0"/>
              </a:rPr>
              <a:t>Technical assistance </a:t>
            </a:r>
            <a:r>
              <a:rPr lang="en-GB" dirty="0">
                <a:solidFill>
                  <a:schemeClr val="tx2">
                    <a:lumMod val="75000"/>
                  </a:schemeClr>
                </a:solidFill>
                <a:latin typeface="Franklin Gothic Book" panose="020B0503020102020204" pitchFamily="34" charset="0"/>
              </a:rPr>
              <a:t>financed consultants Grant Thornton for financial </a:t>
            </a:r>
            <a:r>
              <a:rPr lang="en-GB" dirty="0" smtClean="0">
                <a:solidFill>
                  <a:schemeClr val="tx2">
                    <a:lumMod val="75000"/>
                  </a:schemeClr>
                </a:solidFill>
                <a:latin typeface="Franklin Gothic Book" panose="020B0503020102020204" pitchFamily="34" charset="0"/>
              </a:rPr>
              <a:t>due-diligence;</a:t>
            </a:r>
          </a:p>
          <a:p>
            <a:pPr marL="342900" lvl="0" indent="-342900" algn="just">
              <a:buFont typeface="Wingdings" panose="05000000000000000000" pitchFamily="2" charset="2"/>
              <a:buChar char="§"/>
            </a:pPr>
            <a:r>
              <a:rPr lang="en-GB" dirty="0" smtClean="0">
                <a:solidFill>
                  <a:schemeClr val="tx2">
                    <a:lumMod val="75000"/>
                  </a:schemeClr>
                </a:solidFill>
                <a:latin typeface="Franklin Gothic Book" panose="020B0503020102020204" pitchFamily="34" charset="0"/>
              </a:rPr>
              <a:t>Technical </a:t>
            </a:r>
            <a:r>
              <a:rPr lang="en-GB" dirty="0">
                <a:solidFill>
                  <a:schemeClr val="tx2">
                    <a:lumMod val="75000"/>
                  </a:schemeClr>
                </a:solidFill>
                <a:latin typeface="Franklin Gothic Book" panose="020B0503020102020204" pitchFamily="34" charset="0"/>
              </a:rPr>
              <a:t>assistance</a:t>
            </a:r>
            <a:r>
              <a:rPr lang="en-GB" dirty="0" smtClean="0">
                <a:solidFill>
                  <a:schemeClr val="tx2">
                    <a:lumMod val="75000"/>
                  </a:schemeClr>
                </a:solidFill>
                <a:latin typeface="Franklin Gothic Book" panose="020B0503020102020204" pitchFamily="34" charset="0"/>
              </a:rPr>
              <a:t> supported </a:t>
            </a:r>
            <a:r>
              <a:rPr lang="en-GB" dirty="0">
                <a:solidFill>
                  <a:schemeClr val="tx2">
                    <a:lumMod val="75000"/>
                  </a:schemeClr>
                </a:solidFill>
                <a:latin typeface="Franklin Gothic Book" panose="020B0503020102020204" pitchFamily="34" charset="0"/>
              </a:rPr>
              <a:t>procurement </a:t>
            </a:r>
            <a:r>
              <a:rPr lang="en-GB" dirty="0" smtClean="0">
                <a:solidFill>
                  <a:schemeClr val="tx2">
                    <a:lumMod val="75000"/>
                  </a:schemeClr>
                </a:solidFill>
                <a:latin typeface="Franklin Gothic Book" panose="020B0503020102020204" pitchFamily="34" charset="0"/>
              </a:rPr>
              <a:t>preparation;</a:t>
            </a:r>
            <a:endParaRPr lang="en-GB" dirty="0">
              <a:solidFill>
                <a:schemeClr val="tx2">
                  <a:lumMod val="75000"/>
                </a:schemeClr>
              </a:solidFill>
              <a:latin typeface="Franklin Gothic Book" panose="020B0503020102020204" pitchFamily="34" charset="0"/>
            </a:endParaRPr>
          </a:p>
          <a:p>
            <a:pPr marL="342900" lvl="0" indent="-342900" algn="just">
              <a:buFont typeface="Wingdings" panose="05000000000000000000" pitchFamily="2" charset="2"/>
              <a:buChar char="§"/>
            </a:pPr>
            <a:r>
              <a:rPr lang="en-GB" dirty="0" smtClean="0">
                <a:solidFill>
                  <a:schemeClr val="tx2">
                    <a:lumMod val="75000"/>
                  </a:schemeClr>
                </a:solidFill>
                <a:latin typeface="Franklin Gothic Book" panose="020B0503020102020204" pitchFamily="34" charset="0"/>
              </a:rPr>
              <a:t>EBRD involvement helped facilitate regular </a:t>
            </a:r>
            <a:r>
              <a:rPr lang="en-GB" dirty="0">
                <a:solidFill>
                  <a:schemeClr val="tx2">
                    <a:lumMod val="75000"/>
                  </a:schemeClr>
                </a:solidFill>
                <a:latin typeface="Franklin Gothic Book" panose="020B0503020102020204" pitchFamily="34" charset="0"/>
              </a:rPr>
              <a:t>working group </a:t>
            </a:r>
            <a:r>
              <a:rPr lang="en-GB" dirty="0" smtClean="0">
                <a:solidFill>
                  <a:schemeClr val="tx2">
                    <a:lumMod val="75000"/>
                  </a:schemeClr>
                </a:solidFill>
                <a:latin typeface="Franklin Gothic Book" panose="020B0503020102020204" pitchFamily="34" charset="0"/>
              </a:rPr>
              <a:t>meetings;</a:t>
            </a:r>
            <a:endParaRPr lang="en-GB" dirty="0">
              <a:solidFill>
                <a:schemeClr val="tx2">
                  <a:lumMod val="75000"/>
                </a:schemeClr>
              </a:solidFill>
              <a:latin typeface="Franklin Gothic Book" panose="020B0503020102020204" pitchFamily="34" charset="0"/>
            </a:endParaRPr>
          </a:p>
          <a:p>
            <a:pPr marL="342900" indent="-342900" algn="just" defTabSz="889000">
              <a:lnSpc>
                <a:spcPct val="90000"/>
              </a:lnSpc>
              <a:spcBef>
                <a:spcPct val="0"/>
              </a:spcBef>
              <a:spcAft>
                <a:spcPct val="35000"/>
              </a:spcAft>
              <a:buFont typeface="Wingdings" panose="05000000000000000000" pitchFamily="2" charset="2"/>
              <a:buChar char="§"/>
            </a:pPr>
            <a:r>
              <a:rPr lang="en-GB" dirty="0" smtClean="0">
                <a:solidFill>
                  <a:schemeClr val="tx2">
                    <a:lumMod val="75000"/>
                  </a:schemeClr>
                </a:solidFill>
                <a:latin typeface="Franklin Gothic Book" panose="020B0503020102020204" pitchFamily="34" charset="0"/>
                <a:cs typeface="Franklin Gothic Medium"/>
              </a:rPr>
              <a:t>Financing helped enhance the market for new </a:t>
            </a:r>
            <a:r>
              <a:rPr lang="en-GB" dirty="0">
                <a:solidFill>
                  <a:schemeClr val="tx2">
                    <a:lumMod val="75000"/>
                  </a:schemeClr>
                </a:solidFill>
                <a:latin typeface="Franklin Gothic Book" panose="020B0503020102020204" pitchFamily="34" charset="0"/>
                <a:cs typeface="Franklin Gothic Medium"/>
              </a:rPr>
              <a:t>services: improved quality of SD picture/sound, HD broadcasting, possibility for a larger number of over-the-air channels, translation/captions services, </a:t>
            </a:r>
            <a:r>
              <a:rPr lang="en-GB" dirty="0" smtClean="0">
                <a:solidFill>
                  <a:schemeClr val="tx2">
                    <a:lumMod val="75000"/>
                  </a:schemeClr>
                </a:solidFill>
                <a:latin typeface="Franklin Gothic Book" panose="020B0503020102020204" pitchFamily="34" charset="0"/>
                <a:cs typeface="Franklin Gothic Medium"/>
              </a:rPr>
              <a:t>programme </a:t>
            </a:r>
            <a:r>
              <a:rPr lang="en-GB" dirty="0">
                <a:solidFill>
                  <a:schemeClr val="tx2">
                    <a:lumMod val="75000"/>
                  </a:schemeClr>
                </a:solidFill>
                <a:latin typeface="Franklin Gothic Book" panose="020B0503020102020204" pitchFamily="34" charset="0"/>
                <a:cs typeface="Franklin Gothic Medium"/>
              </a:rPr>
              <a:t>guides</a:t>
            </a:r>
          </a:p>
          <a:p>
            <a:pPr lvl="0" algn="just" defTabSz="889000">
              <a:lnSpc>
                <a:spcPct val="90000"/>
              </a:lnSpc>
              <a:spcBef>
                <a:spcPct val="0"/>
              </a:spcBef>
              <a:spcAft>
                <a:spcPct val="35000"/>
              </a:spcAft>
            </a:pPr>
            <a:endParaRPr lang="en-GB" dirty="0">
              <a:solidFill>
                <a:schemeClr val="tx1"/>
              </a:solidFill>
              <a:latin typeface="Franklin Gothic Medium"/>
            </a:endParaRPr>
          </a:p>
          <a:p>
            <a:pPr algn="just" defTabSz="889000">
              <a:lnSpc>
                <a:spcPct val="90000"/>
              </a:lnSpc>
              <a:spcBef>
                <a:spcPct val="0"/>
              </a:spcBef>
              <a:spcAft>
                <a:spcPct val="35000"/>
              </a:spcAft>
            </a:pPr>
            <a:endParaRPr lang="en-GB" dirty="0">
              <a:solidFill>
                <a:schemeClr val="tx1"/>
              </a:solidFill>
              <a:latin typeface="Franklin Gothic Medium"/>
              <a:cs typeface="Franklin Gothic Medium"/>
            </a:endParaRPr>
          </a:p>
          <a:p>
            <a:pPr lvl="0" algn="just" defTabSz="889000">
              <a:lnSpc>
                <a:spcPct val="90000"/>
              </a:lnSpc>
              <a:spcBef>
                <a:spcPct val="0"/>
              </a:spcBef>
              <a:spcAft>
                <a:spcPct val="35000"/>
              </a:spcAft>
            </a:pPr>
            <a:endParaRPr lang="en-GB" dirty="0">
              <a:solidFill>
                <a:schemeClr val="tx1"/>
              </a:solidFill>
              <a:latin typeface="Franklin Gothic Medium"/>
              <a:cs typeface="Franklin Gothic Medium"/>
            </a:endParaRPr>
          </a:p>
          <a:p>
            <a:endParaRPr lang="en-GB" dirty="0">
              <a:latin typeface="+mn-lt"/>
            </a:endParaRPr>
          </a:p>
        </p:txBody>
      </p:sp>
      <p:sp>
        <p:nvSpPr>
          <p:cNvPr id="4" name="Slide Number Placeholder 3"/>
          <p:cNvSpPr>
            <a:spLocks noGrp="1"/>
          </p:cNvSpPr>
          <p:nvPr>
            <p:ph type="sldNum" sz="quarter" idx="10"/>
          </p:nvPr>
        </p:nvSpPr>
        <p:spPr/>
        <p:txBody>
          <a:bodyPr/>
          <a:lstStyle/>
          <a:p>
            <a:pPr>
              <a:defRPr/>
            </a:pPr>
            <a:fld id="{D0A1CBD9-D197-41F8-B35A-4A76504171D1}" type="slidenum">
              <a:rPr lang="en-GB" smtClean="0"/>
              <a:pPr>
                <a:defRPr/>
              </a:pPr>
              <a:t>12</a:t>
            </a:fld>
            <a:endParaRPr lang="en-GB"/>
          </a:p>
        </p:txBody>
      </p:sp>
    </p:spTree>
    <p:extLst>
      <p:ext uri="{BB962C8B-B14F-4D97-AF65-F5344CB8AC3E}">
        <p14:creationId xmlns:p14="http://schemas.microsoft.com/office/powerpoint/2010/main" val="1371789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EBRD &amp; DSO – Georgia (2013 – 15)</a:t>
            </a:r>
            <a:endParaRPr lang="en-GB" dirty="0"/>
          </a:p>
        </p:txBody>
      </p:sp>
      <p:sp>
        <p:nvSpPr>
          <p:cNvPr id="3" name="Content Placeholder 2"/>
          <p:cNvSpPr>
            <a:spLocks noGrp="1"/>
          </p:cNvSpPr>
          <p:nvPr>
            <p:ph idx="1"/>
          </p:nvPr>
        </p:nvSpPr>
        <p:spPr>
          <a:xfrm>
            <a:off x="590097" y="1304223"/>
            <a:ext cx="7966075" cy="4835319"/>
          </a:xfrm>
        </p:spPr>
        <p:txBody>
          <a:bodyPr>
            <a:normAutofit fontScale="85000" lnSpcReduction="10000"/>
          </a:bodyPr>
          <a:lstStyle/>
          <a:p>
            <a:pPr algn="just"/>
            <a:r>
              <a:rPr lang="en-GB" dirty="0" smtClean="0">
                <a:solidFill>
                  <a:schemeClr val="tx2">
                    <a:lumMod val="75000"/>
                  </a:schemeClr>
                </a:solidFill>
              </a:rPr>
              <a:t>EBRD technical assistance and financing helped Georgia to implement DSO:</a:t>
            </a:r>
          </a:p>
          <a:p>
            <a:pPr algn="just"/>
            <a:r>
              <a:rPr lang="en-GB" b="1" dirty="0" smtClean="0">
                <a:solidFill>
                  <a:schemeClr val="tx2">
                    <a:lumMod val="75000"/>
                  </a:schemeClr>
                </a:solidFill>
              </a:rPr>
              <a:t>EBRD technical assistance supported: </a:t>
            </a:r>
          </a:p>
          <a:p>
            <a:pPr marL="342900" indent="-342900" algn="just">
              <a:buFont typeface="Wingdings" panose="05000000000000000000" pitchFamily="2" charset="2"/>
              <a:buChar char="§"/>
            </a:pPr>
            <a:r>
              <a:rPr lang="en-GB" dirty="0" smtClean="0">
                <a:solidFill>
                  <a:schemeClr val="tx2">
                    <a:lumMod val="75000"/>
                  </a:schemeClr>
                </a:solidFill>
              </a:rPr>
              <a:t>Ministry for Economy and Sustainable Development (MESD) in examining options and define policy (hybrid public and private operations – 1 State </a:t>
            </a:r>
            <a:r>
              <a:rPr lang="en-GB" dirty="0" smtClean="0">
                <a:solidFill>
                  <a:schemeClr val="tx2">
                    <a:lumMod val="75000"/>
                  </a:schemeClr>
                </a:solidFill>
                <a:latin typeface="Franklin Gothic Book" panose="020B0503020102020204" pitchFamily="34" charset="0"/>
                <a:ea typeface="Calibri"/>
                <a:cs typeface="Arial"/>
              </a:rPr>
              <a:t>multiplexer</a:t>
            </a:r>
            <a:r>
              <a:rPr lang="en-GB" dirty="0" smtClean="0">
                <a:solidFill>
                  <a:schemeClr val="tx2">
                    <a:lumMod val="75000"/>
                  </a:schemeClr>
                </a:solidFill>
              </a:rPr>
              <a:t>, 3 private </a:t>
            </a:r>
            <a:r>
              <a:rPr lang="en-GB" dirty="0" smtClean="0">
                <a:solidFill>
                  <a:schemeClr val="tx2">
                    <a:lumMod val="75000"/>
                  </a:schemeClr>
                </a:solidFill>
                <a:latin typeface="Franklin Gothic Book" panose="020B0503020102020204" pitchFamily="34" charset="0"/>
                <a:ea typeface="Calibri"/>
                <a:cs typeface="Arial"/>
              </a:rPr>
              <a:t>multiplexers</a:t>
            </a:r>
            <a:r>
              <a:rPr lang="en-GB" dirty="0" smtClean="0">
                <a:solidFill>
                  <a:schemeClr val="tx2">
                    <a:lumMod val="75000"/>
                  </a:schemeClr>
                </a:solidFill>
              </a:rPr>
              <a:t>);</a:t>
            </a:r>
          </a:p>
          <a:p>
            <a:pPr marL="342900" indent="-342900" algn="just">
              <a:buFont typeface="Wingdings" panose="05000000000000000000" pitchFamily="2" charset="2"/>
              <a:buChar char="§"/>
            </a:pPr>
            <a:r>
              <a:rPr lang="en-GB" dirty="0" smtClean="0">
                <a:solidFill>
                  <a:schemeClr val="tx2">
                    <a:lumMod val="75000"/>
                  </a:schemeClr>
                </a:solidFill>
              </a:rPr>
              <a:t>MESD, </a:t>
            </a:r>
            <a:r>
              <a:rPr lang="en-GB" dirty="0">
                <a:solidFill>
                  <a:schemeClr val="tx2">
                    <a:lumMod val="75000"/>
                  </a:schemeClr>
                </a:solidFill>
              </a:rPr>
              <a:t>Georgia National Communications Commission (GNCC) </a:t>
            </a:r>
            <a:r>
              <a:rPr lang="en-GB" dirty="0" smtClean="0">
                <a:solidFill>
                  <a:schemeClr val="tx2">
                    <a:lumMod val="75000"/>
                  </a:schemeClr>
                </a:solidFill>
              </a:rPr>
              <a:t>and Ministry of Justice in amending law and drawing up regulations;</a:t>
            </a:r>
          </a:p>
          <a:p>
            <a:pPr marL="342900" indent="-342900" algn="just">
              <a:buFont typeface="Wingdings" panose="05000000000000000000" pitchFamily="2" charset="2"/>
              <a:buChar char="§"/>
            </a:pPr>
            <a:r>
              <a:rPr lang="en-GB" dirty="0" smtClean="0">
                <a:solidFill>
                  <a:schemeClr val="tx2">
                    <a:lumMod val="75000"/>
                  </a:schemeClr>
                </a:solidFill>
              </a:rPr>
              <a:t>GNCC in defining specifications and tender process for 3 </a:t>
            </a:r>
            <a:r>
              <a:rPr lang="en-GB" dirty="0">
                <a:solidFill>
                  <a:schemeClr val="tx2">
                    <a:lumMod val="75000"/>
                  </a:schemeClr>
                </a:solidFill>
              </a:rPr>
              <a:t>private </a:t>
            </a:r>
            <a:r>
              <a:rPr lang="en-GB" dirty="0" smtClean="0">
                <a:solidFill>
                  <a:schemeClr val="tx2">
                    <a:lumMod val="75000"/>
                  </a:schemeClr>
                </a:solidFill>
              </a:rPr>
              <a:t>multiplexers;</a:t>
            </a:r>
          </a:p>
          <a:p>
            <a:pPr marL="342900" indent="-342900" algn="just">
              <a:buFont typeface="Wingdings" panose="05000000000000000000" pitchFamily="2" charset="2"/>
              <a:buChar char="§"/>
            </a:pPr>
            <a:r>
              <a:rPr lang="en-GB" dirty="0" smtClean="0">
                <a:solidFill>
                  <a:schemeClr val="tx2">
                    <a:lumMod val="75000"/>
                  </a:schemeClr>
                </a:solidFill>
              </a:rPr>
              <a:t>GNCC in administering tender process;</a:t>
            </a:r>
          </a:p>
          <a:p>
            <a:pPr marL="342900" indent="-342900" algn="just">
              <a:buFont typeface="Wingdings" panose="05000000000000000000" pitchFamily="2" charset="2"/>
              <a:buChar char="§"/>
            </a:pPr>
            <a:r>
              <a:rPr lang="en-GB" dirty="0" smtClean="0">
                <a:solidFill>
                  <a:schemeClr val="tx2">
                    <a:lumMod val="75000"/>
                  </a:schemeClr>
                </a:solidFill>
              </a:rPr>
              <a:t>GNCC in monitoring implementation by winning private operator;</a:t>
            </a:r>
          </a:p>
          <a:p>
            <a:pPr marL="342900" indent="-342900" algn="just">
              <a:buFont typeface="Wingdings" panose="05000000000000000000" pitchFamily="2" charset="2"/>
              <a:buChar char="§"/>
            </a:pPr>
            <a:r>
              <a:rPr lang="en-GB" dirty="0" smtClean="0">
                <a:solidFill>
                  <a:schemeClr val="tx2">
                    <a:lumMod val="75000"/>
                  </a:schemeClr>
                </a:solidFill>
              </a:rPr>
              <a:t>MESD’s Digital Switchover Agency in testing and procuring set top boxes, and developing and administering communications campaign;</a:t>
            </a:r>
          </a:p>
          <a:p>
            <a:pPr algn="just"/>
            <a:r>
              <a:rPr lang="en-GB" b="1" dirty="0" smtClean="0">
                <a:solidFill>
                  <a:schemeClr val="tx2">
                    <a:lumMod val="75000"/>
                  </a:schemeClr>
                </a:solidFill>
              </a:rPr>
              <a:t>EBRD finance:</a:t>
            </a:r>
          </a:p>
          <a:p>
            <a:pPr marL="342900" indent="-342900" algn="just">
              <a:buFont typeface="Wingdings" panose="05000000000000000000" pitchFamily="2" charset="2"/>
              <a:buChar char="§"/>
            </a:pPr>
            <a:r>
              <a:rPr lang="en-GB" dirty="0" smtClean="0">
                <a:solidFill>
                  <a:schemeClr val="tx2">
                    <a:lumMod val="75000"/>
                  </a:schemeClr>
                </a:solidFill>
              </a:rPr>
              <a:t>Is funding the winning bidder in the tender for </a:t>
            </a:r>
            <a:r>
              <a:rPr lang="en-GB" dirty="0">
                <a:solidFill>
                  <a:schemeClr val="tx2">
                    <a:lumMod val="75000"/>
                  </a:schemeClr>
                </a:solidFill>
              </a:rPr>
              <a:t>private multiplexer </a:t>
            </a:r>
            <a:r>
              <a:rPr lang="en-GB" dirty="0" smtClean="0">
                <a:solidFill>
                  <a:schemeClr val="tx2">
                    <a:lumMod val="75000"/>
                  </a:schemeClr>
                </a:solidFill>
              </a:rPr>
              <a:t>operator</a:t>
            </a:r>
            <a:endParaRPr lang="en-GB" dirty="0">
              <a:solidFill>
                <a:schemeClr val="tx2">
                  <a:lumMod val="75000"/>
                </a:schemeClr>
              </a:solidFill>
            </a:endParaRPr>
          </a:p>
          <a:p>
            <a:endParaRPr lang="en-GB" dirty="0">
              <a:latin typeface="+mn-lt"/>
            </a:endParaRPr>
          </a:p>
        </p:txBody>
      </p:sp>
      <p:sp>
        <p:nvSpPr>
          <p:cNvPr id="4" name="Slide Number Placeholder 3"/>
          <p:cNvSpPr>
            <a:spLocks noGrp="1"/>
          </p:cNvSpPr>
          <p:nvPr>
            <p:ph type="sldNum" sz="quarter" idx="10"/>
          </p:nvPr>
        </p:nvSpPr>
        <p:spPr/>
        <p:txBody>
          <a:bodyPr/>
          <a:lstStyle/>
          <a:p>
            <a:pPr>
              <a:defRPr/>
            </a:pPr>
            <a:fld id="{D0A1CBD9-D197-41F8-B35A-4A76504171D1}" type="slidenum">
              <a:rPr lang="en-GB" smtClean="0"/>
              <a:pPr>
                <a:defRPr/>
              </a:pPr>
              <a:t>13</a:t>
            </a:fld>
            <a:endParaRPr lang="en-GB"/>
          </a:p>
        </p:txBody>
      </p:sp>
    </p:spTree>
    <p:extLst>
      <p:ext uri="{BB962C8B-B14F-4D97-AF65-F5344CB8AC3E}">
        <p14:creationId xmlns:p14="http://schemas.microsoft.com/office/powerpoint/2010/main" val="3370133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EBRD and Broadband, Generally</a:t>
            </a:r>
            <a:endParaRPr lang="en-GB" dirty="0"/>
          </a:p>
        </p:txBody>
      </p:sp>
      <p:sp>
        <p:nvSpPr>
          <p:cNvPr id="3" name="Content Placeholder 2"/>
          <p:cNvSpPr>
            <a:spLocks noGrp="1"/>
          </p:cNvSpPr>
          <p:nvPr>
            <p:ph idx="1"/>
          </p:nvPr>
        </p:nvSpPr>
        <p:spPr>
          <a:xfrm>
            <a:off x="720725" y="1289585"/>
            <a:ext cx="8090766" cy="4956835"/>
          </a:xfrm>
        </p:spPr>
        <p:txBody>
          <a:bodyPr>
            <a:normAutofit fontScale="92500" lnSpcReduction="10000"/>
          </a:bodyPr>
          <a:lstStyle/>
          <a:p>
            <a:r>
              <a:rPr lang="en-GB" dirty="0" smtClean="0">
                <a:solidFill>
                  <a:schemeClr val="tx2">
                    <a:lumMod val="75000"/>
                  </a:schemeClr>
                </a:solidFill>
              </a:rPr>
              <a:t>EBRD is looking at developing a support programme to help accelerate Broadband roll-out in its countries of operation:</a:t>
            </a:r>
          </a:p>
          <a:p>
            <a:pPr marL="342900" indent="-342900">
              <a:buFont typeface="Wingdings" panose="05000000000000000000" pitchFamily="2" charset="2"/>
              <a:buChar char="§"/>
            </a:pPr>
            <a:r>
              <a:rPr lang="en-GB" dirty="0" smtClean="0">
                <a:solidFill>
                  <a:schemeClr val="tx2">
                    <a:lumMod val="75000"/>
                  </a:schemeClr>
                </a:solidFill>
              </a:rPr>
              <a:t>Approach based on adapting successful experience from within European Union;</a:t>
            </a:r>
          </a:p>
          <a:p>
            <a:pPr marL="342900" indent="-342900">
              <a:buFont typeface="Wingdings" panose="05000000000000000000" pitchFamily="2" charset="2"/>
              <a:buChar char="§"/>
            </a:pPr>
            <a:r>
              <a:rPr lang="en-GB" dirty="0" smtClean="0">
                <a:solidFill>
                  <a:schemeClr val="tx2">
                    <a:lumMod val="75000"/>
                  </a:schemeClr>
                </a:solidFill>
              </a:rPr>
              <a:t>Combination of grant-funded technical assistance and commercial financing;</a:t>
            </a:r>
          </a:p>
          <a:p>
            <a:pPr marL="342900" indent="-342900">
              <a:buFont typeface="Wingdings" panose="05000000000000000000" pitchFamily="2" charset="2"/>
              <a:buChar char="§"/>
            </a:pPr>
            <a:r>
              <a:rPr lang="en-GB" dirty="0" smtClean="0">
                <a:solidFill>
                  <a:schemeClr val="tx2">
                    <a:lumMod val="75000"/>
                  </a:schemeClr>
                </a:solidFill>
              </a:rPr>
              <a:t>Technical </a:t>
            </a:r>
            <a:r>
              <a:rPr lang="en-GB" dirty="0">
                <a:solidFill>
                  <a:schemeClr val="tx2">
                    <a:lumMod val="75000"/>
                  </a:schemeClr>
                </a:solidFill>
              </a:rPr>
              <a:t>assistance </a:t>
            </a:r>
            <a:r>
              <a:rPr lang="en-GB" dirty="0" smtClean="0">
                <a:solidFill>
                  <a:schemeClr val="tx2">
                    <a:lumMod val="75000"/>
                  </a:schemeClr>
                </a:solidFill>
              </a:rPr>
              <a:t>for policy/strategy development, implementation planning and execution;</a:t>
            </a:r>
          </a:p>
          <a:p>
            <a:pPr marL="342900" indent="-342900">
              <a:buFont typeface="Wingdings" panose="05000000000000000000" pitchFamily="2" charset="2"/>
              <a:buChar char="§"/>
            </a:pPr>
            <a:r>
              <a:rPr lang="en-GB" dirty="0" smtClean="0">
                <a:solidFill>
                  <a:schemeClr val="tx2">
                    <a:lumMod val="75000"/>
                  </a:schemeClr>
                </a:solidFill>
              </a:rPr>
              <a:t>Financing to support private operators to extend and accelerate investment into commercially viable areas;</a:t>
            </a:r>
          </a:p>
          <a:p>
            <a:pPr marL="342900" indent="-342900">
              <a:buFont typeface="Wingdings" panose="05000000000000000000" pitchFamily="2" charset="2"/>
              <a:buChar char="§"/>
            </a:pPr>
            <a:r>
              <a:rPr lang="en-GB" dirty="0" smtClean="0">
                <a:solidFill>
                  <a:schemeClr val="tx2">
                    <a:lumMod val="75000"/>
                  </a:schemeClr>
                </a:solidFill>
              </a:rPr>
              <a:t>Technical </a:t>
            </a:r>
            <a:r>
              <a:rPr lang="en-GB" dirty="0">
                <a:solidFill>
                  <a:schemeClr val="tx2">
                    <a:lumMod val="75000"/>
                  </a:schemeClr>
                </a:solidFill>
              </a:rPr>
              <a:t>assistance </a:t>
            </a:r>
            <a:r>
              <a:rPr lang="en-GB" dirty="0" smtClean="0">
                <a:solidFill>
                  <a:schemeClr val="tx2">
                    <a:lumMod val="75000"/>
                  </a:schemeClr>
                </a:solidFill>
              </a:rPr>
              <a:t>to help optimise regulation to the extent necessary to minimise barriers to private investment (e.g. infrastructure sharing, spectrum re-farming, rights-of-way);</a:t>
            </a:r>
          </a:p>
          <a:p>
            <a:pPr marL="342900" indent="-342900">
              <a:buFont typeface="Wingdings" panose="05000000000000000000" pitchFamily="2" charset="2"/>
              <a:buChar char="§"/>
            </a:pPr>
            <a:r>
              <a:rPr lang="en-GB" dirty="0" smtClean="0">
                <a:solidFill>
                  <a:schemeClr val="tx2">
                    <a:lumMod val="75000"/>
                  </a:schemeClr>
                </a:solidFill>
              </a:rPr>
              <a:t>Potential financing to help government supported efforts to accelerate broadband deployment beyond urban centres.</a:t>
            </a:r>
            <a:endParaRPr lang="en-GB" dirty="0">
              <a:solidFill>
                <a:schemeClr val="tx2">
                  <a:lumMod val="75000"/>
                </a:schemeClr>
              </a:solidFill>
            </a:endParaRPr>
          </a:p>
        </p:txBody>
      </p:sp>
      <p:sp>
        <p:nvSpPr>
          <p:cNvPr id="4" name="Slide Number Placeholder 3"/>
          <p:cNvSpPr>
            <a:spLocks noGrp="1"/>
          </p:cNvSpPr>
          <p:nvPr>
            <p:ph type="sldNum" sz="quarter" idx="10"/>
          </p:nvPr>
        </p:nvSpPr>
        <p:spPr/>
        <p:txBody>
          <a:bodyPr/>
          <a:lstStyle/>
          <a:p>
            <a:pPr>
              <a:defRPr/>
            </a:pPr>
            <a:fld id="{D0A1CBD9-D197-41F8-B35A-4A76504171D1}" type="slidenum">
              <a:rPr lang="en-GB" smtClean="0"/>
              <a:pPr>
                <a:defRPr/>
              </a:pPr>
              <a:t>14</a:t>
            </a:fld>
            <a:endParaRPr lang="en-GB"/>
          </a:p>
        </p:txBody>
      </p:sp>
    </p:spTree>
    <p:extLst>
      <p:ext uri="{BB962C8B-B14F-4D97-AF65-F5344CB8AC3E}">
        <p14:creationId xmlns:p14="http://schemas.microsoft.com/office/powerpoint/2010/main" val="484516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EBRD and Broadband - Financing</a:t>
            </a:r>
            <a:endParaRPr lang="en-GB" dirty="0"/>
          </a:p>
        </p:txBody>
      </p:sp>
      <p:sp>
        <p:nvSpPr>
          <p:cNvPr id="3" name="Content Placeholder 2"/>
          <p:cNvSpPr>
            <a:spLocks noGrp="1"/>
          </p:cNvSpPr>
          <p:nvPr>
            <p:ph idx="1"/>
          </p:nvPr>
        </p:nvSpPr>
        <p:spPr>
          <a:xfrm>
            <a:off x="720725" y="1425039"/>
            <a:ext cx="7966075" cy="4607626"/>
          </a:xfrm>
        </p:spPr>
        <p:txBody>
          <a:bodyPr>
            <a:normAutofit fontScale="92500" lnSpcReduction="20000"/>
          </a:bodyPr>
          <a:lstStyle/>
          <a:p>
            <a:r>
              <a:rPr lang="en-GB" dirty="0" smtClean="0">
                <a:solidFill>
                  <a:schemeClr val="tx2">
                    <a:lumMod val="75000"/>
                  </a:schemeClr>
                </a:solidFill>
              </a:rPr>
              <a:t>Potential clients among:</a:t>
            </a:r>
          </a:p>
          <a:p>
            <a:pPr marL="342900" indent="-342900">
              <a:buFont typeface="Wingdings" panose="05000000000000000000" pitchFamily="2" charset="2"/>
              <a:buChar char="§"/>
            </a:pPr>
            <a:r>
              <a:rPr lang="en-GB" dirty="0" smtClean="0">
                <a:solidFill>
                  <a:schemeClr val="tx2">
                    <a:lumMod val="75000"/>
                  </a:schemeClr>
                </a:solidFill>
              </a:rPr>
              <a:t>Existing private operators building out own networks, ideally consistent with national broadband plan;</a:t>
            </a:r>
          </a:p>
          <a:p>
            <a:pPr marL="342900" indent="-342900">
              <a:buFont typeface="Wingdings" panose="05000000000000000000" pitchFamily="2" charset="2"/>
              <a:buChar char="§"/>
            </a:pPr>
            <a:r>
              <a:rPr lang="en-GB" dirty="0" smtClean="0">
                <a:solidFill>
                  <a:schemeClr val="tx2">
                    <a:lumMod val="75000"/>
                  </a:schemeClr>
                </a:solidFill>
              </a:rPr>
              <a:t>New entrants, network or service providers, ideally consistent with (and attracted by) national broadband plan;</a:t>
            </a:r>
          </a:p>
          <a:p>
            <a:pPr marL="342900" indent="-342900">
              <a:buFont typeface="Wingdings" panose="05000000000000000000" pitchFamily="2" charset="2"/>
              <a:buChar char="§"/>
            </a:pPr>
            <a:r>
              <a:rPr lang="en-GB" dirty="0" smtClean="0">
                <a:solidFill>
                  <a:schemeClr val="tx2">
                    <a:lumMod val="75000"/>
                  </a:schemeClr>
                </a:solidFill>
              </a:rPr>
              <a:t>Government sponsored broadband incentive schemes (e.g. second national infrastructure networks), which feature as part of a coherent national broadband plan.</a:t>
            </a:r>
          </a:p>
          <a:p>
            <a:pPr marL="342900" indent="-342900">
              <a:buFont typeface="Wingdings" panose="05000000000000000000" pitchFamily="2" charset="2"/>
              <a:buChar char="§"/>
            </a:pPr>
            <a:endParaRPr lang="en-GB" dirty="0">
              <a:solidFill>
                <a:schemeClr val="tx2">
                  <a:lumMod val="75000"/>
                </a:schemeClr>
              </a:solidFill>
            </a:endParaRPr>
          </a:p>
          <a:p>
            <a:pPr marL="342900" indent="-342900" algn="just">
              <a:spcAft>
                <a:spcPts val="0"/>
              </a:spcAft>
              <a:buFont typeface="Wingdings" panose="05000000000000000000" pitchFamily="2" charset="2"/>
              <a:buChar char="§"/>
            </a:pPr>
            <a:r>
              <a:rPr lang="en-GB" dirty="0">
                <a:solidFill>
                  <a:schemeClr val="tx2">
                    <a:lumMod val="75000"/>
                  </a:schemeClr>
                </a:solidFill>
                <a:latin typeface="Franklin Gothic Book" panose="020B0503020102020204" pitchFamily="34" charset="0"/>
                <a:ea typeface="Times New Roman"/>
              </a:rPr>
              <a:t>The manner and extent of such financial support would be determined according to the role envisaged for EBRD by the stakeholders involved </a:t>
            </a:r>
            <a:endParaRPr lang="en-GB" dirty="0" smtClean="0">
              <a:solidFill>
                <a:schemeClr val="tx2">
                  <a:lumMod val="75000"/>
                </a:schemeClr>
              </a:solidFill>
              <a:latin typeface="Franklin Gothic Book" panose="020B0503020102020204" pitchFamily="34" charset="0"/>
              <a:ea typeface="Times New Roman"/>
            </a:endParaRPr>
          </a:p>
          <a:p>
            <a:pPr algn="just">
              <a:spcAft>
                <a:spcPts val="0"/>
              </a:spcAft>
            </a:pPr>
            <a:endParaRPr lang="en-GB" dirty="0">
              <a:solidFill>
                <a:schemeClr val="tx2">
                  <a:lumMod val="75000"/>
                </a:schemeClr>
              </a:solidFill>
              <a:latin typeface="Franklin Gothic Book" panose="020B0503020102020204" pitchFamily="34" charset="0"/>
              <a:ea typeface="Times New Roman"/>
            </a:endParaRPr>
          </a:p>
          <a:p>
            <a:pPr marL="342900" indent="-342900" algn="just">
              <a:spcAft>
                <a:spcPts val="0"/>
              </a:spcAft>
              <a:buFont typeface="Wingdings" panose="05000000000000000000" pitchFamily="2" charset="2"/>
              <a:buChar char="§"/>
            </a:pPr>
            <a:r>
              <a:rPr lang="en-GB" dirty="0">
                <a:solidFill>
                  <a:schemeClr val="tx2">
                    <a:lumMod val="75000"/>
                  </a:schemeClr>
                </a:solidFill>
                <a:latin typeface="Franklin Gothic Book" panose="020B0503020102020204" pitchFamily="34" charset="0"/>
                <a:ea typeface="Times New Roman"/>
              </a:rPr>
              <a:t>As with all financing by EBRD, it would be subject to approval by the Bank’s management and Board of </a:t>
            </a:r>
            <a:r>
              <a:rPr lang="en-GB" dirty="0" smtClean="0">
                <a:solidFill>
                  <a:schemeClr val="tx2">
                    <a:lumMod val="75000"/>
                  </a:schemeClr>
                </a:solidFill>
                <a:latin typeface="Franklin Gothic Book" panose="020B0503020102020204" pitchFamily="34" charset="0"/>
                <a:ea typeface="Times New Roman"/>
              </a:rPr>
              <a:t>Directors as being consistent with EBRD mandate.</a:t>
            </a:r>
            <a:endParaRPr lang="en-GB" sz="2400" dirty="0">
              <a:solidFill>
                <a:schemeClr val="tx2">
                  <a:lumMod val="75000"/>
                </a:schemeClr>
              </a:solidFill>
              <a:latin typeface="Franklin Gothic Book" panose="020B0503020102020204" pitchFamily="34" charset="0"/>
              <a:ea typeface="Times New Roman"/>
            </a:endParaRPr>
          </a:p>
          <a:p>
            <a:pPr marL="342900" indent="-342900">
              <a:buFont typeface="Wingdings" panose="05000000000000000000" pitchFamily="2" charset="2"/>
              <a:buChar char="§"/>
            </a:pPr>
            <a:endParaRPr lang="en-GB" dirty="0" smtClean="0">
              <a:solidFill>
                <a:schemeClr val="tx2">
                  <a:lumMod val="75000"/>
                </a:schemeClr>
              </a:solidFill>
            </a:endParaRPr>
          </a:p>
        </p:txBody>
      </p:sp>
      <p:sp>
        <p:nvSpPr>
          <p:cNvPr id="4" name="Slide Number Placeholder 3"/>
          <p:cNvSpPr>
            <a:spLocks noGrp="1"/>
          </p:cNvSpPr>
          <p:nvPr>
            <p:ph type="sldNum" sz="quarter" idx="10"/>
          </p:nvPr>
        </p:nvSpPr>
        <p:spPr/>
        <p:txBody>
          <a:bodyPr/>
          <a:lstStyle/>
          <a:p>
            <a:pPr>
              <a:defRPr/>
            </a:pPr>
            <a:fld id="{D0A1CBD9-D197-41F8-B35A-4A76504171D1}" type="slidenum">
              <a:rPr lang="en-GB" smtClean="0"/>
              <a:pPr>
                <a:defRPr/>
              </a:pPr>
              <a:t>15</a:t>
            </a:fld>
            <a:endParaRPr lang="en-GB"/>
          </a:p>
        </p:txBody>
      </p:sp>
    </p:spTree>
    <p:extLst>
      <p:ext uri="{BB962C8B-B14F-4D97-AF65-F5344CB8AC3E}">
        <p14:creationId xmlns:p14="http://schemas.microsoft.com/office/powerpoint/2010/main" val="3411644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EBRD and Broadband – Technical Cooperation</a:t>
            </a:r>
            <a:endParaRPr lang="en-GB" dirty="0"/>
          </a:p>
        </p:txBody>
      </p:sp>
      <p:sp>
        <p:nvSpPr>
          <p:cNvPr id="3" name="Content Placeholder 2"/>
          <p:cNvSpPr>
            <a:spLocks noGrp="1"/>
          </p:cNvSpPr>
          <p:nvPr>
            <p:ph idx="1"/>
          </p:nvPr>
        </p:nvSpPr>
        <p:spPr>
          <a:xfrm>
            <a:off x="720725" y="1301460"/>
            <a:ext cx="7966075" cy="4861833"/>
          </a:xfrm>
        </p:spPr>
        <p:txBody>
          <a:bodyPr>
            <a:normAutofit fontScale="85000" lnSpcReduction="20000"/>
          </a:bodyPr>
          <a:lstStyle/>
          <a:p>
            <a:r>
              <a:rPr lang="en-GB" dirty="0" smtClean="0">
                <a:solidFill>
                  <a:schemeClr val="tx2">
                    <a:lumMod val="75000"/>
                  </a:schemeClr>
                </a:solidFill>
              </a:rPr>
              <a:t>Grant-funded technical </a:t>
            </a:r>
            <a:r>
              <a:rPr lang="en-GB" dirty="0">
                <a:solidFill>
                  <a:schemeClr val="tx2">
                    <a:lumMod val="75000"/>
                  </a:schemeClr>
                </a:solidFill>
              </a:rPr>
              <a:t>assistance </a:t>
            </a:r>
            <a:r>
              <a:rPr lang="en-GB" dirty="0" smtClean="0">
                <a:solidFill>
                  <a:schemeClr val="tx2">
                    <a:lumMod val="75000"/>
                  </a:schemeClr>
                </a:solidFill>
              </a:rPr>
              <a:t>support to help with:</a:t>
            </a:r>
          </a:p>
          <a:p>
            <a:pPr marL="342900" indent="-342900">
              <a:buFont typeface="Wingdings" panose="05000000000000000000" pitchFamily="2" charset="2"/>
              <a:buChar char="§"/>
            </a:pPr>
            <a:r>
              <a:rPr lang="en-GB" dirty="0" smtClean="0">
                <a:solidFill>
                  <a:schemeClr val="tx2">
                    <a:lumMod val="75000"/>
                  </a:schemeClr>
                </a:solidFill>
              </a:rPr>
              <a:t>Policy </a:t>
            </a:r>
            <a:r>
              <a:rPr lang="en-GB" dirty="0">
                <a:solidFill>
                  <a:schemeClr val="tx2">
                    <a:lumMod val="75000"/>
                  </a:schemeClr>
                </a:solidFill>
              </a:rPr>
              <a:t>development, based around Digital Agenda for Europe 2020 targets (though, perhaps with longer time horizons in some countries);</a:t>
            </a:r>
          </a:p>
          <a:p>
            <a:pPr marL="342900" indent="-342900">
              <a:buFont typeface="Wingdings" panose="05000000000000000000" pitchFamily="2" charset="2"/>
              <a:buChar char="§"/>
            </a:pPr>
            <a:r>
              <a:rPr lang="en-GB" dirty="0" smtClean="0">
                <a:solidFill>
                  <a:schemeClr val="tx2">
                    <a:lumMod val="75000"/>
                  </a:schemeClr>
                </a:solidFill>
              </a:rPr>
              <a:t>Demand study;</a:t>
            </a:r>
          </a:p>
          <a:p>
            <a:pPr marL="342900" indent="-342900">
              <a:buFont typeface="Wingdings" panose="05000000000000000000" pitchFamily="2" charset="2"/>
              <a:buChar char="§"/>
            </a:pPr>
            <a:r>
              <a:rPr lang="en-GB" dirty="0" smtClean="0">
                <a:solidFill>
                  <a:schemeClr val="tx2">
                    <a:lumMod val="75000"/>
                  </a:schemeClr>
                </a:solidFill>
              </a:rPr>
              <a:t>Supply analysis;</a:t>
            </a:r>
            <a:r>
              <a:rPr lang="en-GB" dirty="0">
                <a:solidFill>
                  <a:schemeClr val="tx2">
                    <a:lumMod val="75000"/>
                  </a:schemeClr>
                </a:solidFill>
              </a:rPr>
              <a:t> </a:t>
            </a:r>
            <a:endParaRPr lang="en-GB" dirty="0" smtClean="0">
              <a:solidFill>
                <a:schemeClr val="tx2">
                  <a:lumMod val="75000"/>
                </a:schemeClr>
              </a:solidFill>
            </a:endParaRPr>
          </a:p>
          <a:p>
            <a:pPr marL="342900" indent="-342900">
              <a:buFont typeface="Wingdings" panose="05000000000000000000" pitchFamily="2" charset="2"/>
              <a:buChar char="§"/>
            </a:pPr>
            <a:r>
              <a:rPr lang="en-GB" dirty="0" smtClean="0">
                <a:solidFill>
                  <a:schemeClr val="tx2">
                    <a:lumMod val="75000"/>
                  </a:schemeClr>
                </a:solidFill>
              </a:rPr>
              <a:t>Network modelling and design;</a:t>
            </a:r>
          </a:p>
          <a:p>
            <a:pPr marL="342900" indent="-342900">
              <a:buFont typeface="Wingdings" panose="05000000000000000000" pitchFamily="2" charset="2"/>
              <a:buChar char="§"/>
            </a:pPr>
            <a:r>
              <a:rPr lang="en-GB" dirty="0" smtClean="0">
                <a:solidFill>
                  <a:schemeClr val="tx2">
                    <a:lumMod val="75000"/>
                  </a:schemeClr>
                </a:solidFill>
              </a:rPr>
              <a:t>Implementation </a:t>
            </a:r>
            <a:r>
              <a:rPr lang="en-GB" dirty="0">
                <a:solidFill>
                  <a:schemeClr val="tx2">
                    <a:lumMod val="75000"/>
                  </a:schemeClr>
                </a:solidFill>
              </a:rPr>
              <a:t>planning</a:t>
            </a:r>
            <a:r>
              <a:rPr lang="en-GB" dirty="0" smtClean="0">
                <a:solidFill>
                  <a:schemeClr val="tx2">
                    <a:lumMod val="75000"/>
                  </a:schemeClr>
                </a:solidFill>
              </a:rPr>
              <a:t>;</a:t>
            </a:r>
          </a:p>
          <a:p>
            <a:pPr marL="342900" indent="-342900">
              <a:buFont typeface="Wingdings" panose="05000000000000000000" pitchFamily="2" charset="2"/>
              <a:buChar char="§"/>
            </a:pPr>
            <a:r>
              <a:rPr lang="en-GB" dirty="0" smtClean="0">
                <a:solidFill>
                  <a:schemeClr val="tx2">
                    <a:lumMod val="75000"/>
                  </a:schemeClr>
                </a:solidFill>
              </a:rPr>
              <a:t>Network costing;</a:t>
            </a:r>
          </a:p>
          <a:p>
            <a:pPr marL="342900" indent="-342900">
              <a:buFont typeface="Wingdings" panose="05000000000000000000" pitchFamily="2" charset="2"/>
              <a:buChar char="§"/>
            </a:pPr>
            <a:r>
              <a:rPr lang="en-GB" dirty="0" smtClean="0">
                <a:solidFill>
                  <a:schemeClr val="tx2">
                    <a:lumMod val="75000"/>
                  </a:schemeClr>
                </a:solidFill>
              </a:rPr>
              <a:t>Cost and revenue, business and investment modelling</a:t>
            </a:r>
          </a:p>
          <a:p>
            <a:pPr marL="342900" indent="-342900">
              <a:buFont typeface="Wingdings" panose="05000000000000000000" pitchFamily="2" charset="2"/>
              <a:buChar char="§"/>
            </a:pPr>
            <a:r>
              <a:rPr lang="en-GB" dirty="0" smtClean="0">
                <a:solidFill>
                  <a:schemeClr val="tx2">
                    <a:lumMod val="75000"/>
                  </a:schemeClr>
                </a:solidFill>
              </a:rPr>
              <a:t>Overall economic cost and benefit analysis</a:t>
            </a:r>
          </a:p>
          <a:p>
            <a:pPr marL="342900" indent="-342900">
              <a:buFont typeface="Wingdings" panose="05000000000000000000" pitchFamily="2" charset="2"/>
              <a:buChar char="§"/>
            </a:pPr>
            <a:r>
              <a:rPr lang="en-GB" dirty="0" smtClean="0">
                <a:solidFill>
                  <a:schemeClr val="tx2">
                    <a:lumMod val="75000"/>
                  </a:schemeClr>
                </a:solidFill>
              </a:rPr>
              <a:t>Legal, regulatory &amp; investor perception review</a:t>
            </a:r>
          </a:p>
          <a:p>
            <a:pPr marL="342900" indent="-342900">
              <a:buFont typeface="Wingdings" panose="05000000000000000000" pitchFamily="2" charset="2"/>
              <a:buChar char="§"/>
            </a:pPr>
            <a:r>
              <a:rPr lang="en-GB" dirty="0" smtClean="0">
                <a:solidFill>
                  <a:schemeClr val="tx2">
                    <a:lumMod val="75000"/>
                  </a:schemeClr>
                </a:solidFill>
              </a:rPr>
              <a:t>Legal and regulatory adjustment to accommodate (e.g. infrastructure sharing, rights-of-way)</a:t>
            </a:r>
          </a:p>
          <a:p>
            <a:pPr marL="342900" indent="-342900">
              <a:buFont typeface="Wingdings" panose="05000000000000000000" pitchFamily="2" charset="2"/>
              <a:buChar char="§"/>
            </a:pPr>
            <a:r>
              <a:rPr lang="en-GB" dirty="0" smtClean="0">
                <a:solidFill>
                  <a:schemeClr val="tx2">
                    <a:lumMod val="75000"/>
                  </a:schemeClr>
                </a:solidFill>
              </a:rPr>
              <a:t>Implementation programme (e.g. subsidy auctions)</a:t>
            </a:r>
          </a:p>
          <a:p>
            <a:pPr marL="342900" indent="-34290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pPr>
              <a:defRPr/>
            </a:pPr>
            <a:fld id="{D0A1CBD9-D197-41F8-B35A-4A76504171D1}" type="slidenum">
              <a:rPr lang="en-GB" smtClean="0"/>
              <a:pPr>
                <a:defRPr/>
              </a:pPr>
              <a:t>16</a:t>
            </a:fld>
            <a:endParaRPr lang="en-GB"/>
          </a:p>
        </p:txBody>
      </p:sp>
    </p:spTree>
    <p:extLst>
      <p:ext uri="{BB962C8B-B14F-4D97-AF65-F5344CB8AC3E}">
        <p14:creationId xmlns:p14="http://schemas.microsoft.com/office/powerpoint/2010/main" val="3411644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EBRD and Broadband – </a:t>
            </a:r>
            <a:r>
              <a:rPr lang="en-GB" altLang="en-US" dirty="0" err="1"/>
              <a:t>Türk</a:t>
            </a:r>
            <a:r>
              <a:rPr lang="en-GB" dirty="0" smtClean="0"/>
              <a:t> Telekom (2012)</a:t>
            </a:r>
            <a:endParaRPr lang="en-GB" dirty="0"/>
          </a:p>
        </p:txBody>
      </p:sp>
      <p:sp>
        <p:nvSpPr>
          <p:cNvPr id="3" name="Content Placeholder 2"/>
          <p:cNvSpPr>
            <a:spLocks noGrp="1"/>
          </p:cNvSpPr>
          <p:nvPr>
            <p:ph idx="1"/>
          </p:nvPr>
        </p:nvSpPr>
        <p:spPr>
          <a:xfrm>
            <a:off x="720725" y="1555668"/>
            <a:ext cx="7966075" cy="4607625"/>
          </a:xfrm>
        </p:spPr>
        <p:txBody>
          <a:bodyPr>
            <a:normAutofit/>
          </a:bodyPr>
          <a:lstStyle/>
          <a:p>
            <a:pPr>
              <a:lnSpc>
                <a:spcPct val="80000"/>
              </a:lnSpc>
            </a:pPr>
            <a:r>
              <a:rPr lang="en-GB" altLang="en-US" dirty="0" smtClean="0">
                <a:solidFill>
                  <a:schemeClr val="tx2">
                    <a:lumMod val="75000"/>
                  </a:schemeClr>
                </a:solidFill>
              </a:rPr>
              <a:t>EBRD provided a EUR 100m loan to </a:t>
            </a:r>
            <a:r>
              <a:rPr lang="en-GB" altLang="en-US" dirty="0" err="1">
                <a:solidFill>
                  <a:schemeClr val="tx2">
                    <a:lumMod val="75000"/>
                  </a:schemeClr>
                </a:solidFill>
              </a:rPr>
              <a:t>Türk</a:t>
            </a:r>
            <a:r>
              <a:rPr lang="en-GB" altLang="en-US" dirty="0" smtClean="0">
                <a:solidFill>
                  <a:schemeClr val="tx2">
                    <a:lumMod val="75000"/>
                  </a:schemeClr>
                </a:solidFill>
              </a:rPr>
              <a:t> Telekom in 2012 to finance regional </a:t>
            </a:r>
            <a:r>
              <a:rPr lang="en-GB" altLang="en-US" dirty="0">
                <a:solidFill>
                  <a:schemeClr val="tx2">
                    <a:lumMod val="75000"/>
                  </a:schemeClr>
                </a:solidFill>
              </a:rPr>
              <a:t>broadband expansion by Turkey's largest fixed line provider.</a:t>
            </a:r>
          </a:p>
          <a:p>
            <a:pPr>
              <a:lnSpc>
                <a:spcPct val="80000"/>
              </a:lnSpc>
            </a:pPr>
            <a:r>
              <a:rPr lang="en-GB" altLang="en-US" dirty="0">
                <a:solidFill>
                  <a:schemeClr val="tx2">
                    <a:lumMod val="75000"/>
                  </a:schemeClr>
                </a:solidFill>
              </a:rPr>
              <a:t>The Project </a:t>
            </a:r>
            <a:r>
              <a:rPr lang="en-GB" altLang="en-US" dirty="0" smtClean="0">
                <a:solidFill>
                  <a:schemeClr val="tx2">
                    <a:lumMod val="75000"/>
                  </a:schemeClr>
                </a:solidFill>
              </a:rPr>
              <a:t>consists </a:t>
            </a:r>
            <a:r>
              <a:rPr lang="en-GB" altLang="en-US" dirty="0">
                <a:solidFill>
                  <a:schemeClr val="tx2">
                    <a:lumMod val="75000"/>
                  </a:schemeClr>
                </a:solidFill>
              </a:rPr>
              <a:t>of the expansion of the reach and capacity of </a:t>
            </a:r>
            <a:r>
              <a:rPr lang="en-GB" altLang="en-US" dirty="0" err="1">
                <a:solidFill>
                  <a:schemeClr val="tx2">
                    <a:lumMod val="75000"/>
                  </a:schemeClr>
                </a:solidFill>
              </a:rPr>
              <a:t>Türk</a:t>
            </a:r>
            <a:r>
              <a:rPr lang="en-GB" altLang="en-US" dirty="0">
                <a:solidFill>
                  <a:schemeClr val="tx2">
                    <a:lumMod val="75000"/>
                  </a:schemeClr>
                </a:solidFill>
              </a:rPr>
              <a:t> Telekom’s fixed broadband networks in the </a:t>
            </a:r>
            <a:r>
              <a:rPr lang="en-GB" altLang="en-US" dirty="0" smtClean="0">
                <a:solidFill>
                  <a:schemeClr val="tx2">
                    <a:lumMod val="75000"/>
                  </a:schemeClr>
                </a:solidFill>
              </a:rPr>
              <a:t>remote </a:t>
            </a:r>
            <a:r>
              <a:rPr lang="en-GB" altLang="en-US" dirty="0">
                <a:solidFill>
                  <a:schemeClr val="tx2">
                    <a:lumMod val="75000"/>
                  </a:schemeClr>
                </a:solidFill>
              </a:rPr>
              <a:t>provinces of </a:t>
            </a:r>
            <a:r>
              <a:rPr lang="en-GB" altLang="en-US" dirty="0" smtClean="0">
                <a:solidFill>
                  <a:schemeClr val="tx2">
                    <a:lumMod val="75000"/>
                  </a:schemeClr>
                </a:solidFill>
              </a:rPr>
              <a:t>Turkey.</a:t>
            </a:r>
          </a:p>
          <a:p>
            <a:pPr>
              <a:lnSpc>
                <a:spcPct val="80000"/>
              </a:lnSpc>
            </a:pPr>
            <a:r>
              <a:rPr lang="en-GB" altLang="en-US" dirty="0">
                <a:solidFill>
                  <a:schemeClr val="tx2">
                    <a:lumMod val="75000"/>
                  </a:schemeClr>
                </a:solidFill>
              </a:rPr>
              <a:t>By expanding its core network to remote regions of the country, the Company will also contribute to the growth of smaller ISPs  which will be able to use TT’s expanded network to provide services in these regions as well</a:t>
            </a:r>
            <a:r>
              <a:rPr lang="en-GB" altLang="en-US" sz="1700" dirty="0">
                <a:solidFill>
                  <a:schemeClr val="tx2">
                    <a:lumMod val="75000"/>
                  </a:schemeClr>
                </a:solidFill>
              </a:rPr>
              <a:t>.</a:t>
            </a:r>
          </a:p>
          <a:p>
            <a:pPr marL="285750" indent="-285750">
              <a:lnSpc>
                <a:spcPct val="80000"/>
              </a:lnSpc>
              <a:buFont typeface="Arial" panose="020B0604020202020204" pitchFamily="34" charset="0"/>
              <a:buChar char="•"/>
            </a:pPr>
            <a:r>
              <a:rPr lang="en-GB" altLang="en-US" sz="1700" dirty="0" smtClean="0">
                <a:solidFill>
                  <a:schemeClr val="tx2">
                    <a:lumMod val="75000"/>
                  </a:schemeClr>
                </a:solidFill>
              </a:rPr>
              <a:t>By Q3 2014 – broadband subscribers reached 40 million (6 million in 2006)</a:t>
            </a:r>
          </a:p>
          <a:p>
            <a:pPr marL="285750" indent="-285750">
              <a:lnSpc>
                <a:spcPct val="80000"/>
              </a:lnSpc>
              <a:buFont typeface="Arial" panose="020B0604020202020204" pitchFamily="34" charset="0"/>
              <a:buChar char="•"/>
            </a:pPr>
            <a:r>
              <a:rPr lang="en-GB" altLang="en-US" sz="1700" dirty="0" smtClean="0">
                <a:solidFill>
                  <a:schemeClr val="tx2">
                    <a:lumMod val="75000"/>
                  </a:schemeClr>
                </a:solidFill>
              </a:rPr>
              <a:t>Annual growth rate of internet subscribers 28.2%</a:t>
            </a:r>
          </a:p>
          <a:p>
            <a:pPr marL="285750" indent="-285750">
              <a:lnSpc>
                <a:spcPct val="80000"/>
              </a:lnSpc>
              <a:buFont typeface="Arial" panose="020B0604020202020204" pitchFamily="34" charset="0"/>
              <a:buChar char="•"/>
            </a:pPr>
            <a:r>
              <a:rPr lang="en-GB" altLang="en-US" sz="1700" dirty="0" smtClean="0">
                <a:solidFill>
                  <a:schemeClr val="tx2">
                    <a:lumMod val="75000"/>
                  </a:schemeClr>
                </a:solidFill>
              </a:rPr>
              <a:t>By Q3 2014 – 16% of fixed broadband subscribers had fibre, compared to 4.9% in 2012. </a:t>
            </a:r>
            <a:r>
              <a:rPr lang="en-GB" altLang="en-US" sz="1700" dirty="0" err="1" smtClean="0">
                <a:solidFill>
                  <a:schemeClr val="tx2">
                    <a:lumMod val="75000"/>
                  </a:schemeClr>
                </a:solidFill>
              </a:rPr>
              <a:t>xDSL</a:t>
            </a:r>
            <a:r>
              <a:rPr lang="en-GB" altLang="en-US" sz="1700" dirty="0" smtClean="0">
                <a:solidFill>
                  <a:schemeClr val="tx2">
                    <a:lumMod val="75000"/>
                  </a:schemeClr>
                </a:solidFill>
              </a:rPr>
              <a:t> over same period declined from 78.2% to 65% of fixed broadband subscribers.</a:t>
            </a:r>
          </a:p>
          <a:p>
            <a:pPr marL="285750" indent="-285750">
              <a:lnSpc>
                <a:spcPct val="80000"/>
              </a:lnSpc>
              <a:buFont typeface="Arial" panose="020B0604020202020204" pitchFamily="34" charset="0"/>
              <a:buChar char="•"/>
            </a:pPr>
            <a:r>
              <a:rPr lang="en-GB" altLang="en-US" sz="1700" dirty="0" smtClean="0">
                <a:solidFill>
                  <a:schemeClr val="tx2">
                    <a:lumMod val="75000"/>
                  </a:schemeClr>
                </a:solidFill>
              </a:rPr>
              <a:t>Number of homes passed by TT’s fibre network increased from 7.1m (June 2013) to 9.5m (December 2013)</a:t>
            </a:r>
            <a:endParaRPr lang="en-GB" altLang="en-US" sz="1700" dirty="0">
              <a:solidFill>
                <a:schemeClr val="tx2">
                  <a:lumMod val="75000"/>
                </a:schemeClr>
              </a:solidFill>
            </a:endParaRPr>
          </a:p>
          <a:p>
            <a:pPr marL="285750" indent="-285750">
              <a:lnSpc>
                <a:spcPct val="80000"/>
              </a:lnSpc>
              <a:buFont typeface="Arial" panose="020B0604020202020204" pitchFamily="34" charset="0"/>
              <a:buChar char="•"/>
            </a:pPr>
            <a:endParaRPr lang="en-GB" altLang="en-US" sz="1700" dirty="0">
              <a:solidFill>
                <a:schemeClr val="tx2">
                  <a:lumMod val="75000"/>
                </a:schemeClr>
              </a:solidFill>
            </a:endParaRPr>
          </a:p>
          <a:p>
            <a:pPr marL="342900" indent="-34290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pPr>
              <a:defRPr/>
            </a:pPr>
            <a:fld id="{D0A1CBD9-D197-41F8-B35A-4A76504171D1}" type="slidenum">
              <a:rPr lang="en-GB" smtClean="0"/>
              <a:pPr>
                <a:defRPr/>
              </a:pPr>
              <a:t>17</a:t>
            </a:fld>
            <a:endParaRPr lang="en-GB"/>
          </a:p>
        </p:txBody>
      </p:sp>
    </p:spTree>
    <p:extLst>
      <p:ext uri="{BB962C8B-B14F-4D97-AF65-F5344CB8AC3E}">
        <p14:creationId xmlns:p14="http://schemas.microsoft.com/office/powerpoint/2010/main" val="742726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EBRD and Broadband – </a:t>
            </a:r>
            <a:r>
              <a:rPr lang="en-GB" dirty="0" smtClean="0"/>
              <a:t>Other Examples</a:t>
            </a:r>
            <a:endParaRPr lang="en-GB" dirty="0"/>
          </a:p>
        </p:txBody>
      </p:sp>
      <p:sp>
        <p:nvSpPr>
          <p:cNvPr id="3" name="Content Placeholder 2"/>
          <p:cNvSpPr>
            <a:spLocks noGrp="1"/>
          </p:cNvSpPr>
          <p:nvPr>
            <p:ph idx="1"/>
          </p:nvPr>
        </p:nvSpPr>
        <p:spPr/>
        <p:txBody>
          <a:bodyPr>
            <a:normAutofit fontScale="92500" lnSpcReduction="10000"/>
          </a:bodyPr>
          <a:lstStyle/>
          <a:p>
            <a:pPr>
              <a:lnSpc>
                <a:spcPct val="80000"/>
              </a:lnSpc>
            </a:pPr>
            <a:r>
              <a:rPr lang="en-GB" dirty="0" smtClean="0">
                <a:solidFill>
                  <a:schemeClr val="tx2">
                    <a:lumMod val="75000"/>
                  </a:schemeClr>
                </a:solidFill>
              </a:rPr>
              <a:t>Broadband investment forms part of EBRD’s Knowledge Economy Initiative, which aims to foster growth through innovation. The four pillars of the KE Initiative are (1) innovation policy (2) information infrastructure (3) technological upgrading and (4) financing for small innovative tech companies.</a:t>
            </a:r>
          </a:p>
          <a:p>
            <a:pPr>
              <a:lnSpc>
                <a:spcPct val="80000"/>
              </a:lnSpc>
            </a:pPr>
            <a:r>
              <a:rPr lang="en-GB" dirty="0" smtClean="0">
                <a:solidFill>
                  <a:schemeClr val="tx2">
                    <a:lumMod val="75000"/>
                  </a:schemeClr>
                </a:solidFill>
              </a:rPr>
              <a:t>Under information infrastructure pillar, EBRD makes debt and/or equity investments which directly or indirectly support broadband development:</a:t>
            </a:r>
          </a:p>
          <a:p>
            <a:pPr marL="457200" indent="-457200">
              <a:lnSpc>
                <a:spcPct val="80000"/>
              </a:lnSpc>
              <a:buFont typeface="+mj-lt"/>
              <a:buAutoNum type="arabicPeriod"/>
            </a:pPr>
            <a:r>
              <a:rPr lang="en-GB" dirty="0" smtClean="0">
                <a:solidFill>
                  <a:schemeClr val="tx2">
                    <a:lumMod val="75000"/>
                  </a:schemeClr>
                </a:solidFill>
              </a:rPr>
              <a:t>Alternative fixed broadband providers – e.g. </a:t>
            </a:r>
            <a:r>
              <a:rPr lang="en-GB" dirty="0" err="1" smtClean="0">
                <a:solidFill>
                  <a:schemeClr val="tx2">
                    <a:lumMod val="75000"/>
                  </a:schemeClr>
                </a:solidFill>
              </a:rPr>
              <a:t>Atlant</a:t>
            </a:r>
            <a:r>
              <a:rPr lang="en-GB" dirty="0" smtClean="0">
                <a:solidFill>
                  <a:schemeClr val="tx2">
                    <a:lumMod val="75000"/>
                  </a:schemeClr>
                </a:solidFill>
              </a:rPr>
              <a:t> Telecom (Belarus), </a:t>
            </a:r>
            <a:r>
              <a:rPr lang="en-GB" dirty="0" err="1" smtClean="0">
                <a:solidFill>
                  <a:schemeClr val="tx2">
                    <a:lumMod val="75000"/>
                  </a:schemeClr>
                </a:solidFill>
              </a:rPr>
              <a:t>Bulstatcom</a:t>
            </a:r>
            <a:r>
              <a:rPr lang="en-GB" dirty="0" smtClean="0">
                <a:solidFill>
                  <a:schemeClr val="tx2">
                    <a:lumMod val="75000"/>
                  </a:schemeClr>
                </a:solidFill>
              </a:rPr>
              <a:t> (Bulgaria), Orion (Serbia).</a:t>
            </a:r>
          </a:p>
          <a:p>
            <a:pPr marL="457200" indent="-457200">
              <a:lnSpc>
                <a:spcPct val="80000"/>
              </a:lnSpc>
              <a:buFont typeface="+mj-lt"/>
              <a:buAutoNum type="arabicPeriod"/>
            </a:pPr>
            <a:r>
              <a:rPr lang="en-GB" dirty="0" err="1" smtClean="0">
                <a:solidFill>
                  <a:schemeClr val="tx2">
                    <a:lumMod val="75000"/>
                  </a:schemeClr>
                </a:solidFill>
              </a:rPr>
              <a:t>CaTV</a:t>
            </a:r>
            <a:r>
              <a:rPr lang="en-GB" dirty="0" smtClean="0">
                <a:solidFill>
                  <a:schemeClr val="tx2">
                    <a:lumMod val="75000"/>
                  </a:schemeClr>
                </a:solidFill>
              </a:rPr>
              <a:t> </a:t>
            </a:r>
            <a:r>
              <a:rPr lang="en-GB" dirty="0">
                <a:solidFill>
                  <a:schemeClr val="tx2">
                    <a:lumMod val="75000"/>
                  </a:schemeClr>
                </a:solidFill>
              </a:rPr>
              <a:t>operators </a:t>
            </a:r>
            <a:r>
              <a:rPr lang="en-GB" dirty="0" smtClean="0">
                <a:solidFill>
                  <a:schemeClr val="tx2">
                    <a:lumMod val="75000"/>
                  </a:schemeClr>
                </a:solidFill>
              </a:rPr>
              <a:t>– providing broadband </a:t>
            </a:r>
            <a:r>
              <a:rPr lang="en-GB" dirty="0">
                <a:solidFill>
                  <a:schemeClr val="tx2">
                    <a:lumMod val="75000"/>
                  </a:schemeClr>
                </a:solidFill>
              </a:rPr>
              <a:t>as part of </a:t>
            </a:r>
            <a:r>
              <a:rPr lang="en-GB" dirty="0" smtClean="0">
                <a:solidFill>
                  <a:schemeClr val="tx2">
                    <a:lumMod val="75000"/>
                  </a:schemeClr>
                </a:solidFill>
              </a:rPr>
              <a:t>triple play offering e.g. SBB </a:t>
            </a:r>
            <a:r>
              <a:rPr lang="en-GB" dirty="0" err="1" smtClean="0">
                <a:solidFill>
                  <a:schemeClr val="tx2">
                    <a:lumMod val="75000"/>
                  </a:schemeClr>
                </a:solidFill>
              </a:rPr>
              <a:t>Telemach</a:t>
            </a:r>
            <a:r>
              <a:rPr lang="en-GB" dirty="0" smtClean="0">
                <a:solidFill>
                  <a:schemeClr val="tx2">
                    <a:lumMod val="75000"/>
                  </a:schemeClr>
                </a:solidFill>
              </a:rPr>
              <a:t> (West Balkans), DCS (Romania), Sun Communications (Moldova), </a:t>
            </a:r>
            <a:r>
              <a:rPr lang="en-GB" dirty="0" err="1" smtClean="0">
                <a:solidFill>
                  <a:schemeClr val="tx2">
                    <a:lumMod val="75000"/>
                  </a:schemeClr>
                </a:solidFill>
              </a:rPr>
              <a:t>Volia</a:t>
            </a:r>
            <a:r>
              <a:rPr lang="en-GB" dirty="0" smtClean="0">
                <a:solidFill>
                  <a:schemeClr val="tx2">
                    <a:lumMod val="75000"/>
                  </a:schemeClr>
                </a:solidFill>
              </a:rPr>
              <a:t> (Ukraine).</a:t>
            </a:r>
          </a:p>
          <a:p>
            <a:pPr marL="457200" indent="-457200">
              <a:lnSpc>
                <a:spcPct val="80000"/>
              </a:lnSpc>
              <a:buFont typeface="+mj-lt"/>
              <a:buAutoNum type="arabicPeriod"/>
            </a:pPr>
            <a:r>
              <a:rPr lang="en-GB" dirty="0" smtClean="0">
                <a:solidFill>
                  <a:schemeClr val="tx2">
                    <a:lumMod val="75000"/>
                  </a:schemeClr>
                </a:solidFill>
              </a:rPr>
              <a:t>Wireless fixed broadband providers e.g. </a:t>
            </a:r>
            <a:r>
              <a:rPr lang="en-GB" dirty="0" err="1" smtClean="0">
                <a:solidFill>
                  <a:schemeClr val="tx2">
                    <a:lumMod val="75000"/>
                  </a:schemeClr>
                </a:solidFill>
              </a:rPr>
              <a:t>Enforta</a:t>
            </a:r>
            <a:r>
              <a:rPr lang="en-GB" dirty="0" smtClean="0">
                <a:solidFill>
                  <a:schemeClr val="tx2">
                    <a:lumMod val="75000"/>
                  </a:schemeClr>
                </a:solidFill>
              </a:rPr>
              <a:t> (Russia).</a:t>
            </a:r>
          </a:p>
          <a:p>
            <a:pPr marL="457200" indent="-457200">
              <a:lnSpc>
                <a:spcPct val="80000"/>
              </a:lnSpc>
              <a:buFont typeface="+mj-lt"/>
              <a:buAutoNum type="arabicPeriod"/>
            </a:pPr>
            <a:r>
              <a:rPr lang="en-GB" dirty="0" smtClean="0">
                <a:solidFill>
                  <a:schemeClr val="tx2">
                    <a:lumMod val="75000"/>
                  </a:schemeClr>
                </a:solidFill>
              </a:rPr>
              <a:t>Data Centres – e.g. GTS (CEE), ITG (Russia), </a:t>
            </a:r>
            <a:r>
              <a:rPr lang="en-GB" dirty="0" err="1" smtClean="0">
                <a:solidFill>
                  <a:schemeClr val="tx2">
                    <a:lumMod val="75000"/>
                  </a:schemeClr>
                </a:solidFill>
              </a:rPr>
              <a:t>Kriz</a:t>
            </a:r>
            <a:r>
              <a:rPr lang="en-GB" dirty="0" smtClean="0">
                <a:solidFill>
                  <a:schemeClr val="tx2">
                    <a:lumMod val="75000"/>
                  </a:schemeClr>
                </a:solidFill>
              </a:rPr>
              <a:t> DC (Croatia)</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0A1CBD9-D197-41F8-B35A-4A76504171D1}" type="slidenum">
              <a:rPr lang="en-GB" smtClean="0"/>
              <a:pPr>
                <a:defRPr/>
              </a:pPr>
              <a:t>18</a:t>
            </a:fld>
            <a:endParaRPr lang="en-GB"/>
          </a:p>
        </p:txBody>
      </p:sp>
    </p:spTree>
    <p:extLst>
      <p:ext uri="{BB962C8B-B14F-4D97-AF65-F5344CB8AC3E}">
        <p14:creationId xmlns:p14="http://schemas.microsoft.com/office/powerpoint/2010/main" val="119500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ChangeArrowheads="1"/>
          </p:cNvSpPr>
          <p:nvPr/>
        </p:nvSpPr>
        <p:spPr bwMode="auto">
          <a:xfrm>
            <a:off x="586154" y="2609850"/>
            <a:ext cx="7520354"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545" tIns="42273" rIns="84545" bIns="42273" anchor="ctr"/>
          <a:lstStyle/>
          <a:p>
            <a:pPr marL="457200" indent="-457200" eaLnBrk="0" hangingPunct="0">
              <a:buFont typeface="+mj-lt"/>
              <a:buAutoNum type="arabicPeriod" startAt="3"/>
              <a:defRPr/>
            </a:pPr>
            <a:endParaRPr lang="en-GB" sz="2300" dirty="0">
              <a:solidFill>
                <a:schemeClr val="accent3"/>
              </a:solidFill>
              <a:latin typeface="Bodoni Std"/>
              <a:ea typeface="ＭＳ Ｐゴシック" charset="0"/>
              <a:cs typeface="Bodoni Std"/>
            </a:endParaRPr>
          </a:p>
        </p:txBody>
      </p:sp>
      <p:sp>
        <p:nvSpPr>
          <p:cNvPr id="17411" name="Rectangle 2"/>
          <p:cNvSpPr>
            <a:spLocks noGrp="1" noChangeArrowheads="1"/>
          </p:cNvSpPr>
          <p:nvPr>
            <p:ph type="title"/>
          </p:nvPr>
        </p:nvSpPr>
        <p:spPr>
          <a:xfrm>
            <a:off x="586154" y="104239"/>
            <a:ext cx="8127023" cy="1143000"/>
          </a:xfrm>
        </p:spPr>
        <p:txBody>
          <a:bodyPr/>
          <a:lstStyle/>
          <a:p>
            <a:pPr eaLnBrk="1" hangingPunct="1"/>
            <a:r>
              <a:rPr lang="en-GB" altLang="en-US" dirty="0" smtClean="0">
                <a:latin typeface="Franklin Gothic Book" panose="020B0503020102020204" pitchFamily="34" charset="0"/>
              </a:rPr>
              <a:t>Contact Details</a:t>
            </a:r>
          </a:p>
        </p:txBody>
      </p:sp>
      <p:sp>
        <p:nvSpPr>
          <p:cNvPr id="17412" name="Slide Number Placeholder 3"/>
          <p:cNvSpPr>
            <a:spLocks noGrp="1"/>
          </p:cNvSpPr>
          <p:nvPr>
            <p:ph type="sldNum" sz="quarter" idx="10"/>
          </p:nvPr>
        </p:nvSpPr>
        <p:spPr>
          <a:noFill/>
        </p:spPr>
        <p:txBody>
          <a:bodyPr/>
          <a:lstStyle>
            <a:lvl1pPr algn="l" eaLnBrk="0" hangingPunct="0">
              <a:spcBef>
                <a:spcPct val="50000"/>
              </a:spcBef>
              <a:buClr>
                <a:schemeClr val="tx2"/>
              </a:buClr>
              <a:buSzPct val="55000"/>
              <a:buFont typeface="Wingdings" pitchFamily="2" charset="2"/>
              <a:buChar char="l"/>
              <a:defRPr sz="2800">
                <a:solidFill>
                  <a:schemeClr val="tx1"/>
                </a:solidFill>
                <a:latin typeface="Arial" pitchFamily="34" charset="0"/>
              </a:defRPr>
            </a:lvl1pPr>
            <a:lvl2pPr marL="742950" indent="-285750" algn="l" eaLnBrk="0" hangingPunct="0">
              <a:spcBef>
                <a:spcPct val="50000"/>
              </a:spcBef>
              <a:buClr>
                <a:schemeClr val="tx2"/>
              </a:buClr>
              <a:buChar char="–"/>
              <a:defRPr sz="2400">
                <a:solidFill>
                  <a:schemeClr val="tx1"/>
                </a:solidFill>
                <a:latin typeface="Arial" pitchFamily="34" charset="0"/>
              </a:defRPr>
            </a:lvl2pPr>
            <a:lvl3pPr marL="1143000" indent="-228600" algn="l" eaLnBrk="0" hangingPunct="0">
              <a:spcBef>
                <a:spcPct val="50000"/>
              </a:spcBef>
              <a:buClr>
                <a:schemeClr val="tx2"/>
              </a:buClr>
              <a:buSzPct val="55000"/>
              <a:buFont typeface="Wingdings" pitchFamily="2" charset="2"/>
              <a:buChar char="l"/>
              <a:defRPr sz="2200">
                <a:solidFill>
                  <a:schemeClr val="tx1"/>
                </a:solidFill>
                <a:latin typeface="Arial" pitchFamily="34" charset="0"/>
              </a:defRPr>
            </a:lvl3pPr>
            <a:lvl4pPr marL="1600200" indent="-228600" algn="l" eaLnBrk="0" hangingPunct="0">
              <a:spcBef>
                <a:spcPct val="50000"/>
              </a:spcBef>
              <a:buClr>
                <a:schemeClr val="tx2"/>
              </a:buClr>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fld id="{1269F31C-F8A0-46D6-BA6F-9DD88AB7840E}" type="slidenum">
              <a:rPr lang="en-GB" altLang="en-US" sz="1400" smtClean="0">
                <a:solidFill>
                  <a:srgbClr val="003399"/>
                </a:solidFill>
                <a:latin typeface="Times New Roman" pitchFamily="18" charset="0"/>
                <a:cs typeface="Arial" pitchFamily="34" charset="0"/>
              </a:rPr>
              <a:pPr algn="ctr">
                <a:spcBef>
                  <a:spcPct val="0"/>
                </a:spcBef>
                <a:buClrTx/>
                <a:buSzTx/>
                <a:buFontTx/>
                <a:buNone/>
              </a:pPr>
              <a:t>19</a:t>
            </a:fld>
            <a:endParaRPr lang="en-GB" altLang="en-US" sz="1400" smtClean="0">
              <a:solidFill>
                <a:srgbClr val="003399"/>
              </a:solidFill>
              <a:latin typeface="Times New Roman" pitchFamily="18" charset="0"/>
              <a:cs typeface="Arial" pitchFamily="34" charset="0"/>
            </a:endParaRPr>
          </a:p>
        </p:txBody>
      </p:sp>
      <p:sp>
        <p:nvSpPr>
          <p:cNvPr id="17413" name="Rectangle 6"/>
          <p:cNvSpPr>
            <a:spLocks noChangeArrowheads="1"/>
          </p:cNvSpPr>
          <p:nvPr/>
        </p:nvSpPr>
        <p:spPr bwMode="auto">
          <a:xfrm>
            <a:off x="0" y="4418694"/>
            <a:ext cx="9144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50000"/>
              </a:spcBef>
              <a:buClr>
                <a:schemeClr val="tx2"/>
              </a:buClr>
              <a:buSzPct val="55000"/>
              <a:buFont typeface="Wingdings" pitchFamily="2" charset="2"/>
              <a:buChar char="l"/>
              <a:defRPr sz="2800">
                <a:solidFill>
                  <a:schemeClr val="tx1"/>
                </a:solidFill>
                <a:latin typeface="Arial" pitchFamily="34" charset="0"/>
              </a:defRPr>
            </a:lvl1pPr>
            <a:lvl2pPr marL="742950" indent="-285750" algn="l" eaLnBrk="0" hangingPunct="0">
              <a:spcBef>
                <a:spcPct val="50000"/>
              </a:spcBef>
              <a:buClr>
                <a:schemeClr val="tx2"/>
              </a:buClr>
              <a:buChar char="–"/>
              <a:defRPr sz="2400">
                <a:solidFill>
                  <a:schemeClr val="tx1"/>
                </a:solidFill>
                <a:latin typeface="Arial" pitchFamily="34" charset="0"/>
              </a:defRPr>
            </a:lvl2pPr>
            <a:lvl3pPr marL="1143000" indent="-228600" algn="l" eaLnBrk="0" hangingPunct="0">
              <a:spcBef>
                <a:spcPct val="50000"/>
              </a:spcBef>
              <a:buClr>
                <a:schemeClr val="tx2"/>
              </a:buClr>
              <a:buSzPct val="55000"/>
              <a:buFont typeface="Wingdings" pitchFamily="2" charset="2"/>
              <a:buChar char="l"/>
              <a:defRPr sz="2200">
                <a:solidFill>
                  <a:schemeClr val="tx1"/>
                </a:solidFill>
                <a:latin typeface="Arial" pitchFamily="34" charset="0"/>
              </a:defRPr>
            </a:lvl3pPr>
            <a:lvl4pPr marL="1600200" indent="-228600" algn="l" eaLnBrk="0" hangingPunct="0">
              <a:spcBef>
                <a:spcPct val="50000"/>
              </a:spcBef>
              <a:buClr>
                <a:schemeClr val="tx2"/>
              </a:buClr>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endParaRPr lang="en-GB" altLang="en-US" sz="1800" b="1" dirty="0" smtClean="0">
              <a:solidFill>
                <a:schemeClr val="tx2">
                  <a:lumMod val="75000"/>
                </a:schemeClr>
              </a:solidFill>
              <a:latin typeface="Franklin Gothic Book" panose="020B0503020102020204" pitchFamily="34" charset="0"/>
            </a:endParaRPr>
          </a:p>
          <a:p>
            <a:pPr algn="ctr">
              <a:spcBef>
                <a:spcPct val="0"/>
              </a:spcBef>
              <a:buClrTx/>
              <a:buSzTx/>
              <a:buFontTx/>
              <a:buNone/>
            </a:pPr>
            <a:r>
              <a:rPr lang="en-GB" altLang="en-US" sz="1800" b="1" dirty="0" smtClean="0">
                <a:solidFill>
                  <a:schemeClr val="tx2">
                    <a:lumMod val="75000"/>
                  </a:schemeClr>
                </a:solidFill>
                <a:latin typeface="Franklin Gothic Book" panose="020B0503020102020204" pitchFamily="34" charset="0"/>
              </a:rPr>
              <a:t>European Bank for Reconstruction and Development</a:t>
            </a:r>
          </a:p>
          <a:p>
            <a:pPr algn="ctr">
              <a:spcBef>
                <a:spcPct val="0"/>
              </a:spcBef>
              <a:buClrTx/>
              <a:buSzTx/>
              <a:buFontTx/>
              <a:buNone/>
            </a:pPr>
            <a:r>
              <a:rPr lang="en-GB" altLang="en-US" sz="1600" dirty="0" smtClean="0">
                <a:solidFill>
                  <a:schemeClr val="tx2">
                    <a:lumMod val="75000"/>
                  </a:schemeClr>
                </a:solidFill>
                <a:latin typeface="Franklin Gothic Book" panose="020B0503020102020204" pitchFamily="34" charset="0"/>
              </a:rPr>
              <a:t>One </a:t>
            </a:r>
            <a:r>
              <a:rPr lang="en-GB" altLang="en-US" sz="1600" dirty="0">
                <a:solidFill>
                  <a:schemeClr val="tx2">
                    <a:lumMod val="75000"/>
                  </a:schemeClr>
                </a:solidFill>
                <a:latin typeface="Franklin Gothic Book" panose="020B0503020102020204" pitchFamily="34" charset="0"/>
              </a:rPr>
              <a:t>Exchange </a:t>
            </a:r>
            <a:r>
              <a:rPr lang="en-GB" altLang="en-US" sz="1600" dirty="0" smtClean="0">
                <a:solidFill>
                  <a:schemeClr val="tx2">
                    <a:lumMod val="75000"/>
                  </a:schemeClr>
                </a:solidFill>
                <a:latin typeface="Franklin Gothic Book" panose="020B0503020102020204" pitchFamily="34" charset="0"/>
              </a:rPr>
              <a:t>Square </a:t>
            </a:r>
            <a:r>
              <a:rPr lang="en-GB" altLang="en-US" sz="1600" b="1" dirty="0" smtClean="0">
                <a:solidFill>
                  <a:schemeClr val="tx2">
                    <a:lumMod val="75000"/>
                  </a:schemeClr>
                </a:solidFill>
                <a:latin typeface="Franklin Gothic Book" panose="020B0503020102020204" pitchFamily="34" charset="0"/>
              </a:rPr>
              <a:t>|</a:t>
            </a:r>
            <a:r>
              <a:rPr lang="en-GB" altLang="en-US" sz="1600" dirty="0" smtClean="0">
                <a:solidFill>
                  <a:schemeClr val="tx2">
                    <a:lumMod val="75000"/>
                  </a:schemeClr>
                </a:solidFill>
                <a:latin typeface="Franklin Gothic Book" panose="020B0503020102020204" pitchFamily="34" charset="0"/>
              </a:rPr>
              <a:t> London </a:t>
            </a:r>
            <a:r>
              <a:rPr lang="en-GB" altLang="en-US" sz="1600" dirty="0">
                <a:solidFill>
                  <a:schemeClr val="tx2">
                    <a:lumMod val="75000"/>
                  </a:schemeClr>
                </a:solidFill>
                <a:latin typeface="Franklin Gothic Book" panose="020B0503020102020204" pitchFamily="34" charset="0"/>
              </a:rPr>
              <a:t>EC2A </a:t>
            </a:r>
            <a:r>
              <a:rPr lang="en-GB" altLang="en-US" sz="1600" dirty="0" smtClean="0">
                <a:solidFill>
                  <a:schemeClr val="tx2">
                    <a:lumMod val="75000"/>
                  </a:schemeClr>
                </a:solidFill>
                <a:latin typeface="Franklin Gothic Book" panose="020B0503020102020204" pitchFamily="34" charset="0"/>
              </a:rPr>
              <a:t>2JN </a:t>
            </a:r>
            <a:r>
              <a:rPr lang="en-GB" altLang="en-US" sz="1600" b="1" dirty="0" smtClean="0">
                <a:solidFill>
                  <a:schemeClr val="tx2">
                    <a:lumMod val="75000"/>
                  </a:schemeClr>
                </a:solidFill>
                <a:latin typeface="Franklin Gothic Book" panose="020B0503020102020204" pitchFamily="34" charset="0"/>
              </a:rPr>
              <a:t>|</a:t>
            </a:r>
            <a:r>
              <a:rPr lang="en-GB" altLang="en-US" sz="1600" dirty="0" smtClean="0">
                <a:solidFill>
                  <a:schemeClr val="tx2">
                    <a:lumMod val="75000"/>
                  </a:schemeClr>
                </a:solidFill>
                <a:latin typeface="Franklin Gothic Book" panose="020B0503020102020204" pitchFamily="34" charset="0"/>
              </a:rPr>
              <a:t> United Kingdom</a:t>
            </a:r>
          </a:p>
          <a:p>
            <a:pPr algn="ctr">
              <a:spcBef>
                <a:spcPct val="0"/>
              </a:spcBef>
              <a:buClrTx/>
              <a:buSzTx/>
              <a:buFontTx/>
              <a:buNone/>
            </a:pPr>
            <a:endParaRPr lang="en-GB" altLang="en-US" sz="1800" dirty="0"/>
          </a:p>
        </p:txBody>
      </p:sp>
      <p:sp>
        <p:nvSpPr>
          <p:cNvPr id="2" name="TextBox 1"/>
          <p:cNvSpPr txBox="1"/>
          <p:nvPr/>
        </p:nvSpPr>
        <p:spPr>
          <a:xfrm>
            <a:off x="1049292" y="1638795"/>
            <a:ext cx="2715186" cy="2092881"/>
          </a:xfrm>
          <a:prstGeom prst="rect">
            <a:avLst/>
          </a:prstGeom>
          <a:noFill/>
        </p:spPr>
        <p:txBody>
          <a:bodyPr wrap="square" rtlCol="0">
            <a:spAutoFit/>
          </a:bodyPr>
          <a:lstStyle/>
          <a:p>
            <a:pPr algn="ctr"/>
            <a:r>
              <a:rPr lang="en-GB" altLang="en-US" sz="2000" b="1" u="sng" dirty="0" smtClean="0">
                <a:solidFill>
                  <a:schemeClr val="tx2">
                    <a:lumMod val="75000"/>
                  </a:schemeClr>
                </a:solidFill>
                <a:latin typeface="Franklin Gothic Book" panose="020B0503020102020204" pitchFamily="34" charset="0"/>
              </a:rPr>
              <a:t>Financing</a:t>
            </a:r>
            <a:r>
              <a:rPr lang="en-GB" altLang="en-US" sz="2000" b="1" dirty="0" smtClean="0">
                <a:solidFill>
                  <a:schemeClr val="tx2">
                    <a:lumMod val="75000"/>
                  </a:schemeClr>
                </a:solidFill>
                <a:latin typeface="Franklin Gothic Book" panose="020B0503020102020204" pitchFamily="34" charset="0"/>
              </a:rPr>
              <a:t>:</a:t>
            </a:r>
          </a:p>
          <a:p>
            <a:pPr algn="ctr"/>
            <a:endParaRPr lang="en-GB" altLang="en-US" sz="2000" b="1" dirty="0">
              <a:solidFill>
                <a:schemeClr val="tx2">
                  <a:lumMod val="75000"/>
                </a:schemeClr>
              </a:solidFill>
              <a:latin typeface="Franklin Gothic Book" panose="020B0503020102020204" pitchFamily="34" charset="0"/>
            </a:endParaRPr>
          </a:p>
          <a:p>
            <a:pPr algn="ctr"/>
            <a:r>
              <a:rPr lang="en-GB" altLang="en-US" sz="2000" b="1" dirty="0" smtClean="0">
                <a:solidFill>
                  <a:schemeClr val="tx2">
                    <a:lumMod val="75000"/>
                  </a:schemeClr>
                </a:solidFill>
                <a:latin typeface="Franklin Gothic Book" panose="020B0503020102020204" pitchFamily="34" charset="0"/>
              </a:rPr>
              <a:t>Constantinos Shiatis</a:t>
            </a:r>
            <a:endParaRPr lang="en-GB" altLang="en-US" sz="1600" b="1" dirty="0" smtClean="0">
              <a:solidFill>
                <a:schemeClr val="tx2">
                  <a:lumMod val="75000"/>
                </a:schemeClr>
              </a:solidFill>
              <a:latin typeface="Franklin Gothic Book" panose="020B0503020102020204" pitchFamily="34" charset="0"/>
            </a:endParaRPr>
          </a:p>
          <a:p>
            <a:pPr algn="ctr"/>
            <a:r>
              <a:rPr lang="en-GB" altLang="en-US" sz="1400" dirty="0" smtClean="0">
                <a:solidFill>
                  <a:schemeClr val="tx2">
                    <a:lumMod val="75000"/>
                  </a:schemeClr>
                </a:solidFill>
                <a:latin typeface="Franklin Gothic Book" panose="020B0503020102020204" pitchFamily="34" charset="0"/>
              </a:rPr>
              <a:t>Principal Banker</a:t>
            </a:r>
          </a:p>
          <a:p>
            <a:pPr algn="ctr"/>
            <a:r>
              <a:rPr lang="en-GB" altLang="en-US" sz="1400" dirty="0" smtClean="0">
                <a:solidFill>
                  <a:schemeClr val="tx2">
                    <a:lumMod val="75000"/>
                  </a:schemeClr>
                </a:solidFill>
                <a:latin typeface="Franklin Gothic Book" panose="020B0503020102020204" pitchFamily="34" charset="0"/>
              </a:rPr>
              <a:t>ICT Team, Banking</a:t>
            </a:r>
            <a:endParaRPr lang="en-GB" altLang="en-US" sz="1400" dirty="0">
              <a:solidFill>
                <a:schemeClr val="tx2">
                  <a:lumMod val="75000"/>
                </a:schemeClr>
              </a:solidFill>
              <a:latin typeface="Franklin Gothic Book" panose="020B0503020102020204" pitchFamily="34" charset="0"/>
            </a:endParaRPr>
          </a:p>
          <a:p>
            <a:pPr algn="ctr"/>
            <a:r>
              <a:rPr lang="en-GB" altLang="en-US" sz="1400" dirty="0">
                <a:solidFill>
                  <a:schemeClr val="tx2">
                    <a:lumMod val="75000"/>
                  </a:schemeClr>
                </a:solidFill>
                <a:latin typeface="Franklin Gothic Book" panose="020B0503020102020204" pitchFamily="34" charset="0"/>
              </a:rPr>
              <a:t>Tel: +44 </a:t>
            </a:r>
            <a:r>
              <a:rPr lang="en-GB" altLang="en-US" sz="1400" dirty="0" smtClean="0">
                <a:solidFill>
                  <a:schemeClr val="tx2">
                    <a:lumMod val="75000"/>
                  </a:schemeClr>
                </a:solidFill>
                <a:latin typeface="Franklin Gothic Book" panose="020B0503020102020204" pitchFamily="34" charset="0"/>
              </a:rPr>
              <a:t>20 7338 6831</a:t>
            </a:r>
          </a:p>
          <a:p>
            <a:pPr algn="ctr"/>
            <a:r>
              <a:rPr lang="en-GB" altLang="en-US" sz="1400" dirty="0" smtClean="0">
                <a:solidFill>
                  <a:schemeClr val="tx2">
                    <a:lumMod val="75000"/>
                  </a:schemeClr>
                </a:solidFill>
                <a:latin typeface="Franklin Gothic Book" panose="020B0503020102020204" pitchFamily="34" charset="0"/>
              </a:rPr>
              <a:t>email: </a:t>
            </a:r>
            <a:r>
              <a:rPr lang="en-GB" altLang="en-US" sz="1400" dirty="0" smtClean="0">
                <a:solidFill>
                  <a:schemeClr val="tx2">
                    <a:lumMod val="75000"/>
                  </a:schemeClr>
                </a:solidFill>
                <a:latin typeface="Franklin Gothic Book" panose="020B0503020102020204" pitchFamily="34" charset="0"/>
                <a:hlinkClick r:id="rId3"/>
              </a:rPr>
              <a:t>shiatisc@ebrd.com</a:t>
            </a:r>
            <a:endParaRPr lang="en-GB" altLang="en-US" sz="1400" dirty="0">
              <a:solidFill>
                <a:schemeClr val="tx2">
                  <a:lumMod val="75000"/>
                </a:schemeClr>
              </a:solidFill>
              <a:latin typeface="Franklin Gothic Book" panose="020B0503020102020204" pitchFamily="34" charset="0"/>
            </a:endParaRPr>
          </a:p>
          <a:p>
            <a:endParaRPr lang="en-GB" sz="1400" dirty="0" smtClean="0">
              <a:solidFill>
                <a:schemeClr val="bg1">
                  <a:lumMod val="50000"/>
                </a:schemeClr>
              </a:solidFill>
            </a:endParaRPr>
          </a:p>
        </p:txBody>
      </p:sp>
      <p:sp>
        <p:nvSpPr>
          <p:cNvPr id="7" name="TextBox 6"/>
          <p:cNvSpPr txBox="1"/>
          <p:nvPr/>
        </p:nvSpPr>
        <p:spPr>
          <a:xfrm>
            <a:off x="5165765" y="1650671"/>
            <a:ext cx="2838203" cy="2092881"/>
          </a:xfrm>
          <a:prstGeom prst="rect">
            <a:avLst/>
          </a:prstGeom>
          <a:noFill/>
        </p:spPr>
        <p:txBody>
          <a:bodyPr wrap="square" rtlCol="0">
            <a:spAutoFit/>
          </a:bodyPr>
          <a:lstStyle/>
          <a:p>
            <a:pPr algn="ctr"/>
            <a:r>
              <a:rPr lang="en-GB" altLang="en-US" sz="2000" b="1" u="sng" dirty="0" smtClean="0">
                <a:solidFill>
                  <a:schemeClr val="tx2">
                    <a:lumMod val="75000"/>
                  </a:schemeClr>
                </a:solidFill>
                <a:latin typeface="Franklin Gothic Book" panose="020B0503020102020204" pitchFamily="34" charset="0"/>
              </a:rPr>
              <a:t>Technical cooperation</a:t>
            </a:r>
            <a:r>
              <a:rPr lang="en-GB" altLang="en-US" sz="2000" b="1" dirty="0" smtClean="0">
                <a:solidFill>
                  <a:schemeClr val="tx2">
                    <a:lumMod val="75000"/>
                  </a:schemeClr>
                </a:solidFill>
                <a:latin typeface="Franklin Gothic Book" panose="020B0503020102020204" pitchFamily="34" charset="0"/>
              </a:rPr>
              <a:t>:</a:t>
            </a:r>
          </a:p>
          <a:p>
            <a:pPr algn="ctr"/>
            <a:endParaRPr lang="en-GB" altLang="en-US" sz="2000" b="1" dirty="0">
              <a:solidFill>
                <a:schemeClr val="tx2">
                  <a:lumMod val="75000"/>
                </a:schemeClr>
              </a:solidFill>
              <a:latin typeface="Franklin Gothic Book" panose="020B0503020102020204" pitchFamily="34" charset="0"/>
            </a:endParaRPr>
          </a:p>
          <a:p>
            <a:pPr algn="ctr"/>
            <a:r>
              <a:rPr lang="en-GB" altLang="en-US" sz="2000" b="1" dirty="0" smtClean="0">
                <a:solidFill>
                  <a:schemeClr val="tx2">
                    <a:lumMod val="75000"/>
                  </a:schemeClr>
                </a:solidFill>
                <a:latin typeface="Franklin Gothic Book" panose="020B0503020102020204" pitchFamily="34" charset="0"/>
              </a:rPr>
              <a:t>Paul Moffatt</a:t>
            </a:r>
            <a:endParaRPr lang="en-GB" altLang="en-US" sz="1600" b="1" dirty="0" smtClean="0">
              <a:solidFill>
                <a:schemeClr val="tx2">
                  <a:lumMod val="75000"/>
                </a:schemeClr>
              </a:solidFill>
              <a:latin typeface="Franklin Gothic Book" panose="020B0503020102020204" pitchFamily="34" charset="0"/>
            </a:endParaRPr>
          </a:p>
          <a:p>
            <a:pPr algn="ctr"/>
            <a:r>
              <a:rPr lang="en-GB" altLang="en-US" sz="1400" dirty="0" smtClean="0">
                <a:solidFill>
                  <a:schemeClr val="tx2">
                    <a:lumMod val="75000"/>
                  </a:schemeClr>
                </a:solidFill>
                <a:latin typeface="Franklin Gothic Book" panose="020B0503020102020204" pitchFamily="34" charset="0"/>
              </a:rPr>
              <a:t>Senior Counsel </a:t>
            </a:r>
          </a:p>
          <a:p>
            <a:pPr algn="ctr"/>
            <a:r>
              <a:rPr lang="en-GB" altLang="en-US" sz="1400" dirty="0" smtClean="0">
                <a:solidFill>
                  <a:schemeClr val="tx2">
                    <a:lumMod val="75000"/>
                  </a:schemeClr>
                </a:solidFill>
                <a:latin typeface="Franklin Gothic Book" panose="020B0503020102020204" pitchFamily="34" charset="0"/>
              </a:rPr>
              <a:t>Legal Transition Team</a:t>
            </a:r>
            <a:endParaRPr lang="en-GB" altLang="en-US" sz="1400" dirty="0">
              <a:solidFill>
                <a:schemeClr val="tx2">
                  <a:lumMod val="75000"/>
                </a:schemeClr>
              </a:solidFill>
              <a:latin typeface="Franklin Gothic Book" panose="020B0503020102020204" pitchFamily="34" charset="0"/>
            </a:endParaRPr>
          </a:p>
          <a:p>
            <a:pPr algn="ctr"/>
            <a:r>
              <a:rPr lang="en-GB" altLang="en-US" sz="1400" dirty="0">
                <a:solidFill>
                  <a:schemeClr val="tx2">
                    <a:lumMod val="75000"/>
                  </a:schemeClr>
                </a:solidFill>
                <a:latin typeface="Franklin Gothic Book" panose="020B0503020102020204" pitchFamily="34" charset="0"/>
              </a:rPr>
              <a:t>Tel: +44 </a:t>
            </a:r>
            <a:r>
              <a:rPr lang="en-GB" altLang="en-US" sz="1400" dirty="0" smtClean="0">
                <a:solidFill>
                  <a:schemeClr val="tx2">
                    <a:lumMod val="75000"/>
                  </a:schemeClr>
                </a:solidFill>
                <a:latin typeface="Franklin Gothic Book" panose="020B0503020102020204" pitchFamily="34" charset="0"/>
              </a:rPr>
              <a:t>20 7338 7453</a:t>
            </a:r>
            <a:endParaRPr lang="en-GB" altLang="en-US" sz="1400" dirty="0">
              <a:solidFill>
                <a:schemeClr val="tx2">
                  <a:lumMod val="75000"/>
                </a:schemeClr>
              </a:solidFill>
              <a:latin typeface="Franklin Gothic Book" panose="020B0503020102020204" pitchFamily="34" charset="0"/>
            </a:endParaRPr>
          </a:p>
          <a:p>
            <a:pPr algn="ctr"/>
            <a:r>
              <a:rPr lang="en-GB" altLang="en-US" sz="1400" dirty="0">
                <a:solidFill>
                  <a:schemeClr val="tx2">
                    <a:lumMod val="75000"/>
                  </a:schemeClr>
                </a:solidFill>
                <a:latin typeface="Franklin Gothic Book" panose="020B0503020102020204" pitchFamily="34" charset="0"/>
              </a:rPr>
              <a:t>email: </a:t>
            </a:r>
            <a:r>
              <a:rPr lang="en-GB" altLang="en-US" sz="1400" dirty="0" smtClean="0">
                <a:solidFill>
                  <a:schemeClr val="tx2">
                    <a:lumMod val="75000"/>
                  </a:schemeClr>
                </a:solidFill>
                <a:latin typeface="Franklin Gothic Book" panose="020B0503020102020204" pitchFamily="34" charset="0"/>
                <a:hlinkClick r:id="rId4"/>
              </a:rPr>
              <a:t>moffattp@ebrd.com</a:t>
            </a:r>
            <a:endParaRPr lang="en-GB" altLang="en-US" sz="1400" dirty="0">
              <a:solidFill>
                <a:schemeClr val="tx2">
                  <a:lumMod val="75000"/>
                </a:schemeClr>
              </a:solidFill>
              <a:latin typeface="Franklin Gothic Book" panose="020B0503020102020204" pitchFamily="34" charset="0"/>
            </a:endParaRPr>
          </a:p>
          <a:p>
            <a:endParaRPr lang="en-GB" sz="1400" dirty="0" smtClean="0">
              <a:solidFill>
                <a:schemeClr val="bg1">
                  <a:lumMod val="50000"/>
                </a:schemeClr>
              </a:solidFill>
            </a:endParaRPr>
          </a:p>
        </p:txBody>
      </p:sp>
    </p:spTree>
    <p:extLst>
      <p:ext uri="{BB962C8B-B14F-4D97-AF65-F5344CB8AC3E}">
        <p14:creationId xmlns:p14="http://schemas.microsoft.com/office/powerpoint/2010/main" val="1751118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50" y="114300"/>
            <a:ext cx="7125778" cy="847725"/>
          </a:xfrm>
        </p:spPr>
        <p:txBody>
          <a:bodyPr>
            <a:normAutofit/>
          </a:bodyPr>
          <a:lstStyle/>
          <a:p>
            <a:r>
              <a:rPr lang="en-GB" sz="2200" dirty="0" smtClean="0"/>
              <a:t>The European Bank for Reconstruction and Development (EBRD) at a glance</a:t>
            </a:r>
            <a:endParaRPr lang="en-GB" sz="2200" dirty="0"/>
          </a:p>
        </p:txBody>
      </p:sp>
      <p:grpSp>
        <p:nvGrpSpPr>
          <p:cNvPr id="35" name="Group 34"/>
          <p:cNvGrpSpPr/>
          <p:nvPr/>
        </p:nvGrpSpPr>
        <p:grpSpPr>
          <a:xfrm>
            <a:off x="208755" y="1197072"/>
            <a:ext cx="8782844" cy="1216025"/>
            <a:chOff x="208756" y="963967"/>
            <a:chExt cx="8782844" cy="1216025"/>
          </a:xfrm>
        </p:grpSpPr>
        <p:sp>
          <p:nvSpPr>
            <p:cNvPr id="19" name="Rounded Rectangle 18"/>
            <p:cNvSpPr/>
            <p:nvPr/>
          </p:nvSpPr>
          <p:spPr bwMode="auto">
            <a:xfrm>
              <a:off x="3024187" y="999357"/>
              <a:ext cx="5967413" cy="1180635"/>
            </a:xfrm>
            <a:prstGeom prst="roundRect">
              <a:avLst>
                <a:gd name="adj" fmla="val 8811"/>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ctr" rtl="0" fontAlgn="base">
                <a:spcBef>
                  <a:spcPct val="0"/>
                </a:spcBef>
                <a:spcAft>
                  <a:spcPct val="0"/>
                </a:spcAft>
                <a:defRPr sz="3200" kern="1200">
                  <a:solidFill>
                    <a:schemeClr val="lt1"/>
                  </a:solidFill>
                  <a:latin typeface="+mn-lt"/>
                  <a:ea typeface="+mn-ea"/>
                  <a:cs typeface="+mn-cs"/>
                </a:defRPr>
              </a:lvl1pPr>
              <a:lvl2pPr marL="457200" algn="ctr" rtl="0" fontAlgn="base">
                <a:spcBef>
                  <a:spcPct val="0"/>
                </a:spcBef>
                <a:spcAft>
                  <a:spcPct val="0"/>
                </a:spcAft>
                <a:defRPr sz="3200" kern="1200">
                  <a:solidFill>
                    <a:schemeClr val="lt1"/>
                  </a:solidFill>
                  <a:latin typeface="+mn-lt"/>
                  <a:ea typeface="+mn-ea"/>
                  <a:cs typeface="+mn-cs"/>
                </a:defRPr>
              </a:lvl2pPr>
              <a:lvl3pPr marL="914400" algn="ctr" rtl="0" fontAlgn="base">
                <a:spcBef>
                  <a:spcPct val="0"/>
                </a:spcBef>
                <a:spcAft>
                  <a:spcPct val="0"/>
                </a:spcAft>
                <a:defRPr sz="3200" kern="1200">
                  <a:solidFill>
                    <a:schemeClr val="lt1"/>
                  </a:solidFill>
                  <a:latin typeface="+mn-lt"/>
                  <a:ea typeface="+mn-ea"/>
                  <a:cs typeface="+mn-cs"/>
                </a:defRPr>
              </a:lvl3pPr>
              <a:lvl4pPr marL="1371600" algn="ctr" rtl="0" fontAlgn="base">
                <a:spcBef>
                  <a:spcPct val="0"/>
                </a:spcBef>
                <a:spcAft>
                  <a:spcPct val="0"/>
                </a:spcAft>
                <a:defRPr sz="3200" kern="1200">
                  <a:solidFill>
                    <a:schemeClr val="lt1"/>
                  </a:solidFill>
                  <a:latin typeface="+mn-lt"/>
                  <a:ea typeface="+mn-ea"/>
                  <a:cs typeface="+mn-cs"/>
                </a:defRPr>
              </a:lvl4pPr>
              <a:lvl5pPr marL="1828800" algn="ctr" rtl="0" fontAlgn="base">
                <a:spcBef>
                  <a:spcPct val="0"/>
                </a:spcBef>
                <a:spcAft>
                  <a:spcPct val="0"/>
                </a:spcAft>
                <a:defRPr sz="3200" kern="1200">
                  <a:solidFill>
                    <a:schemeClr val="lt1"/>
                  </a:solidFill>
                  <a:latin typeface="+mn-lt"/>
                  <a:ea typeface="+mn-ea"/>
                  <a:cs typeface="+mn-cs"/>
                </a:defRPr>
              </a:lvl5pPr>
              <a:lvl6pPr marL="2286000" algn="l" defTabSz="914400" rtl="0" eaLnBrk="1" latinLnBrk="0" hangingPunct="1">
                <a:defRPr sz="3200" kern="1200">
                  <a:solidFill>
                    <a:schemeClr val="lt1"/>
                  </a:solidFill>
                  <a:latin typeface="+mn-lt"/>
                  <a:ea typeface="+mn-ea"/>
                  <a:cs typeface="+mn-cs"/>
                </a:defRPr>
              </a:lvl6pPr>
              <a:lvl7pPr marL="2743200" algn="l" defTabSz="914400" rtl="0" eaLnBrk="1" latinLnBrk="0" hangingPunct="1">
                <a:defRPr sz="3200" kern="1200">
                  <a:solidFill>
                    <a:schemeClr val="lt1"/>
                  </a:solidFill>
                  <a:latin typeface="+mn-lt"/>
                  <a:ea typeface="+mn-ea"/>
                  <a:cs typeface="+mn-cs"/>
                </a:defRPr>
              </a:lvl7pPr>
              <a:lvl8pPr marL="3200400" algn="l" defTabSz="914400" rtl="0" eaLnBrk="1" latinLnBrk="0" hangingPunct="1">
                <a:defRPr sz="3200" kern="1200">
                  <a:solidFill>
                    <a:schemeClr val="lt1"/>
                  </a:solidFill>
                  <a:latin typeface="+mn-lt"/>
                  <a:ea typeface="+mn-ea"/>
                  <a:cs typeface="+mn-cs"/>
                </a:defRPr>
              </a:lvl8pPr>
              <a:lvl9pPr marL="3657600" algn="l" defTabSz="914400" rtl="0" eaLnBrk="1" latinLnBrk="0" hangingPunct="1">
                <a:defRPr sz="3200" kern="1200">
                  <a:solidFill>
                    <a:schemeClr val="lt1"/>
                  </a:solidFill>
                  <a:latin typeface="+mn-lt"/>
                  <a:ea typeface="+mn-ea"/>
                  <a:cs typeface="+mn-cs"/>
                </a:defRPr>
              </a:lvl9pPr>
            </a:lstStyle>
            <a:p>
              <a:pPr>
                <a:defRPr/>
              </a:pPr>
              <a:endParaRPr lang="en-GB">
                <a:solidFill>
                  <a:srgbClr val="FFFFFF"/>
                </a:solidFill>
              </a:endParaRPr>
            </a:p>
          </p:txBody>
        </p:sp>
        <p:grpSp>
          <p:nvGrpSpPr>
            <p:cNvPr id="25" name="Group 24"/>
            <p:cNvGrpSpPr/>
            <p:nvPr/>
          </p:nvGrpSpPr>
          <p:grpSpPr>
            <a:xfrm>
              <a:off x="208756" y="963967"/>
              <a:ext cx="8716626" cy="1216025"/>
              <a:chOff x="210344" y="1173831"/>
              <a:chExt cx="8716626" cy="1216025"/>
            </a:xfrm>
          </p:grpSpPr>
          <p:sp>
            <p:nvSpPr>
              <p:cNvPr id="18" name="Rounded Rectangle 17"/>
              <p:cNvSpPr/>
              <p:nvPr/>
            </p:nvSpPr>
            <p:spPr bwMode="auto">
              <a:xfrm>
                <a:off x="210344" y="1173831"/>
                <a:ext cx="2727325" cy="1216025"/>
              </a:xfrm>
              <a:prstGeom prst="roundRect">
                <a:avLst>
                  <a:gd name="adj" fmla="val 143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ctr" rtl="0" fontAlgn="base">
                  <a:spcBef>
                    <a:spcPct val="0"/>
                  </a:spcBef>
                  <a:spcAft>
                    <a:spcPct val="0"/>
                  </a:spcAft>
                  <a:defRPr sz="3200" kern="1200">
                    <a:solidFill>
                      <a:schemeClr val="lt1"/>
                    </a:solidFill>
                    <a:latin typeface="+mn-lt"/>
                    <a:ea typeface="+mn-ea"/>
                    <a:cs typeface="+mn-cs"/>
                  </a:defRPr>
                </a:lvl1pPr>
                <a:lvl2pPr marL="457200" algn="ctr" rtl="0" fontAlgn="base">
                  <a:spcBef>
                    <a:spcPct val="0"/>
                  </a:spcBef>
                  <a:spcAft>
                    <a:spcPct val="0"/>
                  </a:spcAft>
                  <a:defRPr sz="3200" kern="1200">
                    <a:solidFill>
                      <a:schemeClr val="lt1"/>
                    </a:solidFill>
                    <a:latin typeface="+mn-lt"/>
                    <a:ea typeface="+mn-ea"/>
                    <a:cs typeface="+mn-cs"/>
                  </a:defRPr>
                </a:lvl2pPr>
                <a:lvl3pPr marL="914400" algn="ctr" rtl="0" fontAlgn="base">
                  <a:spcBef>
                    <a:spcPct val="0"/>
                  </a:spcBef>
                  <a:spcAft>
                    <a:spcPct val="0"/>
                  </a:spcAft>
                  <a:defRPr sz="3200" kern="1200">
                    <a:solidFill>
                      <a:schemeClr val="lt1"/>
                    </a:solidFill>
                    <a:latin typeface="+mn-lt"/>
                    <a:ea typeface="+mn-ea"/>
                    <a:cs typeface="+mn-cs"/>
                  </a:defRPr>
                </a:lvl3pPr>
                <a:lvl4pPr marL="1371600" algn="ctr" rtl="0" fontAlgn="base">
                  <a:spcBef>
                    <a:spcPct val="0"/>
                  </a:spcBef>
                  <a:spcAft>
                    <a:spcPct val="0"/>
                  </a:spcAft>
                  <a:defRPr sz="3200" kern="1200">
                    <a:solidFill>
                      <a:schemeClr val="lt1"/>
                    </a:solidFill>
                    <a:latin typeface="+mn-lt"/>
                    <a:ea typeface="+mn-ea"/>
                    <a:cs typeface="+mn-cs"/>
                  </a:defRPr>
                </a:lvl4pPr>
                <a:lvl5pPr marL="1828800" algn="ctr" rtl="0" fontAlgn="base">
                  <a:spcBef>
                    <a:spcPct val="0"/>
                  </a:spcBef>
                  <a:spcAft>
                    <a:spcPct val="0"/>
                  </a:spcAft>
                  <a:defRPr sz="3200" kern="1200">
                    <a:solidFill>
                      <a:schemeClr val="lt1"/>
                    </a:solidFill>
                    <a:latin typeface="+mn-lt"/>
                    <a:ea typeface="+mn-ea"/>
                    <a:cs typeface="+mn-cs"/>
                  </a:defRPr>
                </a:lvl5pPr>
                <a:lvl6pPr marL="2286000" algn="l" defTabSz="914400" rtl="0" eaLnBrk="1" latinLnBrk="0" hangingPunct="1">
                  <a:defRPr sz="3200" kern="1200">
                    <a:solidFill>
                      <a:schemeClr val="lt1"/>
                    </a:solidFill>
                    <a:latin typeface="+mn-lt"/>
                    <a:ea typeface="+mn-ea"/>
                    <a:cs typeface="+mn-cs"/>
                  </a:defRPr>
                </a:lvl6pPr>
                <a:lvl7pPr marL="2743200" algn="l" defTabSz="914400" rtl="0" eaLnBrk="1" latinLnBrk="0" hangingPunct="1">
                  <a:defRPr sz="3200" kern="1200">
                    <a:solidFill>
                      <a:schemeClr val="lt1"/>
                    </a:solidFill>
                    <a:latin typeface="+mn-lt"/>
                    <a:ea typeface="+mn-ea"/>
                    <a:cs typeface="+mn-cs"/>
                  </a:defRPr>
                </a:lvl7pPr>
                <a:lvl8pPr marL="3200400" algn="l" defTabSz="914400" rtl="0" eaLnBrk="1" latinLnBrk="0" hangingPunct="1">
                  <a:defRPr sz="3200" kern="1200">
                    <a:solidFill>
                      <a:schemeClr val="lt1"/>
                    </a:solidFill>
                    <a:latin typeface="+mn-lt"/>
                    <a:ea typeface="+mn-ea"/>
                    <a:cs typeface="+mn-cs"/>
                  </a:defRPr>
                </a:lvl8pPr>
                <a:lvl9pPr marL="3657600" algn="l" defTabSz="914400" rtl="0" eaLnBrk="1" latinLnBrk="0" hangingPunct="1">
                  <a:defRPr sz="3200" kern="1200">
                    <a:solidFill>
                      <a:schemeClr val="lt1"/>
                    </a:solidFill>
                    <a:latin typeface="+mn-lt"/>
                    <a:ea typeface="+mn-ea"/>
                    <a:cs typeface="+mn-cs"/>
                  </a:defRPr>
                </a:lvl9pPr>
              </a:lstStyle>
              <a:p>
                <a:pPr algn="l">
                  <a:defRPr/>
                </a:pPr>
                <a:r>
                  <a:rPr lang="en-GB" sz="1400" dirty="0">
                    <a:solidFill>
                      <a:srgbClr val="FFFFFF"/>
                    </a:solidFill>
                  </a:rPr>
                  <a:t>International Financial Institution</a:t>
                </a:r>
              </a:p>
            </p:txBody>
          </p:sp>
          <p:sp>
            <p:nvSpPr>
              <p:cNvPr id="20" name="Text Placeholder 2"/>
              <p:cNvSpPr txBox="1">
                <a:spLocks/>
              </p:cNvSpPr>
              <p:nvPr/>
            </p:nvSpPr>
            <p:spPr bwMode="auto">
              <a:xfrm>
                <a:off x="3091989" y="1260940"/>
                <a:ext cx="5834981" cy="107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GB"/>
                </a:defPPr>
                <a:lvl1pPr algn="ctr" rtl="0" fontAlgn="base">
                  <a:spcBef>
                    <a:spcPct val="0"/>
                  </a:spcBef>
                  <a:spcAft>
                    <a:spcPct val="0"/>
                  </a:spcAft>
                  <a:defRPr sz="3200" kern="1200">
                    <a:solidFill>
                      <a:schemeClr val="tx1"/>
                    </a:solidFill>
                    <a:latin typeface="Arial" charset="0"/>
                    <a:ea typeface="+mn-ea"/>
                    <a:cs typeface="Arial" charset="0"/>
                  </a:defRPr>
                </a:lvl1pPr>
                <a:lvl2pPr marL="457200" algn="ctr" rtl="0" fontAlgn="base">
                  <a:spcBef>
                    <a:spcPct val="0"/>
                  </a:spcBef>
                  <a:spcAft>
                    <a:spcPct val="0"/>
                  </a:spcAft>
                  <a:defRPr sz="3200" kern="1200">
                    <a:solidFill>
                      <a:schemeClr val="tx1"/>
                    </a:solidFill>
                    <a:latin typeface="Arial" charset="0"/>
                    <a:ea typeface="+mn-ea"/>
                    <a:cs typeface="Arial" charset="0"/>
                  </a:defRPr>
                </a:lvl2pPr>
                <a:lvl3pPr marL="914400" algn="ctr" rtl="0" fontAlgn="base">
                  <a:spcBef>
                    <a:spcPct val="0"/>
                  </a:spcBef>
                  <a:spcAft>
                    <a:spcPct val="0"/>
                  </a:spcAft>
                  <a:defRPr sz="3200" kern="1200">
                    <a:solidFill>
                      <a:schemeClr val="tx1"/>
                    </a:solidFill>
                    <a:latin typeface="Arial" charset="0"/>
                    <a:ea typeface="+mn-ea"/>
                    <a:cs typeface="Arial" charset="0"/>
                  </a:defRPr>
                </a:lvl3pPr>
                <a:lvl4pPr marL="1371600" algn="ctr" rtl="0" fontAlgn="base">
                  <a:spcBef>
                    <a:spcPct val="0"/>
                  </a:spcBef>
                  <a:spcAft>
                    <a:spcPct val="0"/>
                  </a:spcAft>
                  <a:defRPr sz="3200" kern="1200">
                    <a:solidFill>
                      <a:schemeClr val="tx1"/>
                    </a:solidFill>
                    <a:latin typeface="Arial" charset="0"/>
                    <a:ea typeface="+mn-ea"/>
                    <a:cs typeface="Arial" charset="0"/>
                  </a:defRPr>
                </a:lvl4pPr>
                <a:lvl5pPr marL="1828800" algn="ctr"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a:lstStyle>
              <a:p>
                <a:pPr marL="171450" lvl="1" indent="-171450" algn="just" eaLnBrk="1" hangingPunct="1">
                  <a:spcAft>
                    <a:spcPts val="600"/>
                  </a:spcAft>
                  <a:buClr>
                    <a:schemeClr val="tx1"/>
                  </a:buClr>
                  <a:buFont typeface="Arial" panose="020B0604020202020204" pitchFamily="34" charset="0"/>
                  <a:buChar char="•"/>
                </a:pPr>
                <a:r>
                  <a:rPr lang="en-GB" sz="1200" dirty="0"/>
                  <a:t>Established in 1991 and owned by </a:t>
                </a:r>
                <a:r>
                  <a:rPr lang="en-GB" sz="1200" dirty="0" smtClean="0"/>
                  <a:t>65 </a:t>
                </a:r>
                <a:r>
                  <a:rPr lang="en-GB" sz="1200" dirty="0"/>
                  <a:t>countries and two inter-governmental institutions (EC and EIB)</a:t>
                </a:r>
              </a:p>
              <a:p>
                <a:pPr marL="171450" lvl="1" indent="-171450" algn="just" eaLnBrk="1" hangingPunct="1">
                  <a:spcAft>
                    <a:spcPts val="600"/>
                  </a:spcAft>
                  <a:buClr>
                    <a:schemeClr val="tx1"/>
                  </a:buClr>
                  <a:buFont typeface="Arial" panose="020B0604020202020204" pitchFamily="34" charset="0"/>
                  <a:buChar char="•"/>
                </a:pPr>
                <a:r>
                  <a:rPr lang="en-GB" sz="1200" dirty="0"/>
                  <a:t>Operates in </a:t>
                </a:r>
                <a:r>
                  <a:rPr lang="en-GB" sz="1200" dirty="0" smtClean="0"/>
                  <a:t>35 </a:t>
                </a:r>
                <a:r>
                  <a:rPr lang="en-GB" sz="1200" dirty="0"/>
                  <a:t>countries from central Europe to central Asia and, since 2011, selected markets of the Southern and Eastern Mediterranean region (Morocco, Tunisia, Egypt and Jordan</a:t>
                </a:r>
                <a:r>
                  <a:rPr lang="en-GB" sz="1200" dirty="0" smtClean="0"/>
                  <a:t>) with strong local presence</a:t>
                </a:r>
                <a:endParaRPr lang="en-GB" sz="1200" dirty="0"/>
              </a:p>
            </p:txBody>
          </p:sp>
        </p:grpSp>
      </p:grpSp>
      <p:grpSp>
        <p:nvGrpSpPr>
          <p:cNvPr id="38" name="Group 37"/>
          <p:cNvGrpSpPr/>
          <p:nvPr/>
        </p:nvGrpSpPr>
        <p:grpSpPr>
          <a:xfrm>
            <a:off x="223837" y="5236249"/>
            <a:ext cx="8782844" cy="1209574"/>
            <a:chOff x="208756" y="4929791"/>
            <a:chExt cx="8782844" cy="1125388"/>
          </a:xfrm>
        </p:grpSpPr>
        <p:sp>
          <p:nvSpPr>
            <p:cNvPr id="5" name="Rounded Rectangle 4"/>
            <p:cNvSpPr/>
            <p:nvPr/>
          </p:nvSpPr>
          <p:spPr bwMode="auto">
            <a:xfrm>
              <a:off x="208756" y="4929795"/>
              <a:ext cx="2750344" cy="1125384"/>
            </a:xfrm>
            <a:prstGeom prst="roundRect">
              <a:avLst>
                <a:gd name="adj" fmla="val 127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ctr" rtl="0" fontAlgn="base">
                <a:spcBef>
                  <a:spcPct val="0"/>
                </a:spcBef>
                <a:spcAft>
                  <a:spcPct val="0"/>
                </a:spcAft>
                <a:defRPr sz="3200" kern="1200">
                  <a:solidFill>
                    <a:schemeClr val="lt1"/>
                  </a:solidFill>
                  <a:latin typeface="+mn-lt"/>
                  <a:ea typeface="+mn-ea"/>
                  <a:cs typeface="+mn-cs"/>
                </a:defRPr>
              </a:lvl1pPr>
              <a:lvl2pPr marL="457200" algn="ctr" rtl="0" fontAlgn="base">
                <a:spcBef>
                  <a:spcPct val="0"/>
                </a:spcBef>
                <a:spcAft>
                  <a:spcPct val="0"/>
                </a:spcAft>
                <a:defRPr sz="3200" kern="1200">
                  <a:solidFill>
                    <a:schemeClr val="lt1"/>
                  </a:solidFill>
                  <a:latin typeface="+mn-lt"/>
                  <a:ea typeface="+mn-ea"/>
                  <a:cs typeface="+mn-cs"/>
                </a:defRPr>
              </a:lvl2pPr>
              <a:lvl3pPr marL="914400" algn="ctr" rtl="0" fontAlgn="base">
                <a:spcBef>
                  <a:spcPct val="0"/>
                </a:spcBef>
                <a:spcAft>
                  <a:spcPct val="0"/>
                </a:spcAft>
                <a:defRPr sz="3200" kern="1200">
                  <a:solidFill>
                    <a:schemeClr val="lt1"/>
                  </a:solidFill>
                  <a:latin typeface="+mn-lt"/>
                  <a:ea typeface="+mn-ea"/>
                  <a:cs typeface="+mn-cs"/>
                </a:defRPr>
              </a:lvl3pPr>
              <a:lvl4pPr marL="1371600" algn="ctr" rtl="0" fontAlgn="base">
                <a:spcBef>
                  <a:spcPct val="0"/>
                </a:spcBef>
                <a:spcAft>
                  <a:spcPct val="0"/>
                </a:spcAft>
                <a:defRPr sz="3200" kern="1200">
                  <a:solidFill>
                    <a:schemeClr val="lt1"/>
                  </a:solidFill>
                  <a:latin typeface="+mn-lt"/>
                  <a:ea typeface="+mn-ea"/>
                  <a:cs typeface="+mn-cs"/>
                </a:defRPr>
              </a:lvl4pPr>
              <a:lvl5pPr marL="1828800" algn="ctr" rtl="0" fontAlgn="base">
                <a:spcBef>
                  <a:spcPct val="0"/>
                </a:spcBef>
                <a:spcAft>
                  <a:spcPct val="0"/>
                </a:spcAft>
                <a:defRPr sz="3200" kern="1200">
                  <a:solidFill>
                    <a:schemeClr val="lt1"/>
                  </a:solidFill>
                  <a:latin typeface="+mn-lt"/>
                  <a:ea typeface="+mn-ea"/>
                  <a:cs typeface="+mn-cs"/>
                </a:defRPr>
              </a:lvl5pPr>
              <a:lvl6pPr marL="2286000" algn="l" defTabSz="914400" rtl="0" eaLnBrk="1" latinLnBrk="0" hangingPunct="1">
                <a:defRPr sz="3200" kern="1200">
                  <a:solidFill>
                    <a:schemeClr val="lt1"/>
                  </a:solidFill>
                  <a:latin typeface="+mn-lt"/>
                  <a:ea typeface="+mn-ea"/>
                  <a:cs typeface="+mn-cs"/>
                </a:defRPr>
              </a:lvl6pPr>
              <a:lvl7pPr marL="2743200" algn="l" defTabSz="914400" rtl="0" eaLnBrk="1" latinLnBrk="0" hangingPunct="1">
                <a:defRPr sz="3200" kern="1200">
                  <a:solidFill>
                    <a:schemeClr val="lt1"/>
                  </a:solidFill>
                  <a:latin typeface="+mn-lt"/>
                  <a:ea typeface="+mn-ea"/>
                  <a:cs typeface="+mn-cs"/>
                </a:defRPr>
              </a:lvl7pPr>
              <a:lvl8pPr marL="3200400" algn="l" defTabSz="914400" rtl="0" eaLnBrk="1" latinLnBrk="0" hangingPunct="1">
                <a:defRPr sz="3200" kern="1200">
                  <a:solidFill>
                    <a:schemeClr val="lt1"/>
                  </a:solidFill>
                  <a:latin typeface="+mn-lt"/>
                  <a:ea typeface="+mn-ea"/>
                  <a:cs typeface="+mn-cs"/>
                </a:defRPr>
              </a:lvl8pPr>
              <a:lvl9pPr marL="3657600" algn="l" defTabSz="914400" rtl="0" eaLnBrk="1" latinLnBrk="0" hangingPunct="1">
                <a:defRPr sz="3200" kern="1200">
                  <a:solidFill>
                    <a:schemeClr val="lt1"/>
                  </a:solidFill>
                  <a:latin typeface="+mn-lt"/>
                  <a:ea typeface="+mn-ea"/>
                  <a:cs typeface="+mn-cs"/>
                </a:defRPr>
              </a:lvl9pPr>
            </a:lstStyle>
            <a:p>
              <a:pPr algn="l">
                <a:defRPr/>
              </a:pPr>
              <a:r>
                <a:rPr lang="en-GB" sz="1400" dirty="0">
                  <a:solidFill>
                    <a:srgbClr val="FFFFFF"/>
                  </a:solidFill>
                </a:rPr>
                <a:t>Largest investor in the region</a:t>
              </a:r>
            </a:p>
          </p:txBody>
        </p:sp>
        <p:grpSp>
          <p:nvGrpSpPr>
            <p:cNvPr id="6" name="Group 5"/>
            <p:cNvGrpSpPr>
              <a:grpSpLocks/>
            </p:cNvGrpSpPr>
            <p:nvPr/>
          </p:nvGrpSpPr>
          <p:grpSpPr bwMode="auto">
            <a:xfrm>
              <a:off x="3024187" y="4929791"/>
              <a:ext cx="5967413" cy="1123458"/>
              <a:chOff x="3636163" y="5618160"/>
              <a:chExt cx="5966873" cy="956218"/>
            </a:xfrm>
          </p:grpSpPr>
          <p:sp>
            <p:nvSpPr>
              <p:cNvPr id="16" name="Rounded Rectangle 15"/>
              <p:cNvSpPr/>
              <p:nvPr/>
            </p:nvSpPr>
            <p:spPr bwMode="auto">
              <a:xfrm>
                <a:off x="3636163" y="5618160"/>
                <a:ext cx="5966873" cy="956218"/>
              </a:xfrm>
              <a:prstGeom prst="roundRect">
                <a:avLst>
                  <a:gd name="adj" fmla="val 10383"/>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ctr" rtl="0" fontAlgn="base">
                  <a:spcBef>
                    <a:spcPct val="0"/>
                  </a:spcBef>
                  <a:spcAft>
                    <a:spcPct val="0"/>
                  </a:spcAft>
                  <a:defRPr sz="3200" kern="1200">
                    <a:solidFill>
                      <a:schemeClr val="lt1"/>
                    </a:solidFill>
                    <a:latin typeface="+mn-lt"/>
                    <a:ea typeface="+mn-ea"/>
                    <a:cs typeface="+mn-cs"/>
                  </a:defRPr>
                </a:lvl1pPr>
                <a:lvl2pPr marL="457200" algn="ctr" rtl="0" fontAlgn="base">
                  <a:spcBef>
                    <a:spcPct val="0"/>
                  </a:spcBef>
                  <a:spcAft>
                    <a:spcPct val="0"/>
                  </a:spcAft>
                  <a:defRPr sz="3200" kern="1200">
                    <a:solidFill>
                      <a:schemeClr val="lt1"/>
                    </a:solidFill>
                    <a:latin typeface="+mn-lt"/>
                    <a:ea typeface="+mn-ea"/>
                    <a:cs typeface="+mn-cs"/>
                  </a:defRPr>
                </a:lvl2pPr>
                <a:lvl3pPr marL="914400" algn="ctr" rtl="0" fontAlgn="base">
                  <a:spcBef>
                    <a:spcPct val="0"/>
                  </a:spcBef>
                  <a:spcAft>
                    <a:spcPct val="0"/>
                  </a:spcAft>
                  <a:defRPr sz="3200" kern="1200">
                    <a:solidFill>
                      <a:schemeClr val="lt1"/>
                    </a:solidFill>
                    <a:latin typeface="+mn-lt"/>
                    <a:ea typeface="+mn-ea"/>
                    <a:cs typeface="+mn-cs"/>
                  </a:defRPr>
                </a:lvl3pPr>
                <a:lvl4pPr marL="1371600" algn="ctr" rtl="0" fontAlgn="base">
                  <a:spcBef>
                    <a:spcPct val="0"/>
                  </a:spcBef>
                  <a:spcAft>
                    <a:spcPct val="0"/>
                  </a:spcAft>
                  <a:defRPr sz="3200" kern="1200">
                    <a:solidFill>
                      <a:schemeClr val="lt1"/>
                    </a:solidFill>
                    <a:latin typeface="+mn-lt"/>
                    <a:ea typeface="+mn-ea"/>
                    <a:cs typeface="+mn-cs"/>
                  </a:defRPr>
                </a:lvl4pPr>
                <a:lvl5pPr marL="1828800" algn="ctr" rtl="0" fontAlgn="base">
                  <a:spcBef>
                    <a:spcPct val="0"/>
                  </a:spcBef>
                  <a:spcAft>
                    <a:spcPct val="0"/>
                  </a:spcAft>
                  <a:defRPr sz="3200" kern="1200">
                    <a:solidFill>
                      <a:schemeClr val="lt1"/>
                    </a:solidFill>
                    <a:latin typeface="+mn-lt"/>
                    <a:ea typeface="+mn-ea"/>
                    <a:cs typeface="+mn-cs"/>
                  </a:defRPr>
                </a:lvl5pPr>
                <a:lvl6pPr marL="2286000" algn="l" defTabSz="914400" rtl="0" eaLnBrk="1" latinLnBrk="0" hangingPunct="1">
                  <a:defRPr sz="3200" kern="1200">
                    <a:solidFill>
                      <a:schemeClr val="lt1"/>
                    </a:solidFill>
                    <a:latin typeface="+mn-lt"/>
                    <a:ea typeface="+mn-ea"/>
                    <a:cs typeface="+mn-cs"/>
                  </a:defRPr>
                </a:lvl6pPr>
                <a:lvl7pPr marL="2743200" algn="l" defTabSz="914400" rtl="0" eaLnBrk="1" latinLnBrk="0" hangingPunct="1">
                  <a:defRPr sz="3200" kern="1200">
                    <a:solidFill>
                      <a:schemeClr val="lt1"/>
                    </a:solidFill>
                    <a:latin typeface="+mn-lt"/>
                    <a:ea typeface="+mn-ea"/>
                    <a:cs typeface="+mn-cs"/>
                  </a:defRPr>
                </a:lvl7pPr>
                <a:lvl8pPr marL="3200400" algn="l" defTabSz="914400" rtl="0" eaLnBrk="1" latinLnBrk="0" hangingPunct="1">
                  <a:defRPr sz="3200" kern="1200">
                    <a:solidFill>
                      <a:schemeClr val="lt1"/>
                    </a:solidFill>
                    <a:latin typeface="+mn-lt"/>
                    <a:ea typeface="+mn-ea"/>
                    <a:cs typeface="+mn-cs"/>
                  </a:defRPr>
                </a:lvl8pPr>
                <a:lvl9pPr marL="3657600" algn="l" defTabSz="914400" rtl="0" eaLnBrk="1" latinLnBrk="0" hangingPunct="1">
                  <a:defRPr sz="3200" kern="1200">
                    <a:solidFill>
                      <a:schemeClr val="lt1"/>
                    </a:solidFill>
                    <a:latin typeface="+mn-lt"/>
                    <a:ea typeface="+mn-ea"/>
                    <a:cs typeface="+mn-cs"/>
                  </a:defRPr>
                </a:lvl9pPr>
              </a:lstStyle>
              <a:p>
                <a:pPr>
                  <a:defRPr/>
                </a:pPr>
                <a:endParaRPr lang="en-GB">
                  <a:solidFill>
                    <a:srgbClr val="FFFFFF"/>
                  </a:solidFill>
                </a:endParaRPr>
              </a:p>
            </p:txBody>
          </p:sp>
          <p:sp>
            <p:nvSpPr>
              <p:cNvPr id="17" name="Text Placeholder 2"/>
              <p:cNvSpPr txBox="1">
                <a:spLocks/>
              </p:cNvSpPr>
              <p:nvPr/>
            </p:nvSpPr>
            <p:spPr bwMode="auto">
              <a:xfrm>
                <a:off x="3743031" y="5734157"/>
                <a:ext cx="5745417" cy="72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GB"/>
                </a:defPPr>
                <a:lvl1pPr algn="ctr" rtl="0" fontAlgn="base">
                  <a:spcBef>
                    <a:spcPct val="0"/>
                  </a:spcBef>
                  <a:spcAft>
                    <a:spcPct val="0"/>
                  </a:spcAft>
                  <a:defRPr sz="3200" kern="1200">
                    <a:solidFill>
                      <a:schemeClr val="tx1"/>
                    </a:solidFill>
                    <a:latin typeface="Arial" charset="0"/>
                    <a:ea typeface="+mn-ea"/>
                    <a:cs typeface="Arial" charset="0"/>
                  </a:defRPr>
                </a:lvl1pPr>
                <a:lvl2pPr marL="457200" algn="ctr" rtl="0" fontAlgn="base">
                  <a:spcBef>
                    <a:spcPct val="0"/>
                  </a:spcBef>
                  <a:spcAft>
                    <a:spcPct val="0"/>
                  </a:spcAft>
                  <a:defRPr sz="3200" kern="1200">
                    <a:solidFill>
                      <a:schemeClr val="tx1"/>
                    </a:solidFill>
                    <a:latin typeface="Arial" charset="0"/>
                    <a:ea typeface="+mn-ea"/>
                    <a:cs typeface="Arial" charset="0"/>
                  </a:defRPr>
                </a:lvl2pPr>
                <a:lvl3pPr marL="914400" algn="ctr" rtl="0" fontAlgn="base">
                  <a:spcBef>
                    <a:spcPct val="0"/>
                  </a:spcBef>
                  <a:spcAft>
                    <a:spcPct val="0"/>
                  </a:spcAft>
                  <a:defRPr sz="3200" kern="1200">
                    <a:solidFill>
                      <a:schemeClr val="tx1"/>
                    </a:solidFill>
                    <a:latin typeface="Arial" charset="0"/>
                    <a:ea typeface="+mn-ea"/>
                    <a:cs typeface="Arial" charset="0"/>
                  </a:defRPr>
                </a:lvl3pPr>
                <a:lvl4pPr marL="1371600" algn="ctr" rtl="0" fontAlgn="base">
                  <a:spcBef>
                    <a:spcPct val="0"/>
                  </a:spcBef>
                  <a:spcAft>
                    <a:spcPct val="0"/>
                  </a:spcAft>
                  <a:defRPr sz="3200" kern="1200">
                    <a:solidFill>
                      <a:schemeClr val="tx1"/>
                    </a:solidFill>
                    <a:latin typeface="Arial" charset="0"/>
                    <a:ea typeface="+mn-ea"/>
                    <a:cs typeface="Arial" charset="0"/>
                  </a:defRPr>
                </a:lvl4pPr>
                <a:lvl5pPr marL="1828800" algn="ctr"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a:lstStyle>
              <a:p>
                <a:pPr marL="171450" lvl="1" indent="-171450" algn="l" eaLnBrk="1" hangingPunct="1">
                  <a:spcAft>
                    <a:spcPts val="600"/>
                  </a:spcAft>
                  <a:buClr>
                    <a:srgbClr val="00539B"/>
                  </a:buClr>
                  <a:buFont typeface="Arial" panose="020B0604020202020204" pitchFamily="34" charset="0"/>
                  <a:buChar char="•"/>
                </a:pPr>
                <a:r>
                  <a:rPr lang="en-GB" sz="1200" dirty="0"/>
                  <a:t>Since establishment invested </a:t>
                </a:r>
                <a:r>
                  <a:rPr lang="en-GB" sz="1200" dirty="0" smtClean="0"/>
                  <a:t>nearly </a:t>
                </a:r>
                <a:r>
                  <a:rPr lang="en-GB" sz="1200" dirty="0"/>
                  <a:t>EUR </a:t>
                </a:r>
                <a:r>
                  <a:rPr lang="en-GB" sz="1200" dirty="0" smtClean="0"/>
                  <a:t>100 </a:t>
                </a:r>
                <a:r>
                  <a:rPr lang="en-GB" sz="1200" dirty="0"/>
                  <a:t>billion in more than </a:t>
                </a:r>
                <a:r>
                  <a:rPr lang="en-GB" sz="1200" dirty="0" smtClean="0"/>
                  <a:t>4,000 </a:t>
                </a:r>
                <a:r>
                  <a:rPr lang="en-GB" sz="1200" dirty="0"/>
                  <a:t>projects</a:t>
                </a:r>
              </a:p>
              <a:p>
                <a:pPr marL="171450" lvl="1" indent="-171450" algn="l" eaLnBrk="1" hangingPunct="1">
                  <a:spcAft>
                    <a:spcPts val="600"/>
                  </a:spcAft>
                  <a:buClr>
                    <a:srgbClr val="00539B"/>
                  </a:buClr>
                  <a:buFont typeface="Arial" panose="020B0604020202020204" pitchFamily="34" charset="0"/>
                  <a:buChar char="•"/>
                </a:pPr>
                <a:r>
                  <a:rPr lang="en-GB" sz="1200" dirty="0"/>
                  <a:t>In </a:t>
                </a:r>
                <a:r>
                  <a:rPr lang="en-GB" sz="1200" dirty="0" smtClean="0"/>
                  <a:t>2014 </a:t>
                </a:r>
                <a:r>
                  <a:rPr lang="en-GB" sz="1200" dirty="0"/>
                  <a:t>alone, EBRD invested EUR 8.7 billion in </a:t>
                </a:r>
                <a:r>
                  <a:rPr lang="en-GB" sz="1200" dirty="0" smtClean="0"/>
                  <a:t>377 projects</a:t>
                </a:r>
              </a:p>
              <a:p>
                <a:pPr marL="171450" lvl="1" indent="-171450" algn="l" eaLnBrk="1" hangingPunct="1">
                  <a:spcAft>
                    <a:spcPts val="600"/>
                  </a:spcAft>
                  <a:buClr>
                    <a:srgbClr val="00539B"/>
                  </a:buClr>
                  <a:buFont typeface="Arial" panose="020B0604020202020204" pitchFamily="34" charset="0"/>
                  <a:buChar char="•"/>
                </a:pPr>
                <a:r>
                  <a:rPr lang="en-GB" sz="1200" dirty="0" smtClean="0"/>
                  <a:t>Private sector &gt; 70% of EBRD finance</a:t>
                </a:r>
              </a:p>
            </p:txBody>
          </p:sp>
        </p:grpSp>
      </p:grpSp>
      <p:grpSp>
        <p:nvGrpSpPr>
          <p:cNvPr id="36" name="Group 35"/>
          <p:cNvGrpSpPr/>
          <p:nvPr/>
        </p:nvGrpSpPr>
        <p:grpSpPr>
          <a:xfrm>
            <a:off x="208755" y="2498792"/>
            <a:ext cx="8782843" cy="1260000"/>
            <a:chOff x="208756" y="2241331"/>
            <a:chExt cx="8782843" cy="1260000"/>
          </a:xfrm>
        </p:grpSpPr>
        <p:sp>
          <p:nvSpPr>
            <p:cNvPr id="12" name="Rounded Rectangle 11"/>
            <p:cNvSpPr/>
            <p:nvPr/>
          </p:nvSpPr>
          <p:spPr bwMode="auto">
            <a:xfrm>
              <a:off x="208756" y="2241331"/>
              <a:ext cx="2727325" cy="1260000"/>
            </a:xfrm>
            <a:prstGeom prst="roundRect">
              <a:avLst>
                <a:gd name="adj" fmla="val 1273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ctr" rtl="0" fontAlgn="base">
                <a:spcBef>
                  <a:spcPct val="0"/>
                </a:spcBef>
                <a:spcAft>
                  <a:spcPct val="0"/>
                </a:spcAft>
                <a:defRPr sz="3200" kern="1200">
                  <a:solidFill>
                    <a:schemeClr val="lt1"/>
                  </a:solidFill>
                  <a:latin typeface="+mn-lt"/>
                  <a:ea typeface="+mn-ea"/>
                  <a:cs typeface="+mn-cs"/>
                </a:defRPr>
              </a:lvl1pPr>
              <a:lvl2pPr marL="457200" algn="ctr" rtl="0" fontAlgn="base">
                <a:spcBef>
                  <a:spcPct val="0"/>
                </a:spcBef>
                <a:spcAft>
                  <a:spcPct val="0"/>
                </a:spcAft>
                <a:defRPr sz="3200" kern="1200">
                  <a:solidFill>
                    <a:schemeClr val="lt1"/>
                  </a:solidFill>
                  <a:latin typeface="+mn-lt"/>
                  <a:ea typeface="+mn-ea"/>
                  <a:cs typeface="+mn-cs"/>
                </a:defRPr>
              </a:lvl2pPr>
              <a:lvl3pPr marL="914400" algn="ctr" rtl="0" fontAlgn="base">
                <a:spcBef>
                  <a:spcPct val="0"/>
                </a:spcBef>
                <a:spcAft>
                  <a:spcPct val="0"/>
                </a:spcAft>
                <a:defRPr sz="3200" kern="1200">
                  <a:solidFill>
                    <a:schemeClr val="lt1"/>
                  </a:solidFill>
                  <a:latin typeface="+mn-lt"/>
                  <a:ea typeface="+mn-ea"/>
                  <a:cs typeface="+mn-cs"/>
                </a:defRPr>
              </a:lvl3pPr>
              <a:lvl4pPr marL="1371600" algn="ctr" rtl="0" fontAlgn="base">
                <a:spcBef>
                  <a:spcPct val="0"/>
                </a:spcBef>
                <a:spcAft>
                  <a:spcPct val="0"/>
                </a:spcAft>
                <a:defRPr sz="3200" kern="1200">
                  <a:solidFill>
                    <a:schemeClr val="lt1"/>
                  </a:solidFill>
                  <a:latin typeface="+mn-lt"/>
                  <a:ea typeface="+mn-ea"/>
                  <a:cs typeface="+mn-cs"/>
                </a:defRPr>
              </a:lvl4pPr>
              <a:lvl5pPr marL="1828800" algn="ctr" rtl="0" fontAlgn="base">
                <a:spcBef>
                  <a:spcPct val="0"/>
                </a:spcBef>
                <a:spcAft>
                  <a:spcPct val="0"/>
                </a:spcAft>
                <a:defRPr sz="3200" kern="1200">
                  <a:solidFill>
                    <a:schemeClr val="lt1"/>
                  </a:solidFill>
                  <a:latin typeface="+mn-lt"/>
                  <a:ea typeface="+mn-ea"/>
                  <a:cs typeface="+mn-cs"/>
                </a:defRPr>
              </a:lvl5pPr>
              <a:lvl6pPr marL="2286000" algn="l" defTabSz="914400" rtl="0" eaLnBrk="1" latinLnBrk="0" hangingPunct="1">
                <a:defRPr sz="3200" kern="1200">
                  <a:solidFill>
                    <a:schemeClr val="lt1"/>
                  </a:solidFill>
                  <a:latin typeface="+mn-lt"/>
                  <a:ea typeface="+mn-ea"/>
                  <a:cs typeface="+mn-cs"/>
                </a:defRPr>
              </a:lvl6pPr>
              <a:lvl7pPr marL="2743200" algn="l" defTabSz="914400" rtl="0" eaLnBrk="1" latinLnBrk="0" hangingPunct="1">
                <a:defRPr sz="3200" kern="1200">
                  <a:solidFill>
                    <a:schemeClr val="lt1"/>
                  </a:solidFill>
                  <a:latin typeface="+mn-lt"/>
                  <a:ea typeface="+mn-ea"/>
                  <a:cs typeface="+mn-cs"/>
                </a:defRPr>
              </a:lvl7pPr>
              <a:lvl8pPr marL="3200400" algn="l" defTabSz="914400" rtl="0" eaLnBrk="1" latinLnBrk="0" hangingPunct="1">
                <a:defRPr sz="3200" kern="1200">
                  <a:solidFill>
                    <a:schemeClr val="lt1"/>
                  </a:solidFill>
                  <a:latin typeface="+mn-lt"/>
                  <a:ea typeface="+mn-ea"/>
                  <a:cs typeface="+mn-cs"/>
                </a:defRPr>
              </a:lvl8pPr>
              <a:lvl9pPr marL="3657600" algn="l" defTabSz="914400" rtl="0" eaLnBrk="1" latinLnBrk="0" hangingPunct="1">
                <a:defRPr sz="3200" kern="1200">
                  <a:solidFill>
                    <a:schemeClr val="lt1"/>
                  </a:solidFill>
                  <a:latin typeface="+mn-lt"/>
                  <a:ea typeface="+mn-ea"/>
                  <a:cs typeface="+mn-cs"/>
                </a:defRPr>
              </a:lvl9pPr>
            </a:lstStyle>
            <a:p>
              <a:pPr algn="l">
                <a:defRPr/>
              </a:pPr>
              <a:r>
                <a:rPr lang="en-GB" sz="1400" dirty="0">
                  <a:solidFill>
                    <a:srgbClr val="FFFFFF"/>
                  </a:solidFill>
                </a:rPr>
                <a:t>Solid financial position</a:t>
              </a:r>
            </a:p>
          </p:txBody>
        </p:sp>
        <p:grpSp>
          <p:nvGrpSpPr>
            <p:cNvPr id="30" name="Group 29"/>
            <p:cNvGrpSpPr/>
            <p:nvPr/>
          </p:nvGrpSpPr>
          <p:grpSpPr>
            <a:xfrm>
              <a:off x="3024186" y="2241331"/>
              <a:ext cx="5967413" cy="1260000"/>
              <a:chOff x="3025774" y="2304498"/>
              <a:chExt cx="5967413" cy="1260000"/>
            </a:xfrm>
          </p:grpSpPr>
          <p:sp>
            <p:nvSpPr>
              <p:cNvPr id="14" name="Rounded Rectangle 13"/>
              <p:cNvSpPr/>
              <p:nvPr/>
            </p:nvSpPr>
            <p:spPr bwMode="auto">
              <a:xfrm>
                <a:off x="3025774" y="2304498"/>
                <a:ext cx="5967413" cy="1260000"/>
              </a:xfrm>
              <a:prstGeom prst="roundRect">
                <a:avLst>
                  <a:gd name="adj" fmla="val 10175"/>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ctr" rtl="0" fontAlgn="base">
                  <a:spcBef>
                    <a:spcPct val="0"/>
                  </a:spcBef>
                  <a:spcAft>
                    <a:spcPct val="0"/>
                  </a:spcAft>
                  <a:defRPr sz="3200" kern="1200">
                    <a:solidFill>
                      <a:schemeClr val="lt1"/>
                    </a:solidFill>
                    <a:latin typeface="+mn-lt"/>
                    <a:ea typeface="+mn-ea"/>
                    <a:cs typeface="+mn-cs"/>
                  </a:defRPr>
                </a:lvl1pPr>
                <a:lvl2pPr marL="457200" algn="ctr" rtl="0" fontAlgn="base">
                  <a:spcBef>
                    <a:spcPct val="0"/>
                  </a:spcBef>
                  <a:spcAft>
                    <a:spcPct val="0"/>
                  </a:spcAft>
                  <a:defRPr sz="3200" kern="1200">
                    <a:solidFill>
                      <a:schemeClr val="lt1"/>
                    </a:solidFill>
                    <a:latin typeface="+mn-lt"/>
                    <a:ea typeface="+mn-ea"/>
                    <a:cs typeface="+mn-cs"/>
                  </a:defRPr>
                </a:lvl2pPr>
                <a:lvl3pPr marL="914400" algn="ctr" rtl="0" fontAlgn="base">
                  <a:spcBef>
                    <a:spcPct val="0"/>
                  </a:spcBef>
                  <a:spcAft>
                    <a:spcPct val="0"/>
                  </a:spcAft>
                  <a:defRPr sz="3200" kern="1200">
                    <a:solidFill>
                      <a:schemeClr val="lt1"/>
                    </a:solidFill>
                    <a:latin typeface="+mn-lt"/>
                    <a:ea typeface="+mn-ea"/>
                    <a:cs typeface="+mn-cs"/>
                  </a:defRPr>
                </a:lvl3pPr>
                <a:lvl4pPr marL="1371600" algn="ctr" rtl="0" fontAlgn="base">
                  <a:spcBef>
                    <a:spcPct val="0"/>
                  </a:spcBef>
                  <a:spcAft>
                    <a:spcPct val="0"/>
                  </a:spcAft>
                  <a:defRPr sz="3200" kern="1200">
                    <a:solidFill>
                      <a:schemeClr val="lt1"/>
                    </a:solidFill>
                    <a:latin typeface="+mn-lt"/>
                    <a:ea typeface="+mn-ea"/>
                    <a:cs typeface="+mn-cs"/>
                  </a:defRPr>
                </a:lvl4pPr>
                <a:lvl5pPr marL="1828800" algn="ctr" rtl="0" fontAlgn="base">
                  <a:spcBef>
                    <a:spcPct val="0"/>
                  </a:spcBef>
                  <a:spcAft>
                    <a:spcPct val="0"/>
                  </a:spcAft>
                  <a:defRPr sz="3200" kern="1200">
                    <a:solidFill>
                      <a:schemeClr val="lt1"/>
                    </a:solidFill>
                    <a:latin typeface="+mn-lt"/>
                    <a:ea typeface="+mn-ea"/>
                    <a:cs typeface="+mn-cs"/>
                  </a:defRPr>
                </a:lvl5pPr>
                <a:lvl6pPr marL="2286000" algn="l" defTabSz="914400" rtl="0" eaLnBrk="1" latinLnBrk="0" hangingPunct="1">
                  <a:defRPr sz="3200" kern="1200">
                    <a:solidFill>
                      <a:schemeClr val="lt1"/>
                    </a:solidFill>
                    <a:latin typeface="+mn-lt"/>
                    <a:ea typeface="+mn-ea"/>
                    <a:cs typeface="+mn-cs"/>
                  </a:defRPr>
                </a:lvl6pPr>
                <a:lvl7pPr marL="2743200" algn="l" defTabSz="914400" rtl="0" eaLnBrk="1" latinLnBrk="0" hangingPunct="1">
                  <a:defRPr sz="3200" kern="1200">
                    <a:solidFill>
                      <a:schemeClr val="lt1"/>
                    </a:solidFill>
                    <a:latin typeface="+mn-lt"/>
                    <a:ea typeface="+mn-ea"/>
                    <a:cs typeface="+mn-cs"/>
                  </a:defRPr>
                </a:lvl7pPr>
                <a:lvl8pPr marL="3200400" algn="l" defTabSz="914400" rtl="0" eaLnBrk="1" latinLnBrk="0" hangingPunct="1">
                  <a:defRPr sz="3200" kern="1200">
                    <a:solidFill>
                      <a:schemeClr val="lt1"/>
                    </a:solidFill>
                    <a:latin typeface="+mn-lt"/>
                    <a:ea typeface="+mn-ea"/>
                    <a:cs typeface="+mn-cs"/>
                  </a:defRPr>
                </a:lvl8pPr>
                <a:lvl9pPr marL="3657600" algn="l" defTabSz="914400" rtl="0" eaLnBrk="1" latinLnBrk="0" hangingPunct="1">
                  <a:defRPr sz="3200" kern="1200">
                    <a:solidFill>
                      <a:schemeClr val="lt1"/>
                    </a:solidFill>
                    <a:latin typeface="+mn-lt"/>
                    <a:ea typeface="+mn-ea"/>
                    <a:cs typeface="+mn-cs"/>
                  </a:defRPr>
                </a:lvl9pPr>
              </a:lstStyle>
              <a:p>
                <a:pPr>
                  <a:defRPr/>
                </a:pPr>
                <a:endParaRPr lang="en-GB">
                  <a:solidFill>
                    <a:srgbClr val="FFFFFF"/>
                  </a:solidFill>
                </a:endParaRPr>
              </a:p>
            </p:txBody>
          </p:sp>
          <p:sp>
            <p:nvSpPr>
              <p:cNvPr id="15" name="Text Placeholder 2"/>
              <p:cNvSpPr txBox="1">
                <a:spLocks/>
              </p:cNvSpPr>
              <p:nvPr/>
            </p:nvSpPr>
            <p:spPr bwMode="auto">
              <a:xfrm>
                <a:off x="3147735" y="2371459"/>
                <a:ext cx="5834981" cy="10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GB"/>
                </a:defPPr>
                <a:lvl1pPr algn="ctr" rtl="0" fontAlgn="base">
                  <a:spcBef>
                    <a:spcPct val="0"/>
                  </a:spcBef>
                  <a:spcAft>
                    <a:spcPct val="0"/>
                  </a:spcAft>
                  <a:defRPr sz="3200" kern="1200">
                    <a:solidFill>
                      <a:schemeClr val="tx1"/>
                    </a:solidFill>
                    <a:latin typeface="Arial" charset="0"/>
                    <a:ea typeface="+mn-ea"/>
                    <a:cs typeface="Arial" charset="0"/>
                  </a:defRPr>
                </a:lvl1pPr>
                <a:lvl2pPr marL="457200" algn="ctr" rtl="0" fontAlgn="base">
                  <a:spcBef>
                    <a:spcPct val="0"/>
                  </a:spcBef>
                  <a:spcAft>
                    <a:spcPct val="0"/>
                  </a:spcAft>
                  <a:defRPr sz="3200" kern="1200">
                    <a:solidFill>
                      <a:schemeClr val="tx1"/>
                    </a:solidFill>
                    <a:latin typeface="Arial" charset="0"/>
                    <a:ea typeface="+mn-ea"/>
                    <a:cs typeface="Arial" charset="0"/>
                  </a:defRPr>
                </a:lvl2pPr>
                <a:lvl3pPr marL="914400" algn="ctr" rtl="0" fontAlgn="base">
                  <a:spcBef>
                    <a:spcPct val="0"/>
                  </a:spcBef>
                  <a:spcAft>
                    <a:spcPct val="0"/>
                  </a:spcAft>
                  <a:defRPr sz="3200" kern="1200">
                    <a:solidFill>
                      <a:schemeClr val="tx1"/>
                    </a:solidFill>
                    <a:latin typeface="Arial" charset="0"/>
                    <a:ea typeface="+mn-ea"/>
                    <a:cs typeface="Arial" charset="0"/>
                  </a:defRPr>
                </a:lvl3pPr>
                <a:lvl4pPr marL="1371600" algn="ctr" rtl="0" fontAlgn="base">
                  <a:spcBef>
                    <a:spcPct val="0"/>
                  </a:spcBef>
                  <a:spcAft>
                    <a:spcPct val="0"/>
                  </a:spcAft>
                  <a:defRPr sz="3200" kern="1200">
                    <a:solidFill>
                      <a:schemeClr val="tx1"/>
                    </a:solidFill>
                    <a:latin typeface="Arial" charset="0"/>
                    <a:ea typeface="+mn-ea"/>
                    <a:cs typeface="Arial" charset="0"/>
                  </a:defRPr>
                </a:lvl4pPr>
                <a:lvl5pPr marL="1828800" algn="ctr"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a:lstStyle>
              <a:p>
                <a:pPr marL="171450" lvl="1" indent="-171450" algn="just" eaLnBrk="1" hangingPunct="1">
                  <a:spcAft>
                    <a:spcPts val="600"/>
                  </a:spcAft>
                  <a:buClr>
                    <a:schemeClr val="tx1"/>
                  </a:buClr>
                  <a:buFont typeface="Arial" panose="020B0604020202020204" pitchFamily="34" charset="0"/>
                  <a:buChar char="•"/>
                </a:pPr>
                <a:r>
                  <a:rPr lang="en-GB" sz="1200" dirty="0"/>
                  <a:t>AAA / </a:t>
                </a:r>
                <a:r>
                  <a:rPr lang="en-GB" sz="1200" dirty="0" err="1"/>
                  <a:t>Aaa</a:t>
                </a:r>
                <a:r>
                  <a:rPr lang="en-GB" sz="1200" dirty="0"/>
                  <a:t> rating</a:t>
                </a:r>
              </a:p>
              <a:p>
                <a:pPr marL="171450" lvl="1" indent="-171450" algn="just" eaLnBrk="1" hangingPunct="1">
                  <a:spcAft>
                    <a:spcPts val="600"/>
                  </a:spcAft>
                  <a:buClr>
                    <a:schemeClr val="tx1"/>
                  </a:buClr>
                  <a:buFont typeface="Arial" panose="020B0604020202020204" pitchFamily="34" charset="0"/>
                  <a:buChar char="•"/>
                </a:pPr>
                <a:r>
                  <a:rPr lang="en-GB" sz="1200" dirty="0"/>
                  <a:t>Capital base of EUR 30 billion</a:t>
                </a:r>
              </a:p>
              <a:p>
                <a:pPr marL="171450" lvl="1" indent="-171450" algn="just" eaLnBrk="1" hangingPunct="1">
                  <a:spcAft>
                    <a:spcPts val="600"/>
                  </a:spcAft>
                  <a:buClr>
                    <a:schemeClr val="tx1"/>
                  </a:buClr>
                  <a:buFont typeface="Arial" panose="020B0604020202020204" pitchFamily="34" charset="0"/>
                  <a:buChar char="•"/>
                </a:pPr>
                <a:r>
                  <a:rPr lang="en-GB" sz="1200" dirty="0"/>
                  <a:t>Capacity to invest up to EUR 300 million in a single </a:t>
                </a:r>
                <a:r>
                  <a:rPr lang="en-GB" sz="1200" dirty="0" smtClean="0"/>
                  <a:t>transaction</a:t>
                </a:r>
              </a:p>
              <a:p>
                <a:pPr marL="171450" lvl="1" indent="-171450" algn="l" eaLnBrk="1" hangingPunct="1">
                  <a:spcAft>
                    <a:spcPts val="600"/>
                  </a:spcAft>
                  <a:buClr>
                    <a:schemeClr val="tx1"/>
                  </a:buClr>
                  <a:buFont typeface="Arial" panose="020B0604020202020204" pitchFamily="34" charset="0"/>
                  <a:buChar char="•"/>
                </a:pPr>
                <a:r>
                  <a:rPr lang="en-GB" sz="1200" dirty="0" smtClean="0"/>
                  <a:t>The ability to bear risks allows to offer innovative solutions for complex investments</a:t>
                </a:r>
                <a:endParaRPr lang="en-GB" sz="1200" dirty="0"/>
              </a:p>
            </p:txBody>
          </p:sp>
        </p:grpSp>
      </p:grpSp>
      <p:grpSp>
        <p:nvGrpSpPr>
          <p:cNvPr id="37" name="Group 36"/>
          <p:cNvGrpSpPr/>
          <p:nvPr/>
        </p:nvGrpSpPr>
        <p:grpSpPr>
          <a:xfrm>
            <a:off x="237330" y="3864209"/>
            <a:ext cx="8769351" cy="1313850"/>
            <a:chOff x="223837" y="3580978"/>
            <a:chExt cx="8769351" cy="1313850"/>
          </a:xfrm>
        </p:grpSpPr>
        <p:sp>
          <p:nvSpPr>
            <p:cNvPr id="8" name="Rounded Rectangle 7"/>
            <p:cNvSpPr/>
            <p:nvPr/>
          </p:nvSpPr>
          <p:spPr>
            <a:xfrm>
              <a:off x="223837" y="3589769"/>
              <a:ext cx="2712244" cy="1260001"/>
            </a:xfrm>
            <a:prstGeom prst="roundRect">
              <a:avLst>
                <a:gd name="adj" fmla="val 75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ctr" rtl="0" fontAlgn="base">
                <a:spcBef>
                  <a:spcPct val="0"/>
                </a:spcBef>
                <a:spcAft>
                  <a:spcPct val="0"/>
                </a:spcAft>
                <a:defRPr sz="3200" kern="1200">
                  <a:solidFill>
                    <a:schemeClr val="lt1"/>
                  </a:solidFill>
                  <a:latin typeface="+mn-lt"/>
                  <a:ea typeface="+mn-ea"/>
                  <a:cs typeface="+mn-cs"/>
                </a:defRPr>
              </a:lvl1pPr>
              <a:lvl2pPr marL="457200" algn="ctr" rtl="0" fontAlgn="base">
                <a:spcBef>
                  <a:spcPct val="0"/>
                </a:spcBef>
                <a:spcAft>
                  <a:spcPct val="0"/>
                </a:spcAft>
                <a:defRPr sz="3200" kern="1200">
                  <a:solidFill>
                    <a:schemeClr val="lt1"/>
                  </a:solidFill>
                  <a:latin typeface="+mn-lt"/>
                  <a:ea typeface="+mn-ea"/>
                  <a:cs typeface="+mn-cs"/>
                </a:defRPr>
              </a:lvl2pPr>
              <a:lvl3pPr marL="914400" algn="ctr" rtl="0" fontAlgn="base">
                <a:spcBef>
                  <a:spcPct val="0"/>
                </a:spcBef>
                <a:spcAft>
                  <a:spcPct val="0"/>
                </a:spcAft>
                <a:defRPr sz="3200" kern="1200">
                  <a:solidFill>
                    <a:schemeClr val="lt1"/>
                  </a:solidFill>
                  <a:latin typeface="+mn-lt"/>
                  <a:ea typeface="+mn-ea"/>
                  <a:cs typeface="+mn-cs"/>
                </a:defRPr>
              </a:lvl3pPr>
              <a:lvl4pPr marL="1371600" algn="ctr" rtl="0" fontAlgn="base">
                <a:spcBef>
                  <a:spcPct val="0"/>
                </a:spcBef>
                <a:spcAft>
                  <a:spcPct val="0"/>
                </a:spcAft>
                <a:defRPr sz="3200" kern="1200">
                  <a:solidFill>
                    <a:schemeClr val="lt1"/>
                  </a:solidFill>
                  <a:latin typeface="+mn-lt"/>
                  <a:ea typeface="+mn-ea"/>
                  <a:cs typeface="+mn-cs"/>
                </a:defRPr>
              </a:lvl4pPr>
              <a:lvl5pPr marL="1828800" algn="ctr" rtl="0" fontAlgn="base">
                <a:spcBef>
                  <a:spcPct val="0"/>
                </a:spcBef>
                <a:spcAft>
                  <a:spcPct val="0"/>
                </a:spcAft>
                <a:defRPr sz="3200" kern="1200">
                  <a:solidFill>
                    <a:schemeClr val="lt1"/>
                  </a:solidFill>
                  <a:latin typeface="+mn-lt"/>
                  <a:ea typeface="+mn-ea"/>
                  <a:cs typeface="+mn-cs"/>
                </a:defRPr>
              </a:lvl5pPr>
              <a:lvl6pPr marL="2286000" algn="l" defTabSz="914400" rtl="0" eaLnBrk="1" latinLnBrk="0" hangingPunct="1">
                <a:defRPr sz="3200" kern="1200">
                  <a:solidFill>
                    <a:schemeClr val="lt1"/>
                  </a:solidFill>
                  <a:latin typeface="+mn-lt"/>
                  <a:ea typeface="+mn-ea"/>
                  <a:cs typeface="+mn-cs"/>
                </a:defRPr>
              </a:lvl6pPr>
              <a:lvl7pPr marL="2743200" algn="l" defTabSz="914400" rtl="0" eaLnBrk="1" latinLnBrk="0" hangingPunct="1">
                <a:defRPr sz="3200" kern="1200">
                  <a:solidFill>
                    <a:schemeClr val="lt1"/>
                  </a:solidFill>
                  <a:latin typeface="+mn-lt"/>
                  <a:ea typeface="+mn-ea"/>
                  <a:cs typeface="+mn-cs"/>
                </a:defRPr>
              </a:lvl7pPr>
              <a:lvl8pPr marL="3200400" algn="l" defTabSz="914400" rtl="0" eaLnBrk="1" latinLnBrk="0" hangingPunct="1">
                <a:defRPr sz="3200" kern="1200">
                  <a:solidFill>
                    <a:schemeClr val="lt1"/>
                  </a:solidFill>
                  <a:latin typeface="+mn-lt"/>
                  <a:ea typeface="+mn-ea"/>
                  <a:cs typeface="+mn-cs"/>
                </a:defRPr>
              </a:lvl8pPr>
              <a:lvl9pPr marL="3657600" algn="l" defTabSz="914400" rtl="0" eaLnBrk="1" latinLnBrk="0" hangingPunct="1">
                <a:defRPr sz="3200" kern="1200">
                  <a:solidFill>
                    <a:schemeClr val="lt1"/>
                  </a:solidFill>
                  <a:latin typeface="+mn-lt"/>
                  <a:ea typeface="+mn-ea"/>
                  <a:cs typeface="+mn-cs"/>
                </a:defRPr>
              </a:lvl9pPr>
            </a:lstStyle>
            <a:p>
              <a:pPr algn="l">
                <a:defRPr/>
              </a:pPr>
              <a:r>
                <a:rPr lang="en-GB" sz="1400" dirty="0">
                  <a:solidFill>
                    <a:srgbClr val="FFFFFF"/>
                  </a:solidFill>
                </a:rPr>
                <a:t>Development mandate</a:t>
              </a:r>
            </a:p>
          </p:txBody>
        </p:sp>
        <p:grpSp>
          <p:nvGrpSpPr>
            <p:cNvPr id="34" name="Group 33"/>
            <p:cNvGrpSpPr/>
            <p:nvPr/>
          </p:nvGrpSpPr>
          <p:grpSpPr>
            <a:xfrm>
              <a:off x="3025774" y="3580978"/>
              <a:ext cx="5967414" cy="1313850"/>
              <a:chOff x="3025774" y="3580978"/>
              <a:chExt cx="5967414" cy="1313850"/>
            </a:xfrm>
          </p:grpSpPr>
          <p:sp>
            <p:nvSpPr>
              <p:cNvPr id="10" name="Rounded Rectangle 9"/>
              <p:cNvSpPr/>
              <p:nvPr/>
            </p:nvSpPr>
            <p:spPr bwMode="auto">
              <a:xfrm>
                <a:off x="3025774" y="3580978"/>
                <a:ext cx="5967414" cy="1260000"/>
              </a:xfrm>
              <a:prstGeom prst="roundRect">
                <a:avLst>
                  <a:gd name="adj" fmla="val 7072"/>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ctr" rtl="0" fontAlgn="base">
                  <a:spcBef>
                    <a:spcPct val="0"/>
                  </a:spcBef>
                  <a:spcAft>
                    <a:spcPct val="0"/>
                  </a:spcAft>
                  <a:defRPr sz="3200" kern="1200">
                    <a:solidFill>
                      <a:schemeClr val="lt1"/>
                    </a:solidFill>
                    <a:latin typeface="+mn-lt"/>
                    <a:ea typeface="+mn-ea"/>
                    <a:cs typeface="+mn-cs"/>
                  </a:defRPr>
                </a:lvl1pPr>
                <a:lvl2pPr marL="457200" algn="ctr" rtl="0" fontAlgn="base">
                  <a:spcBef>
                    <a:spcPct val="0"/>
                  </a:spcBef>
                  <a:spcAft>
                    <a:spcPct val="0"/>
                  </a:spcAft>
                  <a:defRPr sz="3200" kern="1200">
                    <a:solidFill>
                      <a:schemeClr val="lt1"/>
                    </a:solidFill>
                    <a:latin typeface="+mn-lt"/>
                    <a:ea typeface="+mn-ea"/>
                    <a:cs typeface="+mn-cs"/>
                  </a:defRPr>
                </a:lvl2pPr>
                <a:lvl3pPr marL="914400" algn="ctr" rtl="0" fontAlgn="base">
                  <a:spcBef>
                    <a:spcPct val="0"/>
                  </a:spcBef>
                  <a:spcAft>
                    <a:spcPct val="0"/>
                  </a:spcAft>
                  <a:defRPr sz="3200" kern="1200">
                    <a:solidFill>
                      <a:schemeClr val="lt1"/>
                    </a:solidFill>
                    <a:latin typeface="+mn-lt"/>
                    <a:ea typeface="+mn-ea"/>
                    <a:cs typeface="+mn-cs"/>
                  </a:defRPr>
                </a:lvl3pPr>
                <a:lvl4pPr marL="1371600" algn="ctr" rtl="0" fontAlgn="base">
                  <a:spcBef>
                    <a:spcPct val="0"/>
                  </a:spcBef>
                  <a:spcAft>
                    <a:spcPct val="0"/>
                  </a:spcAft>
                  <a:defRPr sz="3200" kern="1200">
                    <a:solidFill>
                      <a:schemeClr val="lt1"/>
                    </a:solidFill>
                    <a:latin typeface="+mn-lt"/>
                    <a:ea typeface="+mn-ea"/>
                    <a:cs typeface="+mn-cs"/>
                  </a:defRPr>
                </a:lvl4pPr>
                <a:lvl5pPr marL="1828800" algn="ctr" rtl="0" fontAlgn="base">
                  <a:spcBef>
                    <a:spcPct val="0"/>
                  </a:spcBef>
                  <a:spcAft>
                    <a:spcPct val="0"/>
                  </a:spcAft>
                  <a:defRPr sz="3200" kern="1200">
                    <a:solidFill>
                      <a:schemeClr val="lt1"/>
                    </a:solidFill>
                    <a:latin typeface="+mn-lt"/>
                    <a:ea typeface="+mn-ea"/>
                    <a:cs typeface="+mn-cs"/>
                  </a:defRPr>
                </a:lvl5pPr>
                <a:lvl6pPr marL="2286000" algn="l" defTabSz="914400" rtl="0" eaLnBrk="1" latinLnBrk="0" hangingPunct="1">
                  <a:defRPr sz="3200" kern="1200">
                    <a:solidFill>
                      <a:schemeClr val="lt1"/>
                    </a:solidFill>
                    <a:latin typeface="+mn-lt"/>
                    <a:ea typeface="+mn-ea"/>
                    <a:cs typeface="+mn-cs"/>
                  </a:defRPr>
                </a:lvl6pPr>
                <a:lvl7pPr marL="2743200" algn="l" defTabSz="914400" rtl="0" eaLnBrk="1" latinLnBrk="0" hangingPunct="1">
                  <a:defRPr sz="3200" kern="1200">
                    <a:solidFill>
                      <a:schemeClr val="lt1"/>
                    </a:solidFill>
                    <a:latin typeface="+mn-lt"/>
                    <a:ea typeface="+mn-ea"/>
                    <a:cs typeface="+mn-cs"/>
                  </a:defRPr>
                </a:lvl7pPr>
                <a:lvl8pPr marL="3200400" algn="l" defTabSz="914400" rtl="0" eaLnBrk="1" latinLnBrk="0" hangingPunct="1">
                  <a:defRPr sz="3200" kern="1200">
                    <a:solidFill>
                      <a:schemeClr val="lt1"/>
                    </a:solidFill>
                    <a:latin typeface="+mn-lt"/>
                    <a:ea typeface="+mn-ea"/>
                    <a:cs typeface="+mn-cs"/>
                  </a:defRPr>
                </a:lvl8pPr>
                <a:lvl9pPr marL="3657600" algn="l" defTabSz="914400" rtl="0" eaLnBrk="1" latinLnBrk="0" hangingPunct="1">
                  <a:defRPr sz="3200" kern="1200">
                    <a:solidFill>
                      <a:schemeClr val="lt1"/>
                    </a:solidFill>
                    <a:latin typeface="+mn-lt"/>
                    <a:ea typeface="+mn-ea"/>
                    <a:cs typeface="+mn-cs"/>
                  </a:defRPr>
                </a:lvl9pPr>
              </a:lstStyle>
              <a:p>
                <a:pPr>
                  <a:defRPr/>
                </a:pPr>
                <a:endParaRPr lang="en-GB">
                  <a:solidFill>
                    <a:srgbClr val="FFFFFF"/>
                  </a:solidFill>
                </a:endParaRPr>
              </a:p>
            </p:txBody>
          </p:sp>
          <p:sp>
            <p:nvSpPr>
              <p:cNvPr id="11" name="Text Placeholder 2"/>
              <p:cNvSpPr txBox="1">
                <a:spLocks/>
              </p:cNvSpPr>
              <p:nvPr/>
            </p:nvSpPr>
            <p:spPr bwMode="auto">
              <a:xfrm>
                <a:off x="3099704" y="3589769"/>
                <a:ext cx="5819554" cy="130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GB"/>
                </a:defPPr>
                <a:lvl1pPr algn="ctr" rtl="0" fontAlgn="base">
                  <a:spcBef>
                    <a:spcPct val="0"/>
                  </a:spcBef>
                  <a:spcAft>
                    <a:spcPct val="0"/>
                  </a:spcAft>
                  <a:defRPr sz="3200" kern="1200">
                    <a:solidFill>
                      <a:schemeClr val="tx1"/>
                    </a:solidFill>
                    <a:latin typeface="Arial" charset="0"/>
                    <a:ea typeface="+mn-ea"/>
                    <a:cs typeface="Arial" charset="0"/>
                  </a:defRPr>
                </a:lvl1pPr>
                <a:lvl2pPr marL="457200" algn="ctr" rtl="0" fontAlgn="base">
                  <a:spcBef>
                    <a:spcPct val="0"/>
                  </a:spcBef>
                  <a:spcAft>
                    <a:spcPct val="0"/>
                  </a:spcAft>
                  <a:defRPr sz="3200" kern="1200">
                    <a:solidFill>
                      <a:schemeClr val="tx1"/>
                    </a:solidFill>
                    <a:latin typeface="Arial" charset="0"/>
                    <a:ea typeface="+mn-ea"/>
                    <a:cs typeface="Arial" charset="0"/>
                  </a:defRPr>
                </a:lvl2pPr>
                <a:lvl3pPr marL="914400" algn="ctr" rtl="0" fontAlgn="base">
                  <a:spcBef>
                    <a:spcPct val="0"/>
                  </a:spcBef>
                  <a:spcAft>
                    <a:spcPct val="0"/>
                  </a:spcAft>
                  <a:defRPr sz="3200" kern="1200">
                    <a:solidFill>
                      <a:schemeClr val="tx1"/>
                    </a:solidFill>
                    <a:latin typeface="Arial" charset="0"/>
                    <a:ea typeface="+mn-ea"/>
                    <a:cs typeface="Arial" charset="0"/>
                  </a:defRPr>
                </a:lvl3pPr>
                <a:lvl4pPr marL="1371600" algn="ctr" rtl="0" fontAlgn="base">
                  <a:spcBef>
                    <a:spcPct val="0"/>
                  </a:spcBef>
                  <a:spcAft>
                    <a:spcPct val="0"/>
                  </a:spcAft>
                  <a:defRPr sz="3200" kern="1200">
                    <a:solidFill>
                      <a:schemeClr val="tx1"/>
                    </a:solidFill>
                    <a:latin typeface="Arial" charset="0"/>
                    <a:ea typeface="+mn-ea"/>
                    <a:cs typeface="Arial" charset="0"/>
                  </a:defRPr>
                </a:lvl4pPr>
                <a:lvl5pPr marL="1828800" algn="ctr"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a:lstStyle>
              <a:p>
                <a:pPr marL="171450" lvl="1" indent="-171450" algn="just" eaLnBrk="1" hangingPunct="1">
                  <a:spcAft>
                    <a:spcPts val="500"/>
                  </a:spcAft>
                  <a:buClr>
                    <a:srgbClr val="00539B"/>
                  </a:buClr>
                  <a:buFont typeface="Arial" panose="020B0604020202020204" pitchFamily="34" charset="0"/>
                  <a:buChar char="•"/>
                </a:pPr>
                <a:r>
                  <a:rPr lang="en-GB" sz="1200" dirty="0"/>
                  <a:t>Promotes projects that expand </a:t>
                </a:r>
                <a:r>
                  <a:rPr lang="en-GB" sz="1200" dirty="0" smtClean="0"/>
                  <a:t>markets</a:t>
                </a:r>
                <a:r>
                  <a:rPr lang="en-GB" sz="1200" dirty="0"/>
                  <a:t>, and help build institutions that underpin the market economy</a:t>
                </a:r>
              </a:p>
              <a:p>
                <a:pPr marL="171450" lvl="1" indent="-171450" algn="just" eaLnBrk="1" hangingPunct="1">
                  <a:spcAft>
                    <a:spcPts val="500"/>
                  </a:spcAft>
                  <a:buClr>
                    <a:srgbClr val="00539B"/>
                  </a:buClr>
                  <a:buFont typeface="Arial" panose="020B0604020202020204" pitchFamily="34" charset="0"/>
                  <a:buChar char="•"/>
                </a:pPr>
                <a:r>
                  <a:rPr lang="en-GB" sz="1200" dirty="0" smtClean="0"/>
                  <a:t>Mobilises </a:t>
                </a:r>
                <a:r>
                  <a:rPr lang="en-GB" sz="1200" dirty="0"/>
                  <a:t>significant foreign direct investments</a:t>
                </a:r>
              </a:p>
              <a:p>
                <a:pPr marL="171450" lvl="1" indent="-171450" algn="just" eaLnBrk="1" hangingPunct="1">
                  <a:spcAft>
                    <a:spcPts val="500"/>
                  </a:spcAft>
                  <a:buClr>
                    <a:srgbClr val="00539B"/>
                  </a:buClr>
                  <a:buFont typeface="Arial" panose="020B0604020202020204" pitchFamily="34" charset="0"/>
                  <a:buChar char="•"/>
                </a:pPr>
                <a:r>
                  <a:rPr lang="en-GB" sz="1200" dirty="0"/>
                  <a:t>Provides financing at reasonable terms reflecting project risk </a:t>
                </a:r>
                <a:r>
                  <a:rPr lang="en-GB" sz="1200" dirty="0" smtClean="0"/>
                  <a:t>levels</a:t>
                </a:r>
              </a:p>
              <a:p>
                <a:pPr marL="171450" lvl="1" indent="-171450" algn="just">
                  <a:spcAft>
                    <a:spcPts val="500"/>
                  </a:spcAft>
                  <a:buClr>
                    <a:srgbClr val="00539B"/>
                  </a:buClr>
                  <a:buFont typeface="Arial" panose="020B0604020202020204" pitchFamily="34" charset="0"/>
                  <a:buChar char="•"/>
                </a:pPr>
                <a:r>
                  <a:rPr lang="en-GB" sz="1200" dirty="0" smtClean="0"/>
                  <a:t>Ability to foster a policy dialogue</a:t>
                </a:r>
                <a:endParaRPr lang="en-GB" sz="1200" dirty="0"/>
              </a:p>
            </p:txBody>
          </p:sp>
        </p:grpSp>
      </p:grpSp>
      <p:sp>
        <p:nvSpPr>
          <p:cNvPr id="21" name="Slide Number Placeholder 20"/>
          <p:cNvSpPr>
            <a:spLocks noGrp="1"/>
          </p:cNvSpPr>
          <p:nvPr>
            <p:ph type="sldNum" sz="quarter" idx="4"/>
          </p:nvPr>
        </p:nvSpPr>
        <p:spPr/>
        <p:txBody>
          <a:bodyPr/>
          <a:lstStyle/>
          <a:p>
            <a:fld id="{FA83B8D6-F8CB-465E-A3F9-C0CB9076341A}" type="slidenum">
              <a:rPr lang="en-GB" smtClean="0">
                <a:solidFill>
                  <a:srgbClr val="0070C0"/>
                </a:solidFill>
              </a:rPr>
              <a:pPr/>
              <a:t>2</a:t>
            </a:fld>
            <a:endParaRPr lang="en-GB" dirty="0">
              <a:solidFill>
                <a:srgbClr val="0070C0"/>
              </a:solidFill>
            </a:endParaRPr>
          </a:p>
        </p:txBody>
      </p:sp>
      <p:sp>
        <p:nvSpPr>
          <p:cNvPr id="4" name="Footer Placeholder 3"/>
          <p:cNvSpPr>
            <a:spLocks noGrp="1"/>
          </p:cNvSpPr>
          <p:nvPr>
            <p:ph type="ftr" sz="quarter" idx="3"/>
          </p:nvPr>
        </p:nvSpPr>
        <p:spPr>
          <a:xfrm>
            <a:off x="2808000" y="6470651"/>
            <a:ext cx="3519054" cy="365125"/>
          </a:xfrm>
        </p:spPr>
        <p:txBody>
          <a:bodyPr/>
          <a:lstStyle/>
          <a:p>
            <a:r>
              <a:rPr lang="en-GB" dirty="0" smtClean="0">
                <a:solidFill>
                  <a:srgbClr val="0070C0"/>
                </a:solidFill>
              </a:rPr>
              <a:t>© European Bank for </a:t>
            </a:r>
            <a:r>
              <a:rPr lang="en-GB" sz="800" dirty="0">
                <a:solidFill>
                  <a:schemeClr val="accent1"/>
                </a:solidFill>
              </a:rPr>
              <a:t>Reconstruction</a:t>
            </a:r>
            <a:r>
              <a:rPr lang="en-GB" dirty="0" smtClean="0">
                <a:solidFill>
                  <a:srgbClr val="0070C0"/>
                </a:solidFill>
              </a:rPr>
              <a:t> and Development</a:t>
            </a:r>
          </a:p>
        </p:txBody>
      </p:sp>
    </p:spTree>
    <p:extLst>
      <p:ext uri="{BB962C8B-B14F-4D97-AF65-F5344CB8AC3E}">
        <p14:creationId xmlns:p14="http://schemas.microsoft.com/office/powerpoint/2010/main" val="270562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817" y="19049"/>
            <a:ext cx="6335713" cy="1080000"/>
          </a:xfrm>
        </p:spPr>
        <p:txBody>
          <a:bodyPr/>
          <a:lstStyle/>
          <a:p>
            <a:r>
              <a:rPr lang="en-US" altLang="en-US" dirty="0"/>
              <a:t>EBRD provides financing solutions</a:t>
            </a:r>
            <a:endParaRPr lang="en-GB" dirty="0"/>
          </a:p>
        </p:txBody>
      </p:sp>
      <p:sp>
        <p:nvSpPr>
          <p:cNvPr id="4" name="Slide Number Placeholder 3"/>
          <p:cNvSpPr>
            <a:spLocks noGrp="1"/>
          </p:cNvSpPr>
          <p:nvPr>
            <p:ph type="sldNum" sz="quarter" idx="4"/>
          </p:nvPr>
        </p:nvSpPr>
        <p:spPr/>
        <p:txBody>
          <a:bodyPr/>
          <a:lstStyle/>
          <a:p>
            <a:fld id="{FA83B8D6-F8CB-465E-A3F9-C0CB9076341A}" type="slidenum">
              <a:rPr lang="en-GB" smtClean="0">
                <a:solidFill>
                  <a:srgbClr val="0070C0"/>
                </a:solidFill>
              </a:rPr>
              <a:pPr/>
              <a:t>3</a:t>
            </a:fld>
            <a:endParaRPr lang="en-GB" dirty="0">
              <a:solidFill>
                <a:srgbClr val="0070C0"/>
              </a:solidFill>
            </a:endParaRPr>
          </a:p>
        </p:txBody>
      </p:sp>
      <p:sp>
        <p:nvSpPr>
          <p:cNvPr id="31" name="Text Box 18"/>
          <p:cNvSpPr txBox="1">
            <a:spLocks noChangeArrowheads="1"/>
          </p:cNvSpPr>
          <p:nvPr/>
        </p:nvSpPr>
        <p:spPr bwMode="auto">
          <a:xfrm>
            <a:off x="226262" y="1160220"/>
            <a:ext cx="33004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1400" dirty="0">
                <a:cs typeface="Arial" charset="0"/>
              </a:rPr>
              <a:t>“Typical” investment profile</a:t>
            </a:r>
            <a:endParaRPr lang="en-GB" altLang="en-US" sz="1400" dirty="0">
              <a:cs typeface="Arial" charset="0"/>
            </a:endParaRPr>
          </a:p>
        </p:txBody>
      </p:sp>
      <p:grpSp>
        <p:nvGrpSpPr>
          <p:cNvPr id="61" name="Group 60"/>
          <p:cNvGrpSpPr/>
          <p:nvPr/>
        </p:nvGrpSpPr>
        <p:grpSpPr>
          <a:xfrm>
            <a:off x="178347" y="1676199"/>
            <a:ext cx="8768264" cy="4345906"/>
            <a:chOff x="226261" y="1477229"/>
            <a:chExt cx="8768264" cy="4345906"/>
          </a:xfrm>
        </p:grpSpPr>
        <p:grpSp>
          <p:nvGrpSpPr>
            <p:cNvPr id="55" name="Group 54"/>
            <p:cNvGrpSpPr/>
            <p:nvPr/>
          </p:nvGrpSpPr>
          <p:grpSpPr>
            <a:xfrm>
              <a:off x="226261" y="1477229"/>
              <a:ext cx="8759472" cy="455036"/>
              <a:chOff x="226261" y="1454193"/>
              <a:chExt cx="8759472" cy="455036"/>
            </a:xfrm>
          </p:grpSpPr>
          <p:sp>
            <p:nvSpPr>
              <p:cNvPr id="6" name="Rounded Rectangle 5"/>
              <p:cNvSpPr/>
              <p:nvPr/>
            </p:nvSpPr>
            <p:spPr bwMode="auto">
              <a:xfrm>
                <a:off x="226261" y="1477229"/>
                <a:ext cx="2725200" cy="432000"/>
              </a:xfrm>
              <a:prstGeom prst="roundRect">
                <a:avLst>
                  <a:gd name="adj" fmla="val 143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smtClean="0">
                    <a:solidFill>
                      <a:srgbClr val="FFFFFF"/>
                    </a:solidFill>
                  </a:rPr>
                  <a:t>Typical Size</a:t>
                </a:r>
                <a:endParaRPr lang="en-GB" sz="1400" dirty="0">
                  <a:solidFill>
                    <a:srgbClr val="FFFFFF"/>
                  </a:solidFill>
                </a:endParaRPr>
              </a:p>
            </p:txBody>
          </p:sp>
          <p:grpSp>
            <p:nvGrpSpPr>
              <p:cNvPr id="49" name="Group 48"/>
              <p:cNvGrpSpPr/>
              <p:nvPr/>
            </p:nvGrpSpPr>
            <p:grpSpPr>
              <a:xfrm>
                <a:off x="3016933" y="1454193"/>
                <a:ext cx="5968800" cy="453283"/>
                <a:chOff x="3016933" y="1454193"/>
                <a:chExt cx="5968800" cy="453283"/>
              </a:xfrm>
            </p:grpSpPr>
            <p:sp>
              <p:nvSpPr>
                <p:cNvPr id="24" name="Rounded Rectangle 23"/>
                <p:cNvSpPr/>
                <p:nvPr/>
              </p:nvSpPr>
              <p:spPr bwMode="auto">
                <a:xfrm>
                  <a:off x="3016933" y="1454193"/>
                  <a:ext cx="5968800" cy="432000"/>
                </a:xfrm>
                <a:prstGeom prst="roundRect">
                  <a:avLst>
                    <a:gd name="adj" fmla="val 8811"/>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5" name="Text Placeholder 2"/>
                <p:cNvSpPr txBox="1">
                  <a:spLocks/>
                </p:cNvSpPr>
                <p:nvPr/>
              </p:nvSpPr>
              <p:spPr bwMode="auto">
                <a:xfrm>
                  <a:off x="3078477" y="1475476"/>
                  <a:ext cx="5820218"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3200">
                      <a:solidFill>
                        <a:schemeClr val="tx1"/>
                      </a:solidFill>
                      <a:latin typeface="Arial" charset="0"/>
                      <a:cs typeface="Arial" charset="0"/>
                    </a:defRPr>
                  </a:lvl1pPr>
                  <a:lvl2pPr marL="358775" indent="-358775"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lvl="1" algn="just" eaLnBrk="1" hangingPunct="1">
                    <a:spcAft>
                      <a:spcPts val="600"/>
                    </a:spcAft>
                    <a:buClr>
                      <a:schemeClr val="tx1"/>
                    </a:buClr>
                    <a:buFont typeface="Arial" charset="0"/>
                    <a:buChar char="•"/>
                  </a:pPr>
                  <a:r>
                    <a:rPr lang="en-GB" sz="1200" dirty="0"/>
                    <a:t>Minimum ticket is equivalent to EUR </a:t>
                  </a:r>
                  <a:r>
                    <a:rPr lang="en-GB" sz="1200" dirty="0" smtClean="0"/>
                    <a:t>1 million </a:t>
                  </a:r>
                  <a:r>
                    <a:rPr lang="en-GB" sz="1200" dirty="0"/>
                    <a:t>with a maximum size in excess of EUR </a:t>
                  </a:r>
                  <a:r>
                    <a:rPr lang="en-GB" sz="1200" dirty="0" smtClean="0"/>
                    <a:t>200 million</a:t>
                  </a:r>
                  <a:endParaRPr lang="en-GB" sz="1200" dirty="0"/>
                </a:p>
              </p:txBody>
            </p:sp>
          </p:grpSp>
        </p:grpSp>
        <p:grpSp>
          <p:nvGrpSpPr>
            <p:cNvPr id="59" name="Group 58"/>
            <p:cNvGrpSpPr/>
            <p:nvPr/>
          </p:nvGrpSpPr>
          <p:grpSpPr>
            <a:xfrm>
              <a:off x="226262" y="4365383"/>
              <a:ext cx="8768263" cy="888825"/>
              <a:chOff x="226262" y="4359906"/>
              <a:chExt cx="8768263" cy="888825"/>
            </a:xfrm>
          </p:grpSpPr>
          <p:sp>
            <p:nvSpPr>
              <p:cNvPr id="8" name="Rounded Rectangle 7"/>
              <p:cNvSpPr/>
              <p:nvPr/>
            </p:nvSpPr>
            <p:spPr bwMode="auto">
              <a:xfrm>
                <a:off x="226262" y="4359906"/>
                <a:ext cx="2725200" cy="888825"/>
              </a:xfrm>
              <a:prstGeom prst="roundRect">
                <a:avLst>
                  <a:gd name="adj" fmla="val 127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smtClean="0">
                    <a:solidFill>
                      <a:srgbClr val="FFFFFF"/>
                    </a:solidFill>
                  </a:rPr>
                  <a:t>Investments approach/Limits</a:t>
                </a:r>
                <a:endParaRPr lang="en-GB" sz="1400" dirty="0">
                  <a:solidFill>
                    <a:srgbClr val="FFFFFF"/>
                  </a:solidFill>
                </a:endParaRPr>
              </a:p>
            </p:txBody>
          </p:sp>
          <p:grpSp>
            <p:nvGrpSpPr>
              <p:cNvPr id="53" name="Group 52"/>
              <p:cNvGrpSpPr/>
              <p:nvPr/>
            </p:nvGrpSpPr>
            <p:grpSpPr>
              <a:xfrm>
                <a:off x="3016933" y="4359906"/>
                <a:ext cx="5977592" cy="888825"/>
                <a:chOff x="3016933" y="4375687"/>
                <a:chExt cx="5977592" cy="888825"/>
              </a:xfrm>
            </p:grpSpPr>
            <p:sp>
              <p:nvSpPr>
                <p:cNvPr id="22" name="Rounded Rectangle 21"/>
                <p:cNvSpPr/>
                <p:nvPr/>
              </p:nvSpPr>
              <p:spPr bwMode="auto">
                <a:xfrm>
                  <a:off x="3016933" y="4375687"/>
                  <a:ext cx="5977592" cy="888825"/>
                </a:xfrm>
                <a:prstGeom prst="roundRect">
                  <a:avLst>
                    <a:gd name="adj" fmla="val 10383"/>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3" name="Text Placeholder 2"/>
                <p:cNvSpPr txBox="1">
                  <a:spLocks/>
                </p:cNvSpPr>
                <p:nvPr/>
              </p:nvSpPr>
              <p:spPr bwMode="auto">
                <a:xfrm>
                  <a:off x="3074987" y="4444624"/>
                  <a:ext cx="5823709" cy="75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3200">
                      <a:solidFill>
                        <a:schemeClr val="tx1"/>
                      </a:solidFill>
                      <a:latin typeface="Arial" charset="0"/>
                      <a:cs typeface="Arial" charset="0"/>
                    </a:defRPr>
                  </a:lvl1pPr>
                  <a:lvl2pPr marL="358775" indent="-358775"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lvl="1" eaLnBrk="1" hangingPunct="1">
                    <a:spcAft>
                      <a:spcPts val="600"/>
                    </a:spcAft>
                    <a:buClr>
                      <a:schemeClr val="tx1"/>
                    </a:buClr>
                    <a:buFont typeface="Arial" charset="0"/>
                    <a:buChar char="•"/>
                  </a:pPr>
                  <a:r>
                    <a:rPr lang="en-GB" sz="1200" dirty="0"/>
                    <a:t>EBRD typically acts as a co-investor along other sponsors</a:t>
                  </a:r>
                </a:p>
                <a:p>
                  <a:pPr lvl="1" eaLnBrk="1" hangingPunct="1">
                    <a:spcAft>
                      <a:spcPts val="600"/>
                    </a:spcAft>
                    <a:buClr>
                      <a:schemeClr val="tx1"/>
                    </a:buClr>
                    <a:buFont typeface="Arial" charset="0"/>
                    <a:buChar char="•"/>
                  </a:pPr>
                  <a:r>
                    <a:rPr lang="en-GB" sz="1200" dirty="0"/>
                    <a:t>EBRD’s stake typically does not exceed 35% of the total investments (equity and debt) or 50% in case of syndication with other international banks</a:t>
                  </a:r>
                </a:p>
              </p:txBody>
            </p:sp>
          </p:grpSp>
        </p:grpSp>
        <p:grpSp>
          <p:nvGrpSpPr>
            <p:cNvPr id="58" name="Group 57"/>
            <p:cNvGrpSpPr/>
            <p:nvPr/>
          </p:nvGrpSpPr>
          <p:grpSpPr>
            <a:xfrm>
              <a:off x="226262" y="3914077"/>
              <a:ext cx="8768263" cy="386381"/>
              <a:chOff x="226262" y="3897065"/>
              <a:chExt cx="8768263" cy="386381"/>
            </a:xfrm>
          </p:grpSpPr>
          <p:sp>
            <p:nvSpPr>
              <p:cNvPr id="10" name="Rounded Rectangle 9"/>
              <p:cNvSpPr/>
              <p:nvPr/>
            </p:nvSpPr>
            <p:spPr bwMode="auto">
              <a:xfrm>
                <a:off x="226262" y="3897655"/>
                <a:ext cx="2725200" cy="385200"/>
              </a:xfrm>
              <a:prstGeom prst="roundRect">
                <a:avLst>
                  <a:gd name="adj" fmla="val 1273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smtClean="0">
                    <a:solidFill>
                      <a:srgbClr val="FFFFFF"/>
                    </a:solidFill>
                  </a:rPr>
                  <a:t>Currency</a:t>
                </a:r>
                <a:endParaRPr lang="en-GB" sz="1400" dirty="0">
                  <a:solidFill>
                    <a:srgbClr val="FFFFFF"/>
                  </a:solidFill>
                </a:endParaRPr>
              </a:p>
            </p:txBody>
          </p:sp>
          <p:grpSp>
            <p:nvGrpSpPr>
              <p:cNvPr id="52" name="Group 51"/>
              <p:cNvGrpSpPr/>
              <p:nvPr/>
            </p:nvGrpSpPr>
            <p:grpSpPr>
              <a:xfrm>
                <a:off x="3025775" y="3897065"/>
                <a:ext cx="5968750" cy="386381"/>
                <a:chOff x="3025775" y="3921388"/>
                <a:chExt cx="5968750" cy="386381"/>
              </a:xfrm>
            </p:grpSpPr>
            <p:sp>
              <p:nvSpPr>
                <p:cNvPr id="20" name="Rounded Rectangle 19"/>
                <p:cNvSpPr/>
                <p:nvPr/>
              </p:nvSpPr>
              <p:spPr bwMode="auto">
                <a:xfrm>
                  <a:off x="3025775" y="3921388"/>
                  <a:ext cx="5968750" cy="385200"/>
                </a:xfrm>
                <a:prstGeom prst="roundRect">
                  <a:avLst>
                    <a:gd name="adj" fmla="val 10175"/>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1" name="Text Placeholder 2"/>
                <p:cNvSpPr txBox="1">
                  <a:spLocks/>
                </p:cNvSpPr>
                <p:nvPr/>
              </p:nvSpPr>
              <p:spPr bwMode="auto">
                <a:xfrm>
                  <a:off x="3074988" y="3922569"/>
                  <a:ext cx="5823708" cy="38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3200">
                      <a:solidFill>
                        <a:schemeClr val="tx1"/>
                      </a:solidFill>
                      <a:latin typeface="Arial" charset="0"/>
                      <a:cs typeface="Arial" charset="0"/>
                    </a:defRPr>
                  </a:lvl1pPr>
                  <a:lvl2pPr marL="358775" indent="-358775"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lvl="1" algn="just" eaLnBrk="1" hangingPunct="1">
                    <a:spcAft>
                      <a:spcPts val="600"/>
                    </a:spcAft>
                    <a:buClr>
                      <a:schemeClr val="tx1"/>
                    </a:buClr>
                    <a:buFont typeface="Arial" charset="0"/>
                    <a:buChar char="•"/>
                  </a:pPr>
                  <a:r>
                    <a:rPr lang="en-GB" sz="1200" dirty="0"/>
                    <a:t>Local and major currencies (RUB, US$, EUR, CHF etc.)</a:t>
                  </a:r>
                </a:p>
              </p:txBody>
            </p:sp>
          </p:grpSp>
        </p:grpSp>
        <p:grpSp>
          <p:nvGrpSpPr>
            <p:cNvPr id="57" name="Group 56"/>
            <p:cNvGrpSpPr/>
            <p:nvPr/>
          </p:nvGrpSpPr>
          <p:grpSpPr>
            <a:xfrm>
              <a:off x="226262" y="2733152"/>
              <a:ext cx="8768263" cy="1116000"/>
              <a:chOff x="226262" y="2685661"/>
              <a:chExt cx="8768263" cy="1116000"/>
            </a:xfrm>
          </p:grpSpPr>
          <p:sp>
            <p:nvSpPr>
              <p:cNvPr id="12" name="Rounded Rectangle 11"/>
              <p:cNvSpPr/>
              <p:nvPr/>
            </p:nvSpPr>
            <p:spPr bwMode="auto">
              <a:xfrm>
                <a:off x="226262" y="2685661"/>
                <a:ext cx="2725200" cy="1116000"/>
              </a:xfrm>
              <a:prstGeom prst="roundRect">
                <a:avLst>
                  <a:gd name="adj" fmla="val 126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smtClean="0">
                    <a:solidFill>
                      <a:srgbClr val="FFFFFF"/>
                    </a:solidFill>
                  </a:rPr>
                  <a:t>Instruments</a:t>
                </a:r>
                <a:endParaRPr lang="en-GB" sz="1400" dirty="0">
                  <a:solidFill>
                    <a:srgbClr val="FFFFFF"/>
                  </a:solidFill>
                </a:endParaRPr>
              </a:p>
            </p:txBody>
          </p:sp>
          <p:grpSp>
            <p:nvGrpSpPr>
              <p:cNvPr id="51" name="Group 50"/>
              <p:cNvGrpSpPr/>
              <p:nvPr/>
            </p:nvGrpSpPr>
            <p:grpSpPr>
              <a:xfrm>
                <a:off x="3025725" y="2685662"/>
                <a:ext cx="5968800" cy="1115999"/>
                <a:chOff x="3025725" y="2700765"/>
                <a:chExt cx="5968800" cy="1115999"/>
              </a:xfrm>
            </p:grpSpPr>
            <p:sp>
              <p:nvSpPr>
                <p:cNvPr id="18" name="Rounded Rectangle 17"/>
                <p:cNvSpPr/>
                <p:nvPr/>
              </p:nvSpPr>
              <p:spPr bwMode="auto">
                <a:xfrm>
                  <a:off x="3025725" y="2700765"/>
                  <a:ext cx="5968800" cy="1115999"/>
                </a:xfrm>
                <a:prstGeom prst="roundRect">
                  <a:avLst>
                    <a:gd name="adj" fmla="val 11005"/>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19" name="Text Placeholder 2"/>
                <p:cNvSpPr txBox="1">
                  <a:spLocks/>
                </p:cNvSpPr>
                <p:nvPr/>
              </p:nvSpPr>
              <p:spPr bwMode="auto">
                <a:xfrm>
                  <a:off x="3078477" y="2744875"/>
                  <a:ext cx="5820218" cy="102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3200">
                      <a:solidFill>
                        <a:schemeClr val="tx1"/>
                      </a:solidFill>
                      <a:latin typeface="Arial" charset="0"/>
                      <a:cs typeface="Arial" charset="0"/>
                    </a:defRPr>
                  </a:lvl1pPr>
                  <a:lvl2pPr marL="358775" indent="-358775"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lvl="1" algn="just" eaLnBrk="1" hangingPunct="1">
                    <a:spcAft>
                      <a:spcPts val="500"/>
                    </a:spcAft>
                    <a:buClr>
                      <a:schemeClr val="tx1"/>
                    </a:buClr>
                    <a:buFont typeface="Arial" charset="0"/>
                    <a:buChar char="•"/>
                  </a:pPr>
                  <a:r>
                    <a:rPr lang="en-GB" sz="1200" b="1" dirty="0"/>
                    <a:t>Debt</a:t>
                  </a:r>
                  <a:r>
                    <a:rPr lang="en-GB" sz="1200" dirty="0"/>
                    <a:t>: public and private instruments, fixed and floating, syndicated loans, bonds</a:t>
                  </a:r>
                </a:p>
                <a:p>
                  <a:pPr lvl="1" algn="just" eaLnBrk="1" hangingPunct="1">
                    <a:spcAft>
                      <a:spcPts val="500"/>
                    </a:spcAft>
                    <a:buClr>
                      <a:schemeClr val="tx1"/>
                    </a:buClr>
                    <a:buFont typeface="Arial" charset="0"/>
                    <a:buChar char="•"/>
                  </a:pPr>
                  <a:r>
                    <a:rPr lang="en-GB" sz="1200" b="1" dirty="0"/>
                    <a:t>Equity</a:t>
                  </a:r>
                  <a:r>
                    <a:rPr lang="en-GB" sz="1200" dirty="0"/>
                    <a:t>: Private Equity, </a:t>
                  </a:r>
                  <a:r>
                    <a:rPr lang="en-GB" sz="1200" dirty="0" smtClean="0"/>
                    <a:t>IPO, Venture Capital</a:t>
                  </a:r>
                  <a:endParaRPr lang="en-GB" sz="1200" dirty="0"/>
                </a:p>
                <a:p>
                  <a:pPr lvl="1" algn="just" eaLnBrk="1" hangingPunct="1">
                    <a:spcAft>
                      <a:spcPts val="500"/>
                    </a:spcAft>
                    <a:buClr>
                      <a:schemeClr val="tx1"/>
                    </a:buClr>
                    <a:buFont typeface="Arial" charset="0"/>
                    <a:buChar char="•"/>
                  </a:pPr>
                  <a:r>
                    <a:rPr lang="en-GB" sz="1200" b="1" dirty="0"/>
                    <a:t>Quasi</a:t>
                  </a:r>
                  <a:r>
                    <a:rPr lang="en-GB" sz="1200" dirty="0"/>
                    <a:t> </a:t>
                  </a:r>
                  <a:r>
                    <a:rPr lang="en-GB" sz="1200" b="1" dirty="0"/>
                    <a:t>Equity</a:t>
                  </a:r>
                  <a:r>
                    <a:rPr lang="en-GB" sz="1200" dirty="0"/>
                    <a:t>: convertible loans, subordinated loans, loans with </a:t>
                  </a:r>
                  <a:r>
                    <a:rPr lang="en-GB" sz="1200" dirty="0" smtClean="0"/>
                    <a:t>warrants</a:t>
                  </a:r>
                  <a:endParaRPr lang="en-GB" sz="1200" dirty="0"/>
                </a:p>
              </p:txBody>
            </p:sp>
          </p:grpSp>
        </p:grpSp>
        <p:grpSp>
          <p:nvGrpSpPr>
            <p:cNvPr id="56" name="Group 55"/>
            <p:cNvGrpSpPr/>
            <p:nvPr/>
          </p:nvGrpSpPr>
          <p:grpSpPr>
            <a:xfrm>
              <a:off x="226262" y="2020227"/>
              <a:ext cx="8768263" cy="648000"/>
              <a:chOff x="226262" y="1932126"/>
              <a:chExt cx="8768263" cy="648000"/>
            </a:xfrm>
          </p:grpSpPr>
          <p:sp>
            <p:nvSpPr>
              <p:cNvPr id="14" name="Rounded Rectangle 13"/>
              <p:cNvSpPr/>
              <p:nvPr/>
            </p:nvSpPr>
            <p:spPr bwMode="auto">
              <a:xfrm>
                <a:off x="226262" y="1950126"/>
                <a:ext cx="2725200" cy="612000"/>
              </a:xfrm>
              <a:prstGeom prst="roundRect">
                <a:avLst>
                  <a:gd name="adj" fmla="val 126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smtClean="0">
                    <a:solidFill>
                      <a:srgbClr val="FFFFFF"/>
                    </a:solidFill>
                  </a:rPr>
                  <a:t>Term/Holding period</a:t>
                </a:r>
                <a:endParaRPr lang="en-GB" sz="1400" dirty="0">
                  <a:solidFill>
                    <a:srgbClr val="FFFFFF"/>
                  </a:solidFill>
                </a:endParaRPr>
              </a:p>
            </p:txBody>
          </p:sp>
          <p:grpSp>
            <p:nvGrpSpPr>
              <p:cNvPr id="50" name="Group 49"/>
              <p:cNvGrpSpPr/>
              <p:nvPr/>
            </p:nvGrpSpPr>
            <p:grpSpPr>
              <a:xfrm>
                <a:off x="3025725" y="1932126"/>
                <a:ext cx="5968800" cy="648000"/>
                <a:chOff x="3025725" y="1927876"/>
                <a:chExt cx="5968800" cy="648000"/>
              </a:xfrm>
            </p:grpSpPr>
            <p:sp>
              <p:nvSpPr>
                <p:cNvPr id="16" name="Rounded Rectangle 15"/>
                <p:cNvSpPr/>
                <p:nvPr/>
              </p:nvSpPr>
              <p:spPr bwMode="auto">
                <a:xfrm>
                  <a:off x="3025725" y="1927876"/>
                  <a:ext cx="5968800" cy="648000"/>
                </a:xfrm>
                <a:prstGeom prst="roundRect">
                  <a:avLst>
                    <a:gd name="adj" fmla="val 11005"/>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17" name="Text Placeholder 2"/>
                <p:cNvSpPr txBox="1">
                  <a:spLocks/>
                </p:cNvSpPr>
                <p:nvPr/>
              </p:nvSpPr>
              <p:spPr bwMode="auto">
                <a:xfrm>
                  <a:off x="3078476" y="1945636"/>
                  <a:ext cx="5838511" cy="61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3200">
                      <a:solidFill>
                        <a:schemeClr val="tx1"/>
                      </a:solidFill>
                      <a:latin typeface="Arial" charset="0"/>
                      <a:cs typeface="Arial" charset="0"/>
                    </a:defRPr>
                  </a:lvl1pPr>
                  <a:lvl2pPr marL="358775" indent="-358775"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lvl="1" algn="just" eaLnBrk="1" hangingPunct="1">
                    <a:spcAft>
                      <a:spcPts val="500"/>
                    </a:spcAft>
                    <a:buClr>
                      <a:schemeClr val="tx1"/>
                    </a:buClr>
                    <a:buFont typeface="Arial" charset="0"/>
                    <a:buChar char="•"/>
                  </a:pPr>
                  <a:r>
                    <a:rPr lang="en-GB" sz="1200" b="1" dirty="0"/>
                    <a:t>Debt instruments</a:t>
                  </a:r>
                  <a:r>
                    <a:rPr lang="en-GB" sz="1200" dirty="0"/>
                    <a:t>: typically from </a:t>
                  </a:r>
                  <a:r>
                    <a:rPr lang="en-GB" sz="1200" dirty="0" smtClean="0"/>
                    <a:t>4 </a:t>
                  </a:r>
                  <a:r>
                    <a:rPr lang="en-GB" sz="1200" dirty="0"/>
                    <a:t>to 10 years</a:t>
                  </a:r>
                </a:p>
                <a:p>
                  <a:pPr lvl="1" algn="just" eaLnBrk="1" hangingPunct="1">
                    <a:spcAft>
                      <a:spcPts val="500"/>
                    </a:spcAft>
                    <a:buClr>
                      <a:schemeClr val="tx1"/>
                    </a:buClr>
                    <a:buFont typeface="Arial" charset="0"/>
                    <a:buChar char="•"/>
                  </a:pPr>
                  <a:r>
                    <a:rPr lang="en-GB" sz="1200" b="1" dirty="0"/>
                    <a:t>Equity Investments</a:t>
                  </a:r>
                  <a:r>
                    <a:rPr lang="en-GB" sz="1200" dirty="0"/>
                    <a:t>: typically from </a:t>
                  </a:r>
                  <a:r>
                    <a:rPr lang="en-GB" sz="1200" dirty="0" smtClean="0"/>
                    <a:t>4 </a:t>
                  </a:r>
                  <a:r>
                    <a:rPr lang="en-GB" sz="1200" dirty="0"/>
                    <a:t>to 7 years</a:t>
                  </a:r>
                </a:p>
              </p:txBody>
            </p:sp>
          </p:grpSp>
        </p:grpSp>
        <p:grpSp>
          <p:nvGrpSpPr>
            <p:cNvPr id="60" name="Group 59"/>
            <p:cNvGrpSpPr/>
            <p:nvPr/>
          </p:nvGrpSpPr>
          <p:grpSpPr>
            <a:xfrm>
              <a:off x="227257" y="5319135"/>
              <a:ext cx="8767268" cy="504000"/>
              <a:chOff x="227257" y="5319135"/>
              <a:chExt cx="8767268" cy="504000"/>
            </a:xfrm>
          </p:grpSpPr>
          <p:sp>
            <p:nvSpPr>
              <p:cNvPr id="33" name="Rounded Rectangle 32"/>
              <p:cNvSpPr/>
              <p:nvPr/>
            </p:nvSpPr>
            <p:spPr bwMode="auto">
              <a:xfrm>
                <a:off x="227257" y="5319135"/>
                <a:ext cx="2725200" cy="504000"/>
              </a:xfrm>
              <a:prstGeom prst="roundRect">
                <a:avLst>
                  <a:gd name="adj" fmla="val 143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smtClean="0">
                    <a:solidFill>
                      <a:srgbClr val="FFFFFF"/>
                    </a:solidFill>
                  </a:rPr>
                  <a:t>Applications</a:t>
                </a:r>
                <a:endParaRPr lang="en-GB" sz="1400" dirty="0">
                  <a:solidFill>
                    <a:srgbClr val="FFFFFF"/>
                  </a:solidFill>
                </a:endParaRPr>
              </a:p>
            </p:txBody>
          </p:sp>
          <p:grpSp>
            <p:nvGrpSpPr>
              <p:cNvPr id="54" name="Group 53"/>
              <p:cNvGrpSpPr/>
              <p:nvPr/>
            </p:nvGrpSpPr>
            <p:grpSpPr>
              <a:xfrm>
                <a:off x="3016933" y="5319135"/>
                <a:ext cx="5977592" cy="504000"/>
                <a:chOff x="3016933" y="5319135"/>
                <a:chExt cx="5977592" cy="504000"/>
              </a:xfrm>
            </p:grpSpPr>
            <p:sp>
              <p:nvSpPr>
                <p:cNvPr id="35" name="Rounded Rectangle 34"/>
                <p:cNvSpPr/>
                <p:nvPr/>
              </p:nvSpPr>
              <p:spPr bwMode="auto">
                <a:xfrm>
                  <a:off x="3016933" y="5319135"/>
                  <a:ext cx="5977592" cy="504000"/>
                </a:xfrm>
                <a:prstGeom prst="roundRect">
                  <a:avLst>
                    <a:gd name="adj" fmla="val 8811"/>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36" name="Text Placeholder 2"/>
                <p:cNvSpPr txBox="1">
                  <a:spLocks/>
                </p:cNvSpPr>
                <p:nvPr/>
              </p:nvSpPr>
              <p:spPr bwMode="auto">
                <a:xfrm>
                  <a:off x="3078476" y="5401062"/>
                  <a:ext cx="5838512" cy="34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3200">
                      <a:solidFill>
                        <a:schemeClr val="tx1"/>
                      </a:solidFill>
                      <a:latin typeface="Arial" charset="0"/>
                      <a:cs typeface="Arial" charset="0"/>
                    </a:defRPr>
                  </a:lvl1pPr>
                  <a:lvl2pPr marL="358775" indent="-358775"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lvl="1" algn="just" eaLnBrk="1" hangingPunct="1">
                    <a:spcAft>
                      <a:spcPts val="600"/>
                    </a:spcAft>
                    <a:buClr>
                      <a:schemeClr val="tx1"/>
                    </a:buClr>
                    <a:buFont typeface="Arial" charset="0"/>
                    <a:buChar char="•"/>
                  </a:pPr>
                  <a:r>
                    <a:rPr lang="en-GB" sz="1200" dirty="0" smtClean="0"/>
                    <a:t>Growth funding, consolidation</a:t>
                  </a:r>
                  <a:r>
                    <a:rPr lang="en-GB" sz="1200" dirty="0"/>
                    <a:t>, working capital, </a:t>
                  </a:r>
                  <a:r>
                    <a:rPr lang="en-GB" sz="1200" dirty="0" smtClean="0"/>
                    <a:t>green/brown </a:t>
                  </a:r>
                  <a:r>
                    <a:rPr lang="en-GB" sz="1200" dirty="0"/>
                    <a:t>fields, JVs, </a:t>
                  </a:r>
                  <a:r>
                    <a:rPr lang="en-GB" sz="1200" dirty="0" smtClean="0"/>
                    <a:t>privatization </a:t>
                  </a:r>
                  <a:r>
                    <a:rPr lang="en-GB" sz="1200" dirty="0"/>
                    <a:t>etc.</a:t>
                  </a:r>
                </a:p>
              </p:txBody>
            </p:sp>
          </p:grpSp>
        </p:grpSp>
      </p:grpSp>
      <p:sp>
        <p:nvSpPr>
          <p:cNvPr id="3" name="Rectangle 2"/>
          <p:cNvSpPr/>
          <p:nvPr/>
        </p:nvSpPr>
        <p:spPr>
          <a:xfrm>
            <a:off x="196641" y="6162874"/>
            <a:ext cx="8672432" cy="307777"/>
          </a:xfrm>
          <a:prstGeom prst="rect">
            <a:avLst/>
          </a:prstGeom>
        </p:spPr>
        <p:txBody>
          <a:bodyPr wrap="square">
            <a:spAutoFit/>
          </a:bodyPr>
          <a:lstStyle/>
          <a:p>
            <a:pPr eaLnBrk="1" hangingPunct="1"/>
            <a:r>
              <a:rPr lang="en-US" altLang="en-US" sz="1400" dirty="0">
                <a:solidFill>
                  <a:schemeClr val="tx1"/>
                </a:solidFill>
                <a:latin typeface="Arial" charset="0"/>
                <a:cs typeface="Arial" charset="0"/>
              </a:rPr>
              <a:t>Exact financing terms are defined by existing market conditions</a:t>
            </a:r>
            <a:endParaRPr lang="en-GB" altLang="en-US" sz="1400" dirty="0">
              <a:solidFill>
                <a:schemeClr val="tx1"/>
              </a:solidFill>
              <a:latin typeface="Arial" charset="0"/>
              <a:cs typeface="Arial" charset="0"/>
            </a:endParaRPr>
          </a:p>
        </p:txBody>
      </p:sp>
      <p:sp>
        <p:nvSpPr>
          <p:cNvPr id="7" name="Footer Placeholder 6"/>
          <p:cNvSpPr>
            <a:spLocks noGrp="1"/>
          </p:cNvSpPr>
          <p:nvPr>
            <p:ph type="ftr" sz="quarter" idx="3"/>
          </p:nvPr>
        </p:nvSpPr>
        <p:spPr/>
        <p:txBody>
          <a:bodyPr/>
          <a:lstStyle/>
          <a:p>
            <a:r>
              <a:rPr lang="en-GB" dirty="0" smtClean="0">
                <a:solidFill>
                  <a:srgbClr val="0070C0"/>
                </a:solidFill>
              </a:rPr>
              <a:t>© European Bank for </a:t>
            </a:r>
            <a:r>
              <a:rPr lang="en-GB" sz="800" dirty="0">
                <a:solidFill>
                  <a:schemeClr val="accent1"/>
                </a:solidFill>
              </a:rPr>
              <a:t>Reconstruction</a:t>
            </a:r>
            <a:r>
              <a:rPr lang="en-GB" dirty="0" smtClean="0">
                <a:solidFill>
                  <a:srgbClr val="0070C0"/>
                </a:solidFill>
              </a:rPr>
              <a:t> and Development</a:t>
            </a:r>
          </a:p>
        </p:txBody>
      </p:sp>
    </p:spTree>
    <p:extLst>
      <p:ext uri="{BB962C8B-B14F-4D97-AF65-F5344CB8AC3E}">
        <p14:creationId xmlns:p14="http://schemas.microsoft.com/office/powerpoint/2010/main" val="3695700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Co-operation with EBRD offers companies numerous advantages</a:t>
            </a:r>
          </a:p>
        </p:txBody>
      </p:sp>
      <p:sp>
        <p:nvSpPr>
          <p:cNvPr id="4" name="Slide Number Placeholder 3"/>
          <p:cNvSpPr>
            <a:spLocks noGrp="1"/>
          </p:cNvSpPr>
          <p:nvPr>
            <p:ph type="sldNum" sz="quarter" idx="4"/>
          </p:nvPr>
        </p:nvSpPr>
        <p:spPr>
          <a:xfrm>
            <a:off x="6553200" y="6467723"/>
            <a:ext cx="2133600" cy="365125"/>
          </a:xfrm>
        </p:spPr>
        <p:txBody>
          <a:bodyPr/>
          <a:lstStyle/>
          <a:p>
            <a:fld id="{FA83B8D6-F8CB-465E-A3F9-C0CB9076341A}" type="slidenum">
              <a:rPr lang="en-GB" smtClean="0">
                <a:solidFill>
                  <a:srgbClr val="0070C0"/>
                </a:solidFill>
              </a:rPr>
              <a:pPr/>
              <a:t>4</a:t>
            </a:fld>
            <a:endParaRPr lang="en-GB" dirty="0">
              <a:solidFill>
                <a:srgbClr val="0070C0"/>
              </a:solidFill>
            </a:endParaRPr>
          </a:p>
        </p:txBody>
      </p:sp>
      <p:grpSp>
        <p:nvGrpSpPr>
          <p:cNvPr id="31" name="Group 30"/>
          <p:cNvGrpSpPr/>
          <p:nvPr/>
        </p:nvGrpSpPr>
        <p:grpSpPr>
          <a:xfrm>
            <a:off x="226262" y="1132884"/>
            <a:ext cx="8765338" cy="966147"/>
            <a:chOff x="226262" y="986103"/>
            <a:chExt cx="8765338" cy="1060043"/>
          </a:xfrm>
        </p:grpSpPr>
        <p:sp>
          <p:nvSpPr>
            <p:cNvPr id="6" name="Rounded Rectangle 5"/>
            <p:cNvSpPr/>
            <p:nvPr/>
          </p:nvSpPr>
          <p:spPr bwMode="auto">
            <a:xfrm>
              <a:off x="226262" y="986103"/>
              <a:ext cx="2743326" cy="1060043"/>
            </a:xfrm>
            <a:prstGeom prst="roundRect">
              <a:avLst>
                <a:gd name="adj" fmla="val 143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rgbClr val="FFFFFF"/>
                  </a:solidFill>
                </a:rPr>
                <a:t>Long-term investor</a:t>
              </a:r>
            </a:p>
          </p:txBody>
        </p:sp>
        <p:sp>
          <p:nvSpPr>
            <p:cNvPr id="24" name="Rounded Rectangle 23"/>
            <p:cNvSpPr/>
            <p:nvPr/>
          </p:nvSpPr>
          <p:spPr bwMode="auto">
            <a:xfrm>
              <a:off x="3025775" y="986103"/>
              <a:ext cx="5965825" cy="1060043"/>
            </a:xfrm>
            <a:prstGeom prst="roundRect">
              <a:avLst>
                <a:gd name="adj" fmla="val 8811"/>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5" name="Text Placeholder 2"/>
            <p:cNvSpPr txBox="1">
              <a:spLocks/>
            </p:cNvSpPr>
            <p:nvPr/>
          </p:nvSpPr>
          <p:spPr bwMode="auto">
            <a:xfrm>
              <a:off x="3143838" y="1044128"/>
              <a:ext cx="5779986" cy="100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3200">
                  <a:solidFill>
                    <a:schemeClr val="tx1"/>
                  </a:solidFill>
                  <a:latin typeface="Arial" charset="0"/>
                  <a:cs typeface="Arial" charset="0"/>
                </a:defRPr>
              </a:lvl1pPr>
              <a:lvl2pPr marL="358775" indent="-358775"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marL="171450" lvl="1" indent="-171450" algn="just" eaLnBrk="1" hangingPunct="1">
                <a:spcAft>
                  <a:spcPts val="600"/>
                </a:spcAft>
                <a:buClr>
                  <a:schemeClr val="tx1"/>
                </a:buClr>
                <a:buFont typeface="Arial" panose="020B0604020202020204" pitchFamily="34" charset="0"/>
                <a:buChar char="•"/>
              </a:pPr>
              <a:r>
                <a:rPr lang="en-GB" sz="1200" dirty="0"/>
                <a:t>EBRD aims to develop long-term relationships -  typical investment horizon is up to 10 years with equity holding periods ranging usually </a:t>
              </a:r>
              <a:r>
                <a:rPr lang="en-GB" sz="1200" dirty="0" smtClean="0"/>
                <a:t>4- </a:t>
              </a:r>
              <a:r>
                <a:rPr lang="en-GB" sz="1200" dirty="0"/>
                <a:t>7 years</a:t>
              </a:r>
            </a:p>
            <a:p>
              <a:pPr marL="171450" lvl="1" indent="-171450" algn="just" eaLnBrk="1" hangingPunct="1">
                <a:spcAft>
                  <a:spcPts val="600"/>
                </a:spcAft>
                <a:buClr>
                  <a:schemeClr val="tx1"/>
                </a:buClr>
                <a:buFont typeface="Arial" panose="020B0604020202020204" pitchFamily="34" charset="0"/>
                <a:buChar char="•"/>
              </a:pPr>
              <a:r>
                <a:rPr lang="en-GB" sz="1200" dirty="0"/>
                <a:t>The Bank relies on a buy-and hold approach, which decreases its dependence on the short term market fluctuations</a:t>
              </a:r>
            </a:p>
          </p:txBody>
        </p:sp>
      </p:grpSp>
      <p:grpSp>
        <p:nvGrpSpPr>
          <p:cNvPr id="35" name="Group 34"/>
          <p:cNvGrpSpPr/>
          <p:nvPr/>
        </p:nvGrpSpPr>
        <p:grpSpPr>
          <a:xfrm>
            <a:off x="226262" y="5217029"/>
            <a:ext cx="8765338" cy="1174494"/>
            <a:chOff x="226262" y="5217029"/>
            <a:chExt cx="8765338" cy="1174494"/>
          </a:xfrm>
        </p:grpSpPr>
        <p:sp>
          <p:nvSpPr>
            <p:cNvPr id="8" name="Rounded Rectangle 7"/>
            <p:cNvSpPr/>
            <p:nvPr/>
          </p:nvSpPr>
          <p:spPr bwMode="auto">
            <a:xfrm>
              <a:off x="226262" y="5227382"/>
              <a:ext cx="2743326" cy="1164141"/>
            </a:xfrm>
            <a:prstGeom prst="roundRect">
              <a:avLst>
                <a:gd name="adj" fmla="val 127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rgbClr val="FFFFFF"/>
                  </a:solidFill>
                </a:rPr>
                <a:t>Other</a:t>
              </a:r>
            </a:p>
          </p:txBody>
        </p:sp>
        <p:sp>
          <p:nvSpPr>
            <p:cNvPr id="22" name="Rounded Rectangle 21"/>
            <p:cNvSpPr/>
            <p:nvPr/>
          </p:nvSpPr>
          <p:spPr bwMode="auto">
            <a:xfrm>
              <a:off x="3025776" y="5217029"/>
              <a:ext cx="5965824" cy="1174494"/>
            </a:xfrm>
            <a:prstGeom prst="roundRect">
              <a:avLst>
                <a:gd name="adj" fmla="val 10383"/>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3" name="Text Placeholder 2"/>
            <p:cNvSpPr txBox="1">
              <a:spLocks/>
            </p:cNvSpPr>
            <p:nvPr/>
          </p:nvSpPr>
          <p:spPr bwMode="auto">
            <a:xfrm>
              <a:off x="3143776" y="5283799"/>
              <a:ext cx="5780050" cy="102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3200">
                  <a:solidFill>
                    <a:schemeClr val="tx1"/>
                  </a:solidFill>
                  <a:latin typeface="Arial" charset="0"/>
                  <a:cs typeface="Arial" charset="0"/>
                </a:defRPr>
              </a:lvl1pPr>
              <a:lvl2pPr marL="358775" indent="-358775"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marL="171450" lvl="1" indent="-171450" algn="l" eaLnBrk="1" hangingPunct="1">
                <a:spcAft>
                  <a:spcPts val="600"/>
                </a:spcAft>
                <a:buClr>
                  <a:schemeClr val="tx1"/>
                </a:buClr>
                <a:buFont typeface="Arial" panose="020B0604020202020204" pitchFamily="34" charset="0"/>
                <a:buChar char="•"/>
              </a:pPr>
              <a:r>
                <a:rPr lang="en-GB" sz="1200" dirty="0"/>
                <a:t>Catalyst to access additional equity or debt</a:t>
              </a:r>
            </a:p>
            <a:p>
              <a:pPr marL="171450" lvl="1" indent="-171450" algn="l" eaLnBrk="1" hangingPunct="1">
                <a:spcAft>
                  <a:spcPts val="600"/>
                </a:spcAft>
                <a:buClr>
                  <a:schemeClr val="tx1"/>
                </a:buClr>
                <a:buFont typeface="Arial" panose="020B0604020202020204" pitchFamily="34" charset="0"/>
                <a:buChar char="•"/>
              </a:pPr>
              <a:r>
                <a:rPr lang="en-GB" sz="1200" dirty="0"/>
                <a:t>Guardian of high standards for corporate governance and compliance (highly valued by minority investors</a:t>
              </a:r>
              <a:r>
                <a:rPr lang="en-GB" sz="1200" dirty="0" smtClean="0"/>
                <a:t>)</a:t>
              </a:r>
            </a:p>
            <a:p>
              <a:pPr marL="171450" lvl="1" indent="-171450" algn="l" eaLnBrk="1" hangingPunct="1">
                <a:spcAft>
                  <a:spcPts val="600"/>
                </a:spcAft>
                <a:buClr>
                  <a:schemeClr val="tx1"/>
                </a:buClr>
                <a:buFont typeface="Arial" panose="020B0604020202020204" pitchFamily="34" charset="0"/>
                <a:buChar char="•"/>
              </a:pPr>
              <a:r>
                <a:rPr lang="en-GB" sz="1200" dirty="0" smtClean="0"/>
                <a:t>Strong and long lasting connections with local and Federal Governments that allow the Bank to promote and defend interests of its portfolio companies</a:t>
              </a:r>
              <a:endParaRPr lang="en-GB" sz="1200" dirty="0"/>
            </a:p>
          </p:txBody>
        </p:sp>
      </p:grpSp>
      <p:grpSp>
        <p:nvGrpSpPr>
          <p:cNvPr id="34" name="Group 33"/>
          <p:cNvGrpSpPr/>
          <p:nvPr/>
        </p:nvGrpSpPr>
        <p:grpSpPr>
          <a:xfrm>
            <a:off x="226262" y="4166292"/>
            <a:ext cx="8765339" cy="968213"/>
            <a:chOff x="226262" y="4166292"/>
            <a:chExt cx="8765339" cy="968213"/>
          </a:xfrm>
        </p:grpSpPr>
        <p:sp>
          <p:nvSpPr>
            <p:cNvPr id="10" name="Rounded Rectangle 9"/>
            <p:cNvSpPr/>
            <p:nvPr/>
          </p:nvSpPr>
          <p:spPr bwMode="auto">
            <a:xfrm>
              <a:off x="226262" y="4169743"/>
              <a:ext cx="2743326" cy="964762"/>
            </a:xfrm>
            <a:prstGeom prst="roundRect">
              <a:avLst>
                <a:gd name="adj" fmla="val 1273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rgbClr val="FFFFFF"/>
                  </a:solidFill>
                </a:rPr>
                <a:t>Structured solutions</a:t>
              </a:r>
            </a:p>
          </p:txBody>
        </p:sp>
        <p:sp>
          <p:nvSpPr>
            <p:cNvPr id="20" name="Rounded Rectangle 19"/>
            <p:cNvSpPr/>
            <p:nvPr/>
          </p:nvSpPr>
          <p:spPr bwMode="auto">
            <a:xfrm>
              <a:off x="3025776" y="4166292"/>
              <a:ext cx="5965825" cy="964762"/>
            </a:xfrm>
            <a:prstGeom prst="roundRect">
              <a:avLst>
                <a:gd name="adj" fmla="val 10175"/>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21" name="Text Placeholder 2"/>
            <p:cNvSpPr txBox="1">
              <a:spLocks/>
            </p:cNvSpPr>
            <p:nvPr/>
          </p:nvSpPr>
          <p:spPr bwMode="auto">
            <a:xfrm>
              <a:off x="3154420" y="4220225"/>
              <a:ext cx="5769405" cy="84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3200">
                  <a:solidFill>
                    <a:schemeClr val="tx1"/>
                  </a:solidFill>
                  <a:latin typeface="Arial" charset="0"/>
                  <a:cs typeface="Arial" charset="0"/>
                </a:defRPr>
              </a:lvl1pPr>
              <a:lvl2pPr marL="358775" indent="-358775"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marL="171450" lvl="1" indent="-171450" algn="just" eaLnBrk="1" hangingPunct="1">
                <a:spcAft>
                  <a:spcPts val="600"/>
                </a:spcAft>
                <a:buClr>
                  <a:schemeClr val="tx1"/>
                </a:buClr>
                <a:buFont typeface="Arial" panose="020B0604020202020204" pitchFamily="34" charset="0"/>
                <a:buChar char="•"/>
              </a:pPr>
              <a:r>
                <a:rPr lang="en-GB" sz="1200" dirty="0"/>
                <a:t>Transactions are tailored to the needs of the clients and a variety of financial structures are considered</a:t>
              </a:r>
            </a:p>
            <a:p>
              <a:pPr marL="171450" lvl="1" indent="-171450" algn="just" eaLnBrk="1" hangingPunct="1">
                <a:spcAft>
                  <a:spcPts val="600"/>
                </a:spcAft>
                <a:buClr>
                  <a:schemeClr val="tx1"/>
                </a:buClr>
                <a:buFont typeface="Arial" panose="020B0604020202020204" pitchFamily="34" charset="0"/>
                <a:buChar char="•"/>
              </a:pPr>
              <a:r>
                <a:rPr lang="en-GB" sz="1200" dirty="0"/>
                <a:t>Non-standard structures are welcome and a large range of transaction sizes</a:t>
              </a:r>
            </a:p>
          </p:txBody>
        </p:sp>
      </p:grpSp>
      <p:grpSp>
        <p:nvGrpSpPr>
          <p:cNvPr id="33" name="Group 32"/>
          <p:cNvGrpSpPr/>
          <p:nvPr/>
        </p:nvGrpSpPr>
        <p:grpSpPr>
          <a:xfrm>
            <a:off x="226262" y="3220830"/>
            <a:ext cx="8765338" cy="862937"/>
            <a:chOff x="226262" y="3220830"/>
            <a:chExt cx="8765338" cy="862937"/>
          </a:xfrm>
        </p:grpSpPr>
        <p:sp>
          <p:nvSpPr>
            <p:cNvPr id="12" name="Rounded Rectangle 11"/>
            <p:cNvSpPr/>
            <p:nvPr/>
          </p:nvSpPr>
          <p:spPr bwMode="auto">
            <a:xfrm>
              <a:off x="226262" y="3227735"/>
              <a:ext cx="2743326" cy="856032"/>
            </a:xfrm>
            <a:prstGeom prst="roundRect">
              <a:avLst>
                <a:gd name="adj" fmla="val 126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rgbClr val="FFFFFF"/>
                  </a:solidFill>
                </a:rPr>
                <a:t>Sector knowledge &amp; local expertise</a:t>
              </a:r>
            </a:p>
          </p:txBody>
        </p:sp>
        <p:sp>
          <p:nvSpPr>
            <p:cNvPr id="18" name="Rounded Rectangle 17"/>
            <p:cNvSpPr/>
            <p:nvPr/>
          </p:nvSpPr>
          <p:spPr bwMode="auto">
            <a:xfrm>
              <a:off x="3025775" y="3220830"/>
              <a:ext cx="5965825" cy="854306"/>
            </a:xfrm>
            <a:prstGeom prst="roundRect">
              <a:avLst>
                <a:gd name="adj" fmla="val 11005"/>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19" name="Text Placeholder 2"/>
            <p:cNvSpPr txBox="1">
              <a:spLocks/>
            </p:cNvSpPr>
            <p:nvPr/>
          </p:nvSpPr>
          <p:spPr bwMode="auto">
            <a:xfrm>
              <a:off x="3143776" y="3270583"/>
              <a:ext cx="5780046" cy="73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3200">
                  <a:solidFill>
                    <a:schemeClr val="tx1"/>
                  </a:solidFill>
                  <a:latin typeface="Arial" charset="0"/>
                  <a:cs typeface="Arial" charset="0"/>
                </a:defRPr>
              </a:lvl1pPr>
              <a:lvl2pPr marL="358775" indent="-358775"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marL="171450" lvl="1" indent="-171450" algn="just" eaLnBrk="1" hangingPunct="1">
                <a:spcAft>
                  <a:spcPts val="500"/>
                </a:spcAft>
                <a:buClr>
                  <a:schemeClr val="tx1"/>
                </a:buClr>
                <a:buFont typeface="Arial" panose="020B0604020202020204" pitchFamily="34" charset="0"/>
                <a:buChar char="•"/>
              </a:pPr>
              <a:r>
                <a:rPr lang="en-GB" sz="1200" dirty="0"/>
                <a:t>Deep knowledge and sector expertise proven by more than </a:t>
              </a:r>
              <a:r>
                <a:rPr lang="en-GB" sz="1200" dirty="0" smtClean="0"/>
                <a:t>150 </a:t>
              </a:r>
              <a:r>
                <a:rPr lang="en-GB" sz="1200" dirty="0"/>
                <a:t>executed projects in the ICT sector</a:t>
              </a:r>
            </a:p>
          </p:txBody>
        </p:sp>
      </p:grpSp>
      <p:grpSp>
        <p:nvGrpSpPr>
          <p:cNvPr id="32" name="Group 31"/>
          <p:cNvGrpSpPr/>
          <p:nvPr/>
        </p:nvGrpSpPr>
        <p:grpSpPr>
          <a:xfrm>
            <a:off x="226262" y="2128671"/>
            <a:ext cx="8765338" cy="1009634"/>
            <a:chOff x="226262" y="2128671"/>
            <a:chExt cx="8765338" cy="1009634"/>
          </a:xfrm>
        </p:grpSpPr>
        <p:sp>
          <p:nvSpPr>
            <p:cNvPr id="14" name="Rounded Rectangle 13"/>
            <p:cNvSpPr/>
            <p:nvPr/>
          </p:nvSpPr>
          <p:spPr bwMode="auto">
            <a:xfrm>
              <a:off x="226262" y="2135574"/>
              <a:ext cx="2734426" cy="1002731"/>
            </a:xfrm>
            <a:prstGeom prst="roundRect">
              <a:avLst>
                <a:gd name="adj" fmla="val 126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rgbClr val="FFFFFF"/>
                  </a:solidFill>
                </a:rPr>
                <a:t>Trusted business partner</a:t>
              </a:r>
            </a:p>
          </p:txBody>
        </p:sp>
        <p:sp>
          <p:nvSpPr>
            <p:cNvPr id="16" name="Rounded Rectangle 15"/>
            <p:cNvSpPr/>
            <p:nvPr/>
          </p:nvSpPr>
          <p:spPr bwMode="auto">
            <a:xfrm>
              <a:off x="3025775" y="2128671"/>
              <a:ext cx="5965825" cy="1002731"/>
            </a:xfrm>
            <a:prstGeom prst="roundRect">
              <a:avLst>
                <a:gd name="adj" fmla="val 11005"/>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sp>
          <p:nvSpPr>
            <p:cNvPr id="17" name="Text Placeholder 2"/>
            <p:cNvSpPr txBox="1">
              <a:spLocks/>
            </p:cNvSpPr>
            <p:nvPr/>
          </p:nvSpPr>
          <p:spPr bwMode="auto">
            <a:xfrm>
              <a:off x="3154420" y="2222348"/>
              <a:ext cx="5779984" cy="89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eaLnBrk="0" hangingPunct="0">
                <a:defRPr sz="3200">
                  <a:solidFill>
                    <a:schemeClr val="tx1"/>
                  </a:solidFill>
                  <a:latin typeface="Arial" charset="0"/>
                  <a:cs typeface="Arial" charset="0"/>
                </a:defRPr>
              </a:lvl1pPr>
              <a:lvl2pPr marL="358775" indent="-358775"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marL="171450" lvl="1" indent="-171450" algn="just" eaLnBrk="1" hangingPunct="1">
                <a:spcAft>
                  <a:spcPts val="500"/>
                </a:spcAft>
                <a:buClr>
                  <a:schemeClr val="tx1"/>
                </a:buClr>
                <a:buFont typeface="Arial" panose="020B0604020202020204" pitchFamily="34" charset="0"/>
                <a:buChar char="•"/>
              </a:pPr>
              <a:r>
                <a:rPr lang="en-GB" sz="1200" dirty="0"/>
                <a:t>Engaged minority business </a:t>
              </a:r>
              <a:r>
                <a:rPr lang="en-GB" sz="1200" dirty="0" smtClean="0"/>
                <a:t>partner and </a:t>
              </a:r>
              <a:r>
                <a:rPr lang="en-GB" sz="1200" dirty="0"/>
                <a:t>debt </a:t>
              </a:r>
              <a:r>
                <a:rPr lang="en-GB" sz="1200" dirty="0" smtClean="0"/>
                <a:t>provider, </a:t>
              </a:r>
              <a:r>
                <a:rPr lang="en-GB" sz="1200" dirty="0"/>
                <a:t>who shares risks</a:t>
              </a:r>
            </a:p>
            <a:p>
              <a:pPr marL="171450" lvl="1" indent="-171450" algn="just" eaLnBrk="1" hangingPunct="1">
                <a:spcAft>
                  <a:spcPts val="500"/>
                </a:spcAft>
                <a:buClr>
                  <a:schemeClr val="tx1"/>
                </a:buClr>
                <a:buFont typeface="Arial" panose="020B0604020202020204" pitchFamily="34" charset="0"/>
                <a:buChar char="•"/>
              </a:pPr>
              <a:r>
                <a:rPr lang="en-GB" sz="1200" dirty="0"/>
                <a:t>Close working relationships with shareholders and management</a:t>
              </a:r>
            </a:p>
            <a:p>
              <a:pPr marL="171450" lvl="1" indent="-171450" algn="just" eaLnBrk="1" hangingPunct="1">
                <a:spcAft>
                  <a:spcPts val="500"/>
                </a:spcAft>
                <a:buClr>
                  <a:schemeClr val="tx1"/>
                </a:buClr>
                <a:buFont typeface="Arial" panose="020B0604020202020204" pitchFamily="34" charset="0"/>
                <a:buChar char="•"/>
              </a:pPr>
              <a:r>
                <a:rPr lang="en-GB" sz="1200" dirty="0"/>
                <a:t>Strong, internationally recognised financial partner with long-term perspective</a:t>
              </a:r>
            </a:p>
          </p:txBody>
        </p:sp>
      </p:grpSp>
      <p:sp>
        <p:nvSpPr>
          <p:cNvPr id="5" name="Footer Placeholder 4"/>
          <p:cNvSpPr>
            <a:spLocks noGrp="1"/>
          </p:cNvSpPr>
          <p:nvPr>
            <p:ph type="ftr" sz="quarter" idx="3"/>
          </p:nvPr>
        </p:nvSpPr>
        <p:spPr/>
        <p:txBody>
          <a:bodyPr/>
          <a:lstStyle/>
          <a:p>
            <a:r>
              <a:rPr lang="en-GB" dirty="0" smtClean="0">
                <a:solidFill>
                  <a:srgbClr val="0070C0"/>
                </a:solidFill>
              </a:rPr>
              <a:t>© European Bank for </a:t>
            </a:r>
            <a:r>
              <a:rPr lang="en-GB" dirty="0">
                <a:solidFill>
                  <a:schemeClr val="accent1"/>
                </a:solidFill>
              </a:rPr>
              <a:t>Reconstruction</a:t>
            </a:r>
            <a:r>
              <a:rPr lang="en-GB" dirty="0" smtClean="0">
                <a:solidFill>
                  <a:srgbClr val="0070C0"/>
                </a:solidFill>
              </a:rPr>
              <a:t> and Development</a:t>
            </a:r>
          </a:p>
        </p:txBody>
      </p:sp>
    </p:spTree>
    <p:extLst>
      <p:ext uri="{BB962C8B-B14F-4D97-AF65-F5344CB8AC3E}">
        <p14:creationId xmlns:p14="http://schemas.microsoft.com/office/powerpoint/2010/main" val="1060891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latin typeface="Bodoni MT" pitchFamily="18" charset="0"/>
              </a:rPr>
              <a:t>Where we </a:t>
            </a:r>
            <a:r>
              <a:rPr lang="en-GB" dirty="0" smtClean="0">
                <a:latin typeface="Bodoni MT" pitchFamily="18" charset="0"/>
              </a:rPr>
              <a:t>operate</a:t>
            </a:r>
            <a:endParaRPr lang="en-US" dirty="0">
              <a:latin typeface="Bodoni MT" pitchFamily="18" charset="0"/>
            </a:endParaRPr>
          </a:p>
        </p:txBody>
      </p:sp>
      <p:sp>
        <p:nvSpPr>
          <p:cNvPr id="5" name="Footer Placeholder 4"/>
          <p:cNvSpPr>
            <a:spLocks noGrp="1"/>
          </p:cNvSpPr>
          <p:nvPr>
            <p:ph type="ftr" sz="quarter" idx="3"/>
          </p:nvPr>
        </p:nvSpPr>
        <p:spPr>
          <a:xfrm>
            <a:off x="3238499" y="6469200"/>
            <a:ext cx="2879725" cy="378000"/>
          </a:xfrm>
        </p:spPr>
        <p:txBody>
          <a:bodyPr/>
          <a:lstStyle/>
          <a:p>
            <a:r>
              <a:rPr lang="en-GB" sz="900" dirty="0"/>
              <a:t>© European Bank for Reconstruction and Development</a:t>
            </a:r>
          </a:p>
        </p:txBody>
      </p:sp>
      <p:sp>
        <p:nvSpPr>
          <p:cNvPr id="6" name="Slide Number Placeholder 5"/>
          <p:cNvSpPr>
            <a:spLocks noGrp="1"/>
          </p:cNvSpPr>
          <p:nvPr>
            <p:ph type="sldNum" sz="quarter" idx="4"/>
          </p:nvPr>
        </p:nvSpPr>
        <p:spPr/>
        <p:txBody>
          <a:bodyPr/>
          <a:lstStyle/>
          <a:p>
            <a:fld id="{71F9F866-B438-9445-8D9F-1F8FF6608833}" type="slidenum">
              <a:rPr lang="en-GB" smtClean="0"/>
              <a:pPr/>
              <a:t>5</a:t>
            </a:fld>
            <a:endParaRPr lang="en-GB"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5618" y="1094154"/>
            <a:ext cx="8382417" cy="537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81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45" y="-1"/>
            <a:ext cx="6375494" cy="1080000"/>
          </a:xfrm>
        </p:spPr>
        <p:txBody>
          <a:bodyPr>
            <a:noAutofit/>
          </a:bodyPr>
          <a:lstStyle/>
          <a:p>
            <a:r>
              <a:rPr lang="en-GB" altLang="en-US" sz="2400" dirty="0"/>
              <a:t>Information and Communication Technologies Team </a:t>
            </a:r>
            <a:r>
              <a:rPr lang="en-GB" altLang="en-US" sz="2400" dirty="0" smtClean="0"/>
              <a:t>Portfolio</a:t>
            </a:r>
            <a:endParaRPr lang="en-GB" sz="2400" dirty="0"/>
          </a:p>
        </p:txBody>
      </p:sp>
      <p:sp>
        <p:nvSpPr>
          <p:cNvPr id="4" name="Slide Number Placeholder 3"/>
          <p:cNvSpPr>
            <a:spLocks noGrp="1"/>
          </p:cNvSpPr>
          <p:nvPr>
            <p:ph type="sldNum" sz="quarter" idx="4"/>
          </p:nvPr>
        </p:nvSpPr>
        <p:spPr/>
        <p:txBody>
          <a:bodyPr/>
          <a:lstStyle/>
          <a:p>
            <a:fld id="{FA83B8D6-F8CB-465E-A3F9-C0CB9076341A}" type="slidenum">
              <a:rPr lang="en-GB" smtClean="0">
                <a:solidFill>
                  <a:srgbClr val="0070C0"/>
                </a:solidFill>
              </a:rPr>
              <a:pPr/>
              <a:t>6</a:t>
            </a:fld>
            <a:endParaRPr lang="en-GB" dirty="0">
              <a:solidFill>
                <a:srgbClr val="0070C0"/>
              </a:solidFill>
            </a:endParaRPr>
          </a:p>
        </p:txBody>
      </p:sp>
      <p:sp>
        <p:nvSpPr>
          <p:cNvPr id="6" name="Rectangle 3"/>
          <p:cNvSpPr txBox="1">
            <a:spLocks noChangeArrowheads="1"/>
          </p:cNvSpPr>
          <p:nvPr/>
        </p:nvSpPr>
        <p:spPr>
          <a:xfrm>
            <a:off x="225425" y="1108834"/>
            <a:ext cx="8679004" cy="1208196"/>
          </a:xfrm>
          <a:prstGeom prst="rect">
            <a:avLst/>
          </a:prstGeom>
        </p:spPr>
        <p:txBody>
          <a:bodyPr vert="horz" lIns="91440" tIns="45720" rIns="91440" bIns="45720" rtlCol="0" anchor="ctr"/>
          <a:lstStyle>
            <a:defPPr>
              <a:defRPr lang="en-GB"/>
            </a:defPPr>
            <a:lvl1pPr marL="0" marR="0" indent="0" algn="ctr" defTabSz="914400" rtl="0" eaLnBrk="1" fontAlgn="base" latinLnBrk="0" hangingPunct="1">
              <a:lnSpc>
                <a:spcPct val="100000"/>
              </a:lnSpc>
              <a:spcBef>
                <a:spcPct val="0"/>
              </a:spcBef>
              <a:spcAft>
                <a:spcPct val="50000"/>
              </a:spcAft>
              <a:buClrTx/>
              <a:buSzTx/>
              <a:buFontTx/>
              <a:buNone/>
              <a:tabLst/>
              <a:defRPr sz="900" kern="1200">
                <a:solidFill>
                  <a:schemeClr val="bg1"/>
                </a:solidFill>
                <a:latin typeface="Arial" pitchFamily="34" charset="0"/>
                <a:ea typeface="+mn-ea"/>
                <a:cs typeface="Arial" pitchFamily="34" charset="0"/>
              </a:defRPr>
            </a:lvl1pPr>
            <a:lvl2pPr marL="457200" algn="l" rtl="0" fontAlgn="base">
              <a:spcBef>
                <a:spcPct val="0"/>
              </a:spcBef>
              <a:spcAft>
                <a:spcPct val="50000"/>
              </a:spcAft>
              <a:defRPr sz="1200" kern="1200">
                <a:solidFill>
                  <a:schemeClr val="bg1"/>
                </a:solidFill>
                <a:latin typeface="Arial" pitchFamily="34" charset="0"/>
                <a:ea typeface="+mn-ea"/>
                <a:cs typeface="Arial" pitchFamily="34" charset="0"/>
              </a:defRPr>
            </a:lvl2pPr>
            <a:lvl3pPr marL="914400" algn="l" rtl="0" fontAlgn="base">
              <a:spcBef>
                <a:spcPct val="0"/>
              </a:spcBef>
              <a:spcAft>
                <a:spcPct val="50000"/>
              </a:spcAft>
              <a:defRPr sz="1200" kern="1200">
                <a:solidFill>
                  <a:schemeClr val="bg1"/>
                </a:solidFill>
                <a:latin typeface="Arial" pitchFamily="34" charset="0"/>
                <a:ea typeface="+mn-ea"/>
                <a:cs typeface="Arial" pitchFamily="34" charset="0"/>
              </a:defRPr>
            </a:lvl3pPr>
            <a:lvl4pPr marL="1371600" algn="l" rtl="0" fontAlgn="base">
              <a:spcBef>
                <a:spcPct val="0"/>
              </a:spcBef>
              <a:spcAft>
                <a:spcPct val="50000"/>
              </a:spcAft>
              <a:defRPr sz="1200" kern="1200">
                <a:solidFill>
                  <a:schemeClr val="bg1"/>
                </a:solidFill>
                <a:latin typeface="Arial" pitchFamily="34" charset="0"/>
                <a:ea typeface="+mn-ea"/>
                <a:cs typeface="Arial" pitchFamily="34" charset="0"/>
              </a:defRPr>
            </a:lvl4pPr>
            <a:lvl5pPr marL="1828800" algn="l" rtl="0" fontAlgn="base">
              <a:spcBef>
                <a:spcPct val="0"/>
              </a:spcBef>
              <a:spcAft>
                <a:spcPct val="50000"/>
              </a:spcAft>
              <a:defRPr sz="1200" kern="1200">
                <a:solidFill>
                  <a:schemeClr val="bg1"/>
                </a:solidFill>
                <a:latin typeface="Arial" pitchFamily="34" charset="0"/>
                <a:ea typeface="+mn-ea"/>
                <a:cs typeface="Arial" pitchFamily="34" charset="0"/>
              </a:defRPr>
            </a:lvl5pPr>
            <a:lvl6pPr marL="2286000" algn="l" defTabSz="914400" rtl="0" eaLnBrk="1" latinLnBrk="0" hangingPunct="1">
              <a:defRPr sz="1200" kern="1200">
                <a:solidFill>
                  <a:schemeClr val="bg1"/>
                </a:solidFill>
                <a:latin typeface="Arial" pitchFamily="34" charset="0"/>
                <a:ea typeface="+mn-ea"/>
                <a:cs typeface="Arial" pitchFamily="34" charset="0"/>
              </a:defRPr>
            </a:lvl6pPr>
            <a:lvl7pPr marL="2743200" algn="l" defTabSz="914400" rtl="0" eaLnBrk="1" latinLnBrk="0" hangingPunct="1">
              <a:defRPr sz="1200" kern="1200">
                <a:solidFill>
                  <a:schemeClr val="bg1"/>
                </a:solidFill>
                <a:latin typeface="Arial" pitchFamily="34" charset="0"/>
                <a:ea typeface="+mn-ea"/>
                <a:cs typeface="Arial" pitchFamily="34" charset="0"/>
              </a:defRPr>
            </a:lvl7pPr>
            <a:lvl8pPr marL="3200400" algn="l" defTabSz="914400" rtl="0" eaLnBrk="1" latinLnBrk="0" hangingPunct="1">
              <a:defRPr sz="1200" kern="1200">
                <a:solidFill>
                  <a:schemeClr val="bg1"/>
                </a:solidFill>
                <a:latin typeface="Arial" pitchFamily="34" charset="0"/>
                <a:ea typeface="+mn-ea"/>
                <a:cs typeface="Arial" pitchFamily="34" charset="0"/>
              </a:defRPr>
            </a:lvl8pPr>
            <a:lvl9pPr marL="3657600" algn="l" defTabSz="914400" rtl="0" eaLnBrk="1" latinLnBrk="0" hangingPunct="1">
              <a:defRPr sz="1200" kern="1200">
                <a:solidFill>
                  <a:schemeClr val="bg1"/>
                </a:solidFill>
                <a:latin typeface="Arial" pitchFamily="34" charset="0"/>
                <a:ea typeface="+mn-ea"/>
                <a:cs typeface="Arial" pitchFamily="34" charset="0"/>
              </a:defRPr>
            </a:lvl9pPr>
          </a:lstStyle>
          <a:p>
            <a:pPr marL="285750" indent="-285750" algn="l">
              <a:lnSpc>
                <a:spcPct val="150000"/>
              </a:lnSpc>
              <a:buClr>
                <a:schemeClr val="accent1"/>
              </a:buClr>
              <a:buFont typeface="Wingdings" panose="05000000000000000000" pitchFamily="2" charset="2"/>
              <a:buChar char="Ø"/>
              <a:defRPr/>
            </a:pPr>
            <a:r>
              <a:rPr lang="en-GB" sz="1400" dirty="0">
                <a:solidFill>
                  <a:schemeClr val="accent1"/>
                </a:solidFill>
                <a:latin typeface="Bodoni MT" panose="02070603080606020203" pitchFamily="18" charset="0"/>
                <a:ea typeface="ＭＳ Ｐゴシック" charset="0"/>
                <a:cs typeface="Bodoni MT" panose="02070603080606020203" pitchFamily="18" charset="0"/>
              </a:rPr>
              <a:t>Cumulative financing to date: €</a:t>
            </a:r>
            <a:r>
              <a:rPr lang="en-GB" sz="1400" dirty="0" smtClean="0">
                <a:solidFill>
                  <a:schemeClr val="accent1"/>
                </a:solidFill>
                <a:latin typeface="Bodoni MT" panose="02070603080606020203" pitchFamily="18" charset="0"/>
                <a:ea typeface="ＭＳ Ｐゴシック" charset="0"/>
                <a:cs typeface="Bodoni MT" panose="02070603080606020203" pitchFamily="18" charset="0"/>
              </a:rPr>
              <a:t>3.65 </a:t>
            </a:r>
            <a:r>
              <a:rPr lang="en-GB" sz="1400" dirty="0">
                <a:solidFill>
                  <a:schemeClr val="accent1"/>
                </a:solidFill>
                <a:latin typeface="Bodoni MT" panose="02070603080606020203" pitchFamily="18" charset="0"/>
                <a:ea typeface="ＭＳ Ｐゴシック" charset="0"/>
                <a:cs typeface="Bodoni MT" panose="02070603080606020203" pitchFamily="18" charset="0"/>
              </a:rPr>
              <a:t>billion</a:t>
            </a:r>
          </a:p>
          <a:p>
            <a:pPr marL="285750" indent="-285750" algn="l">
              <a:lnSpc>
                <a:spcPct val="150000"/>
              </a:lnSpc>
              <a:buClr>
                <a:schemeClr val="accent1"/>
              </a:buClr>
              <a:buFont typeface="Wingdings" panose="05000000000000000000" pitchFamily="2" charset="2"/>
              <a:buChar char="Ø"/>
              <a:defRPr/>
            </a:pPr>
            <a:r>
              <a:rPr lang="en-GB" sz="1400" dirty="0">
                <a:solidFill>
                  <a:schemeClr val="accent1"/>
                </a:solidFill>
                <a:latin typeface="Bodoni MT" panose="02070603080606020203" pitchFamily="18" charset="0"/>
                <a:ea typeface="ＭＳ Ｐゴシック" charset="0"/>
                <a:cs typeface="Bodoni MT" panose="02070603080606020203" pitchFamily="18" charset="0"/>
              </a:rPr>
              <a:t>Current portfolio: €</a:t>
            </a:r>
            <a:r>
              <a:rPr lang="en-GB" sz="1400" dirty="0" smtClean="0">
                <a:solidFill>
                  <a:schemeClr val="accent1"/>
                </a:solidFill>
                <a:latin typeface="Bodoni MT" panose="02070603080606020203" pitchFamily="18" charset="0"/>
                <a:ea typeface="ＭＳ Ｐゴシック" charset="0"/>
                <a:cs typeface="Bodoni MT" panose="02070603080606020203" pitchFamily="18" charset="0"/>
              </a:rPr>
              <a:t>0.68 </a:t>
            </a:r>
            <a:r>
              <a:rPr lang="en-GB" sz="1400" dirty="0">
                <a:solidFill>
                  <a:schemeClr val="accent1"/>
                </a:solidFill>
                <a:latin typeface="Bodoni MT" panose="02070603080606020203" pitchFamily="18" charset="0"/>
                <a:ea typeface="ＭＳ Ｐゴシック" charset="0"/>
                <a:cs typeface="Bodoni MT" panose="02070603080606020203" pitchFamily="18" charset="0"/>
              </a:rPr>
              <a:t>billion</a:t>
            </a:r>
          </a:p>
          <a:p>
            <a:pPr marL="285750" indent="-285750" algn="l">
              <a:lnSpc>
                <a:spcPct val="150000"/>
              </a:lnSpc>
              <a:buClr>
                <a:schemeClr val="accent1"/>
              </a:buClr>
              <a:buFont typeface="Wingdings" panose="05000000000000000000" pitchFamily="2" charset="2"/>
              <a:buChar char="Ø"/>
              <a:defRPr/>
            </a:pPr>
            <a:r>
              <a:rPr lang="en-US" sz="1400" dirty="0">
                <a:solidFill>
                  <a:schemeClr val="accent1"/>
                </a:solidFill>
                <a:latin typeface="Bodoni MT" panose="02070603080606020203" pitchFamily="18" charset="0"/>
                <a:ea typeface="ＭＳ Ｐゴシック" charset="0"/>
                <a:cs typeface="Bodoni MT" panose="02070603080606020203" pitchFamily="18" charset="0"/>
              </a:rPr>
              <a:t>Over 158 deals ranging from a few million to over 180 million EURO in 34 CEE/CIS countries</a:t>
            </a:r>
            <a:endParaRPr lang="en-GB" sz="1400" dirty="0">
              <a:solidFill>
                <a:schemeClr val="accent1"/>
              </a:solidFill>
              <a:latin typeface="Bodoni MT" panose="02070603080606020203" pitchFamily="18" charset="0"/>
              <a:ea typeface="ＭＳ Ｐゴシック" charset="0"/>
              <a:cs typeface="Bodoni MT" panose="02070603080606020203" pitchFamily="18" charset="0"/>
            </a:endParaRPr>
          </a:p>
        </p:txBody>
      </p:sp>
      <p:sp>
        <p:nvSpPr>
          <p:cNvPr id="11" name="Rectangle 8"/>
          <p:cNvSpPr>
            <a:spLocks noChangeArrowheads="1"/>
          </p:cNvSpPr>
          <p:nvPr/>
        </p:nvSpPr>
        <p:spPr bwMode="auto">
          <a:xfrm>
            <a:off x="249144" y="51792"/>
            <a:ext cx="8448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endParaRPr lang="en-GB" altLang="en-US" sz="3300" b="1" dirty="0"/>
          </a:p>
        </p:txBody>
      </p:sp>
      <p:sp>
        <p:nvSpPr>
          <p:cNvPr id="12" name="Rectangle 8"/>
          <p:cNvSpPr>
            <a:spLocks noChangeArrowheads="1"/>
          </p:cNvSpPr>
          <p:nvPr/>
        </p:nvSpPr>
        <p:spPr bwMode="auto">
          <a:xfrm>
            <a:off x="4332194" y="2913320"/>
            <a:ext cx="4572235" cy="315913"/>
          </a:xfrm>
          <a:prstGeom prst="rect">
            <a:avLst/>
          </a:prstGeom>
          <a:solidFill>
            <a:schemeClr val="accent1"/>
          </a:solidFill>
          <a:ln>
            <a:noFill/>
          </a:ln>
          <a:effectLst/>
        </p:spPr>
        <p:txBody>
          <a:bodyPr anchor="ctr"/>
          <a:lstStyle>
            <a:lvl1pPr marL="177800">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en-US" altLang="en-US" sz="1400" b="1" dirty="0">
                <a:solidFill>
                  <a:schemeClr val="bg1"/>
                </a:solidFill>
                <a:cs typeface="Arial" charset="0"/>
              </a:rPr>
              <a:t>Selected Subsectors</a:t>
            </a:r>
            <a:endParaRPr lang="en-GB" altLang="en-US" sz="1400" b="1" dirty="0">
              <a:solidFill>
                <a:schemeClr val="bg1"/>
              </a:solidFill>
              <a:cs typeface="Arial" charset="0"/>
            </a:endParaRPr>
          </a:p>
        </p:txBody>
      </p:sp>
      <p:sp>
        <p:nvSpPr>
          <p:cNvPr id="13" name="Text Box 11"/>
          <p:cNvSpPr txBox="1">
            <a:spLocks noChangeArrowheads="1"/>
          </p:cNvSpPr>
          <p:nvPr/>
        </p:nvSpPr>
        <p:spPr bwMode="auto">
          <a:xfrm>
            <a:off x="4240274" y="3382909"/>
            <a:ext cx="215582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marL="285750" indent="-285750" eaLnBrk="1" hangingPunct="1">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Mobile </a:t>
            </a:r>
            <a:r>
              <a:rPr lang="en-GB" altLang="en-US" sz="1400" dirty="0">
                <a:solidFill>
                  <a:schemeClr val="accent1"/>
                </a:solidFill>
                <a:latin typeface="Bodoni MT" panose="02070603080606020203" pitchFamily="18" charset="0"/>
                <a:cs typeface="Bodoni MT" panose="02070603080606020203" pitchFamily="18" charset="0"/>
              </a:rPr>
              <a:t>&amp; fixed line</a:t>
            </a:r>
          </a:p>
          <a:p>
            <a:pPr marL="285750" indent="-285750" eaLnBrk="1" hangingPunct="1">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ISPs </a:t>
            </a:r>
            <a:endParaRPr lang="en-GB" altLang="en-US" sz="1400" dirty="0">
              <a:solidFill>
                <a:schemeClr val="accent1"/>
              </a:solidFill>
              <a:latin typeface="Bodoni MT" panose="02070603080606020203" pitchFamily="18" charset="0"/>
              <a:cs typeface="Bodoni MT" panose="02070603080606020203" pitchFamily="18" charset="0"/>
            </a:endParaRPr>
          </a:p>
          <a:p>
            <a:pPr marL="285750" indent="-285750" eaLnBrk="1" hangingPunct="1">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Cable TV</a:t>
            </a:r>
          </a:p>
          <a:p>
            <a:pPr marL="285750" indent="-285750">
              <a:buClr>
                <a:schemeClr val="accent1"/>
              </a:buClr>
              <a:buFont typeface="Wingdings" panose="05000000000000000000" pitchFamily="2" charset="2"/>
              <a:buChar char="Ø"/>
            </a:pPr>
            <a:r>
              <a:rPr lang="en-GB" altLang="en-US" sz="1400" dirty="0">
                <a:solidFill>
                  <a:schemeClr val="accent1"/>
                </a:solidFill>
                <a:latin typeface="Bodoni MT" panose="02070603080606020203" pitchFamily="18" charset="0"/>
                <a:cs typeface="Bodoni MT" panose="02070603080606020203" pitchFamily="18" charset="0"/>
              </a:rPr>
              <a:t>Digital Switchover</a:t>
            </a:r>
          </a:p>
          <a:p>
            <a:pPr marL="285750" indent="-285750" eaLnBrk="1" hangingPunct="1">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Towers</a:t>
            </a:r>
            <a:endParaRPr lang="en-GB" altLang="en-US" sz="1400" dirty="0">
              <a:solidFill>
                <a:schemeClr val="accent1"/>
              </a:solidFill>
              <a:latin typeface="Bodoni MT" panose="02070603080606020203" pitchFamily="18" charset="0"/>
              <a:cs typeface="Bodoni MT" panose="02070603080606020203" pitchFamily="18" charset="0"/>
            </a:endParaRPr>
          </a:p>
          <a:p>
            <a:pPr marL="285750" indent="-285750" eaLnBrk="1" hangingPunct="1">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Satellites</a:t>
            </a:r>
            <a:endParaRPr lang="en-GB" altLang="en-US" sz="1400" dirty="0">
              <a:solidFill>
                <a:schemeClr val="accent1"/>
              </a:solidFill>
              <a:latin typeface="Bodoni MT" panose="02070603080606020203" pitchFamily="18" charset="0"/>
              <a:cs typeface="Bodoni MT" panose="02070603080606020203" pitchFamily="18" charset="0"/>
            </a:endParaRPr>
          </a:p>
          <a:p>
            <a:pPr marL="285750" indent="-285750" eaLnBrk="1" hangingPunct="1">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Fibre</a:t>
            </a:r>
            <a:endParaRPr lang="en-GB" altLang="en-US" sz="1400" dirty="0">
              <a:solidFill>
                <a:schemeClr val="accent1"/>
              </a:solidFill>
              <a:latin typeface="Bodoni MT" panose="02070603080606020203" pitchFamily="18" charset="0"/>
              <a:cs typeface="Bodoni MT" panose="02070603080606020203" pitchFamily="18" charset="0"/>
            </a:endParaRPr>
          </a:p>
          <a:p>
            <a:pPr marL="285750" indent="-285750" eaLnBrk="1" hangingPunct="1">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Wireless </a:t>
            </a:r>
            <a:r>
              <a:rPr lang="en-GB" altLang="en-US" sz="1400" dirty="0">
                <a:solidFill>
                  <a:schemeClr val="accent1"/>
                </a:solidFill>
                <a:latin typeface="Bodoni MT" panose="02070603080606020203" pitchFamily="18" charset="0"/>
                <a:cs typeface="Bodoni MT" panose="02070603080606020203" pitchFamily="18" charset="0"/>
              </a:rPr>
              <a:t>broadband</a:t>
            </a:r>
          </a:p>
          <a:p>
            <a:pPr marL="285750" indent="-285750" eaLnBrk="1" hangingPunct="1">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Data </a:t>
            </a:r>
            <a:r>
              <a:rPr lang="en-GB" altLang="en-US" sz="1400" dirty="0">
                <a:solidFill>
                  <a:schemeClr val="accent1"/>
                </a:solidFill>
                <a:latin typeface="Bodoni MT" panose="02070603080606020203" pitchFamily="18" charset="0"/>
                <a:cs typeface="Bodoni MT" panose="02070603080606020203" pitchFamily="18" charset="0"/>
              </a:rPr>
              <a:t>centers</a:t>
            </a:r>
          </a:p>
          <a:p>
            <a:pPr marL="285750" indent="-285750" eaLnBrk="1" hangingPunct="1">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MVNO</a:t>
            </a:r>
            <a:endParaRPr lang="en-GB" altLang="en-US" sz="1400" dirty="0">
              <a:solidFill>
                <a:schemeClr val="accent1"/>
              </a:solidFill>
              <a:latin typeface="Bodoni MT" panose="02070603080606020203" pitchFamily="18" charset="0"/>
              <a:cs typeface="Bodoni MT" panose="02070603080606020203" pitchFamily="18" charset="0"/>
            </a:endParaRPr>
          </a:p>
          <a:p>
            <a:pPr marL="285750" indent="-285750" eaLnBrk="1" hangingPunct="1">
              <a:buClr>
                <a:schemeClr val="accent1"/>
              </a:buClr>
              <a:buFont typeface="Wingdings" panose="05000000000000000000" pitchFamily="2" charset="2"/>
              <a:buChar char="Ø"/>
            </a:pPr>
            <a:r>
              <a:rPr lang="en-GB" altLang="en-US" sz="1400" dirty="0" err="1" smtClean="0">
                <a:solidFill>
                  <a:schemeClr val="accent1"/>
                </a:solidFill>
                <a:latin typeface="Bodoni MT" panose="02070603080606020203" pitchFamily="18" charset="0"/>
                <a:cs typeface="Bodoni MT" panose="02070603080606020203" pitchFamily="18" charset="0"/>
              </a:rPr>
              <a:t>Pay-TV</a:t>
            </a:r>
            <a:r>
              <a:rPr lang="en-GB" altLang="en-US" sz="1400" dirty="0" smtClean="0">
                <a:solidFill>
                  <a:schemeClr val="accent1"/>
                </a:solidFill>
                <a:latin typeface="Bodoni MT" panose="02070603080606020203" pitchFamily="18" charset="0"/>
                <a:cs typeface="Bodoni MT" panose="02070603080606020203" pitchFamily="18" charset="0"/>
              </a:rPr>
              <a:t> </a:t>
            </a:r>
            <a:endParaRPr lang="en-GB" altLang="en-US" sz="1400" dirty="0">
              <a:solidFill>
                <a:schemeClr val="accent1"/>
              </a:solidFill>
              <a:latin typeface="Bodoni MT" panose="02070603080606020203" pitchFamily="18" charset="0"/>
              <a:cs typeface="Bodoni MT" panose="02070603080606020203" pitchFamily="18" charset="0"/>
            </a:endParaRPr>
          </a:p>
          <a:p>
            <a:pPr marL="285750" indent="-285750" eaLnBrk="1" hangingPunct="1">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Mobile </a:t>
            </a:r>
            <a:r>
              <a:rPr lang="en-GB" altLang="en-US" sz="1400" dirty="0">
                <a:solidFill>
                  <a:schemeClr val="accent1"/>
                </a:solidFill>
                <a:latin typeface="Bodoni MT" panose="02070603080606020203" pitchFamily="18" charset="0"/>
                <a:cs typeface="Bodoni MT" panose="02070603080606020203" pitchFamily="18" charset="0"/>
              </a:rPr>
              <a:t>payments</a:t>
            </a:r>
          </a:p>
          <a:p>
            <a:pPr eaLnBrk="1" hangingPunct="1">
              <a:buFontTx/>
              <a:buChar char="•"/>
            </a:pPr>
            <a:endParaRPr lang="en-GB" altLang="en-US" sz="1400" dirty="0">
              <a:solidFill>
                <a:schemeClr val="accent1"/>
              </a:solidFill>
              <a:latin typeface="Bodoni MT" panose="02070603080606020203" pitchFamily="18" charset="0"/>
              <a:cs typeface="Bodoni MT" panose="02070603080606020203" pitchFamily="18" charset="0"/>
            </a:endParaRPr>
          </a:p>
        </p:txBody>
      </p:sp>
      <p:sp>
        <p:nvSpPr>
          <p:cNvPr id="14" name="Rectangle 10"/>
          <p:cNvSpPr>
            <a:spLocks noChangeArrowheads="1"/>
          </p:cNvSpPr>
          <p:nvPr/>
        </p:nvSpPr>
        <p:spPr bwMode="auto">
          <a:xfrm>
            <a:off x="6812724" y="3379398"/>
            <a:ext cx="24542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marL="285750" indent="-285750">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IT </a:t>
            </a:r>
            <a:r>
              <a:rPr lang="en-GB" altLang="en-US" sz="1400" dirty="0">
                <a:solidFill>
                  <a:schemeClr val="accent1"/>
                </a:solidFill>
                <a:latin typeface="Bodoni MT" panose="02070603080606020203" pitchFamily="18" charset="0"/>
                <a:cs typeface="Bodoni MT" panose="02070603080606020203" pitchFamily="18" charset="0"/>
              </a:rPr>
              <a:t>services</a:t>
            </a:r>
          </a:p>
          <a:p>
            <a:pPr marL="285750" indent="-285750">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Software </a:t>
            </a:r>
            <a:r>
              <a:rPr lang="en-GB" altLang="en-US" sz="1400" dirty="0">
                <a:solidFill>
                  <a:schemeClr val="accent1"/>
                </a:solidFill>
                <a:latin typeface="Bodoni MT" panose="02070603080606020203" pitchFamily="18" charset="0"/>
                <a:cs typeface="Bodoni MT" panose="02070603080606020203" pitchFamily="18" charset="0"/>
              </a:rPr>
              <a:t>developers</a:t>
            </a:r>
          </a:p>
          <a:p>
            <a:pPr marL="285750" indent="-285750">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Systems </a:t>
            </a:r>
            <a:r>
              <a:rPr lang="en-GB" altLang="en-US" sz="1400" dirty="0">
                <a:solidFill>
                  <a:schemeClr val="accent1"/>
                </a:solidFill>
                <a:latin typeface="Bodoni MT" panose="02070603080606020203" pitchFamily="18" charset="0"/>
                <a:cs typeface="Bodoni MT" panose="02070603080606020203" pitchFamily="18" charset="0"/>
              </a:rPr>
              <a:t>integrators</a:t>
            </a:r>
          </a:p>
          <a:p>
            <a:pPr marL="285750" indent="-285750">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Call </a:t>
            </a:r>
            <a:r>
              <a:rPr lang="en-GB" altLang="en-US" sz="1400" dirty="0">
                <a:solidFill>
                  <a:schemeClr val="accent1"/>
                </a:solidFill>
                <a:latin typeface="Bodoni MT" panose="02070603080606020203" pitchFamily="18" charset="0"/>
                <a:cs typeface="Bodoni MT" panose="02070603080606020203" pitchFamily="18" charset="0"/>
              </a:rPr>
              <a:t>centers</a:t>
            </a:r>
          </a:p>
          <a:p>
            <a:pPr marL="285750" indent="-285750">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Cinema </a:t>
            </a:r>
            <a:r>
              <a:rPr lang="en-GB" altLang="en-US" sz="1400" dirty="0">
                <a:solidFill>
                  <a:schemeClr val="accent1"/>
                </a:solidFill>
                <a:latin typeface="Bodoni MT" panose="02070603080606020203" pitchFamily="18" charset="0"/>
                <a:cs typeface="Bodoni MT" panose="02070603080606020203" pitchFamily="18" charset="0"/>
              </a:rPr>
              <a:t>chains</a:t>
            </a:r>
          </a:p>
          <a:p>
            <a:pPr marL="285750" indent="-285750">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Outdoor </a:t>
            </a:r>
            <a:r>
              <a:rPr lang="en-GB" altLang="en-US" sz="1400" dirty="0">
                <a:solidFill>
                  <a:schemeClr val="accent1"/>
                </a:solidFill>
                <a:latin typeface="Bodoni MT" panose="02070603080606020203" pitchFamily="18" charset="0"/>
                <a:cs typeface="Bodoni MT" panose="02070603080606020203" pitchFamily="18" charset="0"/>
              </a:rPr>
              <a:t>advertising</a:t>
            </a:r>
          </a:p>
          <a:p>
            <a:pPr marL="285750" indent="-285750">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Internet</a:t>
            </a:r>
            <a:endParaRPr lang="en-GB" altLang="en-US" sz="1400" dirty="0">
              <a:solidFill>
                <a:schemeClr val="accent1"/>
              </a:solidFill>
              <a:latin typeface="Bodoni MT" panose="02070603080606020203" pitchFamily="18" charset="0"/>
              <a:cs typeface="Bodoni MT" panose="02070603080606020203" pitchFamily="18" charset="0"/>
            </a:endParaRPr>
          </a:p>
          <a:p>
            <a:pPr marL="285750" indent="-285750">
              <a:buClr>
                <a:schemeClr val="accent1"/>
              </a:buClr>
              <a:buFont typeface="Wingdings" panose="05000000000000000000" pitchFamily="2" charset="2"/>
              <a:buChar char="Ø"/>
            </a:pPr>
            <a:r>
              <a:rPr lang="en-GB" altLang="en-US" sz="1400" dirty="0" err="1" smtClean="0">
                <a:solidFill>
                  <a:schemeClr val="accent1"/>
                </a:solidFill>
                <a:latin typeface="Bodoni MT" panose="02070603080606020203" pitchFamily="18" charset="0"/>
                <a:cs typeface="Bodoni MT" panose="02070603080606020203" pitchFamily="18" charset="0"/>
              </a:rPr>
              <a:t>Cleantech</a:t>
            </a:r>
            <a:endParaRPr lang="en-GB" altLang="en-US" sz="1400" dirty="0">
              <a:solidFill>
                <a:schemeClr val="accent1"/>
              </a:solidFill>
              <a:latin typeface="Bodoni MT" panose="02070603080606020203" pitchFamily="18" charset="0"/>
              <a:cs typeface="Bodoni MT" panose="02070603080606020203" pitchFamily="18" charset="0"/>
            </a:endParaRPr>
          </a:p>
          <a:p>
            <a:pPr marL="285750" indent="-285750">
              <a:buClr>
                <a:schemeClr val="accent1"/>
              </a:buClr>
              <a:buFont typeface="Wingdings" panose="05000000000000000000" pitchFamily="2" charset="2"/>
              <a:buChar char="Ø"/>
            </a:pPr>
            <a:r>
              <a:rPr lang="en-GB" altLang="en-US" sz="1400" dirty="0" smtClean="0">
                <a:solidFill>
                  <a:schemeClr val="accent1"/>
                </a:solidFill>
                <a:latin typeface="Bodoni MT" panose="02070603080606020203" pitchFamily="18" charset="0"/>
                <a:cs typeface="Bodoni MT" panose="02070603080606020203" pitchFamily="18" charset="0"/>
              </a:rPr>
              <a:t>Semiconductors</a:t>
            </a:r>
            <a:endParaRPr lang="en-GB" altLang="en-US" sz="1400" dirty="0">
              <a:solidFill>
                <a:schemeClr val="accent1"/>
              </a:solidFill>
              <a:latin typeface="Bodoni MT" panose="02070603080606020203" pitchFamily="18" charset="0"/>
              <a:cs typeface="Bodoni MT" panose="02070603080606020203" pitchFamily="18" charset="0"/>
            </a:endParaRPr>
          </a:p>
        </p:txBody>
      </p:sp>
      <p:sp>
        <p:nvSpPr>
          <p:cNvPr id="5" name="Footer Placeholder 4"/>
          <p:cNvSpPr>
            <a:spLocks noGrp="1"/>
          </p:cNvSpPr>
          <p:nvPr>
            <p:ph type="ftr" sz="quarter" idx="3"/>
          </p:nvPr>
        </p:nvSpPr>
        <p:spPr/>
        <p:txBody>
          <a:bodyPr/>
          <a:lstStyle/>
          <a:p>
            <a:r>
              <a:rPr lang="en-GB" sz="1000" dirty="0" smtClean="0">
                <a:solidFill>
                  <a:srgbClr val="0070C0"/>
                </a:solidFill>
              </a:rPr>
              <a:t>© European Bank for Reconstruction and Development</a:t>
            </a:r>
          </a:p>
        </p:txBody>
      </p:sp>
      <p:graphicFrame>
        <p:nvGraphicFramePr>
          <p:cNvPr id="7" name="Chart 6"/>
          <p:cNvGraphicFramePr/>
          <p:nvPr>
            <p:extLst>
              <p:ext uri="{D42A27DB-BD31-4B8C-83A1-F6EECF244321}">
                <p14:modId xmlns:p14="http://schemas.microsoft.com/office/powerpoint/2010/main" val="4257199735"/>
              </p:ext>
            </p:extLst>
          </p:nvPr>
        </p:nvGraphicFramePr>
        <p:xfrm>
          <a:off x="0" y="2763519"/>
          <a:ext cx="4332194" cy="37071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202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64" y="7438"/>
            <a:ext cx="6335713" cy="1080000"/>
          </a:xfrm>
        </p:spPr>
        <p:txBody>
          <a:bodyPr>
            <a:normAutofit/>
          </a:bodyPr>
          <a:lstStyle/>
          <a:p>
            <a:r>
              <a:rPr lang="en-GB" sz="2400" dirty="0"/>
              <a:t>Selected projects the ICT team executed in the past across all countries of operations (1/2)</a:t>
            </a:r>
          </a:p>
        </p:txBody>
      </p:sp>
      <p:sp>
        <p:nvSpPr>
          <p:cNvPr id="4" name="Slide Number Placeholder 3"/>
          <p:cNvSpPr>
            <a:spLocks noGrp="1"/>
          </p:cNvSpPr>
          <p:nvPr>
            <p:ph type="sldNum" sz="quarter" idx="4"/>
          </p:nvPr>
        </p:nvSpPr>
        <p:spPr/>
        <p:txBody>
          <a:bodyPr/>
          <a:lstStyle/>
          <a:p>
            <a:fld id="{FA83B8D6-F8CB-465E-A3F9-C0CB9076341A}" type="slidenum">
              <a:rPr lang="en-GB" smtClean="0">
                <a:solidFill>
                  <a:srgbClr val="0070C0"/>
                </a:solidFill>
              </a:rPr>
              <a:pPr/>
              <a:t>7</a:t>
            </a:fld>
            <a:endParaRPr lang="en-GB" dirty="0">
              <a:solidFill>
                <a:srgbClr val="0070C0"/>
              </a:solidFill>
            </a:endParaRPr>
          </a:p>
        </p:txBody>
      </p:sp>
      <p:grpSp>
        <p:nvGrpSpPr>
          <p:cNvPr id="37" name="Group 4"/>
          <p:cNvGrpSpPr>
            <a:grpSpLocks/>
          </p:cNvGrpSpPr>
          <p:nvPr/>
        </p:nvGrpSpPr>
        <p:grpSpPr bwMode="auto">
          <a:xfrm>
            <a:off x="7536833" y="4704542"/>
            <a:ext cx="1258887" cy="1439863"/>
            <a:chOff x="2297407" y="1813582"/>
            <a:chExt cx="1258888" cy="1439863"/>
          </a:xfrm>
        </p:grpSpPr>
        <p:sp>
          <p:nvSpPr>
            <p:cNvPr id="38" name="Text Box 39"/>
            <p:cNvSpPr txBox="1">
              <a:spLocks noChangeArrowheads="1"/>
            </p:cNvSpPr>
            <p:nvPr/>
          </p:nvSpPr>
          <p:spPr bwMode="auto">
            <a:xfrm>
              <a:off x="2479970" y="2544150"/>
              <a:ext cx="84613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Equity Investment</a:t>
              </a:r>
            </a:p>
          </p:txBody>
        </p:sp>
        <p:sp>
          <p:nvSpPr>
            <p:cNvPr id="39" name="Text Box 40"/>
            <p:cNvSpPr txBox="1">
              <a:spLocks noChangeArrowheads="1"/>
            </p:cNvSpPr>
            <p:nvPr/>
          </p:nvSpPr>
          <p:spPr bwMode="auto">
            <a:xfrm>
              <a:off x="2429170" y="2708932"/>
              <a:ext cx="1003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Euro 200 million</a:t>
              </a:r>
              <a:endParaRPr lang="en-GB" sz="900" b="1">
                <a:solidFill>
                  <a:srgbClr val="003399"/>
                </a:solidFill>
                <a:latin typeface="Times New Roman" pitchFamily="18" charset="0"/>
              </a:endParaRPr>
            </a:p>
          </p:txBody>
        </p:sp>
        <p:sp>
          <p:nvSpPr>
            <p:cNvPr id="40" name="Text Box 41"/>
            <p:cNvSpPr txBox="1">
              <a:spLocks noChangeArrowheads="1"/>
            </p:cNvSpPr>
            <p:nvPr/>
          </p:nvSpPr>
          <p:spPr bwMode="auto">
            <a:xfrm>
              <a:off x="2705395" y="2373335"/>
              <a:ext cx="39528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Poland</a:t>
              </a:r>
            </a:p>
          </p:txBody>
        </p:sp>
        <p:sp>
          <p:nvSpPr>
            <p:cNvPr id="41" name="Text Box 42"/>
            <p:cNvSpPr txBox="1">
              <a:spLocks noChangeArrowheads="1"/>
            </p:cNvSpPr>
            <p:nvPr/>
          </p:nvSpPr>
          <p:spPr bwMode="auto">
            <a:xfrm>
              <a:off x="2734970" y="3067707"/>
              <a:ext cx="4159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2011</a:t>
              </a:r>
            </a:p>
          </p:txBody>
        </p:sp>
        <p:pic>
          <p:nvPicPr>
            <p:cNvPr id="42" name="Picture 43" descr="polkomtel_plus_logo[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03770" y="2032657"/>
              <a:ext cx="1081087"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20063" y="2952477"/>
              <a:ext cx="169862" cy="16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4" name="Rectangle 114"/>
            <p:cNvSpPr>
              <a:spLocks noChangeArrowheads="1"/>
            </p:cNvSpPr>
            <p:nvPr/>
          </p:nvSpPr>
          <p:spPr bwMode="auto">
            <a:xfrm>
              <a:off x="2297407" y="1813582"/>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grpSp>
        <p:nvGrpSpPr>
          <p:cNvPr id="60" name="Group 99"/>
          <p:cNvGrpSpPr>
            <a:grpSpLocks/>
          </p:cNvGrpSpPr>
          <p:nvPr/>
        </p:nvGrpSpPr>
        <p:grpSpPr bwMode="auto">
          <a:xfrm>
            <a:off x="4652207" y="4704569"/>
            <a:ext cx="1258887" cy="1439862"/>
            <a:chOff x="1038225" y="1704975"/>
            <a:chExt cx="1258888" cy="1439863"/>
          </a:xfrm>
        </p:grpSpPr>
        <p:sp>
          <p:nvSpPr>
            <p:cNvPr id="61" name="Text Box 45"/>
            <p:cNvSpPr txBox="1">
              <a:spLocks noChangeArrowheads="1"/>
            </p:cNvSpPr>
            <p:nvPr/>
          </p:nvSpPr>
          <p:spPr bwMode="auto">
            <a:xfrm>
              <a:off x="1439863" y="2273935"/>
              <a:ext cx="479425"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a:solidFill>
                    <a:srgbClr val="003399"/>
                  </a:solidFill>
                  <a:latin typeface="Times New Roman" pitchFamily="18" charset="0"/>
                </a:rPr>
                <a:t>Regional </a:t>
              </a:r>
            </a:p>
          </p:txBody>
        </p:sp>
        <p:sp>
          <p:nvSpPr>
            <p:cNvPr id="62" name="Text Box 46"/>
            <p:cNvSpPr txBox="1">
              <a:spLocks noChangeArrowheads="1"/>
            </p:cNvSpPr>
            <p:nvPr/>
          </p:nvSpPr>
          <p:spPr bwMode="auto">
            <a:xfrm>
              <a:off x="1433513" y="2959100"/>
              <a:ext cx="43338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2012</a:t>
              </a:r>
            </a:p>
          </p:txBody>
        </p:sp>
        <p:sp>
          <p:nvSpPr>
            <p:cNvPr id="63" name="Text Box 47"/>
            <p:cNvSpPr txBox="1">
              <a:spLocks noChangeArrowheads="1"/>
            </p:cNvSpPr>
            <p:nvPr/>
          </p:nvSpPr>
          <p:spPr bwMode="auto">
            <a:xfrm>
              <a:off x="1254125" y="2426019"/>
              <a:ext cx="8461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Loan</a:t>
              </a:r>
            </a:p>
          </p:txBody>
        </p:sp>
        <p:sp>
          <p:nvSpPr>
            <p:cNvPr id="64" name="Text Box 48"/>
            <p:cNvSpPr txBox="1">
              <a:spLocks noChangeArrowheads="1"/>
            </p:cNvSpPr>
            <p:nvPr/>
          </p:nvSpPr>
          <p:spPr bwMode="auto">
            <a:xfrm>
              <a:off x="1187450" y="2600325"/>
              <a:ext cx="9540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a:solidFill>
                    <a:srgbClr val="003399"/>
                  </a:solidFill>
                  <a:latin typeface="Times New Roman" pitchFamily="18" charset="0"/>
                </a:rPr>
                <a:t>Euro 43 million</a:t>
              </a:r>
              <a:endParaRPr lang="en-GB" sz="900" b="1" dirty="0">
                <a:solidFill>
                  <a:srgbClr val="003399"/>
                </a:solidFill>
                <a:latin typeface="Times New Roman" pitchFamily="18" charset="0"/>
              </a:endParaRPr>
            </a:p>
          </p:txBody>
        </p:sp>
        <p:pic>
          <p:nvPicPr>
            <p:cNvPr id="65" name="Picture 8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7975" y="2824163"/>
              <a:ext cx="169863"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Rectangle 109"/>
            <p:cNvSpPr>
              <a:spLocks noChangeArrowheads="1"/>
            </p:cNvSpPr>
            <p:nvPr/>
          </p:nvSpPr>
          <p:spPr bwMode="auto">
            <a:xfrm>
              <a:off x="1038225" y="1704975"/>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pic>
          <p:nvPicPr>
            <p:cNvPr id="67" name="Picture 11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43038" y="1756834"/>
              <a:ext cx="5016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Rectangle 99"/>
          <p:cNvSpPr>
            <a:spLocks noChangeArrowheads="1"/>
          </p:cNvSpPr>
          <p:nvPr/>
        </p:nvSpPr>
        <p:spPr bwMode="auto">
          <a:xfrm>
            <a:off x="6105710" y="4713447"/>
            <a:ext cx="1258887"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nvGrpSpPr>
          <p:cNvPr id="11" name="Group 10"/>
          <p:cNvGrpSpPr/>
          <p:nvPr/>
        </p:nvGrpSpPr>
        <p:grpSpPr>
          <a:xfrm>
            <a:off x="6159685" y="4755369"/>
            <a:ext cx="1168400" cy="1379537"/>
            <a:chOff x="6195197" y="5518877"/>
            <a:chExt cx="1168400" cy="1379537"/>
          </a:xfrm>
        </p:grpSpPr>
        <p:sp>
          <p:nvSpPr>
            <p:cNvPr id="94" name="Text Box 33"/>
            <p:cNvSpPr txBox="1">
              <a:spLocks noChangeArrowheads="1"/>
            </p:cNvSpPr>
            <p:nvPr/>
          </p:nvSpPr>
          <p:spPr bwMode="auto">
            <a:xfrm>
              <a:off x="6530524" y="6011002"/>
              <a:ext cx="4603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Romania</a:t>
              </a:r>
            </a:p>
          </p:txBody>
        </p:sp>
        <p:sp>
          <p:nvSpPr>
            <p:cNvPr id="95" name="Text Box 34"/>
            <p:cNvSpPr txBox="1">
              <a:spLocks noChangeArrowheads="1"/>
            </p:cNvSpPr>
            <p:nvPr/>
          </p:nvSpPr>
          <p:spPr bwMode="auto">
            <a:xfrm>
              <a:off x="6574609" y="6714264"/>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2012</a:t>
              </a:r>
            </a:p>
          </p:txBody>
        </p:sp>
        <p:sp>
          <p:nvSpPr>
            <p:cNvPr id="96" name="Text Box 35"/>
            <p:cNvSpPr txBox="1">
              <a:spLocks noChangeArrowheads="1"/>
            </p:cNvSpPr>
            <p:nvPr/>
          </p:nvSpPr>
          <p:spPr bwMode="auto">
            <a:xfrm>
              <a:off x="6357122" y="6178324"/>
              <a:ext cx="84613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Loan</a:t>
              </a:r>
            </a:p>
          </p:txBody>
        </p:sp>
        <p:sp>
          <p:nvSpPr>
            <p:cNvPr id="97" name="Text Box 36"/>
            <p:cNvSpPr txBox="1">
              <a:spLocks noChangeArrowheads="1"/>
            </p:cNvSpPr>
            <p:nvPr/>
          </p:nvSpPr>
          <p:spPr bwMode="auto">
            <a:xfrm>
              <a:off x="6309497" y="6371364"/>
              <a:ext cx="9541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Euro 15 million</a:t>
              </a:r>
              <a:endParaRPr lang="en-GB" sz="900" b="1">
                <a:solidFill>
                  <a:srgbClr val="003399"/>
                </a:solidFill>
                <a:latin typeface="Times New Roman" pitchFamily="18" charset="0"/>
              </a:endParaRPr>
            </a:p>
          </p:txBody>
        </p:sp>
        <p:pic>
          <p:nvPicPr>
            <p:cNvPr id="98" name="Picture 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03197" y="6574564"/>
              <a:ext cx="169862"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120"/>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95197" y="5518877"/>
              <a:ext cx="1168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7"/>
          <p:cNvGrpSpPr>
            <a:grpSpLocks/>
          </p:cNvGrpSpPr>
          <p:nvPr/>
        </p:nvGrpSpPr>
        <p:grpSpPr bwMode="auto">
          <a:xfrm>
            <a:off x="1770775" y="4701235"/>
            <a:ext cx="1258888" cy="1444625"/>
            <a:chOff x="2478088" y="1704975"/>
            <a:chExt cx="1258887" cy="1444625"/>
          </a:xfrm>
        </p:grpSpPr>
        <p:sp>
          <p:nvSpPr>
            <p:cNvPr id="110" name="Rectangle 32"/>
            <p:cNvSpPr>
              <a:spLocks noChangeArrowheads="1"/>
            </p:cNvSpPr>
            <p:nvPr/>
          </p:nvSpPr>
          <p:spPr bwMode="auto">
            <a:xfrm>
              <a:off x="2478088" y="1704975"/>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111" name="Text Box 33"/>
            <p:cNvSpPr txBox="1">
              <a:spLocks noChangeArrowheads="1"/>
            </p:cNvSpPr>
            <p:nvPr/>
          </p:nvSpPr>
          <p:spPr bwMode="auto">
            <a:xfrm>
              <a:off x="2873375" y="2255520"/>
              <a:ext cx="42545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dirty="0">
                  <a:solidFill>
                    <a:srgbClr val="003399"/>
                  </a:solidFill>
                  <a:latin typeface="Times New Roman" pitchFamily="18" charset="0"/>
                </a:rPr>
                <a:t>Turkey </a:t>
              </a:r>
            </a:p>
          </p:txBody>
        </p:sp>
        <p:sp>
          <p:nvSpPr>
            <p:cNvPr id="112" name="Text Box 34"/>
            <p:cNvSpPr txBox="1">
              <a:spLocks noChangeArrowheads="1"/>
            </p:cNvSpPr>
            <p:nvPr/>
          </p:nvSpPr>
          <p:spPr bwMode="auto">
            <a:xfrm>
              <a:off x="2873375" y="2965450"/>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2012</a:t>
              </a:r>
            </a:p>
          </p:txBody>
        </p:sp>
        <p:sp>
          <p:nvSpPr>
            <p:cNvPr id="113" name="Text Box 35"/>
            <p:cNvSpPr txBox="1">
              <a:spLocks noChangeArrowheads="1"/>
            </p:cNvSpPr>
            <p:nvPr/>
          </p:nvSpPr>
          <p:spPr bwMode="auto">
            <a:xfrm>
              <a:off x="2662238" y="2442816"/>
              <a:ext cx="8461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Loan</a:t>
              </a:r>
            </a:p>
          </p:txBody>
        </p:sp>
        <p:sp>
          <p:nvSpPr>
            <p:cNvPr id="114" name="Text Box 36"/>
            <p:cNvSpPr txBox="1">
              <a:spLocks noChangeArrowheads="1"/>
            </p:cNvSpPr>
            <p:nvPr/>
          </p:nvSpPr>
          <p:spPr bwMode="auto">
            <a:xfrm>
              <a:off x="2627313" y="2641600"/>
              <a:ext cx="1003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a:solidFill>
                    <a:srgbClr val="003399"/>
                  </a:solidFill>
                  <a:latin typeface="Times New Roman" pitchFamily="18" charset="0"/>
                </a:rPr>
                <a:t>Euro 100 million</a:t>
              </a:r>
              <a:endParaRPr lang="en-GB" sz="900" b="1" dirty="0">
                <a:solidFill>
                  <a:srgbClr val="003399"/>
                </a:solidFill>
                <a:latin typeface="Times New Roman" pitchFamily="18" charset="0"/>
              </a:endParaRPr>
            </a:p>
          </p:txBody>
        </p:sp>
        <p:pic>
          <p:nvPicPr>
            <p:cNvPr id="115" name="Picture 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4500" y="2844800"/>
              <a:ext cx="169863"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 name="Rectangle 99"/>
            <p:cNvSpPr>
              <a:spLocks noChangeArrowheads="1"/>
            </p:cNvSpPr>
            <p:nvPr/>
          </p:nvSpPr>
          <p:spPr bwMode="auto">
            <a:xfrm>
              <a:off x="2478088" y="1704975"/>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pic>
          <p:nvPicPr>
            <p:cNvPr id="117" name="Picture 11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27313" y="1751013"/>
              <a:ext cx="9255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roup 56"/>
          <p:cNvGrpSpPr/>
          <p:nvPr/>
        </p:nvGrpSpPr>
        <p:grpSpPr>
          <a:xfrm>
            <a:off x="6087677" y="3071343"/>
            <a:ext cx="1258887" cy="1444625"/>
            <a:chOff x="3273351" y="3071343"/>
            <a:chExt cx="1258887" cy="1444625"/>
          </a:xfrm>
        </p:grpSpPr>
        <p:pic>
          <p:nvPicPr>
            <p:cNvPr id="5" name="Picture 152" descr="http://media-cache-ec2.pinimg.com/avatars/evimnet-1360154070_600.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35294" y="3101356"/>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 name="Group 116"/>
            <p:cNvGrpSpPr>
              <a:grpSpLocks/>
            </p:cNvGrpSpPr>
            <p:nvPr/>
          </p:nvGrpSpPr>
          <p:grpSpPr bwMode="auto">
            <a:xfrm>
              <a:off x="3273351" y="3071343"/>
              <a:ext cx="1258887" cy="1444625"/>
              <a:chOff x="3917949" y="1704975"/>
              <a:chExt cx="1258889" cy="1445141"/>
            </a:xfrm>
          </p:grpSpPr>
          <p:sp>
            <p:nvSpPr>
              <p:cNvPr id="119" name="Rectangle 20"/>
              <p:cNvSpPr>
                <a:spLocks noChangeArrowheads="1"/>
              </p:cNvSpPr>
              <p:nvPr/>
            </p:nvSpPr>
            <p:spPr bwMode="auto">
              <a:xfrm>
                <a:off x="3917950" y="1704975"/>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120" name="Text Box 21"/>
              <p:cNvSpPr txBox="1">
                <a:spLocks noChangeArrowheads="1"/>
              </p:cNvSpPr>
              <p:nvPr/>
            </p:nvSpPr>
            <p:spPr bwMode="auto">
              <a:xfrm>
                <a:off x="3917949" y="2144673"/>
                <a:ext cx="1258889" cy="55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smtClean="0">
                    <a:solidFill>
                      <a:srgbClr val="003399"/>
                    </a:solidFill>
                    <a:latin typeface="Times New Roman" pitchFamily="18" charset="0"/>
                  </a:rPr>
                  <a:t>Turkey</a:t>
                </a:r>
              </a:p>
              <a:p>
                <a:pPr algn="ctr" eaLnBrk="1" hangingPunct="1"/>
                <a:endParaRPr lang="en-US" sz="600" dirty="0">
                  <a:solidFill>
                    <a:srgbClr val="003399"/>
                  </a:solidFill>
                  <a:latin typeface="Times New Roman" pitchFamily="18" charset="0"/>
                </a:endParaRPr>
              </a:p>
              <a:p>
                <a:pPr algn="ctr" eaLnBrk="1" hangingPunct="1"/>
                <a:r>
                  <a:rPr lang="en-US" sz="600" dirty="0">
                    <a:solidFill>
                      <a:srgbClr val="003399"/>
                    </a:solidFill>
                    <a:latin typeface="Times New Roman" pitchFamily="18" charset="0"/>
                  </a:rPr>
                  <a:t>Equity Investment</a:t>
                </a:r>
                <a:br>
                  <a:rPr lang="en-US" sz="600" dirty="0">
                    <a:solidFill>
                      <a:srgbClr val="003399"/>
                    </a:solidFill>
                    <a:latin typeface="Times New Roman" pitchFamily="18" charset="0"/>
                  </a:rPr>
                </a:br>
                <a:r>
                  <a:rPr lang="en-US" sz="600" dirty="0">
                    <a:solidFill>
                      <a:srgbClr val="003399"/>
                    </a:solidFill>
                    <a:latin typeface="Times New Roman" pitchFamily="18" charset="0"/>
                  </a:rPr>
                  <a:t>via Venture Capital Facility as part of a total funding round of </a:t>
                </a:r>
              </a:p>
            </p:txBody>
          </p:sp>
          <p:sp>
            <p:nvSpPr>
              <p:cNvPr id="121" name="Text Box 22"/>
              <p:cNvSpPr txBox="1">
                <a:spLocks noChangeArrowheads="1"/>
              </p:cNvSpPr>
              <p:nvPr/>
            </p:nvSpPr>
            <p:spPr bwMode="auto">
              <a:xfrm>
                <a:off x="4352925" y="2965450"/>
                <a:ext cx="3770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2013</a:t>
                </a:r>
              </a:p>
            </p:txBody>
          </p:sp>
          <p:sp>
            <p:nvSpPr>
              <p:cNvPr id="122" name="Text Box 24"/>
              <p:cNvSpPr txBox="1">
                <a:spLocks noChangeArrowheads="1"/>
              </p:cNvSpPr>
              <p:nvPr/>
            </p:nvSpPr>
            <p:spPr bwMode="auto">
              <a:xfrm>
                <a:off x="4110058" y="2641600"/>
                <a:ext cx="877164" cy="2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smtClean="0">
                    <a:solidFill>
                      <a:srgbClr val="003399"/>
                    </a:solidFill>
                    <a:latin typeface="Times New Roman" pitchFamily="18" charset="0"/>
                  </a:rPr>
                  <a:t>USD 5 million</a:t>
                </a:r>
                <a:endParaRPr lang="en-GB" sz="900" b="1" dirty="0">
                  <a:solidFill>
                    <a:srgbClr val="003399"/>
                  </a:solidFill>
                  <a:latin typeface="Times New Roman" pitchFamily="18" charset="0"/>
                </a:endParaRPr>
              </a:p>
            </p:txBody>
          </p:sp>
          <p:pic>
            <p:nvPicPr>
              <p:cNvPr id="123" name="Picture 8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8813" y="2844800"/>
                <a:ext cx="169862"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ectangle 97"/>
              <p:cNvSpPr>
                <a:spLocks noChangeArrowheads="1"/>
              </p:cNvSpPr>
              <p:nvPr/>
            </p:nvSpPr>
            <p:spPr bwMode="auto">
              <a:xfrm>
                <a:off x="3917950" y="1704975"/>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grpSp>
      <p:grpSp>
        <p:nvGrpSpPr>
          <p:cNvPr id="36" name="Group 35"/>
          <p:cNvGrpSpPr/>
          <p:nvPr/>
        </p:nvGrpSpPr>
        <p:grpSpPr>
          <a:xfrm>
            <a:off x="3214953" y="4701235"/>
            <a:ext cx="1258887" cy="1439862"/>
            <a:chOff x="366713" y="4710113"/>
            <a:chExt cx="1258887" cy="1439862"/>
          </a:xfrm>
        </p:grpSpPr>
        <p:grpSp>
          <p:nvGrpSpPr>
            <p:cNvPr id="45" name="Group 3"/>
            <p:cNvGrpSpPr>
              <a:grpSpLocks/>
            </p:cNvGrpSpPr>
            <p:nvPr/>
          </p:nvGrpSpPr>
          <p:grpSpPr bwMode="auto">
            <a:xfrm>
              <a:off x="366713" y="4710113"/>
              <a:ext cx="1258887" cy="1439862"/>
              <a:chOff x="851195" y="1808820"/>
              <a:chExt cx="1258887" cy="1439862"/>
            </a:xfrm>
          </p:grpSpPr>
          <p:pic>
            <p:nvPicPr>
              <p:cNvPr id="46" name="Picture 19" descr="J:\ICT\Ho-Shik Lim\Potential Situations\Centrotec\kupi.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01995" y="1840624"/>
                <a:ext cx="11668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9"/>
              <p:cNvSpPr txBox="1">
                <a:spLocks noChangeArrowheads="1"/>
              </p:cNvSpPr>
              <p:nvPr/>
            </p:nvSpPr>
            <p:spPr bwMode="auto">
              <a:xfrm>
                <a:off x="1252832" y="2190312"/>
                <a:ext cx="3873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dirty="0">
                    <a:solidFill>
                      <a:srgbClr val="003399"/>
                    </a:solidFill>
                    <a:latin typeface="Times New Roman" pitchFamily="18" charset="0"/>
                  </a:rPr>
                  <a:t>Russia</a:t>
                </a:r>
              </a:p>
            </p:txBody>
          </p:sp>
          <p:sp>
            <p:nvSpPr>
              <p:cNvPr id="48" name="Text Box 10"/>
              <p:cNvSpPr txBox="1">
                <a:spLocks noChangeArrowheads="1"/>
              </p:cNvSpPr>
              <p:nvPr/>
            </p:nvSpPr>
            <p:spPr bwMode="auto">
              <a:xfrm>
                <a:off x="1302045" y="3062945"/>
                <a:ext cx="409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2012</a:t>
                </a:r>
              </a:p>
            </p:txBody>
          </p:sp>
          <p:sp>
            <p:nvSpPr>
              <p:cNvPr id="49" name="Text Box 11"/>
              <p:cNvSpPr txBox="1">
                <a:spLocks noChangeArrowheads="1"/>
              </p:cNvSpPr>
              <p:nvPr/>
            </p:nvSpPr>
            <p:spPr bwMode="auto">
              <a:xfrm>
                <a:off x="852334" y="2346967"/>
                <a:ext cx="12571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Equity Investment</a:t>
                </a:r>
                <a:br>
                  <a:rPr lang="en-US" sz="600" dirty="0">
                    <a:solidFill>
                      <a:srgbClr val="003399"/>
                    </a:solidFill>
                    <a:latin typeface="Times New Roman" pitchFamily="18" charset="0"/>
                  </a:rPr>
                </a:br>
                <a:r>
                  <a:rPr lang="en-US" sz="600" dirty="0">
                    <a:solidFill>
                      <a:srgbClr val="003399"/>
                    </a:solidFill>
                    <a:latin typeface="Times New Roman" pitchFamily="18" charset="0"/>
                  </a:rPr>
                  <a:t>via Venture Capital Facility as part of a total funding round of </a:t>
                </a:r>
              </a:p>
            </p:txBody>
          </p:sp>
          <p:pic>
            <p:nvPicPr>
              <p:cNvPr id="50" name="Picture 8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8407" y="2928007"/>
                <a:ext cx="169863"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112"/>
              <p:cNvSpPr>
                <a:spLocks noChangeArrowheads="1"/>
              </p:cNvSpPr>
              <p:nvPr/>
            </p:nvSpPr>
            <p:spPr bwMode="auto">
              <a:xfrm>
                <a:off x="851195" y="1808820"/>
                <a:ext cx="1258887"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sp>
          <p:nvSpPr>
            <p:cNvPr id="134" name="Text Box 36"/>
            <p:cNvSpPr txBox="1">
              <a:spLocks noChangeArrowheads="1"/>
            </p:cNvSpPr>
            <p:nvPr/>
          </p:nvSpPr>
          <p:spPr bwMode="auto">
            <a:xfrm>
              <a:off x="545599" y="5605994"/>
              <a:ext cx="9348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smtClean="0">
                  <a:solidFill>
                    <a:srgbClr val="003399"/>
                  </a:solidFill>
                  <a:latin typeface="Times New Roman" pitchFamily="18" charset="0"/>
                </a:rPr>
                <a:t>USD 38 million</a:t>
              </a:r>
              <a:endParaRPr lang="en-GB" sz="900" b="1" dirty="0">
                <a:solidFill>
                  <a:srgbClr val="003399"/>
                </a:solidFill>
                <a:latin typeface="Times New Roman" pitchFamily="18" charset="0"/>
              </a:endParaRPr>
            </a:p>
          </p:txBody>
        </p:sp>
      </p:grpSp>
      <p:grpSp>
        <p:nvGrpSpPr>
          <p:cNvPr id="56" name="Group 55"/>
          <p:cNvGrpSpPr/>
          <p:nvPr/>
        </p:nvGrpSpPr>
        <p:grpSpPr>
          <a:xfrm>
            <a:off x="3207067" y="3070130"/>
            <a:ext cx="1258888" cy="1462052"/>
            <a:chOff x="366107" y="3079008"/>
            <a:chExt cx="1258888" cy="1462052"/>
          </a:xfrm>
        </p:grpSpPr>
        <p:grpSp>
          <p:nvGrpSpPr>
            <p:cNvPr id="55" name="Group 54"/>
            <p:cNvGrpSpPr/>
            <p:nvPr/>
          </p:nvGrpSpPr>
          <p:grpSpPr>
            <a:xfrm>
              <a:off x="535047" y="3601776"/>
              <a:ext cx="885825" cy="417624"/>
              <a:chOff x="4834909" y="1904396"/>
              <a:chExt cx="885825" cy="417624"/>
            </a:xfrm>
          </p:grpSpPr>
          <p:pic>
            <p:nvPicPr>
              <p:cNvPr id="150" name="Content Placeholder 4"/>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a:xfrm>
                <a:off x="5034141" y="2148983"/>
                <a:ext cx="530225" cy="173037"/>
              </a:xfrm>
              <a:prstGeom prst="rect">
                <a:avLst/>
              </a:prstGeom>
            </p:spPr>
          </p:pic>
          <p:pic>
            <p:nvPicPr>
              <p:cNvPr id="152" name="Picture 170"/>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834909" y="1904396"/>
                <a:ext cx="885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Group 32"/>
            <p:cNvGrpSpPr/>
            <p:nvPr/>
          </p:nvGrpSpPr>
          <p:grpSpPr>
            <a:xfrm>
              <a:off x="366107" y="3079008"/>
              <a:ext cx="1258888" cy="1462052"/>
              <a:chOff x="4678697" y="1410006"/>
              <a:chExt cx="1258888" cy="1462052"/>
            </a:xfrm>
          </p:grpSpPr>
          <p:grpSp>
            <p:nvGrpSpPr>
              <p:cNvPr id="135" name="Group 116"/>
              <p:cNvGrpSpPr>
                <a:grpSpLocks/>
              </p:cNvGrpSpPr>
              <p:nvPr/>
            </p:nvGrpSpPr>
            <p:grpSpPr bwMode="auto">
              <a:xfrm>
                <a:off x="4678697" y="1410006"/>
                <a:ext cx="1258888" cy="1462052"/>
                <a:chOff x="4409455" y="1391403"/>
                <a:chExt cx="1258888" cy="1462574"/>
              </a:xfrm>
            </p:grpSpPr>
            <p:sp>
              <p:nvSpPr>
                <p:cNvPr id="137" name="Text Box 21"/>
                <p:cNvSpPr txBox="1">
                  <a:spLocks noChangeArrowheads="1"/>
                </p:cNvSpPr>
                <p:nvPr/>
              </p:nvSpPr>
              <p:spPr bwMode="auto">
                <a:xfrm>
                  <a:off x="4653865" y="1619743"/>
                  <a:ext cx="862737" cy="36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smtClean="0">
                      <a:solidFill>
                        <a:srgbClr val="003399"/>
                      </a:solidFill>
                      <a:latin typeface="Times New Roman" pitchFamily="18" charset="0"/>
                    </a:rPr>
                    <a:t>Russia</a:t>
                  </a:r>
                  <a:endParaRPr lang="en-US" sz="300" dirty="0">
                    <a:solidFill>
                      <a:srgbClr val="003399"/>
                    </a:solidFill>
                    <a:latin typeface="Times New Roman" pitchFamily="18" charset="0"/>
                  </a:endParaRPr>
                </a:p>
                <a:p>
                  <a:pPr algn="ctr" eaLnBrk="1" hangingPunct="1"/>
                  <a:r>
                    <a:rPr lang="en-US" sz="600" dirty="0">
                      <a:solidFill>
                        <a:srgbClr val="003399"/>
                      </a:solidFill>
                      <a:latin typeface="Times New Roman" pitchFamily="18" charset="0"/>
                    </a:rPr>
                    <a:t>Equity </a:t>
                  </a:r>
                  <a:r>
                    <a:rPr lang="en-US" sz="600" dirty="0" smtClean="0">
                      <a:solidFill>
                        <a:srgbClr val="003399"/>
                      </a:solidFill>
                      <a:latin typeface="Times New Roman" pitchFamily="18" charset="0"/>
                    </a:rPr>
                    <a:t>Co-Investment</a:t>
                  </a:r>
                  <a:r>
                    <a:rPr lang="en-US" sz="600" dirty="0">
                      <a:solidFill>
                        <a:srgbClr val="003399"/>
                      </a:solidFill>
                      <a:latin typeface="Times New Roman" pitchFamily="18" charset="0"/>
                    </a:rPr>
                    <a:t/>
                  </a:r>
                  <a:br>
                    <a:rPr lang="en-US" sz="600" dirty="0">
                      <a:solidFill>
                        <a:srgbClr val="003399"/>
                      </a:solidFill>
                      <a:latin typeface="Times New Roman" pitchFamily="18" charset="0"/>
                    </a:rPr>
                  </a:br>
                  <a:r>
                    <a:rPr lang="en-US" sz="600" dirty="0">
                      <a:solidFill>
                        <a:srgbClr val="003399"/>
                      </a:solidFill>
                      <a:latin typeface="Times New Roman" pitchFamily="18" charset="0"/>
                    </a:rPr>
                    <a:t>with</a:t>
                  </a:r>
                </a:p>
              </p:txBody>
            </p:sp>
            <p:sp>
              <p:nvSpPr>
                <p:cNvPr id="138" name="Text Box 22"/>
                <p:cNvSpPr txBox="1">
                  <a:spLocks noChangeArrowheads="1"/>
                </p:cNvSpPr>
                <p:nvPr/>
              </p:nvSpPr>
              <p:spPr bwMode="auto">
                <a:xfrm>
                  <a:off x="4836172" y="2669311"/>
                  <a:ext cx="3770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2013</a:t>
                  </a:r>
                </a:p>
              </p:txBody>
            </p:sp>
            <p:sp>
              <p:nvSpPr>
                <p:cNvPr id="139" name="Text Box 24"/>
                <p:cNvSpPr txBox="1">
                  <a:spLocks noChangeArrowheads="1"/>
                </p:cNvSpPr>
                <p:nvPr/>
              </p:nvSpPr>
              <p:spPr bwMode="auto">
                <a:xfrm>
                  <a:off x="4646295" y="2355767"/>
                  <a:ext cx="934871" cy="2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a:solidFill>
                        <a:srgbClr val="003399"/>
                      </a:solidFill>
                      <a:latin typeface="Times New Roman" pitchFamily="18" charset="0"/>
                    </a:rPr>
                    <a:t>USD 25 million</a:t>
                  </a:r>
                  <a:endParaRPr lang="en-GB" sz="900" b="1" dirty="0">
                    <a:solidFill>
                      <a:srgbClr val="003399"/>
                    </a:solidFill>
                    <a:latin typeface="Times New Roman" pitchFamily="18" charset="0"/>
                  </a:endParaRPr>
                </a:p>
              </p:txBody>
            </p:sp>
            <p:pic>
              <p:nvPicPr>
                <p:cNvPr id="140" name="Picture 8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9141" y="2550019"/>
                  <a:ext cx="169862"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 name="Rectangle 97"/>
                <p:cNvSpPr>
                  <a:spLocks noChangeArrowheads="1"/>
                </p:cNvSpPr>
                <p:nvPr/>
              </p:nvSpPr>
              <p:spPr bwMode="auto">
                <a:xfrm>
                  <a:off x="4409455" y="1391403"/>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pic>
            <p:nvPicPr>
              <p:cNvPr id="151" name="Picture 169"/>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945715" y="1468548"/>
                <a:ext cx="76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4" name="Group 33"/>
          <p:cNvGrpSpPr/>
          <p:nvPr/>
        </p:nvGrpSpPr>
        <p:grpSpPr>
          <a:xfrm>
            <a:off x="4648347" y="3073882"/>
            <a:ext cx="1258888" cy="1458273"/>
            <a:chOff x="6128855" y="1404880"/>
            <a:chExt cx="1258888" cy="1458273"/>
          </a:xfrm>
        </p:grpSpPr>
        <p:grpSp>
          <p:nvGrpSpPr>
            <p:cNvPr id="142" name="Group 107"/>
            <p:cNvGrpSpPr>
              <a:grpSpLocks/>
            </p:cNvGrpSpPr>
            <p:nvPr/>
          </p:nvGrpSpPr>
          <p:grpSpPr bwMode="auto">
            <a:xfrm>
              <a:off x="6128855" y="1404880"/>
              <a:ext cx="1258888" cy="1458273"/>
              <a:chOff x="2478088" y="1704975"/>
              <a:chExt cx="1258887" cy="1458273"/>
            </a:xfrm>
          </p:grpSpPr>
          <p:sp>
            <p:nvSpPr>
              <p:cNvPr id="143" name="Rectangle 32"/>
              <p:cNvSpPr>
                <a:spLocks noChangeArrowheads="1"/>
              </p:cNvSpPr>
              <p:nvPr/>
            </p:nvSpPr>
            <p:spPr bwMode="auto">
              <a:xfrm>
                <a:off x="2478088" y="1704975"/>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144" name="Text Box 33"/>
              <p:cNvSpPr txBox="1">
                <a:spLocks noChangeArrowheads="1"/>
              </p:cNvSpPr>
              <p:nvPr/>
            </p:nvSpPr>
            <p:spPr bwMode="auto">
              <a:xfrm>
                <a:off x="2855116" y="2255520"/>
                <a:ext cx="4603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Romania</a:t>
                </a:r>
              </a:p>
            </p:txBody>
          </p:sp>
          <p:sp>
            <p:nvSpPr>
              <p:cNvPr id="145" name="Text Box 34"/>
              <p:cNvSpPr txBox="1">
                <a:spLocks noChangeArrowheads="1"/>
              </p:cNvSpPr>
              <p:nvPr/>
            </p:nvSpPr>
            <p:spPr bwMode="auto">
              <a:xfrm>
                <a:off x="2864959" y="2979098"/>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2013</a:t>
                </a:r>
              </a:p>
            </p:txBody>
          </p:sp>
          <p:sp>
            <p:nvSpPr>
              <p:cNvPr id="146" name="Text Box 35"/>
              <p:cNvSpPr txBox="1">
                <a:spLocks noChangeArrowheads="1"/>
              </p:cNvSpPr>
              <p:nvPr/>
            </p:nvSpPr>
            <p:spPr bwMode="auto">
              <a:xfrm>
                <a:off x="2662238" y="2442816"/>
                <a:ext cx="8461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Syndicated Loan</a:t>
                </a:r>
              </a:p>
            </p:txBody>
          </p:sp>
          <p:sp>
            <p:nvSpPr>
              <p:cNvPr id="147" name="Text Box 36"/>
              <p:cNvSpPr txBox="1">
                <a:spLocks noChangeArrowheads="1"/>
              </p:cNvSpPr>
              <p:nvPr/>
            </p:nvSpPr>
            <p:spPr bwMode="auto">
              <a:xfrm>
                <a:off x="2638911" y="2672223"/>
                <a:ext cx="9541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a:solidFill>
                      <a:srgbClr val="003399"/>
                    </a:solidFill>
                    <a:latin typeface="Times New Roman" pitchFamily="18" charset="0"/>
                  </a:rPr>
                  <a:t>Euro 75 million</a:t>
                </a:r>
                <a:endParaRPr lang="en-GB" sz="900" b="1" dirty="0">
                  <a:solidFill>
                    <a:srgbClr val="003399"/>
                  </a:solidFill>
                  <a:latin typeface="Times New Roman" pitchFamily="18" charset="0"/>
                </a:endParaRPr>
              </a:p>
            </p:txBody>
          </p:sp>
          <p:pic>
            <p:nvPicPr>
              <p:cNvPr id="148" name="Picture 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98148" y="2865272"/>
                <a:ext cx="169863"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 name="Rectangle 99"/>
              <p:cNvSpPr>
                <a:spLocks noChangeArrowheads="1"/>
              </p:cNvSpPr>
              <p:nvPr/>
            </p:nvSpPr>
            <p:spPr bwMode="auto">
              <a:xfrm>
                <a:off x="2478088" y="1704975"/>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pic>
          <p:nvPicPr>
            <p:cNvPr id="153" name="Picture 3"/>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313128" y="1444518"/>
              <a:ext cx="8366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Footer Placeholder 67"/>
          <p:cNvSpPr>
            <a:spLocks noGrp="1"/>
          </p:cNvSpPr>
          <p:nvPr>
            <p:ph type="ftr" sz="quarter" idx="3"/>
          </p:nvPr>
        </p:nvSpPr>
        <p:spPr/>
        <p:txBody>
          <a:bodyPr/>
          <a:lstStyle/>
          <a:p>
            <a:r>
              <a:rPr lang="en-GB" dirty="0" smtClean="0">
                <a:solidFill>
                  <a:srgbClr val="0070C0"/>
                </a:solidFill>
              </a:rPr>
              <a:t>© European Bank for Reconstruction and Development</a:t>
            </a:r>
          </a:p>
        </p:txBody>
      </p:sp>
      <p:grpSp>
        <p:nvGrpSpPr>
          <p:cNvPr id="58" name="Group 57"/>
          <p:cNvGrpSpPr/>
          <p:nvPr/>
        </p:nvGrpSpPr>
        <p:grpSpPr>
          <a:xfrm>
            <a:off x="1754503" y="3074814"/>
            <a:ext cx="1258888" cy="1457391"/>
            <a:chOff x="3350341" y="1441511"/>
            <a:chExt cx="1258888" cy="1457391"/>
          </a:xfrm>
        </p:grpSpPr>
        <p:grpSp>
          <p:nvGrpSpPr>
            <p:cNvPr id="32" name="Group 31"/>
            <p:cNvGrpSpPr/>
            <p:nvPr/>
          </p:nvGrpSpPr>
          <p:grpSpPr>
            <a:xfrm>
              <a:off x="3350341" y="1441511"/>
              <a:ext cx="1258888" cy="1457391"/>
              <a:chOff x="3252683" y="1414877"/>
              <a:chExt cx="1258888" cy="1457391"/>
            </a:xfrm>
          </p:grpSpPr>
          <p:grpSp>
            <p:nvGrpSpPr>
              <p:cNvPr id="162" name="Group 116"/>
              <p:cNvGrpSpPr>
                <a:grpSpLocks/>
              </p:cNvGrpSpPr>
              <p:nvPr/>
            </p:nvGrpSpPr>
            <p:grpSpPr bwMode="auto">
              <a:xfrm>
                <a:off x="3252683" y="1414877"/>
                <a:ext cx="1258888" cy="1457391"/>
                <a:chOff x="3917950" y="1704975"/>
                <a:chExt cx="1258888" cy="1457911"/>
              </a:xfrm>
            </p:grpSpPr>
            <p:sp>
              <p:nvSpPr>
                <p:cNvPr id="163" name="Rectangle 20"/>
                <p:cNvSpPr>
                  <a:spLocks noChangeArrowheads="1"/>
                </p:cNvSpPr>
                <p:nvPr/>
              </p:nvSpPr>
              <p:spPr bwMode="auto">
                <a:xfrm>
                  <a:off x="3917950" y="1704975"/>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164" name="Text Box 21"/>
                <p:cNvSpPr txBox="1">
                  <a:spLocks noChangeArrowheads="1"/>
                </p:cNvSpPr>
                <p:nvPr/>
              </p:nvSpPr>
              <p:spPr bwMode="auto">
                <a:xfrm>
                  <a:off x="4100923" y="2103283"/>
                  <a:ext cx="881973" cy="36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smtClean="0">
                      <a:solidFill>
                        <a:srgbClr val="003399"/>
                      </a:solidFill>
                      <a:latin typeface="Times New Roman" pitchFamily="18" charset="0"/>
                    </a:rPr>
                    <a:t>Regional</a:t>
                  </a:r>
                  <a:endParaRPr lang="en-US" sz="300" dirty="0">
                    <a:solidFill>
                      <a:srgbClr val="003399"/>
                    </a:solidFill>
                    <a:latin typeface="Times New Roman" pitchFamily="18" charset="0"/>
                  </a:endParaRPr>
                </a:p>
                <a:p>
                  <a:pPr algn="ctr" eaLnBrk="1" hangingPunct="1"/>
                  <a:r>
                    <a:rPr lang="en-US" sz="600" dirty="0">
                      <a:solidFill>
                        <a:srgbClr val="003399"/>
                      </a:solidFill>
                      <a:latin typeface="Times New Roman" pitchFamily="18" charset="0"/>
                    </a:rPr>
                    <a:t>Equity </a:t>
                  </a:r>
                  <a:r>
                    <a:rPr lang="en-US" sz="600" dirty="0" smtClean="0">
                      <a:solidFill>
                        <a:srgbClr val="003399"/>
                      </a:solidFill>
                      <a:latin typeface="Times New Roman" pitchFamily="18" charset="0"/>
                    </a:rPr>
                    <a:t>Co-Investment</a:t>
                  </a:r>
                  <a:r>
                    <a:rPr lang="en-US" sz="600" dirty="0">
                      <a:solidFill>
                        <a:srgbClr val="003399"/>
                      </a:solidFill>
                      <a:latin typeface="Times New Roman" pitchFamily="18" charset="0"/>
                    </a:rPr>
                    <a:t/>
                  </a:r>
                  <a:br>
                    <a:rPr lang="en-US" sz="600" dirty="0">
                      <a:solidFill>
                        <a:srgbClr val="003399"/>
                      </a:solidFill>
                      <a:latin typeface="Times New Roman" pitchFamily="18" charset="0"/>
                    </a:rPr>
                  </a:br>
                  <a:r>
                    <a:rPr lang="en-US" sz="600" dirty="0">
                      <a:solidFill>
                        <a:srgbClr val="003399"/>
                      </a:solidFill>
                      <a:latin typeface="Times New Roman" pitchFamily="18" charset="0"/>
                    </a:rPr>
                    <a:t>with</a:t>
                  </a:r>
                </a:p>
              </p:txBody>
            </p:sp>
            <p:sp>
              <p:nvSpPr>
                <p:cNvPr id="165" name="Text Box 22"/>
                <p:cNvSpPr txBox="1">
                  <a:spLocks noChangeArrowheads="1"/>
                </p:cNvSpPr>
                <p:nvPr/>
              </p:nvSpPr>
              <p:spPr bwMode="auto">
                <a:xfrm>
                  <a:off x="4352925" y="2978154"/>
                  <a:ext cx="377026" cy="18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a:t>
                  </a:r>
                  <a:r>
                    <a:rPr lang="en-US" sz="600" b="1" dirty="0" smtClean="0">
                      <a:solidFill>
                        <a:srgbClr val="003399"/>
                      </a:solidFill>
                      <a:latin typeface="Times New Roman" pitchFamily="18" charset="0"/>
                    </a:rPr>
                    <a:t>2013</a:t>
                  </a:r>
                  <a:endParaRPr lang="en-US" sz="600" b="1" dirty="0">
                    <a:solidFill>
                      <a:srgbClr val="003399"/>
                    </a:solidFill>
                    <a:latin typeface="Times New Roman" pitchFamily="18" charset="0"/>
                  </a:endParaRPr>
                </a:p>
              </p:txBody>
            </p:sp>
            <p:sp>
              <p:nvSpPr>
                <p:cNvPr id="166" name="Text Box 24"/>
                <p:cNvSpPr txBox="1">
                  <a:spLocks noChangeArrowheads="1"/>
                </p:cNvSpPr>
                <p:nvPr/>
              </p:nvSpPr>
              <p:spPr bwMode="auto">
                <a:xfrm>
                  <a:off x="4105275" y="2664469"/>
                  <a:ext cx="954107" cy="2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smtClean="0">
                      <a:solidFill>
                        <a:srgbClr val="003399"/>
                      </a:solidFill>
                      <a:latin typeface="Times New Roman" pitchFamily="18" charset="0"/>
                    </a:rPr>
                    <a:t>Euro</a:t>
                  </a:r>
                  <a:r>
                    <a:rPr lang="en-US" sz="900" b="1" dirty="0">
                      <a:solidFill>
                        <a:srgbClr val="003399"/>
                      </a:solidFill>
                      <a:latin typeface="Times New Roman" pitchFamily="18" charset="0"/>
                    </a:rPr>
                    <a:t> </a:t>
                  </a:r>
                  <a:r>
                    <a:rPr lang="en-US" sz="900" b="1" dirty="0" smtClean="0">
                      <a:solidFill>
                        <a:srgbClr val="003399"/>
                      </a:solidFill>
                      <a:latin typeface="Times New Roman" pitchFamily="18" charset="0"/>
                    </a:rPr>
                    <a:t>50 </a:t>
                  </a:r>
                  <a:r>
                    <a:rPr lang="en-US" sz="900" b="1" dirty="0">
                      <a:solidFill>
                        <a:srgbClr val="003399"/>
                      </a:solidFill>
                      <a:latin typeface="Times New Roman" pitchFamily="18" charset="0"/>
                    </a:rPr>
                    <a:t>million</a:t>
                  </a:r>
                  <a:endParaRPr lang="en-GB" sz="900" b="1" dirty="0">
                    <a:solidFill>
                      <a:srgbClr val="003399"/>
                    </a:solidFill>
                    <a:latin typeface="Times New Roman" pitchFamily="18" charset="0"/>
                  </a:endParaRPr>
                </a:p>
              </p:txBody>
            </p:sp>
            <p:pic>
              <p:nvPicPr>
                <p:cNvPr id="167" name="Picture 8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76433" y="2865128"/>
                  <a:ext cx="169862"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Rectangle 97"/>
                <p:cNvSpPr>
                  <a:spLocks noChangeArrowheads="1"/>
                </p:cNvSpPr>
                <p:nvPr/>
              </p:nvSpPr>
              <p:spPr bwMode="auto">
                <a:xfrm>
                  <a:off x="3917950" y="1704975"/>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pic>
            <p:nvPicPr>
              <p:cNvPr id="169" name="Picture 168"/>
              <p:cNvPicPr/>
              <p:nvPr/>
            </p:nvPicPr>
            <p:blipFill rotWithShape="1">
              <a:blip r:embed="rId13"/>
              <a:srcRect l="19997" t="9005" r="75038" b="83241"/>
              <a:stretch/>
            </p:blipFill>
            <p:spPr bwMode="auto">
              <a:xfrm>
                <a:off x="3709735" y="1499944"/>
                <a:ext cx="355317" cy="293682"/>
              </a:xfrm>
              <a:prstGeom prst="rect">
                <a:avLst/>
              </a:prstGeom>
              <a:ln>
                <a:noFill/>
              </a:ln>
              <a:extLst>
                <a:ext uri="{53640926-AAD7-44D8-BBD7-CCE9431645EC}">
                  <a14:shadowObscured xmlns:a14="http://schemas.microsoft.com/office/drawing/2010/main"/>
                </a:ext>
              </a:extLst>
            </p:spPr>
          </p:pic>
        </p:grpSp>
        <p:pic>
          <p:nvPicPr>
            <p:cNvPr id="170" name="Picture 169"/>
            <p:cNvPicPr/>
            <p:nvPr/>
          </p:nvPicPr>
          <p:blipFill rotWithShape="1">
            <a:blip r:embed="rId14"/>
            <a:srcRect l="81692" t="27816" r="7414" b="64092"/>
            <a:stretch/>
          </p:blipFill>
          <p:spPr bwMode="auto">
            <a:xfrm>
              <a:off x="3740208" y="2065901"/>
              <a:ext cx="490865" cy="260051"/>
            </a:xfrm>
            <a:prstGeom prst="rect">
              <a:avLst/>
            </a:prstGeom>
            <a:ln>
              <a:noFill/>
            </a:ln>
            <a:extLst>
              <a:ext uri="{53640926-AAD7-44D8-BBD7-CCE9431645EC}">
                <a14:shadowObscured xmlns:a14="http://schemas.microsoft.com/office/drawing/2010/main"/>
              </a:ext>
            </a:extLst>
          </p:spPr>
        </p:pic>
      </p:grpSp>
      <p:grpSp>
        <p:nvGrpSpPr>
          <p:cNvPr id="54" name="Group 53"/>
          <p:cNvGrpSpPr/>
          <p:nvPr/>
        </p:nvGrpSpPr>
        <p:grpSpPr>
          <a:xfrm>
            <a:off x="7540364" y="3076105"/>
            <a:ext cx="1258887" cy="1444625"/>
            <a:chOff x="4646136" y="3076105"/>
            <a:chExt cx="1258887" cy="1444625"/>
          </a:xfrm>
        </p:grpSpPr>
        <p:pic>
          <p:nvPicPr>
            <p:cNvPr id="186" name="Picture 150" descr="http://www.sikayetyolla.com/images/firma/150231.png"/>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950440" y="3076776"/>
              <a:ext cx="61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 name="Group 107"/>
            <p:cNvGrpSpPr>
              <a:grpSpLocks/>
            </p:cNvGrpSpPr>
            <p:nvPr/>
          </p:nvGrpSpPr>
          <p:grpSpPr bwMode="auto">
            <a:xfrm>
              <a:off x="4646136" y="3076105"/>
              <a:ext cx="1258887" cy="1444625"/>
              <a:chOff x="2478088" y="1704975"/>
              <a:chExt cx="1258887" cy="1444625"/>
            </a:xfrm>
          </p:grpSpPr>
          <p:sp>
            <p:nvSpPr>
              <p:cNvPr id="179" name="Rectangle 32"/>
              <p:cNvSpPr>
                <a:spLocks noChangeArrowheads="1"/>
              </p:cNvSpPr>
              <p:nvPr/>
            </p:nvSpPr>
            <p:spPr bwMode="auto">
              <a:xfrm>
                <a:off x="2478088" y="1704975"/>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180" name="Text Box 33"/>
              <p:cNvSpPr txBox="1">
                <a:spLocks noChangeArrowheads="1"/>
              </p:cNvSpPr>
              <p:nvPr/>
            </p:nvSpPr>
            <p:spPr bwMode="auto">
              <a:xfrm>
                <a:off x="2873375" y="2255520"/>
                <a:ext cx="42545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a:solidFill>
                      <a:srgbClr val="003399"/>
                    </a:solidFill>
                    <a:latin typeface="Times New Roman" pitchFamily="18" charset="0"/>
                  </a:rPr>
                  <a:t>Turkey </a:t>
                </a:r>
              </a:p>
            </p:txBody>
          </p:sp>
          <p:sp>
            <p:nvSpPr>
              <p:cNvPr id="181" name="Text Box 34"/>
              <p:cNvSpPr txBox="1">
                <a:spLocks noChangeArrowheads="1"/>
              </p:cNvSpPr>
              <p:nvPr/>
            </p:nvSpPr>
            <p:spPr bwMode="auto">
              <a:xfrm>
                <a:off x="2873375" y="2965450"/>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2013</a:t>
                </a:r>
              </a:p>
            </p:txBody>
          </p:sp>
          <p:sp>
            <p:nvSpPr>
              <p:cNvPr id="182" name="Text Box 35"/>
              <p:cNvSpPr txBox="1">
                <a:spLocks noChangeArrowheads="1"/>
              </p:cNvSpPr>
              <p:nvPr/>
            </p:nvSpPr>
            <p:spPr bwMode="auto">
              <a:xfrm>
                <a:off x="2662238" y="2442816"/>
                <a:ext cx="8461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Loan</a:t>
                </a:r>
              </a:p>
            </p:txBody>
          </p:sp>
          <p:sp>
            <p:nvSpPr>
              <p:cNvPr id="183" name="Text Box 36"/>
              <p:cNvSpPr txBox="1">
                <a:spLocks noChangeArrowheads="1"/>
              </p:cNvSpPr>
              <p:nvPr/>
            </p:nvSpPr>
            <p:spPr bwMode="auto">
              <a:xfrm>
                <a:off x="2616051" y="2632075"/>
                <a:ext cx="98296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Euro 9.5 million</a:t>
                </a:r>
                <a:endParaRPr lang="en-GB" sz="900" b="1">
                  <a:solidFill>
                    <a:srgbClr val="003399"/>
                  </a:solidFill>
                  <a:latin typeface="Times New Roman" pitchFamily="18" charset="0"/>
                </a:endParaRPr>
              </a:p>
            </p:txBody>
          </p:sp>
          <p:pic>
            <p:nvPicPr>
              <p:cNvPr id="184" name="Picture 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4500" y="2844800"/>
                <a:ext cx="169863"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 name="Rectangle 99"/>
              <p:cNvSpPr>
                <a:spLocks noChangeArrowheads="1"/>
              </p:cNvSpPr>
              <p:nvPr/>
            </p:nvSpPr>
            <p:spPr bwMode="auto">
              <a:xfrm>
                <a:off x="2478088" y="1704975"/>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grpSp>
      <p:sp>
        <p:nvSpPr>
          <p:cNvPr id="193" name="Rectangle 97"/>
          <p:cNvSpPr>
            <a:spLocks noChangeArrowheads="1"/>
          </p:cNvSpPr>
          <p:nvPr/>
        </p:nvSpPr>
        <p:spPr bwMode="auto">
          <a:xfrm>
            <a:off x="365749" y="4702238"/>
            <a:ext cx="1258887" cy="1439350"/>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50000"/>
              </a:spcBef>
              <a:buClr>
                <a:schemeClr val="tx2"/>
              </a:buClr>
              <a:buSzPct val="55000"/>
              <a:buFont typeface="Wingdings" pitchFamily="2" charset="2"/>
              <a:buChar char="l"/>
              <a:defRPr sz="2800">
                <a:solidFill>
                  <a:schemeClr val="tx1"/>
                </a:solidFill>
                <a:latin typeface="Arial" pitchFamily="34" charset="0"/>
              </a:defRPr>
            </a:lvl1pPr>
            <a:lvl2pPr marL="742950" indent="-285750" algn="l" eaLnBrk="0" hangingPunct="0">
              <a:spcBef>
                <a:spcPct val="50000"/>
              </a:spcBef>
              <a:buClr>
                <a:schemeClr val="tx2"/>
              </a:buClr>
              <a:buChar char="–"/>
              <a:defRPr sz="2400">
                <a:solidFill>
                  <a:schemeClr val="tx1"/>
                </a:solidFill>
                <a:latin typeface="Arial" pitchFamily="34" charset="0"/>
              </a:defRPr>
            </a:lvl2pPr>
            <a:lvl3pPr marL="1143000" indent="-228600" algn="l" eaLnBrk="0" hangingPunct="0">
              <a:spcBef>
                <a:spcPct val="50000"/>
              </a:spcBef>
              <a:buClr>
                <a:schemeClr val="tx2"/>
              </a:buClr>
              <a:buSzPct val="55000"/>
              <a:buFont typeface="Wingdings" pitchFamily="2" charset="2"/>
              <a:buChar char="l"/>
              <a:defRPr sz="2200">
                <a:solidFill>
                  <a:schemeClr val="tx1"/>
                </a:solidFill>
                <a:latin typeface="Arial" pitchFamily="34" charset="0"/>
              </a:defRPr>
            </a:lvl3pPr>
            <a:lvl4pPr marL="1600200" indent="-228600" algn="l" eaLnBrk="0" hangingPunct="0">
              <a:spcBef>
                <a:spcPct val="50000"/>
              </a:spcBef>
              <a:buClr>
                <a:schemeClr val="tx2"/>
              </a:buClr>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endParaRPr lang="en-US" altLang="en-US" sz="3200">
              <a:solidFill>
                <a:srgbClr val="003399"/>
              </a:solidFill>
            </a:endParaRPr>
          </a:p>
        </p:txBody>
      </p:sp>
      <p:grpSp>
        <p:nvGrpSpPr>
          <p:cNvPr id="12" name="Group 11"/>
          <p:cNvGrpSpPr/>
          <p:nvPr/>
        </p:nvGrpSpPr>
        <p:grpSpPr>
          <a:xfrm>
            <a:off x="504511" y="4778738"/>
            <a:ext cx="977900" cy="1341492"/>
            <a:chOff x="504511" y="4778738"/>
            <a:chExt cx="977900" cy="1341492"/>
          </a:xfrm>
        </p:grpSpPr>
        <p:sp>
          <p:nvSpPr>
            <p:cNvPr id="189" name="Text Box 21"/>
            <p:cNvSpPr txBox="1">
              <a:spLocks noChangeArrowheads="1"/>
            </p:cNvSpPr>
            <p:nvPr/>
          </p:nvSpPr>
          <p:spPr bwMode="auto">
            <a:xfrm>
              <a:off x="764053" y="5192087"/>
              <a:ext cx="413896" cy="46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50000"/>
                </a:spcBef>
                <a:buClr>
                  <a:schemeClr val="tx2"/>
                </a:buClr>
                <a:buSzPct val="55000"/>
                <a:buFont typeface="Wingdings" pitchFamily="2" charset="2"/>
                <a:buChar char="l"/>
                <a:defRPr sz="2800">
                  <a:solidFill>
                    <a:schemeClr val="tx1"/>
                  </a:solidFill>
                  <a:latin typeface="Arial" pitchFamily="34" charset="0"/>
                </a:defRPr>
              </a:lvl1pPr>
              <a:lvl2pPr marL="742950" indent="-285750" algn="l" eaLnBrk="0" hangingPunct="0">
                <a:spcBef>
                  <a:spcPct val="50000"/>
                </a:spcBef>
                <a:buClr>
                  <a:schemeClr val="tx2"/>
                </a:buClr>
                <a:buChar char="–"/>
                <a:defRPr sz="2400">
                  <a:solidFill>
                    <a:schemeClr val="tx1"/>
                  </a:solidFill>
                  <a:latin typeface="Arial" pitchFamily="34" charset="0"/>
                </a:defRPr>
              </a:lvl2pPr>
              <a:lvl3pPr marL="1143000" indent="-228600" algn="l" eaLnBrk="0" hangingPunct="0">
                <a:spcBef>
                  <a:spcPct val="50000"/>
                </a:spcBef>
                <a:buClr>
                  <a:schemeClr val="tx2"/>
                </a:buClr>
                <a:buSzPct val="55000"/>
                <a:buFont typeface="Wingdings" pitchFamily="2" charset="2"/>
                <a:buChar char="l"/>
                <a:defRPr sz="2200">
                  <a:solidFill>
                    <a:schemeClr val="tx1"/>
                  </a:solidFill>
                  <a:latin typeface="Arial" pitchFamily="34" charset="0"/>
                </a:defRPr>
              </a:lvl3pPr>
              <a:lvl4pPr marL="1600200" indent="-228600" algn="l" eaLnBrk="0" hangingPunct="0">
                <a:spcBef>
                  <a:spcPct val="50000"/>
                </a:spcBef>
                <a:buClr>
                  <a:schemeClr val="tx2"/>
                </a:buClr>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r>
                <a:rPr lang="en-US" altLang="en-US" sz="600" dirty="0">
                  <a:solidFill>
                    <a:srgbClr val="003399"/>
                  </a:solidFill>
                  <a:latin typeface="Times New Roman" pitchFamily="18" charset="0"/>
                </a:rPr>
                <a:t>Tunisia</a:t>
              </a:r>
            </a:p>
            <a:p>
              <a:pPr algn="ctr" eaLnBrk="1" hangingPunct="1">
                <a:spcBef>
                  <a:spcPct val="0"/>
                </a:spcBef>
                <a:buClrTx/>
                <a:buSzTx/>
                <a:buFontTx/>
                <a:buNone/>
              </a:pPr>
              <a:endParaRPr lang="en-US" altLang="en-US" sz="600" dirty="0" smtClean="0">
                <a:solidFill>
                  <a:srgbClr val="003399"/>
                </a:solidFill>
                <a:latin typeface="Times New Roman" pitchFamily="18" charset="0"/>
              </a:endParaRPr>
            </a:p>
            <a:p>
              <a:pPr algn="ctr" eaLnBrk="1" hangingPunct="1">
                <a:spcBef>
                  <a:spcPct val="0"/>
                </a:spcBef>
                <a:buClrTx/>
                <a:buSzTx/>
                <a:buFontTx/>
                <a:buNone/>
              </a:pPr>
              <a:r>
                <a:rPr lang="en-US" altLang="en-US" sz="600" dirty="0" smtClean="0">
                  <a:solidFill>
                    <a:srgbClr val="003399"/>
                  </a:solidFill>
                  <a:latin typeface="Times New Roman" pitchFamily="18" charset="0"/>
                </a:rPr>
                <a:t>Loan</a:t>
              </a:r>
              <a:endParaRPr lang="en-US" altLang="en-US" sz="600" dirty="0">
                <a:solidFill>
                  <a:srgbClr val="003399"/>
                </a:solidFill>
                <a:latin typeface="Times New Roman" pitchFamily="18" charset="0"/>
              </a:endParaRPr>
            </a:p>
          </p:txBody>
        </p:sp>
        <p:sp>
          <p:nvSpPr>
            <p:cNvPr id="190" name="Text Box 22"/>
            <p:cNvSpPr txBox="1">
              <a:spLocks noChangeArrowheads="1"/>
            </p:cNvSpPr>
            <p:nvPr/>
          </p:nvSpPr>
          <p:spPr bwMode="auto">
            <a:xfrm>
              <a:off x="800724" y="5935630"/>
              <a:ext cx="377026" cy="1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50000"/>
                </a:spcBef>
                <a:buClr>
                  <a:schemeClr val="tx2"/>
                </a:buClr>
                <a:buSzPct val="55000"/>
                <a:buFont typeface="Wingdings" pitchFamily="2" charset="2"/>
                <a:buChar char="l"/>
                <a:defRPr sz="2800">
                  <a:solidFill>
                    <a:schemeClr val="tx1"/>
                  </a:solidFill>
                  <a:latin typeface="Arial" pitchFamily="34" charset="0"/>
                </a:defRPr>
              </a:lvl1pPr>
              <a:lvl2pPr marL="742950" indent="-285750" algn="l" eaLnBrk="0" hangingPunct="0">
                <a:spcBef>
                  <a:spcPct val="50000"/>
                </a:spcBef>
                <a:buClr>
                  <a:schemeClr val="tx2"/>
                </a:buClr>
                <a:buChar char="–"/>
                <a:defRPr sz="2400">
                  <a:solidFill>
                    <a:schemeClr val="tx1"/>
                  </a:solidFill>
                  <a:latin typeface="Arial" pitchFamily="34" charset="0"/>
                </a:defRPr>
              </a:lvl2pPr>
              <a:lvl3pPr marL="1143000" indent="-228600" algn="l" eaLnBrk="0" hangingPunct="0">
                <a:spcBef>
                  <a:spcPct val="50000"/>
                </a:spcBef>
                <a:buClr>
                  <a:schemeClr val="tx2"/>
                </a:buClr>
                <a:buSzPct val="55000"/>
                <a:buFont typeface="Wingdings" pitchFamily="2" charset="2"/>
                <a:buChar char="l"/>
                <a:defRPr sz="2200">
                  <a:solidFill>
                    <a:schemeClr val="tx1"/>
                  </a:solidFill>
                  <a:latin typeface="Arial" pitchFamily="34" charset="0"/>
                </a:defRPr>
              </a:lvl3pPr>
              <a:lvl4pPr marL="1600200" indent="-228600" algn="l" eaLnBrk="0" hangingPunct="0">
                <a:spcBef>
                  <a:spcPct val="50000"/>
                </a:spcBef>
                <a:buClr>
                  <a:schemeClr val="tx2"/>
                </a:buClr>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600" b="1" dirty="0">
                  <a:solidFill>
                    <a:srgbClr val="003399"/>
                  </a:solidFill>
                  <a:latin typeface="Times New Roman" pitchFamily="18" charset="0"/>
                </a:rPr>
                <a:t>  2013</a:t>
              </a:r>
            </a:p>
          </p:txBody>
        </p:sp>
        <p:sp>
          <p:nvSpPr>
            <p:cNvPr id="191" name="Text Box 24"/>
            <p:cNvSpPr txBox="1">
              <a:spLocks noChangeArrowheads="1"/>
            </p:cNvSpPr>
            <p:nvPr/>
          </p:nvSpPr>
          <p:spPr bwMode="auto">
            <a:xfrm>
              <a:off x="550142" y="5620688"/>
              <a:ext cx="89639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50000"/>
                </a:spcBef>
                <a:buClr>
                  <a:schemeClr val="tx2"/>
                </a:buClr>
                <a:buSzPct val="55000"/>
                <a:buFont typeface="Wingdings" pitchFamily="2" charset="2"/>
                <a:buChar char="l"/>
                <a:defRPr sz="2800">
                  <a:solidFill>
                    <a:schemeClr val="tx1"/>
                  </a:solidFill>
                  <a:latin typeface="Arial" pitchFamily="34" charset="0"/>
                </a:defRPr>
              </a:lvl1pPr>
              <a:lvl2pPr marL="742950" indent="-285750" algn="l" eaLnBrk="0" hangingPunct="0">
                <a:spcBef>
                  <a:spcPct val="50000"/>
                </a:spcBef>
                <a:buClr>
                  <a:schemeClr val="tx2"/>
                </a:buClr>
                <a:buChar char="–"/>
                <a:defRPr sz="2400">
                  <a:solidFill>
                    <a:schemeClr val="tx1"/>
                  </a:solidFill>
                  <a:latin typeface="Arial" pitchFamily="34" charset="0"/>
                </a:defRPr>
              </a:lvl2pPr>
              <a:lvl3pPr marL="1143000" indent="-228600" algn="l" eaLnBrk="0" hangingPunct="0">
                <a:spcBef>
                  <a:spcPct val="50000"/>
                </a:spcBef>
                <a:buClr>
                  <a:schemeClr val="tx2"/>
                </a:buClr>
                <a:buSzPct val="55000"/>
                <a:buFont typeface="Wingdings" pitchFamily="2" charset="2"/>
                <a:buChar char="l"/>
                <a:defRPr sz="2200">
                  <a:solidFill>
                    <a:schemeClr val="tx1"/>
                  </a:solidFill>
                  <a:latin typeface="Arial" pitchFamily="34" charset="0"/>
                </a:defRPr>
              </a:lvl3pPr>
              <a:lvl4pPr marL="1600200" indent="-228600" algn="l" eaLnBrk="0" hangingPunct="0">
                <a:spcBef>
                  <a:spcPct val="50000"/>
                </a:spcBef>
                <a:buClr>
                  <a:schemeClr val="tx2"/>
                </a:buClr>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US" altLang="en-US" sz="900" b="1" dirty="0">
                  <a:solidFill>
                    <a:srgbClr val="003399"/>
                  </a:solidFill>
                  <a:latin typeface="Times New Roman" pitchFamily="18" charset="0"/>
                </a:rPr>
                <a:t>Euro 5 million</a:t>
              </a:r>
              <a:endParaRPr lang="en-GB" altLang="en-US" sz="900" b="1" dirty="0">
                <a:solidFill>
                  <a:srgbClr val="003399"/>
                </a:solidFill>
                <a:latin typeface="Times New Roman" pitchFamily="18" charset="0"/>
              </a:endParaRPr>
            </a:p>
          </p:txBody>
        </p:sp>
        <p:pic>
          <p:nvPicPr>
            <p:cNvPr id="192" name="Picture 8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6612" y="5815023"/>
              <a:ext cx="169862" cy="16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154" descr="Vermeg is a leading provider of software solutions in global financial markets, with a focus on high quality processing for Securities and Investment Funds"/>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504511" y="4778738"/>
              <a:ext cx="977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30"/>
          <p:cNvGrpSpPr/>
          <p:nvPr/>
        </p:nvGrpSpPr>
        <p:grpSpPr>
          <a:xfrm>
            <a:off x="364619" y="3078645"/>
            <a:ext cx="1258887" cy="1444691"/>
            <a:chOff x="1809602" y="1428147"/>
            <a:chExt cx="1258887" cy="1444691"/>
          </a:xfrm>
        </p:grpSpPr>
        <p:grpSp>
          <p:nvGrpSpPr>
            <p:cNvPr id="195" name="Group 116"/>
            <p:cNvGrpSpPr>
              <a:grpSpLocks/>
            </p:cNvGrpSpPr>
            <p:nvPr/>
          </p:nvGrpSpPr>
          <p:grpSpPr bwMode="auto">
            <a:xfrm>
              <a:off x="1809602" y="1428147"/>
              <a:ext cx="1258887" cy="1444691"/>
              <a:chOff x="3917949" y="1704975"/>
              <a:chExt cx="1258889" cy="1445207"/>
            </a:xfrm>
          </p:grpSpPr>
          <p:sp>
            <p:nvSpPr>
              <p:cNvPr id="196" name="Rectangle 20"/>
              <p:cNvSpPr>
                <a:spLocks noChangeArrowheads="1"/>
              </p:cNvSpPr>
              <p:nvPr/>
            </p:nvSpPr>
            <p:spPr bwMode="auto">
              <a:xfrm>
                <a:off x="3917950" y="1704975"/>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197" name="Text Box 21"/>
              <p:cNvSpPr txBox="1">
                <a:spLocks noChangeArrowheads="1"/>
              </p:cNvSpPr>
              <p:nvPr/>
            </p:nvSpPr>
            <p:spPr bwMode="auto">
              <a:xfrm>
                <a:off x="3917949" y="2137790"/>
                <a:ext cx="1258889" cy="55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smtClean="0">
                    <a:solidFill>
                      <a:srgbClr val="003399"/>
                    </a:solidFill>
                    <a:latin typeface="Times New Roman" pitchFamily="18" charset="0"/>
                  </a:rPr>
                  <a:t>Russia</a:t>
                </a:r>
              </a:p>
              <a:p>
                <a:pPr algn="ctr" eaLnBrk="1" hangingPunct="1"/>
                <a:endParaRPr lang="en-US" sz="600" dirty="0">
                  <a:solidFill>
                    <a:srgbClr val="003399"/>
                  </a:solidFill>
                  <a:latin typeface="Times New Roman" pitchFamily="18" charset="0"/>
                </a:endParaRPr>
              </a:p>
              <a:p>
                <a:pPr algn="ctr" eaLnBrk="1" hangingPunct="1"/>
                <a:r>
                  <a:rPr lang="en-US" sz="600" dirty="0">
                    <a:solidFill>
                      <a:srgbClr val="003399"/>
                    </a:solidFill>
                    <a:latin typeface="Times New Roman" pitchFamily="18" charset="0"/>
                  </a:rPr>
                  <a:t>Equity Investment</a:t>
                </a:r>
                <a:br>
                  <a:rPr lang="en-US" sz="600" dirty="0">
                    <a:solidFill>
                      <a:srgbClr val="003399"/>
                    </a:solidFill>
                    <a:latin typeface="Times New Roman" pitchFamily="18" charset="0"/>
                  </a:rPr>
                </a:br>
                <a:r>
                  <a:rPr lang="en-US" sz="600" dirty="0">
                    <a:solidFill>
                      <a:srgbClr val="003399"/>
                    </a:solidFill>
                    <a:latin typeface="Times New Roman" pitchFamily="18" charset="0"/>
                  </a:rPr>
                  <a:t>via Venture Capital Facility as part of a total funding round of </a:t>
                </a:r>
              </a:p>
            </p:txBody>
          </p:sp>
          <p:sp>
            <p:nvSpPr>
              <p:cNvPr id="198" name="Text Box 22"/>
              <p:cNvSpPr txBox="1">
                <a:spLocks noChangeArrowheads="1"/>
              </p:cNvSpPr>
              <p:nvPr/>
            </p:nvSpPr>
            <p:spPr bwMode="auto">
              <a:xfrm>
                <a:off x="4327524" y="2965450"/>
                <a:ext cx="377026" cy="18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a:t>
                </a:r>
                <a:r>
                  <a:rPr lang="en-US" sz="600" b="1" dirty="0" smtClean="0">
                    <a:solidFill>
                      <a:srgbClr val="003399"/>
                    </a:solidFill>
                    <a:latin typeface="Times New Roman" pitchFamily="18" charset="0"/>
                  </a:rPr>
                  <a:t>2014</a:t>
                </a:r>
                <a:endParaRPr lang="en-US" sz="600" b="1" dirty="0">
                  <a:solidFill>
                    <a:srgbClr val="003399"/>
                  </a:solidFill>
                  <a:latin typeface="Times New Roman" pitchFamily="18" charset="0"/>
                </a:endParaRPr>
              </a:p>
            </p:txBody>
          </p:sp>
          <p:sp>
            <p:nvSpPr>
              <p:cNvPr id="199" name="Text Box 24"/>
              <p:cNvSpPr txBox="1">
                <a:spLocks noChangeArrowheads="1"/>
              </p:cNvSpPr>
              <p:nvPr/>
            </p:nvSpPr>
            <p:spPr bwMode="auto">
              <a:xfrm>
                <a:off x="4181503" y="2641600"/>
                <a:ext cx="877164" cy="23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smtClean="0">
                    <a:solidFill>
                      <a:srgbClr val="003399"/>
                    </a:solidFill>
                    <a:latin typeface="Times New Roman" pitchFamily="18" charset="0"/>
                  </a:rPr>
                  <a:t>USD 7 million</a:t>
                </a:r>
                <a:endParaRPr lang="en-GB" sz="900" b="1" dirty="0">
                  <a:solidFill>
                    <a:srgbClr val="003399"/>
                  </a:solidFill>
                  <a:latin typeface="Times New Roman" pitchFamily="18" charset="0"/>
                </a:endParaRPr>
              </a:p>
            </p:txBody>
          </p:sp>
          <p:pic>
            <p:nvPicPr>
              <p:cNvPr id="200" name="Picture 8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8813" y="2844800"/>
                <a:ext cx="169862"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Rectangle 97"/>
              <p:cNvSpPr>
                <a:spLocks noChangeArrowheads="1"/>
              </p:cNvSpPr>
              <p:nvPr/>
            </p:nvSpPr>
            <p:spPr bwMode="auto">
              <a:xfrm>
                <a:off x="3917950" y="1704975"/>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pic>
          <p:nvPicPr>
            <p:cNvPr id="15" name="Picture 14"/>
            <p:cNvPicPr>
              <a:picLocks noChangeAspect="1"/>
            </p:cNvPicPr>
            <p:nvPr/>
          </p:nvPicPr>
          <p:blipFill rotWithShape="1">
            <a:blip r:embed="rId17" cstate="email">
              <a:extLst>
                <a:ext uri="{28A0092B-C50C-407E-A947-70E740481C1C}">
                  <a14:useLocalDpi xmlns:a14="http://schemas.microsoft.com/office/drawing/2010/main" val="0"/>
                </a:ext>
              </a:extLst>
            </a:blip>
            <a:srcRect t="11869" b="9459"/>
            <a:stretch/>
          </p:blipFill>
          <p:spPr>
            <a:xfrm>
              <a:off x="2025046" y="1478417"/>
              <a:ext cx="815953" cy="375546"/>
            </a:xfrm>
            <a:prstGeom prst="rect">
              <a:avLst/>
            </a:prstGeom>
          </p:spPr>
        </p:pic>
      </p:grpSp>
      <p:grpSp>
        <p:nvGrpSpPr>
          <p:cNvPr id="30" name="Group 29"/>
          <p:cNvGrpSpPr/>
          <p:nvPr/>
        </p:nvGrpSpPr>
        <p:grpSpPr>
          <a:xfrm>
            <a:off x="7539341" y="1436625"/>
            <a:ext cx="1258887" cy="1444625"/>
            <a:chOff x="357039" y="1436625"/>
            <a:chExt cx="1258887" cy="1444625"/>
          </a:xfrm>
        </p:grpSpPr>
        <p:grpSp>
          <p:nvGrpSpPr>
            <p:cNvPr id="202" name="Group 107"/>
            <p:cNvGrpSpPr>
              <a:grpSpLocks/>
            </p:cNvGrpSpPr>
            <p:nvPr/>
          </p:nvGrpSpPr>
          <p:grpSpPr bwMode="auto">
            <a:xfrm>
              <a:off x="357039" y="1436625"/>
              <a:ext cx="1258887" cy="1444625"/>
              <a:chOff x="2478088" y="1704975"/>
              <a:chExt cx="1258887" cy="1444625"/>
            </a:xfrm>
          </p:grpSpPr>
          <p:sp>
            <p:nvSpPr>
              <p:cNvPr id="203" name="Rectangle 32"/>
              <p:cNvSpPr>
                <a:spLocks noChangeArrowheads="1"/>
              </p:cNvSpPr>
              <p:nvPr/>
            </p:nvSpPr>
            <p:spPr bwMode="auto">
              <a:xfrm>
                <a:off x="2478088" y="1704975"/>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204" name="Text Box 33"/>
              <p:cNvSpPr txBox="1">
                <a:spLocks noChangeArrowheads="1"/>
              </p:cNvSpPr>
              <p:nvPr/>
            </p:nvSpPr>
            <p:spPr bwMode="auto">
              <a:xfrm>
                <a:off x="2873375" y="2255520"/>
                <a:ext cx="42545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a:solidFill>
                      <a:srgbClr val="003399"/>
                    </a:solidFill>
                    <a:latin typeface="Times New Roman" pitchFamily="18" charset="0"/>
                  </a:rPr>
                  <a:t>Turkey </a:t>
                </a:r>
              </a:p>
            </p:txBody>
          </p:sp>
          <p:sp>
            <p:nvSpPr>
              <p:cNvPr id="205" name="Text Box 34"/>
              <p:cNvSpPr txBox="1">
                <a:spLocks noChangeArrowheads="1"/>
              </p:cNvSpPr>
              <p:nvPr/>
            </p:nvSpPr>
            <p:spPr bwMode="auto">
              <a:xfrm>
                <a:off x="2873375" y="2965450"/>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a:t>
                </a:r>
                <a:r>
                  <a:rPr lang="en-US" sz="600" b="1" dirty="0" smtClean="0">
                    <a:solidFill>
                      <a:srgbClr val="003399"/>
                    </a:solidFill>
                    <a:latin typeface="Times New Roman" pitchFamily="18" charset="0"/>
                  </a:rPr>
                  <a:t>2014</a:t>
                </a:r>
                <a:endParaRPr lang="en-US" sz="600" b="1" dirty="0">
                  <a:solidFill>
                    <a:srgbClr val="003399"/>
                  </a:solidFill>
                  <a:latin typeface="Times New Roman" pitchFamily="18" charset="0"/>
                </a:endParaRPr>
              </a:p>
            </p:txBody>
          </p:sp>
          <p:sp>
            <p:nvSpPr>
              <p:cNvPr id="206" name="Text Box 35"/>
              <p:cNvSpPr txBox="1">
                <a:spLocks noChangeArrowheads="1"/>
              </p:cNvSpPr>
              <p:nvPr/>
            </p:nvSpPr>
            <p:spPr bwMode="auto">
              <a:xfrm>
                <a:off x="2662238" y="2442816"/>
                <a:ext cx="8461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Loan</a:t>
                </a:r>
              </a:p>
            </p:txBody>
          </p:sp>
          <p:sp>
            <p:nvSpPr>
              <p:cNvPr id="207" name="Text Box 36"/>
              <p:cNvSpPr txBox="1">
                <a:spLocks noChangeArrowheads="1"/>
              </p:cNvSpPr>
              <p:nvPr/>
            </p:nvSpPr>
            <p:spPr bwMode="auto">
              <a:xfrm>
                <a:off x="2641452" y="2632075"/>
                <a:ext cx="9348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smtClean="0">
                    <a:solidFill>
                      <a:srgbClr val="003399"/>
                    </a:solidFill>
                    <a:latin typeface="Times New Roman" pitchFamily="18" charset="0"/>
                  </a:rPr>
                  <a:t>USD 50 million</a:t>
                </a:r>
                <a:endParaRPr lang="en-GB" sz="900" b="1" dirty="0">
                  <a:solidFill>
                    <a:srgbClr val="003399"/>
                  </a:solidFill>
                  <a:latin typeface="Times New Roman" pitchFamily="18" charset="0"/>
                </a:endParaRPr>
              </a:p>
            </p:txBody>
          </p:sp>
          <p:pic>
            <p:nvPicPr>
              <p:cNvPr id="208" name="Picture 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4500" y="2844800"/>
                <a:ext cx="169863"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 name="Rectangle 99"/>
              <p:cNvSpPr>
                <a:spLocks noChangeArrowheads="1"/>
              </p:cNvSpPr>
              <p:nvPr/>
            </p:nvSpPr>
            <p:spPr bwMode="auto">
              <a:xfrm>
                <a:off x="2478088" y="1704975"/>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pic>
          <p:nvPicPr>
            <p:cNvPr id="52" name="Picture 51"/>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62026" y="1558740"/>
              <a:ext cx="942575" cy="207616"/>
            </a:xfrm>
            <a:prstGeom prst="rect">
              <a:avLst/>
            </a:prstGeom>
          </p:spPr>
        </p:pic>
      </p:grpSp>
      <p:grpSp>
        <p:nvGrpSpPr>
          <p:cNvPr id="230" name="Group 107"/>
          <p:cNvGrpSpPr>
            <a:grpSpLocks/>
          </p:cNvGrpSpPr>
          <p:nvPr/>
        </p:nvGrpSpPr>
        <p:grpSpPr bwMode="auto">
          <a:xfrm>
            <a:off x="4651937" y="1438500"/>
            <a:ext cx="1258887" cy="1439863"/>
            <a:chOff x="2478088" y="1704975"/>
            <a:chExt cx="1258887" cy="1439863"/>
          </a:xfrm>
        </p:grpSpPr>
        <p:sp>
          <p:nvSpPr>
            <p:cNvPr id="232" name="Rectangle 32"/>
            <p:cNvSpPr>
              <a:spLocks noChangeArrowheads="1"/>
            </p:cNvSpPr>
            <p:nvPr/>
          </p:nvSpPr>
          <p:spPr bwMode="auto">
            <a:xfrm>
              <a:off x="2478088" y="1704975"/>
              <a:ext cx="1258887" cy="1439863"/>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233" name="Text Box 33"/>
            <p:cNvSpPr txBox="1">
              <a:spLocks noChangeArrowheads="1"/>
            </p:cNvSpPr>
            <p:nvPr/>
          </p:nvSpPr>
          <p:spPr bwMode="auto">
            <a:xfrm>
              <a:off x="2900992" y="2116495"/>
              <a:ext cx="4058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dirty="0" smtClean="0">
                  <a:solidFill>
                    <a:srgbClr val="003399"/>
                  </a:solidFill>
                  <a:latin typeface="Times New Roman" pitchFamily="18" charset="0"/>
                </a:rPr>
                <a:t>Turkey</a:t>
              </a:r>
              <a:endParaRPr lang="en-US" sz="600" dirty="0">
                <a:solidFill>
                  <a:srgbClr val="003399"/>
                </a:solidFill>
                <a:latin typeface="Times New Roman" pitchFamily="18" charset="0"/>
              </a:endParaRPr>
            </a:p>
          </p:txBody>
        </p:sp>
        <p:sp>
          <p:nvSpPr>
            <p:cNvPr id="234" name="Text Box 34"/>
            <p:cNvSpPr txBox="1">
              <a:spLocks noChangeArrowheads="1"/>
            </p:cNvSpPr>
            <p:nvPr/>
          </p:nvSpPr>
          <p:spPr bwMode="auto">
            <a:xfrm>
              <a:off x="2884845" y="2955924"/>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a:t>
              </a:r>
              <a:r>
                <a:rPr lang="en-US" sz="600" b="1" dirty="0" smtClean="0">
                  <a:solidFill>
                    <a:srgbClr val="003399"/>
                  </a:solidFill>
                  <a:latin typeface="Times New Roman" pitchFamily="18" charset="0"/>
                </a:rPr>
                <a:t>2014</a:t>
              </a:r>
              <a:endParaRPr lang="en-US" sz="600" b="1" dirty="0">
                <a:solidFill>
                  <a:srgbClr val="003399"/>
                </a:solidFill>
                <a:latin typeface="Times New Roman" pitchFamily="18" charset="0"/>
              </a:endParaRPr>
            </a:p>
          </p:txBody>
        </p:sp>
        <p:sp>
          <p:nvSpPr>
            <p:cNvPr id="235" name="Text Box 35"/>
            <p:cNvSpPr txBox="1">
              <a:spLocks noChangeArrowheads="1"/>
            </p:cNvSpPr>
            <p:nvPr/>
          </p:nvSpPr>
          <p:spPr bwMode="auto">
            <a:xfrm>
              <a:off x="2478088" y="2290400"/>
              <a:ext cx="1258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Equity Investment</a:t>
              </a:r>
              <a:br>
                <a:rPr lang="en-US" sz="600" dirty="0">
                  <a:solidFill>
                    <a:srgbClr val="003399"/>
                  </a:solidFill>
                  <a:latin typeface="Times New Roman" pitchFamily="18" charset="0"/>
                </a:rPr>
              </a:br>
              <a:r>
                <a:rPr lang="en-US" sz="600" dirty="0">
                  <a:solidFill>
                    <a:srgbClr val="003399"/>
                  </a:solidFill>
                  <a:latin typeface="Times New Roman" pitchFamily="18" charset="0"/>
                </a:rPr>
                <a:t>via Venture Capital Facility as part of a total funding round of </a:t>
              </a:r>
            </a:p>
          </p:txBody>
        </p:sp>
        <p:sp>
          <p:nvSpPr>
            <p:cNvPr id="236" name="Text Box 36"/>
            <p:cNvSpPr txBox="1">
              <a:spLocks noChangeArrowheads="1"/>
            </p:cNvSpPr>
            <p:nvPr/>
          </p:nvSpPr>
          <p:spPr bwMode="auto">
            <a:xfrm>
              <a:off x="2624615" y="2632075"/>
              <a:ext cx="10214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smtClean="0">
                  <a:solidFill>
                    <a:srgbClr val="003399"/>
                  </a:solidFill>
                  <a:latin typeface="Times New Roman" pitchFamily="18" charset="0"/>
                </a:rPr>
                <a:t>USD 20.6 million</a:t>
              </a:r>
              <a:endParaRPr lang="en-GB" sz="900" b="1" dirty="0">
                <a:solidFill>
                  <a:srgbClr val="003399"/>
                </a:solidFill>
                <a:latin typeface="Times New Roman" pitchFamily="18" charset="0"/>
              </a:endParaRPr>
            </a:p>
          </p:txBody>
        </p:sp>
        <p:pic>
          <p:nvPicPr>
            <p:cNvPr id="237" name="Picture 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17841" y="2830511"/>
              <a:ext cx="169863"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 name="Rectangle 99"/>
            <p:cNvSpPr>
              <a:spLocks noChangeArrowheads="1"/>
            </p:cNvSpPr>
            <p:nvPr/>
          </p:nvSpPr>
          <p:spPr bwMode="auto">
            <a:xfrm>
              <a:off x="2478088" y="1704975"/>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pic>
        <p:nvPicPr>
          <p:cNvPr id="231" name="Picture 230"/>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4820208" y="1483055"/>
            <a:ext cx="902467" cy="334665"/>
          </a:xfrm>
          <a:prstGeom prst="rect">
            <a:avLst/>
          </a:prstGeom>
        </p:spPr>
      </p:pic>
      <p:grpSp>
        <p:nvGrpSpPr>
          <p:cNvPr id="241" name="Group 240"/>
          <p:cNvGrpSpPr/>
          <p:nvPr/>
        </p:nvGrpSpPr>
        <p:grpSpPr>
          <a:xfrm>
            <a:off x="6097095" y="1434298"/>
            <a:ext cx="1258887" cy="1444625"/>
            <a:chOff x="3193989" y="1336640"/>
            <a:chExt cx="1258887" cy="1444625"/>
          </a:xfrm>
        </p:grpSpPr>
        <p:sp>
          <p:nvSpPr>
            <p:cNvPr id="242" name="Text Box 33"/>
            <p:cNvSpPr txBox="1">
              <a:spLocks noChangeArrowheads="1"/>
            </p:cNvSpPr>
            <p:nvPr/>
          </p:nvSpPr>
          <p:spPr bwMode="auto">
            <a:xfrm>
              <a:off x="3673544" y="1744295"/>
              <a:ext cx="38985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dirty="0" smtClean="0">
                  <a:solidFill>
                    <a:srgbClr val="003399"/>
                  </a:solidFill>
                  <a:latin typeface="Times New Roman" pitchFamily="18" charset="0"/>
                </a:rPr>
                <a:t>Russia</a:t>
              </a:r>
              <a:endParaRPr lang="en-US" sz="600" dirty="0">
                <a:solidFill>
                  <a:srgbClr val="003399"/>
                </a:solidFill>
                <a:latin typeface="Times New Roman" pitchFamily="18" charset="0"/>
              </a:endParaRPr>
            </a:p>
          </p:txBody>
        </p:sp>
        <p:sp>
          <p:nvSpPr>
            <p:cNvPr id="243" name="Text Box 34"/>
            <p:cNvSpPr txBox="1">
              <a:spLocks noChangeArrowheads="1"/>
            </p:cNvSpPr>
            <p:nvPr/>
          </p:nvSpPr>
          <p:spPr bwMode="auto">
            <a:xfrm>
              <a:off x="3651775" y="2597115"/>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a:t>
              </a:r>
              <a:r>
                <a:rPr lang="en-US" sz="600" b="1" dirty="0" smtClean="0">
                  <a:solidFill>
                    <a:srgbClr val="003399"/>
                  </a:solidFill>
                  <a:latin typeface="Times New Roman" pitchFamily="18" charset="0"/>
                </a:rPr>
                <a:t>2014</a:t>
              </a:r>
              <a:endParaRPr lang="en-US" sz="600" b="1" dirty="0">
                <a:solidFill>
                  <a:srgbClr val="003399"/>
                </a:solidFill>
                <a:latin typeface="Times New Roman" pitchFamily="18" charset="0"/>
              </a:endParaRPr>
            </a:p>
          </p:txBody>
        </p:sp>
        <p:sp>
          <p:nvSpPr>
            <p:cNvPr id="244" name="Text Box 35"/>
            <p:cNvSpPr txBox="1">
              <a:spLocks noChangeArrowheads="1"/>
            </p:cNvSpPr>
            <p:nvPr/>
          </p:nvSpPr>
          <p:spPr bwMode="auto">
            <a:xfrm>
              <a:off x="3193990" y="1931591"/>
              <a:ext cx="12588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Equity Investment</a:t>
              </a:r>
              <a:br>
                <a:rPr lang="en-US" sz="600" dirty="0">
                  <a:solidFill>
                    <a:srgbClr val="003399"/>
                  </a:solidFill>
                  <a:latin typeface="Times New Roman" pitchFamily="18" charset="0"/>
                </a:rPr>
              </a:br>
              <a:r>
                <a:rPr lang="en-US" sz="600" dirty="0">
                  <a:solidFill>
                    <a:srgbClr val="003399"/>
                  </a:solidFill>
                  <a:latin typeface="Times New Roman" pitchFamily="18" charset="0"/>
                </a:rPr>
                <a:t>via Venture Capital Facility as part of a total funding round of </a:t>
              </a:r>
            </a:p>
          </p:txBody>
        </p:sp>
        <p:sp>
          <p:nvSpPr>
            <p:cNvPr id="245" name="Text Box 36"/>
            <p:cNvSpPr txBox="1">
              <a:spLocks noChangeArrowheads="1"/>
            </p:cNvSpPr>
            <p:nvPr/>
          </p:nvSpPr>
          <p:spPr bwMode="auto">
            <a:xfrm>
              <a:off x="3448519" y="2290374"/>
              <a:ext cx="8771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smtClean="0">
                  <a:solidFill>
                    <a:srgbClr val="003399"/>
                  </a:solidFill>
                  <a:latin typeface="Times New Roman" pitchFamily="18" charset="0"/>
                </a:rPr>
                <a:t>USD 7 million</a:t>
              </a:r>
              <a:endParaRPr lang="en-GB" sz="900" b="1" dirty="0">
                <a:solidFill>
                  <a:srgbClr val="003399"/>
                </a:solidFill>
                <a:latin typeface="Times New Roman" pitchFamily="18" charset="0"/>
              </a:endParaRPr>
            </a:p>
          </p:txBody>
        </p:sp>
        <p:pic>
          <p:nvPicPr>
            <p:cNvPr id="246" name="Picture 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83538" y="2476465"/>
              <a:ext cx="169863"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 name="Rectangle 99"/>
            <p:cNvSpPr>
              <a:spLocks noChangeArrowheads="1"/>
            </p:cNvSpPr>
            <p:nvPr/>
          </p:nvSpPr>
          <p:spPr bwMode="auto">
            <a:xfrm>
              <a:off x="3193989" y="1336640"/>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pic>
          <p:nvPicPr>
            <p:cNvPr id="248" name="Picture 247"/>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3214501" y="1433874"/>
              <a:ext cx="1217860" cy="240141"/>
            </a:xfrm>
            <a:prstGeom prst="rect">
              <a:avLst/>
            </a:prstGeom>
          </p:spPr>
        </p:pic>
      </p:grpSp>
      <p:grpSp>
        <p:nvGrpSpPr>
          <p:cNvPr id="211" name="Group 210"/>
          <p:cNvGrpSpPr/>
          <p:nvPr/>
        </p:nvGrpSpPr>
        <p:grpSpPr>
          <a:xfrm>
            <a:off x="1753777" y="1441450"/>
            <a:ext cx="1258887" cy="1444625"/>
            <a:chOff x="252438" y="1341402"/>
            <a:chExt cx="1258887" cy="1444625"/>
          </a:xfrm>
        </p:grpSpPr>
        <p:sp>
          <p:nvSpPr>
            <p:cNvPr id="213" name="Text Box 33"/>
            <p:cNvSpPr txBox="1">
              <a:spLocks noChangeArrowheads="1"/>
            </p:cNvSpPr>
            <p:nvPr/>
          </p:nvSpPr>
          <p:spPr bwMode="auto">
            <a:xfrm>
              <a:off x="693371" y="1896710"/>
              <a:ext cx="3802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smtClean="0">
                  <a:solidFill>
                    <a:srgbClr val="003399"/>
                  </a:solidFill>
                  <a:latin typeface="Times New Roman" pitchFamily="18" charset="0"/>
                </a:rPr>
                <a:t>Serbia</a:t>
              </a:r>
              <a:endParaRPr lang="en-US" sz="600" dirty="0">
                <a:solidFill>
                  <a:srgbClr val="003399"/>
                </a:solidFill>
                <a:latin typeface="Times New Roman" pitchFamily="18" charset="0"/>
              </a:endParaRPr>
            </a:p>
          </p:txBody>
        </p:sp>
        <p:sp>
          <p:nvSpPr>
            <p:cNvPr id="214" name="Text Box 34"/>
            <p:cNvSpPr txBox="1">
              <a:spLocks noChangeArrowheads="1"/>
            </p:cNvSpPr>
            <p:nvPr/>
          </p:nvSpPr>
          <p:spPr bwMode="auto">
            <a:xfrm>
              <a:off x="668089" y="2601877"/>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a:t>
              </a:r>
              <a:r>
                <a:rPr lang="en-US" sz="600" b="1" dirty="0" smtClean="0">
                  <a:solidFill>
                    <a:srgbClr val="003399"/>
                  </a:solidFill>
                  <a:latin typeface="Times New Roman" pitchFamily="18" charset="0"/>
                </a:rPr>
                <a:t>2014</a:t>
              </a:r>
              <a:endParaRPr lang="en-US" sz="600" b="1" dirty="0">
                <a:solidFill>
                  <a:srgbClr val="003399"/>
                </a:solidFill>
                <a:latin typeface="Times New Roman" pitchFamily="18" charset="0"/>
              </a:endParaRPr>
            </a:p>
          </p:txBody>
        </p:sp>
        <p:sp>
          <p:nvSpPr>
            <p:cNvPr id="215" name="Text Box 35"/>
            <p:cNvSpPr txBox="1">
              <a:spLocks noChangeArrowheads="1"/>
            </p:cNvSpPr>
            <p:nvPr/>
          </p:nvSpPr>
          <p:spPr bwMode="auto">
            <a:xfrm>
              <a:off x="340922" y="2079243"/>
              <a:ext cx="108513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smtClean="0">
                  <a:solidFill>
                    <a:srgbClr val="003399"/>
                  </a:solidFill>
                  <a:latin typeface="Times New Roman" pitchFamily="18" charset="0"/>
                </a:rPr>
                <a:t>Sovereign Guaranteed Loan</a:t>
              </a:r>
              <a:endParaRPr lang="en-US" sz="600" dirty="0">
                <a:solidFill>
                  <a:srgbClr val="003399"/>
                </a:solidFill>
                <a:latin typeface="Times New Roman" pitchFamily="18" charset="0"/>
              </a:endParaRPr>
            </a:p>
          </p:txBody>
        </p:sp>
        <p:sp>
          <p:nvSpPr>
            <p:cNvPr id="216" name="Text Box 36"/>
            <p:cNvSpPr txBox="1">
              <a:spLocks noChangeArrowheads="1"/>
            </p:cNvSpPr>
            <p:nvPr/>
          </p:nvSpPr>
          <p:spPr bwMode="auto">
            <a:xfrm>
              <a:off x="415960" y="2268502"/>
              <a:ext cx="95410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eaLnBrk="1" hangingPunct="1"/>
              <a:r>
                <a:rPr lang="en-US" sz="900" b="1" dirty="0">
                  <a:solidFill>
                    <a:srgbClr val="003399"/>
                  </a:solidFill>
                  <a:latin typeface="Times New Roman" pitchFamily="18" charset="0"/>
                </a:rPr>
                <a:t>Euro </a:t>
              </a:r>
              <a:r>
                <a:rPr lang="en-US" sz="900" b="1" dirty="0" smtClean="0">
                  <a:solidFill>
                    <a:srgbClr val="003399"/>
                  </a:solidFill>
                  <a:latin typeface="Times New Roman" pitchFamily="18" charset="0"/>
                </a:rPr>
                <a:t>24 </a:t>
              </a:r>
              <a:r>
                <a:rPr lang="en-US" sz="900" b="1" dirty="0">
                  <a:solidFill>
                    <a:srgbClr val="003399"/>
                  </a:solidFill>
                  <a:latin typeface="Times New Roman" pitchFamily="18" charset="0"/>
                </a:rPr>
                <a:t>million</a:t>
              </a:r>
              <a:endParaRPr lang="en-GB" sz="900" b="1" dirty="0">
                <a:solidFill>
                  <a:srgbClr val="003399"/>
                </a:solidFill>
                <a:latin typeface="Times New Roman" pitchFamily="18" charset="0"/>
              </a:endParaRPr>
            </a:p>
          </p:txBody>
        </p:sp>
        <p:pic>
          <p:nvPicPr>
            <p:cNvPr id="217" name="Picture 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8082" y="2481227"/>
              <a:ext cx="169863"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 name="Rectangle 99"/>
            <p:cNvSpPr>
              <a:spLocks noChangeArrowheads="1"/>
            </p:cNvSpPr>
            <p:nvPr/>
          </p:nvSpPr>
          <p:spPr bwMode="auto">
            <a:xfrm>
              <a:off x="252438" y="1341402"/>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grpSp>
        <p:nvGrpSpPr>
          <p:cNvPr id="13" name="Group 12"/>
          <p:cNvGrpSpPr/>
          <p:nvPr/>
        </p:nvGrpSpPr>
        <p:grpSpPr>
          <a:xfrm>
            <a:off x="3199933" y="1439060"/>
            <a:ext cx="1267766" cy="1444625"/>
            <a:chOff x="3244323" y="1439060"/>
            <a:chExt cx="1267766" cy="1444625"/>
          </a:xfrm>
        </p:grpSpPr>
        <p:grpSp>
          <p:nvGrpSpPr>
            <p:cNvPr id="221" name="Group 220"/>
            <p:cNvGrpSpPr/>
            <p:nvPr/>
          </p:nvGrpSpPr>
          <p:grpSpPr>
            <a:xfrm>
              <a:off x="3253202" y="1439060"/>
              <a:ext cx="1258887" cy="1444625"/>
              <a:chOff x="252438" y="1341402"/>
              <a:chExt cx="1258887" cy="1444625"/>
            </a:xfrm>
          </p:grpSpPr>
          <p:sp>
            <p:nvSpPr>
              <p:cNvPr id="222" name="Text Box 33"/>
              <p:cNvSpPr txBox="1">
                <a:spLocks noChangeArrowheads="1"/>
              </p:cNvSpPr>
              <p:nvPr/>
            </p:nvSpPr>
            <p:spPr bwMode="auto">
              <a:xfrm>
                <a:off x="516116" y="1896710"/>
                <a:ext cx="7681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dirty="0" smtClean="0">
                    <a:solidFill>
                      <a:srgbClr val="003399"/>
                    </a:solidFill>
                    <a:latin typeface="Times New Roman" pitchFamily="18" charset="0"/>
                  </a:rPr>
                  <a:t>Poland and Turkey</a:t>
                </a:r>
                <a:endParaRPr lang="en-US" sz="600" dirty="0">
                  <a:solidFill>
                    <a:srgbClr val="003399"/>
                  </a:solidFill>
                  <a:latin typeface="Times New Roman" pitchFamily="18" charset="0"/>
                </a:endParaRPr>
              </a:p>
            </p:txBody>
          </p:sp>
          <p:sp>
            <p:nvSpPr>
              <p:cNvPr id="223" name="Text Box 34"/>
              <p:cNvSpPr txBox="1">
                <a:spLocks noChangeArrowheads="1"/>
              </p:cNvSpPr>
              <p:nvPr/>
            </p:nvSpPr>
            <p:spPr bwMode="auto">
              <a:xfrm>
                <a:off x="668089" y="2601877"/>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a:t>
                </a:r>
                <a:r>
                  <a:rPr lang="en-US" sz="600" b="1" dirty="0" smtClean="0">
                    <a:solidFill>
                      <a:srgbClr val="003399"/>
                    </a:solidFill>
                    <a:latin typeface="Times New Roman" pitchFamily="18" charset="0"/>
                  </a:rPr>
                  <a:t>2014</a:t>
                </a:r>
                <a:endParaRPr lang="en-US" sz="600" b="1" dirty="0">
                  <a:solidFill>
                    <a:srgbClr val="003399"/>
                  </a:solidFill>
                  <a:latin typeface="Times New Roman" pitchFamily="18" charset="0"/>
                </a:endParaRPr>
              </a:p>
            </p:txBody>
          </p:sp>
          <p:sp>
            <p:nvSpPr>
              <p:cNvPr id="224" name="Text Box 35"/>
              <p:cNvSpPr txBox="1">
                <a:spLocks noChangeArrowheads="1"/>
              </p:cNvSpPr>
              <p:nvPr/>
            </p:nvSpPr>
            <p:spPr bwMode="auto">
              <a:xfrm>
                <a:off x="340922" y="2079243"/>
                <a:ext cx="108513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Equity Co-Investment</a:t>
                </a:r>
              </a:p>
            </p:txBody>
          </p:sp>
          <p:sp>
            <p:nvSpPr>
              <p:cNvPr id="225" name="Text Box 36"/>
              <p:cNvSpPr txBox="1">
                <a:spLocks noChangeArrowheads="1"/>
              </p:cNvSpPr>
              <p:nvPr/>
            </p:nvSpPr>
            <p:spPr bwMode="auto">
              <a:xfrm>
                <a:off x="415960" y="2268502"/>
                <a:ext cx="95410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eaLnBrk="1" hangingPunct="1"/>
                <a:r>
                  <a:rPr lang="en-US" sz="900" b="1" dirty="0">
                    <a:solidFill>
                      <a:srgbClr val="003399"/>
                    </a:solidFill>
                    <a:latin typeface="Times New Roman" pitchFamily="18" charset="0"/>
                  </a:rPr>
                  <a:t>Euro </a:t>
                </a:r>
                <a:r>
                  <a:rPr lang="en-US" sz="900" b="1" dirty="0" smtClean="0">
                    <a:solidFill>
                      <a:srgbClr val="003399"/>
                    </a:solidFill>
                    <a:latin typeface="Times New Roman" pitchFamily="18" charset="0"/>
                  </a:rPr>
                  <a:t>10 </a:t>
                </a:r>
                <a:r>
                  <a:rPr lang="en-US" sz="900" b="1" dirty="0">
                    <a:solidFill>
                      <a:srgbClr val="003399"/>
                    </a:solidFill>
                    <a:latin typeface="Times New Roman" pitchFamily="18" charset="0"/>
                  </a:rPr>
                  <a:t>million</a:t>
                </a:r>
                <a:endParaRPr lang="en-GB" sz="900" b="1" dirty="0">
                  <a:solidFill>
                    <a:srgbClr val="003399"/>
                  </a:solidFill>
                  <a:latin typeface="Times New Roman" pitchFamily="18" charset="0"/>
                </a:endParaRPr>
              </a:p>
            </p:txBody>
          </p:sp>
          <p:pic>
            <p:nvPicPr>
              <p:cNvPr id="226" name="Picture 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8082" y="2481227"/>
                <a:ext cx="169863"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 name="Rectangle 99"/>
              <p:cNvSpPr>
                <a:spLocks noChangeArrowheads="1"/>
              </p:cNvSpPr>
              <p:nvPr/>
            </p:nvSpPr>
            <p:spPr bwMode="auto">
              <a:xfrm>
                <a:off x="252438" y="1341402"/>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grpSp>
          <p:nvGrpSpPr>
            <p:cNvPr id="9" name="Group 8"/>
            <p:cNvGrpSpPr/>
            <p:nvPr/>
          </p:nvGrpSpPr>
          <p:grpSpPr>
            <a:xfrm>
              <a:off x="3244323" y="1465200"/>
              <a:ext cx="1258887" cy="490002"/>
              <a:chOff x="1761697" y="1465200"/>
              <a:chExt cx="1258887" cy="490002"/>
            </a:xfrm>
          </p:grpSpPr>
          <p:pic>
            <p:nvPicPr>
              <p:cNvPr id="7" name="Picture 6"/>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2162195" y="1465200"/>
                <a:ext cx="420035" cy="356967"/>
              </a:xfrm>
              <a:prstGeom prst="rect">
                <a:avLst/>
              </a:prstGeom>
            </p:spPr>
          </p:pic>
          <p:sp>
            <p:nvSpPr>
              <p:cNvPr id="8" name="TextBox 7"/>
              <p:cNvSpPr txBox="1"/>
              <p:nvPr/>
            </p:nvSpPr>
            <p:spPr>
              <a:xfrm>
                <a:off x="1761697" y="1785925"/>
                <a:ext cx="1258887" cy="169277"/>
              </a:xfrm>
              <a:prstGeom prst="rect">
                <a:avLst/>
              </a:prstGeom>
              <a:noFill/>
            </p:spPr>
            <p:txBody>
              <a:bodyPr wrap="square" rtlCol="0">
                <a:spAutoFit/>
              </a:bodyPr>
              <a:lstStyle/>
              <a:p>
                <a:pPr algn="ctr"/>
                <a:r>
                  <a:rPr lang="en-GB" sz="500" b="1" dirty="0" smtClean="0">
                    <a:solidFill>
                      <a:srgbClr val="C00000"/>
                    </a:solidFill>
                  </a:rPr>
                  <a:t>Virgin </a:t>
                </a:r>
                <a:r>
                  <a:rPr lang="en-GB" sz="500" b="1" dirty="0">
                    <a:solidFill>
                      <a:srgbClr val="C00000"/>
                    </a:solidFill>
                  </a:rPr>
                  <a:t>Mobile CEE</a:t>
                </a:r>
                <a:endParaRPr lang="en-GB" sz="500" dirty="0" smtClean="0">
                  <a:solidFill>
                    <a:srgbClr val="C00000"/>
                  </a:solidFill>
                </a:endParaRPr>
              </a:p>
            </p:txBody>
          </p:sp>
        </p:grpSp>
      </p:grpSp>
      <p:grpSp>
        <p:nvGrpSpPr>
          <p:cNvPr id="20" name="Group 19"/>
          <p:cNvGrpSpPr/>
          <p:nvPr/>
        </p:nvGrpSpPr>
        <p:grpSpPr>
          <a:xfrm>
            <a:off x="351894" y="1432894"/>
            <a:ext cx="1258887" cy="1447336"/>
            <a:chOff x="351894" y="1432894"/>
            <a:chExt cx="1258887" cy="1447336"/>
          </a:xfrm>
        </p:grpSpPr>
        <p:grpSp>
          <p:nvGrpSpPr>
            <p:cNvPr id="18" name="Group 17"/>
            <p:cNvGrpSpPr/>
            <p:nvPr/>
          </p:nvGrpSpPr>
          <p:grpSpPr>
            <a:xfrm>
              <a:off x="351894" y="1432894"/>
              <a:ext cx="1258887" cy="1447336"/>
              <a:chOff x="351894" y="1432894"/>
              <a:chExt cx="1258887" cy="1447336"/>
            </a:xfrm>
          </p:grpSpPr>
          <p:sp>
            <p:nvSpPr>
              <p:cNvPr id="210" name="Rectangle 99"/>
              <p:cNvSpPr>
                <a:spLocks noChangeArrowheads="1"/>
              </p:cNvSpPr>
              <p:nvPr/>
            </p:nvSpPr>
            <p:spPr bwMode="auto">
              <a:xfrm>
                <a:off x="351894" y="1432894"/>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240" name="Text Box 33"/>
              <p:cNvSpPr txBox="1">
                <a:spLocks noChangeArrowheads="1"/>
              </p:cNvSpPr>
              <p:nvPr/>
            </p:nvSpPr>
            <p:spPr bwMode="auto">
              <a:xfrm>
                <a:off x="739776" y="1941760"/>
                <a:ext cx="4475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dirty="0" smtClean="0">
                    <a:solidFill>
                      <a:srgbClr val="003399"/>
                    </a:solidFill>
                    <a:latin typeface="Times New Roman" pitchFamily="18" charset="0"/>
                  </a:rPr>
                  <a:t>Bulgaria</a:t>
                </a:r>
                <a:endParaRPr lang="en-US" sz="600" dirty="0">
                  <a:solidFill>
                    <a:srgbClr val="003399"/>
                  </a:solidFill>
                  <a:latin typeface="Times New Roman" pitchFamily="18" charset="0"/>
                </a:endParaRPr>
              </a:p>
            </p:txBody>
          </p:sp>
          <p:sp>
            <p:nvSpPr>
              <p:cNvPr id="249" name="Text Box 34"/>
              <p:cNvSpPr txBox="1">
                <a:spLocks noChangeArrowheads="1"/>
              </p:cNvSpPr>
              <p:nvPr/>
            </p:nvSpPr>
            <p:spPr bwMode="auto">
              <a:xfrm>
                <a:off x="748654" y="2696080"/>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a:t>
                </a:r>
                <a:r>
                  <a:rPr lang="en-US" sz="600" b="1" dirty="0" smtClean="0">
                    <a:solidFill>
                      <a:srgbClr val="003399"/>
                    </a:solidFill>
                    <a:latin typeface="Times New Roman" pitchFamily="18" charset="0"/>
                  </a:rPr>
                  <a:t>2014</a:t>
                </a:r>
                <a:endParaRPr lang="en-US" sz="600" b="1" dirty="0">
                  <a:solidFill>
                    <a:srgbClr val="003399"/>
                  </a:solidFill>
                  <a:latin typeface="Times New Roman" pitchFamily="18" charset="0"/>
                </a:endParaRPr>
              </a:p>
            </p:txBody>
          </p:sp>
          <p:sp>
            <p:nvSpPr>
              <p:cNvPr id="250" name="Text Box 35"/>
              <p:cNvSpPr txBox="1">
                <a:spLocks noChangeArrowheads="1"/>
              </p:cNvSpPr>
              <p:nvPr/>
            </p:nvSpPr>
            <p:spPr bwMode="auto">
              <a:xfrm>
                <a:off x="546395" y="2182825"/>
                <a:ext cx="84613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Loan</a:t>
                </a:r>
              </a:p>
            </p:txBody>
          </p:sp>
          <p:sp>
            <p:nvSpPr>
              <p:cNvPr id="251" name="Text Box 36"/>
              <p:cNvSpPr txBox="1">
                <a:spLocks noChangeArrowheads="1"/>
              </p:cNvSpPr>
              <p:nvPr/>
            </p:nvSpPr>
            <p:spPr bwMode="auto">
              <a:xfrm>
                <a:off x="511470" y="2372230"/>
                <a:ext cx="95410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a:solidFill>
                      <a:srgbClr val="003399"/>
                    </a:solidFill>
                    <a:latin typeface="Times New Roman" pitchFamily="18" charset="0"/>
                  </a:rPr>
                  <a:t>Euro </a:t>
                </a:r>
                <a:r>
                  <a:rPr lang="en-US" sz="900" b="1" dirty="0" smtClean="0">
                    <a:solidFill>
                      <a:srgbClr val="003399"/>
                    </a:solidFill>
                    <a:latin typeface="Times New Roman" pitchFamily="18" charset="0"/>
                  </a:rPr>
                  <a:t>20 </a:t>
                </a:r>
                <a:r>
                  <a:rPr lang="en-US" sz="900" b="1" dirty="0">
                    <a:solidFill>
                      <a:srgbClr val="003399"/>
                    </a:solidFill>
                    <a:latin typeface="Times New Roman" pitchFamily="18" charset="0"/>
                  </a:rPr>
                  <a:t>million</a:t>
                </a:r>
                <a:endParaRPr lang="en-GB" sz="900" b="1" dirty="0">
                  <a:solidFill>
                    <a:srgbClr val="003399"/>
                  </a:solidFill>
                  <a:latin typeface="Times New Roman" pitchFamily="18" charset="0"/>
                </a:endParaRPr>
              </a:p>
            </p:txBody>
          </p:sp>
          <p:pic>
            <p:nvPicPr>
              <p:cNvPr id="252" name="Picture 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6413" y="2575430"/>
                <a:ext cx="169863"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18"/>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383653" y="1546859"/>
              <a:ext cx="1181145" cy="263050"/>
            </a:xfrm>
            <a:prstGeom prst="rect">
              <a:avLst/>
            </a:prstGeom>
          </p:spPr>
        </p:pic>
      </p:grpSp>
      <p:pic>
        <p:nvPicPr>
          <p:cNvPr id="21" name="Picture 20"/>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1797564" y="1595330"/>
            <a:ext cx="1161115" cy="226837"/>
          </a:xfrm>
          <a:prstGeom prst="rect">
            <a:avLst/>
          </a:prstGeom>
        </p:spPr>
      </p:pic>
    </p:spTree>
    <p:extLst>
      <p:ext uri="{BB962C8B-B14F-4D97-AF65-F5344CB8AC3E}">
        <p14:creationId xmlns:p14="http://schemas.microsoft.com/office/powerpoint/2010/main" val="2104775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Selected projects the ICT team executed in the past across all countries of operations </a:t>
            </a:r>
            <a:r>
              <a:rPr lang="en-GB" sz="2400" dirty="0" smtClean="0"/>
              <a:t>(2/2</a:t>
            </a:r>
            <a:r>
              <a:rPr lang="en-GB" sz="2400" dirty="0"/>
              <a:t>)</a:t>
            </a:r>
          </a:p>
        </p:txBody>
      </p:sp>
      <p:sp>
        <p:nvSpPr>
          <p:cNvPr id="4" name="Slide Number Placeholder 3"/>
          <p:cNvSpPr>
            <a:spLocks noGrp="1"/>
          </p:cNvSpPr>
          <p:nvPr>
            <p:ph type="sldNum" sz="quarter" idx="4"/>
          </p:nvPr>
        </p:nvSpPr>
        <p:spPr/>
        <p:txBody>
          <a:bodyPr/>
          <a:lstStyle/>
          <a:p>
            <a:fld id="{FA83B8D6-F8CB-465E-A3F9-C0CB9076341A}" type="slidenum">
              <a:rPr lang="en-GB" smtClean="0">
                <a:solidFill>
                  <a:srgbClr val="0070C0"/>
                </a:solidFill>
              </a:rPr>
              <a:pPr/>
              <a:t>8</a:t>
            </a:fld>
            <a:endParaRPr lang="en-GB" dirty="0">
              <a:solidFill>
                <a:srgbClr val="0070C0"/>
              </a:solidFill>
            </a:endParaRPr>
          </a:p>
        </p:txBody>
      </p:sp>
      <p:grpSp>
        <p:nvGrpSpPr>
          <p:cNvPr id="5" name="Group 2"/>
          <p:cNvGrpSpPr>
            <a:grpSpLocks/>
          </p:cNvGrpSpPr>
          <p:nvPr/>
        </p:nvGrpSpPr>
        <p:grpSpPr bwMode="auto">
          <a:xfrm>
            <a:off x="6085809" y="3078163"/>
            <a:ext cx="1258887" cy="1439862"/>
            <a:chOff x="2343150" y="2482850"/>
            <a:chExt cx="1258888" cy="1439863"/>
          </a:xfrm>
        </p:grpSpPr>
        <p:sp>
          <p:nvSpPr>
            <p:cNvPr id="6" name="Rectangle 71"/>
            <p:cNvSpPr>
              <a:spLocks noChangeArrowheads="1"/>
            </p:cNvSpPr>
            <p:nvPr/>
          </p:nvSpPr>
          <p:spPr bwMode="auto">
            <a:xfrm>
              <a:off x="2343150" y="2482850"/>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7" name="Text Box 72"/>
            <p:cNvSpPr txBox="1">
              <a:spLocks noChangeArrowheads="1"/>
            </p:cNvSpPr>
            <p:nvPr/>
          </p:nvSpPr>
          <p:spPr bwMode="auto">
            <a:xfrm>
              <a:off x="2768848" y="2987675"/>
              <a:ext cx="4318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Ukraine</a:t>
              </a:r>
            </a:p>
          </p:txBody>
        </p:sp>
        <p:sp>
          <p:nvSpPr>
            <p:cNvPr id="8" name="Text Box 73"/>
            <p:cNvSpPr txBox="1">
              <a:spLocks noChangeArrowheads="1"/>
            </p:cNvSpPr>
            <p:nvPr/>
          </p:nvSpPr>
          <p:spPr bwMode="auto">
            <a:xfrm>
              <a:off x="2735263" y="3733800"/>
              <a:ext cx="3746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2007</a:t>
              </a:r>
            </a:p>
          </p:txBody>
        </p:sp>
        <p:sp>
          <p:nvSpPr>
            <p:cNvPr id="9" name="Text Box 74"/>
            <p:cNvSpPr txBox="1">
              <a:spLocks noChangeArrowheads="1"/>
            </p:cNvSpPr>
            <p:nvPr/>
          </p:nvSpPr>
          <p:spPr bwMode="auto">
            <a:xfrm>
              <a:off x="2588667" y="3149334"/>
              <a:ext cx="7921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GB" sz="600" dirty="0">
                  <a:solidFill>
                    <a:srgbClr val="003399"/>
                  </a:solidFill>
                  <a:latin typeface="Times New Roman" pitchFamily="18" charset="0"/>
                </a:rPr>
                <a:t>Equity Investment</a:t>
              </a:r>
              <a:endParaRPr lang="en-US" sz="600" dirty="0">
                <a:solidFill>
                  <a:srgbClr val="003399"/>
                </a:solidFill>
                <a:latin typeface="Times New Roman" pitchFamily="18" charset="0"/>
              </a:endParaRPr>
            </a:p>
          </p:txBody>
        </p:sp>
        <p:sp>
          <p:nvSpPr>
            <p:cNvPr id="10" name="Text Box 75"/>
            <p:cNvSpPr txBox="1">
              <a:spLocks noChangeArrowheads="1"/>
            </p:cNvSpPr>
            <p:nvPr/>
          </p:nvSpPr>
          <p:spPr bwMode="auto">
            <a:xfrm>
              <a:off x="2490788" y="3375025"/>
              <a:ext cx="10406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Euro 22.3 million</a:t>
              </a:r>
              <a:endParaRPr lang="en-GB" sz="900" b="1">
                <a:solidFill>
                  <a:srgbClr val="003399"/>
                </a:solidFill>
                <a:latin typeface="Times New Roman" pitchFamily="18" charset="0"/>
              </a:endParaRPr>
            </a:p>
          </p:txBody>
        </p:sp>
        <p:pic>
          <p:nvPicPr>
            <p:cNvPr id="11" name="Picture 7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2388" y="2555875"/>
              <a:ext cx="79216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46388" y="3598863"/>
              <a:ext cx="169862"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3"/>
          <p:cNvGrpSpPr>
            <a:grpSpLocks/>
          </p:cNvGrpSpPr>
          <p:nvPr/>
        </p:nvGrpSpPr>
        <p:grpSpPr bwMode="auto">
          <a:xfrm>
            <a:off x="355044" y="4708447"/>
            <a:ext cx="1258887" cy="1439863"/>
            <a:chOff x="3781425" y="2484438"/>
            <a:chExt cx="1258888" cy="1439862"/>
          </a:xfrm>
        </p:grpSpPr>
        <p:sp>
          <p:nvSpPr>
            <p:cNvPr id="14" name="Rectangle 59"/>
            <p:cNvSpPr>
              <a:spLocks noChangeArrowheads="1"/>
            </p:cNvSpPr>
            <p:nvPr/>
          </p:nvSpPr>
          <p:spPr bwMode="auto">
            <a:xfrm>
              <a:off x="3781425" y="2484438"/>
              <a:ext cx="1258888"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15" name="Text Box 60"/>
            <p:cNvSpPr txBox="1">
              <a:spLocks noChangeArrowheads="1"/>
            </p:cNvSpPr>
            <p:nvPr/>
          </p:nvSpPr>
          <p:spPr bwMode="auto">
            <a:xfrm>
              <a:off x="3962400" y="3173730"/>
              <a:ext cx="84613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Syndicated Loan</a:t>
              </a:r>
            </a:p>
          </p:txBody>
        </p:sp>
        <p:sp>
          <p:nvSpPr>
            <p:cNvPr id="16" name="Text Box 61"/>
            <p:cNvSpPr txBox="1">
              <a:spLocks noChangeArrowheads="1"/>
            </p:cNvSpPr>
            <p:nvPr/>
          </p:nvSpPr>
          <p:spPr bwMode="auto">
            <a:xfrm>
              <a:off x="3934460" y="3375025"/>
              <a:ext cx="94769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EUR 50 million</a:t>
              </a:r>
              <a:endParaRPr lang="en-GB" sz="900" b="1">
                <a:solidFill>
                  <a:srgbClr val="003399"/>
                </a:solidFill>
                <a:latin typeface="Times New Roman" pitchFamily="18" charset="0"/>
              </a:endParaRPr>
            </a:p>
          </p:txBody>
        </p:sp>
        <p:sp>
          <p:nvSpPr>
            <p:cNvPr id="17" name="Text Box 62"/>
            <p:cNvSpPr txBox="1">
              <a:spLocks noChangeArrowheads="1"/>
            </p:cNvSpPr>
            <p:nvPr/>
          </p:nvSpPr>
          <p:spPr bwMode="auto">
            <a:xfrm>
              <a:off x="4145659" y="2987675"/>
              <a:ext cx="4796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Regional </a:t>
              </a:r>
            </a:p>
          </p:txBody>
        </p:sp>
        <p:sp>
          <p:nvSpPr>
            <p:cNvPr id="18" name="Text Box 63"/>
            <p:cNvSpPr txBox="1">
              <a:spLocks noChangeArrowheads="1"/>
            </p:cNvSpPr>
            <p:nvPr/>
          </p:nvSpPr>
          <p:spPr bwMode="auto">
            <a:xfrm>
              <a:off x="4217988" y="3735388"/>
              <a:ext cx="3365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2006</a:t>
              </a:r>
            </a:p>
          </p:txBody>
        </p:sp>
        <p:pic>
          <p:nvPicPr>
            <p:cNvPr id="19" name="Picture 6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97325" y="2587625"/>
              <a:ext cx="93662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86250" y="3598863"/>
              <a:ext cx="169863"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oup 5"/>
          <p:cNvGrpSpPr>
            <a:grpSpLocks/>
          </p:cNvGrpSpPr>
          <p:nvPr/>
        </p:nvGrpSpPr>
        <p:grpSpPr bwMode="auto">
          <a:xfrm>
            <a:off x="1765156" y="4701744"/>
            <a:ext cx="1258888" cy="1439863"/>
            <a:chOff x="6661150" y="2484438"/>
            <a:chExt cx="1258888" cy="1439862"/>
          </a:xfrm>
        </p:grpSpPr>
        <p:sp>
          <p:nvSpPr>
            <p:cNvPr id="30" name="Rectangle 10"/>
            <p:cNvSpPr>
              <a:spLocks noChangeArrowheads="1"/>
            </p:cNvSpPr>
            <p:nvPr/>
          </p:nvSpPr>
          <p:spPr bwMode="auto">
            <a:xfrm>
              <a:off x="6661150" y="2484438"/>
              <a:ext cx="1258888"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31" name="Text Box 11"/>
            <p:cNvSpPr txBox="1">
              <a:spLocks noChangeArrowheads="1"/>
            </p:cNvSpPr>
            <p:nvPr/>
          </p:nvSpPr>
          <p:spPr bwMode="auto">
            <a:xfrm>
              <a:off x="7055961" y="2989263"/>
              <a:ext cx="4445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Bulgaria</a:t>
              </a:r>
            </a:p>
          </p:txBody>
        </p:sp>
        <p:sp>
          <p:nvSpPr>
            <p:cNvPr id="32" name="Text Box 12"/>
            <p:cNvSpPr txBox="1">
              <a:spLocks noChangeArrowheads="1"/>
            </p:cNvSpPr>
            <p:nvPr/>
          </p:nvSpPr>
          <p:spPr bwMode="auto">
            <a:xfrm>
              <a:off x="6759893" y="3133725"/>
              <a:ext cx="10366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GB" sz="600" dirty="0">
                  <a:solidFill>
                    <a:srgbClr val="003399"/>
                  </a:solidFill>
                  <a:latin typeface="Times New Roman" pitchFamily="18" charset="0"/>
                </a:rPr>
                <a:t>Privatisation – Loan and Equity Investment</a:t>
              </a:r>
              <a:endParaRPr lang="en-US" sz="600" dirty="0">
                <a:solidFill>
                  <a:srgbClr val="003399"/>
                </a:solidFill>
                <a:latin typeface="Times New Roman" pitchFamily="18" charset="0"/>
              </a:endParaRPr>
            </a:p>
          </p:txBody>
        </p:sp>
        <p:sp>
          <p:nvSpPr>
            <p:cNvPr id="33" name="Text Box 13"/>
            <p:cNvSpPr txBox="1">
              <a:spLocks noChangeArrowheads="1"/>
            </p:cNvSpPr>
            <p:nvPr/>
          </p:nvSpPr>
          <p:spPr bwMode="auto">
            <a:xfrm>
              <a:off x="6833235" y="3375025"/>
              <a:ext cx="95410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a:solidFill>
                    <a:srgbClr val="003399"/>
                  </a:solidFill>
                  <a:latin typeface="Times New Roman" pitchFamily="18" charset="0"/>
                </a:rPr>
                <a:t>Euro 93 million</a:t>
              </a:r>
              <a:endParaRPr lang="en-GB" sz="900" b="1" dirty="0">
                <a:solidFill>
                  <a:srgbClr val="003399"/>
                </a:solidFill>
                <a:latin typeface="Times New Roman" pitchFamily="18" charset="0"/>
              </a:endParaRPr>
            </a:p>
          </p:txBody>
        </p:sp>
        <p:pic>
          <p:nvPicPr>
            <p:cNvPr id="34" name="Picture 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35763" y="2667000"/>
              <a:ext cx="1149350" cy="9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33"/>
            <p:cNvSpPr txBox="1">
              <a:spLocks noChangeArrowheads="1"/>
            </p:cNvSpPr>
            <p:nvPr/>
          </p:nvSpPr>
          <p:spPr bwMode="auto">
            <a:xfrm>
              <a:off x="7092950" y="3733800"/>
              <a:ext cx="35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2004</a:t>
              </a:r>
            </a:p>
          </p:txBody>
        </p:sp>
        <p:pic>
          <p:nvPicPr>
            <p:cNvPr id="36" name="Picture 8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900" y="3598863"/>
              <a:ext cx="169863"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 name="Group 1"/>
          <p:cNvGrpSpPr>
            <a:grpSpLocks/>
          </p:cNvGrpSpPr>
          <p:nvPr/>
        </p:nvGrpSpPr>
        <p:grpSpPr bwMode="auto">
          <a:xfrm>
            <a:off x="7543800" y="3060693"/>
            <a:ext cx="1258888" cy="1446213"/>
            <a:chOff x="903288" y="2484438"/>
            <a:chExt cx="1258887" cy="1446212"/>
          </a:xfrm>
        </p:grpSpPr>
        <p:sp>
          <p:nvSpPr>
            <p:cNvPr id="70" name="Text Box 52"/>
            <p:cNvSpPr txBox="1">
              <a:spLocks noChangeArrowheads="1"/>
            </p:cNvSpPr>
            <p:nvPr/>
          </p:nvSpPr>
          <p:spPr bwMode="auto">
            <a:xfrm>
              <a:off x="1263651" y="2990850"/>
              <a:ext cx="5572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 Kazakhstan</a:t>
              </a:r>
            </a:p>
          </p:txBody>
        </p:sp>
        <p:sp>
          <p:nvSpPr>
            <p:cNvPr id="71" name="Text Box 53"/>
            <p:cNvSpPr txBox="1">
              <a:spLocks noChangeArrowheads="1"/>
            </p:cNvSpPr>
            <p:nvPr/>
          </p:nvSpPr>
          <p:spPr bwMode="auto">
            <a:xfrm>
              <a:off x="1263650" y="3746500"/>
              <a:ext cx="5143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2005-2007</a:t>
              </a:r>
            </a:p>
          </p:txBody>
        </p:sp>
        <p:sp>
          <p:nvSpPr>
            <p:cNvPr id="72" name="Text Box 54"/>
            <p:cNvSpPr txBox="1">
              <a:spLocks noChangeArrowheads="1"/>
            </p:cNvSpPr>
            <p:nvPr/>
          </p:nvSpPr>
          <p:spPr bwMode="auto">
            <a:xfrm>
              <a:off x="1119188" y="3165793"/>
              <a:ext cx="8461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Syndicated Loan</a:t>
              </a:r>
            </a:p>
          </p:txBody>
        </p:sp>
        <p:sp>
          <p:nvSpPr>
            <p:cNvPr id="73" name="Text Box 55"/>
            <p:cNvSpPr txBox="1">
              <a:spLocks noChangeArrowheads="1"/>
            </p:cNvSpPr>
            <p:nvPr/>
          </p:nvSpPr>
          <p:spPr bwMode="auto">
            <a:xfrm>
              <a:off x="1052513" y="3370985"/>
              <a:ext cx="1003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Euro 130 million</a:t>
              </a:r>
              <a:endParaRPr lang="en-GB" sz="900" b="1">
                <a:solidFill>
                  <a:srgbClr val="003399"/>
                </a:solidFill>
                <a:latin typeface="Times New Roman" pitchFamily="18" charset="0"/>
              </a:endParaRPr>
            </a:p>
          </p:txBody>
        </p:sp>
        <p:pic>
          <p:nvPicPr>
            <p:cNvPr id="74" name="Picture 56" descr="ANd9GcQpPQoEYmBw1Dj2CHinMbAXpi11LQRL-LRmvNt4Md15DjyhSj6Vcre5Sg">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63650" y="2559050"/>
              <a:ext cx="5762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9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3038" y="3624263"/>
              <a:ext cx="169862"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ectangle 108"/>
            <p:cNvSpPr>
              <a:spLocks noChangeArrowheads="1"/>
            </p:cNvSpPr>
            <p:nvPr/>
          </p:nvSpPr>
          <p:spPr bwMode="auto">
            <a:xfrm>
              <a:off x="903288" y="2484438"/>
              <a:ext cx="1258887"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grpSp>
        <p:nvGrpSpPr>
          <p:cNvPr id="3" name="Group 2"/>
          <p:cNvGrpSpPr/>
          <p:nvPr/>
        </p:nvGrpSpPr>
        <p:grpSpPr>
          <a:xfrm>
            <a:off x="4646612" y="3082601"/>
            <a:ext cx="1258887" cy="1446213"/>
            <a:chOff x="6084508" y="3066538"/>
            <a:chExt cx="1258887" cy="1446213"/>
          </a:xfrm>
        </p:grpSpPr>
        <p:grpSp>
          <p:nvGrpSpPr>
            <p:cNvPr id="77" name="Group 14"/>
            <p:cNvGrpSpPr>
              <a:grpSpLocks/>
            </p:cNvGrpSpPr>
            <p:nvPr/>
          </p:nvGrpSpPr>
          <p:grpSpPr bwMode="auto">
            <a:xfrm>
              <a:off x="6084508" y="3066538"/>
              <a:ext cx="1258887" cy="1446213"/>
              <a:chOff x="8238030" y="4768335"/>
              <a:chExt cx="1258888" cy="1446212"/>
            </a:xfrm>
          </p:grpSpPr>
          <p:sp>
            <p:nvSpPr>
              <p:cNvPr id="78" name="Rectangle 64"/>
              <p:cNvSpPr>
                <a:spLocks noChangeArrowheads="1"/>
              </p:cNvSpPr>
              <p:nvPr/>
            </p:nvSpPr>
            <p:spPr bwMode="auto">
              <a:xfrm>
                <a:off x="8238030" y="4768335"/>
                <a:ext cx="1258888"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79" name="Text Box 65"/>
              <p:cNvSpPr txBox="1">
                <a:spLocks noChangeArrowheads="1"/>
              </p:cNvSpPr>
              <p:nvPr/>
            </p:nvSpPr>
            <p:spPr bwMode="auto">
              <a:xfrm>
                <a:off x="8382493" y="5679560"/>
                <a:ext cx="9348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USD 35 million</a:t>
                </a:r>
                <a:endParaRPr lang="en-GB" sz="900" b="1">
                  <a:solidFill>
                    <a:srgbClr val="003399"/>
                  </a:solidFill>
                  <a:latin typeface="Times New Roman" pitchFamily="18" charset="0"/>
                </a:endParaRPr>
              </a:p>
            </p:txBody>
          </p:sp>
          <p:sp>
            <p:nvSpPr>
              <p:cNvPr id="80" name="Text Box 66"/>
              <p:cNvSpPr txBox="1">
                <a:spLocks noChangeArrowheads="1"/>
              </p:cNvSpPr>
              <p:nvPr/>
            </p:nvSpPr>
            <p:spPr bwMode="auto">
              <a:xfrm>
                <a:off x="8644430" y="5247760"/>
                <a:ext cx="3873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dirty="0">
                    <a:solidFill>
                      <a:srgbClr val="003399"/>
                    </a:solidFill>
                    <a:latin typeface="Times New Roman" pitchFamily="18" charset="0"/>
                  </a:rPr>
                  <a:t>Russia</a:t>
                </a:r>
              </a:p>
            </p:txBody>
          </p:sp>
          <p:sp>
            <p:nvSpPr>
              <p:cNvPr id="81" name="Text Box 67"/>
              <p:cNvSpPr txBox="1">
                <a:spLocks noChangeArrowheads="1"/>
              </p:cNvSpPr>
              <p:nvPr/>
            </p:nvSpPr>
            <p:spPr bwMode="auto">
              <a:xfrm>
                <a:off x="8493618" y="6030397"/>
                <a:ext cx="5715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2007-2008</a:t>
                </a:r>
              </a:p>
            </p:txBody>
          </p:sp>
          <p:pic>
            <p:nvPicPr>
              <p:cNvPr id="82" name="Picture 69" descr="Картинка 4 из 114">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488855" y="4868347"/>
                <a:ext cx="7207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9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31743" y="5908160"/>
                <a:ext cx="169862"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Rectangle 104"/>
              <p:cNvSpPr>
                <a:spLocks noChangeArrowheads="1"/>
              </p:cNvSpPr>
              <p:nvPr/>
            </p:nvSpPr>
            <p:spPr bwMode="auto">
              <a:xfrm>
                <a:off x="8238030" y="4768335"/>
                <a:ext cx="1258888"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sp>
          <p:nvSpPr>
            <p:cNvPr id="117" name="Text Box 29"/>
            <p:cNvSpPr txBox="1">
              <a:spLocks noChangeArrowheads="1"/>
            </p:cNvSpPr>
            <p:nvPr/>
          </p:nvSpPr>
          <p:spPr bwMode="auto">
            <a:xfrm>
              <a:off x="6290104" y="3736197"/>
              <a:ext cx="8461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Loan and Equity Investment</a:t>
              </a:r>
            </a:p>
          </p:txBody>
        </p:sp>
      </p:grpSp>
      <p:grpSp>
        <p:nvGrpSpPr>
          <p:cNvPr id="133" name="Group 10"/>
          <p:cNvGrpSpPr>
            <a:grpSpLocks/>
          </p:cNvGrpSpPr>
          <p:nvPr/>
        </p:nvGrpSpPr>
        <p:grpSpPr bwMode="auto">
          <a:xfrm>
            <a:off x="3208986" y="3080691"/>
            <a:ext cx="1258888" cy="1444625"/>
            <a:chOff x="2478580" y="4773097"/>
            <a:chExt cx="1258888" cy="1444625"/>
          </a:xfrm>
        </p:grpSpPr>
        <p:sp>
          <p:nvSpPr>
            <p:cNvPr id="134" name="Rectangle 32"/>
            <p:cNvSpPr>
              <a:spLocks noChangeArrowheads="1"/>
            </p:cNvSpPr>
            <p:nvPr/>
          </p:nvSpPr>
          <p:spPr bwMode="auto">
            <a:xfrm>
              <a:off x="2478580" y="4773097"/>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135" name="Text Box 33"/>
            <p:cNvSpPr txBox="1">
              <a:spLocks noChangeArrowheads="1"/>
            </p:cNvSpPr>
            <p:nvPr/>
          </p:nvSpPr>
          <p:spPr bwMode="auto">
            <a:xfrm>
              <a:off x="2873868" y="5323642"/>
              <a:ext cx="4429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dirty="0">
                  <a:solidFill>
                    <a:srgbClr val="003399"/>
                  </a:solidFill>
                  <a:latin typeface="Times New Roman" pitchFamily="18" charset="0"/>
                </a:rPr>
                <a:t>Albania </a:t>
              </a:r>
            </a:p>
          </p:txBody>
        </p:sp>
        <p:sp>
          <p:nvSpPr>
            <p:cNvPr id="136" name="Text Box 34"/>
            <p:cNvSpPr txBox="1">
              <a:spLocks noChangeArrowheads="1"/>
            </p:cNvSpPr>
            <p:nvPr/>
          </p:nvSpPr>
          <p:spPr bwMode="auto">
            <a:xfrm>
              <a:off x="2873868" y="6033572"/>
              <a:ext cx="43338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2008</a:t>
              </a:r>
            </a:p>
          </p:txBody>
        </p:sp>
        <p:sp>
          <p:nvSpPr>
            <p:cNvPr id="137" name="Text Box 35"/>
            <p:cNvSpPr txBox="1">
              <a:spLocks noChangeArrowheads="1"/>
            </p:cNvSpPr>
            <p:nvPr/>
          </p:nvSpPr>
          <p:spPr bwMode="auto">
            <a:xfrm>
              <a:off x="2694480" y="5475725"/>
              <a:ext cx="846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Privatization - Syndicated Loan</a:t>
              </a:r>
            </a:p>
          </p:txBody>
        </p:sp>
        <p:sp>
          <p:nvSpPr>
            <p:cNvPr id="138" name="Text Box 36"/>
            <p:cNvSpPr txBox="1">
              <a:spLocks noChangeArrowheads="1"/>
            </p:cNvSpPr>
            <p:nvPr/>
          </p:nvSpPr>
          <p:spPr bwMode="auto">
            <a:xfrm>
              <a:off x="2627805" y="5709722"/>
              <a:ext cx="95410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a:solidFill>
                    <a:srgbClr val="003399"/>
                  </a:solidFill>
                  <a:latin typeface="Times New Roman" pitchFamily="18" charset="0"/>
                </a:rPr>
                <a:t>Euro 27 million</a:t>
              </a:r>
              <a:endParaRPr lang="en-GB" sz="900" b="1" dirty="0">
                <a:solidFill>
                  <a:srgbClr val="003399"/>
                </a:solidFill>
                <a:latin typeface="Times New Roman" pitchFamily="18" charset="0"/>
              </a:endParaRPr>
            </a:p>
          </p:txBody>
        </p:sp>
        <p:pic>
          <p:nvPicPr>
            <p:cNvPr id="139" name="Picture 37"/>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623043" y="4917560"/>
              <a:ext cx="1008062"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8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4993" y="5912922"/>
              <a:ext cx="169862"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 name="Rectangle 99"/>
            <p:cNvSpPr>
              <a:spLocks noChangeArrowheads="1"/>
            </p:cNvSpPr>
            <p:nvPr/>
          </p:nvSpPr>
          <p:spPr bwMode="auto">
            <a:xfrm>
              <a:off x="2478580" y="4773097"/>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sp>
        <p:nvSpPr>
          <p:cNvPr id="151" name="Footer Placeholder 150"/>
          <p:cNvSpPr>
            <a:spLocks noGrp="1"/>
          </p:cNvSpPr>
          <p:nvPr>
            <p:ph type="ftr" sz="quarter" idx="3"/>
          </p:nvPr>
        </p:nvSpPr>
        <p:spPr>
          <a:xfrm>
            <a:off x="2789382" y="6492875"/>
            <a:ext cx="3519054" cy="365125"/>
          </a:xfrm>
        </p:spPr>
        <p:txBody>
          <a:bodyPr/>
          <a:lstStyle/>
          <a:p>
            <a:r>
              <a:rPr lang="en-GB" dirty="0" smtClean="0">
                <a:solidFill>
                  <a:srgbClr val="0070C0"/>
                </a:solidFill>
              </a:rPr>
              <a:t>© European Bank for Reconstruction and Development</a:t>
            </a:r>
          </a:p>
        </p:txBody>
      </p:sp>
      <p:grpSp>
        <p:nvGrpSpPr>
          <p:cNvPr id="152" name="Group 9"/>
          <p:cNvGrpSpPr>
            <a:grpSpLocks/>
          </p:cNvGrpSpPr>
          <p:nvPr/>
        </p:nvGrpSpPr>
        <p:grpSpPr bwMode="auto">
          <a:xfrm>
            <a:off x="1759742" y="3067838"/>
            <a:ext cx="1258888" cy="1439862"/>
            <a:chOff x="1038718" y="4773097"/>
            <a:chExt cx="1258887" cy="1439863"/>
          </a:xfrm>
        </p:grpSpPr>
        <p:sp>
          <p:nvSpPr>
            <p:cNvPr id="153" name="Text Box 45"/>
            <p:cNvSpPr txBox="1">
              <a:spLocks noChangeArrowheads="1"/>
            </p:cNvSpPr>
            <p:nvPr/>
          </p:nvSpPr>
          <p:spPr bwMode="auto">
            <a:xfrm>
              <a:off x="1299862" y="5326817"/>
              <a:ext cx="7556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Poland &amp; Balkans </a:t>
              </a:r>
            </a:p>
          </p:txBody>
        </p:sp>
        <p:sp>
          <p:nvSpPr>
            <p:cNvPr id="154" name="Text Box 46"/>
            <p:cNvSpPr txBox="1">
              <a:spLocks noChangeArrowheads="1"/>
            </p:cNvSpPr>
            <p:nvPr/>
          </p:nvSpPr>
          <p:spPr bwMode="auto">
            <a:xfrm>
              <a:off x="1434005" y="6027222"/>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2009</a:t>
              </a:r>
            </a:p>
          </p:txBody>
        </p:sp>
        <p:sp>
          <p:nvSpPr>
            <p:cNvPr id="155" name="Text Box 47"/>
            <p:cNvSpPr txBox="1">
              <a:spLocks noChangeArrowheads="1"/>
            </p:cNvSpPr>
            <p:nvPr/>
          </p:nvSpPr>
          <p:spPr bwMode="auto">
            <a:xfrm>
              <a:off x="1254618" y="5463660"/>
              <a:ext cx="8461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Loan and Equity Investment</a:t>
              </a:r>
            </a:p>
          </p:txBody>
        </p:sp>
        <p:sp>
          <p:nvSpPr>
            <p:cNvPr id="156" name="Text Box 48"/>
            <p:cNvSpPr txBox="1">
              <a:spLocks noChangeArrowheads="1"/>
            </p:cNvSpPr>
            <p:nvPr/>
          </p:nvSpPr>
          <p:spPr bwMode="auto">
            <a:xfrm>
              <a:off x="1187943" y="5668447"/>
              <a:ext cx="9477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Euro 22 million</a:t>
              </a:r>
              <a:endParaRPr lang="en-GB" sz="900" b="1">
                <a:solidFill>
                  <a:srgbClr val="003399"/>
                </a:solidFill>
                <a:latin typeface="Times New Roman" pitchFamily="18" charset="0"/>
              </a:endParaRPr>
            </a:p>
          </p:txBody>
        </p:sp>
        <p:pic>
          <p:nvPicPr>
            <p:cNvPr id="157" name="Picture 49"/>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183180" y="4962010"/>
              <a:ext cx="9350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8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8468" y="5892285"/>
              <a:ext cx="169862"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Rectangle 109"/>
            <p:cNvSpPr>
              <a:spLocks noChangeArrowheads="1"/>
            </p:cNvSpPr>
            <p:nvPr/>
          </p:nvSpPr>
          <p:spPr bwMode="auto">
            <a:xfrm>
              <a:off x="1038718" y="4773097"/>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grpSp>
        <p:nvGrpSpPr>
          <p:cNvPr id="160" name="Group 124"/>
          <p:cNvGrpSpPr>
            <a:grpSpLocks/>
          </p:cNvGrpSpPr>
          <p:nvPr/>
        </p:nvGrpSpPr>
        <p:grpSpPr bwMode="auto">
          <a:xfrm>
            <a:off x="349488" y="3063869"/>
            <a:ext cx="1258887" cy="1447800"/>
            <a:chOff x="6799263" y="1704975"/>
            <a:chExt cx="1258887" cy="1447800"/>
          </a:xfrm>
        </p:grpSpPr>
        <p:sp>
          <p:nvSpPr>
            <p:cNvPr id="161" name="Text Box 27"/>
            <p:cNvSpPr txBox="1">
              <a:spLocks noChangeArrowheads="1"/>
            </p:cNvSpPr>
            <p:nvPr/>
          </p:nvSpPr>
          <p:spPr bwMode="auto">
            <a:xfrm>
              <a:off x="7207250" y="2243138"/>
              <a:ext cx="3889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Russia</a:t>
              </a:r>
            </a:p>
          </p:txBody>
        </p:sp>
        <p:sp>
          <p:nvSpPr>
            <p:cNvPr id="162" name="Text Box 28"/>
            <p:cNvSpPr txBox="1">
              <a:spLocks noChangeArrowheads="1"/>
            </p:cNvSpPr>
            <p:nvPr/>
          </p:nvSpPr>
          <p:spPr bwMode="auto">
            <a:xfrm>
              <a:off x="7197725" y="2967038"/>
              <a:ext cx="3762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2009</a:t>
              </a:r>
            </a:p>
          </p:txBody>
        </p:sp>
        <p:sp>
          <p:nvSpPr>
            <p:cNvPr id="163" name="Text Box 29"/>
            <p:cNvSpPr txBox="1">
              <a:spLocks noChangeArrowheads="1"/>
            </p:cNvSpPr>
            <p:nvPr/>
          </p:nvSpPr>
          <p:spPr bwMode="auto">
            <a:xfrm>
              <a:off x="6983413" y="2435225"/>
              <a:ext cx="84613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Equity Investment</a:t>
              </a:r>
            </a:p>
          </p:txBody>
        </p:sp>
        <p:sp>
          <p:nvSpPr>
            <p:cNvPr id="164" name="Text Box 30"/>
            <p:cNvSpPr txBox="1">
              <a:spLocks noChangeArrowheads="1"/>
            </p:cNvSpPr>
            <p:nvPr/>
          </p:nvSpPr>
          <p:spPr bwMode="auto">
            <a:xfrm>
              <a:off x="6961188" y="2617788"/>
              <a:ext cx="9348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USD 11 million</a:t>
              </a:r>
              <a:endParaRPr lang="en-GB" sz="900" b="1">
                <a:solidFill>
                  <a:srgbClr val="003399"/>
                </a:solidFill>
                <a:latin typeface="Times New Roman" pitchFamily="18" charset="0"/>
              </a:endParaRPr>
            </a:p>
          </p:txBody>
        </p:sp>
        <p:pic>
          <p:nvPicPr>
            <p:cNvPr id="165" name="Picture 9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29488" y="2844800"/>
              <a:ext cx="169862"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 name="Rectangle 107"/>
            <p:cNvSpPr>
              <a:spLocks noChangeArrowheads="1"/>
            </p:cNvSpPr>
            <p:nvPr/>
          </p:nvSpPr>
          <p:spPr bwMode="auto">
            <a:xfrm>
              <a:off x="6799263" y="1704975"/>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pic>
          <p:nvPicPr>
            <p:cNvPr id="167" name="Picture 116"/>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915150" y="1873250"/>
              <a:ext cx="10287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8" name="Group 8"/>
          <p:cNvGrpSpPr>
            <a:grpSpLocks/>
          </p:cNvGrpSpPr>
          <p:nvPr/>
        </p:nvGrpSpPr>
        <p:grpSpPr bwMode="auto">
          <a:xfrm>
            <a:off x="7522133" y="1445568"/>
            <a:ext cx="1258887" cy="1439862"/>
            <a:chOff x="8045745" y="1808820"/>
            <a:chExt cx="1258887" cy="1439862"/>
          </a:xfrm>
        </p:grpSpPr>
        <p:pic>
          <p:nvPicPr>
            <p:cNvPr id="169" name="Picture 4"/>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274345" y="1946932"/>
              <a:ext cx="7937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Text Box 16"/>
            <p:cNvSpPr txBox="1">
              <a:spLocks noChangeArrowheads="1"/>
            </p:cNvSpPr>
            <p:nvPr/>
          </p:nvSpPr>
          <p:spPr bwMode="auto">
            <a:xfrm>
              <a:off x="8453732" y="2370160"/>
              <a:ext cx="3873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Russia</a:t>
              </a:r>
            </a:p>
          </p:txBody>
        </p:sp>
        <p:sp>
          <p:nvSpPr>
            <p:cNvPr id="171" name="Text Box 17"/>
            <p:cNvSpPr txBox="1">
              <a:spLocks noChangeArrowheads="1"/>
            </p:cNvSpPr>
            <p:nvPr/>
          </p:nvSpPr>
          <p:spPr bwMode="auto">
            <a:xfrm>
              <a:off x="8453732" y="3062945"/>
              <a:ext cx="3746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2009</a:t>
              </a:r>
            </a:p>
          </p:txBody>
        </p:sp>
        <p:sp>
          <p:nvSpPr>
            <p:cNvPr id="172" name="Text Box 18"/>
            <p:cNvSpPr txBox="1">
              <a:spLocks noChangeArrowheads="1"/>
            </p:cNvSpPr>
            <p:nvPr/>
          </p:nvSpPr>
          <p:spPr bwMode="auto">
            <a:xfrm>
              <a:off x="8236245" y="2537482"/>
              <a:ext cx="84613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Syndicated Loan</a:t>
              </a:r>
            </a:p>
          </p:txBody>
        </p:sp>
        <p:sp>
          <p:nvSpPr>
            <p:cNvPr id="173" name="Text Box 19"/>
            <p:cNvSpPr txBox="1">
              <a:spLocks noChangeArrowheads="1"/>
            </p:cNvSpPr>
            <p:nvPr/>
          </p:nvSpPr>
          <p:spPr bwMode="auto">
            <a:xfrm>
              <a:off x="8207670" y="2704170"/>
              <a:ext cx="10048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Euro 258 million</a:t>
              </a:r>
              <a:endParaRPr lang="en-GB" sz="900" b="1">
                <a:solidFill>
                  <a:srgbClr val="003399"/>
                </a:solidFill>
                <a:latin typeface="Times New Roman" pitchFamily="18" charset="0"/>
              </a:endParaRPr>
            </a:p>
          </p:txBody>
        </p:sp>
        <p:pic>
          <p:nvPicPr>
            <p:cNvPr id="174" name="Picture 8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63270" y="2928007"/>
              <a:ext cx="169862"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 name="Rectangle 110"/>
            <p:cNvSpPr>
              <a:spLocks noChangeArrowheads="1"/>
            </p:cNvSpPr>
            <p:nvPr/>
          </p:nvSpPr>
          <p:spPr bwMode="auto">
            <a:xfrm>
              <a:off x="8045745" y="1808820"/>
              <a:ext cx="1258887"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grpSp>
        <p:nvGrpSpPr>
          <p:cNvPr id="176" name="Group 6"/>
          <p:cNvGrpSpPr>
            <a:grpSpLocks/>
          </p:cNvGrpSpPr>
          <p:nvPr/>
        </p:nvGrpSpPr>
        <p:grpSpPr bwMode="auto">
          <a:xfrm>
            <a:off x="6085809" y="1434833"/>
            <a:ext cx="1258888" cy="1439863"/>
            <a:chOff x="5178720" y="1813582"/>
            <a:chExt cx="1258887" cy="1439863"/>
          </a:xfrm>
        </p:grpSpPr>
        <p:pic>
          <p:nvPicPr>
            <p:cNvPr id="177" name="Picture 7" descr="ANd9GcS2EMVIA5RPl0BigEgu5V80vgWq_v9ckX9Ms1YdV9-cFsB3Z4gtwwI53W8">
              <a:hlinkClick r:id="rId14"/>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500982" y="1961220"/>
              <a:ext cx="576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Text Box 9"/>
            <p:cNvSpPr txBox="1">
              <a:spLocks noChangeArrowheads="1"/>
            </p:cNvSpPr>
            <p:nvPr/>
          </p:nvSpPr>
          <p:spPr bwMode="auto">
            <a:xfrm>
              <a:off x="5622426" y="2352062"/>
              <a:ext cx="3873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Russia</a:t>
              </a:r>
            </a:p>
          </p:txBody>
        </p:sp>
        <p:sp>
          <p:nvSpPr>
            <p:cNvPr id="179" name="Text Box 10"/>
            <p:cNvSpPr txBox="1">
              <a:spLocks noChangeArrowheads="1"/>
            </p:cNvSpPr>
            <p:nvPr/>
          </p:nvSpPr>
          <p:spPr bwMode="auto">
            <a:xfrm>
              <a:off x="5621632" y="3067707"/>
              <a:ext cx="409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2010</a:t>
              </a:r>
            </a:p>
          </p:txBody>
        </p:sp>
        <p:sp>
          <p:nvSpPr>
            <p:cNvPr id="180" name="Text Box 11"/>
            <p:cNvSpPr txBox="1">
              <a:spLocks noChangeArrowheads="1"/>
            </p:cNvSpPr>
            <p:nvPr/>
          </p:nvSpPr>
          <p:spPr bwMode="auto">
            <a:xfrm>
              <a:off x="5393032" y="2513670"/>
              <a:ext cx="8461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Convertible Loan</a:t>
              </a:r>
            </a:p>
          </p:txBody>
        </p:sp>
        <p:sp>
          <p:nvSpPr>
            <p:cNvPr id="181" name="Text Box 12"/>
            <p:cNvSpPr txBox="1">
              <a:spLocks noChangeArrowheads="1"/>
            </p:cNvSpPr>
            <p:nvPr/>
          </p:nvSpPr>
          <p:spPr bwMode="auto">
            <a:xfrm>
              <a:off x="5366045" y="2708932"/>
              <a:ext cx="927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USD 20 million</a:t>
              </a:r>
              <a:endParaRPr lang="en-GB" sz="900" b="1">
                <a:solidFill>
                  <a:srgbClr val="003399"/>
                </a:solidFill>
                <a:latin typeface="Times New Roman" pitchFamily="18" charset="0"/>
              </a:endParaRPr>
            </a:p>
          </p:txBody>
        </p:sp>
        <p:pic>
          <p:nvPicPr>
            <p:cNvPr id="182" name="Picture 8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29582" y="2932770"/>
              <a:ext cx="169863"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 name="Rectangle 112"/>
            <p:cNvSpPr>
              <a:spLocks noChangeArrowheads="1"/>
            </p:cNvSpPr>
            <p:nvPr/>
          </p:nvSpPr>
          <p:spPr bwMode="auto">
            <a:xfrm>
              <a:off x="5178720" y="1813582"/>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grpSp>
        <p:nvGrpSpPr>
          <p:cNvPr id="184" name="Group 132"/>
          <p:cNvGrpSpPr>
            <a:grpSpLocks/>
          </p:cNvGrpSpPr>
          <p:nvPr/>
        </p:nvGrpSpPr>
        <p:grpSpPr bwMode="auto">
          <a:xfrm>
            <a:off x="4651375" y="1448036"/>
            <a:ext cx="1258888" cy="1439863"/>
            <a:chOff x="1038225" y="3243263"/>
            <a:chExt cx="1258888" cy="1439862"/>
          </a:xfrm>
        </p:grpSpPr>
        <p:sp>
          <p:nvSpPr>
            <p:cNvPr id="185" name="Text Box 45"/>
            <p:cNvSpPr txBox="1">
              <a:spLocks noChangeArrowheads="1"/>
            </p:cNvSpPr>
            <p:nvPr/>
          </p:nvSpPr>
          <p:spPr bwMode="auto">
            <a:xfrm>
              <a:off x="1482726" y="3800475"/>
              <a:ext cx="388937"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a:solidFill>
                    <a:srgbClr val="003399"/>
                  </a:solidFill>
                  <a:latin typeface="Times New Roman" pitchFamily="18" charset="0"/>
                </a:rPr>
                <a:t>Russia</a:t>
              </a:r>
            </a:p>
          </p:txBody>
        </p:sp>
        <p:sp>
          <p:nvSpPr>
            <p:cNvPr id="186" name="Text Box 46"/>
            <p:cNvSpPr txBox="1">
              <a:spLocks noChangeArrowheads="1"/>
            </p:cNvSpPr>
            <p:nvPr/>
          </p:nvSpPr>
          <p:spPr bwMode="auto">
            <a:xfrm>
              <a:off x="1433513" y="4497388"/>
              <a:ext cx="43338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2011</a:t>
              </a:r>
            </a:p>
          </p:txBody>
        </p:sp>
        <p:sp>
          <p:nvSpPr>
            <p:cNvPr id="187" name="Text Box 47"/>
            <p:cNvSpPr txBox="1">
              <a:spLocks noChangeArrowheads="1"/>
            </p:cNvSpPr>
            <p:nvPr/>
          </p:nvSpPr>
          <p:spPr bwMode="auto">
            <a:xfrm>
              <a:off x="1254125" y="3944938"/>
              <a:ext cx="8461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Equity Investment</a:t>
              </a:r>
            </a:p>
          </p:txBody>
        </p:sp>
        <p:sp>
          <p:nvSpPr>
            <p:cNvPr id="188" name="Text Box 48"/>
            <p:cNvSpPr txBox="1">
              <a:spLocks noChangeArrowheads="1"/>
            </p:cNvSpPr>
            <p:nvPr/>
          </p:nvSpPr>
          <p:spPr bwMode="auto">
            <a:xfrm>
              <a:off x="1187450" y="4138613"/>
              <a:ext cx="95410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Euro 30 million</a:t>
              </a:r>
              <a:endParaRPr lang="en-GB" sz="900" b="1">
                <a:solidFill>
                  <a:srgbClr val="003399"/>
                </a:solidFill>
                <a:latin typeface="Times New Roman" pitchFamily="18" charset="0"/>
              </a:endParaRPr>
            </a:p>
          </p:txBody>
        </p:sp>
        <p:pic>
          <p:nvPicPr>
            <p:cNvPr id="189" name="Picture 8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7975" y="4362450"/>
              <a:ext cx="169863"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Rectangle 109"/>
            <p:cNvSpPr>
              <a:spLocks noChangeArrowheads="1"/>
            </p:cNvSpPr>
            <p:nvPr/>
          </p:nvSpPr>
          <p:spPr bwMode="auto">
            <a:xfrm>
              <a:off x="1038225" y="3243263"/>
              <a:ext cx="1258888"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pic>
          <p:nvPicPr>
            <p:cNvPr id="191" name="Picture 119"/>
            <p:cNvPicPr>
              <a:picLocks noChangeAspect="1"/>
            </p:cNvPicPr>
            <p:nvPr/>
          </p:nvPicPr>
          <p:blipFill>
            <a:blip r:embed="rId16" cstate="email">
              <a:extLst>
                <a:ext uri="{28A0092B-C50C-407E-A947-70E740481C1C}">
                  <a14:useLocalDpi xmlns:a14="http://schemas.microsoft.com/office/drawing/2010/main" val="0"/>
                </a:ext>
              </a:extLst>
            </a:blip>
            <a:srcRect r="34711"/>
            <a:stretch>
              <a:fillRect/>
            </a:stretch>
          </p:blipFill>
          <p:spPr bwMode="auto">
            <a:xfrm>
              <a:off x="1347788" y="3298825"/>
              <a:ext cx="7524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2" name="Group 191"/>
          <p:cNvGrpSpPr/>
          <p:nvPr/>
        </p:nvGrpSpPr>
        <p:grpSpPr>
          <a:xfrm>
            <a:off x="3202670" y="1441183"/>
            <a:ext cx="1275193" cy="1439863"/>
            <a:chOff x="7534126" y="4708433"/>
            <a:chExt cx="1275193" cy="1439863"/>
          </a:xfrm>
        </p:grpSpPr>
        <p:pic>
          <p:nvPicPr>
            <p:cNvPr id="193" name="Picture 192"/>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7543800" y="4715286"/>
              <a:ext cx="1265519" cy="569484"/>
            </a:xfrm>
            <a:prstGeom prst="rect">
              <a:avLst/>
            </a:prstGeom>
          </p:spPr>
        </p:pic>
        <p:grpSp>
          <p:nvGrpSpPr>
            <p:cNvPr id="194" name="Group 7"/>
            <p:cNvGrpSpPr>
              <a:grpSpLocks/>
            </p:cNvGrpSpPr>
            <p:nvPr/>
          </p:nvGrpSpPr>
          <p:grpSpPr bwMode="auto">
            <a:xfrm>
              <a:off x="7534126" y="4708433"/>
              <a:ext cx="1260474" cy="1439863"/>
              <a:chOff x="6618582" y="1813582"/>
              <a:chExt cx="1258888" cy="1439863"/>
            </a:xfrm>
          </p:grpSpPr>
          <p:sp>
            <p:nvSpPr>
              <p:cNvPr id="195" name="Text Box 14"/>
              <p:cNvSpPr txBox="1">
                <a:spLocks noChangeArrowheads="1"/>
              </p:cNvSpPr>
              <p:nvPr/>
            </p:nvSpPr>
            <p:spPr bwMode="auto">
              <a:xfrm>
                <a:off x="6834482" y="2505732"/>
                <a:ext cx="846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smtClean="0">
                    <a:solidFill>
                      <a:srgbClr val="003399"/>
                    </a:solidFill>
                    <a:latin typeface="Times New Roman" pitchFamily="18" charset="0"/>
                  </a:rPr>
                  <a:t>Convertible debt and Equity</a:t>
                </a:r>
                <a:endParaRPr lang="en-US" sz="600" dirty="0">
                  <a:solidFill>
                    <a:srgbClr val="003399"/>
                  </a:solidFill>
                  <a:latin typeface="Times New Roman" pitchFamily="18" charset="0"/>
                </a:endParaRPr>
              </a:p>
            </p:txBody>
          </p:sp>
          <p:sp>
            <p:nvSpPr>
              <p:cNvPr id="196" name="Text Box 50"/>
              <p:cNvSpPr txBox="1">
                <a:spLocks noChangeArrowheads="1"/>
              </p:cNvSpPr>
              <p:nvPr/>
            </p:nvSpPr>
            <p:spPr bwMode="auto">
              <a:xfrm>
                <a:off x="7050382" y="3067707"/>
                <a:ext cx="3573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dirty="0">
                    <a:solidFill>
                      <a:srgbClr val="003399"/>
                    </a:solidFill>
                    <a:latin typeface="Times New Roman" pitchFamily="18" charset="0"/>
                  </a:rPr>
                  <a:t> </a:t>
                </a:r>
                <a:r>
                  <a:rPr lang="en-US" sz="600" b="1" dirty="0" smtClean="0">
                    <a:solidFill>
                      <a:srgbClr val="003399"/>
                    </a:solidFill>
                    <a:latin typeface="Times New Roman" pitchFamily="18" charset="0"/>
                  </a:rPr>
                  <a:t>2009</a:t>
                </a:r>
                <a:endParaRPr lang="en-US" sz="600" b="1" dirty="0">
                  <a:solidFill>
                    <a:srgbClr val="003399"/>
                  </a:solidFill>
                  <a:latin typeface="Times New Roman" pitchFamily="18" charset="0"/>
                </a:endParaRPr>
              </a:p>
            </p:txBody>
          </p:sp>
          <p:sp>
            <p:nvSpPr>
              <p:cNvPr id="197" name="Text Box 57"/>
              <p:cNvSpPr txBox="1">
                <a:spLocks noChangeArrowheads="1"/>
              </p:cNvSpPr>
              <p:nvPr/>
            </p:nvSpPr>
            <p:spPr bwMode="auto">
              <a:xfrm>
                <a:off x="7067674" y="2344442"/>
                <a:ext cx="37975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smtClean="0">
                    <a:solidFill>
                      <a:srgbClr val="003399"/>
                    </a:solidFill>
                    <a:latin typeface="Times New Roman" pitchFamily="18" charset="0"/>
                  </a:rPr>
                  <a:t>Serbia</a:t>
                </a:r>
                <a:endParaRPr lang="en-US" sz="600" dirty="0">
                  <a:solidFill>
                    <a:srgbClr val="003399"/>
                  </a:solidFill>
                  <a:latin typeface="Times New Roman" pitchFamily="18" charset="0"/>
                </a:endParaRPr>
              </a:p>
            </p:txBody>
          </p:sp>
          <p:pic>
            <p:nvPicPr>
              <p:cNvPr id="198" name="Picture 8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58332" y="2932770"/>
                <a:ext cx="169863"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 name="Text Box 93"/>
              <p:cNvSpPr txBox="1">
                <a:spLocks noChangeArrowheads="1"/>
              </p:cNvSpPr>
              <p:nvPr/>
            </p:nvSpPr>
            <p:spPr bwMode="auto">
              <a:xfrm>
                <a:off x="6804320" y="2708932"/>
                <a:ext cx="9817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dirty="0">
                    <a:solidFill>
                      <a:srgbClr val="003399"/>
                    </a:solidFill>
                    <a:latin typeface="Times New Roman" pitchFamily="18" charset="0"/>
                  </a:rPr>
                  <a:t>Euro </a:t>
                </a:r>
                <a:r>
                  <a:rPr lang="en-US" sz="900" b="1" dirty="0" smtClean="0">
                    <a:solidFill>
                      <a:srgbClr val="003399"/>
                    </a:solidFill>
                    <a:latin typeface="Times New Roman" pitchFamily="18" charset="0"/>
                  </a:rPr>
                  <a:t>7.5 </a:t>
                </a:r>
                <a:r>
                  <a:rPr lang="en-US" sz="900" b="1" dirty="0">
                    <a:solidFill>
                      <a:srgbClr val="003399"/>
                    </a:solidFill>
                    <a:latin typeface="Times New Roman" pitchFamily="18" charset="0"/>
                  </a:rPr>
                  <a:t>million</a:t>
                </a:r>
                <a:endParaRPr lang="en-GB" sz="900" b="1" dirty="0">
                  <a:solidFill>
                    <a:srgbClr val="003399"/>
                  </a:solidFill>
                  <a:latin typeface="Times New Roman" pitchFamily="18" charset="0"/>
                </a:endParaRPr>
              </a:p>
            </p:txBody>
          </p:sp>
          <p:sp>
            <p:nvSpPr>
              <p:cNvPr id="200" name="Rectangle 111"/>
              <p:cNvSpPr>
                <a:spLocks noChangeArrowheads="1"/>
              </p:cNvSpPr>
              <p:nvPr/>
            </p:nvSpPr>
            <p:spPr bwMode="auto">
              <a:xfrm>
                <a:off x="6618582" y="1813582"/>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grpSp>
      <p:grpSp>
        <p:nvGrpSpPr>
          <p:cNvPr id="201" name="Group 5"/>
          <p:cNvGrpSpPr>
            <a:grpSpLocks/>
          </p:cNvGrpSpPr>
          <p:nvPr/>
        </p:nvGrpSpPr>
        <p:grpSpPr bwMode="auto">
          <a:xfrm>
            <a:off x="366951" y="1437531"/>
            <a:ext cx="1258888" cy="1439863"/>
            <a:chOff x="3737270" y="1813582"/>
            <a:chExt cx="1258887" cy="1439863"/>
          </a:xfrm>
        </p:grpSpPr>
        <p:pic>
          <p:nvPicPr>
            <p:cNvPr id="202" name="Picture 58" descr="Tele2">
              <a:hlinkClick r:id="rId18"/>
            </p:cNvPr>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845220" y="1889782"/>
              <a:ext cx="10080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Text Box 61"/>
            <p:cNvSpPr txBox="1">
              <a:spLocks noChangeArrowheads="1"/>
            </p:cNvSpPr>
            <p:nvPr/>
          </p:nvSpPr>
          <p:spPr bwMode="auto">
            <a:xfrm>
              <a:off x="4145257" y="2349522"/>
              <a:ext cx="3873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a:solidFill>
                    <a:srgbClr val="003399"/>
                  </a:solidFill>
                  <a:latin typeface="Times New Roman" pitchFamily="18" charset="0"/>
                </a:rPr>
                <a:t>Russia</a:t>
              </a:r>
            </a:p>
          </p:txBody>
        </p:sp>
        <p:sp>
          <p:nvSpPr>
            <p:cNvPr id="204" name="Text Box 62"/>
            <p:cNvSpPr txBox="1">
              <a:spLocks noChangeArrowheads="1"/>
            </p:cNvSpPr>
            <p:nvPr/>
          </p:nvSpPr>
          <p:spPr bwMode="auto">
            <a:xfrm>
              <a:off x="4142082" y="3069295"/>
              <a:ext cx="3937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2011</a:t>
              </a:r>
            </a:p>
          </p:txBody>
        </p:sp>
        <p:sp>
          <p:nvSpPr>
            <p:cNvPr id="205" name="Text Box 63"/>
            <p:cNvSpPr txBox="1">
              <a:spLocks noChangeArrowheads="1"/>
            </p:cNvSpPr>
            <p:nvPr/>
          </p:nvSpPr>
          <p:spPr bwMode="auto">
            <a:xfrm>
              <a:off x="3918245" y="2501605"/>
              <a:ext cx="8461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Investment in Bond Offering</a:t>
              </a:r>
            </a:p>
          </p:txBody>
        </p:sp>
        <p:pic>
          <p:nvPicPr>
            <p:cNvPr id="206" name="Picture 8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88132" y="2932770"/>
              <a:ext cx="169863"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Rectangle 113"/>
            <p:cNvSpPr>
              <a:spLocks noChangeArrowheads="1"/>
            </p:cNvSpPr>
            <p:nvPr/>
          </p:nvSpPr>
          <p:spPr bwMode="auto">
            <a:xfrm>
              <a:off x="3737270" y="1813582"/>
              <a:ext cx="1258887"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grpSp>
      <p:grpSp>
        <p:nvGrpSpPr>
          <p:cNvPr id="208" name="Group 7"/>
          <p:cNvGrpSpPr>
            <a:grpSpLocks/>
          </p:cNvGrpSpPr>
          <p:nvPr/>
        </p:nvGrpSpPr>
        <p:grpSpPr bwMode="auto">
          <a:xfrm>
            <a:off x="1754826" y="1440112"/>
            <a:ext cx="1260475" cy="1439862"/>
            <a:chOff x="6618582" y="1813582"/>
            <a:chExt cx="1258888" cy="1439863"/>
          </a:xfrm>
        </p:grpSpPr>
        <p:pic>
          <p:nvPicPr>
            <p:cNvPr id="209" name="Picture 5"/>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6804320" y="1946932"/>
              <a:ext cx="893762"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 name="Text Box 14"/>
            <p:cNvSpPr txBox="1">
              <a:spLocks noChangeArrowheads="1"/>
            </p:cNvSpPr>
            <p:nvPr/>
          </p:nvSpPr>
          <p:spPr bwMode="auto">
            <a:xfrm>
              <a:off x="6834482" y="2505732"/>
              <a:ext cx="84613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eaLnBrk="1" hangingPunct="1"/>
              <a:r>
                <a:rPr lang="en-US" altLang="en-US" sz="600" dirty="0">
                  <a:solidFill>
                    <a:srgbClr val="003399"/>
                  </a:solidFill>
                  <a:latin typeface="Times New Roman" pitchFamily="18" charset="0"/>
                </a:rPr>
                <a:t>Equity Investment</a:t>
              </a:r>
            </a:p>
          </p:txBody>
        </p:sp>
        <p:sp>
          <p:nvSpPr>
            <p:cNvPr id="211" name="Text Box 50"/>
            <p:cNvSpPr txBox="1">
              <a:spLocks noChangeArrowheads="1"/>
            </p:cNvSpPr>
            <p:nvPr/>
          </p:nvSpPr>
          <p:spPr bwMode="auto">
            <a:xfrm>
              <a:off x="7050382" y="3067707"/>
              <a:ext cx="35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algn="l" eaLnBrk="1" hangingPunct="1"/>
              <a:r>
                <a:rPr lang="en-US" altLang="en-US" sz="600" b="1">
                  <a:solidFill>
                    <a:srgbClr val="003399"/>
                  </a:solidFill>
                  <a:latin typeface="Times New Roman" pitchFamily="18" charset="0"/>
                </a:rPr>
                <a:t> 2011</a:t>
              </a:r>
            </a:p>
          </p:txBody>
        </p:sp>
        <p:sp>
          <p:nvSpPr>
            <p:cNvPr id="212" name="Text Box 57"/>
            <p:cNvSpPr txBox="1">
              <a:spLocks noChangeArrowheads="1"/>
            </p:cNvSpPr>
            <p:nvPr/>
          </p:nvSpPr>
          <p:spPr bwMode="auto">
            <a:xfrm>
              <a:off x="7013870" y="2344442"/>
              <a:ext cx="39528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algn="l" eaLnBrk="1" hangingPunct="1"/>
              <a:r>
                <a:rPr lang="en-US" altLang="en-US" sz="600" dirty="0">
                  <a:solidFill>
                    <a:srgbClr val="003399"/>
                  </a:solidFill>
                  <a:latin typeface="Times New Roman" pitchFamily="18" charset="0"/>
                </a:rPr>
                <a:t>Poland</a:t>
              </a:r>
            </a:p>
          </p:txBody>
        </p:sp>
        <p:pic>
          <p:nvPicPr>
            <p:cNvPr id="213" name="Picture 8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58332" y="2932770"/>
              <a:ext cx="169863"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 name="Text Box 93"/>
            <p:cNvSpPr txBox="1">
              <a:spLocks noChangeArrowheads="1"/>
            </p:cNvSpPr>
            <p:nvPr/>
          </p:nvSpPr>
          <p:spPr bwMode="auto">
            <a:xfrm>
              <a:off x="6804320" y="2708932"/>
              <a:ext cx="9529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algn="l" eaLnBrk="1" hangingPunct="1"/>
              <a:r>
                <a:rPr lang="en-US" altLang="en-US" sz="900" b="1">
                  <a:solidFill>
                    <a:srgbClr val="003399"/>
                  </a:solidFill>
                  <a:latin typeface="Times New Roman" pitchFamily="18" charset="0"/>
                </a:rPr>
                <a:t>Euro 10 million</a:t>
              </a:r>
              <a:endParaRPr lang="en-GB" altLang="en-US" sz="900" b="1">
                <a:solidFill>
                  <a:srgbClr val="003399"/>
                </a:solidFill>
                <a:latin typeface="Times New Roman" pitchFamily="18" charset="0"/>
              </a:endParaRPr>
            </a:p>
          </p:txBody>
        </p:sp>
        <p:sp>
          <p:nvSpPr>
            <p:cNvPr id="215" name="Rectangle 111"/>
            <p:cNvSpPr>
              <a:spLocks noChangeArrowheads="1"/>
            </p:cNvSpPr>
            <p:nvPr/>
          </p:nvSpPr>
          <p:spPr bwMode="auto">
            <a:xfrm>
              <a:off x="6618582" y="1813582"/>
              <a:ext cx="1258888" cy="1439863"/>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eaLnBrk="1" hangingPunct="1"/>
              <a:endParaRPr lang="en-US" altLang="en-US">
                <a:solidFill>
                  <a:srgbClr val="003399"/>
                </a:solidFill>
              </a:endParaRPr>
            </a:p>
          </p:txBody>
        </p:sp>
      </p:grpSp>
      <p:grpSp>
        <p:nvGrpSpPr>
          <p:cNvPr id="216" name="Group 12"/>
          <p:cNvGrpSpPr>
            <a:grpSpLocks/>
          </p:cNvGrpSpPr>
          <p:nvPr/>
        </p:nvGrpSpPr>
        <p:grpSpPr bwMode="auto">
          <a:xfrm>
            <a:off x="3204256" y="4707093"/>
            <a:ext cx="1258888" cy="1439862"/>
            <a:chOff x="903288" y="4510088"/>
            <a:chExt cx="1258887" cy="1439862"/>
          </a:xfrm>
        </p:grpSpPr>
        <p:sp>
          <p:nvSpPr>
            <p:cNvPr id="217" name="Rectangle 15"/>
            <p:cNvSpPr>
              <a:spLocks noChangeArrowheads="1"/>
            </p:cNvSpPr>
            <p:nvPr/>
          </p:nvSpPr>
          <p:spPr bwMode="auto">
            <a:xfrm>
              <a:off x="903288" y="4510088"/>
              <a:ext cx="1258887"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sp>
          <p:nvSpPr>
            <p:cNvPr id="218" name="Text Box 16"/>
            <p:cNvSpPr txBox="1">
              <a:spLocks noChangeArrowheads="1"/>
            </p:cNvSpPr>
            <p:nvPr/>
          </p:nvSpPr>
          <p:spPr bwMode="auto">
            <a:xfrm>
              <a:off x="1237457" y="5014913"/>
              <a:ext cx="5572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a:solidFill>
                    <a:srgbClr val="003399"/>
                  </a:solidFill>
                  <a:latin typeface="Times New Roman" pitchFamily="18" charset="0"/>
                </a:rPr>
                <a:t>Kazakhstan </a:t>
              </a:r>
            </a:p>
          </p:txBody>
        </p:sp>
        <p:sp>
          <p:nvSpPr>
            <p:cNvPr id="219" name="Text Box 17"/>
            <p:cNvSpPr txBox="1">
              <a:spLocks noChangeArrowheads="1"/>
            </p:cNvSpPr>
            <p:nvPr/>
          </p:nvSpPr>
          <p:spPr bwMode="auto">
            <a:xfrm>
              <a:off x="1298575" y="5761038"/>
              <a:ext cx="4333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  2003</a:t>
              </a:r>
            </a:p>
          </p:txBody>
        </p:sp>
        <p:sp>
          <p:nvSpPr>
            <p:cNvPr id="220" name="Text Box 18"/>
            <p:cNvSpPr txBox="1">
              <a:spLocks noChangeArrowheads="1"/>
            </p:cNvSpPr>
            <p:nvPr/>
          </p:nvSpPr>
          <p:spPr bwMode="auto">
            <a:xfrm>
              <a:off x="1047750" y="5159375"/>
              <a:ext cx="9366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Syndicated Loan</a:t>
              </a:r>
            </a:p>
          </p:txBody>
        </p:sp>
        <p:sp>
          <p:nvSpPr>
            <p:cNvPr id="221" name="Text Box 19"/>
            <p:cNvSpPr txBox="1">
              <a:spLocks noChangeArrowheads="1"/>
            </p:cNvSpPr>
            <p:nvPr/>
          </p:nvSpPr>
          <p:spPr bwMode="auto">
            <a:xfrm>
              <a:off x="1052513" y="5402263"/>
              <a:ext cx="99257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USD 110 million</a:t>
              </a:r>
              <a:endParaRPr lang="en-GB" sz="900" b="1">
                <a:solidFill>
                  <a:srgbClr val="003399"/>
                </a:solidFill>
                <a:latin typeface="Times New Roman" pitchFamily="18" charset="0"/>
              </a:endParaRPr>
            </a:p>
          </p:txBody>
        </p:sp>
        <p:pic>
          <p:nvPicPr>
            <p:cNvPr id="222" name="Picture 20"/>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1190625" y="4610100"/>
              <a:ext cx="7207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8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3038" y="5626100"/>
              <a:ext cx="169862"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4" name="Group 11"/>
          <p:cNvGrpSpPr>
            <a:grpSpLocks/>
          </p:cNvGrpSpPr>
          <p:nvPr/>
        </p:nvGrpSpPr>
        <p:grpSpPr bwMode="auto">
          <a:xfrm>
            <a:off x="4643438" y="4710113"/>
            <a:ext cx="1258888" cy="1439862"/>
            <a:chOff x="2346325" y="4510088"/>
            <a:chExt cx="1258888" cy="1439862"/>
          </a:xfrm>
        </p:grpSpPr>
        <p:sp>
          <p:nvSpPr>
            <p:cNvPr id="225" name="Rectangle 4"/>
            <p:cNvSpPr>
              <a:spLocks noChangeArrowheads="1"/>
            </p:cNvSpPr>
            <p:nvPr/>
          </p:nvSpPr>
          <p:spPr bwMode="auto">
            <a:xfrm>
              <a:off x="2346325" y="4510088"/>
              <a:ext cx="1258888"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3399"/>
                </a:solidFill>
              </a:endParaRPr>
            </a:p>
          </p:txBody>
        </p:sp>
        <p:pic>
          <p:nvPicPr>
            <p:cNvPr id="226" name="Picture 5"/>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2625725" y="4638675"/>
              <a:ext cx="649288"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 name="Text Box 6"/>
            <p:cNvSpPr txBox="1">
              <a:spLocks noChangeArrowheads="1"/>
            </p:cNvSpPr>
            <p:nvPr/>
          </p:nvSpPr>
          <p:spPr bwMode="auto">
            <a:xfrm>
              <a:off x="2525713" y="5168900"/>
              <a:ext cx="8461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dirty="0">
                  <a:solidFill>
                    <a:srgbClr val="003399"/>
                  </a:solidFill>
                  <a:latin typeface="Times New Roman" pitchFamily="18" charset="0"/>
                </a:rPr>
                <a:t>Syndicated Loan</a:t>
              </a:r>
            </a:p>
          </p:txBody>
        </p:sp>
        <p:sp>
          <p:nvSpPr>
            <p:cNvPr id="228" name="Text Box 7"/>
            <p:cNvSpPr txBox="1">
              <a:spLocks noChangeArrowheads="1"/>
            </p:cNvSpPr>
            <p:nvPr/>
          </p:nvSpPr>
          <p:spPr bwMode="auto">
            <a:xfrm>
              <a:off x="2490153" y="5405438"/>
              <a:ext cx="101181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900" b="1">
                  <a:solidFill>
                    <a:srgbClr val="003399"/>
                  </a:solidFill>
                  <a:latin typeface="Times New Roman" pitchFamily="18" charset="0"/>
                </a:rPr>
                <a:t>Euro 100 million</a:t>
              </a:r>
              <a:endParaRPr lang="en-GB" sz="900" b="1">
                <a:solidFill>
                  <a:srgbClr val="003399"/>
                </a:solidFill>
                <a:latin typeface="Times New Roman" pitchFamily="18" charset="0"/>
              </a:endParaRPr>
            </a:p>
          </p:txBody>
        </p:sp>
        <p:sp>
          <p:nvSpPr>
            <p:cNvPr id="229" name="Text Box 8"/>
            <p:cNvSpPr txBox="1">
              <a:spLocks noChangeArrowheads="1"/>
            </p:cNvSpPr>
            <p:nvPr/>
          </p:nvSpPr>
          <p:spPr bwMode="auto">
            <a:xfrm>
              <a:off x="2736216" y="5013325"/>
              <a:ext cx="42672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US" sz="600">
                  <a:solidFill>
                    <a:srgbClr val="003399"/>
                  </a:solidFill>
                  <a:latin typeface="Times New Roman" pitchFamily="18" charset="0"/>
                </a:rPr>
                <a:t>Albania</a:t>
              </a:r>
            </a:p>
          </p:txBody>
        </p:sp>
        <p:sp>
          <p:nvSpPr>
            <p:cNvPr id="230" name="Text Box 9"/>
            <p:cNvSpPr txBox="1">
              <a:spLocks noChangeArrowheads="1"/>
            </p:cNvSpPr>
            <p:nvPr/>
          </p:nvSpPr>
          <p:spPr bwMode="auto">
            <a:xfrm>
              <a:off x="2781300" y="5765800"/>
              <a:ext cx="3365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algn="ctr" eaLnBrk="0" fontAlgn="base" hangingPunct="0">
                <a:spcBef>
                  <a:spcPct val="0"/>
                </a:spcBef>
                <a:spcAft>
                  <a:spcPct val="0"/>
                </a:spcAft>
                <a:defRPr sz="3200">
                  <a:solidFill>
                    <a:schemeClr val="tx1"/>
                  </a:solidFill>
                  <a:latin typeface="Arial" charset="0"/>
                  <a:cs typeface="Arial" charset="0"/>
                </a:defRPr>
              </a:lvl6pPr>
              <a:lvl7pPr marL="2971800" indent="-228600" algn="ctr" eaLnBrk="0" fontAlgn="base" hangingPunct="0">
                <a:spcBef>
                  <a:spcPct val="0"/>
                </a:spcBef>
                <a:spcAft>
                  <a:spcPct val="0"/>
                </a:spcAft>
                <a:defRPr sz="3200">
                  <a:solidFill>
                    <a:schemeClr val="tx1"/>
                  </a:solidFill>
                  <a:latin typeface="Arial" charset="0"/>
                  <a:cs typeface="Arial" charset="0"/>
                </a:defRPr>
              </a:lvl7pPr>
              <a:lvl8pPr marL="3429000" indent="-228600" algn="ctr" eaLnBrk="0" fontAlgn="base" hangingPunct="0">
                <a:spcBef>
                  <a:spcPct val="0"/>
                </a:spcBef>
                <a:spcAft>
                  <a:spcPct val="0"/>
                </a:spcAft>
                <a:defRPr sz="3200">
                  <a:solidFill>
                    <a:schemeClr val="tx1"/>
                  </a:solidFill>
                  <a:latin typeface="Arial" charset="0"/>
                  <a:cs typeface="Arial" charset="0"/>
                </a:defRPr>
              </a:lvl8pPr>
              <a:lvl9pPr marL="3886200" indent="-228600" algn="ctr" eaLnBrk="0" fontAlgn="base" hangingPunct="0">
                <a:spcBef>
                  <a:spcPct val="0"/>
                </a:spcBef>
                <a:spcAft>
                  <a:spcPct val="0"/>
                </a:spcAft>
                <a:defRPr sz="3200">
                  <a:solidFill>
                    <a:schemeClr val="tx1"/>
                  </a:solidFill>
                  <a:latin typeface="Arial" charset="0"/>
                  <a:cs typeface="Arial" charset="0"/>
                </a:defRPr>
              </a:lvl9pPr>
            </a:lstStyle>
            <a:p>
              <a:pPr algn="l" eaLnBrk="1" hangingPunct="1"/>
              <a:r>
                <a:rPr lang="en-US" sz="600" b="1">
                  <a:solidFill>
                    <a:srgbClr val="003399"/>
                  </a:solidFill>
                  <a:latin typeface="Times New Roman" pitchFamily="18" charset="0"/>
                </a:rPr>
                <a:t>2003</a:t>
              </a:r>
            </a:p>
          </p:txBody>
        </p:sp>
        <p:pic>
          <p:nvPicPr>
            <p:cNvPr id="231" name="Picture 8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49563" y="5605463"/>
              <a:ext cx="169862"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2" name="Group 116"/>
          <p:cNvGrpSpPr>
            <a:grpSpLocks/>
          </p:cNvGrpSpPr>
          <p:nvPr/>
        </p:nvGrpSpPr>
        <p:grpSpPr bwMode="auto">
          <a:xfrm>
            <a:off x="6089665" y="4708447"/>
            <a:ext cx="1258887" cy="1447800"/>
            <a:chOff x="8237538" y="1700213"/>
            <a:chExt cx="1258887" cy="1447800"/>
          </a:xfrm>
        </p:grpSpPr>
        <p:sp>
          <p:nvSpPr>
            <p:cNvPr id="233" name="Text Box 65"/>
            <p:cNvSpPr txBox="1">
              <a:spLocks noChangeArrowheads="1"/>
            </p:cNvSpPr>
            <p:nvPr/>
          </p:nvSpPr>
          <p:spPr bwMode="auto">
            <a:xfrm>
              <a:off x="8401050" y="2611438"/>
              <a:ext cx="9541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algn="l" eaLnBrk="1" hangingPunct="1"/>
              <a:r>
                <a:rPr lang="en-US" altLang="en-US" sz="900" b="1">
                  <a:solidFill>
                    <a:srgbClr val="003399"/>
                  </a:solidFill>
                  <a:latin typeface="Times New Roman" pitchFamily="18" charset="0"/>
                </a:rPr>
                <a:t>Euro 32 million</a:t>
              </a:r>
              <a:endParaRPr lang="en-GB" altLang="en-US" sz="900" b="1">
                <a:solidFill>
                  <a:srgbClr val="003399"/>
                </a:solidFill>
                <a:latin typeface="Times New Roman" pitchFamily="18" charset="0"/>
              </a:endParaRPr>
            </a:p>
          </p:txBody>
        </p:sp>
        <p:sp>
          <p:nvSpPr>
            <p:cNvPr id="234" name="Text Box 66"/>
            <p:cNvSpPr txBox="1">
              <a:spLocks noChangeArrowheads="1"/>
            </p:cNvSpPr>
            <p:nvPr/>
          </p:nvSpPr>
          <p:spPr bwMode="auto">
            <a:xfrm>
              <a:off x="8643938" y="2242503"/>
              <a:ext cx="4603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algn="ctr" eaLnBrk="1" hangingPunct="1"/>
              <a:r>
                <a:rPr lang="en-US" altLang="en-US" sz="600" dirty="0">
                  <a:solidFill>
                    <a:srgbClr val="003399"/>
                  </a:solidFill>
                  <a:latin typeface="Times New Roman" pitchFamily="18" charset="0"/>
                </a:rPr>
                <a:t>Regional</a:t>
              </a:r>
            </a:p>
          </p:txBody>
        </p:sp>
        <p:sp>
          <p:nvSpPr>
            <p:cNvPr id="235" name="Text Box 67"/>
            <p:cNvSpPr txBox="1">
              <a:spLocks noChangeArrowheads="1"/>
            </p:cNvSpPr>
            <p:nvPr/>
          </p:nvSpPr>
          <p:spPr bwMode="auto">
            <a:xfrm>
              <a:off x="8613775" y="2962275"/>
              <a:ext cx="395288"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algn="l" eaLnBrk="1" hangingPunct="1"/>
              <a:r>
                <a:rPr lang="en-US" altLang="en-US" sz="600" b="1">
                  <a:solidFill>
                    <a:srgbClr val="003399"/>
                  </a:solidFill>
                  <a:latin typeface="Times New Roman" pitchFamily="18" charset="0"/>
                </a:rPr>
                <a:t>   1999</a:t>
              </a:r>
            </a:p>
          </p:txBody>
        </p:sp>
        <p:sp>
          <p:nvSpPr>
            <p:cNvPr id="236" name="Text Box 68"/>
            <p:cNvSpPr txBox="1">
              <a:spLocks noChangeArrowheads="1"/>
            </p:cNvSpPr>
            <p:nvPr/>
          </p:nvSpPr>
          <p:spPr bwMode="auto">
            <a:xfrm>
              <a:off x="8416925" y="2402205"/>
              <a:ext cx="8461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algn="ctr" eaLnBrk="1" hangingPunct="1"/>
              <a:r>
                <a:rPr lang="en-US" altLang="en-US" sz="600" dirty="0">
                  <a:solidFill>
                    <a:srgbClr val="003399"/>
                  </a:solidFill>
                  <a:latin typeface="Times New Roman" pitchFamily="18" charset="0"/>
                </a:rPr>
                <a:t>Equity Investment</a:t>
              </a:r>
            </a:p>
          </p:txBody>
        </p:sp>
        <p:pic>
          <p:nvPicPr>
            <p:cNvPr id="237" name="Picture 9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56650" y="2840038"/>
              <a:ext cx="169863"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 name="Rectangle 104"/>
            <p:cNvSpPr>
              <a:spLocks noChangeArrowheads="1"/>
            </p:cNvSpPr>
            <p:nvPr/>
          </p:nvSpPr>
          <p:spPr bwMode="auto">
            <a:xfrm>
              <a:off x="8237538" y="1700213"/>
              <a:ext cx="1258887"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eaLnBrk="1" hangingPunct="1"/>
              <a:endParaRPr lang="en-US" altLang="en-US">
                <a:solidFill>
                  <a:srgbClr val="003399"/>
                </a:solidFill>
              </a:endParaRPr>
            </a:p>
          </p:txBody>
        </p:sp>
        <p:pic>
          <p:nvPicPr>
            <p:cNvPr id="239" name="Picture 117"/>
            <p:cNvPicPr>
              <a:picLocks noChangeAspect="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8540750" y="1725613"/>
              <a:ext cx="5730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 name="Group 3"/>
          <p:cNvGrpSpPr>
            <a:grpSpLocks/>
          </p:cNvGrpSpPr>
          <p:nvPr/>
        </p:nvGrpSpPr>
        <p:grpSpPr bwMode="auto">
          <a:xfrm>
            <a:off x="7543801" y="4708308"/>
            <a:ext cx="1258887" cy="1447800"/>
            <a:chOff x="6799457" y="4779150"/>
            <a:chExt cx="1258888" cy="1446728"/>
          </a:xfrm>
        </p:grpSpPr>
        <p:grpSp>
          <p:nvGrpSpPr>
            <p:cNvPr id="241" name="Group 116"/>
            <p:cNvGrpSpPr>
              <a:grpSpLocks/>
            </p:cNvGrpSpPr>
            <p:nvPr/>
          </p:nvGrpSpPr>
          <p:grpSpPr bwMode="auto">
            <a:xfrm>
              <a:off x="6799457" y="4779150"/>
              <a:ext cx="1258888" cy="1446728"/>
              <a:chOff x="8237538" y="1700213"/>
              <a:chExt cx="1258887" cy="1446728"/>
            </a:xfrm>
          </p:grpSpPr>
          <p:sp>
            <p:nvSpPr>
              <p:cNvPr id="243" name="Text Box 65"/>
              <p:cNvSpPr txBox="1">
                <a:spLocks noChangeArrowheads="1"/>
              </p:cNvSpPr>
              <p:nvPr/>
            </p:nvSpPr>
            <p:spPr bwMode="auto">
              <a:xfrm>
                <a:off x="8401050" y="2611438"/>
                <a:ext cx="954106" cy="23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algn="l" eaLnBrk="1" hangingPunct="1"/>
                <a:r>
                  <a:rPr lang="en-US" altLang="en-US" sz="900" b="1">
                    <a:solidFill>
                      <a:srgbClr val="003399"/>
                    </a:solidFill>
                    <a:latin typeface="Times New Roman" pitchFamily="18" charset="0"/>
                  </a:rPr>
                  <a:t>Euro 81 million</a:t>
                </a:r>
                <a:endParaRPr lang="en-GB" altLang="en-US" sz="900" b="1">
                  <a:solidFill>
                    <a:srgbClr val="003399"/>
                  </a:solidFill>
                  <a:latin typeface="Times New Roman" pitchFamily="18" charset="0"/>
                </a:endParaRPr>
              </a:p>
            </p:txBody>
          </p:sp>
          <p:sp>
            <p:nvSpPr>
              <p:cNvPr id="244" name="Text Box 66"/>
              <p:cNvSpPr txBox="1">
                <a:spLocks noChangeArrowheads="1"/>
              </p:cNvSpPr>
              <p:nvPr/>
            </p:nvSpPr>
            <p:spPr bwMode="auto">
              <a:xfrm>
                <a:off x="8612188" y="2303463"/>
                <a:ext cx="4603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algn="l" eaLnBrk="1" hangingPunct="1"/>
                <a:r>
                  <a:rPr lang="en-US" altLang="en-US" sz="600">
                    <a:solidFill>
                      <a:srgbClr val="003399"/>
                    </a:solidFill>
                    <a:latin typeface="Times New Roman" pitchFamily="18" charset="0"/>
                  </a:rPr>
                  <a:t>Regional</a:t>
                </a:r>
              </a:p>
            </p:txBody>
          </p:sp>
          <p:sp>
            <p:nvSpPr>
              <p:cNvPr id="245" name="Text Box 67"/>
              <p:cNvSpPr txBox="1">
                <a:spLocks noChangeArrowheads="1"/>
              </p:cNvSpPr>
              <p:nvPr/>
            </p:nvSpPr>
            <p:spPr bwMode="auto">
              <a:xfrm>
                <a:off x="8613775" y="2962275"/>
                <a:ext cx="3962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algn="l" eaLnBrk="1" hangingPunct="1"/>
                <a:r>
                  <a:rPr lang="en-US" altLang="en-US" sz="600" b="1">
                    <a:solidFill>
                      <a:srgbClr val="003399"/>
                    </a:solidFill>
                    <a:latin typeface="Times New Roman" pitchFamily="18" charset="0"/>
                  </a:rPr>
                  <a:t>   1998</a:t>
                </a:r>
              </a:p>
            </p:txBody>
          </p:sp>
          <p:sp>
            <p:nvSpPr>
              <p:cNvPr id="246" name="Text Box 68"/>
              <p:cNvSpPr txBox="1">
                <a:spLocks noChangeArrowheads="1"/>
              </p:cNvSpPr>
              <p:nvPr/>
            </p:nvSpPr>
            <p:spPr bwMode="auto">
              <a:xfrm>
                <a:off x="8416925" y="2447925"/>
                <a:ext cx="8461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algn="ctr" eaLnBrk="1" hangingPunct="1"/>
                <a:r>
                  <a:rPr lang="en-US" altLang="en-US" sz="600" dirty="0">
                    <a:solidFill>
                      <a:srgbClr val="003399"/>
                    </a:solidFill>
                    <a:latin typeface="Times New Roman" pitchFamily="18" charset="0"/>
                  </a:rPr>
                  <a:t>Loan</a:t>
                </a:r>
              </a:p>
            </p:txBody>
          </p:sp>
          <p:pic>
            <p:nvPicPr>
              <p:cNvPr id="247" name="Picture 9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56650" y="2840038"/>
                <a:ext cx="169863"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 name="Rectangle 104"/>
              <p:cNvSpPr>
                <a:spLocks noChangeArrowheads="1"/>
              </p:cNvSpPr>
              <p:nvPr/>
            </p:nvSpPr>
            <p:spPr bwMode="auto">
              <a:xfrm>
                <a:off x="8237538" y="1700213"/>
                <a:ext cx="1258887" cy="1439862"/>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200">
                    <a:solidFill>
                      <a:schemeClr val="tx1"/>
                    </a:solidFill>
                    <a:latin typeface="Arial" pitchFamily="34" charset="0"/>
                    <a:cs typeface="Arial" pitchFamily="34" charset="0"/>
                  </a:defRPr>
                </a:lvl9pPr>
              </a:lstStyle>
              <a:p>
                <a:pPr eaLnBrk="1" hangingPunct="1"/>
                <a:endParaRPr lang="en-US" altLang="en-US">
                  <a:solidFill>
                    <a:srgbClr val="003399"/>
                  </a:solidFill>
                </a:endParaRPr>
              </a:p>
            </p:txBody>
          </p:sp>
        </p:grpSp>
        <p:pic>
          <p:nvPicPr>
            <p:cNvPr id="242" name="Picture 2"/>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7070860" y="4854085"/>
              <a:ext cx="721393" cy="55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6963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ChangeArrowheads="1"/>
          </p:cNvSpPr>
          <p:nvPr/>
        </p:nvSpPr>
        <p:spPr bwMode="auto">
          <a:xfrm>
            <a:off x="586154" y="2609850"/>
            <a:ext cx="7520354"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4545" tIns="42273" rIns="84545" bIns="42273" anchor="ctr"/>
          <a:lstStyle/>
          <a:p>
            <a:pPr marL="457200" indent="-457200" eaLnBrk="0" hangingPunct="0">
              <a:buFont typeface="+mj-lt"/>
              <a:buAutoNum type="arabicPeriod" startAt="3"/>
              <a:defRPr/>
            </a:pPr>
            <a:endParaRPr lang="en-GB" sz="2300" dirty="0">
              <a:solidFill>
                <a:schemeClr val="accent3"/>
              </a:solidFill>
              <a:latin typeface="Bodoni Std"/>
              <a:ea typeface="ＭＳ Ｐゴシック" charset="0"/>
              <a:cs typeface="Bodoni Std"/>
            </a:endParaRPr>
          </a:p>
        </p:txBody>
      </p:sp>
      <p:sp>
        <p:nvSpPr>
          <p:cNvPr id="13315" name="Rectangle 2"/>
          <p:cNvSpPr>
            <a:spLocks noGrp="1" noChangeArrowheads="1"/>
          </p:cNvSpPr>
          <p:nvPr>
            <p:ph type="title"/>
          </p:nvPr>
        </p:nvSpPr>
        <p:spPr>
          <a:xfrm>
            <a:off x="545856" y="0"/>
            <a:ext cx="8127023" cy="1143000"/>
          </a:xfrm>
        </p:spPr>
        <p:txBody>
          <a:bodyPr/>
          <a:lstStyle/>
          <a:p>
            <a:pPr eaLnBrk="1" hangingPunct="1"/>
            <a:r>
              <a:rPr lang="en-GB" altLang="en-US" dirty="0" smtClean="0"/>
              <a:t> EBRD and Digital Switchover (DSO)</a:t>
            </a:r>
          </a:p>
        </p:txBody>
      </p:sp>
      <p:sp>
        <p:nvSpPr>
          <p:cNvPr id="13316" name="Slide Number Placeholder 3"/>
          <p:cNvSpPr>
            <a:spLocks noGrp="1"/>
          </p:cNvSpPr>
          <p:nvPr>
            <p:ph type="sldNum" sz="quarter" idx="10"/>
          </p:nvPr>
        </p:nvSpPr>
        <p:spPr>
          <a:noFill/>
        </p:spPr>
        <p:txBody>
          <a:bodyPr/>
          <a:lstStyle>
            <a:lvl1pPr algn="l" eaLnBrk="0" hangingPunct="0">
              <a:spcBef>
                <a:spcPct val="50000"/>
              </a:spcBef>
              <a:buClr>
                <a:schemeClr val="tx2"/>
              </a:buClr>
              <a:buSzPct val="55000"/>
              <a:buFont typeface="Wingdings" pitchFamily="2" charset="2"/>
              <a:buChar char="l"/>
              <a:defRPr sz="2800">
                <a:solidFill>
                  <a:schemeClr val="tx1"/>
                </a:solidFill>
                <a:latin typeface="Arial" pitchFamily="34" charset="0"/>
              </a:defRPr>
            </a:lvl1pPr>
            <a:lvl2pPr marL="742950" indent="-285750" algn="l" eaLnBrk="0" hangingPunct="0">
              <a:spcBef>
                <a:spcPct val="50000"/>
              </a:spcBef>
              <a:buClr>
                <a:schemeClr val="tx2"/>
              </a:buClr>
              <a:buChar char="–"/>
              <a:defRPr sz="2400">
                <a:solidFill>
                  <a:schemeClr val="tx1"/>
                </a:solidFill>
                <a:latin typeface="Arial" pitchFamily="34" charset="0"/>
              </a:defRPr>
            </a:lvl2pPr>
            <a:lvl3pPr marL="1143000" indent="-228600" algn="l" eaLnBrk="0" hangingPunct="0">
              <a:spcBef>
                <a:spcPct val="50000"/>
              </a:spcBef>
              <a:buClr>
                <a:schemeClr val="tx2"/>
              </a:buClr>
              <a:buSzPct val="55000"/>
              <a:buFont typeface="Wingdings" pitchFamily="2" charset="2"/>
              <a:buChar char="l"/>
              <a:defRPr sz="2200">
                <a:solidFill>
                  <a:schemeClr val="tx1"/>
                </a:solidFill>
                <a:latin typeface="Arial" pitchFamily="34" charset="0"/>
              </a:defRPr>
            </a:lvl3pPr>
            <a:lvl4pPr marL="1600200" indent="-228600" algn="l" eaLnBrk="0" hangingPunct="0">
              <a:spcBef>
                <a:spcPct val="50000"/>
              </a:spcBef>
              <a:buClr>
                <a:schemeClr val="tx2"/>
              </a:buClr>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pPr>
            <a:fld id="{31E8BEA5-05BF-43EB-943A-4E721754EE2A}" type="slidenum">
              <a:rPr lang="en-GB" altLang="en-US" sz="1400" smtClean="0">
                <a:solidFill>
                  <a:srgbClr val="003399"/>
                </a:solidFill>
                <a:latin typeface="Times New Roman" pitchFamily="18" charset="0"/>
                <a:cs typeface="Arial" pitchFamily="34" charset="0"/>
              </a:rPr>
              <a:pPr algn="ctr">
                <a:spcBef>
                  <a:spcPct val="0"/>
                </a:spcBef>
                <a:buClrTx/>
                <a:buSzTx/>
                <a:buFontTx/>
                <a:buNone/>
              </a:pPr>
              <a:t>9</a:t>
            </a:fld>
            <a:endParaRPr lang="en-GB" altLang="en-US" sz="1400" smtClean="0">
              <a:solidFill>
                <a:srgbClr val="003399"/>
              </a:solidFill>
              <a:latin typeface="Times New Roman" pitchFamily="18" charset="0"/>
              <a:cs typeface="Arial" pitchFamily="34" charset="0"/>
            </a:endParaRPr>
          </a:p>
        </p:txBody>
      </p:sp>
      <p:sp>
        <p:nvSpPr>
          <p:cNvPr id="13317" name="Text Box 3"/>
          <p:cNvSpPr txBox="1">
            <a:spLocks noChangeArrowheads="1"/>
          </p:cNvSpPr>
          <p:nvPr/>
        </p:nvSpPr>
        <p:spPr bwMode="auto">
          <a:xfrm>
            <a:off x="586154" y="1270468"/>
            <a:ext cx="855784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50000"/>
              </a:spcBef>
              <a:buClr>
                <a:schemeClr val="tx2"/>
              </a:buClr>
              <a:buSzPct val="55000"/>
              <a:buFont typeface="Wingdings" pitchFamily="2" charset="2"/>
              <a:buChar char="l"/>
              <a:defRPr sz="2800">
                <a:solidFill>
                  <a:schemeClr val="tx1"/>
                </a:solidFill>
                <a:latin typeface="Arial" pitchFamily="34" charset="0"/>
              </a:defRPr>
            </a:lvl1pPr>
            <a:lvl2pPr marL="742950" indent="-285750" algn="l" eaLnBrk="0" hangingPunct="0">
              <a:spcBef>
                <a:spcPct val="50000"/>
              </a:spcBef>
              <a:buClr>
                <a:schemeClr val="tx2"/>
              </a:buClr>
              <a:buChar char="–"/>
              <a:defRPr sz="2400">
                <a:solidFill>
                  <a:schemeClr val="tx1"/>
                </a:solidFill>
                <a:latin typeface="Arial" pitchFamily="34" charset="0"/>
              </a:defRPr>
            </a:lvl2pPr>
            <a:lvl3pPr marL="1143000" indent="-228600" algn="l" eaLnBrk="0" hangingPunct="0">
              <a:spcBef>
                <a:spcPct val="50000"/>
              </a:spcBef>
              <a:buClr>
                <a:schemeClr val="tx2"/>
              </a:buClr>
              <a:buSzPct val="55000"/>
              <a:buFont typeface="Wingdings" pitchFamily="2" charset="2"/>
              <a:buChar char="l"/>
              <a:defRPr sz="2200">
                <a:solidFill>
                  <a:schemeClr val="tx1"/>
                </a:solidFill>
                <a:latin typeface="Arial" pitchFamily="34" charset="0"/>
              </a:defRPr>
            </a:lvl3pPr>
            <a:lvl4pPr marL="1600200" indent="-228600" algn="l" eaLnBrk="0" hangingPunct="0">
              <a:spcBef>
                <a:spcPct val="50000"/>
              </a:spcBef>
              <a:buClr>
                <a:schemeClr val="tx2"/>
              </a:buClr>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en-GB" altLang="en-US" sz="2600" dirty="0" smtClean="0">
                <a:solidFill>
                  <a:schemeClr val="tx2">
                    <a:lumMod val="75000"/>
                  </a:schemeClr>
                </a:solidFill>
                <a:latin typeface="Franklin Gothic Book" panose="020B0503020102020204" pitchFamily="34" charset="0"/>
              </a:rPr>
              <a:t>EBRD has played a two-fold role in the </a:t>
            </a:r>
            <a:r>
              <a:rPr lang="en-GB" altLang="en-US" sz="2600" dirty="0">
                <a:solidFill>
                  <a:schemeClr val="tx2">
                    <a:lumMod val="75000"/>
                  </a:schemeClr>
                </a:solidFill>
                <a:latin typeface="Franklin Gothic Book" panose="020B0503020102020204" pitchFamily="34" charset="0"/>
              </a:rPr>
              <a:t>DSO process </a:t>
            </a:r>
            <a:r>
              <a:rPr lang="en-GB" altLang="en-US" sz="2600" dirty="0" smtClean="0">
                <a:solidFill>
                  <a:schemeClr val="tx2">
                    <a:lumMod val="75000"/>
                  </a:schemeClr>
                </a:solidFill>
                <a:latin typeface="Franklin Gothic Book" panose="020B0503020102020204" pitchFamily="34" charset="0"/>
              </a:rPr>
              <a:t>to date:</a:t>
            </a:r>
            <a:endParaRPr lang="en-GB" altLang="en-US" sz="2600" dirty="0">
              <a:solidFill>
                <a:schemeClr val="tx2">
                  <a:lumMod val="75000"/>
                </a:schemeClr>
              </a:solidFill>
              <a:latin typeface="Franklin Gothic Book" panose="020B0503020102020204" pitchFamily="34" charset="0"/>
            </a:endParaRPr>
          </a:p>
        </p:txBody>
      </p:sp>
      <p:sp>
        <p:nvSpPr>
          <p:cNvPr id="13320" name="Oval 10"/>
          <p:cNvSpPr>
            <a:spLocks noChangeArrowheads="1"/>
          </p:cNvSpPr>
          <p:nvPr/>
        </p:nvSpPr>
        <p:spPr bwMode="auto">
          <a:xfrm>
            <a:off x="967955" y="1903793"/>
            <a:ext cx="2808398" cy="3842242"/>
          </a:xfrm>
          <a:prstGeom prst="ellipse">
            <a:avLst/>
          </a:prstGeom>
          <a:solidFill>
            <a:schemeClr val="accent3">
              <a:lumMod val="40000"/>
              <a:lumOff val="60000"/>
            </a:schemeClr>
          </a:solidFill>
          <a:ln w="9525">
            <a:solidFill>
              <a:srgbClr val="993300"/>
            </a:solidFill>
            <a:round/>
            <a:headEnd/>
            <a:tailEnd/>
          </a:ln>
          <a:effectLst/>
        </p:spPr>
        <p:txBody>
          <a:bodyPr wrap="none" anchor="ctr"/>
          <a:lstStyle>
            <a:lvl1pPr algn="l" eaLnBrk="0" hangingPunct="0">
              <a:spcBef>
                <a:spcPct val="50000"/>
              </a:spcBef>
              <a:buClr>
                <a:schemeClr val="tx2"/>
              </a:buClr>
              <a:buSzPct val="55000"/>
              <a:buFont typeface="Wingdings" pitchFamily="2" charset="2"/>
              <a:buChar char="l"/>
              <a:defRPr sz="2800">
                <a:solidFill>
                  <a:schemeClr val="tx1"/>
                </a:solidFill>
                <a:latin typeface="Arial" pitchFamily="34" charset="0"/>
              </a:defRPr>
            </a:lvl1pPr>
            <a:lvl2pPr marL="742950" indent="-285750" algn="l" eaLnBrk="0" hangingPunct="0">
              <a:spcBef>
                <a:spcPct val="50000"/>
              </a:spcBef>
              <a:buClr>
                <a:schemeClr val="tx2"/>
              </a:buClr>
              <a:buChar char="–"/>
              <a:defRPr sz="2400">
                <a:solidFill>
                  <a:schemeClr val="tx1"/>
                </a:solidFill>
                <a:latin typeface="Arial" pitchFamily="34" charset="0"/>
              </a:defRPr>
            </a:lvl2pPr>
            <a:lvl3pPr marL="1143000" indent="-228600" algn="l" eaLnBrk="0" hangingPunct="0">
              <a:spcBef>
                <a:spcPct val="50000"/>
              </a:spcBef>
              <a:buClr>
                <a:schemeClr val="tx2"/>
              </a:buClr>
              <a:buSzPct val="55000"/>
              <a:buFont typeface="Wingdings" pitchFamily="2" charset="2"/>
              <a:buChar char="l"/>
              <a:defRPr sz="2200">
                <a:solidFill>
                  <a:schemeClr val="tx1"/>
                </a:solidFill>
                <a:latin typeface="Arial" pitchFamily="34" charset="0"/>
              </a:defRPr>
            </a:lvl3pPr>
            <a:lvl4pPr marL="1600200" indent="-228600" algn="l" eaLnBrk="0" hangingPunct="0">
              <a:spcBef>
                <a:spcPct val="50000"/>
              </a:spcBef>
              <a:buClr>
                <a:schemeClr val="tx2"/>
              </a:buClr>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r>
              <a:rPr lang="en-GB" altLang="en-US" sz="3600" dirty="0" smtClean="0">
                <a:solidFill>
                  <a:schemeClr val="tx2">
                    <a:lumMod val="75000"/>
                  </a:schemeClr>
                </a:solidFill>
                <a:latin typeface="Franklin Gothic Book" panose="020B0503020102020204" pitchFamily="34" charset="0"/>
              </a:rPr>
              <a:t>EBRD </a:t>
            </a:r>
          </a:p>
          <a:p>
            <a:pPr algn="ctr" eaLnBrk="1" hangingPunct="1">
              <a:spcBef>
                <a:spcPct val="0"/>
              </a:spcBef>
              <a:buClrTx/>
              <a:buSzTx/>
              <a:buFontTx/>
              <a:buNone/>
            </a:pPr>
            <a:r>
              <a:rPr lang="en-GB" altLang="en-US" sz="3600" dirty="0" smtClean="0">
                <a:solidFill>
                  <a:schemeClr val="tx2">
                    <a:lumMod val="75000"/>
                  </a:schemeClr>
                </a:solidFill>
                <a:latin typeface="Franklin Gothic Book" panose="020B0503020102020204" pitchFamily="34" charset="0"/>
              </a:rPr>
              <a:t>Financing</a:t>
            </a:r>
            <a:endParaRPr lang="en-GB" altLang="en-US" sz="3600" dirty="0">
              <a:solidFill>
                <a:schemeClr val="tx2">
                  <a:lumMod val="75000"/>
                </a:schemeClr>
              </a:solidFill>
              <a:latin typeface="Franklin Gothic Book" panose="020B0503020102020204" pitchFamily="34" charset="0"/>
            </a:endParaRPr>
          </a:p>
        </p:txBody>
      </p:sp>
      <p:sp>
        <p:nvSpPr>
          <p:cNvPr id="2" name="TextBox 1"/>
          <p:cNvSpPr txBox="1"/>
          <p:nvPr/>
        </p:nvSpPr>
        <p:spPr>
          <a:xfrm>
            <a:off x="3776353" y="3186152"/>
            <a:ext cx="1629385" cy="1107996"/>
          </a:xfrm>
          <a:prstGeom prst="rect">
            <a:avLst/>
          </a:prstGeom>
          <a:noFill/>
        </p:spPr>
        <p:txBody>
          <a:bodyPr wrap="square" rtlCol="0">
            <a:spAutoFit/>
          </a:bodyPr>
          <a:lstStyle/>
          <a:p>
            <a:pPr algn="ctr"/>
            <a:r>
              <a:rPr lang="en-GB" sz="6600" dirty="0" smtClean="0">
                <a:solidFill>
                  <a:schemeClr val="tx2">
                    <a:lumMod val="75000"/>
                  </a:schemeClr>
                </a:solidFill>
              </a:rPr>
              <a:t>&amp;</a:t>
            </a:r>
          </a:p>
        </p:txBody>
      </p:sp>
      <p:sp>
        <p:nvSpPr>
          <p:cNvPr id="12" name="Oval 10"/>
          <p:cNvSpPr>
            <a:spLocks noChangeArrowheads="1"/>
          </p:cNvSpPr>
          <p:nvPr/>
        </p:nvSpPr>
        <p:spPr bwMode="auto">
          <a:xfrm>
            <a:off x="5405738" y="1903792"/>
            <a:ext cx="2873829" cy="3842242"/>
          </a:xfrm>
          <a:prstGeom prst="ellipse">
            <a:avLst/>
          </a:prstGeom>
          <a:solidFill>
            <a:schemeClr val="accent3">
              <a:lumMod val="40000"/>
              <a:lumOff val="60000"/>
            </a:schemeClr>
          </a:solidFill>
          <a:ln w="9525">
            <a:solidFill>
              <a:srgbClr val="993300"/>
            </a:solidFill>
            <a:round/>
            <a:headEnd/>
            <a:tailEnd/>
          </a:ln>
          <a:effectLst/>
        </p:spPr>
        <p:txBody>
          <a:bodyPr wrap="none" anchor="ctr"/>
          <a:lstStyle>
            <a:lvl1pPr algn="l" eaLnBrk="0" hangingPunct="0">
              <a:spcBef>
                <a:spcPct val="50000"/>
              </a:spcBef>
              <a:buClr>
                <a:schemeClr val="tx2"/>
              </a:buClr>
              <a:buSzPct val="55000"/>
              <a:buFont typeface="Wingdings" pitchFamily="2" charset="2"/>
              <a:buChar char="l"/>
              <a:defRPr sz="2800">
                <a:solidFill>
                  <a:schemeClr val="tx1"/>
                </a:solidFill>
                <a:latin typeface="Arial" pitchFamily="34" charset="0"/>
              </a:defRPr>
            </a:lvl1pPr>
            <a:lvl2pPr marL="742950" indent="-285750" algn="l" eaLnBrk="0" hangingPunct="0">
              <a:spcBef>
                <a:spcPct val="50000"/>
              </a:spcBef>
              <a:buClr>
                <a:schemeClr val="tx2"/>
              </a:buClr>
              <a:buChar char="–"/>
              <a:defRPr sz="2400">
                <a:solidFill>
                  <a:schemeClr val="tx1"/>
                </a:solidFill>
                <a:latin typeface="Arial" pitchFamily="34" charset="0"/>
              </a:defRPr>
            </a:lvl2pPr>
            <a:lvl3pPr marL="1143000" indent="-228600" algn="l" eaLnBrk="0" hangingPunct="0">
              <a:spcBef>
                <a:spcPct val="50000"/>
              </a:spcBef>
              <a:buClr>
                <a:schemeClr val="tx2"/>
              </a:buClr>
              <a:buSzPct val="55000"/>
              <a:buFont typeface="Wingdings" pitchFamily="2" charset="2"/>
              <a:buChar char="l"/>
              <a:defRPr sz="2200">
                <a:solidFill>
                  <a:schemeClr val="tx1"/>
                </a:solidFill>
                <a:latin typeface="Arial" pitchFamily="34" charset="0"/>
              </a:defRPr>
            </a:lvl3pPr>
            <a:lvl4pPr marL="1600200" indent="-228600" algn="l" eaLnBrk="0" hangingPunct="0">
              <a:spcBef>
                <a:spcPct val="50000"/>
              </a:spcBef>
              <a:buClr>
                <a:schemeClr val="tx2"/>
              </a:buClr>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endParaRPr lang="en-GB" altLang="en-US" sz="3600" dirty="0">
              <a:solidFill>
                <a:schemeClr val="tx2">
                  <a:lumMod val="75000"/>
                </a:schemeClr>
              </a:solidFill>
            </a:endParaRPr>
          </a:p>
        </p:txBody>
      </p:sp>
      <p:sp>
        <p:nvSpPr>
          <p:cNvPr id="3" name="TextBox 2"/>
          <p:cNvSpPr txBox="1"/>
          <p:nvPr/>
        </p:nvSpPr>
        <p:spPr>
          <a:xfrm>
            <a:off x="5405737" y="2917301"/>
            <a:ext cx="2873829" cy="1785104"/>
          </a:xfrm>
          <a:prstGeom prst="rect">
            <a:avLst/>
          </a:prstGeom>
          <a:noFill/>
        </p:spPr>
        <p:txBody>
          <a:bodyPr wrap="square" rtlCol="0">
            <a:spAutoFit/>
          </a:bodyPr>
          <a:lstStyle/>
          <a:p>
            <a:pPr algn="ctr"/>
            <a:r>
              <a:rPr lang="en-GB" sz="2200" dirty="0" smtClean="0">
                <a:solidFill>
                  <a:schemeClr val="tx2">
                    <a:lumMod val="75000"/>
                  </a:schemeClr>
                </a:solidFill>
                <a:latin typeface="Franklin Gothic Book" panose="020B0503020102020204" pitchFamily="34" charset="0"/>
              </a:rPr>
              <a:t>Technical </a:t>
            </a:r>
            <a:r>
              <a:rPr lang="en-GB" sz="2200" dirty="0">
                <a:solidFill>
                  <a:schemeClr val="tx2">
                    <a:lumMod val="75000"/>
                  </a:schemeClr>
                </a:solidFill>
                <a:latin typeface="Franklin Gothic Book" panose="020B0503020102020204" pitchFamily="34" charset="0"/>
              </a:rPr>
              <a:t>assistance support to </a:t>
            </a:r>
            <a:r>
              <a:rPr lang="en-GB" sz="2200" dirty="0" smtClean="0">
                <a:solidFill>
                  <a:schemeClr val="tx2">
                    <a:lumMod val="75000"/>
                  </a:schemeClr>
                </a:solidFill>
                <a:latin typeface="Franklin Gothic Book" panose="020B0503020102020204" pitchFamily="34" charset="0"/>
              </a:rPr>
              <a:t>design, administer </a:t>
            </a:r>
            <a:r>
              <a:rPr lang="en-GB" sz="2200" dirty="0">
                <a:solidFill>
                  <a:schemeClr val="tx2">
                    <a:lumMod val="75000"/>
                  </a:schemeClr>
                </a:solidFill>
                <a:latin typeface="Franklin Gothic Book" panose="020B0503020102020204" pitchFamily="34" charset="0"/>
              </a:rPr>
              <a:t>and implement the </a:t>
            </a:r>
            <a:r>
              <a:rPr lang="en-GB" sz="2200" dirty="0" smtClean="0">
                <a:solidFill>
                  <a:schemeClr val="tx2">
                    <a:lumMod val="75000"/>
                  </a:schemeClr>
                </a:solidFill>
                <a:latin typeface="Franklin Gothic Book" panose="020B0503020102020204" pitchFamily="34" charset="0"/>
              </a:rPr>
              <a:t>process </a:t>
            </a:r>
          </a:p>
        </p:txBody>
      </p:sp>
    </p:spTree>
    <p:extLst>
      <p:ext uri="{BB962C8B-B14F-4D97-AF65-F5344CB8AC3E}">
        <p14:creationId xmlns:p14="http://schemas.microsoft.com/office/powerpoint/2010/main" val="2491180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7700"/>
        </a:solidFill>
        <a:ln>
          <a:noFill/>
        </a:ln>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4F2B0B-E5F7-4D17-89DE-C6CF31751E8F}"/>
</file>

<file path=customXml/itemProps2.xml><?xml version="1.0" encoding="utf-8"?>
<ds:datastoreItem xmlns:ds="http://schemas.openxmlformats.org/officeDocument/2006/customXml" ds:itemID="{A3C7A3EC-C136-4E9E-ADD4-AF7821271446}"/>
</file>

<file path=customXml/itemProps3.xml><?xml version="1.0" encoding="utf-8"?>
<ds:datastoreItem xmlns:ds="http://schemas.openxmlformats.org/officeDocument/2006/customXml" ds:itemID="{80CBF1D5-3803-4D97-B537-B042671DA08F}"/>
</file>

<file path=docProps/app.xml><?xml version="1.0" encoding="utf-8"?>
<Properties xmlns="http://schemas.openxmlformats.org/officeDocument/2006/extended-properties" xmlns:vt="http://schemas.openxmlformats.org/officeDocument/2006/docPropsVTypes">
  <Template/>
  <TotalTime>12975</TotalTime>
  <Words>2285</Words>
  <Application>Microsoft Office PowerPoint</Application>
  <PresentationFormat>On-screen Show (4:3)</PresentationFormat>
  <Paragraphs>370</Paragraphs>
  <Slides>19</Slides>
  <Notes>4</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EBRDmain_english</vt:lpstr>
      <vt:lpstr>1_EBRDmain_english</vt:lpstr>
      <vt:lpstr>Working with the European Bank for Reconstruction and Development  Information &amp; Communication Technologies (ICT) Sector  April  2015</vt:lpstr>
      <vt:lpstr>The European Bank for Reconstruction and Development (EBRD) at a glance</vt:lpstr>
      <vt:lpstr>EBRD provides financing solutions</vt:lpstr>
      <vt:lpstr>Co-operation with EBRD offers companies numerous advantages</vt:lpstr>
      <vt:lpstr>Where we operate</vt:lpstr>
      <vt:lpstr>Information and Communication Technologies Team Portfolio</vt:lpstr>
      <vt:lpstr>Selected projects the ICT team executed in the past across all countries of operations (1/2)</vt:lpstr>
      <vt:lpstr>Selected projects the ICT team executed in the past across all countries of operations (2/2)</vt:lpstr>
      <vt:lpstr> EBRD and Digital Switchover (DSO)</vt:lpstr>
      <vt:lpstr>EBRD &amp; DSO - Financing</vt:lpstr>
      <vt:lpstr>EBRD &amp; DSO – Technical Assistance</vt:lpstr>
      <vt:lpstr>EBRD &amp; DSO – (Serbia 2014/15)</vt:lpstr>
      <vt:lpstr>EBRD &amp; DSO – Georgia (2013 – 15)</vt:lpstr>
      <vt:lpstr>EBRD and Broadband, Generally</vt:lpstr>
      <vt:lpstr>EBRD and Broadband - Financing</vt:lpstr>
      <vt:lpstr>EBRD and Broadband – Technical Cooperation</vt:lpstr>
      <vt:lpstr>EBRD and Broadband – Türk Telekom (2012)</vt:lpstr>
      <vt:lpstr>EBRD and Broadband – Other Examples</vt:lpstr>
      <vt:lpstr>Contact Details</vt:lpstr>
    </vt:vector>
  </TitlesOfParts>
  <Company>EBRD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Lewin, Fritha</dc:creator>
  <cp:keywords>EBRD</cp:keywords>
  <cp:lastModifiedBy>Chevtchenko, Marina</cp:lastModifiedBy>
  <cp:revision>811</cp:revision>
  <cp:lastPrinted>2015-03-11T10:44:48Z</cp:lastPrinted>
  <dcterms:created xsi:type="dcterms:W3CDTF">2012-10-22T09:23:49Z</dcterms:created>
  <dcterms:modified xsi:type="dcterms:W3CDTF">2015-04-16T15:20:02Z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