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xlsx" ContentType="application/vnd.openxmlformats-officedocument.spreadsheetml.sheet"/>
  <Override PartName="/ppt/presentation.xml" ContentType="application/vnd.openxmlformats-officedocument.presentationml.presentation.main+xml"/>
  <Override PartName="/ppt/drawings/drawing1.xml" ContentType="application/vnd.openxmlformats-officedocument.drawingml.chartshapes+xml"/>
  <Override PartName="/ppt/slides/slide28.xml" ContentType="application/vnd.openxmlformats-officedocument.presentationml.slide+xml"/>
  <Override PartName="/ppt/slides/slide19.xml" ContentType="application/vnd.openxmlformats-officedocument.presentationml.slide+xml"/>
  <Override PartName="/ppt/slides/slide18.xml" ContentType="application/vnd.openxmlformats-officedocument.presentationml.slide+xml"/>
  <Override PartName="/ppt/slides/slide17.xml" ContentType="application/vnd.openxmlformats-officedocument.presentationml.slide+xml"/>
  <Override PartName="/ppt/slides/slide16.xml" ContentType="application/vnd.openxmlformats-officedocument.presentationml.slide+xml"/>
  <Override PartName="/ppt/slides/slide15.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7.xml" ContentType="application/vnd.openxmlformats-officedocument.presentationml.slide+xml"/>
  <Override PartName="/ppt/slides/slide25.xml" ContentType="application/vnd.openxmlformats-officedocument.presentationml.slide+xml"/>
  <Override PartName="/ppt/slides/slide24.xml" ContentType="application/vnd.openxmlformats-officedocument.presentationml.slide+xml"/>
  <Override PartName="/ppt/slides/slide23.xml" ContentType="application/vnd.openxmlformats-officedocument.presentationml.slide+xml"/>
  <Override PartName="/ppt/slides/slide26.xml" ContentType="application/vnd.openxmlformats-officedocument.presentationml.slide+xml"/>
  <Override PartName="/ppt/slides/slide14.xml" ContentType="application/vnd.openxmlformats-officedocument.presentationml.slide+xml"/>
  <Override PartName="/ppt/slides/slide12.xml" ContentType="application/vnd.openxmlformats-officedocument.presentationml.slide+xml"/>
  <Override PartName="/ppt/slides/slide4.xml" ContentType="application/vnd.openxmlformats-officedocument.presentationml.slide+xml"/>
  <Override PartName="/ppt/slides/slide3.xml" ContentType="application/vnd.openxmlformats-officedocument.presentationml.slide+xml"/>
  <Override PartName="/ppt/slides/slide2.xml" ContentType="application/vnd.openxmlformats-officedocument.presentationml.slide+xml"/>
  <Override PartName="/ppt/slides/slide1.xml" ContentType="application/vnd.openxmlformats-officedocument.presentationml.slide+xml"/>
  <Override PartName="/ppt/slides/slide13.xml" ContentType="application/vnd.openxmlformats-officedocument.presentationml.slide+xml"/>
  <Override PartName="/ppt/slides/slide5.xml" ContentType="application/vnd.openxmlformats-officedocument.presentationml.slide+xml"/>
  <Override PartName="/ppt/slides/slide7.xml" ContentType="application/vnd.openxmlformats-officedocument.presentationml.slide+xml"/>
  <Override PartName="/ppt/slides/slide6.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5.xml" ContentType="application/vnd.openxmlformats-officedocument.presentationml.slideLayout+xml"/>
  <Override PartName="/ppt/slideLayouts/slideLayout4.xml" ContentType="application/vnd.openxmlformats-officedocument.presentationml.slideLayout+xml"/>
  <Override PartName="/ppt/slideLayouts/slideLayout3.xml" ContentType="application/vnd.openxmlformats-officedocument.presentationml.slideLayout+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Masters/slideMaster1.xml" ContentType="application/vnd.openxmlformats-officedocument.presentationml.slideMaster+xml"/>
  <Override PartName="/ppt/slideLayouts/slideLayout11.xml" ContentType="application/vnd.openxmlformats-officedocument.presentationml.slideLayout+xml"/>
  <Override PartName="/ppt/slideLayouts/slideLayout13.xml" ContentType="application/vnd.openxmlformats-officedocument.presentationml.slideLayout+xml"/>
  <Override PartName="/ppt/slideLayouts/slideLayout12.xml" ContentType="application/vnd.openxmlformats-officedocument.presentationml.slideLayout+xml"/>
  <Override PartName="/ppt/slideLayouts/slideLayout19.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6.xml" ContentType="application/vnd.openxmlformats-officedocument.presentationml.slideLayout+xml"/>
  <Override PartName="/ppt/notesMasters/notesMaster1.xml" ContentType="application/vnd.openxmlformats-officedocument.presentationml.notesMaster+xml"/>
  <Override PartName="/ppt/charts/chart1.xml" ContentType="application/vnd.openxmlformats-officedocument.drawingml.chart+xml"/>
  <Override PartName="/ppt/theme/theme4.xml" ContentType="application/vnd.openxmlformats-officedocument.theme+xml"/>
  <Override PartName="/ppt/theme/theme3.xml" ContentType="application/vnd.openxmlformats-officedocument.theme+xml"/>
  <Override PartName="/ppt/theme/theme2.xml" ContentType="application/vnd.openxmlformats-officedocument.theme+xml"/>
  <Override PartName="/ppt/theme/theme1.xml" ContentType="application/vnd.openxmlformats-officedocument.theme+xml"/>
  <Override PartName="/ppt/viewProps.xml" ContentType="application/vnd.openxmlformats-officedocument.presentationml.viewProps+xml"/>
  <Override PartName="/ppt/presProps.xml" ContentType="application/vnd.openxmlformats-officedocument.presentationml.presProps+xml"/>
  <Override PartName="/ppt/tableStyles.xml" ContentType="application/vnd.openxmlformats-officedocument.presentationml.tableStyles+xml"/>
  <Override PartName="/docProps/core.xml" ContentType="application/vnd.openxmlformats-package.core-properties+xml"/>
  <Override PartName="/docProps/app.xml" ContentType="application/vnd.openxmlformats-officedocument.extended-properties+xml"/>
  <Override PartName="/customXml/itemProps2.xml" ContentType="application/vnd.openxmlformats-officedocument.customXmlProperties+xml"/>
  <Override PartName="/customXml/itemProps1.xml" ContentType="application/vnd.openxmlformats-officedocument.customXmlProperties+xml"/>
  <Override PartName="/customXml/itemProps3.xml" ContentType="application/vnd.openxmlformats-officedocument.customXml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bookmarkIdSeed="2">
  <p:sldMasterIdLst>
    <p:sldMasterId id="2147483648" r:id="rId1"/>
    <p:sldMasterId id="2147483650" r:id="rId2"/>
    <p:sldMasterId id="2147483663" r:id="rId3"/>
  </p:sldMasterIdLst>
  <p:notesMasterIdLst>
    <p:notesMasterId r:id="rId32"/>
  </p:notesMasterIdLst>
  <p:sldIdLst>
    <p:sldId id="256" r:id="rId4"/>
    <p:sldId id="292" r:id="rId5"/>
    <p:sldId id="296" r:id="rId6"/>
    <p:sldId id="283" r:id="rId7"/>
    <p:sldId id="291" r:id="rId8"/>
    <p:sldId id="284" r:id="rId9"/>
    <p:sldId id="289" r:id="rId10"/>
    <p:sldId id="293" r:id="rId11"/>
    <p:sldId id="290" r:id="rId12"/>
    <p:sldId id="298" r:id="rId13"/>
    <p:sldId id="303" r:id="rId14"/>
    <p:sldId id="299" r:id="rId15"/>
    <p:sldId id="300" r:id="rId16"/>
    <p:sldId id="294" r:id="rId17"/>
    <p:sldId id="257" r:id="rId18"/>
    <p:sldId id="264" r:id="rId19"/>
    <p:sldId id="286" r:id="rId20"/>
    <p:sldId id="266" r:id="rId21"/>
    <p:sldId id="279" r:id="rId22"/>
    <p:sldId id="295" r:id="rId23"/>
    <p:sldId id="262" r:id="rId24"/>
    <p:sldId id="280" r:id="rId25"/>
    <p:sldId id="297" r:id="rId26"/>
    <p:sldId id="270" r:id="rId27"/>
    <p:sldId id="269" r:id="rId28"/>
    <p:sldId id="277" r:id="rId29"/>
    <p:sldId id="304" r:id="rId30"/>
    <p:sldId id="282" r:id="rId31"/>
  </p:sldIdLst>
  <p:sldSz cx="9144000" cy="6858000" type="screen4x3"/>
  <p:notesSz cx="6797675" cy="9926638"/>
  <p:defaultTextStyle>
    <a:defPPr>
      <a:defRPr lang="hu-H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2208C0"/>
    <a:srgbClr val="C2FEEA"/>
    <a:srgbClr val="DDFFFF"/>
    <a:srgbClr val="FFC9FF"/>
    <a:srgbClr val="E7FFFF"/>
    <a:srgbClr val="FFFFE1"/>
    <a:srgbClr val="FFE5FF"/>
    <a:srgbClr val="FFFFCC"/>
    <a:srgbClr val="FF99FF"/>
    <a:srgbClr val="ECF1F8"/>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Közepesen sötét stílus 2 – 1. jelölőszín">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73A0DAA-6AF3-43AB-8588-CEC1D06C72B9}" styleName="Közepesen sötét stílus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snapVertSplitter="1" vertBarState="minimized" horzBarState="maximized">
    <p:restoredLeft sz="15620"/>
    <p:restoredTop sz="94314" autoAdjust="0"/>
  </p:normalViewPr>
  <p:slideViewPr>
    <p:cSldViewPr>
      <p:cViewPr varScale="1">
        <p:scale>
          <a:sx n="71" d="100"/>
          <a:sy n="71" d="100"/>
        </p:scale>
        <p:origin x="1680" y="60"/>
      </p:cViewPr>
      <p:guideLst>
        <p:guide orient="horz" pos="2160"/>
        <p:guide pos="2880"/>
      </p:guideLst>
    </p:cSldViewPr>
  </p:slideViewPr>
  <p:notesTextViewPr>
    <p:cViewPr>
      <p:scale>
        <a:sx n="100" d="100"/>
        <a:sy n="100" d="100"/>
      </p:scale>
      <p:origin x="0" y="0"/>
    </p:cViewPr>
  </p:notesTextViewPr>
  <p:sorterViewPr>
    <p:cViewPr>
      <p:scale>
        <a:sx n="66" d="100"/>
        <a:sy n="66" d="100"/>
      </p:scale>
      <p:origin x="0" y="402"/>
    </p:cViewPr>
  </p:sorter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0.xml"/><Relationship Id="rId18" Type="http://schemas.openxmlformats.org/officeDocument/2006/relationships/slide" Target="slides/slide15.xml"/><Relationship Id="rId26" Type="http://schemas.openxmlformats.org/officeDocument/2006/relationships/slide" Target="slides/slide23.xml"/><Relationship Id="rId39" Type="http://schemas.openxmlformats.org/officeDocument/2006/relationships/customXml" Target="../customXml/item3.xml"/><Relationship Id="rId21" Type="http://schemas.openxmlformats.org/officeDocument/2006/relationships/slide" Target="slides/slide18.xml"/><Relationship Id="rId34" Type="http://schemas.openxmlformats.org/officeDocument/2006/relationships/viewProps" Target="viewProps.xml"/><Relationship Id="rId7" Type="http://schemas.openxmlformats.org/officeDocument/2006/relationships/slide" Target="slides/slide4.xml"/><Relationship Id="rId12" Type="http://schemas.openxmlformats.org/officeDocument/2006/relationships/slide" Target="slides/slide9.xml"/><Relationship Id="rId17" Type="http://schemas.openxmlformats.org/officeDocument/2006/relationships/slide" Target="slides/slide14.xml"/><Relationship Id="rId25" Type="http://schemas.openxmlformats.org/officeDocument/2006/relationships/slide" Target="slides/slide22.xml"/><Relationship Id="rId33" Type="http://schemas.openxmlformats.org/officeDocument/2006/relationships/presProps" Target="presProps.xml"/><Relationship Id="rId38" Type="http://schemas.openxmlformats.org/officeDocument/2006/relationships/customXml" Target="../customXml/item2.xml"/><Relationship Id="rId2" Type="http://schemas.openxmlformats.org/officeDocument/2006/relationships/slideMaster" Target="slideMasters/slideMaster2.xml"/><Relationship Id="rId16" Type="http://schemas.openxmlformats.org/officeDocument/2006/relationships/slide" Target="slides/slide13.xml"/><Relationship Id="rId20" Type="http://schemas.openxmlformats.org/officeDocument/2006/relationships/slide" Target="slides/slide17.xml"/><Relationship Id="rId29" Type="http://schemas.openxmlformats.org/officeDocument/2006/relationships/slide" Target="slides/slide26.xml"/><Relationship Id="rId1" Type="http://schemas.openxmlformats.org/officeDocument/2006/relationships/slideMaster" Target="slideMasters/slideMaster1.xml"/><Relationship Id="rId6" Type="http://schemas.openxmlformats.org/officeDocument/2006/relationships/slide" Target="slides/slide3.xml"/><Relationship Id="rId11" Type="http://schemas.openxmlformats.org/officeDocument/2006/relationships/slide" Target="slides/slide8.xml"/><Relationship Id="rId24" Type="http://schemas.openxmlformats.org/officeDocument/2006/relationships/slide" Target="slides/slide21.xml"/><Relationship Id="rId32" Type="http://schemas.openxmlformats.org/officeDocument/2006/relationships/notesMaster" Target="notesMasters/notesMaster1.xml"/><Relationship Id="rId37" Type="http://schemas.openxmlformats.org/officeDocument/2006/relationships/customXml" Target="../customXml/item1.xml"/><Relationship Id="rId5" Type="http://schemas.openxmlformats.org/officeDocument/2006/relationships/slide" Target="slides/slide2.xml"/><Relationship Id="rId15" Type="http://schemas.openxmlformats.org/officeDocument/2006/relationships/slide" Target="slides/slide12.xml"/><Relationship Id="rId23" Type="http://schemas.openxmlformats.org/officeDocument/2006/relationships/slide" Target="slides/slide20.xml"/><Relationship Id="rId28" Type="http://schemas.openxmlformats.org/officeDocument/2006/relationships/slide" Target="slides/slide25.xml"/><Relationship Id="rId36" Type="http://schemas.openxmlformats.org/officeDocument/2006/relationships/tableStyles" Target="tableStyles.xml"/><Relationship Id="rId10" Type="http://schemas.openxmlformats.org/officeDocument/2006/relationships/slide" Target="slides/slide7.xml"/><Relationship Id="rId19" Type="http://schemas.openxmlformats.org/officeDocument/2006/relationships/slide" Target="slides/slide16.xml"/><Relationship Id="rId31" Type="http://schemas.openxmlformats.org/officeDocument/2006/relationships/slide" Target="slides/slide28.xml"/><Relationship Id="rId4" Type="http://schemas.openxmlformats.org/officeDocument/2006/relationships/slide" Target="slides/slide1.xml"/><Relationship Id="rId9" Type="http://schemas.openxmlformats.org/officeDocument/2006/relationships/slide" Target="slides/slide6.xml"/><Relationship Id="rId14" Type="http://schemas.openxmlformats.org/officeDocument/2006/relationships/slide" Target="slides/slide11.xml"/><Relationship Id="rId22" Type="http://schemas.openxmlformats.org/officeDocument/2006/relationships/slide" Target="slides/slide19.xml"/><Relationship Id="rId27" Type="http://schemas.openxmlformats.org/officeDocument/2006/relationships/slide" Target="slides/slide24.xml"/><Relationship Id="rId30" Type="http://schemas.openxmlformats.org/officeDocument/2006/relationships/slide" Target="slides/slide27.xml"/><Relationship Id="rId35" Type="http://schemas.openxmlformats.org/officeDocument/2006/relationships/theme" Target="theme/theme1.xml"/><Relationship Id="rId8" Type="http://schemas.openxmlformats.org/officeDocument/2006/relationships/slide" Target="slides/slide5.xml"/><Relationship Id="rId3" Type="http://schemas.openxmlformats.org/officeDocument/2006/relationships/slideMaster" Target="slideMasters/slideMaster3.xml"/></Relationships>
</file>

<file path=ppt/charts/_rels/chart1.xml.rels><?xml version="1.0" encoding="UTF-8" standalone="yes"?>
<Relationships xmlns="http://schemas.openxmlformats.org/package/2006/relationships"><Relationship Id="rId2" Type="http://schemas.openxmlformats.org/officeDocument/2006/relationships/chartUserShapes" Target="../drawings/drawing1.xml"/><Relationship Id="rId1" Type="http://schemas.openxmlformats.org/officeDocument/2006/relationships/package" Target="../embeddings/Microsoft_Excel_Worksheet1.xlsx"/></Relationships>
</file>

<file path=ppt/charts/chart1.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manualLayout>
          <c:layoutTarget val="inner"/>
          <c:xMode val="edge"/>
          <c:yMode val="edge"/>
          <c:x val="0.5073253956074707"/>
          <c:y val="0.17889067367826575"/>
          <c:w val="0.49267460439253058"/>
          <c:h val="0.82110932632173461"/>
        </c:manualLayout>
      </c:layout>
      <c:pieChart>
        <c:varyColors val="1"/>
        <c:ser>
          <c:idx val="0"/>
          <c:order val="0"/>
          <c:tx>
            <c:strRef>
              <c:f>Munka1!$B$1</c:f>
              <c:strCache>
                <c:ptCount val="1"/>
                <c:pt idx="0">
                  <c:v>Értékesítés</c:v>
                </c:pt>
              </c:strCache>
            </c:strRef>
          </c:tx>
          <c:dPt>
            <c:idx val="1"/>
            <c:bubble3D val="0"/>
            <c:spPr>
              <a:solidFill>
                <a:srgbClr val="E46C0A"/>
              </a:solidFill>
            </c:spPr>
          </c:dPt>
          <c:dLbls>
            <c:dLbl>
              <c:idx val="0"/>
              <c:showLegendKey val="0"/>
              <c:showVal val="1"/>
              <c:showCatName val="0"/>
              <c:showSerName val="0"/>
              <c:showPercent val="0"/>
              <c:showBubbleSize val="0"/>
              <c:extLst>
                <c:ext xmlns:c15="http://schemas.microsoft.com/office/drawing/2012/chart" uri="{CE6537A1-D6FC-4f65-9D91-7224C49458BB}"/>
              </c:extLst>
            </c:dLbl>
            <c:dLbl>
              <c:idx val="1"/>
              <c:showLegendKey val="0"/>
              <c:showVal val="1"/>
              <c:showCatName val="0"/>
              <c:showSerName val="0"/>
              <c:showPercent val="0"/>
              <c:showBubbleSize val="0"/>
              <c:extLst>
                <c:ext xmlns:c15="http://schemas.microsoft.com/office/drawing/2012/chart" uri="{CE6537A1-D6FC-4f65-9D91-7224C49458BB}"/>
              </c:extLst>
            </c:dLbl>
            <c:dLbl>
              <c:idx val="2"/>
              <c:layout>
                <c:manualLayout>
                  <c:x val="8.4344876065328506E-2"/>
                  <c:y val="-0.28447206431035338"/>
                </c:manualLayout>
              </c:layout>
              <c:showLegendKey val="0"/>
              <c:showVal val="1"/>
              <c:showCatName val="0"/>
              <c:showSerName val="0"/>
              <c:showPercent val="0"/>
              <c:showBubbleSize val="0"/>
              <c:extLst>
                <c:ext xmlns:c15="http://schemas.microsoft.com/office/drawing/2012/chart" uri="{CE6537A1-D6FC-4f65-9D91-7224C49458BB}"/>
              </c:extLst>
            </c:dLbl>
            <c:spPr>
              <a:noFill/>
              <a:ln>
                <a:noFill/>
              </a:ln>
              <a:effectLst/>
            </c:spPr>
            <c:txPr>
              <a:bodyPr/>
              <a:lstStyle/>
              <a:p>
                <a:pPr>
                  <a:defRPr sz="2000" b="1">
                    <a:latin typeface="Arial" pitchFamily="34" charset="0"/>
                    <a:cs typeface="Arial" pitchFamily="34" charset="0"/>
                  </a:defRPr>
                </a:pPr>
                <a:endParaRPr lang="en-US"/>
              </a:p>
            </c:txPr>
            <c:showLegendKey val="0"/>
            <c:showVal val="0"/>
            <c:showCatName val="0"/>
            <c:showSerName val="0"/>
            <c:showPercent val="0"/>
            <c:showBubbleSize val="0"/>
            <c:extLst>
              <c:ext xmlns:c15="http://schemas.microsoft.com/office/drawing/2012/chart" uri="{CE6537A1-D6FC-4f65-9D91-7224C49458BB}"/>
            </c:extLst>
          </c:dLbls>
          <c:cat>
            <c:strRef>
              <c:f>Munka1!$A$2:$A$4</c:f>
              <c:strCache>
                <c:ptCount val="3"/>
                <c:pt idx="0">
                  <c:v>Elsődlegesen érintett háztartások (416 ezer)</c:v>
                </c:pt>
                <c:pt idx="1">
                  <c:v>Másodlagosan érintett háztartások (103 ezer)</c:v>
                </c:pt>
                <c:pt idx="2">
                  <c:v>Nem érintett háztartások (3. 481 ezer háztartás)</c:v>
                </c:pt>
              </c:strCache>
            </c:strRef>
          </c:cat>
          <c:val>
            <c:numRef>
              <c:f>Munka1!$B$2:$B$4</c:f>
              <c:numCache>
                <c:formatCode>0%</c:formatCode>
                <c:ptCount val="3"/>
                <c:pt idx="0">
                  <c:v>0.11000000000000014</c:v>
                </c:pt>
                <c:pt idx="1">
                  <c:v>3.0000000000000086E-2</c:v>
                </c:pt>
                <c:pt idx="2">
                  <c:v>0.86000000000000065</c:v>
                </c:pt>
              </c:numCache>
            </c:numRef>
          </c:val>
        </c:ser>
        <c:dLbls>
          <c:showLegendKey val="0"/>
          <c:showVal val="0"/>
          <c:showCatName val="0"/>
          <c:showSerName val="0"/>
          <c:showPercent val="0"/>
          <c:showBubbleSize val="0"/>
          <c:showLeaderLines val="1"/>
        </c:dLbls>
        <c:firstSliceAng val="0"/>
      </c:pieChart>
    </c:plotArea>
    <c:plotVisOnly val="1"/>
    <c:dispBlanksAs val="gap"/>
    <c:showDLblsOverMax val="0"/>
  </c:chart>
  <c:txPr>
    <a:bodyPr/>
    <a:lstStyle/>
    <a:p>
      <a:pPr>
        <a:defRPr sz="1800"/>
      </a:pPr>
      <a:endParaRPr lang="en-US"/>
    </a:p>
  </c:txPr>
  <c:externalData r:id="rId1">
    <c:autoUpdate val="0"/>
  </c:externalData>
  <c:userShapes r:id="rId2"/>
</c:chartSpace>
</file>

<file path=ppt/drawings/drawing1.xml><?xml version="1.0" encoding="utf-8"?>
<c:userShapes xmlns:c="http://schemas.openxmlformats.org/drawingml/2006/chart">
  <cdr:relSizeAnchor xmlns:cdr="http://schemas.openxmlformats.org/drawingml/2006/chartDrawing">
    <cdr:from>
      <cdr:x>0.0431</cdr:x>
      <cdr:y>0.05714</cdr:y>
    </cdr:from>
    <cdr:to>
      <cdr:x>0.43966</cdr:x>
      <cdr:y>0.14286</cdr:y>
    </cdr:to>
    <cdr:sp macro="" textlink="">
      <cdr:nvSpPr>
        <cdr:cNvPr id="2" name="Szövegdoboz 1"/>
        <cdr:cNvSpPr txBox="1"/>
      </cdr:nvSpPr>
      <cdr:spPr>
        <a:xfrm xmlns:a="http://schemas.openxmlformats.org/drawingml/2006/main">
          <a:off x="360040" y="288032"/>
          <a:ext cx="3312368" cy="432048"/>
        </a:xfrm>
        <a:prstGeom xmlns:a="http://schemas.openxmlformats.org/drawingml/2006/main" prst="rect">
          <a:avLst/>
        </a:prstGeom>
        <a:solidFill xmlns:a="http://schemas.openxmlformats.org/drawingml/2006/main">
          <a:schemeClr val="bg1">
            <a:lumMod val="85000"/>
          </a:schemeClr>
        </a:solidFill>
        <a:ln xmlns:a="http://schemas.openxmlformats.org/drawingml/2006/main">
          <a:solidFill>
            <a:schemeClr val="bg1">
              <a:lumMod val="65000"/>
            </a:schemeClr>
          </a:solidFill>
        </a:ln>
      </cdr:spPr>
      <cdr:txBody>
        <a:bodyPr xmlns:a="http://schemas.openxmlformats.org/drawingml/2006/main" vertOverflow="clip" wrap="square" rtlCol="0"/>
        <a:lstStyle xmlns:a="http://schemas.openxmlformats.org/drawingml/2006/main"/>
        <a:p xmlns:a="http://schemas.openxmlformats.org/drawingml/2006/main">
          <a:pPr algn="ctr"/>
          <a:r>
            <a:rPr lang="hu-HU" sz="2400" b="1" i="1" dirty="0" err="1" smtClean="0">
              <a:solidFill>
                <a:srgbClr val="002060"/>
              </a:solidFill>
            </a:rPr>
            <a:t>Nationwide</a:t>
          </a:r>
          <a:r>
            <a:rPr lang="hu-HU" sz="2400" b="1" i="1" dirty="0" smtClean="0">
              <a:solidFill>
                <a:srgbClr val="002060"/>
              </a:solidFill>
            </a:rPr>
            <a:t> </a:t>
          </a:r>
          <a:r>
            <a:rPr lang="hu-HU" sz="2400" b="1" i="1" dirty="0" err="1" smtClean="0">
              <a:solidFill>
                <a:srgbClr val="002060"/>
              </a:solidFill>
            </a:rPr>
            <a:t>data</a:t>
          </a:r>
          <a:endParaRPr lang="hu-HU" sz="2400" b="1" i="1" dirty="0">
            <a:solidFill>
              <a:srgbClr val="002060"/>
            </a:solidFill>
          </a:endParaRPr>
        </a:p>
      </cdr:txBody>
    </cdr:sp>
  </cdr:relSizeAnchor>
  <cdr:relSizeAnchor xmlns:cdr="http://schemas.openxmlformats.org/drawingml/2006/chartDrawing">
    <cdr:from>
      <cdr:x>0.11207</cdr:x>
      <cdr:y>0.41429</cdr:y>
    </cdr:from>
    <cdr:to>
      <cdr:x>0.38793</cdr:x>
      <cdr:y>0.59747</cdr:y>
    </cdr:to>
    <cdr:sp macro="" textlink="">
      <cdr:nvSpPr>
        <cdr:cNvPr id="4" name="Szövegdoboz 4"/>
        <cdr:cNvSpPr txBox="1"/>
      </cdr:nvSpPr>
      <cdr:spPr>
        <a:xfrm xmlns:a="http://schemas.openxmlformats.org/drawingml/2006/main">
          <a:off x="936104" y="2088232"/>
          <a:ext cx="2304256" cy="923330"/>
        </a:xfrm>
        <a:prstGeom xmlns:a="http://schemas.openxmlformats.org/drawingml/2006/main" prst="rect">
          <a:avLst/>
        </a:prstGeom>
      </cdr:spPr>
      <cdr:style>
        <a:lnRef xmlns:a="http://schemas.openxmlformats.org/drawingml/2006/main" idx="1">
          <a:schemeClr val="accent3"/>
        </a:lnRef>
        <a:fillRef xmlns:a="http://schemas.openxmlformats.org/drawingml/2006/main" idx="2">
          <a:schemeClr val="accent3"/>
        </a:fillRef>
        <a:effectRef xmlns:a="http://schemas.openxmlformats.org/drawingml/2006/main" idx="1">
          <a:schemeClr val="accent3"/>
        </a:effectRef>
        <a:fontRef xmlns:a="http://schemas.openxmlformats.org/drawingml/2006/main" idx="minor">
          <a:schemeClr val="dk1"/>
        </a:fontRef>
      </cdr:style>
      <cdr:txBody>
        <a:bodyPr xmlns:a="http://schemas.openxmlformats.org/drawingml/2006/main" wrap="square" rtlCol="0">
          <a:spAutoFit/>
        </a:bodyPr>
        <a:lstStyle xmlns:a="http://schemas.openxmlformats.org/drawingml/2006/main">
          <a:defPPr>
            <a:defRPr lang="hu-HU"/>
          </a:defPPr>
          <a:lvl1pPr marL="0" algn="l" defTabSz="914400" rtl="0" eaLnBrk="1" latinLnBrk="0" hangingPunct="1">
            <a:defRPr sz="1800" kern="1200">
              <a:solidFill>
                <a:sysClr val="windowText" lastClr="000000"/>
              </a:solidFill>
              <a:latin typeface="Calibri"/>
            </a:defRPr>
          </a:lvl1pPr>
          <a:lvl2pPr marL="457200" algn="l" defTabSz="914400" rtl="0" eaLnBrk="1" latinLnBrk="0" hangingPunct="1">
            <a:defRPr sz="1800" kern="1200">
              <a:solidFill>
                <a:sysClr val="windowText" lastClr="000000"/>
              </a:solidFill>
              <a:latin typeface="Calibri"/>
            </a:defRPr>
          </a:lvl2pPr>
          <a:lvl3pPr marL="914400" algn="l" defTabSz="914400" rtl="0" eaLnBrk="1" latinLnBrk="0" hangingPunct="1">
            <a:defRPr sz="1800" kern="1200">
              <a:solidFill>
                <a:sysClr val="windowText" lastClr="000000"/>
              </a:solidFill>
              <a:latin typeface="Calibri"/>
            </a:defRPr>
          </a:lvl3pPr>
          <a:lvl4pPr marL="1371600" algn="l" defTabSz="914400" rtl="0" eaLnBrk="1" latinLnBrk="0" hangingPunct="1">
            <a:defRPr sz="1800" kern="1200">
              <a:solidFill>
                <a:sysClr val="windowText" lastClr="000000"/>
              </a:solidFill>
              <a:latin typeface="Calibri"/>
            </a:defRPr>
          </a:lvl4pPr>
          <a:lvl5pPr marL="1828800" algn="l" defTabSz="914400" rtl="0" eaLnBrk="1" latinLnBrk="0" hangingPunct="1">
            <a:defRPr sz="1800" kern="1200">
              <a:solidFill>
                <a:sysClr val="windowText" lastClr="000000"/>
              </a:solidFill>
              <a:latin typeface="Calibri"/>
            </a:defRPr>
          </a:lvl5pPr>
          <a:lvl6pPr marL="2286000" algn="l" defTabSz="914400" rtl="0" eaLnBrk="1" latinLnBrk="0" hangingPunct="1">
            <a:defRPr sz="1800" kern="1200">
              <a:solidFill>
                <a:sysClr val="windowText" lastClr="000000"/>
              </a:solidFill>
              <a:latin typeface="Calibri"/>
            </a:defRPr>
          </a:lvl6pPr>
          <a:lvl7pPr marL="2743200" algn="l" defTabSz="914400" rtl="0" eaLnBrk="1" latinLnBrk="0" hangingPunct="1">
            <a:defRPr sz="1800" kern="1200">
              <a:solidFill>
                <a:sysClr val="windowText" lastClr="000000"/>
              </a:solidFill>
              <a:latin typeface="Calibri"/>
            </a:defRPr>
          </a:lvl7pPr>
          <a:lvl8pPr marL="3200400" algn="l" defTabSz="914400" rtl="0" eaLnBrk="1" latinLnBrk="0" hangingPunct="1">
            <a:defRPr sz="1800" kern="1200">
              <a:solidFill>
                <a:sysClr val="windowText" lastClr="000000"/>
              </a:solidFill>
              <a:latin typeface="Calibri"/>
            </a:defRPr>
          </a:lvl8pPr>
          <a:lvl9pPr marL="3657600" algn="l" defTabSz="914400" rtl="0" eaLnBrk="1" latinLnBrk="0" hangingPunct="1">
            <a:defRPr sz="1800" kern="1200">
              <a:solidFill>
                <a:sysClr val="windowText" lastClr="000000"/>
              </a:solidFill>
              <a:latin typeface="Calibri"/>
            </a:defRPr>
          </a:lvl9pPr>
        </a:lstStyle>
        <a:p xmlns:a="http://schemas.openxmlformats.org/drawingml/2006/main">
          <a:r>
            <a:rPr lang="hu-HU" i="1" dirty="0" err="1" smtClean="0">
              <a:solidFill>
                <a:srgbClr val="002060"/>
              </a:solidFill>
            </a:rPr>
            <a:t>Households</a:t>
          </a:r>
          <a:r>
            <a:rPr lang="hu-HU" i="1" dirty="0" smtClean="0">
              <a:solidFill>
                <a:srgbClr val="002060"/>
              </a:solidFill>
            </a:rPr>
            <a:t> </a:t>
          </a:r>
          <a:r>
            <a:rPr lang="hu-HU" i="1" dirty="0" err="1" smtClean="0">
              <a:solidFill>
                <a:srgbClr val="002060"/>
              </a:solidFill>
            </a:rPr>
            <a:t>secondarily</a:t>
          </a:r>
          <a:r>
            <a:rPr lang="hu-HU" i="1" dirty="0" smtClean="0">
              <a:solidFill>
                <a:srgbClr val="002060"/>
              </a:solidFill>
            </a:rPr>
            <a:t> </a:t>
          </a:r>
          <a:r>
            <a:rPr lang="hu-HU" i="1" dirty="0" err="1" smtClean="0">
              <a:solidFill>
                <a:srgbClr val="002060"/>
              </a:solidFill>
            </a:rPr>
            <a:t>affected</a:t>
          </a:r>
          <a:r>
            <a:rPr lang="hu-HU" i="1" dirty="0" smtClean="0">
              <a:solidFill>
                <a:srgbClr val="002060"/>
              </a:solidFill>
            </a:rPr>
            <a:t> (103.000)</a:t>
          </a:r>
          <a:endParaRPr lang="hu-HU" i="1" dirty="0">
            <a:solidFill>
              <a:srgbClr val="002060"/>
            </a:solidFill>
          </a:endParaRPr>
        </a:p>
      </cdr:txBody>
    </cdr:sp>
  </cdr:relSizeAnchor>
  <cdr:relSizeAnchor xmlns:cdr="http://schemas.openxmlformats.org/drawingml/2006/chartDrawing">
    <cdr:from>
      <cdr:x>0.11207</cdr:x>
      <cdr:y>0.62857</cdr:y>
    </cdr:from>
    <cdr:to>
      <cdr:x>0.3849</cdr:x>
      <cdr:y>0.7568</cdr:y>
    </cdr:to>
    <cdr:sp macro="" textlink="">
      <cdr:nvSpPr>
        <cdr:cNvPr id="7" name="Szövegdoboz 4"/>
        <cdr:cNvSpPr txBox="1"/>
      </cdr:nvSpPr>
      <cdr:spPr>
        <a:xfrm xmlns:a="http://schemas.openxmlformats.org/drawingml/2006/main">
          <a:off x="936104" y="3168352"/>
          <a:ext cx="2278930" cy="646331"/>
        </a:xfrm>
        <a:prstGeom xmlns:a="http://schemas.openxmlformats.org/drawingml/2006/main" prst="rect">
          <a:avLst/>
        </a:prstGeom>
      </cdr:spPr>
      <cdr:style>
        <a:lnRef xmlns:a="http://schemas.openxmlformats.org/drawingml/2006/main" idx="1">
          <a:schemeClr val="accent3"/>
        </a:lnRef>
        <a:fillRef xmlns:a="http://schemas.openxmlformats.org/drawingml/2006/main" idx="2">
          <a:schemeClr val="accent3"/>
        </a:fillRef>
        <a:effectRef xmlns:a="http://schemas.openxmlformats.org/drawingml/2006/main" idx="1">
          <a:schemeClr val="accent3"/>
        </a:effectRef>
        <a:fontRef xmlns:a="http://schemas.openxmlformats.org/drawingml/2006/main" idx="minor">
          <a:schemeClr val="dk1"/>
        </a:fontRef>
      </cdr:style>
      <cdr:txBody>
        <a:bodyPr xmlns:a="http://schemas.openxmlformats.org/drawingml/2006/main" wrap="square" rtlCol="0">
          <a:spAutoFit/>
        </a:bodyPr>
        <a:lstStyle xmlns:a="http://schemas.openxmlformats.org/drawingml/2006/main">
          <a:lvl1pPr marL="0" indent="0">
            <a:defRPr sz="1100">
              <a:latin typeface="Calibri"/>
            </a:defRPr>
          </a:lvl1pPr>
          <a:lvl2pPr marL="457200" indent="0">
            <a:defRPr sz="1100">
              <a:latin typeface="Calibri"/>
            </a:defRPr>
          </a:lvl2pPr>
          <a:lvl3pPr marL="914400" indent="0">
            <a:defRPr sz="1100">
              <a:latin typeface="Calibri"/>
            </a:defRPr>
          </a:lvl3pPr>
          <a:lvl4pPr marL="1371600" indent="0">
            <a:defRPr sz="1100">
              <a:latin typeface="Calibri"/>
            </a:defRPr>
          </a:lvl4pPr>
          <a:lvl5pPr marL="1828800" indent="0">
            <a:defRPr sz="1100">
              <a:latin typeface="Calibri"/>
            </a:defRPr>
          </a:lvl5pPr>
          <a:lvl6pPr marL="2286000" indent="0">
            <a:defRPr sz="1100">
              <a:latin typeface="Calibri"/>
            </a:defRPr>
          </a:lvl6pPr>
          <a:lvl7pPr marL="2743200" indent="0">
            <a:defRPr sz="1100">
              <a:latin typeface="Calibri"/>
            </a:defRPr>
          </a:lvl7pPr>
          <a:lvl8pPr marL="3200400" indent="0">
            <a:defRPr sz="1100">
              <a:latin typeface="Calibri"/>
            </a:defRPr>
          </a:lvl8pPr>
          <a:lvl9pPr marL="3657600" indent="0">
            <a:defRPr sz="1100">
              <a:latin typeface="Calibri"/>
            </a:defRPr>
          </a:lvl9pPr>
        </a:lstStyle>
        <a:p xmlns:a="http://schemas.openxmlformats.org/drawingml/2006/main">
          <a:r>
            <a:rPr lang="hu-HU" sz="1800" i="1" dirty="0" err="1" smtClean="0">
              <a:solidFill>
                <a:srgbClr val="002060"/>
              </a:solidFill>
            </a:rPr>
            <a:t>Households</a:t>
          </a:r>
          <a:r>
            <a:rPr lang="hu-HU" sz="1800" i="1" dirty="0" smtClean="0">
              <a:solidFill>
                <a:srgbClr val="002060"/>
              </a:solidFill>
            </a:rPr>
            <a:t> </a:t>
          </a:r>
          <a:r>
            <a:rPr lang="hu-HU" sz="1800" i="1" dirty="0" err="1" smtClean="0">
              <a:solidFill>
                <a:srgbClr val="002060"/>
              </a:solidFill>
            </a:rPr>
            <a:t>not</a:t>
          </a:r>
          <a:r>
            <a:rPr lang="hu-HU" sz="1800" i="1" dirty="0" smtClean="0">
              <a:solidFill>
                <a:srgbClr val="002060"/>
              </a:solidFill>
            </a:rPr>
            <a:t> </a:t>
          </a:r>
          <a:r>
            <a:rPr lang="hu-HU" sz="1800" i="1" dirty="0" err="1" smtClean="0">
              <a:solidFill>
                <a:srgbClr val="002060"/>
              </a:solidFill>
            </a:rPr>
            <a:t>affected</a:t>
          </a:r>
          <a:r>
            <a:rPr lang="hu-HU" sz="1800" i="1" dirty="0" smtClean="0">
              <a:solidFill>
                <a:srgbClr val="002060"/>
              </a:solidFill>
            </a:rPr>
            <a:t> (3.481.000)</a:t>
          </a:r>
          <a:endParaRPr lang="hu-HU" sz="1800" i="1" dirty="0">
            <a:solidFill>
              <a:srgbClr val="002060"/>
            </a:solidFill>
          </a:endParaRPr>
        </a:p>
      </cdr:txBody>
    </cdr:sp>
  </cdr:relSizeAnchor>
  <cdr:relSizeAnchor xmlns:cdr="http://schemas.openxmlformats.org/drawingml/2006/chartDrawing">
    <cdr:from>
      <cdr:x>0.11207</cdr:x>
      <cdr:y>0.25714</cdr:y>
    </cdr:from>
    <cdr:to>
      <cdr:x>0.3849</cdr:x>
      <cdr:y>0.38537</cdr:y>
    </cdr:to>
    <cdr:sp macro="" textlink="">
      <cdr:nvSpPr>
        <cdr:cNvPr id="5" name="Szövegdoboz 4"/>
        <cdr:cNvSpPr txBox="1"/>
      </cdr:nvSpPr>
      <cdr:spPr>
        <a:xfrm xmlns:a="http://schemas.openxmlformats.org/drawingml/2006/main">
          <a:off x="936104" y="1296144"/>
          <a:ext cx="2278930" cy="646331"/>
        </a:xfrm>
        <a:prstGeom xmlns:a="http://schemas.openxmlformats.org/drawingml/2006/main" prst="rect">
          <a:avLst/>
        </a:prstGeom>
      </cdr:spPr>
      <cdr:style>
        <a:lnRef xmlns:a="http://schemas.openxmlformats.org/drawingml/2006/main" idx="1">
          <a:schemeClr val="accent3"/>
        </a:lnRef>
        <a:fillRef xmlns:a="http://schemas.openxmlformats.org/drawingml/2006/main" idx="2">
          <a:schemeClr val="accent3"/>
        </a:fillRef>
        <a:effectRef xmlns:a="http://schemas.openxmlformats.org/drawingml/2006/main" idx="1">
          <a:schemeClr val="accent3"/>
        </a:effectRef>
        <a:fontRef xmlns:a="http://schemas.openxmlformats.org/drawingml/2006/main" idx="minor">
          <a:schemeClr val="dk1"/>
        </a:fontRef>
      </cdr:style>
      <cdr:txBody>
        <a:bodyPr xmlns:a="http://schemas.openxmlformats.org/drawingml/2006/main" wrap="square" rtlCol="0">
          <a:spAutoFit/>
        </a:bodyPr>
        <a:lstStyle xmlns:a="http://schemas.openxmlformats.org/drawingml/2006/main">
          <a:lvl1pPr marL="0" indent="0">
            <a:defRPr sz="1100">
              <a:latin typeface="Calibri"/>
            </a:defRPr>
          </a:lvl1pPr>
          <a:lvl2pPr marL="457200" indent="0">
            <a:defRPr sz="1100">
              <a:latin typeface="Calibri"/>
            </a:defRPr>
          </a:lvl2pPr>
          <a:lvl3pPr marL="914400" indent="0">
            <a:defRPr sz="1100">
              <a:latin typeface="Calibri"/>
            </a:defRPr>
          </a:lvl3pPr>
          <a:lvl4pPr marL="1371600" indent="0">
            <a:defRPr sz="1100">
              <a:latin typeface="Calibri"/>
            </a:defRPr>
          </a:lvl4pPr>
          <a:lvl5pPr marL="1828800" indent="0">
            <a:defRPr sz="1100">
              <a:latin typeface="Calibri"/>
            </a:defRPr>
          </a:lvl5pPr>
          <a:lvl6pPr marL="2286000" indent="0">
            <a:defRPr sz="1100">
              <a:latin typeface="Calibri"/>
            </a:defRPr>
          </a:lvl6pPr>
          <a:lvl7pPr marL="2743200" indent="0">
            <a:defRPr sz="1100">
              <a:latin typeface="Calibri"/>
            </a:defRPr>
          </a:lvl7pPr>
          <a:lvl8pPr marL="3200400" indent="0">
            <a:defRPr sz="1100">
              <a:latin typeface="Calibri"/>
            </a:defRPr>
          </a:lvl8pPr>
          <a:lvl9pPr marL="3657600" indent="0">
            <a:defRPr sz="1100">
              <a:latin typeface="Calibri"/>
            </a:defRPr>
          </a:lvl9pPr>
        </a:lstStyle>
        <a:p xmlns:a="http://schemas.openxmlformats.org/drawingml/2006/main">
          <a:r>
            <a:rPr lang="hu-HU" sz="1800" i="1" dirty="0" err="1" smtClean="0">
              <a:solidFill>
                <a:srgbClr val="002060"/>
              </a:solidFill>
            </a:rPr>
            <a:t>Households</a:t>
          </a:r>
          <a:r>
            <a:rPr lang="hu-HU" sz="1800" i="1" dirty="0" smtClean="0">
              <a:solidFill>
                <a:srgbClr val="002060"/>
              </a:solidFill>
            </a:rPr>
            <a:t> </a:t>
          </a:r>
          <a:r>
            <a:rPr lang="hu-HU" sz="1800" i="1" dirty="0" err="1" smtClean="0">
              <a:solidFill>
                <a:srgbClr val="002060"/>
              </a:solidFill>
            </a:rPr>
            <a:t>primarily</a:t>
          </a:r>
          <a:r>
            <a:rPr lang="hu-HU" sz="1800" i="1" dirty="0" smtClean="0">
              <a:solidFill>
                <a:srgbClr val="002060"/>
              </a:solidFill>
            </a:rPr>
            <a:t> </a:t>
          </a:r>
          <a:r>
            <a:rPr lang="hu-HU" sz="1800" i="1" dirty="0" err="1" smtClean="0">
              <a:solidFill>
                <a:srgbClr val="002060"/>
              </a:solidFill>
            </a:rPr>
            <a:t>affected</a:t>
          </a:r>
          <a:r>
            <a:rPr lang="hu-HU" sz="1800" i="1" dirty="0" smtClean="0">
              <a:solidFill>
                <a:srgbClr val="002060"/>
              </a:solidFill>
            </a:rPr>
            <a:t> (416.000)</a:t>
          </a:r>
          <a:endParaRPr lang="hu-HU" sz="1800" i="1" dirty="0">
            <a:solidFill>
              <a:srgbClr val="002060"/>
            </a:solidFill>
          </a:endParaRPr>
        </a:p>
      </cdr:txBody>
    </cdr:sp>
  </cdr:relSizeAnchor>
  <cdr:relSizeAnchor xmlns:cdr="http://schemas.openxmlformats.org/drawingml/2006/chartDrawing">
    <cdr:from>
      <cdr:x>0.07759</cdr:x>
      <cdr:y>0.27143</cdr:y>
    </cdr:from>
    <cdr:to>
      <cdr:x>0.09483</cdr:x>
      <cdr:y>0.3</cdr:y>
    </cdr:to>
    <cdr:sp macro="" textlink="">
      <cdr:nvSpPr>
        <cdr:cNvPr id="6" name="Lekerekített téglalap 5"/>
        <cdr:cNvSpPr/>
      </cdr:nvSpPr>
      <cdr:spPr>
        <a:xfrm xmlns:a="http://schemas.openxmlformats.org/drawingml/2006/main">
          <a:off x="648072" y="1368152"/>
          <a:ext cx="144016" cy="144016"/>
        </a:xfrm>
        <a:prstGeom xmlns:a="http://schemas.openxmlformats.org/drawingml/2006/main" prst="roundRect">
          <a:avLst/>
        </a:prstGeom>
        <a:ln xmlns:a="http://schemas.openxmlformats.org/drawingml/2006/main">
          <a:noFill/>
        </a:ln>
      </cdr:spPr>
      <cdr:style>
        <a:lnRef xmlns:a="http://schemas.openxmlformats.org/drawingml/2006/main" idx="2">
          <a:schemeClr val="accent1">
            <a:shade val="50000"/>
          </a:schemeClr>
        </a:lnRef>
        <a:fillRef xmlns:a="http://schemas.openxmlformats.org/drawingml/2006/main" idx="1">
          <a:schemeClr val="accent1"/>
        </a:fillRef>
        <a:effectRef xmlns:a="http://schemas.openxmlformats.org/drawingml/2006/main" idx="0">
          <a:schemeClr val="accent1"/>
        </a:effectRef>
        <a:fontRef xmlns:a="http://schemas.openxmlformats.org/drawingml/2006/main" idx="minor">
          <a:schemeClr val="lt1"/>
        </a:fontRef>
      </cdr:style>
      <cdr:txBody>
        <a:bodyPr xmlns:a="http://schemas.openxmlformats.org/drawingml/2006/main" vertOverflow="clip"/>
        <a:lstStyle xmlns:a="http://schemas.openxmlformats.org/drawingml/2006/main"/>
        <a:p xmlns:a="http://schemas.openxmlformats.org/drawingml/2006/main">
          <a:endParaRPr lang="hu-HU"/>
        </a:p>
      </cdr:txBody>
    </cdr:sp>
  </cdr:relSizeAnchor>
  <cdr:relSizeAnchor xmlns:cdr="http://schemas.openxmlformats.org/drawingml/2006/chartDrawing">
    <cdr:from>
      <cdr:x>0.07759</cdr:x>
      <cdr:y>0.64286</cdr:y>
    </cdr:from>
    <cdr:to>
      <cdr:x>0.09483</cdr:x>
      <cdr:y>0.67143</cdr:y>
    </cdr:to>
    <cdr:sp macro="" textlink="">
      <cdr:nvSpPr>
        <cdr:cNvPr id="8" name="Lekerekített téglalap 7"/>
        <cdr:cNvSpPr/>
      </cdr:nvSpPr>
      <cdr:spPr>
        <a:xfrm xmlns:a="http://schemas.openxmlformats.org/drawingml/2006/main">
          <a:off x="648072" y="3240360"/>
          <a:ext cx="144016" cy="144016"/>
        </a:xfrm>
        <a:prstGeom xmlns:a="http://schemas.openxmlformats.org/drawingml/2006/main" prst="roundRect">
          <a:avLst/>
        </a:prstGeom>
        <a:solidFill xmlns:a="http://schemas.openxmlformats.org/drawingml/2006/main">
          <a:schemeClr val="accent3">
            <a:lumMod val="75000"/>
          </a:schemeClr>
        </a:solidFill>
        <a:ln xmlns:a="http://schemas.openxmlformats.org/drawingml/2006/main" w="25400" cap="flat" cmpd="sng" algn="ctr">
          <a:noFill/>
          <a:prstDash val="solid"/>
        </a:ln>
        <a:effectLst xmlns:a="http://schemas.openxmlformats.org/drawingml/2006/main"/>
      </cdr:spPr>
      <cdr:style>
        <a:lnRef xmlns:a="http://schemas.openxmlformats.org/drawingml/2006/main" idx="2">
          <a:schemeClr val="accent1">
            <a:shade val="50000"/>
          </a:schemeClr>
        </a:lnRef>
        <a:fillRef xmlns:a="http://schemas.openxmlformats.org/drawingml/2006/main" idx="1">
          <a:schemeClr val="accent1"/>
        </a:fillRef>
        <a:effectRef xmlns:a="http://schemas.openxmlformats.org/drawingml/2006/main" idx="0">
          <a:schemeClr val="accent1"/>
        </a:effectRef>
        <a:fontRef xmlns:a="http://schemas.openxmlformats.org/drawingml/2006/main" idx="minor">
          <a:schemeClr val="lt1"/>
        </a:fontRef>
      </cdr:style>
      <cdr:txBody>
        <a:bodyPr xmlns:a="http://schemas.openxmlformats.org/drawingml/2006/main"/>
        <a:lstStyle xmlns:a="http://schemas.openxmlformats.org/drawingml/2006/main">
          <a:lvl1pPr marL="0" indent="0">
            <a:defRPr sz="1100">
              <a:solidFill>
                <a:sysClr val="window" lastClr="FFFFFF"/>
              </a:solidFill>
              <a:latin typeface="Calibri"/>
            </a:defRPr>
          </a:lvl1pPr>
          <a:lvl2pPr marL="457200" indent="0">
            <a:defRPr sz="1100">
              <a:solidFill>
                <a:sysClr val="window" lastClr="FFFFFF"/>
              </a:solidFill>
              <a:latin typeface="Calibri"/>
            </a:defRPr>
          </a:lvl2pPr>
          <a:lvl3pPr marL="914400" indent="0">
            <a:defRPr sz="1100">
              <a:solidFill>
                <a:sysClr val="window" lastClr="FFFFFF"/>
              </a:solidFill>
              <a:latin typeface="Calibri"/>
            </a:defRPr>
          </a:lvl3pPr>
          <a:lvl4pPr marL="1371600" indent="0">
            <a:defRPr sz="1100">
              <a:solidFill>
                <a:sysClr val="window" lastClr="FFFFFF"/>
              </a:solidFill>
              <a:latin typeface="Calibri"/>
            </a:defRPr>
          </a:lvl4pPr>
          <a:lvl5pPr marL="1828800" indent="0">
            <a:defRPr sz="1100">
              <a:solidFill>
                <a:sysClr val="window" lastClr="FFFFFF"/>
              </a:solidFill>
              <a:latin typeface="Calibri"/>
            </a:defRPr>
          </a:lvl5pPr>
          <a:lvl6pPr marL="2286000" indent="0">
            <a:defRPr sz="1100">
              <a:solidFill>
                <a:sysClr val="window" lastClr="FFFFFF"/>
              </a:solidFill>
              <a:latin typeface="Calibri"/>
            </a:defRPr>
          </a:lvl6pPr>
          <a:lvl7pPr marL="2743200" indent="0">
            <a:defRPr sz="1100">
              <a:solidFill>
                <a:sysClr val="window" lastClr="FFFFFF"/>
              </a:solidFill>
              <a:latin typeface="Calibri"/>
            </a:defRPr>
          </a:lvl7pPr>
          <a:lvl8pPr marL="3200400" indent="0">
            <a:defRPr sz="1100">
              <a:solidFill>
                <a:sysClr val="window" lastClr="FFFFFF"/>
              </a:solidFill>
              <a:latin typeface="Calibri"/>
            </a:defRPr>
          </a:lvl8pPr>
          <a:lvl9pPr marL="3657600" indent="0">
            <a:defRPr sz="1100">
              <a:solidFill>
                <a:sysClr val="window" lastClr="FFFFFF"/>
              </a:solidFill>
              <a:latin typeface="Calibri"/>
            </a:defRPr>
          </a:lvl9pPr>
        </a:lstStyle>
        <a:p xmlns:a="http://schemas.openxmlformats.org/drawingml/2006/main">
          <a:endParaRPr lang="hu-HU"/>
        </a:p>
      </cdr:txBody>
    </cdr:sp>
  </cdr:relSizeAnchor>
  <cdr:relSizeAnchor xmlns:cdr="http://schemas.openxmlformats.org/drawingml/2006/chartDrawing">
    <cdr:from>
      <cdr:x>0.07759</cdr:x>
      <cdr:y>0.44286</cdr:y>
    </cdr:from>
    <cdr:to>
      <cdr:x>0.09483</cdr:x>
      <cdr:y>0.47143</cdr:y>
    </cdr:to>
    <cdr:sp macro="" textlink="">
      <cdr:nvSpPr>
        <cdr:cNvPr id="9" name="Lekerekített téglalap 8"/>
        <cdr:cNvSpPr/>
      </cdr:nvSpPr>
      <cdr:spPr>
        <a:xfrm xmlns:a="http://schemas.openxmlformats.org/drawingml/2006/main">
          <a:off x="648072" y="2232248"/>
          <a:ext cx="144016" cy="144016"/>
        </a:xfrm>
        <a:prstGeom xmlns:a="http://schemas.openxmlformats.org/drawingml/2006/main" prst="roundRect">
          <a:avLst/>
        </a:prstGeom>
        <a:solidFill xmlns:a="http://schemas.openxmlformats.org/drawingml/2006/main">
          <a:schemeClr val="accent6">
            <a:lumMod val="75000"/>
          </a:schemeClr>
        </a:solidFill>
        <a:ln xmlns:a="http://schemas.openxmlformats.org/drawingml/2006/main" w="25400" cap="flat" cmpd="sng" algn="ctr">
          <a:noFill/>
          <a:prstDash val="solid"/>
        </a:ln>
        <a:effectLst xmlns:a="http://schemas.openxmlformats.org/drawingml/2006/main"/>
      </cdr:spPr>
      <cdr:style>
        <a:lnRef xmlns:a="http://schemas.openxmlformats.org/drawingml/2006/main" idx="2">
          <a:schemeClr val="accent1">
            <a:shade val="50000"/>
          </a:schemeClr>
        </a:lnRef>
        <a:fillRef xmlns:a="http://schemas.openxmlformats.org/drawingml/2006/main" idx="1">
          <a:schemeClr val="accent1"/>
        </a:fillRef>
        <a:effectRef xmlns:a="http://schemas.openxmlformats.org/drawingml/2006/main" idx="0">
          <a:schemeClr val="accent1"/>
        </a:effectRef>
        <a:fontRef xmlns:a="http://schemas.openxmlformats.org/drawingml/2006/main" idx="minor">
          <a:schemeClr val="lt1"/>
        </a:fontRef>
      </cdr:style>
      <cdr:txBody>
        <a:bodyPr xmlns:a="http://schemas.openxmlformats.org/drawingml/2006/main"/>
        <a:lstStyle xmlns:a="http://schemas.openxmlformats.org/drawingml/2006/main">
          <a:lvl1pPr marL="0" indent="0">
            <a:defRPr sz="1100">
              <a:solidFill>
                <a:sysClr val="window" lastClr="FFFFFF"/>
              </a:solidFill>
              <a:latin typeface="Calibri"/>
            </a:defRPr>
          </a:lvl1pPr>
          <a:lvl2pPr marL="457200" indent="0">
            <a:defRPr sz="1100">
              <a:solidFill>
                <a:sysClr val="window" lastClr="FFFFFF"/>
              </a:solidFill>
              <a:latin typeface="Calibri"/>
            </a:defRPr>
          </a:lvl2pPr>
          <a:lvl3pPr marL="914400" indent="0">
            <a:defRPr sz="1100">
              <a:solidFill>
                <a:sysClr val="window" lastClr="FFFFFF"/>
              </a:solidFill>
              <a:latin typeface="Calibri"/>
            </a:defRPr>
          </a:lvl3pPr>
          <a:lvl4pPr marL="1371600" indent="0">
            <a:defRPr sz="1100">
              <a:solidFill>
                <a:sysClr val="window" lastClr="FFFFFF"/>
              </a:solidFill>
              <a:latin typeface="Calibri"/>
            </a:defRPr>
          </a:lvl4pPr>
          <a:lvl5pPr marL="1828800" indent="0">
            <a:defRPr sz="1100">
              <a:solidFill>
                <a:sysClr val="window" lastClr="FFFFFF"/>
              </a:solidFill>
              <a:latin typeface="Calibri"/>
            </a:defRPr>
          </a:lvl5pPr>
          <a:lvl6pPr marL="2286000" indent="0">
            <a:defRPr sz="1100">
              <a:solidFill>
                <a:sysClr val="window" lastClr="FFFFFF"/>
              </a:solidFill>
              <a:latin typeface="Calibri"/>
            </a:defRPr>
          </a:lvl6pPr>
          <a:lvl7pPr marL="2743200" indent="0">
            <a:defRPr sz="1100">
              <a:solidFill>
                <a:sysClr val="window" lastClr="FFFFFF"/>
              </a:solidFill>
              <a:latin typeface="Calibri"/>
            </a:defRPr>
          </a:lvl7pPr>
          <a:lvl8pPr marL="3200400" indent="0">
            <a:defRPr sz="1100">
              <a:solidFill>
                <a:sysClr val="window" lastClr="FFFFFF"/>
              </a:solidFill>
              <a:latin typeface="Calibri"/>
            </a:defRPr>
          </a:lvl8pPr>
          <a:lvl9pPr marL="3657600" indent="0">
            <a:defRPr sz="1100">
              <a:solidFill>
                <a:sysClr val="window" lastClr="FFFFFF"/>
              </a:solidFill>
              <a:latin typeface="Calibri"/>
            </a:defRPr>
          </a:lvl9pPr>
        </a:lstStyle>
        <a:p xmlns:a="http://schemas.openxmlformats.org/drawingml/2006/main">
          <a:endParaRPr lang="hu-HU"/>
        </a:p>
      </cdr:txBody>
    </cdr:sp>
  </cdr:relSizeAnchor>
</c:userShapes>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Élőfej helye 1"/>
          <p:cNvSpPr>
            <a:spLocks noGrp="1"/>
          </p:cNvSpPr>
          <p:nvPr>
            <p:ph type="hdr" sz="quarter"/>
          </p:nvPr>
        </p:nvSpPr>
        <p:spPr>
          <a:xfrm>
            <a:off x="0" y="0"/>
            <a:ext cx="2945659" cy="496332"/>
          </a:xfrm>
          <a:prstGeom prst="rect">
            <a:avLst/>
          </a:prstGeom>
        </p:spPr>
        <p:txBody>
          <a:bodyPr vert="horz" lIns="91440" tIns="45720" rIns="91440" bIns="45720" rtlCol="0"/>
          <a:lstStyle>
            <a:lvl1pPr algn="l">
              <a:defRPr sz="1200"/>
            </a:lvl1pPr>
          </a:lstStyle>
          <a:p>
            <a:endParaRPr lang="hu-HU"/>
          </a:p>
        </p:txBody>
      </p:sp>
      <p:sp>
        <p:nvSpPr>
          <p:cNvPr id="3" name="Dátum helye 2"/>
          <p:cNvSpPr>
            <a:spLocks noGrp="1"/>
          </p:cNvSpPr>
          <p:nvPr>
            <p:ph type="dt" idx="1"/>
          </p:nvPr>
        </p:nvSpPr>
        <p:spPr>
          <a:xfrm>
            <a:off x="3850443" y="0"/>
            <a:ext cx="2945659" cy="496332"/>
          </a:xfrm>
          <a:prstGeom prst="rect">
            <a:avLst/>
          </a:prstGeom>
        </p:spPr>
        <p:txBody>
          <a:bodyPr vert="horz" lIns="91440" tIns="45720" rIns="91440" bIns="45720" rtlCol="0"/>
          <a:lstStyle>
            <a:lvl1pPr algn="r">
              <a:defRPr sz="1200"/>
            </a:lvl1pPr>
          </a:lstStyle>
          <a:p>
            <a:fld id="{6E36E9EA-F231-4CF5-BDEE-DF30CD4C4F3E}" type="datetimeFigureOut">
              <a:rPr lang="hu-HU" smtClean="0"/>
              <a:pPr/>
              <a:t>2015.04.22.</a:t>
            </a:fld>
            <a:endParaRPr lang="hu-HU"/>
          </a:p>
        </p:txBody>
      </p:sp>
      <p:sp>
        <p:nvSpPr>
          <p:cNvPr id="4" name="Diakép helye 3"/>
          <p:cNvSpPr>
            <a:spLocks noGrp="1" noRot="1" noChangeAspect="1"/>
          </p:cNvSpPr>
          <p:nvPr>
            <p:ph type="sldImg" idx="2"/>
          </p:nvPr>
        </p:nvSpPr>
        <p:spPr>
          <a:xfrm>
            <a:off x="917575" y="744538"/>
            <a:ext cx="4962525" cy="3722687"/>
          </a:xfrm>
          <a:prstGeom prst="rect">
            <a:avLst/>
          </a:prstGeom>
          <a:noFill/>
          <a:ln w="12700">
            <a:solidFill>
              <a:prstClr val="black"/>
            </a:solidFill>
          </a:ln>
        </p:spPr>
        <p:txBody>
          <a:bodyPr vert="horz" lIns="91440" tIns="45720" rIns="91440" bIns="45720" rtlCol="0" anchor="ctr"/>
          <a:lstStyle/>
          <a:p>
            <a:endParaRPr lang="hu-HU"/>
          </a:p>
        </p:txBody>
      </p:sp>
      <p:sp>
        <p:nvSpPr>
          <p:cNvPr id="5" name="Jegyzetek helye 4"/>
          <p:cNvSpPr>
            <a:spLocks noGrp="1"/>
          </p:cNvSpPr>
          <p:nvPr>
            <p:ph type="body" sz="quarter" idx="3"/>
          </p:nvPr>
        </p:nvSpPr>
        <p:spPr>
          <a:xfrm>
            <a:off x="679768" y="4715153"/>
            <a:ext cx="5438140" cy="4466987"/>
          </a:xfrm>
          <a:prstGeom prst="rect">
            <a:avLst/>
          </a:prstGeom>
        </p:spPr>
        <p:txBody>
          <a:bodyPr vert="horz" lIns="91440" tIns="45720" rIns="91440" bIns="45720" rtlCol="0">
            <a:normAutofit/>
          </a:bodyPr>
          <a:lstStyle/>
          <a:p>
            <a:pPr lvl="0"/>
            <a:r>
              <a:rPr lang="hu-HU" smtClean="0"/>
              <a:t>Mintaszöveg szerkesztése</a:t>
            </a:r>
          </a:p>
          <a:p>
            <a:pPr lvl="1"/>
            <a:r>
              <a:rPr lang="hu-HU" smtClean="0"/>
              <a:t>Második szint</a:t>
            </a:r>
          </a:p>
          <a:p>
            <a:pPr lvl="2"/>
            <a:r>
              <a:rPr lang="hu-HU" smtClean="0"/>
              <a:t>Harmadik szint</a:t>
            </a:r>
          </a:p>
          <a:p>
            <a:pPr lvl="3"/>
            <a:r>
              <a:rPr lang="hu-HU" smtClean="0"/>
              <a:t>Negyedik szint</a:t>
            </a:r>
          </a:p>
          <a:p>
            <a:pPr lvl="4"/>
            <a:r>
              <a:rPr lang="hu-HU" smtClean="0"/>
              <a:t>Ötödik szint</a:t>
            </a:r>
            <a:endParaRPr lang="hu-HU"/>
          </a:p>
        </p:txBody>
      </p:sp>
      <p:sp>
        <p:nvSpPr>
          <p:cNvPr id="6" name="Élőláb helye 5"/>
          <p:cNvSpPr>
            <a:spLocks noGrp="1"/>
          </p:cNvSpPr>
          <p:nvPr>
            <p:ph type="ftr" sz="quarter" idx="4"/>
          </p:nvPr>
        </p:nvSpPr>
        <p:spPr>
          <a:xfrm>
            <a:off x="0" y="9428583"/>
            <a:ext cx="2945659" cy="496332"/>
          </a:xfrm>
          <a:prstGeom prst="rect">
            <a:avLst/>
          </a:prstGeom>
        </p:spPr>
        <p:txBody>
          <a:bodyPr vert="horz" lIns="91440" tIns="45720" rIns="91440" bIns="45720" rtlCol="0" anchor="b"/>
          <a:lstStyle>
            <a:lvl1pPr algn="l">
              <a:defRPr sz="1200"/>
            </a:lvl1pPr>
          </a:lstStyle>
          <a:p>
            <a:endParaRPr lang="hu-HU"/>
          </a:p>
        </p:txBody>
      </p:sp>
      <p:sp>
        <p:nvSpPr>
          <p:cNvPr id="7" name="Dia számának helye 6"/>
          <p:cNvSpPr>
            <a:spLocks noGrp="1"/>
          </p:cNvSpPr>
          <p:nvPr>
            <p:ph type="sldNum" sz="quarter" idx="5"/>
          </p:nvPr>
        </p:nvSpPr>
        <p:spPr>
          <a:xfrm>
            <a:off x="3850443" y="9428583"/>
            <a:ext cx="2945659" cy="496332"/>
          </a:xfrm>
          <a:prstGeom prst="rect">
            <a:avLst/>
          </a:prstGeom>
        </p:spPr>
        <p:txBody>
          <a:bodyPr vert="horz" lIns="91440" tIns="45720" rIns="91440" bIns="45720" rtlCol="0" anchor="b"/>
          <a:lstStyle>
            <a:lvl1pPr algn="r">
              <a:defRPr sz="1200"/>
            </a:lvl1pPr>
          </a:lstStyle>
          <a:p>
            <a:fld id="{C060BD25-EA8C-43FB-9A97-103EAC2B08A0}" type="slidenum">
              <a:rPr lang="hu-HU" smtClean="0"/>
              <a:pPr/>
              <a:t>‹#›</a:t>
            </a:fld>
            <a:endParaRPr lang="hu-HU"/>
          </a:p>
        </p:txBody>
      </p:sp>
    </p:spTree>
    <p:extLst>
      <p:ext uri="{BB962C8B-B14F-4D97-AF65-F5344CB8AC3E}">
        <p14:creationId xmlns:p14="http://schemas.microsoft.com/office/powerpoint/2010/main" val="316647265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2771800" y="908720"/>
            <a:ext cx="5616624" cy="1296144"/>
          </a:xfrm>
          <a:prstGeom prst="rect">
            <a:avLst/>
          </a:prstGeom>
        </p:spPr>
        <p:txBody>
          <a:bodyPr/>
          <a:lstStyle>
            <a:lvl1pPr algn="l">
              <a:defRPr sz="3500">
                <a:solidFill>
                  <a:srgbClr val="0070B8"/>
                </a:solidFill>
              </a:defRPr>
            </a:lvl1pPr>
          </a:lstStyle>
          <a:p>
            <a:r>
              <a:rPr lang="en-US" dirty="0" smtClean="0"/>
              <a:t>CLICK TO EDIT MASTER TITLE STYLE</a:t>
            </a:r>
            <a:endParaRPr lang="hu-HU" dirty="0"/>
          </a:p>
        </p:txBody>
      </p:sp>
      <p:sp>
        <p:nvSpPr>
          <p:cNvPr id="3" name="Subtitle 2"/>
          <p:cNvSpPr>
            <a:spLocks noGrp="1"/>
          </p:cNvSpPr>
          <p:nvPr>
            <p:ph type="subTitle" idx="1"/>
          </p:nvPr>
        </p:nvSpPr>
        <p:spPr>
          <a:xfrm>
            <a:off x="2771800" y="2756520"/>
            <a:ext cx="5824736" cy="1320552"/>
          </a:xfrm>
          <a:prstGeom prst="rect">
            <a:avLst/>
          </a:prstGeom>
        </p:spPr>
        <p:txBody>
          <a:bodyPr/>
          <a:lstStyle>
            <a:lvl1pPr marL="0" indent="0" algn="l">
              <a:buNone/>
              <a:defRPr sz="2400">
                <a:solidFill>
                  <a:srgbClr val="A6A6A6"/>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a:t>
            </a:r>
            <a:endParaRPr lang="hu-HU" dirty="0"/>
          </a:p>
        </p:txBody>
      </p:sp>
      <p:sp>
        <p:nvSpPr>
          <p:cNvPr id="9" name="Text Placeholder 3"/>
          <p:cNvSpPr>
            <a:spLocks noGrp="1"/>
          </p:cNvSpPr>
          <p:nvPr>
            <p:ph type="body" sz="half" idx="2"/>
          </p:nvPr>
        </p:nvSpPr>
        <p:spPr>
          <a:xfrm>
            <a:off x="239792" y="2802673"/>
            <a:ext cx="2460000" cy="360040"/>
          </a:xfrm>
          <a:prstGeom prst="rect">
            <a:avLst/>
          </a:prstGeom>
        </p:spPr>
        <p:txBody>
          <a:bodyPr/>
          <a:lstStyle>
            <a:lvl1pPr marL="0" indent="0">
              <a:buNone/>
              <a:defRPr sz="1400">
                <a:solidFill>
                  <a:srgbClr val="0070B8"/>
                </a:solidFill>
                <a:latin typeface="Franklin Gothic Medium" pitchFamily="34" charset="0"/>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smtClean="0"/>
              <a:t>Click to edit Master text styles</a:t>
            </a:r>
          </a:p>
        </p:txBody>
      </p:sp>
      <p:sp>
        <p:nvSpPr>
          <p:cNvPr id="10" name="Text Placeholder 3"/>
          <p:cNvSpPr>
            <a:spLocks noGrp="1"/>
          </p:cNvSpPr>
          <p:nvPr>
            <p:ph type="body" sz="half" idx="13"/>
          </p:nvPr>
        </p:nvSpPr>
        <p:spPr>
          <a:xfrm>
            <a:off x="239792" y="3090705"/>
            <a:ext cx="2460000" cy="1152128"/>
          </a:xfrm>
          <a:prstGeom prst="rect">
            <a:avLst/>
          </a:prstGeom>
        </p:spPr>
        <p:txBody>
          <a:bodyPr/>
          <a:lstStyle>
            <a:lvl1pPr marL="0" indent="0">
              <a:buNone/>
              <a:defRPr sz="900">
                <a:solidFill>
                  <a:schemeClr val="tx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smtClean="0"/>
              <a:t>Click to edit Master text styles</a:t>
            </a: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FDC852EB-0B61-482F-835F-2547BD7E41FC}" type="datetimeFigureOut">
              <a:rPr lang="hu-HU" smtClean="0"/>
              <a:pPr/>
              <a:t>2015.04.22.</a:t>
            </a:fld>
            <a:endParaRPr lang="hu-HU"/>
          </a:p>
        </p:txBody>
      </p:sp>
      <p:sp>
        <p:nvSpPr>
          <p:cNvPr id="3" name="Footer Placeholder 2"/>
          <p:cNvSpPr>
            <a:spLocks noGrp="1"/>
          </p:cNvSpPr>
          <p:nvPr>
            <p:ph type="ftr" sz="quarter" idx="11"/>
          </p:nvPr>
        </p:nvSpPr>
        <p:spPr/>
        <p:txBody>
          <a:bodyPr/>
          <a:lstStyle/>
          <a:p>
            <a:endParaRPr lang="hu-HU"/>
          </a:p>
        </p:txBody>
      </p:sp>
      <p:sp>
        <p:nvSpPr>
          <p:cNvPr id="4" name="Slide Number Placeholder 3"/>
          <p:cNvSpPr>
            <a:spLocks noGrp="1"/>
          </p:cNvSpPr>
          <p:nvPr>
            <p:ph type="sldNum" sz="quarter" idx="12"/>
          </p:nvPr>
        </p:nvSpPr>
        <p:spPr/>
        <p:txBody>
          <a:bodyPr/>
          <a:lstStyle/>
          <a:p>
            <a:fld id="{92DF6B36-CD34-4CBD-8766-96A6379BC185}" type="slidenum">
              <a:rPr lang="hu-HU" smtClean="0"/>
              <a:pPr/>
              <a:t>‹#›</a:t>
            </a:fld>
            <a:endParaRPr lang="hu-HU"/>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79512" y="1052737"/>
            <a:ext cx="8712968" cy="576063"/>
          </a:xfrm>
          <a:prstGeom prst="rect">
            <a:avLst/>
          </a:prstGeom>
        </p:spPr>
        <p:txBody>
          <a:bodyPr anchor="t">
            <a:normAutofit/>
          </a:bodyPr>
          <a:lstStyle>
            <a:lvl1pPr algn="l">
              <a:defRPr sz="2400">
                <a:solidFill>
                  <a:srgbClr val="A6A6A6"/>
                </a:solidFill>
              </a:defRPr>
            </a:lvl1pPr>
          </a:lstStyle>
          <a:p>
            <a:r>
              <a:rPr lang="en-US" dirty="0" smtClean="0"/>
              <a:t>Click to edit Master title style</a:t>
            </a:r>
            <a:endParaRPr lang="hu-HU" dirty="0"/>
          </a:p>
        </p:txBody>
      </p:sp>
      <p:sp>
        <p:nvSpPr>
          <p:cNvPr id="4" name="Date Placeholder 3"/>
          <p:cNvSpPr>
            <a:spLocks noGrp="1"/>
          </p:cNvSpPr>
          <p:nvPr>
            <p:ph type="dt" sz="half" idx="10"/>
          </p:nvPr>
        </p:nvSpPr>
        <p:spPr/>
        <p:txBody>
          <a:bodyPr/>
          <a:lstStyle/>
          <a:p>
            <a:fld id="{FDC852EB-0B61-482F-835F-2547BD7E41FC}" type="datetimeFigureOut">
              <a:rPr lang="hu-HU" smtClean="0"/>
              <a:pPr/>
              <a:t>2015.04.22.</a:t>
            </a:fld>
            <a:endParaRPr lang="hu-HU"/>
          </a:p>
        </p:txBody>
      </p:sp>
      <p:sp>
        <p:nvSpPr>
          <p:cNvPr id="5" name="Footer Placeholder 4"/>
          <p:cNvSpPr>
            <a:spLocks noGrp="1"/>
          </p:cNvSpPr>
          <p:nvPr>
            <p:ph type="ftr" sz="quarter" idx="11"/>
          </p:nvPr>
        </p:nvSpPr>
        <p:spPr/>
        <p:txBody>
          <a:bodyPr/>
          <a:lstStyle/>
          <a:p>
            <a:endParaRPr lang="hu-HU"/>
          </a:p>
        </p:txBody>
      </p:sp>
      <p:sp>
        <p:nvSpPr>
          <p:cNvPr id="6" name="Slide Number Placeholder 5"/>
          <p:cNvSpPr>
            <a:spLocks noGrp="1"/>
          </p:cNvSpPr>
          <p:nvPr>
            <p:ph type="sldNum" sz="quarter" idx="12"/>
          </p:nvPr>
        </p:nvSpPr>
        <p:spPr/>
        <p:txBody>
          <a:bodyPr/>
          <a:lstStyle/>
          <a:p>
            <a:fld id="{92DF6B36-CD34-4CBD-8766-96A6379BC185}" type="slidenum">
              <a:rPr lang="hu-HU" smtClean="0"/>
              <a:pPr/>
              <a:t>‹#›</a:t>
            </a:fld>
            <a:endParaRPr lang="hu-HU"/>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a:xfrm>
            <a:off x="179512" y="1988840"/>
            <a:ext cx="8640960" cy="4248472"/>
          </a:xfrm>
          <a:prstGeom prst="rect">
            <a:avLst/>
          </a:prstGeom>
        </p:spPr>
        <p:txBody>
          <a:bodyPr/>
          <a:lstStyle>
            <a:lvl1pPr>
              <a:buNone/>
              <a:defRPr sz="2400"/>
            </a:lvl1pPr>
            <a:lvl2pPr>
              <a:defRPr sz="2000"/>
            </a:lvl2pPr>
            <a:lvl3pPr>
              <a:defRPr sz="1600"/>
            </a:lvl3pPr>
            <a:lvl4pPr>
              <a:defRPr sz="1600"/>
            </a:lvl4pPr>
            <a:lvl5pPr>
              <a:defRPr sz="1600"/>
            </a:lvl5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hu-HU" dirty="0"/>
          </a:p>
        </p:txBody>
      </p:sp>
      <p:sp>
        <p:nvSpPr>
          <p:cNvPr id="4" name="Date Placeholder 3"/>
          <p:cNvSpPr>
            <a:spLocks noGrp="1"/>
          </p:cNvSpPr>
          <p:nvPr>
            <p:ph type="dt" sz="half" idx="10"/>
          </p:nvPr>
        </p:nvSpPr>
        <p:spPr/>
        <p:txBody>
          <a:bodyPr/>
          <a:lstStyle/>
          <a:p>
            <a:fld id="{FDC852EB-0B61-482F-835F-2547BD7E41FC}" type="datetimeFigureOut">
              <a:rPr lang="hu-HU" smtClean="0"/>
              <a:pPr/>
              <a:t>2015.04.22.</a:t>
            </a:fld>
            <a:endParaRPr lang="hu-HU"/>
          </a:p>
        </p:txBody>
      </p:sp>
      <p:sp>
        <p:nvSpPr>
          <p:cNvPr id="5" name="Footer Placeholder 4"/>
          <p:cNvSpPr>
            <a:spLocks noGrp="1"/>
          </p:cNvSpPr>
          <p:nvPr>
            <p:ph type="ftr" sz="quarter" idx="11"/>
          </p:nvPr>
        </p:nvSpPr>
        <p:spPr/>
        <p:txBody>
          <a:bodyPr/>
          <a:lstStyle/>
          <a:p>
            <a:endParaRPr lang="hu-HU"/>
          </a:p>
        </p:txBody>
      </p:sp>
      <p:sp>
        <p:nvSpPr>
          <p:cNvPr id="6" name="Slide Number Placeholder 5"/>
          <p:cNvSpPr>
            <a:spLocks noGrp="1"/>
          </p:cNvSpPr>
          <p:nvPr>
            <p:ph type="sldNum" sz="quarter" idx="12"/>
          </p:nvPr>
        </p:nvSpPr>
        <p:spPr/>
        <p:txBody>
          <a:bodyPr/>
          <a:lstStyle/>
          <a:p>
            <a:fld id="{92DF6B36-CD34-4CBD-8766-96A6379BC185}" type="slidenum">
              <a:rPr lang="hu-HU" smtClean="0"/>
              <a:pPr/>
              <a:t>‹#›</a:t>
            </a:fld>
            <a:endParaRPr lang="hu-HU"/>
          </a:p>
        </p:txBody>
      </p:sp>
      <p:sp>
        <p:nvSpPr>
          <p:cNvPr id="7" name="Title 1"/>
          <p:cNvSpPr>
            <a:spLocks noGrp="1"/>
          </p:cNvSpPr>
          <p:nvPr>
            <p:ph type="ctrTitle"/>
          </p:nvPr>
        </p:nvSpPr>
        <p:spPr>
          <a:xfrm>
            <a:off x="179512" y="1052737"/>
            <a:ext cx="8712968" cy="936103"/>
          </a:xfrm>
          <a:prstGeom prst="rect">
            <a:avLst/>
          </a:prstGeom>
        </p:spPr>
        <p:txBody>
          <a:bodyPr anchor="t">
            <a:normAutofit/>
          </a:bodyPr>
          <a:lstStyle>
            <a:lvl1pPr algn="l">
              <a:defRPr sz="2400">
                <a:solidFill>
                  <a:srgbClr val="A6A6A6"/>
                </a:solidFill>
              </a:defRPr>
            </a:lvl1pPr>
          </a:lstStyle>
          <a:p>
            <a:r>
              <a:rPr lang="en-US" dirty="0" smtClean="0"/>
              <a:t>Click to edit Master title style</a:t>
            </a:r>
            <a:endParaRPr lang="hu-HU"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1_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a:xfrm>
            <a:off x="179512" y="1052736"/>
            <a:ext cx="8640960" cy="5184576"/>
          </a:xfrm>
          <a:prstGeom prst="rect">
            <a:avLst/>
          </a:prstGeom>
        </p:spPr>
        <p:txBody>
          <a:bodyPr/>
          <a:lstStyle>
            <a:lvl1pPr>
              <a:buNone/>
              <a:defRPr sz="2400"/>
            </a:lvl1pPr>
            <a:lvl2pPr>
              <a:defRPr sz="2000"/>
            </a:lvl2pPr>
            <a:lvl3pPr>
              <a:defRPr sz="1600"/>
            </a:lvl3pPr>
            <a:lvl4pPr>
              <a:defRPr sz="1600"/>
            </a:lvl4pPr>
            <a:lvl5pPr>
              <a:defRPr sz="1600"/>
            </a:lvl5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hu-HU" dirty="0"/>
          </a:p>
        </p:txBody>
      </p:sp>
      <p:sp>
        <p:nvSpPr>
          <p:cNvPr id="4" name="Date Placeholder 3"/>
          <p:cNvSpPr>
            <a:spLocks noGrp="1"/>
          </p:cNvSpPr>
          <p:nvPr>
            <p:ph type="dt" sz="half" idx="10"/>
          </p:nvPr>
        </p:nvSpPr>
        <p:spPr/>
        <p:txBody>
          <a:bodyPr/>
          <a:lstStyle/>
          <a:p>
            <a:fld id="{FDC852EB-0B61-482F-835F-2547BD7E41FC}" type="datetimeFigureOut">
              <a:rPr lang="hu-HU" smtClean="0"/>
              <a:pPr/>
              <a:t>2015.04.22.</a:t>
            </a:fld>
            <a:endParaRPr lang="hu-HU"/>
          </a:p>
        </p:txBody>
      </p:sp>
      <p:sp>
        <p:nvSpPr>
          <p:cNvPr id="5" name="Footer Placeholder 4"/>
          <p:cNvSpPr>
            <a:spLocks noGrp="1"/>
          </p:cNvSpPr>
          <p:nvPr>
            <p:ph type="ftr" sz="quarter" idx="11"/>
          </p:nvPr>
        </p:nvSpPr>
        <p:spPr/>
        <p:txBody>
          <a:bodyPr/>
          <a:lstStyle/>
          <a:p>
            <a:endParaRPr lang="hu-HU"/>
          </a:p>
        </p:txBody>
      </p:sp>
      <p:sp>
        <p:nvSpPr>
          <p:cNvPr id="6" name="Slide Number Placeholder 5"/>
          <p:cNvSpPr>
            <a:spLocks noGrp="1"/>
          </p:cNvSpPr>
          <p:nvPr>
            <p:ph type="sldNum" sz="quarter" idx="12"/>
          </p:nvPr>
        </p:nvSpPr>
        <p:spPr/>
        <p:txBody>
          <a:bodyPr/>
          <a:lstStyle/>
          <a:p>
            <a:fld id="{92DF6B36-CD34-4CBD-8766-96A6379BC185}" type="slidenum">
              <a:rPr lang="hu-HU" smtClean="0"/>
              <a:pPr/>
              <a:t>‹#›</a:t>
            </a:fld>
            <a:endParaRPr lang="hu-HU"/>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Comparison">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179512" y="1052736"/>
            <a:ext cx="4040188" cy="639762"/>
          </a:xfrm>
          <a:prstGeom prst="rect">
            <a:avLst/>
          </a:prstGeom>
        </p:spPr>
        <p:txBody>
          <a:bodyPr anchor="t"/>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
        <p:nvSpPr>
          <p:cNvPr id="4" name="Content Placeholder 3"/>
          <p:cNvSpPr>
            <a:spLocks noGrp="1"/>
          </p:cNvSpPr>
          <p:nvPr>
            <p:ph sz="half" idx="2"/>
          </p:nvPr>
        </p:nvSpPr>
        <p:spPr>
          <a:xfrm>
            <a:off x="179512" y="1692498"/>
            <a:ext cx="4040188"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hu-HU"/>
          </a:p>
        </p:txBody>
      </p:sp>
      <p:sp>
        <p:nvSpPr>
          <p:cNvPr id="5" name="Text Placeholder 4"/>
          <p:cNvSpPr>
            <a:spLocks noGrp="1"/>
          </p:cNvSpPr>
          <p:nvPr>
            <p:ph type="body" sz="quarter" idx="3"/>
          </p:nvPr>
        </p:nvSpPr>
        <p:spPr>
          <a:xfrm>
            <a:off x="4418657" y="1052736"/>
            <a:ext cx="4041775" cy="639762"/>
          </a:xfrm>
          <a:prstGeom prst="rect">
            <a:avLst/>
          </a:prstGeom>
        </p:spPr>
        <p:txBody>
          <a:bodyPr anchor="t"/>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
        <p:nvSpPr>
          <p:cNvPr id="6" name="Content Placeholder 5"/>
          <p:cNvSpPr>
            <a:spLocks noGrp="1"/>
          </p:cNvSpPr>
          <p:nvPr>
            <p:ph sz="quarter" idx="4"/>
          </p:nvPr>
        </p:nvSpPr>
        <p:spPr>
          <a:xfrm>
            <a:off x="4418657" y="1692498"/>
            <a:ext cx="4041775"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hu-HU"/>
          </a:p>
        </p:txBody>
      </p:sp>
      <p:sp>
        <p:nvSpPr>
          <p:cNvPr id="7" name="Date Placeholder 6"/>
          <p:cNvSpPr>
            <a:spLocks noGrp="1"/>
          </p:cNvSpPr>
          <p:nvPr>
            <p:ph type="dt" sz="half" idx="10"/>
          </p:nvPr>
        </p:nvSpPr>
        <p:spPr/>
        <p:txBody>
          <a:bodyPr/>
          <a:lstStyle/>
          <a:p>
            <a:fld id="{FDC852EB-0B61-482F-835F-2547BD7E41FC}" type="datetimeFigureOut">
              <a:rPr lang="hu-HU" smtClean="0"/>
              <a:pPr/>
              <a:t>2015.04.22.</a:t>
            </a:fld>
            <a:endParaRPr lang="hu-HU"/>
          </a:p>
        </p:txBody>
      </p:sp>
      <p:sp>
        <p:nvSpPr>
          <p:cNvPr id="8" name="Footer Placeholder 7"/>
          <p:cNvSpPr>
            <a:spLocks noGrp="1"/>
          </p:cNvSpPr>
          <p:nvPr>
            <p:ph type="ftr" sz="quarter" idx="11"/>
          </p:nvPr>
        </p:nvSpPr>
        <p:spPr/>
        <p:txBody>
          <a:bodyPr/>
          <a:lstStyle/>
          <a:p>
            <a:endParaRPr lang="hu-HU"/>
          </a:p>
        </p:txBody>
      </p:sp>
      <p:sp>
        <p:nvSpPr>
          <p:cNvPr id="9" name="Slide Number Placeholder 8"/>
          <p:cNvSpPr>
            <a:spLocks noGrp="1"/>
          </p:cNvSpPr>
          <p:nvPr>
            <p:ph type="sldNum" sz="quarter" idx="12"/>
          </p:nvPr>
        </p:nvSpPr>
        <p:spPr/>
        <p:txBody>
          <a:bodyPr/>
          <a:lstStyle/>
          <a:p>
            <a:fld id="{92DF6B36-CD34-4CBD-8766-96A6379BC185}" type="slidenum">
              <a:rPr lang="hu-HU" smtClean="0"/>
              <a:pPr/>
              <a:t>‹#›</a:t>
            </a:fld>
            <a:endParaRPr lang="hu-HU"/>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Picture with Caption">
    <p:spTree>
      <p:nvGrpSpPr>
        <p:cNvPr id="1" name=""/>
        <p:cNvGrpSpPr/>
        <p:nvPr/>
      </p:nvGrpSpPr>
      <p:grpSpPr>
        <a:xfrm>
          <a:off x="0" y="0"/>
          <a:ext cx="0" cy="0"/>
          <a:chOff x="0" y="0"/>
          <a:chExt cx="0" cy="0"/>
        </a:xfrm>
      </p:grpSpPr>
      <p:sp>
        <p:nvSpPr>
          <p:cNvPr id="3" name="Picture Placeholder 2"/>
          <p:cNvSpPr>
            <a:spLocks noGrp="1"/>
          </p:cNvSpPr>
          <p:nvPr>
            <p:ph type="pic" idx="1"/>
          </p:nvPr>
        </p:nvSpPr>
        <p:spPr>
          <a:xfrm>
            <a:off x="179512" y="1052736"/>
            <a:ext cx="8712968" cy="4968552"/>
          </a:xfrm>
          <a:prstGeom prst="rect">
            <a:avLst/>
          </a:prstGeo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hu-HU" dirty="0"/>
          </a:p>
        </p:txBody>
      </p:sp>
      <p:sp>
        <p:nvSpPr>
          <p:cNvPr id="5" name="Date Placeholder 4"/>
          <p:cNvSpPr>
            <a:spLocks noGrp="1"/>
          </p:cNvSpPr>
          <p:nvPr>
            <p:ph type="dt" sz="half" idx="10"/>
          </p:nvPr>
        </p:nvSpPr>
        <p:spPr/>
        <p:txBody>
          <a:bodyPr/>
          <a:lstStyle/>
          <a:p>
            <a:fld id="{FDC852EB-0B61-482F-835F-2547BD7E41FC}" type="datetimeFigureOut">
              <a:rPr lang="hu-HU" smtClean="0"/>
              <a:pPr/>
              <a:t>2015.04.22.</a:t>
            </a:fld>
            <a:endParaRPr lang="hu-HU"/>
          </a:p>
        </p:txBody>
      </p:sp>
      <p:sp>
        <p:nvSpPr>
          <p:cNvPr id="6" name="Footer Placeholder 5"/>
          <p:cNvSpPr>
            <a:spLocks noGrp="1"/>
          </p:cNvSpPr>
          <p:nvPr>
            <p:ph type="ftr" sz="quarter" idx="11"/>
          </p:nvPr>
        </p:nvSpPr>
        <p:spPr/>
        <p:txBody>
          <a:bodyPr/>
          <a:lstStyle/>
          <a:p>
            <a:endParaRPr lang="hu-HU"/>
          </a:p>
        </p:txBody>
      </p:sp>
      <p:sp>
        <p:nvSpPr>
          <p:cNvPr id="7" name="Slide Number Placeholder 6"/>
          <p:cNvSpPr>
            <a:spLocks noGrp="1"/>
          </p:cNvSpPr>
          <p:nvPr>
            <p:ph type="sldNum" sz="quarter" idx="12"/>
          </p:nvPr>
        </p:nvSpPr>
        <p:spPr/>
        <p:txBody>
          <a:bodyPr/>
          <a:lstStyle/>
          <a:p>
            <a:fld id="{92DF6B36-CD34-4CBD-8766-96A6379BC185}" type="slidenum">
              <a:rPr lang="hu-HU" smtClean="0"/>
              <a:pPr/>
              <a:t>‹#›</a:t>
            </a:fld>
            <a:endParaRPr lang="hu-HU"/>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title" preserve="1">
  <p:cSld name="Címdia">
    <p:spTree>
      <p:nvGrpSpPr>
        <p:cNvPr id="1" name=""/>
        <p:cNvGrpSpPr/>
        <p:nvPr/>
      </p:nvGrpSpPr>
      <p:grpSpPr>
        <a:xfrm>
          <a:off x="0" y="0"/>
          <a:ext cx="0" cy="0"/>
          <a:chOff x="0" y="0"/>
          <a:chExt cx="0" cy="0"/>
        </a:xfrm>
      </p:grpSpPr>
      <p:sp>
        <p:nvSpPr>
          <p:cNvPr id="2" name="Cím 1"/>
          <p:cNvSpPr>
            <a:spLocks noGrp="1"/>
          </p:cNvSpPr>
          <p:nvPr>
            <p:ph type="ctrTitle"/>
          </p:nvPr>
        </p:nvSpPr>
        <p:spPr>
          <a:xfrm>
            <a:off x="685800" y="2130425"/>
            <a:ext cx="7772400" cy="1470025"/>
          </a:xfrm>
        </p:spPr>
        <p:txBody>
          <a:bodyPr/>
          <a:lstStyle/>
          <a:p>
            <a:r>
              <a:rPr lang="hu-HU" smtClean="0"/>
              <a:t>Mintacím szerkesztése</a:t>
            </a:r>
            <a:endParaRPr lang="hu-HU"/>
          </a:p>
        </p:txBody>
      </p:sp>
      <p:sp>
        <p:nvSpPr>
          <p:cNvPr id="3" name="Alcím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hu-HU" smtClean="0"/>
              <a:t>Alcím mintájának szerkesztése</a:t>
            </a:r>
            <a:endParaRPr lang="hu-HU"/>
          </a:p>
        </p:txBody>
      </p:sp>
      <p:sp>
        <p:nvSpPr>
          <p:cNvPr id="4" name="Dátum helye 3"/>
          <p:cNvSpPr>
            <a:spLocks noGrp="1"/>
          </p:cNvSpPr>
          <p:nvPr>
            <p:ph type="dt" sz="half" idx="10"/>
          </p:nvPr>
        </p:nvSpPr>
        <p:spPr/>
        <p:txBody>
          <a:bodyPr/>
          <a:lstStyle/>
          <a:p>
            <a:fld id="{FDC852EB-0B61-482F-835F-2547BD7E41FC}" type="datetimeFigureOut">
              <a:rPr lang="hu-HU" smtClean="0"/>
              <a:pPr/>
              <a:t>2015.04.22.</a:t>
            </a:fld>
            <a:endParaRPr lang="hu-HU"/>
          </a:p>
        </p:txBody>
      </p:sp>
      <p:sp>
        <p:nvSpPr>
          <p:cNvPr id="5" name="Élőláb helye 4"/>
          <p:cNvSpPr>
            <a:spLocks noGrp="1"/>
          </p:cNvSpPr>
          <p:nvPr>
            <p:ph type="ftr" sz="quarter" idx="11"/>
          </p:nvPr>
        </p:nvSpPr>
        <p:spPr/>
        <p:txBody>
          <a:bodyPr/>
          <a:lstStyle/>
          <a:p>
            <a:endParaRPr lang="hu-HU"/>
          </a:p>
        </p:txBody>
      </p:sp>
      <p:sp>
        <p:nvSpPr>
          <p:cNvPr id="6" name="Dia számának helye 5"/>
          <p:cNvSpPr>
            <a:spLocks noGrp="1"/>
          </p:cNvSpPr>
          <p:nvPr>
            <p:ph type="sldNum" sz="quarter" idx="12"/>
          </p:nvPr>
        </p:nvSpPr>
        <p:spPr/>
        <p:txBody>
          <a:bodyPr/>
          <a:lstStyle/>
          <a:p>
            <a:fld id="{92DF6B36-CD34-4CBD-8766-96A6379BC185}" type="slidenum">
              <a:rPr lang="hu-HU" smtClean="0"/>
              <a:pPr/>
              <a:t>‹#›</a:t>
            </a:fld>
            <a:endParaRPr lang="hu-HU"/>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obj" preserve="1">
  <p:cSld name="Cím és tartalom">
    <p:spTree>
      <p:nvGrpSpPr>
        <p:cNvPr id="1" name=""/>
        <p:cNvGrpSpPr/>
        <p:nvPr/>
      </p:nvGrpSpPr>
      <p:grpSpPr>
        <a:xfrm>
          <a:off x="0" y="0"/>
          <a:ext cx="0" cy="0"/>
          <a:chOff x="0" y="0"/>
          <a:chExt cx="0" cy="0"/>
        </a:xfrm>
      </p:grpSpPr>
      <p:sp>
        <p:nvSpPr>
          <p:cNvPr id="2" name="Cím 1"/>
          <p:cNvSpPr>
            <a:spLocks noGrp="1"/>
          </p:cNvSpPr>
          <p:nvPr>
            <p:ph type="title"/>
          </p:nvPr>
        </p:nvSpPr>
        <p:spPr/>
        <p:txBody>
          <a:bodyPr/>
          <a:lstStyle/>
          <a:p>
            <a:r>
              <a:rPr lang="hu-HU" smtClean="0"/>
              <a:t>Mintacím szerkesztése</a:t>
            </a:r>
            <a:endParaRPr lang="hu-HU"/>
          </a:p>
        </p:txBody>
      </p:sp>
      <p:sp>
        <p:nvSpPr>
          <p:cNvPr id="3" name="Tartalom helye 2"/>
          <p:cNvSpPr>
            <a:spLocks noGrp="1"/>
          </p:cNvSpPr>
          <p:nvPr>
            <p:ph idx="1"/>
          </p:nvPr>
        </p:nvSpPr>
        <p:spPr/>
        <p:txBody>
          <a:bodyPr/>
          <a:lstStyle/>
          <a:p>
            <a:pPr lvl="0"/>
            <a:r>
              <a:rPr lang="hu-HU" smtClean="0"/>
              <a:t>Mintaszöveg szerkesztése</a:t>
            </a:r>
          </a:p>
          <a:p>
            <a:pPr lvl="1"/>
            <a:r>
              <a:rPr lang="hu-HU" smtClean="0"/>
              <a:t>Második szint</a:t>
            </a:r>
          </a:p>
          <a:p>
            <a:pPr lvl="2"/>
            <a:r>
              <a:rPr lang="hu-HU" smtClean="0"/>
              <a:t>Harmadik szint</a:t>
            </a:r>
          </a:p>
          <a:p>
            <a:pPr lvl="3"/>
            <a:r>
              <a:rPr lang="hu-HU" smtClean="0"/>
              <a:t>Negyedik szint</a:t>
            </a:r>
          </a:p>
          <a:p>
            <a:pPr lvl="4"/>
            <a:r>
              <a:rPr lang="hu-HU" smtClean="0"/>
              <a:t>Ötödik szint</a:t>
            </a:r>
            <a:endParaRPr lang="hu-HU"/>
          </a:p>
        </p:txBody>
      </p:sp>
      <p:sp>
        <p:nvSpPr>
          <p:cNvPr id="4" name="Dátum helye 3"/>
          <p:cNvSpPr>
            <a:spLocks noGrp="1"/>
          </p:cNvSpPr>
          <p:nvPr>
            <p:ph type="dt" sz="half" idx="10"/>
          </p:nvPr>
        </p:nvSpPr>
        <p:spPr/>
        <p:txBody>
          <a:bodyPr/>
          <a:lstStyle/>
          <a:p>
            <a:fld id="{FDC852EB-0B61-482F-835F-2547BD7E41FC}" type="datetimeFigureOut">
              <a:rPr lang="hu-HU" smtClean="0"/>
              <a:pPr/>
              <a:t>2015.04.22.</a:t>
            </a:fld>
            <a:endParaRPr lang="hu-HU"/>
          </a:p>
        </p:txBody>
      </p:sp>
      <p:sp>
        <p:nvSpPr>
          <p:cNvPr id="5" name="Élőláb helye 4"/>
          <p:cNvSpPr>
            <a:spLocks noGrp="1"/>
          </p:cNvSpPr>
          <p:nvPr>
            <p:ph type="ftr" sz="quarter" idx="11"/>
          </p:nvPr>
        </p:nvSpPr>
        <p:spPr/>
        <p:txBody>
          <a:bodyPr/>
          <a:lstStyle/>
          <a:p>
            <a:endParaRPr lang="hu-HU"/>
          </a:p>
        </p:txBody>
      </p:sp>
      <p:sp>
        <p:nvSpPr>
          <p:cNvPr id="6" name="Dia számának helye 5"/>
          <p:cNvSpPr>
            <a:spLocks noGrp="1"/>
          </p:cNvSpPr>
          <p:nvPr>
            <p:ph type="sldNum" sz="quarter" idx="12"/>
          </p:nvPr>
        </p:nvSpPr>
        <p:spPr/>
        <p:txBody>
          <a:bodyPr/>
          <a:lstStyle/>
          <a:p>
            <a:fld id="{92DF6B36-CD34-4CBD-8766-96A6379BC185}" type="slidenum">
              <a:rPr lang="hu-HU" smtClean="0"/>
              <a:pPr/>
              <a:t>‹#›</a:t>
            </a:fld>
            <a:endParaRPr lang="hu-HU"/>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secHead" preserve="1">
  <p:cSld name="Szakaszfejléc">
    <p:spTree>
      <p:nvGrpSpPr>
        <p:cNvPr id="1" name=""/>
        <p:cNvGrpSpPr/>
        <p:nvPr/>
      </p:nvGrpSpPr>
      <p:grpSpPr>
        <a:xfrm>
          <a:off x="0" y="0"/>
          <a:ext cx="0" cy="0"/>
          <a:chOff x="0" y="0"/>
          <a:chExt cx="0" cy="0"/>
        </a:xfrm>
      </p:grpSpPr>
      <p:sp>
        <p:nvSpPr>
          <p:cNvPr id="2" name="Cím 1"/>
          <p:cNvSpPr>
            <a:spLocks noGrp="1"/>
          </p:cNvSpPr>
          <p:nvPr>
            <p:ph type="title"/>
          </p:nvPr>
        </p:nvSpPr>
        <p:spPr>
          <a:xfrm>
            <a:off x="722313" y="4406900"/>
            <a:ext cx="7772400" cy="1362075"/>
          </a:xfrm>
        </p:spPr>
        <p:txBody>
          <a:bodyPr anchor="t"/>
          <a:lstStyle>
            <a:lvl1pPr algn="l">
              <a:defRPr sz="4000" b="1" cap="all"/>
            </a:lvl1pPr>
          </a:lstStyle>
          <a:p>
            <a:r>
              <a:rPr lang="hu-HU" smtClean="0"/>
              <a:t>Mintacím szerkesztése</a:t>
            </a:r>
            <a:endParaRPr lang="hu-HU"/>
          </a:p>
        </p:txBody>
      </p:sp>
      <p:sp>
        <p:nvSpPr>
          <p:cNvPr id="3" name="Szöveg helye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hu-HU" smtClean="0"/>
              <a:t>Mintaszöveg szerkesztése</a:t>
            </a:r>
          </a:p>
        </p:txBody>
      </p:sp>
      <p:sp>
        <p:nvSpPr>
          <p:cNvPr id="4" name="Dátum helye 3"/>
          <p:cNvSpPr>
            <a:spLocks noGrp="1"/>
          </p:cNvSpPr>
          <p:nvPr>
            <p:ph type="dt" sz="half" idx="10"/>
          </p:nvPr>
        </p:nvSpPr>
        <p:spPr/>
        <p:txBody>
          <a:bodyPr/>
          <a:lstStyle/>
          <a:p>
            <a:fld id="{FDC852EB-0B61-482F-835F-2547BD7E41FC}" type="datetimeFigureOut">
              <a:rPr lang="hu-HU" smtClean="0"/>
              <a:pPr/>
              <a:t>2015.04.22.</a:t>
            </a:fld>
            <a:endParaRPr lang="hu-HU"/>
          </a:p>
        </p:txBody>
      </p:sp>
      <p:sp>
        <p:nvSpPr>
          <p:cNvPr id="5" name="Élőláb helye 4"/>
          <p:cNvSpPr>
            <a:spLocks noGrp="1"/>
          </p:cNvSpPr>
          <p:nvPr>
            <p:ph type="ftr" sz="quarter" idx="11"/>
          </p:nvPr>
        </p:nvSpPr>
        <p:spPr/>
        <p:txBody>
          <a:bodyPr/>
          <a:lstStyle/>
          <a:p>
            <a:endParaRPr lang="hu-HU"/>
          </a:p>
        </p:txBody>
      </p:sp>
      <p:sp>
        <p:nvSpPr>
          <p:cNvPr id="6" name="Dia számának helye 5"/>
          <p:cNvSpPr>
            <a:spLocks noGrp="1"/>
          </p:cNvSpPr>
          <p:nvPr>
            <p:ph type="sldNum" sz="quarter" idx="12"/>
          </p:nvPr>
        </p:nvSpPr>
        <p:spPr/>
        <p:txBody>
          <a:bodyPr/>
          <a:lstStyle/>
          <a:p>
            <a:fld id="{92DF6B36-CD34-4CBD-8766-96A6379BC185}" type="slidenum">
              <a:rPr lang="hu-HU" smtClean="0"/>
              <a:pPr/>
              <a:t>‹#›</a:t>
            </a:fld>
            <a:endParaRPr lang="hu-HU"/>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twoObj" preserve="1">
  <p:cSld name="2 tartalomrész">
    <p:spTree>
      <p:nvGrpSpPr>
        <p:cNvPr id="1" name=""/>
        <p:cNvGrpSpPr/>
        <p:nvPr/>
      </p:nvGrpSpPr>
      <p:grpSpPr>
        <a:xfrm>
          <a:off x="0" y="0"/>
          <a:ext cx="0" cy="0"/>
          <a:chOff x="0" y="0"/>
          <a:chExt cx="0" cy="0"/>
        </a:xfrm>
      </p:grpSpPr>
      <p:sp>
        <p:nvSpPr>
          <p:cNvPr id="2" name="Cím 1"/>
          <p:cNvSpPr>
            <a:spLocks noGrp="1"/>
          </p:cNvSpPr>
          <p:nvPr>
            <p:ph type="title"/>
          </p:nvPr>
        </p:nvSpPr>
        <p:spPr/>
        <p:txBody>
          <a:bodyPr/>
          <a:lstStyle/>
          <a:p>
            <a:r>
              <a:rPr lang="hu-HU" smtClean="0"/>
              <a:t>Mintacím szerkesztése</a:t>
            </a:r>
            <a:endParaRPr lang="hu-HU"/>
          </a:p>
        </p:txBody>
      </p:sp>
      <p:sp>
        <p:nvSpPr>
          <p:cNvPr id="3" name="Tartalom helye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hu-HU" smtClean="0"/>
              <a:t>Mintaszöveg szerkesztése</a:t>
            </a:r>
          </a:p>
          <a:p>
            <a:pPr lvl="1"/>
            <a:r>
              <a:rPr lang="hu-HU" smtClean="0"/>
              <a:t>Második szint</a:t>
            </a:r>
          </a:p>
          <a:p>
            <a:pPr lvl="2"/>
            <a:r>
              <a:rPr lang="hu-HU" smtClean="0"/>
              <a:t>Harmadik szint</a:t>
            </a:r>
          </a:p>
          <a:p>
            <a:pPr lvl="3"/>
            <a:r>
              <a:rPr lang="hu-HU" smtClean="0"/>
              <a:t>Negyedik szint</a:t>
            </a:r>
          </a:p>
          <a:p>
            <a:pPr lvl="4"/>
            <a:r>
              <a:rPr lang="hu-HU" smtClean="0"/>
              <a:t>Ötödik szint</a:t>
            </a:r>
            <a:endParaRPr lang="hu-HU"/>
          </a:p>
        </p:txBody>
      </p:sp>
      <p:sp>
        <p:nvSpPr>
          <p:cNvPr id="4" name="Tartalom helye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hu-HU" smtClean="0"/>
              <a:t>Mintaszöveg szerkesztése</a:t>
            </a:r>
          </a:p>
          <a:p>
            <a:pPr lvl="1"/>
            <a:r>
              <a:rPr lang="hu-HU" smtClean="0"/>
              <a:t>Második szint</a:t>
            </a:r>
          </a:p>
          <a:p>
            <a:pPr lvl="2"/>
            <a:r>
              <a:rPr lang="hu-HU" smtClean="0"/>
              <a:t>Harmadik szint</a:t>
            </a:r>
          </a:p>
          <a:p>
            <a:pPr lvl="3"/>
            <a:r>
              <a:rPr lang="hu-HU" smtClean="0"/>
              <a:t>Negyedik szint</a:t>
            </a:r>
          </a:p>
          <a:p>
            <a:pPr lvl="4"/>
            <a:r>
              <a:rPr lang="hu-HU" smtClean="0"/>
              <a:t>Ötödik szint</a:t>
            </a:r>
            <a:endParaRPr lang="hu-HU"/>
          </a:p>
        </p:txBody>
      </p:sp>
      <p:sp>
        <p:nvSpPr>
          <p:cNvPr id="5" name="Dátum helye 4"/>
          <p:cNvSpPr>
            <a:spLocks noGrp="1"/>
          </p:cNvSpPr>
          <p:nvPr>
            <p:ph type="dt" sz="half" idx="10"/>
          </p:nvPr>
        </p:nvSpPr>
        <p:spPr/>
        <p:txBody>
          <a:bodyPr/>
          <a:lstStyle/>
          <a:p>
            <a:fld id="{FDC852EB-0B61-482F-835F-2547BD7E41FC}" type="datetimeFigureOut">
              <a:rPr lang="hu-HU" smtClean="0"/>
              <a:pPr/>
              <a:t>2015.04.22.</a:t>
            </a:fld>
            <a:endParaRPr lang="hu-HU"/>
          </a:p>
        </p:txBody>
      </p:sp>
      <p:sp>
        <p:nvSpPr>
          <p:cNvPr id="6" name="Élőláb helye 5"/>
          <p:cNvSpPr>
            <a:spLocks noGrp="1"/>
          </p:cNvSpPr>
          <p:nvPr>
            <p:ph type="ftr" sz="quarter" idx="11"/>
          </p:nvPr>
        </p:nvSpPr>
        <p:spPr/>
        <p:txBody>
          <a:bodyPr/>
          <a:lstStyle/>
          <a:p>
            <a:endParaRPr lang="hu-HU"/>
          </a:p>
        </p:txBody>
      </p:sp>
      <p:sp>
        <p:nvSpPr>
          <p:cNvPr id="7" name="Dia számának helye 6"/>
          <p:cNvSpPr>
            <a:spLocks noGrp="1"/>
          </p:cNvSpPr>
          <p:nvPr>
            <p:ph type="sldNum" sz="quarter" idx="12"/>
          </p:nvPr>
        </p:nvSpPr>
        <p:spPr/>
        <p:txBody>
          <a:bodyPr/>
          <a:lstStyle/>
          <a:p>
            <a:fld id="{92DF6B36-CD34-4CBD-8766-96A6379BC185}" type="slidenum">
              <a:rPr lang="hu-HU" smtClean="0"/>
              <a:pPr/>
              <a:t>‹#›</a:t>
            </a:fld>
            <a:endParaRPr lang="hu-HU"/>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woTxTwoObj" preserve="1">
  <p:cSld name="Összehasonlítás">
    <p:spTree>
      <p:nvGrpSpPr>
        <p:cNvPr id="1" name=""/>
        <p:cNvGrpSpPr/>
        <p:nvPr/>
      </p:nvGrpSpPr>
      <p:grpSpPr>
        <a:xfrm>
          <a:off x="0" y="0"/>
          <a:ext cx="0" cy="0"/>
          <a:chOff x="0" y="0"/>
          <a:chExt cx="0" cy="0"/>
        </a:xfrm>
      </p:grpSpPr>
      <p:sp>
        <p:nvSpPr>
          <p:cNvPr id="2" name="Cím 1"/>
          <p:cNvSpPr>
            <a:spLocks noGrp="1"/>
          </p:cNvSpPr>
          <p:nvPr>
            <p:ph type="title"/>
          </p:nvPr>
        </p:nvSpPr>
        <p:spPr/>
        <p:txBody>
          <a:bodyPr/>
          <a:lstStyle>
            <a:lvl1pPr>
              <a:defRPr/>
            </a:lvl1pPr>
          </a:lstStyle>
          <a:p>
            <a:r>
              <a:rPr lang="hu-HU" smtClean="0"/>
              <a:t>Mintacím szerkesztése</a:t>
            </a:r>
            <a:endParaRPr lang="hu-HU"/>
          </a:p>
        </p:txBody>
      </p:sp>
      <p:sp>
        <p:nvSpPr>
          <p:cNvPr id="3" name="Szöveg helye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hu-HU" smtClean="0"/>
              <a:t>Mintaszöveg szerkesztése</a:t>
            </a:r>
          </a:p>
        </p:txBody>
      </p:sp>
      <p:sp>
        <p:nvSpPr>
          <p:cNvPr id="4" name="Tartalom helye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hu-HU" smtClean="0"/>
              <a:t>Mintaszöveg szerkesztése</a:t>
            </a:r>
          </a:p>
          <a:p>
            <a:pPr lvl="1"/>
            <a:r>
              <a:rPr lang="hu-HU" smtClean="0"/>
              <a:t>Második szint</a:t>
            </a:r>
          </a:p>
          <a:p>
            <a:pPr lvl="2"/>
            <a:r>
              <a:rPr lang="hu-HU" smtClean="0"/>
              <a:t>Harmadik szint</a:t>
            </a:r>
          </a:p>
          <a:p>
            <a:pPr lvl="3"/>
            <a:r>
              <a:rPr lang="hu-HU" smtClean="0"/>
              <a:t>Negyedik szint</a:t>
            </a:r>
          </a:p>
          <a:p>
            <a:pPr lvl="4"/>
            <a:r>
              <a:rPr lang="hu-HU" smtClean="0"/>
              <a:t>Ötödik szint</a:t>
            </a:r>
            <a:endParaRPr lang="hu-HU"/>
          </a:p>
        </p:txBody>
      </p:sp>
      <p:sp>
        <p:nvSpPr>
          <p:cNvPr id="5" name="Szöveg helye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hu-HU" smtClean="0"/>
              <a:t>Mintaszöveg szerkesztése</a:t>
            </a:r>
          </a:p>
        </p:txBody>
      </p:sp>
      <p:sp>
        <p:nvSpPr>
          <p:cNvPr id="6" name="Tartalom helye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hu-HU" smtClean="0"/>
              <a:t>Mintaszöveg szerkesztése</a:t>
            </a:r>
          </a:p>
          <a:p>
            <a:pPr lvl="1"/>
            <a:r>
              <a:rPr lang="hu-HU" smtClean="0"/>
              <a:t>Második szint</a:t>
            </a:r>
          </a:p>
          <a:p>
            <a:pPr lvl="2"/>
            <a:r>
              <a:rPr lang="hu-HU" smtClean="0"/>
              <a:t>Harmadik szint</a:t>
            </a:r>
          </a:p>
          <a:p>
            <a:pPr lvl="3"/>
            <a:r>
              <a:rPr lang="hu-HU" smtClean="0"/>
              <a:t>Negyedik szint</a:t>
            </a:r>
          </a:p>
          <a:p>
            <a:pPr lvl="4"/>
            <a:r>
              <a:rPr lang="hu-HU" smtClean="0"/>
              <a:t>Ötödik szint</a:t>
            </a:r>
            <a:endParaRPr lang="hu-HU"/>
          </a:p>
        </p:txBody>
      </p:sp>
      <p:sp>
        <p:nvSpPr>
          <p:cNvPr id="7" name="Dátum helye 6"/>
          <p:cNvSpPr>
            <a:spLocks noGrp="1"/>
          </p:cNvSpPr>
          <p:nvPr>
            <p:ph type="dt" sz="half" idx="10"/>
          </p:nvPr>
        </p:nvSpPr>
        <p:spPr/>
        <p:txBody>
          <a:bodyPr/>
          <a:lstStyle/>
          <a:p>
            <a:fld id="{FDC852EB-0B61-482F-835F-2547BD7E41FC}" type="datetimeFigureOut">
              <a:rPr lang="hu-HU" smtClean="0"/>
              <a:pPr/>
              <a:t>2015.04.22.</a:t>
            </a:fld>
            <a:endParaRPr lang="hu-HU"/>
          </a:p>
        </p:txBody>
      </p:sp>
      <p:sp>
        <p:nvSpPr>
          <p:cNvPr id="8" name="Élőláb helye 7"/>
          <p:cNvSpPr>
            <a:spLocks noGrp="1"/>
          </p:cNvSpPr>
          <p:nvPr>
            <p:ph type="ftr" sz="quarter" idx="11"/>
          </p:nvPr>
        </p:nvSpPr>
        <p:spPr/>
        <p:txBody>
          <a:bodyPr/>
          <a:lstStyle/>
          <a:p>
            <a:endParaRPr lang="hu-HU"/>
          </a:p>
        </p:txBody>
      </p:sp>
      <p:sp>
        <p:nvSpPr>
          <p:cNvPr id="9" name="Dia számának helye 8"/>
          <p:cNvSpPr>
            <a:spLocks noGrp="1"/>
          </p:cNvSpPr>
          <p:nvPr>
            <p:ph type="sldNum" sz="quarter" idx="12"/>
          </p:nvPr>
        </p:nvSpPr>
        <p:spPr/>
        <p:txBody>
          <a:bodyPr/>
          <a:lstStyle/>
          <a:p>
            <a:fld id="{92DF6B36-CD34-4CBD-8766-96A6379BC185}" type="slidenum">
              <a:rPr lang="hu-HU" smtClean="0"/>
              <a:pPr/>
              <a:t>‹#›</a:t>
            </a:fld>
            <a:endParaRPr lang="hu-HU"/>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itleOnly" preserve="1">
  <p:cSld name="Csak cím">
    <p:spTree>
      <p:nvGrpSpPr>
        <p:cNvPr id="1" name=""/>
        <p:cNvGrpSpPr/>
        <p:nvPr/>
      </p:nvGrpSpPr>
      <p:grpSpPr>
        <a:xfrm>
          <a:off x="0" y="0"/>
          <a:ext cx="0" cy="0"/>
          <a:chOff x="0" y="0"/>
          <a:chExt cx="0" cy="0"/>
        </a:xfrm>
      </p:grpSpPr>
      <p:sp>
        <p:nvSpPr>
          <p:cNvPr id="2" name="Cím 1"/>
          <p:cNvSpPr>
            <a:spLocks noGrp="1"/>
          </p:cNvSpPr>
          <p:nvPr>
            <p:ph type="title"/>
          </p:nvPr>
        </p:nvSpPr>
        <p:spPr/>
        <p:txBody>
          <a:bodyPr/>
          <a:lstStyle/>
          <a:p>
            <a:r>
              <a:rPr lang="hu-HU" smtClean="0"/>
              <a:t>Mintacím szerkesztése</a:t>
            </a:r>
            <a:endParaRPr lang="hu-HU"/>
          </a:p>
        </p:txBody>
      </p:sp>
      <p:sp>
        <p:nvSpPr>
          <p:cNvPr id="3" name="Dátum helye 2"/>
          <p:cNvSpPr>
            <a:spLocks noGrp="1"/>
          </p:cNvSpPr>
          <p:nvPr>
            <p:ph type="dt" sz="half" idx="10"/>
          </p:nvPr>
        </p:nvSpPr>
        <p:spPr/>
        <p:txBody>
          <a:bodyPr/>
          <a:lstStyle/>
          <a:p>
            <a:fld id="{FDC852EB-0B61-482F-835F-2547BD7E41FC}" type="datetimeFigureOut">
              <a:rPr lang="hu-HU" smtClean="0"/>
              <a:pPr/>
              <a:t>2015.04.22.</a:t>
            </a:fld>
            <a:endParaRPr lang="hu-HU"/>
          </a:p>
        </p:txBody>
      </p:sp>
      <p:sp>
        <p:nvSpPr>
          <p:cNvPr id="4" name="Élőláb helye 3"/>
          <p:cNvSpPr>
            <a:spLocks noGrp="1"/>
          </p:cNvSpPr>
          <p:nvPr>
            <p:ph type="ftr" sz="quarter" idx="11"/>
          </p:nvPr>
        </p:nvSpPr>
        <p:spPr/>
        <p:txBody>
          <a:bodyPr/>
          <a:lstStyle/>
          <a:p>
            <a:endParaRPr lang="hu-HU"/>
          </a:p>
        </p:txBody>
      </p:sp>
      <p:sp>
        <p:nvSpPr>
          <p:cNvPr id="5" name="Dia számának helye 4"/>
          <p:cNvSpPr>
            <a:spLocks noGrp="1"/>
          </p:cNvSpPr>
          <p:nvPr>
            <p:ph type="sldNum" sz="quarter" idx="12"/>
          </p:nvPr>
        </p:nvSpPr>
        <p:spPr/>
        <p:txBody>
          <a:bodyPr/>
          <a:lstStyle/>
          <a:p>
            <a:fld id="{92DF6B36-CD34-4CBD-8766-96A6379BC185}" type="slidenum">
              <a:rPr lang="hu-HU" smtClean="0"/>
              <a:pPr/>
              <a:t>‹#›</a:t>
            </a:fld>
            <a:endParaRPr lang="hu-HU"/>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blank" preserve="1">
  <p:cSld name="Üres">
    <p:spTree>
      <p:nvGrpSpPr>
        <p:cNvPr id="1" name=""/>
        <p:cNvGrpSpPr/>
        <p:nvPr/>
      </p:nvGrpSpPr>
      <p:grpSpPr>
        <a:xfrm>
          <a:off x="0" y="0"/>
          <a:ext cx="0" cy="0"/>
          <a:chOff x="0" y="0"/>
          <a:chExt cx="0" cy="0"/>
        </a:xfrm>
      </p:grpSpPr>
      <p:sp>
        <p:nvSpPr>
          <p:cNvPr id="2" name="Dátum helye 1"/>
          <p:cNvSpPr>
            <a:spLocks noGrp="1"/>
          </p:cNvSpPr>
          <p:nvPr>
            <p:ph type="dt" sz="half" idx="10"/>
          </p:nvPr>
        </p:nvSpPr>
        <p:spPr/>
        <p:txBody>
          <a:bodyPr/>
          <a:lstStyle/>
          <a:p>
            <a:fld id="{FDC852EB-0B61-482F-835F-2547BD7E41FC}" type="datetimeFigureOut">
              <a:rPr lang="hu-HU" smtClean="0"/>
              <a:pPr/>
              <a:t>2015.04.22.</a:t>
            </a:fld>
            <a:endParaRPr lang="hu-HU"/>
          </a:p>
        </p:txBody>
      </p:sp>
      <p:sp>
        <p:nvSpPr>
          <p:cNvPr id="3" name="Élőláb helye 2"/>
          <p:cNvSpPr>
            <a:spLocks noGrp="1"/>
          </p:cNvSpPr>
          <p:nvPr>
            <p:ph type="ftr" sz="quarter" idx="11"/>
          </p:nvPr>
        </p:nvSpPr>
        <p:spPr/>
        <p:txBody>
          <a:bodyPr/>
          <a:lstStyle/>
          <a:p>
            <a:endParaRPr lang="hu-HU"/>
          </a:p>
        </p:txBody>
      </p:sp>
      <p:sp>
        <p:nvSpPr>
          <p:cNvPr id="4" name="Dia számának helye 3"/>
          <p:cNvSpPr>
            <a:spLocks noGrp="1"/>
          </p:cNvSpPr>
          <p:nvPr>
            <p:ph type="sldNum" sz="quarter" idx="12"/>
          </p:nvPr>
        </p:nvSpPr>
        <p:spPr/>
        <p:txBody>
          <a:bodyPr/>
          <a:lstStyle/>
          <a:p>
            <a:fld id="{92DF6B36-CD34-4CBD-8766-96A6379BC185}" type="slidenum">
              <a:rPr lang="hu-HU" smtClean="0"/>
              <a:pPr/>
              <a:t>‹#›</a:t>
            </a:fld>
            <a:endParaRPr lang="hu-HU"/>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objTx" preserve="1">
  <p:cSld name="Tartalomrész képaláírással">
    <p:spTree>
      <p:nvGrpSpPr>
        <p:cNvPr id="1" name=""/>
        <p:cNvGrpSpPr/>
        <p:nvPr/>
      </p:nvGrpSpPr>
      <p:grpSpPr>
        <a:xfrm>
          <a:off x="0" y="0"/>
          <a:ext cx="0" cy="0"/>
          <a:chOff x="0" y="0"/>
          <a:chExt cx="0" cy="0"/>
        </a:xfrm>
      </p:grpSpPr>
      <p:sp>
        <p:nvSpPr>
          <p:cNvPr id="2" name="Cím 1"/>
          <p:cNvSpPr>
            <a:spLocks noGrp="1"/>
          </p:cNvSpPr>
          <p:nvPr>
            <p:ph type="title"/>
          </p:nvPr>
        </p:nvSpPr>
        <p:spPr>
          <a:xfrm>
            <a:off x="457200" y="273050"/>
            <a:ext cx="3008313" cy="1162050"/>
          </a:xfrm>
        </p:spPr>
        <p:txBody>
          <a:bodyPr anchor="b"/>
          <a:lstStyle>
            <a:lvl1pPr algn="l">
              <a:defRPr sz="2000" b="1"/>
            </a:lvl1pPr>
          </a:lstStyle>
          <a:p>
            <a:r>
              <a:rPr lang="hu-HU" smtClean="0"/>
              <a:t>Mintacím szerkesztése</a:t>
            </a:r>
            <a:endParaRPr lang="hu-HU"/>
          </a:p>
        </p:txBody>
      </p:sp>
      <p:sp>
        <p:nvSpPr>
          <p:cNvPr id="3" name="Tartalom helye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hu-HU" smtClean="0"/>
              <a:t>Mintaszöveg szerkesztése</a:t>
            </a:r>
          </a:p>
          <a:p>
            <a:pPr lvl="1"/>
            <a:r>
              <a:rPr lang="hu-HU" smtClean="0"/>
              <a:t>Második szint</a:t>
            </a:r>
          </a:p>
          <a:p>
            <a:pPr lvl="2"/>
            <a:r>
              <a:rPr lang="hu-HU" smtClean="0"/>
              <a:t>Harmadik szint</a:t>
            </a:r>
          </a:p>
          <a:p>
            <a:pPr lvl="3"/>
            <a:r>
              <a:rPr lang="hu-HU" smtClean="0"/>
              <a:t>Negyedik szint</a:t>
            </a:r>
          </a:p>
          <a:p>
            <a:pPr lvl="4"/>
            <a:r>
              <a:rPr lang="hu-HU" smtClean="0"/>
              <a:t>Ötödik szint</a:t>
            </a:r>
            <a:endParaRPr lang="hu-HU"/>
          </a:p>
        </p:txBody>
      </p:sp>
      <p:sp>
        <p:nvSpPr>
          <p:cNvPr id="4" name="Szöveg helye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hu-HU" smtClean="0"/>
              <a:t>Mintaszöveg szerkesztése</a:t>
            </a:r>
          </a:p>
        </p:txBody>
      </p:sp>
      <p:sp>
        <p:nvSpPr>
          <p:cNvPr id="5" name="Dátum helye 4"/>
          <p:cNvSpPr>
            <a:spLocks noGrp="1"/>
          </p:cNvSpPr>
          <p:nvPr>
            <p:ph type="dt" sz="half" idx="10"/>
          </p:nvPr>
        </p:nvSpPr>
        <p:spPr/>
        <p:txBody>
          <a:bodyPr/>
          <a:lstStyle/>
          <a:p>
            <a:fld id="{FDC852EB-0B61-482F-835F-2547BD7E41FC}" type="datetimeFigureOut">
              <a:rPr lang="hu-HU" smtClean="0"/>
              <a:pPr/>
              <a:t>2015.04.22.</a:t>
            </a:fld>
            <a:endParaRPr lang="hu-HU"/>
          </a:p>
        </p:txBody>
      </p:sp>
      <p:sp>
        <p:nvSpPr>
          <p:cNvPr id="6" name="Élőláb helye 5"/>
          <p:cNvSpPr>
            <a:spLocks noGrp="1"/>
          </p:cNvSpPr>
          <p:nvPr>
            <p:ph type="ftr" sz="quarter" idx="11"/>
          </p:nvPr>
        </p:nvSpPr>
        <p:spPr/>
        <p:txBody>
          <a:bodyPr/>
          <a:lstStyle/>
          <a:p>
            <a:endParaRPr lang="hu-HU"/>
          </a:p>
        </p:txBody>
      </p:sp>
      <p:sp>
        <p:nvSpPr>
          <p:cNvPr id="7" name="Dia számának helye 6"/>
          <p:cNvSpPr>
            <a:spLocks noGrp="1"/>
          </p:cNvSpPr>
          <p:nvPr>
            <p:ph type="sldNum" sz="quarter" idx="12"/>
          </p:nvPr>
        </p:nvSpPr>
        <p:spPr/>
        <p:txBody>
          <a:bodyPr/>
          <a:lstStyle/>
          <a:p>
            <a:fld id="{92DF6B36-CD34-4CBD-8766-96A6379BC185}" type="slidenum">
              <a:rPr lang="hu-HU" smtClean="0"/>
              <a:pPr/>
              <a:t>‹#›</a:t>
            </a:fld>
            <a:endParaRPr lang="hu-HU"/>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picTx" preserve="1">
  <p:cSld name="Kép képaláírással">
    <p:spTree>
      <p:nvGrpSpPr>
        <p:cNvPr id="1" name=""/>
        <p:cNvGrpSpPr/>
        <p:nvPr/>
      </p:nvGrpSpPr>
      <p:grpSpPr>
        <a:xfrm>
          <a:off x="0" y="0"/>
          <a:ext cx="0" cy="0"/>
          <a:chOff x="0" y="0"/>
          <a:chExt cx="0" cy="0"/>
        </a:xfrm>
      </p:grpSpPr>
      <p:sp>
        <p:nvSpPr>
          <p:cNvPr id="2" name="Cím 1"/>
          <p:cNvSpPr>
            <a:spLocks noGrp="1"/>
          </p:cNvSpPr>
          <p:nvPr>
            <p:ph type="title"/>
          </p:nvPr>
        </p:nvSpPr>
        <p:spPr>
          <a:xfrm>
            <a:off x="1792288" y="4800600"/>
            <a:ext cx="5486400" cy="566738"/>
          </a:xfrm>
        </p:spPr>
        <p:txBody>
          <a:bodyPr anchor="b"/>
          <a:lstStyle>
            <a:lvl1pPr algn="l">
              <a:defRPr sz="2000" b="1"/>
            </a:lvl1pPr>
          </a:lstStyle>
          <a:p>
            <a:r>
              <a:rPr lang="hu-HU" smtClean="0"/>
              <a:t>Mintacím szerkesztése</a:t>
            </a:r>
            <a:endParaRPr lang="hu-HU"/>
          </a:p>
        </p:txBody>
      </p:sp>
      <p:sp>
        <p:nvSpPr>
          <p:cNvPr id="3" name="Kép helye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hu-HU"/>
          </a:p>
        </p:txBody>
      </p:sp>
      <p:sp>
        <p:nvSpPr>
          <p:cNvPr id="4" name="Szöveg helye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hu-HU" smtClean="0"/>
              <a:t>Mintaszöveg szerkesztése</a:t>
            </a:r>
          </a:p>
        </p:txBody>
      </p:sp>
      <p:sp>
        <p:nvSpPr>
          <p:cNvPr id="5" name="Dátum helye 4"/>
          <p:cNvSpPr>
            <a:spLocks noGrp="1"/>
          </p:cNvSpPr>
          <p:nvPr>
            <p:ph type="dt" sz="half" idx="10"/>
          </p:nvPr>
        </p:nvSpPr>
        <p:spPr/>
        <p:txBody>
          <a:bodyPr/>
          <a:lstStyle/>
          <a:p>
            <a:fld id="{FDC852EB-0B61-482F-835F-2547BD7E41FC}" type="datetimeFigureOut">
              <a:rPr lang="hu-HU" smtClean="0"/>
              <a:pPr/>
              <a:t>2015.04.22.</a:t>
            </a:fld>
            <a:endParaRPr lang="hu-HU"/>
          </a:p>
        </p:txBody>
      </p:sp>
      <p:sp>
        <p:nvSpPr>
          <p:cNvPr id="6" name="Élőláb helye 5"/>
          <p:cNvSpPr>
            <a:spLocks noGrp="1"/>
          </p:cNvSpPr>
          <p:nvPr>
            <p:ph type="ftr" sz="quarter" idx="11"/>
          </p:nvPr>
        </p:nvSpPr>
        <p:spPr/>
        <p:txBody>
          <a:bodyPr/>
          <a:lstStyle/>
          <a:p>
            <a:endParaRPr lang="hu-HU"/>
          </a:p>
        </p:txBody>
      </p:sp>
      <p:sp>
        <p:nvSpPr>
          <p:cNvPr id="7" name="Dia számának helye 6"/>
          <p:cNvSpPr>
            <a:spLocks noGrp="1"/>
          </p:cNvSpPr>
          <p:nvPr>
            <p:ph type="sldNum" sz="quarter" idx="12"/>
          </p:nvPr>
        </p:nvSpPr>
        <p:spPr/>
        <p:txBody>
          <a:bodyPr/>
          <a:lstStyle/>
          <a:p>
            <a:fld id="{92DF6B36-CD34-4CBD-8766-96A6379BC185}" type="slidenum">
              <a:rPr lang="hu-HU" smtClean="0"/>
              <a:pPr/>
              <a:t>‹#›</a:t>
            </a:fld>
            <a:endParaRPr lang="hu-HU"/>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x" preserve="1">
  <p:cSld name="Cím és függőleges szöveg">
    <p:spTree>
      <p:nvGrpSpPr>
        <p:cNvPr id="1" name=""/>
        <p:cNvGrpSpPr/>
        <p:nvPr/>
      </p:nvGrpSpPr>
      <p:grpSpPr>
        <a:xfrm>
          <a:off x="0" y="0"/>
          <a:ext cx="0" cy="0"/>
          <a:chOff x="0" y="0"/>
          <a:chExt cx="0" cy="0"/>
        </a:xfrm>
      </p:grpSpPr>
      <p:sp>
        <p:nvSpPr>
          <p:cNvPr id="2" name="Cím 1"/>
          <p:cNvSpPr>
            <a:spLocks noGrp="1"/>
          </p:cNvSpPr>
          <p:nvPr>
            <p:ph type="title"/>
          </p:nvPr>
        </p:nvSpPr>
        <p:spPr/>
        <p:txBody>
          <a:bodyPr/>
          <a:lstStyle/>
          <a:p>
            <a:r>
              <a:rPr lang="hu-HU" smtClean="0"/>
              <a:t>Mintacím szerkesztése</a:t>
            </a:r>
            <a:endParaRPr lang="hu-HU"/>
          </a:p>
        </p:txBody>
      </p:sp>
      <p:sp>
        <p:nvSpPr>
          <p:cNvPr id="3" name="Függőleges szöveg helye 2"/>
          <p:cNvSpPr>
            <a:spLocks noGrp="1"/>
          </p:cNvSpPr>
          <p:nvPr>
            <p:ph type="body" orient="vert" idx="1"/>
          </p:nvPr>
        </p:nvSpPr>
        <p:spPr/>
        <p:txBody>
          <a:bodyPr vert="eaVert"/>
          <a:lstStyle/>
          <a:p>
            <a:pPr lvl="0"/>
            <a:r>
              <a:rPr lang="hu-HU" smtClean="0"/>
              <a:t>Mintaszöveg szerkesztése</a:t>
            </a:r>
          </a:p>
          <a:p>
            <a:pPr lvl="1"/>
            <a:r>
              <a:rPr lang="hu-HU" smtClean="0"/>
              <a:t>Második szint</a:t>
            </a:r>
          </a:p>
          <a:p>
            <a:pPr lvl="2"/>
            <a:r>
              <a:rPr lang="hu-HU" smtClean="0"/>
              <a:t>Harmadik szint</a:t>
            </a:r>
          </a:p>
          <a:p>
            <a:pPr lvl="3"/>
            <a:r>
              <a:rPr lang="hu-HU" smtClean="0"/>
              <a:t>Negyedik szint</a:t>
            </a:r>
          </a:p>
          <a:p>
            <a:pPr lvl="4"/>
            <a:r>
              <a:rPr lang="hu-HU" smtClean="0"/>
              <a:t>Ötödik szint</a:t>
            </a:r>
            <a:endParaRPr lang="hu-HU"/>
          </a:p>
        </p:txBody>
      </p:sp>
      <p:sp>
        <p:nvSpPr>
          <p:cNvPr id="4" name="Dátum helye 3"/>
          <p:cNvSpPr>
            <a:spLocks noGrp="1"/>
          </p:cNvSpPr>
          <p:nvPr>
            <p:ph type="dt" sz="half" idx="10"/>
          </p:nvPr>
        </p:nvSpPr>
        <p:spPr/>
        <p:txBody>
          <a:bodyPr/>
          <a:lstStyle/>
          <a:p>
            <a:fld id="{FDC852EB-0B61-482F-835F-2547BD7E41FC}" type="datetimeFigureOut">
              <a:rPr lang="hu-HU" smtClean="0"/>
              <a:pPr/>
              <a:t>2015.04.22.</a:t>
            </a:fld>
            <a:endParaRPr lang="hu-HU"/>
          </a:p>
        </p:txBody>
      </p:sp>
      <p:sp>
        <p:nvSpPr>
          <p:cNvPr id="5" name="Élőláb helye 4"/>
          <p:cNvSpPr>
            <a:spLocks noGrp="1"/>
          </p:cNvSpPr>
          <p:nvPr>
            <p:ph type="ftr" sz="quarter" idx="11"/>
          </p:nvPr>
        </p:nvSpPr>
        <p:spPr/>
        <p:txBody>
          <a:bodyPr/>
          <a:lstStyle/>
          <a:p>
            <a:endParaRPr lang="hu-HU"/>
          </a:p>
        </p:txBody>
      </p:sp>
      <p:sp>
        <p:nvSpPr>
          <p:cNvPr id="6" name="Dia számának helye 5"/>
          <p:cNvSpPr>
            <a:spLocks noGrp="1"/>
          </p:cNvSpPr>
          <p:nvPr>
            <p:ph type="sldNum" sz="quarter" idx="12"/>
          </p:nvPr>
        </p:nvSpPr>
        <p:spPr/>
        <p:txBody>
          <a:bodyPr/>
          <a:lstStyle/>
          <a:p>
            <a:fld id="{92DF6B36-CD34-4CBD-8766-96A6379BC185}" type="slidenum">
              <a:rPr lang="hu-HU" smtClean="0"/>
              <a:pPr/>
              <a:t>‹#›</a:t>
            </a:fld>
            <a:endParaRPr lang="hu-HU"/>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vertTitleAndTx" preserve="1">
  <p:cSld name="Függőleges cím és szöveg">
    <p:spTree>
      <p:nvGrpSpPr>
        <p:cNvPr id="1" name=""/>
        <p:cNvGrpSpPr/>
        <p:nvPr/>
      </p:nvGrpSpPr>
      <p:grpSpPr>
        <a:xfrm>
          <a:off x="0" y="0"/>
          <a:ext cx="0" cy="0"/>
          <a:chOff x="0" y="0"/>
          <a:chExt cx="0" cy="0"/>
        </a:xfrm>
      </p:grpSpPr>
      <p:sp>
        <p:nvSpPr>
          <p:cNvPr id="2" name="Függőleges cím 1"/>
          <p:cNvSpPr>
            <a:spLocks noGrp="1"/>
          </p:cNvSpPr>
          <p:nvPr>
            <p:ph type="title" orient="vert"/>
          </p:nvPr>
        </p:nvSpPr>
        <p:spPr>
          <a:xfrm>
            <a:off x="6629400" y="274638"/>
            <a:ext cx="2057400" cy="5851525"/>
          </a:xfrm>
        </p:spPr>
        <p:txBody>
          <a:bodyPr vert="eaVert"/>
          <a:lstStyle/>
          <a:p>
            <a:r>
              <a:rPr lang="hu-HU" smtClean="0"/>
              <a:t>Mintacím szerkesztése</a:t>
            </a:r>
            <a:endParaRPr lang="hu-HU"/>
          </a:p>
        </p:txBody>
      </p:sp>
      <p:sp>
        <p:nvSpPr>
          <p:cNvPr id="3" name="Függőleges szöveg helye 2"/>
          <p:cNvSpPr>
            <a:spLocks noGrp="1"/>
          </p:cNvSpPr>
          <p:nvPr>
            <p:ph type="body" orient="vert" idx="1"/>
          </p:nvPr>
        </p:nvSpPr>
        <p:spPr>
          <a:xfrm>
            <a:off x="457200" y="274638"/>
            <a:ext cx="6019800" cy="5851525"/>
          </a:xfrm>
        </p:spPr>
        <p:txBody>
          <a:bodyPr vert="eaVert"/>
          <a:lstStyle/>
          <a:p>
            <a:pPr lvl="0"/>
            <a:r>
              <a:rPr lang="hu-HU" smtClean="0"/>
              <a:t>Mintaszöveg szerkesztése</a:t>
            </a:r>
          </a:p>
          <a:p>
            <a:pPr lvl="1"/>
            <a:r>
              <a:rPr lang="hu-HU" smtClean="0"/>
              <a:t>Második szint</a:t>
            </a:r>
          </a:p>
          <a:p>
            <a:pPr lvl="2"/>
            <a:r>
              <a:rPr lang="hu-HU" smtClean="0"/>
              <a:t>Harmadik szint</a:t>
            </a:r>
          </a:p>
          <a:p>
            <a:pPr lvl="3"/>
            <a:r>
              <a:rPr lang="hu-HU" smtClean="0"/>
              <a:t>Negyedik szint</a:t>
            </a:r>
          </a:p>
          <a:p>
            <a:pPr lvl="4"/>
            <a:r>
              <a:rPr lang="hu-HU" smtClean="0"/>
              <a:t>Ötödik szint</a:t>
            </a:r>
            <a:endParaRPr lang="hu-HU"/>
          </a:p>
        </p:txBody>
      </p:sp>
      <p:sp>
        <p:nvSpPr>
          <p:cNvPr id="4" name="Dátum helye 3"/>
          <p:cNvSpPr>
            <a:spLocks noGrp="1"/>
          </p:cNvSpPr>
          <p:nvPr>
            <p:ph type="dt" sz="half" idx="10"/>
          </p:nvPr>
        </p:nvSpPr>
        <p:spPr/>
        <p:txBody>
          <a:bodyPr/>
          <a:lstStyle/>
          <a:p>
            <a:fld id="{FDC852EB-0B61-482F-835F-2547BD7E41FC}" type="datetimeFigureOut">
              <a:rPr lang="hu-HU" smtClean="0"/>
              <a:pPr/>
              <a:t>2015.04.22.</a:t>
            </a:fld>
            <a:endParaRPr lang="hu-HU"/>
          </a:p>
        </p:txBody>
      </p:sp>
      <p:sp>
        <p:nvSpPr>
          <p:cNvPr id="5" name="Élőláb helye 4"/>
          <p:cNvSpPr>
            <a:spLocks noGrp="1"/>
          </p:cNvSpPr>
          <p:nvPr>
            <p:ph type="ftr" sz="quarter" idx="11"/>
          </p:nvPr>
        </p:nvSpPr>
        <p:spPr/>
        <p:txBody>
          <a:bodyPr/>
          <a:lstStyle/>
          <a:p>
            <a:endParaRPr lang="hu-HU"/>
          </a:p>
        </p:txBody>
      </p:sp>
      <p:sp>
        <p:nvSpPr>
          <p:cNvPr id="6" name="Dia számának helye 5"/>
          <p:cNvSpPr>
            <a:spLocks noGrp="1"/>
          </p:cNvSpPr>
          <p:nvPr>
            <p:ph type="sldNum" sz="quarter" idx="12"/>
          </p:nvPr>
        </p:nvSpPr>
        <p:spPr/>
        <p:txBody>
          <a:bodyPr/>
          <a:lstStyle/>
          <a:p>
            <a:fld id="{92DF6B36-CD34-4CBD-8766-96A6379BC185}" type="slidenum">
              <a:rPr lang="hu-HU" smtClean="0"/>
              <a:pPr/>
              <a:t>‹#›</a:t>
            </a:fld>
            <a:endParaRPr lang="hu-HU"/>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userDrawn="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79512" y="1052737"/>
            <a:ext cx="8712968" cy="576063"/>
          </a:xfrm>
          <a:prstGeom prst="rect">
            <a:avLst/>
          </a:prstGeom>
        </p:spPr>
        <p:txBody>
          <a:bodyPr anchor="t">
            <a:normAutofit/>
          </a:bodyPr>
          <a:lstStyle>
            <a:lvl1pPr algn="l">
              <a:defRPr sz="2400">
                <a:solidFill>
                  <a:srgbClr val="A6A6A6"/>
                </a:solidFill>
              </a:defRPr>
            </a:lvl1pPr>
          </a:lstStyle>
          <a:p>
            <a:r>
              <a:rPr lang="en-US" dirty="0" smtClean="0"/>
              <a:t>Click to edit Master title style</a:t>
            </a:r>
            <a:endParaRPr lang="hu-HU" dirty="0"/>
          </a:p>
        </p:txBody>
      </p:sp>
      <p:sp>
        <p:nvSpPr>
          <p:cNvPr id="4" name="Date Placeholder 3"/>
          <p:cNvSpPr>
            <a:spLocks noGrp="1"/>
          </p:cNvSpPr>
          <p:nvPr>
            <p:ph type="dt" sz="half" idx="10"/>
          </p:nvPr>
        </p:nvSpPr>
        <p:spPr/>
        <p:txBody>
          <a:bodyPr/>
          <a:lstStyle/>
          <a:p>
            <a:fld id="{FDC852EB-0B61-482F-835F-2547BD7E41FC}" type="datetimeFigureOut">
              <a:rPr lang="hu-HU" smtClean="0"/>
              <a:pPr/>
              <a:t>2015.04.22.</a:t>
            </a:fld>
            <a:endParaRPr lang="hu-HU"/>
          </a:p>
        </p:txBody>
      </p:sp>
      <p:sp>
        <p:nvSpPr>
          <p:cNvPr id="5" name="Footer Placeholder 4"/>
          <p:cNvSpPr>
            <a:spLocks noGrp="1"/>
          </p:cNvSpPr>
          <p:nvPr>
            <p:ph type="ftr" sz="quarter" idx="11"/>
          </p:nvPr>
        </p:nvSpPr>
        <p:spPr/>
        <p:txBody>
          <a:bodyPr/>
          <a:lstStyle/>
          <a:p>
            <a:endParaRPr lang="hu-HU"/>
          </a:p>
        </p:txBody>
      </p:sp>
      <p:sp>
        <p:nvSpPr>
          <p:cNvPr id="6" name="Slide Number Placeholder 5"/>
          <p:cNvSpPr>
            <a:spLocks noGrp="1"/>
          </p:cNvSpPr>
          <p:nvPr>
            <p:ph type="sldNum" sz="quarter" idx="12"/>
          </p:nvPr>
        </p:nvSpPr>
        <p:spPr/>
        <p:txBody>
          <a:bodyPr/>
          <a:lstStyle/>
          <a:p>
            <a:fld id="{92DF6B36-CD34-4CBD-8766-96A6379BC185}" type="slidenum">
              <a:rPr lang="hu-HU" smtClean="0"/>
              <a:pPr/>
              <a:t>‹#›</a:t>
            </a:fld>
            <a:endParaRPr lang="hu-HU"/>
          </a:p>
        </p:txBody>
      </p:sp>
    </p:spTree>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theme" Target="../theme/theme1.xml"/><Relationship Id="rId1" Type="http://schemas.openxmlformats.org/officeDocument/2006/relationships/slideLayout" Target="../slideLayouts/slideLayout1.xml"/></Relationships>
</file>

<file path=ppt/slideMasters/_rels/slideMaster2.xml.rels><?xml version="1.0" encoding="UTF-8" standalone="yes"?>
<Relationships xmlns="http://schemas.openxmlformats.org/package/2006/relationships"><Relationship Id="rId8" Type="http://schemas.openxmlformats.org/officeDocument/2006/relationships/image" Target="../media/image2.jpeg"/><Relationship Id="rId3" Type="http://schemas.openxmlformats.org/officeDocument/2006/relationships/slideLayout" Target="../slideLayouts/slideLayout4.xml"/><Relationship Id="rId7" Type="http://schemas.openxmlformats.org/officeDocument/2006/relationships/theme" Target="../theme/theme2.xml"/><Relationship Id="rId2" Type="http://schemas.openxmlformats.org/officeDocument/2006/relationships/slideLayout" Target="../slideLayouts/slideLayout3.xml"/><Relationship Id="rId1" Type="http://schemas.openxmlformats.org/officeDocument/2006/relationships/slideLayout" Target="../slideLayouts/slideLayout2.xml"/><Relationship Id="rId6" Type="http://schemas.openxmlformats.org/officeDocument/2006/relationships/slideLayout" Target="../slideLayouts/slideLayout7.xml"/><Relationship Id="rId5" Type="http://schemas.openxmlformats.org/officeDocument/2006/relationships/slideLayout" Target="../slideLayouts/slideLayout6.xml"/><Relationship Id="rId4" Type="http://schemas.openxmlformats.org/officeDocument/2006/relationships/slideLayout" Target="../slideLayouts/slideLayout5.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15.xml"/><Relationship Id="rId13" Type="http://schemas.openxmlformats.org/officeDocument/2006/relationships/theme" Target="../theme/theme3.xml"/><Relationship Id="rId3" Type="http://schemas.openxmlformats.org/officeDocument/2006/relationships/slideLayout" Target="../slideLayouts/slideLayout10.xml"/><Relationship Id="rId7" Type="http://schemas.openxmlformats.org/officeDocument/2006/relationships/slideLayout" Target="../slideLayouts/slideLayout14.xml"/><Relationship Id="rId12" Type="http://schemas.openxmlformats.org/officeDocument/2006/relationships/slideLayout" Target="../slideLayouts/slideLayout19.xml"/><Relationship Id="rId2" Type="http://schemas.openxmlformats.org/officeDocument/2006/relationships/slideLayout" Target="../slideLayouts/slideLayout9.xml"/><Relationship Id="rId1" Type="http://schemas.openxmlformats.org/officeDocument/2006/relationships/slideLayout" Target="../slideLayouts/slideLayout8.xml"/><Relationship Id="rId6" Type="http://schemas.openxmlformats.org/officeDocument/2006/relationships/slideLayout" Target="../slideLayouts/slideLayout13.xml"/><Relationship Id="rId11" Type="http://schemas.openxmlformats.org/officeDocument/2006/relationships/slideLayout" Target="../slideLayouts/slideLayout18.xml"/><Relationship Id="rId5" Type="http://schemas.openxmlformats.org/officeDocument/2006/relationships/slideLayout" Target="../slideLayouts/slideLayout12.xml"/><Relationship Id="rId10" Type="http://schemas.openxmlformats.org/officeDocument/2006/relationships/slideLayout" Target="../slideLayouts/slideLayout17.xml"/><Relationship Id="rId4" Type="http://schemas.openxmlformats.org/officeDocument/2006/relationships/slideLayout" Target="../slideLayouts/slideLayout11.xml"/><Relationship Id="rId9" Type="http://schemas.openxmlformats.org/officeDocument/2006/relationships/slideLayout" Target="../slideLayouts/slideLayout16.xml"/><Relationship Id="rId14" Type="http://schemas.openxmlformats.org/officeDocument/2006/relationships/image" Target="../media/image2.jpe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58E6CB86-E5CC-41D3-B879-3C0D88271BFC}" type="datetimeFigureOut">
              <a:rPr lang="hu-HU" smtClean="0"/>
              <a:pPr/>
              <a:t>2015.04.22.</a:t>
            </a:fld>
            <a:endParaRPr lang="hu-HU"/>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hu-HU"/>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04E4CAB-6B3C-4AD3-B4DC-F54E735C0A1D}" type="slidenum">
              <a:rPr lang="hu-HU" smtClean="0"/>
              <a:pPr/>
              <a:t>‹#›</a:t>
            </a:fld>
            <a:endParaRPr lang="hu-HU"/>
          </a:p>
        </p:txBody>
      </p:sp>
      <p:pic>
        <p:nvPicPr>
          <p:cNvPr id="7" name="Picture 6" descr="3b_nyito.jpg"/>
          <p:cNvPicPr>
            <a:picLocks noChangeAspect="1"/>
          </p:cNvPicPr>
          <p:nvPr userDrawn="1"/>
        </p:nvPicPr>
        <p:blipFill>
          <a:blip r:embed="rId3" cstate="print"/>
          <a:stretch>
            <a:fillRect/>
          </a:stretch>
        </p:blipFill>
        <p:spPr>
          <a:xfrm>
            <a:off x="0" y="0"/>
            <a:ext cx="9143999" cy="2535935"/>
          </a:xfrm>
          <a:prstGeom prst="rect">
            <a:avLst/>
          </a:prstGeom>
        </p:spPr>
      </p:pic>
    </p:spTree>
  </p:cSld>
  <p:clrMap bg1="lt1" tx1="dk1" bg2="lt2" tx2="dk2" accent1="accent1" accent2="accent2" accent3="accent3" accent4="accent4" accent5="accent5" accent6="accent6" hlink="hlink" folHlink="folHlink"/>
  <p:sldLayoutIdLst>
    <p:sldLayoutId id="2147483649" r:id="rId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hu-H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FDC852EB-0B61-482F-835F-2547BD7E41FC}" type="datetimeFigureOut">
              <a:rPr lang="hu-HU" smtClean="0"/>
              <a:pPr/>
              <a:t>2015.04.22.</a:t>
            </a:fld>
            <a:endParaRPr lang="hu-HU"/>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hu-HU"/>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2DF6B36-CD34-4CBD-8766-96A6379BC185}" type="slidenum">
              <a:rPr lang="hu-HU" smtClean="0"/>
              <a:pPr/>
              <a:t>‹#›</a:t>
            </a:fld>
            <a:endParaRPr lang="hu-HU"/>
          </a:p>
        </p:txBody>
      </p:sp>
      <p:pic>
        <p:nvPicPr>
          <p:cNvPr id="7" name="Picture 6" descr="3b_koveto.jpg"/>
          <p:cNvPicPr>
            <a:picLocks noChangeAspect="1"/>
          </p:cNvPicPr>
          <p:nvPr userDrawn="1"/>
        </p:nvPicPr>
        <p:blipFill>
          <a:blip r:embed="rId8" cstate="print"/>
          <a:stretch>
            <a:fillRect/>
          </a:stretch>
        </p:blipFill>
        <p:spPr>
          <a:xfrm>
            <a:off x="0" y="0"/>
            <a:ext cx="9143999" cy="975360"/>
          </a:xfrm>
          <a:prstGeom prst="rect">
            <a:avLst/>
          </a:prstGeom>
        </p:spPr>
      </p:pic>
      <p:sp>
        <p:nvSpPr>
          <p:cNvPr id="8" name="TextBox 7"/>
          <p:cNvSpPr txBox="1"/>
          <p:nvPr userDrawn="1"/>
        </p:nvSpPr>
        <p:spPr>
          <a:xfrm>
            <a:off x="7380312" y="442058"/>
            <a:ext cx="1584176" cy="307777"/>
          </a:xfrm>
          <a:prstGeom prst="rect">
            <a:avLst/>
          </a:prstGeom>
          <a:noFill/>
        </p:spPr>
        <p:txBody>
          <a:bodyPr wrap="square" rtlCol="0">
            <a:spAutoFit/>
          </a:bodyPr>
          <a:lstStyle/>
          <a:p>
            <a:pPr algn="r"/>
            <a:fld id="{D4E9983B-DFD1-4436-BE07-561D6D98F346}" type="slidenum">
              <a:rPr lang="hu-HU" sz="1400" smtClean="0">
                <a:solidFill>
                  <a:srgbClr val="0070B8"/>
                </a:solidFill>
              </a:rPr>
              <a:pPr algn="r"/>
              <a:t>‹#›</a:t>
            </a:fld>
            <a:endParaRPr lang="hu-HU" sz="1400" dirty="0">
              <a:solidFill>
                <a:srgbClr val="0070B8"/>
              </a:solidFill>
            </a:endParaRPr>
          </a:p>
        </p:txBody>
      </p:sp>
    </p:spTree>
  </p:cSld>
  <p:clrMap bg1="lt1" tx1="dk1" bg2="lt2" tx2="dk2" accent1="accent1" accent2="accent2" accent3="accent3" accent4="accent4" accent5="accent5" accent6="accent6" hlink="hlink" folHlink="folHlink"/>
  <p:sldLayoutIdLst>
    <p:sldLayoutId id="2147483657" r:id="rId1"/>
    <p:sldLayoutId id="2147483651" r:id="rId2"/>
    <p:sldLayoutId id="2147483652" r:id="rId3"/>
    <p:sldLayoutId id="2147483662" r:id="rId4"/>
    <p:sldLayoutId id="2147483655" r:id="rId5"/>
    <p:sldLayoutId id="2147483659" r:id="rId6"/>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hu-H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Cím helye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hu-HU" smtClean="0"/>
              <a:t>Mintacím szerkesztése</a:t>
            </a:r>
            <a:endParaRPr lang="hu-HU"/>
          </a:p>
        </p:txBody>
      </p:sp>
      <p:sp>
        <p:nvSpPr>
          <p:cNvPr id="3" name="Szöveg helye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hu-HU" smtClean="0"/>
              <a:t>Mintaszöveg szerkesztése</a:t>
            </a:r>
          </a:p>
          <a:p>
            <a:pPr lvl="1"/>
            <a:r>
              <a:rPr lang="hu-HU" smtClean="0"/>
              <a:t>Második szint</a:t>
            </a:r>
          </a:p>
          <a:p>
            <a:pPr lvl="2"/>
            <a:r>
              <a:rPr lang="hu-HU" smtClean="0"/>
              <a:t>Harmadik szint</a:t>
            </a:r>
          </a:p>
          <a:p>
            <a:pPr lvl="3"/>
            <a:r>
              <a:rPr lang="hu-HU" smtClean="0"/>
              <a:t>Negyedik szint</a:t>
            </a:r>
          </a:p>
          <a:p>
            <a:pPr lvl="4"/>
            <a:r>
              <a:rPr lang="hu-HU" smtClean="0"/>
              <a:t>Ötödik szint</a:t>
            </a:r>
            <a:endParaRPr lang="hu-HU"/>
          </a:p>
        </p:txBody>
      </p:sp>
      <p:sp>
        <p:nvSpPr>
          <p:cNvPr id="4" name="Dátum helye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58E6CB86-E5CC-41D3-B879-3C0D88271BFC}" type="datetimeFigureOut">
              <a:rPr lang="hu-HU" smtClean="0"/>
              <a:pPr/>
              <a:t>2015.04.22.</a:t>
            </a:fld>
            <a:endParaRPr lang="hu-HU"/>
          </a:p>
        </p:txBody>
      </p:sp>
      <p:sp>
        <p:nvSpPr>
          <p:cNvPr id="5" name="Élőláb helye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hu-HU"/>
          </a:p>
        </p:txBody>
      </p:sp>
      <p:sp>
        <p:nvSpPr>
          <p:cNvPr id="6" name="Dia számának helye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04E4CAB-6B3C-4AD3-B4DC-F54E735C0A1D}" type="slidenum">
              <a:rPr lang="hu-HU" smtClean="0"/>
              <a:pPr/>
              <a:t>‹#›</a:t>
            </a:fld>
            <a:endParaRPr lang="hu-HU"/>
          </a:p>
        </p:txBody>
      </p:sp>
      <p:pic>
        <p:nvPicPr>
          <p:cNvPr id="7" name="Picture 6" descr="3b_koveto.jpg"/>
          <p:cNvPicPr>
            <a:picLocks noChangeAspect="1"/>
          </p:cNvPicPr>
          <p:nvPr userDrawn="1"/>
        </p:nvPicPr>
        <p:blipFill>
          <a:blip r:embed="rId14" cstate="print"/>
          <a:stretch>
            <a:fillRect/>
          </a:stretch>
        </p:blipFill>
        <p:spPr>
          <a:xfrm>
            <a:off x="0" y="0"/>
            <a:ext cx="9143999" cy="975360"/>
          </a:xfrm>
          <a:prstGeom prst="rect">
            <a:avLst/>
          </a:prstGeom>
        </p:spPr>
      </p:pic>
      <p:sp>
        <p:nvSpPr>
          <p:cNvPr id="8" name="TextBox 7"/>
          <p:cNvSpPr txBox="1"/>
          <p:nvPr userDrawn="1"/>
        </p:nvSpPr>
        <p:spPr>
          <a:xfrm>
            <a:off x="7380312" y="442058"/>
            <a:ext cx="1584176" cy="307777"/>
          </a:xfrm>
          <a:prstGeom prst="rect">
            <a:avLst/>
          </a:prstGeom>
          <a:noFill/>
        </p:spPr>
        <p:txBody>
          <a:bodyPr wrap="square" rtlCol="0">
            <a:spAutoFit/>
          </a:bodyPr>
          <a:lstStyle/>
          <a:p>
            <a:pPr algn="r"/>
            <a:fld id="{D4E9983B-DFD1-4436-BE07-561D6D98F346}" type="slidenum">
              <a:rPr lang="hu-HU" sz="1400" smtClean="0">
                <a:solidFill>
                  <a:srgbClr val="0070B8"/>
                </a:solidFill>
              </a:rPr>
              <a:pPr algn="r"/>
              <a:t>‹#›</a:t>
            </a:fld>
            <a:endParaRPr lang="hu-HU" sz="1400" dirty="0">
              <a:solidFill>
                <a:srgbClr val="0070B8"/>
              </a:solidFill>
            </a:endParaRPr>
          </a:p>
        </p:txBody>
      </p:sp>
    </p:spTree>
  </p:cSld>
  <p:clrMap bg1="lt1" tx1="dk1" bg2="lt2" tx2="dk2" accent1="accent1" accent2="accent2" accent3="accent3" accent4="accent4" accent5="accent5" accent6="accent6" hlink="hlink" folHlink="folHlink"/>
  <p:sldLayoutIdLst>
    <p:sldLayoutId id="2147483664" r:id="rId1"/>
    <p:sldLayoutId id="2147483665" r:id="rId2"/>
    <p:sldLayoutId id="2147483666" r:id="rId3"/>
    <p:sldLayoutId id="2147483667" r:id="rId4"/>
    <p:sldLayoutId id="2147483668" r:id="rId5"/>
    <p:sldLayoutId id="2147483669" r:id="rId6"/>
    <p:sldLayoutId id="2147483670" r:id="rId7"/>
    <p:sldLayoutId id="2147483671" r:id="rId8"/>
    <p:sldLayoutId id="2147483672" r:id="rId9"/>
    <p:sldLayoutId id="2147483673" r:id="rId10"/>
    <p:sldLayoutId id="2147483674" r:id="rId11"/>
    <p:sldLayoutId id="2147483675" r:id="rId12"/>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hu-H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0.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14.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7.xml.rels><?xml version="1.0" encoding="UTF-8" standalone="yes"?>
<Relationships xmlns="http://schemas.openxmlformats.org/package/2006/relationships"><Relationship Id="rId2" Type="http://schemas.openxmlformats.org/officeDocument/2006/relationships/chart" Target="../charts/chart1.xml"/><Relationship Id="rId1" Type="http://schemas.openxmlformats.org/officeDocument/2006/relationships/slideLayout" Target="../slideLayouts/slideLayout14.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9.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Layout" Target="../slideLayouts/slideLayout14.xml"/><Relationship Id="rId6" Type="http://schemas.openxmlformats.org/officeDocument/2006/relationships/image" Target="../media/image8.png"/><Relationship Id="rId5" Type="http://schemas.openxmlformats.org/officeDocument/2006/relationships/image" Target="../media/image7.png"/><Relationship Id="rId4" Type="http://schemas.openxmlformats.org/officeDocument/2006/relationships/image" Target="../media/image6.png"/></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25.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14.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Subtitle 4"/>
          <p:cNvSpPr>
            <a:spLocks noGrp="1"/>
          </p:cNvSpPr>
          <p:nvPr>
            <p:ph type="subTitle" idx="1"/>
          </p:nvPr>
        </p:nvSpPr>
        <p:spPr>
          <a:xfrm>
            <a:off x="785786" y="2708920"/>
            <a:ext cx="7786742" cy="1800200"/>
          </a:xfrm>
        </p:spPr>
        <p:txBody>
          <a:bodyPr/>
          <a:lstStyle/>
          <a:p>
            <a:pPr algn="ctr"/>
            <a:r>
              <a:rPr lang="hu-HU" sz="3600" b="1" i="1" dirty="0" smtClean="0">
                <a:solidFill>
                  <a:srgbClr val="002060"/>
                </a:solidFill>
                <a:latin typeface="Arial" pitchFamily="34" charset="0"/>
                <a:cs typeface="Arial" pitchFamily="34" charset="0"/>
              </a:rPr>
              <a:t>National </a:t>
            </a:r>
            <a:r>
              <a:rPr lang="hu-HU" sz="3600" b="1" i="1" dirty="0" err="1" smtClean="0">
                <a:solidFill>
                  <a:srgbClr val="002060"/>
                </a:solidFill>
                <a:latin typeface="Arial" pitchFamily="34" charset="0"/>
                <a:cs typeface="Arial" pitchFamily="34" charset="0"/>
              </a:rPr>
              <a:t>situation</a:t>
            </a:r>
            <a:r>
              <a:rPr lang="hu-HU" sz="3600" b="1" i="1" dirty="0" smtClean="0">
                <a:solidFill>
                  <a:srgbClr val="002060"/>
                </a:solidFill>
                <a:latin typeface="Arial" pitchFamily="34" charset="0"/>
                <a:cs typeface="Arial" pitchFamily="34" charset="0"/>
              </a:rPr>
              <a:t> </a:t>
            </a:r>
            <a:r>
              <a:rPr lang="hu-HU" sz="3600" b="1" i="1" dirty="0" err="1" smtClean="0">
                <a:solidFill>
                  <a:srgbClr val="002060"/>
                </a:solidFill>
                <a:latin typeface="Arial" pitchFamily="34" charset="0"/>
                <a:cs typeface="Arial" pitchFamily="34" charset="0"/>
              </a:rPr>
              <a:t>in</a:t>
            </a:r>
            <a:r>
              <a:rPr lang="hu-HU" sz="3600" b="1" i="1" dirty="0" smtClean="0">
                <a:solidFill>
                  <a:srgbClr val="002060"/>
                </a:solidFill>
                <a:latin typeface="Arial" pitchFamily="34" charset="0"/>
                <a:cs typeface="Arial" pitchFamily="34" charset="0"/>
              </a:rPr>
              <a:t> </a:t>
            </a:r>
            <a:r>
              <a:rPr lang="hu-HU" sz="3600" b="1" i="1" dirty="0" err="1" smtClean="0">
                <a:solidFill>
                  <a:srgbClr val="002060"/>
                </a:solidFill>
                <a:latin typeface="Arial" pitchFamily="34" charset="0"/>
                <a:cs typeface="Arial" pitchFamily="34" charset="0"/>
              </a:rPr>
              <a:t>field</a:t>
            </a:r>
            <a:r>
              <a:rPr lang="hu-HU" sz="3600" b="1" i="1" dirty="0" smtClean="0">
                <a:solidFill>
                  <a:srgbClr val="002060"/>
                </a:solidFill>
                <a:latin typeface="Arial" pitchFamily="34" charset="0"/>
                <a:cs typeface="Arial" pitchFamily="34" charset="0"/>
              </a:rPr>
              <a:t> of </a:t>
            </a:r>
            <a:r>
              <a:rPr lang="hu-HU" sz="3600" b="1" i="1" dirty="0" err="1" smtClean="0">
                <a:solidFill>
                  <a:srgbClr val="002060"/>
                </a:solidFill>
                <a:latin typeface="Arial" pitchFamily="34" charset="0"/>
                <a:cs typeface="Arial" pitchFamily="34" charset="0"/>
              </a:rPr>
              <a:t>spectrum</a:t>
            </a:r>
            <a:r>
              <a:rPr lang="hu-HU" sz="3600" b="1" i="1" dirty="0" smtClean="0">
                <a:solidFill>
                  <a:srgbClr val="002060"/>
                </a:solidFill>
                <a:latin typeface="Arial" pitchFamily="34" charset="0"/>
                <a:cs typeface="Arial" pitchFamily="34" charset="0"/>
              </a:rPr>
              <a:t> management and </a:t>
            </a:r>
            <a:r>
              <a:rPr lang="hu-HU" sz="3600" b="1" i="1" dirty="0" err="1" smtClean="0">
                <a:solidFill>
                  <a:srgbClr val="002060"/>
                </a:solidFill>
                <a:latin typeface="Arial" pitchFamily="34" charset="0"/>
                <a:cs typeface="Arial" pitchFamily="34" charset="0"/>
              </a:rPr>
              <a:t>broadcasting</a:t>
            </a:r>
            <a:r>
              <a:rPr lang="hu-HU" sz="3600" b="1" i="1" dirty="0" smtClean="0">
                <a:solidFill>
                  <a:srgbClr val="002060"/>
                </a:solidFill>
                <a:latin typeface="Arial" pitchFamily="34" charset="0"/>
                <a:cs typeface="Arial" pitchFamily="34" charset="0"/>
              </a:rPr>
              <a:t> </a:t>
            </a:r>
          </a:p>
        </p:txBody>
      </p:sp>
      <p:sp>
        <p:nvSpPr>
          <p:cNvPr id="8" name="Szöveg helye 7"/>
          <p:cNvSpPr>
            <a:spLocks noGrp="1"/>
          </p:cNvSpPr>
          <p:nvPr>
            <p:ph type="body" sz="half" idx="13"/>
          </p:nvPr>
        </p:nvSpPr>
        <p:spPr>
          <a:xfrm>
            <a:off x="179512" y="5949280"/>
            <a:ext cx="4248472" cy="720080"/>
          </a:xfrm>
        </p:spPr>
        <p:txBody>
          <a:bodyPr/>
          <a:lstStyle/>
          <a:p>
            <a:pPr algn="just"/>
            <a:r>
              <a:rPr lang="hu-HU" sz="1200" b="1" i="1" dirty="0" smtClean="0">
                <a:solidFill>
                  <a:srgbClr val="002060"/>
                </a:solidFill>
                <a:latin typeface="Arial" pitchFamily="34" charset="0"/>
                <a:cs typeface="Arial" pitchFamily="34" charset="0"/>
              </a:rPr>
              <a:t>Gyula Simon</a:t>
            </a:r>
          </a:p>
          <a:p>
            <a:pPr algn="just"/>
            <a:r>
              <a:rPr lang="hu-HU" sz="1100" i="1" dirty="0" smtClean="0">
                <a:solidFill>
                  <a:srgbClr val="002060"/>
                </a:solidFill>
                <a:latin typeface="Arial" pitchFamily="34" charset="0"/>
                <a:cs typeface="Arial" pitchFamily="34" charset="0"/>
              </a:rPr>
              <a:t>Head of International </a:t>
            </a:r>
            <a:r>
              <a:rPr lang="hu-HU" sz="1100" i="1" dirty="0" err="1" smtClean="0">
                <a:solidFill>
                  <a:srgbClr val="002060"/>
                </a:solidFill>
                <a:latin typeface="Arial" pitchFamily="34" charset="0"/>
                <a:cs typeface="Arial" pitchFamily="34" charset="0"/>
              </a:rPr>
              <a:t>Frequency</a:t>
            </a:r>
            <a:r>
              <a:rPr lang="hu-HU" sz="1100" i="1" dirty="0" smtClean="0">
                <a:solidFill>
                  <a:srgbClr val="002060"/>
                </a:solidFill>
                <a:latin typeface="Arial" pitchFamily="34" charset="0"/>
                <a:cs typeface="Arial" pitchFamily="34" charset="0"/>
              </a:rPr>
              <a:t> </a:t>
            </a:r>
            <a:r>
              <a:rPr lang="hu-HU" sz="1100" i="1" dirty="0" err="1" smtClean="0">
                <a:solidFill>
                  <a:srgbClr val="002060"/>
                </a:solidFill>
                <a:latin typeface="Arial" pitchFamily="34" charset="0"/>
                <a:cs typeface="Arial" pitchFamily="34" charset="0"/>
              </a:rPr>
              <a:t>Bureau</a:t>
            </a:r>
            <a:endParaRPr lang="hu-HU" sz="1100" i="1" dirty="0" smtClean="0">
              <a:solidFill>
                <a:srgbClr val="002060"/>
              </a:solidFill>
              <a:latin typeface="Arial" pitchFamily="34" charset="0"/>
              <a:cs typeface="Arial" pitchFamily="34" charset="0"/>
            </a:endParaRPr>
          </a:p>
          <a:p>
            <a:pPr algn="just"/>
            <a:r>
              <a:rPr lang="hu-HU" sz="1100" i="1" dirty="0" smtClean="0">
                <a:solidFill>
                  <a:srgbClr val="002060"/>
                </a:solidFill>
                <a:latin typeface="Arial" pitchFamily="34" charset="0"/>
                <a:cs typeface="Arial" pitchFamily="34" charset="0"/>
              </a:rPr>
              <a:t>National Media and </a:t>
            </a:r>
            <a:r>
              <a:rPr lang="hu-HU" sz="1100" i="1" dirty="0" err="1" smtClean="0">
                <a:solidFill>
                  <a:srgbClr val="002060"/>
                </a:solidFill>
                <a:latin typeface="Arial" pitchFamily="34" charset="0"/>
                <a:cs typeface="Arial" pitchFamily="34" charset="0"/>
              </a:rPr>
              <a:t>Infocommunications</a:t>
            </a:r>
            <a:r>
              <a:rPr lang="hu-HU" sz="1100" i="1" dirty="0" smtClean="0">
                <a:solidFill>
                  <a:srgbClr val="002060"/>
                </a:solidFill>
                <a:latin typeface="Arial" pitchFamily="34" charset="0"/>
                <a:cs typeface="Arial" pitchFamily="34" charset="0"/>
              </a:rPr>
              <a:t> </a:t>
            </a:r>
            <a:r>
              <a:rPr lang="hu-HU" sz="1100" i="1" dirty="0" err="1" smtClean="0">
                <a:solidFill>
                  <a:srgbClr val="002060"/>
                </a:solidFill>
                <a:latin typeface="Arial" pitchFamily="34" charset="0"/>
                <a:cs typeface="Arial" pitchFamily="34" charset="0"/>
              </a:rPr>
              <a:t>Authority</a:t>
            </a:r>
            <a:r>
              <a:rPr lang="hu-HU" sz="1100" i="1" dirty="0" smtClean="0">
                <a:solidFill>
                  <a:srgbClr val="002060"/>
                </a:solidFill>
                <a:latin typeface="Arial" pitchFamily="34" charset="0"/>
                <a:cs typeface="Arial" pitchFamily="34" charset="0"/>
              </a:rPr>
              <a:t>  (NMHH)</a:t>
            </a:r>
          </a:p>
          <a:p>
            <a:pPr algn="just"/>
            <a:endParaRPr lang="hu-HU" i="1" dirty="0">
              <a:solidFill>
                <a:srgbClr val="002060"/>
              </a:solidFill>
              <a:latin typeface="Arial" pitchFamily="34" charset="0"/>
              <a:cs typeface="Arial" pitchFamily="34" charset="0"/>
            </a:endParaRPr>
          </a:p>
        </p:txBody>
      </p:sp>
      <p:sp>
        <p:nvSpPr>
          <p:cNvPr id="4" name="Szövegdoboz 3"/>
          <p:cNvSpPr txBox="1"/>
          <p:nvPr/>
        </p:nvSpPr>
        <p:spPr>
          <a:xfrm>
            <a:off x="6660232" y="6093296"/>
            <a:ext cx="2106923" cy="461665"/>
          </a:xfrm>
          <a:prstGeom prst="rect">
            <a:avLst/>
          </a:prstGeom>
          <a:noFill/>
        </p:spPr>
        <p:txBody>
          <a:bodyPr wrap="none" rtlCol="0">
            <a:spAutoFit/>
          </a:bodyPr>
          <a:lstStyle/>
          <a:p>
            <a:r>
              <a:rPr lang="hu-HU" sz="1200" b="1" i="1" dirty="0" err="1" smtClean="0">
                <a:solidFill>
                  <a:srgbClr val="002060"/>
                </a:solidFill>
              </a:rPr>
              <a:t>Regional</a:t>
            </a:r>
            <a:r>
              <a:rPr lang="hu-HU" sz="1200" b="1" i="1" dirty="0" smtClean="0">
                <a:solidFill>
                  <a:srgbClr val="002060"/>
                </a:solidFill>
              </a:rPr>
              <a:t> </a:t>
            </a:r>
            <a:r>
              <a:rPr lang="hu-HU" sz="1200" b="1" i="1" dirty="0" err="1" smtClean="0">
                <a:solidFill>
                  <a:srgbClr val="002060"/>
                </a:solidFill>
              </a:rPr>
              <a:t>Development</a:t>
            </a:r>
            <a:r>
              <a:rPr lang="hu-HU" sz="1200" b="1" i="1" dirty="0" smtClean="0">
                <a:solidFill>
                  <a:srgbClr val="002060"/>
                </a:solidFill>
              </a:rPr>
              <a:t> Forum</a:t>
            </a:r>
          </a:p>
          <a:p>
            <a:r>
              <a:rPr lang="hu-HU" sz="1200" b="1" i="1" dirty="0" err="1" smtClean="0">
                <a:solidFill>
                  <a:srgbClr val="002060"/>
                </a:solidFill>
              </a:rPr>
              <a:t>Bucharest</a:t>
            </a:r>
            <a:r>
              <a:rPr lang="hu-HU" sz="1200" b="1" i="1" dirty="0" smtClean="0">
                <a:solidFill>
                  <a:srgbClr val="002060"/>
                </a:solidFill>
              </a:rPr>
              <a:t>, 20-22 </a:t>
            </a:r>
            <a:r>
              <a:rPr lang="hu-HU" sz="1200" b="1" i="1" dirty="0" err="1" smtClean="0">
                <a:solidFill>
                  <a:srgbClr val="002060"/>
                </a:solidFill>
              </a:rPr>
              <a:t>April</a:t>
            </a:r>
            <a:r>
              <a:rPr lang="hu-HU" sz="1200" b="1" i="1" dirty="0" smtClean="0">
                <a:solidFill>
                  <a:srgbClr val="002060"/>
                </a:solidFill>
              </a:rPr>
              <a:t>, 2015</a:t>
            </a:r>
            <a:endParaRPr lang="hu-HU" sz="1200" b="1" i="1" dirty="0">
              <a:solidFill>
                <a:srgbClr val="002060"/>
              </a:solidFill>
            </a:endParaRP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zövegdoboz 1"/>
          <p:cNvSpPr txBox="1"/>
          <p:nvPr/>
        </p:nvSpPr>
        <p:spPr>
          <a:xfrm>
            <a:off x="2555776" y="1700808"/>
            <a:ext cx="3384376" cy="584775"/>
          </a:xfrm>
          <a:prstGeom prst="rect">
            <a:avLst/>
          </a:prstGeom>
          <a:noFill/>
        </p:spPr>
        <p:txBody>
          <a:bodyPr wrap="square" rtlCol="0">
            <a:spAutoFit/>
          </a:bodyPr>
          <a:lstStyle/>
          <a:p>
            <a:pPr algn="ctr"/>
            <a:r>
              <a:rPr lang="hu-HU" sz="3200" b="1" i="1" dirty="0" err="1" smtClean="0">
                <a:solidFill>
                  <a:srgbClr val="002060"/>
                </a:solidFill>
              </a:rPr>
              <a:t>Content</a:t>
            </a:r>
            <a:endParaRPr lang="hu-HU" sz="3200" b="1" i="1" dirty="0">
              <a:solidFill>
                <a:srgbClr val="002060"/>
              </a:solidFill>
            </a:endParaRPr>
          </a:p>
        </p:txBody>
      </p:sp>
      <p:sp>
        <p:nvSpPr>
          <p:cNvPr id="3" name="Téglalap 2"/>
          <p:cNvSpPr/>
          <p:nvPr/>
        </p:nvSpPr>
        <p:spPr>
          <a:xfrm>
            <a:off x="899592" y="2708920"/>
            <a:ext cx="7632848" cy="2862322"/>
          </a:xfrm>
          <a:prstGeom prst="rect">
            <a:avLst/>
          </a:prstGeom>
        </p:spPr>
        <p:txBody>
          <a:bodyPr wrap="square">
            <a:spAutoFit/>
          </a:bodyPr>
          <a:lstStyle/>
          <a:p>
            <a:r>
              <a:rPr lang="hu-HU" sz="2000" b="1" i="1" dirty="0" err="1" smtClean="0">
                <a:solidFill>
                  <a:srgbClr val="002060"/>
                </a:solidFill>
                <a:latin typeface="Arial" pitchFamily="34" charset="0"/>
                <a:cs typeface="Arial" pitchFamily="34" charset="0"/>
              </a:rPr>
              <a:t>Spectrum</a:t>
            </a:r>
            <a:r>
              <a:rPr lang="hu-HU" sz="2000" b="1" i="1" dirty="0" smtClean="0">
                <a:solidFill>
                  <a:srgbClr val="002060"/>
                </a:solidFill>
                <a:latin typeface="Arial" pitchFamily="34" charset="0"/>
                <a:cs typeface="Arial" pitchFamily="34" charset="0"/>
              </a:rPr>
              <a:t> management:</a:t>
            </a:r>
          </a:p>
          <a:p>
            <a:r>
              <a:rPr lang="hu-HU" sz="2000" b="1" i="1" dirty="0" smtClean="0">
                <a:solidFill>
                  <a:srgbClr val="002060"/>
                </a:solidFill>
                <a:latin typeface="Arial" pitchFamily="34" charset="0"/>
                <a:cs typeface="Arial" pitchFamily="34" charset="0"/>
              </a:rPr>
              <a:t>     - </a:t>
            </a:r>
            <a:r>
              <a:rPr lang="hu-HU" sz="2000" b="1" i="1" dirty="0" err="1" smtClean="0">
                <a:solidFill>
                  <a:srgbClr val="002060"/>
                </a:solidFill>
                <a:latin typeface="Arial" pitchFamily="34" charset="0"/>
                <a:cs typeface="Arial" pitchFamily="34" charset="0"/>
              </a:rPr>
              <a:t>multiband</a:t>
            </a:r>
            <a:r>
              <a:rPr lang="hu-HU" sz="2000" b="1" i="1" dirty="0" smtClean="0">
                <a:solidFill>
                  <a:srgbClr val="002060"/>
                </a:solidFill>
                <a:latin typeface="Arial" pitchFamily="34" charset="0"/>
                <a:cs typeface="Arial" pitchFamily="34" charset="0"/>
              </a:rPr>
              <a:t> tender </a:t>
            </a:r>
            <a:r>
              <a:rPr lang="en-US" sz="2000" b="1" i="1" dirty="0" smtClean="0">
                <a:solidFill>
                  <a:srgbClr val="002060"/>
                </a:solidFill>
                <a:latin typeface="Arial" pitchFamily="34" charset="0"/>
                <a:cs typeface="Arial" pitchFamily="34" charset="0"/>
              </a:rPr>
              <a:t>for broadband services</a:t>
            </a:r>
            <a:endParaRPr lang="hu-HU" sz="2000" b="1" i="1" dirty="0" smtClean="0">
              <a:solidFill>
                <a:srgbClr val="002060"/>
              </a:solidFill>
              <a:latin typeface="Arial" pitchFamily="34" charset="0"/>
              <a:cs typeface="Arial" pitchFamily="34" charset="0"/>
            </a:endParaRPr>
          </a:p>
          <a:p>
            <a:r>
              <a:rPr lang="hu-HU" sz="2000" b="1" i="1" dirty="0" smtClean="0">
                <a:solidFill>
                  <a:srgbClr val="002060"/>
                </a:solidFill>
                <a:latin typeface="Arial" pitchFamily="34" charset="0"/>
                <a:cs typeface="Arial" pitchFamily="34" charset="0"/>
              </a:rPr>
              <a:t>     - 3,4- 3,8 </a:t>
            </a:r>
            <a:r>
              <a:rPr lang="hu-HU" sz="2000" b="1" i="1" dirty="0" err="1" smtClean="0">
                <a:solidFill>
                  <a:srgbClr val="002060"/>
                </a:solidFill>
                <a:latin typeface="Arial" pitchFamily="34" charset="0"/>
                <a:cs typeface="Arial" pitchFamily="34" charset="0"/>
              </a:rPr>
              <a:t>GHz</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band</a:t>
            </a:r>
            <a:r>
              <a:rPr lang="hu-HU" sz="2000" b="1" i="1" dirty="0" smtClean="0">
                <a:solidFill>
                  <a:srgbClr val="002060"/>
                </a:solidFill>
                <a:latin typeface="Arial" pitchFamily="34" charset="0"/>
                <a:cs typeface="Arial" pitchFamily="34" charset="0"/>
              </a:rPr>
              <a:t> </a:t>
            </a:r>
          </a:p>
          <a:p>
            <a:endParaRPr lang="hu-HU" sz="2000" b="1" i="1" dirty="0" smtClean="0">
              <a:solidFill>
                <a:srgbClr val="002060"/>
              </a:solidFill>
              <a:latin typeface="Arial" pitchFamily="34" charset="0"/>
              <a:cs typeface="Arial" pitchFamily="34" charset="0"/>
            </a:endParaRPr>
          </a:p>
          <a:p>
            <a:pPr lvl="0"/>
            <a:r>
              <a:rPr lang="hu-HU" sz="2000" b="1" i="1" dirty="0" err="1" smtClean="0">
                <a:solidFill>
                  <a:srgbClr val="002060"/>
                </a:solidFill>
                <a:latin typeface="Arial" pitchFamily="34" charset="0"/>
                <a:cs typeface="Arial" pitchFamily="34" charset="0"/>
              </a:rPr>
              <a:t>Rules</a:t>
            </a:r>
            <a:r>
              <a:rPr lang="hu-HU" sz="2000" b="1" i="1" dirty="0" smtClean="0">
                <a:solidFill>
                  <a:srgbClr val="002060"/>
                </a:solidFill>
                <a:latin typeface="Arial" pitchFamily="34" charset="0"/>
                <a:cs typeface="Arial" pitchFamily="34" charset="0"/>
              </a:rPr>
              <a:t> and </a:t>
            </a:r>
            <a:r>
              <a:rPr lang="hu-HU" sz="2000" b="1" i="1" dirty="0" err="1" smtClean="0">
                <a:solidFill>
                  <a:srgbClr val="002060"/>
                </a:solidFill>
                <a:latin typeface="Arial" pitchFamily="34" charset="0"/>
                <a:cs typeface="Arial" pitchFamily="34" charset="0"/>
              </a:rPr>
              <a:t>procedure</a:t>
            </a:r>
            <a:r>
              <a:rPr lang="hu-HU" sz="2000" b="1" i="1" dirty="0" smtClean="0">
                <a:solidFill>
                  <a:srgbClr val="002060"/>
                </a:solidFill>
                <a:latin typeface="Arial" pitchFamily="34" charset="0"/>
                <a:cs typeface="Arial" pitchFamily="34" charset="0"/>
              </a:rPr>
              <a:t> of </a:t>
            </a:r>
            <a:r>
              <a:rPr lang="hu-HU" sz="2000" b="1" i="1" dirty="0" err="1" smtClean="0">
                <a:solidFill>
                  <a:srgbClr val="002060"/>
                </a:solidFill>
                <a:latin typeface="Arial" pitchFamily="34" charset="0"/>
                <a:cs typeface="Arial" pitchFamily="34" charset="0"/>
              </a:rPr>
              <a:t>digital</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switchover</a:t>
            </a:r>
            <a:endParaRPr lang="hu-HU" sz="2000" b="1" i="1" dirty="0" smtClean="0">
              <a:solidFill>
                <a:srgbClr val="002060"/>
              </a:solidFill>
              <a:latin typeface="Arial" pitchFamily="34" charset="0"/>
              <a:cs typeface="Arial" pitchFamily="34" charset="0"/>
            </a:endParaRPr>
          </a:p>
          <a:p>
            <a:pPr lvl="0"/>
            <a:endParaRPr lang="hu-HU" sz="2000" b="1" i="1" dirty="0" smtClean="0">
              <a:solidFill>
                <a:srgbClr val="002060"/>
              </a:solidFill>
              <a:latin typeface="Arial" pitchFamily="34" charset="0"/>
              <a:cs typeface="Arial" pitchFamily="34" charset="0"/>
            </a:endParaRPr>
          </a:p>
          <a:p>
            <a:r>
              <a:rPr lang="hu-HU" sz="2000" b="1" i="1" dirty="0" smtClean="0">
                <a:solidFill>
                  <a:srgbClr val="002060"/>
                </a:solidFill>
                <a:latin typeface="Arial" pitchFamily="34" charset="0"/>
                <a:cs typeface="Arial" pitchFamily="34" charset="0"/>
              </a:rPr>
              <a:t>Europe </a:t>
            </a:r>
            <a:r>
              <a:rPr lang="hu-HU" sz="2000" b="1" i="1" dirty="0" err="1" smtClean="0">
                <a:solidFill>
                  <a:srgbClr val="002060"/>
                </a:solidFill>
                <a:latin typeface="Arial" pitchFamily="34" charset="0"/>
                <a:cs typeface="Arial" pitchFamily="34" charset="0"/>
              </a:rPr>
              <a:t>regional</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initiatives</a:t>
            </a:r>
            <a:r>
              <a:rPr lang="hu-HU" sz="2000" b="1" i="1" dirty="0" smtClean="0">
                <a:solidFill>
                  <a:srgbClr val="002060"/>
                </a:solidFill>
                <a:latin typeface="Arial" pitchFamily="34" charset="0"/>
                <a:cs typeface="Arial" pitchFamily="34" charset="0"/>
              </a:rPr>
              <a:t> </a:t>
            </a:r>
          </a:p>
          <a:p>
            <a:endParaRPr lang="hu-HU" sz="2000" b="1" i="1" dirty="0" smtClean="0">
              <a:solidFill>
                <a:srgbClr val="002060"/>
              </a:solidFill>
              <a:latin typeface="Arial" pitchFamily="34" charset="0"/>
              <a:cs typeface="Arial" pitchFamily="34" charset="0"/>
            </a:endParaRPr>
          </a:p>
          <a:p>
            <a:r>
              <a:rPr lang="hu-HU" sz="2000" b="1" i="1" dirty="0" err="1" smtClean="0">
                <a:solidFill>
                  <a:srgbClr val="002060"/>
                </a:solidFill>
                <a:latin typeface="Arial" pitchFamily="34" charset="0"/>
                <a:cs typeface="Arial" pitchFamily="34" charset="0"/>
              </a:rPr>
              <a:t>Hungarian</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contribution</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to</a:t>
            </a:r>
            <a:r>
              <a:rPr lang="hu-HU" sz="2000" b="1" i="1" dirty="0" smtClean="0">
                <a:solidFill>
                  <a:srgbClr val="002060"/>
                </a:solidFill>
                <a:latin typeface="Arial" pitchFamily="34" charset="0"/>
                <a:cs typeface="Arial" pitchFamily="34" charset="0"/>
              </a:rPr>
              <a:t> Europe </a:t>
            </a:r>
            <a:r>
              <a:rPr lang="hu-HU" sz="2000" b="1" i="1" dirty="0" err="1" smtClean="0">
                <a:solidFill>
                  <a:srgbClr val="002060"/>
                </a:solidFill>
                <a:latin typeface="Arial" pitchFamily="34" charset="0"/>
                <a:cs typeface="Arial" pitchFamily="34" charset="0"/>
              </a:rPr>
              <a:t>regional</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initiatives</a:t>
            </a:r>
            <a:r>
              <a:rPr lang="hu-HU" b="1" i="1" dirty="0" smtClean="0">
                <a:solidFill>
                  <a:srgbClr val="002060"/>
                </a:solidFill>
                <a:latin typeface="Arial" pitchFamily="34" charset="0"/>
                <a:cs typeface="Arial" pitchFamily="34" charset="0"/>
              </a:rPr>
              <a:t> </a:t>
            </a:r>
            <a:endParaRPr lang="hu-HU" dirty="0"/>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églalap 1"/>
          <p:cNvSpPr/>
          <p:nvPr/>
        </p:nvSpPr>
        <p:spPr>
          <a:xfrm>
            <a:off x="1403648" y="2924944"/>
            <a:ext cx="6779420" cy="1200329"/>
          </a:xfrm>
          <a:prstGeom prst="rect">
            <a:avLst/>
          </a:prstGeom>
        </p:spPr>
        <p:txBody>
          <a:bodyPr wrap="none">
            <a:spAutoFit/>
          </a:bodyPr>
          <a:lstStyle/>
          <a:p>
            <a:r>
              <a:rPr lang="hu-HU" sz="2400" b="1" i="1" dirty="0" err="1" smtClean="0">
                <a:solidFill>
                  <a:srgbClr val="002060"/>
                </a:solidFill>
                <a:latin typeface="Arial" pitchFamily="34" charset="0"/>
                <a:cs typeface="Arial" pitchFamily="34" charset="0"/>
              </a:rPr>
              <a:t>Spectrum</a:t>
            </a:r>
            <a:r>
              <a:rPr lang="hu-HU" sz="2400" b="1" i="1" dirty="0" smtClean="0">
                <a:solidFill>
                  <a:srgbClr val="002060"/>
                </a:solidFill>
                <a:latin typeface="Arial" pitchFamily="34" charset="0"/>
                <a:cs typeface="Arial" pitchFamily="34" charset="0"/>
              </a:rPr>
              <a:t> management:</a:t>
            </a:r>
          </a:p>
          <a:p>
            <a:r>
              <a:rPr lang="hu-HU" sz="2400" b="1" i="1" dirty="0" smtClean="0">
                <a:solidFill>
                  <a:srgbClr val="002060"/>
                </a:solidFill>
                <a:latin typeface="Arial" pitchFamily="34" charset="0"/>
                <a:cs typeface="Arial" pitchFamily="34" charset="0"/>
              </a:rPr>
              <a:t>     - </a:t>
            </a:r>
            <a:r>
              <a:rPr lang="hu-HU" sz="2400" b="1" i="1" dirty="0" err="1" smtClean="0">
                <a:solidFill>
                  <a:srgbClr val="002060"/>
                </a:solidFill>
                <a:latin typeface="Arial" pitchFamily="34" charset="0"/>
                <a:cs typeface="Arial" pitchFamily="34" charset="0"/>
              </a:rPr>
              <a:t>multiband</a:t>
            </a:r>
            <a:r>
              <a:rPr lang="hu-HU" sz="2400" b="1" i="1" dirty="0" smtClean="0">
                <a:solidFill>
                  <a:srgbClr val="002060"/>
                </a:solidFill>
                <a:latin typeface="Arial" pitchFamily="34" charset="0"/>
                <a:cs typeface="Arial" pitchFamily="34" charset="0"/>
              </a:rPr>
              <a:t> tender </a:t>
            </a:r>
            <a:r>
              <a:rPr lang="en-US" sz="2400" b="1" i="1" dirty="0" smtClean="0">
                <a:solidFill>
                  <a:srgbClr val="002060"/>
                </a:solidFill>
                <a:latin typeface="Arial" pitchFamily="34" charset="0"/>
                <a:cs typeface="Arial" pitchFamily="34" charset="0"/>
              </a:rPr>
              <a:t>for broadband services</a:t>
            </a:r>
            <a:endParaRPr lang="hu-HU" sz="2400" b="1" i="1" dirty="0" smtClean="0">
              <a:solidFill>
                <a:srgbClr val="002060"/>
              </a:solidFill>
              <a:latin typeface="Arial" pitchFamily="34" charset="0"/>
              <a:cs typeface="Arial" pitchFamily="34" charset="0"/>
            </a:endParaRPr>
          </a:p>
          <a:p>
            <a:r>
              <a:rPr lang="hu-HU" sz="2400" b="1" i="1" dirty="0" smtClean="0">
                <a:solidFill>
                  <a:srgbClr val="002060"/>
                </a:solidFill>
                <a:latin typeface="Arial" pitchFamily="34" charset="0"/>
                <a:cs typeface="Arial" pitchFamily="34" charset="0"/>
              </a:rPr>
              <a:t>     - 3,4- 3,8 </a:t>
            </a:r>
            <a:r>
              <a:rPr lang="hu-HU" sz="2400" b="1" i="1" dirty="0" err="1" smtClean="0">
                <a:solidFill>
                  <a:srgbClr val="002060"/>
                </a:solidFill>
                <a:latin typeface="Arial" pitchFamily="34" charset="0"/>
                <a:cs typeface="Arial" pitchFamily="34" charset="0"/>
              </a:rPr>
              <a:t>GHz</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band</a:t>
            </a:r>
            <a:r>
              <a:rPr lang="hu-HU" sz="2400" b="1" i="1" dirty="0" smtClean="0">
                <a:solidFill>
                  <a:srgbClr val="002060"/>
                </a:solidFill>
                <a:latin typeface="Arial" pitchFamily="34" charset="0"/>
                <a:cs typeface="Arial" pitchFamily="34" charset="0"/>
              </a:rPr>
              <a:t> </a:t>
            </a:r>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églalap 1"/>
          <p:cNvSpPr/>
          <p:nvPr/>
        </p:nvSpPr>
        <p:spPr>
          <a:xfrm>
            <a:off x="3203848" y="188640"/>
            <a:ext cx="5328592" cy="461665"/>
          </a:xfrm>
          <a:prstGeom prst="rect">
            <a:avLst/>
          </a:prstGeom>
        </p:spPr>
        <p:txBody>
          <a:bodyPr wrap="square">
            <a:spAutoFit/>
          </a:bodyPr>
          <a:lstStyle/>
          <a:p>
            <a:r>
              <a:rPr lang="hu-HU" sz="2400" b="1" i="1" dirty="0" smtClean="0">
                <a:solidFill>
                  <a:srgbClr val="002060"/>
                </a:solidFill>
                <a:latin typeface="Arial" pitchFamily="34" charset="0"/>
                <a:cs typeface="Arial" pitchFamily="34" charset="0"/>
              </a:rPr>
              <a:t>T</a:t>
            </a:r>
            <a:r>
              <a:rPr lang="en-US" sz="2400" b="1" i="1" dirty="0" smtClean="0">
                <a:solidFill>
                  <a:srgbClr val="002060"/>
                </a:solidFill>
                <a:latin typeface="Arial" pitchFamily="34" charset="0"/>
                <a:cs typeface="Arial" pitchFamily="34" charset="0"/>
              </a:rPr>
              <a:t>ender for broadband services</a:t>
            </a:r>
            <a:r>
              <a:rPr lang="hu-HU" sz="2400" b="1" i="1" dirty="0" smtClean="0">
                <a:solidFill>
                  <a:srgbClr val="002060"/>
                </a:solidFill>
                <a:latin typeface="Arial" pitchFamily="34" charset="0"/>
                <a:cs typeface="Arial" pitchFamily="34" charset="0"/>
              </a:rPr>
              <a:t> (1)</a:t>
            </a:r>
            <a:r>
              <a:rPr lang="en-US" sz="2400" b="1" i="1" dirty="0" smtClean="0">
                <a:solidFill>
                  <a:srgbClr val="002060"/>
                </a:solidFill>
                <a:latin typeface="Arial" pitchFamily="34" charset="0"/>
                <a:cs typeface="Arial" pitchFamily="34" charset="0"/>
              </a:rPr>
              <a:t> </a:t>
            </a:r>
            <a:endParaRPr lang="hu-HU" sz="2400" i="1" dirty="0">
              <a:solidFill>
                <a:srgbClr val="002060"/>
              </a:solidFill>
              <a:latin typeface="Arial" pitchFamily="34" charset="0"/>
              <a:cs typeface="Arial" pitchFamily="34" charset="0"/>
            </a:endParaRPr>
          </a:p>
        </p:txBody>
      </p:sp>
      <p:sp>
        <p:nvSpPr>
          <p:cNvPr id="3" name="Téglalap 2"/>
          <p:cNvSpPr/>
          <p:nvPr/>
        </p:nvSpPr>
        <p:spPr>
          <a:xfrm>
            <a:off x="467544" y="1196752"/>
            <a:ext cx="7488832" cy="400110"/>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r>
              <a:rPr lang="hu-HU" sz="2000" i="1" dirty="0" err="1" smtClean="0">
                <a:solidFill>
                  <a:srgbClr val="002060"/>
                </a:solidFill>
              </a:rPr>
              <a:t>In</a:t>
            </a:r>
            <a:r>
              <a:rPr lang="hu-HU" sz="2000" i="1" dirty="0" smtClean="0">
                <a:solidFill>
                  <a:srgbClr val="002060"/>
                </a:solidFill>
              </a:rPr>
              <a:t> May 2014 NMHH </a:t>
            </a:r>
            <a:r>
              <a:rPr lang="hu-HU" sz="2000" i="1" dirty="0" err="1" smtClean="0">
                <a:solidFill>
                  <a:srgbClr val="002060"/>
                </a:solidFill>
              </a:rPr>
              <a:t>announced</a:t>
            </a:r>
            <a:r>
              <a:rPr lang="hu-HU" sz="2000" i="1" dirty="0" smtClean="0">
                <a:solidFill>
                  <a:srgbClr val="002060"/>
                </a:solidFill>
              </a:rPr>
              <a:t> a tender </a:t>
            </a:r>
            <a:r>
              <a:rPr lang="en-US" sz="2000" b="1" i="1" dirty="0" smtClean="0">
                <a:solidFill>
                  <a:srgbClr val="002060"/>
                </a:solidFill>
                <a:latin typeface="Arial" pitchFamily="34" charset="0"/>
                <a:cs typeface="Arial" pitchFamily="34" charset="0"/>
              </a:rPr>
              <a:t>for broadband services</a:t>
            </a:r>
            <a:r>
              <a:rPr lang="hu-HU" sz="2000" i="1" dirty="0" smtClean="0">
                <a:solidFill>
                  <a:srgbClr val="002060"/>
                </a:solidFill>
              </a:rPr>
              <a:t>  </a:t>
            </a:r>
            <a:endParaRPr lang="hu-HU" sz="2000" i="1" dirty="0">
              <a:solidFill>
                <a:srgbClr val="002060"/>
              </a:solidFill>
            </a:endParaRPr>
          </a:p>
        </p:txBody>
      </p:sp>
      <p:sp>
        <p:nvSpPr>
          <p:cNvPr id="4" name="Téglalap 3"/>
          <p:cNvSpPr/>
          <p:nvPr/>
        </p:nvSpPr>
        <p:spPr>
          <a:xfrm>
            <a:off x="539552" y="2060848"/>
            <a:ext cx="7776864" cy="2031325"/>
          </a:xfrm>
          <a:prstGeom prst="rect">
            <a:avLst/>
          </a:prstGeom>
        </p:spPr>
        <p:style>
          <a:lnRef idx="1">
            <a:schemeClr val="accent5"/>
          </a:lnRef>
          <a:fillRef idx="2">
            <a:schemeClr val="accent5"/>
          </a:fillRef>
          <a:effectRef idx="1">
            <a:schemeClr val="accent5"/>
          </a:effectRef>
          <a:fontRef idx="minor">
            <a:schemeClr val="dk1"/>
          </a:fontRef>
        </p:style>
        <p:txBody>
          <a:bodyPr wrap="square">
            <a:spAutoFit/>
          </a:bodyPr>
          <a:lstStyle/>
          <a:p>
            <a:r>
              <a:rPr lang="hu-HU" b="1" i="1" dirty="0" err="1" smtClean="0">
                <a:solidFill>
                  <a:srgbClr val="002060"/>
                </a:solidFill>
              </a:rPr>
              <a:t>Subject</a:t>
            </a:r>
            <a:r>
              <a:rPr lang="hu-HU" b="1" i="1" dirty="0" smtClean="0">
                <a:solidFill>
                  <a:srgbClr val="002060"/>
                </a:solidFill>
              </a:rPr>
              <a:t> of </a:t>
            </a:r>
            <a:r>
              <a:rPr lang="hu-HU" b="1" i="1" dirty="0" err="1" smtClean="0">
                <a:solidFill>
                  <a:srgbClr val="002060"/>
                </a:solidFill>
              </a:rPr>
              <a:t>the</a:t>
            </a:r>
            <a:r>
              <a:rPr lang="hu-HU" b="1" i="1" dirty="0" smtClean="0">
                <a:solidFill>
                  <a:srgbClr val="002060"/>
                </a:solidFill>
              </a:rPr>
              <a:t> Tender has </a:t>
            </a:r>
            <a:r>
              <a:rPr lang="hu-HU" b="1" i="1" dirty="0" err="1" smtClean="0">
                <a:solidFill>
                  <a:srgbClr val="002060"/>
                </a:solidFill>
              </a:rPr>
              <a:t>applied</a:t>
            </a:r>
            <a:endParaRPr lang="hu-HU" b="1" i="1" dirty="0" smtClean="0">
              <a:solidFill>
                <a:srgbClr val="002060"/>
              </a:solidFill>
            </a:endParaRPr>
          </a:p>
          <a:p>
            <a:endParaRPr lang="hu-HU" i="1" dirty="0" smtClean="0">
              <a:solidFill>
                <a:srgbClr val="002060"/>
              </a:solidFill>
            </a:endParaRPr>
          </a:p>
          <a:p>
            <a:pPr lvl="1">
              <a:buFont typeface="Wingdings" pitchFamily="2" charset="2"/>
              <a:buChar char="Ø"/>
            </a:pPr>
            <a:r>
              <a:rPr lang="hu-HU" i="1" dirty="0" smtClean="0">
                <a:solidFill>
                  <a:srgbClr val="002060"/>
                </a:solidFill>
              </a:rPr>
              <a:t>     t</a:t>
            </a:r>
            <a:r>
              <a:rPr lang="en-US" i="1" dirty="0" smtClean="0">
                <a:solidFill>
                  <a:srgbClr val="002060"/>
                </a:solidFill>
              </a:rPr>
              <a:t>he </a:t>
            </a:r>
            <a:r>
              <a:rPr lang="en-US" b="1" i="1" dirty="0" smtClean="0">
                <a:solidFill>
                  <a:srgbClr val="002060"/>
                </a:solidFill>
              </a:rPr>
              <a:t>800 MHz </a:t>
            </a:r>
            <a:r>
              <a:rPr lang="en-US" i="1" dirty="0" smtClean="0">
                <a:solidFill>
                  <a:srgbClr val="002060"/>
                </a:solidFill>
              </a:rPr>
              <a:t>frequency band</a:t>
            </a:r>
            <a:r>
              <a:rPr lang="hu-HU" i="1" dirty="0" smtClean="0">
                <a:solidFill>
                  <a:srgbClr val="002060"/>
                </a:solidFill>
              </a:rPr>
              <a:t>                                   (790-862 MHz)</a:t>
            </a:r>
          </a:p>
          <a:p>
            <a:pPr lvl="1">
              <a:buFont typeface="Wingdings" pitchFamily="2" charset="2"/>
              <a:buChar char="Ø"/>
            </a:pPr>
            <a:r>
              <a:rPr lang="hu-HU" i="1" dirty="0" smtClean="0">
                <a:solidFill>
                  <a:srgbClr val="002060"/>
                </a:solidFill>
              </a:rPr>
              <a:t>     part of  </a:t>
            </a:r>
            <a:r>
              <a:rPr lang="en-US" i="1" dirty="0" smtClean="0">
                <a:solidFill>
                  <a:srgbClr val="002060"/>
                </a:solidFill>
              </a:rPr>
              <a:t>the </a:t>
            </a:r>
            <a:r>
              <a:rPr lang="en-US" b="1" i="1" dirty="0" smtClean="0">
                <a:solidFill>
                  <a:srgbClr val="002060"/>
                </a:solidFill>
              </a:rPr>
              <a:t>900 MHz </a:t>
            </a:r>
            <a:r>
              <a:rPr lang="en-US" i="1" dirty="0" smtClean="0">
                <a:solidFill>
                  <a:srgbClr val="002060"/>
                </a:solidFill>
              </a:rPr>
              <a:t>frequency band </a:t>
            </a:r>
            <a:r>
              <a:rPr lang="hu-HU" i="1" dirty="0" smtClean="0">
                <a:solidFill>
                  <a:srgbClr val="002060"/>
                </a:solidFill>
              </a:rPr>
              <a:t>            (880-885/925-930 MHz)</a:t>
            </a:r>
          </a:p>
          <a:p>
            <a:pPr lvl="1">
              <a:buFont typeface="Wingdings" pitchFamily="2" charset="2"/>
              <a:buChar char="Ø"/>
            </a:pPr>
            <a:r>
              <a:rPr lang="hu-HU" i="1" dirty="0" smtClean="0">
                <a:solidFill>
                  <a:srgbClr val="002060"/>
                </a:solidFill>
              </a:rPr>
              <a:t>     part of </a:t>
            </a:r>
            <a:r>
              <a:rPr lang="en-US" i="1" dirty="0" smtClean="0">
                <a:solidFill>
                  <a:srgbClr val="002060"/>
                </a:solidFill>
              </a:rPr>
              <a:t>the </a:t>
            </a:r>
            <a:r>
              <a:rPr lang="en-US" b="1" i="1" dirty="0" smtClean="0">
                <a:solidFill>
                  <a:srgbClr val="002060"/>
                </a:solidFill>
              </a:rPr>
              <a:t>1800 MHz </a:t>
            </a:r>
            <a:r>
              <a:rPr lang="en-US" i="1" dirty="0" smtClean="0">
                <a:solidFill>
                  <a:srgbClr val="002060"/>
                </a:solidFill>
              </a:rPr>
              <a:t>frequency band </a:t>
            </a:r>
            <a:r>
              <a:rPr lang="hu-HU" i="1" dirty="0" smtClean="0">
                <a:solidFill>
                  <a:srgbClr val="002060"/>
                </a:solidFill>
              </a:rPr>
              <a:t>       (1725-1740/1820-1835 MHz)</a:t>
            </a:r>
          </a:p>
          <a:p>
            <a:pPr lvl="1">
              <a:buFont typeface="Wingdings" pitchFamily="2" charset="2"/>
              <a:buChar char="Ø"/>
            </a:pPr>
            <a:r>
              <a:rPr lang="hu-HU" i="1" dirty="0" smtClean="0">
                <a:solidFill>
                  <a:srgbClr val="002060"/>
                </a:solidFill>
              </a:rPr>
              <a:t>     </a:t>
            </a:r>
            <a:r>
              <a:rPr lang="hu-HU" i="1" dirty="0" err="1" smtClean="0">
                <a:solidFill>
                  <a:srgbClr val="002060"/>
                </a:solidFill>
              </a:rPr>
              <a:t>the</a:t>
            </a:r>
            <a:r>
              <a:rPr lang="hu-HU" i="1" dirty="0" smtClean="0">
                <a:solidFill>
                  <a:srgbClr val="002060"/>
                </a:solidFill>
              </a:rPr>
              <a:t> </a:t>
            </a:r>
            <a:r>
              <a:rPr lang="hu-HU" i="1" dirty="0" err="1" smtClean="0">
                <a:solidFill>
                  <a:srgbClr val="002060"/>
                </a:solidFill>
              </a:rPr>
              <a:t>whole</a:t>
            </a:r>
            <a:r>
              <a:rPr lang="hu-HU" i="1" dirty="0" smtClean="0">
                <a:solidFill>
                  <a:srgbClr val="002060"/>
                </a:solidFill>
              </a:rPr>
              <a:t> </a:t>
            </a:r>
            <a:r>
              <a:rPr lang="hu-HU" b="1" i="1" dirty="0" smtClean="0">
                <a:solidFill>
                  <a:srgbClr val="002060"/>
                </a:solidFill>
              </a:rPr>
              <a:t>2600 MHz </a:t>
            </a:r>
            <a:r>
              <a:rPr lang="hu-HU" i="1" dirty="0" err="1" smtClean="0">
                <a:solidFill>
                  <a:srgbClr val="002060"/>
                </a:solidFill>
              </a:rPr>
              <a:t>frequency</a:t>
            </a:r>
            <a:r>
              <a:rPr lang="hu-HU" i="1" dirty="0" smtClean="0">
                <a:solidFill>
                  <a:srgbClr val="002060"/>
                </a:solidFill>
              </a:rPr>
              <a:t> </a:t>
            </a:r>
            <a:r>
              <a:rPr lang="hu-HU" i="1" dirty="0" err="1" smtClean="0">
                <a:solidFill>
                  <a:srgbClr val="002060"/>
                </a:solidFill>
              </a:rPr>
              <a:t>band</a:t>
            </a:r>
            <a:r>
              <a:rPr lang="hu-HU" i="1" dirty="0" smtClean="0">
                <a:solidFill>
                  <a:srgbClr val="002060"/>
                </a:solidFill>
              </a:rPr>
              <a:t>                   (2500-2690 MHz)</a:t>
            </a:r>
          </a:p>
          <a:p>
            <a:pPr lvl="1">
              <a:buFont typeface="Wingdings" pitchFamily="2" charset="2"/>
              <a:buChar char="Ø"/>
            </a:pPr>
            <a:r>
              <a:rPr lang="hu-HU" i="1" dirty="0" smtClean="0">
                <a:solidFill>
                  <a:srgbClr val="002060"/>
                </a:solidFill>
              </a:rPr>
              <a:t>     </a:t>
            </a:r>
            <a:r>
              <a:rPr lang="hu-HU" i="1" dirty="0" smtClean="0">
                <a:solidFill>
                  <a:srgbClr val="0070C0"/>
                </a:solidFill>
              </a:rPr>
              <a:t>and   part of </a:t>
            </a:r>
            <a:r>
              <a:rPr lang="hu-HU" i="1" dirty="0" err="1" smtClean="0">
                <a:solidFill>
                  <a:srgbClr val="0070C0"/>
                </a:solidFill>
              </a:rPr>
              <a:t>the</a:t>
            </a:r>
            <a:r>
              <a:rPr lang="hu-HU" i="1" dirty="0" smtClean="0">
                <a:solidFill>
                  <a:srgbClr val="0070C0"/>
                </a:solidFill>
              </a:rPr>
              <a:t> </a:t>
            </a:r>
            <a:r>
              <a:rPr lang="hu-HU" b="1" i="1" dirty="0" smtClean="0">
                <a:solidFill>
                  <a:srgbClr val="0070C0"/>
                </a:solidFill>
              </a:rPr>
              <a:t>26 </a:t>
            </a:r>
            <a:r>
              <a:rPr lang="hu-HU" b="1" i="1" dirty="0" err="1" smtClean="0">
                <a:solidFill>
                  <a:srgbClr val="0070C0"/>
                </a:solidFill>
              </a:rPr>
              <a:t>GHz</a:t>
            </a:r>
            <a:r>
              <a:rPr lang="hu-HU" b="1" i="1" dirty="0" smtClean="0">
                <a:solidFill>
                  <a:srgbClr val="0070C0"/>
                </a:solidFill>
              </a:rPr>
              <a:t> </a:t>
            </a:r>
            <a:r>
              <a:rPr lang="hu-HU" i="1" dirty="0" err="1" smtClean="0">
                <a:solidFill>
                  <a:srgbClr val="0070C0"/>
                </a:solidFill>
              </a:rPr>
              <a:t>microwave</a:t>
            </a:r>
            <a:r>
              <a:rPr lang="hu-HU" i="1" dirty="0" smtClean="0">
                <a:solidFill>
                  <a:srgbClr val="0070C0"/>
                </a:solidFill>
              </a:rPr>
              <a:t> </a:t>
            </a:r>
            <a:r>
              <a:rPr lang="hu-HU" i="1" dirty="0" err="1" smtClean="0">
                <a:solidFill>
                  <a:srgbClr val="0070C0"/>
                </a:solidFill>
              </a:rPr>
              <a:t>frequency</a:t>
            </a:r>
            <a:r>
              <a:rPr lang="hu-HU" i="1" dirty="0" smtClean="0">
                <a:solidFill>
                  <a:srgbClr val="0070C0"/>
                </a:solidFill>
              </a:rPr>
              <a:t> </a:t>
            </a:r>
            <a:r>
              <a:rPr lang="hu-HU" i="1" dirty="0" err="1" smtClean="0">
                <a:solidFill>
                  <a:srgbClr val="0070C0"/>
                </a:solidFill>
              </a:rPr>
              <a:t>band</a:t>
            </a:r>
            <a:r>
              <a:rPr lang="hu-HU" i="1" dirty="0" smtClean="0">
                <a:solidFill>
                  <a:srgbClr val="0070C0"/>
                </a:solidFill>
              </a:rPr>
              <a:t>  </a:t>
            </a:r>
            <a:endParaRPr lang="hu-HU" dirty="0">
              <a:solidFill>
                <a:srgbClr val="0070C0"/>
              </a:solidFill>
            </a:endParaRPr>
          </a:p>
        </p:txBody>
      </p:sp>
      <p:sp>
        <p:nvSpPr>
          <p:cNvPr id="5" name="Szövegdoboz 4"/>
          <p:cNvSpPr txBox="1"/>
          <p:nvPr/>
        </p:nvSpPr>
        <p:spPr>
          <a:xfrm>
            <a:off x="539552" y="4869160"/>
            <a:ext cx="8064896" cy="1200329"/>
          </a:xfrm>
          <a:prstGeom prst="rect">
            <a:avLst/>
          </a:prstGeom>
          <a:ln/>
        </p:spPr>
        <p:style>
          <a:lnRef idx="1">
            <a:schemeClr val="accent3"/>
          </a:lnRef>
          <a:fillRef idx="2">
            <a:schemeClr val="accent3"/>
          </a:fillRef>
          <a:effectRef idx="1">
            <a:schemeClr val="accent3"/>
          </a:effectRef>
          <a:fontRef idx="minor">
            <a:schemeClr val="dk1"/>
          </a:fontRef>
        </p:style>
        <p:txBody>
          <a:bodyPr wrap="square" rtlCol="0">
            <a:spAutoFit/>
          </a:bodyPr>
          <a:lstStyle/>
          <a:p>
            <a:r>
              <a:rPr lang="en-US" b="1" i="1" dirty="0" smtClean="0">
                <a:solidFill>
                  <a:srgbClr val="002060"/>
                </a:solidFill>
              </a:rPr>
              <a:t>23 paired basic blocks of 5 MHz </a:t>
            </a:r>
            <a:r>
              <a:rPr lang="hu-HU" b="1" i="1" dirty="0" smtClean="0">
                <a:solidFill>
                  <a:srgbClr val="002060"/>
                </a:solidFill>
              </a:rPr>
              <a:t>      </a:t>
            </a:r>
            <a:r>
              <a:rPr lang="en-US" i="1" dirty="0" smtClean="0">
                <a:solidFill>
                  <a:srgbClr val="002060"/>
                </a:solidFill>
              </a:rPr>
              <a:t>23x2x5 MHz </a:t>
            </a:r>
            <a:r>
              <a:rPr lang="hu-HU" i="1" dirty="0" smtClean="0">
                <a:solidFill>
                  <a:srgbClr val="002060"/>
                </a:solidFill>
              </a:rPr>
              <a:t>      </a:t>
            </a:r>
            <a:r>
              <a:rPr lang="en-US" sz="1600" i="1" dirty="0" smtClean="0">
                <a:solidFill>
                  <a:srgbClr val="002060"/>
                </a:solidFill>
              </a:rPr>
              <a:t>(230 MHz) </a:t>
            </a:r>
            <a:r>
              <a:rPr lang="hu-HU" sz="1600" i="1" dirty="0" smtClean="0">
                <a:solidFill>
                  <a:srgbClr val="002060"/>
                </a:solidFill>
              </a:rPr>
              <a:t>    </a:t>
            </a:r>
            <a:r>
              <a:rPr lang="hu-HU" sz="1400" i="1" dirty="0" smtClean="0">
                <a:solidFill>
                  <a:srgbClr val="002060"/>
                </a:solidFill>
              </a:rPr>
              <a:t>(800, 1800 and 2600 MHz)</a:t>
            </a:r>
            <a:endParaRPr lang="en-US" sz="1400" i="1" dirty="0" smtClean="0">
              <a:solidFill>
                <a:srgbClr val="002060"/>
              </a:solidFill>
            </a:endParaRPr>
          </a:p>
          <a:p>
            <a:r>
              <a:rPr lang="en-US" b="1" i="1" dirty="0" smtClean="0">
                <a:solidFill>
                  <a:srgbClr val="002060"/>
                </a:solidFill>
              </a:rPr>
              <a:t>5 paired basic blocks of 1 MHz </a:t>
            </a:r>
            <a:r>
              <a:rPr lang="hu-HU" b="1" i="1" dirty="0" smtClean="0">
                <a:solidFill>
                  <a:srgbClr val="002060"/>
                </a:solidFill>
              </a:rPr>
              <a:t>      </a:t>
            </a:r>
            <a:r>
              <a:rPr lang="en-US" b="1" i="1" dirty="0" smtClean="0">
                <a:solidFill>
                  <a:srgbClr val="002060"/>
                </a:solidFill>
              </a:rPr>
              <a:t> </a:t>
            </a:r>
            <a:r>
              <a:rPr lang="hu-HU" b="1" i="1" dirty="0" smtClean="0">
                <a:solidFill>
                  <a:srgbClr val="002060"/>
                </a:solidFill>
              </a:rPr>
              <a:t>  </a:t>
            </a:r>
            <a:r>
              <a:rPr lang="en-US" i="1" dirty="0" smtClean="0">
                <a:solidFill>
                  <a:srgbClr val="002060"/>
                </a:solidFill>
              </a:rPr>
              <a:t>5x2x1 MHz 	</a:t>
            </a:r>
            <a:r>
              <a:rPr lang="hu-HU" i="1" dirty="0" smtClean="0">
                <a:solidFill>
                  <a:srgbClr val="002060"/>
                </a:solidFill>
              </a:rPr>
              <a:t>      </a:t>
            </a:r>
            <a:r>
              <a:rPr lang="en-US" sz="1600" i="1" dirty="0" smtClean="0">
                <a:solidFill>
                  <a:srgbClr val="002060"/>
                </a:solidFill>
              </a:rPr>
              <a:t>(10 MHz) </a:t>
            </a:r>
            <a:r>
              <a:rPr lang="hu-HU" sz="1600" i="1" dirty="0" smtClean="0">
                <a:solidFill>
                  <a:srgbClr val="002060"/>
                </a:solidFill>
              </a:rPr>
              <a:t>              </a:t>
            </a:r>
            <a:r>
              <a:rPr lang="hu-HU" sz="1400" i="1" dirty="0" smtClean="0">
                <a:solidFill>
                  <a:srgbClr val="002060"/>
                </a:solidFill>
              </a:rPr>
              <a:t>(900 MHz)</a:t>
            </a:r>
            <a:endParaRPr lang="en-US" sz="1400" i="1" dirty="0" smtClean="0">
              <a:solidFill>
                <a:srgbClr val="002060"/>
              </a:solidFill>
            </a:endParaRPr>
          </a:p>
          <a:p>
            <a:r>
              <a:rPr lang="en-US" b="1" i="1" dirty="0" smtClean="0">
                <a:solidFill>
                  <a:srgbClr val="002060"/>
                </a:solidFill>
              </a:rPr>
              <a:t>8 unpaired basic blocks of 5 MHz</a:t>
            </a:r>
            <a:r>
              <a:rPr lang="hu-HU" b="1" i="1" dirty="0" smtClean="0">
                <a:solidFill>
                  <a:srgbClr val="002060"/>
                </a:solidFill>
              </a:rPr>
              <a:t>       </a:t>
            </a:r>
            <a:r>
              <a:rPr lang="en-US" i="1" dirty="0" smtClean="0">
                <a:solidFill>
                  <a:srgbClr val="002060"/>
                </a:solidFill>
              </a:rPr>
              <a:t>8x5 MHz 	</a:t>
            </a:r>
            <a:r>
              <a:rPr lang="hu-HU" i="1" dirty="0" smtClean="0">
                <a:solidFill>
                  <a:srgbClr val="002060"/>
                </a:solidFill>
              </a:rPr>
              <a:t>      </a:t>
            </a:r>
            <a:r>
              <a:rPr lang="en-US" sz="1600" i="1" dirty="0" smtClean="0">
                <a:solidFill>
                  <a:srgbClr val="002060"/>
                </a:solidFill>
              </a:rPr>
              <a:t>(40 MHz) </a:t>
            </a:r>
            <a:r>
              <a:rPr lang="hu-HU" sz="1600" i="1" dirty="0" smtClean="0">
                <a:solidFill>
                  <a:srgbClr val="002060"/>
                </a:solidFill>
              </a:rPr>
              <a:t>             </a:t>
            </a:r>
            <a:r>
              <a:rPr lang="hu-HU" sz="1400" i="1" dirty="0" smtClean="0">
                <a:solidFill>
                  <a:srgbClr val="002060"/>
                </a:solidFill>
              </a:rPr>
              <a:t>(2600 MHz)</a:t>
            </a:r>
            <a:endParaRPr lang="en-US" sz="1400" i="1" dirty="0" smtClean="0">
              <a:solidFill>
                <a:srgbClr val="002060"/>
              </a:solidFill>
            </a:endParaRPr>
          </a:p>
          <a:p>
            <a:r>
              <a:rPr lang="en-US" b="1" i="1" dirty="0" smtClean="0">
                <a:solidFill>
                  <a:srgbClr val="002060"/>
                </a:solidFill>
              </a:rPr>
              <a:t>2 paired basic blocks of 28 MHz </a:t>
            </a:r>
            <a:r>
              <a:rPr lang="hu-HU" b="1" i="1" dirty="0" smtClean="0">
                <a:solidFill>
                  <a:srgbClr val="002060"/>
                </a:solidFill>
              </a:rPr>
              <a:t>     </a:t>
            </a:r>
            <a:r>
              <a:rPr lang="en-US" b="1" i="1" dirty="0" smtClean="0">
                <a:solidFill>
                  <a:srgbClr val="002060"/>
                </a:solidFill>
              </a:rPr>
              <a:t> </a:t>
            </a:r>
            <a:r>
              <a:rPr lang="en-US" i="1" dirty="0" smtClean="0">
                <a:solidFill>
                  <a:srgbClr val="002060"/>
                </a:solidFill>
              </a:rPr>
              <a:t>2x2x28 MHz </a:t>
            </a:r>
            <a:r>
              <a:rPr lang="hu-HU" i="1" dirty="0" smtClean="0">
                <a:solidFill>
                  <a:srgbClr val="002060"/>
                </a:solidFill>
              </a:rPr>
              <a:t>      </a:t>
            </a:r>
            <a:r>
              <a:rPr lang="en-US" sz="1600" i="1" dirty="0" smtClean="0">
                <a:solidFill>
                  <a:srgbClr val="002060"/>
                </a:solidFill>
              </a:rPr>
              <a:t>(112 MHz)</a:t>
            </a:r>
            <a:r>
              <a:rPr lang="hu-HU" sz="1600" i="1" dirty="0" smtClean="0">
                <a:solidFill>
                  <a:srgbClr val="002060"/>
                </a:solidFill>
              </a:rPr>
              <a:t>              </a:t>
            </a:r>
            <a:r>
              <a:rPr lang="hu-HU" sz="1400" i="1" dirty="0" smtClean="0">
                <a:solidFill>
                  <a:srgbClr val="002060"/>
                </a:solidFill>
              </a:rPr>
              <a:t>(26 </a:t>
            </a:r>
            <a:r>
              <a:rPr lang="hu-HU" sz="1400" i="1" dirty="0" err="1" smtClean="0">
                <a:solidFill>
                  <a:srgbClr val="002060"/>
                </a:solidFill>
              </a:rPr>
              <a:t>GHz</a:t>
            </a:r>
            <a:r>
              <a:rPr lang="hu-HU" sz="1400" i="1" dirty="0" smtClean="0">
                <a:solidFill>
                  <a:srgbClr val="002060"/>
                </a:solidFill>
              </a:rPr>
              <a:t>)</a:t>
            </a:r>
            <a:endParaRPr lang="hu-HU" sz="1400" i="1" dirty="0">
              <a:solidFill>
                <a:srgbClr val="002060"/>
              </a:solidFill>
            </a:endParaRPr>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églalap 1"/>
          <p:cNvSpPr/>
          <p:nvPr/>
        </p:nvSpPr>
        <p:spPr>
          <a:xfrm>
            <a:off x="3203848" y="188640"/>
            <a:ext cx="5328592" cy="461665"/>
          </a:xfrm>
          <a:prstGeom prst="rect">
            <a:avLst/>
          </a:prstGeom>
        </p:spPr>
        <p:txBody>
          <a:bodyPr wrap="square">
            <a:spAutoFit/>
          </a:bodyPr>
          <a:lstStyle/>
          <a:p>
            <a:r>
              <a:rPr lang="hu-HU" sz="2400" b="1" i="1" dirty="0" smtClean="0">
                <a:solidFill>
                  <a:srgbClr val="002060"/>
                </a:solidFill>
                <a:latin typeface="Arial" pitchFamily="34" charset="0"/>
                <a:cs typeface="Arial" pitchFamily="34" charset="0"/>
              </a:rPr>
              <a:t>T</a:t>
            </a:r>
            <a:r>
              <a:rPr lang="en-US" sz="2400" b="1" i="1" dirty="0" smtClean="0">
                <a:solidFill>
                  <a:srgbClr val="002060"/>
                </a:solidFill>
                <a:latin typeface="Arial" pitchFamily="34" charset="0"/>
                <a:cs typeface="Arial" pitchFamily="34" charset="0"/>
              </a:rPr>
              <a:t>ender for broadband services</a:t>
            </a:r>
            <a:r>
              <a:rPr lang="hu-HU" sz="2400" b="1" i="1" dirty="0" smtClean="0">
                <a:solidFill>
                  <a:srgbClr val="002060"/>
                </a:solidFill>
                <a:latin typeface="Arial" pitchFamily="34" charset="0"/>
                <a:cs typeface="Arial" pitchFamily="34" charset="0"/>
              </a:rPr>
              <a:t> (2)</a:t>
            </a:r>
            <a:r>
              <a:rPr lang="en-US" sz="2400" b="1" i="1" dirty="0" smtClean="0">
                <a:solidFill>
                  <a:srgbClr val="002060"/>
                </a:solidFill>
                <a:latin typeface="Arial" pitchFamily="34" charset="0"/>
                <a:cs typeface="Arial" pitchFamily="34" charset="0"/>
              </a:rPr>
              <a:t> </a:t>
            </a:r>
            <a:endParaRPr lang="hu-HU" sz="2400" i="1" dirty="0">
              <a:solidFill>
                <a:srgbClr val="002060"/>
              </a:solidFill>
              <a:latin typeface="Arial" pitchFamily="34" charset="0"/>
              <a:cs typeface="Arial" pitchFamily="34" charset="0"/>
            </a:endParaRPr>
          </a:p>
        </p:txBody>
      </p:sp>
      <p:sp>
        <p:nvSpPr>
          <p:cNvPr id="4" name="Téglalap 3"/>
          <p:cNvSpPr/>
          <p:nvPr/>
        </p:nvSpPr>
        <p:spPr>
          <a:xfrm>
            <a:off x="323528" y="980728"/>
            <a:ext cx="7488832" cy="400110"/>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r>
              <a:rPr lang="hu-HU" sz="2000" i="1" dirty="0" smtClean="0">
                <a:solidFill>
                  <a:srgbClr val="002060"/>
                </a:solidFill>
              </a:rPr>
              <a:t>The </a:t>
            </a:r>
            <a:r>
              <a:rPr lang="en-US" sz="2000" i="1" dirty="0" smtClean="0">
                <a:solidFill>
                  <a:srgbClr val="002060"/>
                </a:solidFill>
              </a:rPr>
              <a:t>following spectrum </a:t>
            </a:r>
            <a:r>
              <a:rPr lang="en-US" sz="2000" i="1" dirty="0" err="1" smtClean="0">
                <a:solidFill>
                  <a:srgbClr val="002060"/>
                </a:solidFill>
              </a:rPr>
              <a:t>licences</a:t>
            </a:r>
            <a:r>
              <a:rPr lang="en-US" sz="2000" i="1" dirty="0" smtClean="0">
                <a:solidFill>
                  <a:srgbClr val="002060"/>
                </a:solidFill>
              </a:rPr>
              <a:t> </a:t>
            </a:r>
            <a:r>
              <a:rPr lang="hu-HU" sz="2000" i="1" dirty="0" err="1" smtClean="0">
                <a:solidFill>
                  <a:srgbClr val="002060"/>
                </a:solidFill>
              </a:rPr>
              <a:t>were</a:t>
            </a:r>
            <a:r>
              <a:rPr lang="hu-HU" sz="2000" i="1" dirty="0" smtClean="0">
                <a:solidFill>
                  <a:srgbClr val="002060"/>
                </a:solidFill>
              </a:rPr>
              <a:t> </a:t>
            </a:r>
            <a:r>
              <a:rPr lang="hu-HU" sz="2000" i="1" dirty="0" err="1" smtClean="0">
                <a:solidFill>
                  <a:srgbClr val="002060"/>
                </a:solidFill>
              </a:rPr>
              <a:t>attainable</a:t>
            </a:r>
            <a:r>
              <a:rPr lang="en-US" sz="2000" i="1" dirty="0" smtClean="0">
                <a:solidFill>
                  <a:srgbClr val="002060"/>
                </a:solidFill>
              </a:rPr>
              <a:t> for the Packages</a:t>
            </a:r>
            <a:endParaRPr lang="hu-HU" sz="2000" i="1" dirty="0">
              <a:solidFill>
                <a:srgbClr val="002060"/>
              </a:solidFill>
            </a:endParaRPr>
          </a:p>
        </p:txBody>
      </p:sp>
      <p:graphicFrame>
        <p:nvGraphicFramePr>
          <p:cNvPr id="6" name="Táblázat 5"/>
          <p:cNvGraphicFramePr>
            <a:graphicFrameLocks noGrp="1"/>
          </p:cNvGraphicFramePr>
          <p:nvPr/>
        </p:nvGraphicFramePr>
        <p:xfrm>
          <a:off x="755576" y="1556792"/>
          <a:ext cx="7344815" cy="1824856"/>
        </p:xfrm>
        <a:graphic>
          <a:graphicData uri="http://schemas.openxmlformats.org/drawingml/2006/table">
            <a:tbl>
              <a:tblPr firstRow="1" bandRow="1">
                <a:tableStyleId>{5C22544A-7EE6-4342-B048-85BDC9FD1C3A}</a:tableStyleId>
              </a:tblPr>
              <a:tblGrid>
                <a:gridCol w="1296144"/>
                <a:gridCol w="1800200"/>
                <a:gridCol w="1440160"/>
                <a:gridCol w="1440160"/>
                <a:gridCol w="1368151"/>
              </a:tblGrid>
              <a:tr h="504056">
                <a:tc>
                  <a:txBody>
                    <a:bodyPr/>
                    <a:lstStyle/>
                    <a:p>
                      <a:pPr algn="ctr"/>
                      <a:r>
                        <a:rPr lang="hu-HU" sz="1600" i="1" dirty="0" smtClean="0"/>
                        <a:t>Band </a:t>
                      </a:r>
                      <a:endParaRPr lang="hu-HU" sz="1600" i="1" dirty="0"/>
                    </a:p>
                  </a:txBody>
                  <a:tcPr>
                    <a:solidFill>
                      <a:schemeClr val="tx2"/>
                    </a:solidFill>
                  </a:tcPr>
                </a:tc>
                <a:tc>
                  <a:txBody>
                    <a:bodyPr/>
                    <a:lstStyle/>
                    <a:p>
                      <a:pPr algn="ctr"/>
                      <a:r>
                        <a:rPr lang="hu-HU" sz="1200" i="1" dirty="0" err="1" smtClean="0"/>
                        <a:t>Quantity</a:t>
                      </a:r>
                      <a:r>
                        <a:rPr lang="hu-HU" sz="1200" i="1" dirty="0" smtClean="0"/>
                        <a:t> </a:t>
                      </a:r>
                      <a:r>
                        <a:rPr lang="hu-HU" sz="1200" i="1" dirty="0" err="1" smtClean="0"/>
                        <a:t>pending</a:t>
                      </a:r>
                      <a:r>
                        <a:rPr lang="hu-HU" sz="1200" i="1" dirty="0" smtClean="0"/>
                        <a:t> </a:t>
                      </a:r>
                      <a:r>
                        <a:rPr lang="hu-HU" sz="1200" i="1" dirty="0" err="1" smtClean="0"/>
                        <a:t>allocation</a:t>
                      </a:r>
                      <a:r>
                        <a:rPr lang="hu-HU" sz="1200" i="1" dirty="0" smtClean="0"/>
                        <a:t> (MHz) </a:t>
                      </a:r>
                      <a:endParaRPr lang="hu-HU" sz="1200" i="1" dirty="0"/>
                    </a:p>
                  </a:txBody>
                  <a:tcPr>
                    <a:solidFill>
                      <a:schemeClr val="tx2"/>
                    </a:solidFill>
                  </a:tcPr>
                </a:tc>
                <a:tc>
                  <a:txBody>
                    <a:bodyPr/>
                    <a:lstStyle/>
                    <a:p>
                      <a:pPr algn="ctr"/>
                      <a:r>
                        <a:rPr lang="hu-HU" sz="1600" i="1" dirty="0" err="1" smtClean="0"/>
                        <a:t>Package</a:t>
                      </a:r>
                      <a:r>
                        <a:rPr lang="hu-HU" sz="1600" i="1" dirty="0" smtClean="0"/>
                        <a:t> „A” </a:t>
                      </a:r>
                      <a:endParaRPr lang="hu-HU" sz="1600" i="1" dirty="0"/>
                    </a:p>
                  </a:txBody>
                  <a:tcPr>
                    <a:solidFill>
                      <a:schemeClr val="tx2"/>
                    </a:solidFill>
                  </a:tcPr>
                </a:tc>
                <a:tc>
                  <a:txBody>
                    <a:bodyPr/>
                    <a:lstStyle/>
                    <a:p>
                      <a:pPr algn="ctr"/>
                      <a:r>
                        <a:rPr lang="hu-HU" sz="1600" i="1" dirty="0" err="1" smtClean="0"/>
                        <a:t>Package</a:t>
                      </a:r>
                      <a:r>
                        <a:rPr lang="hu-HU" sz="1600" i="1" dirty="0" smtClean="0"/>
                        <a:t> „B”</a:t>
                      </a:r>
                      <a:r>
                        <a:rPr lang="hu-HU" sz="1800" i="1" dirty="0" smtClean="0"/>
                        <a:t> </a:t>
                      </a:r>
                      <a:endParaRPr lang="hu-HU" i="1" dirty="0"/>
                    </a:p>
                  </a:txBody>
                  <a:tcPr>
                    <a:solidFill>
                      <a:schemeClr val="tx2"/>
                    </a:solidFill>
                  </a:tcPr>
                </a:tc>
                <a:tc>
                  <a:txBody>
                    <a:bodyPr/>
                    <a:lstStyle/>
                    <a:p>
                      <a:pPr algn="ctr"/>
                      <a:r>
                        <a:rPr lang="hu-HU" sz="1600" i="1" dirty="0" err="1" smtClean="0"/>
                        <a:t>Package</a:t>
                      </a:r>
                      <a:r>
                        <a:rPr lang="hu-HU" sz="1600" i="1" dirty="0" smtClean="0"/>
                        <a:t> „C” </a:t>
                      </a:r>
                      <a:endParaRPr lang="hu-HU" sz="1600" i="1" dirty="0"/>
                    </a:p>
                  </a:txBody>
                  <a:tcPr>
                    <a:solidFill>
                      <a:schemeClr val="tx2"/>
                    </a:solidFill>
                  </a:tcPr>
                </a:tc>
              </a:tr>
              <a:tr h="370840">
                <a:tc>
                  <a:txBody>
                    <a:bodyPr/>
                    <a:lstStyle/>
                    <a:p>
                      <a:pPr algn="ctr"/>
                      <a:r>
                        <a:rPr lang="de-DE" sz="1600" i="1" dirty="0" smtClean="0">
                          <a:solidFill>
                            <a:srgbClr val="002060"/>
                          </a:solidFill>
                        </a:rPr>
                        <a:t>800 MHz </a:t>
                      </a:r>
                      <a:endParaRPr lang="hu-HU" sz="1600" i="1" dirty="0">
                        <a:solidFill>
                          <a:srgbClr val="002060"/>
                        </a:solidFill>
                      </a:endParaRPr>
                    </a:p>
                  </a:txBody>
                  <a:tcPr/>
                </a:tc>
                <a:tc>
                  <a:txBody>
                    <a:bodyPr/>
                    <a:lstStyle/>
                    <a:p>
                      <a:pPr algn="ctr"/>
                      <a:r>
                        <a:rPr lang="de-DE" sz="1600" i="1" dirty="0" smtClean="0">
                          <a:solidFill>
                            <a:srgbClr val="002060"/>
                          </a:solidFill>
                        </a:rPr>
                        <a:t>6x2x5 (60) </a:t>
                      </a:r>
                      <a:endParaRPr lang="hu-HU" sz="1600" i="1" dirty="0">
                        <a:solidFill>
                          <a:srgbClr val="002060"/>
                        </a:solidFill>
                      </a:endParaRPr>
                    </a:p>
                  </a:txBody>
                  <a:tcPr/>
                </a:tc>
                <a:tc>
                  <a:txBody>
                    <a:bodyPr/>
                    <a:lstStyle/>
                    <a:p>
                      <a:pPr algn="ctr"/>
                      <a:r>
                        <a:rPr lang="de-DE" sz="1600" i="1" dirty="0" smtClean="0">
                          <a:solidFill>
                            <a:srgbClr val="002060"/>
                          </a:solidFill>
                        </a:rPr>
                        <a:t>2x2x5* (20*) </a:t>
                      </a:r>
                      <a:endParaRPr lang="hu-HU" sz="1600" i="1" dirty="0">
                        <a:solidFill>
                          <a:srgbClr val="002060"/>
                        </a:solidFill>
                      </a:endParaRPr>
                    </a:p>
                  </a:txBody>
                  <a:tcPr>
                    <a:solidFill>
                      <a:srgbClr val="FFE5FF"/>
                    </a:solidFill>
                  </a:tcPr>
                </a:tc>
                <a:tc>
                  <a:txBody>
                    <a:bodyPr/>
                    <a:lstStyle/>
                    <a:p>
                      <a:pPr algn="ctr"/>
                      <a:r>
                        <a:rPr lang="de-DE" sz="1600" i="1" dirty="0" smtClean="0">
                          <a:solidFill>
                            <a:srgbClr val="002060"/>
                          </a:solidFill>
                        </a:rPr>
                        <a:t>2x2x5* (20*) </a:t>
                      </a:r>
                      <a:endParaRPr lang="hu-HU" sz="1600" i="1" dirty="0">
                        <a:solidFill>
                          <a:srgbClr val="002060"/>
                        </a:solidFill>
                      </a:endParaRPr>
                    </a:p>
                  </a:txBody>
                  <a:tcPr>
                    <a:solidFill>
                      <a:srgbClr val="FFFFE1"/>
                    </a:solidFill>
                  </a:tcPr>
                </a:tc>
                <a:tc>
                  <a:txBody>
                    <a:bodyPr/>
                    <a:lstStyle/>
                    <a:p>
                      <a:pPr algn="ctr"/>
                      <a:r>
                        <a:rPr lang="de-DE" sz="1600" i="1" dirty="0" smtClean="0">
                          <a:solidFill>
                            <a:srgbClr val="002060"/>
                          </a:solidFill>
                        </a:rPr>
                        <a:t>2x2x5* (20*) </a:t>
                      </a:r>
                      <a:endParaRPr lang="hu-HU" sz="1600" i="1" dirty="0">
                        <a:solidFill>
                          <a:srgbClr val="002060"/>
                        </a:solidFill>
                      </a:endParaRPr>
                    </a:p>
                  </a:txBody>
                  <a:tcPr>
                    <a:solidFill>
                      <a:srgbClr val="E7FFFF"/>
                    </a:solidFill>
                  </a:tcPr>
                </a:tc>
              </a:tr>
              <a:tr h="370840">
                <a:tc>
                  <a:txBody>
                    <a:bodyPr/>
                    <a:lstStyle/>
                    <a:p>
                      <a:pPr algn="ctr"/>
                      <a:r>
                        <a:rPr lang="de-DE" sz="1600" i="1" dirty="0" smtClean="0">
                          <a:solidFill>
                            <a:srgbClr val="002060"/>
                          </a:solidFill>
                        </a:rPr>
                        <a:t>900 MHz </a:t>
                      </a:r>
                      <a:endParaRPr lang="hu-HU" sz="1600" i="1" dirty="0">
                        <a:solidFill>
                          <a:srgbClr val="002060"/>
                        </a:solidFill>
                      </a:endParaRPr>
                    </a:p>
                  </a:txBody>
                  <a:tcPr/>
                </a:tc>
                <a:tc>
                  <a:txBody>
                    <a:bodyPr/>
                    <a:lstStyle/>
                    <a:p>
                      <a:pPr algn="ctr"/>
                      <a:r>
                        <a:rPr lang="de-DE" sz="1600" i="1" dirty="0" smtClean="0">
                          <a:solidFill>
                            <a:srgbClr val="002060"/>
                          </a:solidFill>
                        </a:rPr>
                        <a:t>5x2x1 (10) </a:t>
                      </a:r>
                      <a:endParaRPr lang="hu-HU" sz="1600" i="1" dirty="0">
                        <a:solidFill>
                          <a:srgbClr val="002060"/>
                        </a:solidFill>
                      </a:endParaRPr>
                    </a:p>
                  </a:txBody>
                  <a:tcPr/>
                </a:tc>
                <a:tc>
                  <a:txBody>
                    <a:bodyPr/>
                    <a:lstStyle/>
                    <a:p>
                      <a:pPr algn="ctr"/>
                      <a:r>
                        <a:rPr lang="de-DE" sz="1600" i="1" dirty="0" smtClean="0">
                          <a:solidFill>
                            <a:srgbClr val="002060"/>
                          </a:solidFill>
                        </a:rPr>
                        <a:t>2x2x1* (4*) </a:t>
                      </a:r>
                      <a:endParaRPr lang="hu-HU" sz="1600" i="1" dirty="0">
                        <a:solidFill>
                          <a:srgbClr val="002060"/>
                        </a:solidFill>
                      </a:endParaRPr>
                    </a:p>
                  </a:txBody>
                  <a:tcPr>
                    <a:solidFill>
                      <a:srgbClr val="FFE5FF"/>
                    </a:solidFill>
                  </a:tcPr>
                </a:tc>
                <a:tc>
                  <a:txBody>
                    <a:bodyPr/>
                    <a:lstStyle/>
                    <a:p>
                      <a:pPr algn="ctr"/>
                      <a:r>
                        <a:rPr lang="de-DE" sz="1600" i="1" dirty="0" smtClean="0">
                          <a:solidFill>
                            <a:srgbClr val="002060"/>
                          </a:solidFill>
                        </a:rPr>
                        <a:t>2x2x1* (4*) </a:t>
                      </a:r>
                      <a:endParaRPr lang="hu-HU" sz="1600" i="1" dirty="0">
                        <a:solidFill>
                          <a:srgbClr val="002060"/>
                        </a:solidFill>
                      </a:endParaRPr>
                    </a:p>
                  </a:txBody>
                  <a:tcPr>
                    <a:solidFill>
                      <a:srgbClr val="FFFFE1"/>
                    </a:solidFill>
                  </a:tcPr>
                </a:tc>
                <a:tc>
                  <a:txBody>
                    <a:bodyPr/>
                    <a:lstStyle/>
                    <a:p>
                      <a:pPr algn="ctr"/>
                      <a:r>
                        <a:rPr lang="de-DE" sz="1600" i="1" dirty="0" smtClean="0">
                          <a:solidFill>
                            <a:srgbClr val="002060"/>
                          </a:solidFill>
                        </a:rPr>
                        <a:t>1x2x1* (2*) </a:t>
                      </a:r>
                      <a:endParaRPr lang="hu-HU" sz="1600" i="1" dirty="0">
                        <a:solidFill>
                          <a:srgbClr val="002060"/>
                        </a:solidFill>
                      </a:endParaRPr>
                    </a:p>
                  </a:txBody>
                  <a:tcPr>
                    <a:solidFill>
                      <a:srgbClr val="E7FFFF"/>
                    </a:solidFill>
                  </a:tcPr>
                </a:tc>
              </a:tr>
              <a:tr h="370840">
                <a:tc>
                  <a:txBody>
                    <a:bodyPr/>
                    <a:lstStyle/>
                    <a:p>
                      <a:pPr algn="ctr"/>
                      <a:r>
                        <a:rPr lang="de-DE" sz="1600" i="1" dirty="0" smtClean="0">
                          <a:solidFill>
                            <a:srgbClr val="002060"/>
                          </a:solidFill>
                        </a:rPr>
                        <a:t>2600 MHz </a:t>
                      </a:r>
                      <a:endParaRPr lang="hu-HU" sz="1600" i="1" dirty="0">
                        <a:solidFill>
                          <a:srgbClr val="002060"/>
                        </a:solidFill>
                      </a:endParaRPr>
                    </a:p>
                  </a:txBody>
                  <a:tcPr/>
                </a:tc>
                <a:tc>
                  <a:txBody>
                    <a:bodyPr/>
                    <a:lstStyle/>
                    <a:p>
                      <a:pPr algn="ctr"/>
                      <a:r>
                        <a:rPr lang="de-DE" sz="1600" i="1" dirty="0" smtClean="0">
                          <a:solidFill>
                            <a:srgbClr val="002060"/>
                          </a:solidFill>
                        </a:rPr>
                        <a:t>10x2x5 </a:t>
                      </a:r>
                      <a:endParaRPr lang="hu-HU" sz="1600" i="1" dirty="0" smtClean="0">
                        <a:solidFill>
                          <a:srgbClr val="002060"/>
                        </a:solidFill>
                      </a:endParaRPr>
                    </a:p>
                    <a:p>
                      <a:pPr algn="l"/>
                      <a:r>
                        <a:rPr lang="hu-HU" sz="1600" i="1" dirty="0" smtClean="0">
                          <a:solidFill>
                            <a:srgbClr val="002060"/>
                          </a:solidFill>
                        </a:rPr>
                        <a:t>           </a:t>
                      </a:r>
                      <a:r>
                        <a:rPr lang="de-DE" sz="1600" i="1" dirty="0" smtClean="0">
                          <a:solidFill>
                            <a:srgbClr val="002060"/>
                          </a:solidFill>
                        </a:rPr>
                        <a:t>5x5 </a:t>
                      </a:r>
                      <a:r>
                        <a:rPr lang="hu-HU" sz="1600" i="1" dirty="0" smtClean="0">
                          <a:solidFill>
                            <a:srgbClr val="002060"/>
                          </a:solidFill>
                        </a:rPr>
                        <a:t>      </a:t>
                      </a:r>
                      <a:r>
                        <a:rPr lang="de-DE" sz="1600" i="1" dirty="0" smtClean="0">
                          <a:solidFill>
                            <a:srgbClr val="002060"/>
                          </a:solidFill>
                        </a:rPr>
                        <a:t>(125) </a:t>
                      </a:r>
                      <a:endParaRPr lang="hu-HU" sz="1600" i="1" dirty="0">
                        <a:solidFill>
                          <a:srgbClr val="002060"/>
                        </a:solidFill>
                      </a:endParaRPr>
                    </a:p>
                  </a:txBody>
                  <a:tcPr/>
                </a:tc>
                <a:tc>
                  <a:txBody>
                    <a:bodyPr/>
                    <a:lstStyle/>
                    <a:p>
                      <a:pPr algn="ctr"/>
                      <a:r>
                        <a:rPr lang="de-DE" sz="1600" i="1" dirty="0" smtClean="0">
                          <a:solidFill>
                            <a:srgbClr val="002060"/>
                          </a:solidFill>
                        </a:rPr>
                        <a:t>6x2x5* (60*) </a:t>
                      </a:r>
                      <a:endParaRPr lang="hu-HU" sz="1600" i="1" dirty="0">
                        <a:solidFill>
                          <a:srgbClr val="002060"/>
                        </a:solidFill>
                      </a:endParaRPr>
                    </a:p>
                  </a:txBody>
                  <a:tcPr>
                    <a:solidFill>
                      <a:srgbClr val="FFE5FF"/>
                    </a:solidFill>
                  </a:tcPr>
                </a:tc>
                <a:tc>
                  <a:txBody>
                    <a:bodyPr/>
                    <a:lstStyle/>
                    <a:p>
                      <a:pPr algn="ctr"/>
                      <a:r>
                        <a:rPr lang="de-DE" sz="1600" i="1" dirty="0" smtClean="0">
                          <a:solidFill>
                            <a:srgbClr val="002060"/>
                          </a:solidFill>
                        </a:rPr>
                        <a:t>4x2x5* (40*) </a:t>
                      </a:r>
                      <a:endParaRPr lang="hu-HU" sz="1600" i="1" dirty="0">
                        <a:solidFill>
                          <a:srgbClr val="002060"/>
                        </a:solidFill>
                      </a:endParaRPr>
                    </a:p>
                  </a:txBody>
                  <a:tcPr>
                    <a:solidFill>
                      <a:srgbClr val="FFFFE1"/>
                    </a:solidFill>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de-DE" sz="1600" i="1" dirty="0" smtClean="0">
                          <a:solidFill>
                            <a:srgbClr val="002060"/>
                          </a:solidFill>
                        </a:rPr>
                        <a:t>5x5* (25*)</a:t>
                      </a:r>
                      <a:endParaRPr lang="hu-HU" sz="1600" i="1" dirty="0">
                        <a:solidFill>
                          <a:srgbClr val="002060"/>
                        </a:solidFill>
                      </a:endParaRPr>
                    </a:p>
                  </a:txBody>
                  <a:tcPr>
                    <a:solidFill>
                      <a:srgbClr val="E7FFFF"/>
                    </a:solidFill>
                  </a:tcPr>
                </a:tc>
              </a:tr>
            </a:tbl>
          </a:graphicData>
        </a:graphic>
      </p:graphicFrame>
      <p:graphicFrame>
        <p:nvGraphicFramePr>
          <p:cNvPr id="7" name="Táblázat 6"/>
          <p:cNvGraphicFramePr>
            <a:graphicFrameLocks noGrp="1"/>
          </p:cNvGraphicFramePr>
          <p:nvPr/>
        </p:nvGraphicFramePr>
        <p:xfrm>
          <a:off x="395536" y="3861048"/>
          <a:ext cx="8208911" cy="2438400"/>
        </p:xfrm>
        <a:graphic>
          <a:graphicData uri="http://schemas.openxmlformats.org/drawingml/2006/table">
            <a:tbl>
              <a:tblPr firstRow="1" bandRow="1">
                <a:tableStyleId>{5C22544A-7EE6-4342-B048-85BDC9FD1C3A}</a:tableStyleId>
              </a:tblPr>
              <a:tblGrid>
                <a:gridCol w="1239081"/>
                <a:gridCol w="993167"/>
                <a:gridCol w="942897"/>
                <a:gridCol w="929311"/>
                <a:gridCol w="936104"/>
                <a:gridCol w="1008112"/>
                <a:gridCol w="1008112"/>
                <a:gridCol w="1152127"/>
              </a:tblGrid>
              <a:tr h="370840">
                <a:tc>
                  <a:txBody>
                    <a:bodyPr/>
                    <a:lstStyle/>
                    <a:p>
                      <a:pPr algn="ctr"/>
                      <a:r>
                        <a:rPr lang="hu-HU" sz="1600" b="1" i="1" dirty="0" smtClean="0">
                          <a:solidFill>
                            <a:schemeClr val="bg1"/>
                          </a:solidFill>
                        </a:rPr>
                        <a:t>Band</a:t>
                      </a:r>
                      <a:endParaRPr lang="hu-HU" sz="1600" i="1" dirty="0">
                        <a:solidFill>
                          <a:schemeClr val="bg1"/>
                        </a:solidFill>
                      </a:endParaRPr>
                    </a:p>
                  </a:txBody>
                  <a:tcPr>
                    <a:solidFill>
                      <a:schemeClr val="tx2"/>
                    </a:solidFill>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200" b="1" i="1" dirty="0" err="1" smtClean="0"/>
                        <a:t>Quantity</a:t>
                      </a:r>
                      <a:r>
                        <a:rPr lang="hu-HU" sz="1200" b="1" i="1" dirty="0" smtClean="0"/>
                        <a:t> </a:t>
                      </a:r>
                      <a:r>
                        <a:rPr lang="hu-HU" sz="1200" b="1" i="1" dirty="0" err="1" smtClean="0"/>
                        <a:t>pending</a:t>
                      </a:r>
                      <a:r>
                        <a:rPr lang="hu-HU" sz="1200" b="1" i="1" dirty="0" smtClean="0"/>
                        <a:t> </a:t>
                      </a:r>
                      <a:r>
                        <a:rPr lang="hu-HU" sz="1200" b="1" i="1" dirty="0" err="1" smtClean="0"/>
                        <a:t>allocation</a:t>
                      </a:r>
                      <a:r>
                        <a:rPr lang="hu-HU" sz="1200" b="1" i="1" dirty="0" smtClean="0"/>
                        <a:t> (MHz) </a:t>
                      </a:r>
                      <a:endParaRPr lang="hu-HU" sz="1200" i="1" dirty="0">
                        <a:solidFill>
                          <a:schemeClr val="bg1"/>
                        </a:solidFill>
                      </a:endParaRPr>
                    </a:p>
                  </a:txBody>
                  <a:tcPr>
                    <a:solidFill>
                      <a:schemeClr val="tx2"/>
                    </a:solidFill>
                  </a:tcPr>
                </a:tc>
                <a:tc>
                  <a:txBody>
                    <a:bodyPr/>
                    <a:lstStyle/>
                    <a:p>
                      <a:pPr algn="ctr"/>
                      <a:r>
                        <a:rPr lang="hu-HU" sz="1400" i="1" dirty="0" err="1" smtClean="0">
                          <a:solidFill>
                            <a:schemeClr val="bg1"/>
                          </a:solidFill>
                        </a:rPr>
                        <a:t>Package</a:t>
                      </a:r>
                      <a:endParaRPr lang="hu-HU" sz="1400" i="1" dirty="0" smtClean="0">
                        <a:solidFill>
                          <a:schemeClr val="bg1"/>
                        </a:solidFill>
                      </a:endParaRPr>
                    </a:p>
                    <a:p>
                      <a:pPr algn="ctr"/>
                      <a:r>
                        <a:rPr lang="hu-HU" sz="1400" i="1" dirty="0" smtClean="0">
                          <a:solidFill>
                            <a:schemeClr val="bg1"/>
                          </a:solidFill>
                        </a:rPr>
                        <a:t>„D”</a:t>
                      </a:r>
                      <a:endParaRPr lang="hu-HU" sz="1400" i="1" dirty="0">
                        <a:solidFill>
                          <a:schemeClr val="bg1"/>
                        </a:solidFill>
                      </a:endParaRPr>
                    </a:p>
                  </a:txBody>
                  <a:tcPr>
                    <a:solidFill>
                      <a:schemeClr val="tx2"/>
                    </a:solidFill>
                  </a:tcPr>
                </a:tc>
                <a:tc>
                  <a:txBody>
                    <a:bodyPr/>
                    <a:lstStyle/>
                    <a:p>
                      <a:pPr algn="ctr"/>
                      <a:r>
                        <a:rPr lang="hu-HU" sz="1400" i="1" dirty="0" err="1" smtClean="0">
                          <a:solidFill>
                            <a:schemeClr val="bg1"/>
                          </a:solidFill>
                        </a:rPr>
                        <a:t>Package</a:t>
                      </a:r>
                      <a:endParaRPr lang="hu-HU" sz="1400" i="1" dirty="0" smtClean="0">
                        <a:solidFill>
                          <a:schemeClr val="bg1"/>
                        </a:solidFill>
                      </a:endParaRPr>
                    </a:p>
                    <a:p>
                      <a:pPr algn="ctr"/>
                      <a:r>
                        <a:rPr lang="hu-HU" sz="1400" i="1" dirty="0" smtClean="0">
                          <a:solidFill>
                            <a:schemeClr val="bg1"/>
                          </a:solidFill>
                        </a:rPr>
                        <a:t>„E”</a:t>
                      </a:r>
                    </a:p>
                    <a:p>
                      <a:pPr algn="ctr"/>
                      <a:endParaRPr lang="hu-HU" sz="1400" i="1" dirty="0">
                        <a:solidFill>
                          <a:schemeClr val="bg1"/>
                        </a:solidFill>
                      </a:endParaRPr>
                    </a:p>
                  </a:txBody>
                  <a:tcPr>
                    <a:solidFill>
                      <a:schemeClr val="tx2"/>
                    </a:solidFill>
                  </a:tcPr>
                </a:tc>
                <a:tc>
                  <a:txBody>
                    <a:bodyPr/>
                    <a:lstStyle/>
                    <a:p>
                      <a:pPr algn="ctr"/>
                      <a:r>
                        <a:rPr lang="hu-HU" sz="1400" i="1" dirty="0" err="1" smtClean="0">
                          <a:solidFill>
                            <a:schemeClr val="bg1"/>
                          </a:solidFill>
                        </a:rPr>
                        <a:t>Package</a:t>
                      </a:r>
                      <a:endParaRPr lang="hu-HU" sz="1400" i="1" dirty="0" smtClean="0">
                        <a:solidFill>
                          <a:schemeClr val="bg1"/>
                        </a:solidFill>
                      </a:endParaRPr>
                    </a:p>
                    <a:p>
                      <a:pPr algn="ctr"/>
                      <a:r>
                        <a:rPr lang="hu-HU" sz="1400" i="1" dirty="0" smtClean="0">
                          <a:solidFill>
                            <a:schemeClr val="bg1"/>
                          </a:solidFill>
                        </a:rPr>
                        <a:t>„F”</a:t>
                      </a:r>
                    </a:p>
                    <a:p>
                      <a:pPr algn="ctr"/>
                      <a:endParaRPr lang="hu-HU" sz="1400" i="1" dirty="0">
                        <a:solidFill>
                          <a:schemeClr val="bg1"/>
                        </a:solidFill>
                      </a:endParaRPr>
                    </a:p>
                  </a:txBody>
                  <a:tcPr>
                    <a:solidFill>
                      <a:schemeClr val="tx2"/>
                    </a:solidFill>
                  </a:tcPr>
                </a:tc>
                <a:tc>
                  <a:txBody>
                    <a:bodyPr/>
                    <a:lstStyle/>
                    <a:p>
                      <a:pPr algn="ctr"/>
                      <a:r>
                        <a:rPr lang="hu-HU" sz="1400" i="1" dirty="0" err="1" smtClean="0">
                          <a:solidFill>
                            <a:schemeClr val="bg1"/>
                          </a:solidFill>
                        </a:rPr>
                        <a:t>Package</a:t>
                      </a:r>
                      <a:endParaRPr lang="hu-HU" sz="1400" i="1" dirty="0" smtClean="0">
                        <a:solidFill>
                          <a:schemeClr val="bg1"/>
                        </a:solidFill>
                      </a:endParaRPr>
                    </a:p>
                    <a:p>
                      <a:pPr algn="ctr"/>
                      <a:r>
                        <a:rPr lang="hu-HU" sz="1400" i="1" dirty="0" smtClean="0">
                          <a:solidFill>
                            <a:schemeClr val="bg1"/>
                          </a:solidFill>
                        </a:rPr>
                        <a:t>„G”</a:t>
                      </a:r>
                    </a:p>
                    <a:p>
                      <a:pPr algn="ctr"/>
                      <a:endParaRPr lang="hu-HU" sz="1400" i="1" dirty="0">
                        <a:solidFill>
                          <a:schemeClr val="bg1"/>
                        </a:solidFill>
                      </a:endParaRPr>
                    </a:p>
                  </a:txBody>
                  <a:tcPr>
                    <a:solidFill>
                      <a:schemeClr val="tx2"/>
                    </a:solidFill>
                  </a:tcPr>
                </a:tc>
                <a:tc>
                  <a:txBody>
                    <a:bodyPr/>
                    <a:lstStyle/>
                    <a:p>
                      <a:pPr algn="ctr"/>
                      <a:r>
                        <a:rPr lang="hu-HU" sz="1400" i="1" dirty="0" err="1" smtClean="0">
                          <a:solidFill>
                            <a:schemeClr val="bg1"/>
                          </a:solidFill>
                        </a:rPr>
                        <a:t>Package</a:t>
                      </a:r>
                      <a:endParaRPr lang="hu-HU" sz="1400" i="1" dirty="0" smtClean="0">
                        <a:solidFill>
                          <a:schemeClr val="bg1"/>
                        </a:solidFill>
                      </a:endParaRPr>
                    </a:p>
                    <a:p>
                      <a:pPr algn="ctr"/>
                      <a:r>
                        <a:rPr lang="hu-HU" sz="1400" i="1" dirty="0" smtClean="0">
                          <a:solidFill>
                            <a:schemeClr val="bg1"/>
                          </a:solidFill>
                        </a:rPr>
                        <a:t>„H”</a:t>
                      </a:r>
                    </a:p>
                    <a:p>
                      <a:pPr algn="ctr"/>
                      <a:endParaRPr lang="hu-HU" sz="1400" i="1" dirty="0">
                        <a:solidFill>
                          <a:schemeClr val="bg1"/>
                        </a:solidFill>
                      </a:endParaRPr>
                    </a:p>
                  </a:txBody>
                  <a:tcPr>
                    <a:solidFill>
                      <a:schemeClr val="tx2"/>
                    </a:solidFill>
                  </a:tcPr>
                </a:tc>
                <a:tc>
                  <a:txBody>
                    <a:bodyPr/>
                    <a:lstStyle/>
                    <a:p>
                      <a:pPr algn="ctr"/>
                      <a:r>
                        <a:rPr lang="hu-HU" sz="1400" i="1" dirty="0" err="1" smtClean="0">
                          <a:solidFill>
                            <a:schemeClr val="bg1"/>
                          </a:solidFill>
                        </a:rPr>
                        <a:t>Package</a:t>
                      </a:r>
                      <a:endParaRPr lang="hu-HU" sz="1400" i="1" dirty="0" smtClean="0">
                        <a:solidFill>
                          <a:schemeClr val="bg1"/>
                        </a:solidFill>
                      </a:endParaRPr>
                    </a:p>
                    <a:p>
                      <a:pPr algn="ctr"/>
                      <a:r>
                        <a:rPr lang="hu-HU" sz="1400" i="1" dirty="0" smtClean="0">
                          <a:solidFill>
                            <a:schemeClr val="bg1"/>
                          </a:solidFill>
                        </a:rPr>
                        <a:t>„I”</a:t>
                      </a:r>
                    </a:p>
                    <a:p>
                      <a:pPr algn="ctr"/>
                      <a:endParaRPr lang="hu-HU" sz="1400" i="1" dirty="0">
                        <a:solidFill>
                          <a:schemeClr val="bg1"/>
                        </a:solidFill>
                      </a:endParaRPr>
                    </a:p>
                  </a:txBody>
                  <a:tcPr>
                    <a:solidFill>
                      <a:schemeClr val="tx2"/>
                    </a:solidFill>
                  </a:tcPr>
                </a:tc>
              </a:tr>
              <a:tr h="401176">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i="1" kern="1200" baseline="0" dirty="0" smtClean="0">
                          <a:solidFill>
                            <a:srgbClr val="002060"/>
                          </a:solidFill>
                          <a:latin typeface="+mn-lt"/>
                          <a:ea typeface="+mn-ea"/>
                          <a:cs typeface="+mn-cs"/>
                        </a:rPr>
                        <a:t>1800 MHz </a:t>
                      </a:r>
                      <a:endParaRPr lang="hu-HU" sz="1600" i="1" dirty="0">
                        <a:solidFill>
                          <a:srgbClr val="002060"/>
                        </a:solidFill>
                      </a:endParaRPr>
                    </a:p>
                  </a:txBody>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400" i="1" kern="1200" baseline="0" dirty="0" smtClean="0">
                          <a:solidFill>
                            <a:srgbClr val="002060"/>
                          </a:solidFill>
                          <a:latin typeface="+mn-lt"/>
                          <a:ea typeface="+mn-ea"/>
                          <a:cs typeface="+mn-cs"/>
                        </a:rPr>
                        <a:t>3x2x5  </a:t>
                      </a:r>
                    </a:p>
                    <a:p>
                      <a:pPr marL="0" marR="0" indent="0" algn="ctr" defTabSz="914400" rtl="0" eaLnBrk="1" fontAlgn="auto" latinLnBrk="0" hangingPunct="1">
                        <a:lnSpc>
                          <a:spcPct val="100000"/>
                        </a:lnSpc>
                        <a:spcBef>
                          <a:spcPts val="0"/>
                        </a:spcBef>
                        <a:spcAft>
                          <a:spcPts val="0"/>
                        </a:spcAft>
                        <a:buClrTx/>
                        <a:buSzTx/>
                        <a:buFontTx/>
                        <a:buNone/>
                        <a:tabLst/>
                        <a:defRPr/>
                      </a:pPr>
                      <a:r>
                        <a:rPr lang="hu-HU" sz="1400" i="1" kern="1200" baseline="0" dirty="0" smtClean="0">
                          <a:solidFill>
                            <a:srgbClr val="002060"/>
                          </a:solidFill>
                          <a:latin typeface="+mn-lt"/>
                          <a:ea typeface="+mn-ea"/>
                          <a:cs typeface="+mn-cs"/>
                        </a:rPr>
                        <a:t>(30) </a:t>
                      </a:r>
                      <a:endParaRPr lang="hu-HU" sz="1400" i="1" dirty="0">
                        <a:solidFill>
                          <a:srgbClr val="002060"/>
                        </a:solidFill>
                      </a:endParaRPr>
                    </a:p>
                  </a:txBody>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400" i="1" kern="1200" baseline="0" dirty="0" smtClean="0">
                          <a:solidFill>
                            <a:srgbClr val="002060"/>
                          </a:solidFill>
                          <a:latin typeface="+mn-lt"/>
                          <a:ea typeface="+mn-ea"/>
                          <a:cs typeface="+mn-cs"/>
                        </a:rPr>
                        <a:t>1x2x5  (10) </a:t>
                      </a:r>
                      <a:endParaRPr lang="hu-HU" sz="1400" i="1" dirty="0">
                        <a:solidFill>
                          <a:srgbClr val="002060"/>
                        </a:solidFill>
                      </a:endParaRPr>
                    </a:p>
                  </a:txBody>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400" i="1" kern="1200" baseline="0" dirty="0" smtClean="0">
                          <a:solidFill>
                            <a:srgbClr val="002060"/>
                          </a:solidFill>
                          <a:latin typeface="+mn-lt"/>
                          <a:ea typeface="+mn-ea"/>
                          <a:cs typeface="+mn-cs"/>
                        </a:rPr>
                        <a:t>1x2x5  (10) </a:t>
                      </a:r>
                      <a:endParaRPr lang="hu-HU" sz="1400" i="1" dirty="0">
                        <a:solidFill>
                          <a:srgbClr val="002060"/>
                        </a:solidFill>
                      </a:endParaRPr>
                    </a:p>
                  </a:txBody>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400" i="1" kern="1200" baseline="0" dirty="0" smtClean="0">
                          <a:solidFill>
                            <a:srgbClr val="002060"/>
                          </a:solidFill>
                          <a:latin typeface="+mn-lt"/>
                          <a:ea typeface="+mn-ea"/>
                          <a:cs typeface="+mn-cs"/>
                        </a:rPr>
                        <a:t>1x2x5  (10) </a:t>
                      </a:r>
                      <a:endParaRPr lang="hu-HU" sz="1400" i="1" dirty="0">
                        <a:solidFill>
                          <a:srgbClr val="002060"/>
                        </a:solidFill>
                      </a:endParaRPr>
                    </a:p>
                  </a:txBody>
                  <a:tcPr/>
                </a:tc>
                <a:tc>
                  <a:txBody>
                    <a:bodyPr/>
                    <a:lstStyle/>
                    <a:p>
                      <a:pPr algn="ctr"/>
                      <a:endParaRPr lang="hu-HU" sz="1500" i="1" dirty="0">
                        <a:solidFill>
                          <a:srgbClr val="002060"/>
                        </a:solidFill>
                      </a:endParaRPr>
                    </a:p>
                  </a:txBody>
                  <a:tcPr/>
                </a:tc>
                <a:tc>
                  <a:txBody>
                    <a:bodyPr/>
                    <a:lstStyle/>
                    <a:p>
                      <a:pPr algn="ctr"/>
                      <a:endParaRPr lang="hu-HU" sz="1500" i="1" dirty="0">
                        <a:solidFill>
                          <a:srgbClr val="002060"/>
                        </a:solidFill>
                      </a:endParaRPr>
                    </a:p>
                  </a:txBody>
                  <a:tcPr/>
                </a:tc>
                <a:tc>
                  <a:txBody>
                    <a:bodyPr/>
                    <a:lstStyle/>
                    <a:p>
                      <a:pPr algn="ctr"/>
                      <a:endParaRPr lang="hu-HU" sz="1500" i="1" dirty="0">
                        <a:solidFill>
                          <a:srgbClr val="002060"/>
                        </a:solidFill>
                      </a:endParaRPr>
                    </a:p>
                  </a:txBody>
                  <a:tcPr/>
                </a:tc>
              </a:tr>
              <a:tr h="370840">
                <a:tc>
                  <a:txBody>
                    <a:bodyPr/>
                    <a:lstStyle/>
                    <a:p>
                      <a:pPr algn="ctr"/>
                      <a:r>
                        <a:rPr lang="hu-HU" sz="1600" i="1" kern="1200" baseline="0" dirty="0" smtClean="0">
                          <a:solidFill>
                            <a:srgbClr val="002060"/>
                          </a:solidFill>
                          <a:latin typeface="+mn-lt"/>
                          <a:ea typeface="+mn-ea"/>
                          <a:cs typeface="+mn-cs"/>
                        </a:rPr>
                        <a:t>2600 MHz 	</a:t>
                      </a:r>
                    </a:p>
                  </a:txBody>
                  <a:tcPr/>
                </a:tc>
                <a:tc>
                  <a:txBody>
                    <a:bodyPr/>
                    <a:lstStyle/>
                    <a:p>
                      <a:pPr algn="ctr"/>
                      <a:r>
                        <a:rPr lang="hu-HU" sz="1500" i="1" dirty="0" smtClean="0">
                          <a:solidFill>
                            <a:srgbClr val="002060"/>
                          </a:solidFill>
                        </a:rPr>
                        <a:t>4x2x5</a:t>
                      </a:r>
                    </a:p>
                    <a:p>
                      <a:pPr algn="l"/>
                      <a:r>
                        <a:rPr lang="hu-HU" sz="1500" i="1" dirty="0" smtClean="0">
                          <a:solidFill>
                            <a:srgbClr val="002060"/>
                          </a:solidFill>
                        </a:rPr>
                        <a:t>3x5     (55)</a:t>
                      </a:r>
                      <a:endParaRPr lang="hu-HU" sz="1500" i="1" dirty="0">
                        <a:solidFill>
                          <a:srgbClr val="002060"/>
                        </a:solidFill>
                      </a:endParaRPr>
                    </a:p>
                  </a:txBody>
                  <a:tcPr/>
                </a:tc>
                <a:tc>
                  <a:txBody>
                    <a:bodyPr/>
                    <a:lstStyle/>
                    <a:p>
                      <a:pPr algn="ctr"/>
                      <a:endParaRPr lang="hu-HU" sz="1500" i="1" dirty="0">
                        <a:solidFill>
                          <a:srgbClr val="002060"/>
                        </a:solidFill>
                      </a:endParaRPr>
                    </a:p>
                  </a:txBody>
                  <a:tcPr/>
                </a:tc>
                <a:tc>
                  <a:txBody>
                    <a:bodyPr/>
                    <a:lstStyle/>
                    <a:p>
                      <a:pPr algn="ctr"/>
                      <a:endParaRPr lang="hu-HU" sz="1500" i="1" dirty="0">
                        <a:solidFill>
                          <a:srgbClr val="002060"/>
                        </a:solidFill>
                      </a:endParaRPr>
                    </a:p>
                  </a:txBody>
                  <a:tcPr/>
                </a:tc>
                <a:tc>
                  <a:txBody>
                    <a:bodyPr/>
                    <a:lstStyle/>
                    <a:p>
                      <a:pPr algn="ctr"/>
                      <a:endParaRPr lang="hu-HU" sz="1500" i="1" dirty="0">
                        <a:solidFill>
                          <a:srgbClr val="002060"/>
                        </a:solidFill>
                      </a:endParaRPr>
                    </a:p>
                  </a:txBody>
                  <a:tcPr/>
                </a:tc>
                <a:tc>
                  <a:txBody>
                    <a:bodyPr/>
                    <a:lstStyle/>
                    <a:p>
                      <a:pPr algn="ctr"/>
                      <a:r>
                        <a:rPr lang="hu-HU" sz="1500" i="1" dirty="0" smtClean="0">
                          <a:solidFill>
                            <a:srgbClr val="002060"/>
                          </a:solidFill>
                        </a:rPr>
                        <a:t>4x2x5</a:t>
                      </a:r>
                    </a:p>
                    <a:p>
                      <a:pPr algn="ctr"/>
                      <a:r>
                        <a:rPr lang="hu-HU" sz="1500" i="1" dirty="0" smtClean="0">
                          <a:solidFill>
                            <a:srgbClr val="002060"/>
                          </a:solidFill>
                        </a:rPr>
                        <a:t>(40)</a:t>
                      </a:r>
                      <a:endParaRPr lang="hu-HU" sz="1500" i="1" dirty="0">
                        <a:solidFill>
                          <a:srgbClr val="002060"/>
                        </a:solidFill>
                      </a:endParaRPr>
                    </a:p>
                  </a:txBody>
                  <a:tcPr/>
                </a:tc>
                <a:tc>
                  <a:txBody>
                    <a:bodyPr/>
                    <a:lstStyle/>
                    <a:p>
                      <a:pPr algn="ctr"/>
                      <a:r>
                        <a:rPr lang="hu-HU" sz="1500" i="1" dirty="0" smtClean="0">
                          <a:solidFill>
                            <a:srgbClr val="002060"/>
                          </a:solidFill>
                        </a:rPr>
                        <a:t>3x5</a:t>
                      </a:r>
                    </a:p>
                    <a:p>
                      <a:pPr algn="ctr"/>
                      <a:r>
                        <a:rPr lang="hu-HU" sz="1500" i="1" dirty="0" smtClean="0">
                          <a:solidFill>
                            <a:srgbClr val="002060"/>
                          </a:solidFill>
                        </a:rPr>
                        <a:t>(15)</a:t>
                      </a:r>
                      <a:endParaRPr lang="hu-HU" sz="1500" i="1" dirty="0">
                        <a:solidFill>
                          <a:srgbClr val="002060"/>
                        </a:solidFill>
                      </a:endParaRPr>
                    </a:p>
                  </a:txBody>
                  <a:tcPr/>
                </a:tc>
                <a:tc>
                  <a:txBody>
                    <a:bodyPr/>
                    <a:lstStyle/>
                    <a:p>
                      <a:pPr algn="ctr"/>
                      <a:endParaRPr lang="hu-HU" sz="1500" i="1" dirty="0">
                        <a:solidFill>
                          <a:srgbClr val="002060"/>
                        </a:solidFill>
                      </a:endParaRPr>
                    </a:p>
                  </a:txBody>
                  <a:tcPr/>
                </a:tc>
              </a:tr>
              <a:tr h="370840">
                <a:tc>
                  <a:txBody>
                    <a:bodyPr/>
                    <a:lstStyle/>
                    <a:p>
                      <a:pPr algn="ctr"/>
                      <a:r>
                        <a:rPr lang="hu-HU" sz="1600" i="1" dirty="0" smtClean="0">
                          <a:solidFill>
                            <a:srgbClr val="002060"/>
                          </a:solidFill>
                        </a:rPr>
                        <a:t>26 </a:t>
                      </a:r>
                      <a:r>
                        <a:rPr lang="hu-HU" sz="1600" i="1" dirty="0" err="1" smtClean="0">
                          <a:solidFill>
                            <a:srgbClr val="002060"/>
                          </a:solidFill>
                        </a:rPr>
                        <a:t>GHz</a:t>
                      </a:r>
                      <a:endParaRPr lang="hu-HU" sz="1600" i="1" dirty="0">
                        <a:solidFill>
                          <a:srgbClr val="002060"/>
                        </a:solidFill>
                      </a:endParaRPr>
                    </a:p>
                  </a:txBody>
                  <a:tcPr/>
                </a:tc>
                <a:tc>
                  <a:txBody>
                    <a:bodyPr/>
                    <a:lstStyle/>
                    <a:p>
                      <a:pPr algn="ctr"/>
                      <a:r>
                        <a:rPr lang="hu-HU" sz="1500" i="1" dirty="0" smtClean="0">
                          <a:solidFill>
                            <a:srgbClr val="002060"/>
                          </a:solidFill>
                        </a:rPr>
                        <a:t>2x2x28</a:t>
                      </a:r>
                    </a:p>
                    <a:p>
                      <a:pPr algn="ctr"/>
                      <a:r>
                        <a:rPr lang="hu-HU" sz="1500" i="1" dirty="0" smtClean="0">
                          <a:solidFill>
                            <a:srgbClr val="002060"/>
                          </a:solidFill>
                        </a:rPr>
                        <a:t>(112)</a:t>
                      </a:r>
                      <a:endParaRPr lang="hu-HU" sz="1500" i="1" dirty="0">
                        <a:solidFill>
                          <a:srgbClr val="002060"/>
                        </a:solidFill>
                      </a:endParaRPr>
                    </a:p>
                  </a:txBody>
                  <a:tcPr/>
                </a:tc>
                <a:tc>
                  <a:txBody>
                    <a:bodyPr/>
                    <a:lstStyle/>
                    <a:p>
                      <a:pPr algn="ctr"/>
                      <a:endParaRPr lang="hu-HU" sz="1500" i="1" dirty="0">
                        <a:solidFill>
                          <a:srgbClr val="002060"/>
                        </a:solidFill>
                      </a:endParaRPr>
                    </a:p>
                  </a:txBody>
                  <a:tcPr/>
                </a:tc>
                <a:tc>
                  <a:txBody>
                    <a:bodyPr/>
                    <a:lstStyle/>
                    <a:p>
                      <a:pPr algn="ctr"/>
                      <a:endParaRPr lang="hu-HU" sz="1500" i="1" dirty="0">
                        <a:solidFill>
                          <a:srgbClr val="002060"/>
                        </a:solidFill>
                      </a:endParaRPr>
                    </a:p>
                  </a:txBody>
                  <a:tcPr/>
                </a:tc>
                <a:tc>
                  <a:txBody>
                    <a:bodyPr/>
                    <a:lstStyle/>
                    <a:p>
                      <a:pPr algn="ctr"/>
                      <a:endParaRPr lang="hu-HU" sz="1500" i="1" dirty="0">
                        <a:solidFill>
                          <a:srgbClr val="002060"/>
                        </a:solidFill>
                      </a:endParaRPr>
                    </a:p>
                  </a:txBody>
                  <a:tcPr/>
                </a:tc>
                <a:tc>
                  <a:txBody>
                    <a:bodyPr/>
                    <a:lstStyle/>
                    <a:p>
                      <a:pPr algn="ctr"/>
                      <a:endParaRPr lang="hu-HU" sz="1500" i="1" dirty="0">
                        <a:solidFill>
                          <a:srgbClr val="002060"/>
                        </a:solidFill>
                      </a:endParaRPr>
                    </a:p>
                  </a:txBody>
                  <a:tcPr/>
                </a:tc>
                <a:tc>
                  <a:txBody>
                    <a:bodyPr/>
                    <a:lstStyle/>
                    <a:p>
                      <a:pPr algn="ctr"/>
                      <a:endParaRPr lang="hu-HU" sz="1500" i="1" dirty="0">
                        <a:solidFill>
                          <a:srgbClr val="002060"/>
                        </a:solidFill>
                      </a:endParaRPr>
                    </a:p>
                  </a:txBody>
                  <a:tcPr/>
                </a:tc>
                <a:tc>
                  <a:txBody>
                    <a:bodyPr/>
                    <a:lstStyle/>
                    <a:p>
                      <a:pPr algn="ctr"/>
                      <a:r>
                        <a:rPr lang="hu-HU" sz="1500" i="1" dirty="0" smtClean="0">
                          <a:solidFill>
                            <a:srgbClr val="002060"/>
                          </a:solidFill>
                        </a:rPr>
                        <a:t>2x2x28</a:t>
                      </a:r>
                    </a:p>
                    <a:p>
                      <a:pPr algn="ctr"/>
                      <a:r>
                        <a:rPr lang="hu-HU" sz="1500" i="1" dirty="0" smtClean="0">
                          <a:solidFill>
                            <a:srgbClr val="002060"/>
                          </a:solidFill>
                        </a:rPr>
                        <a:t>(112)</a:t>
                      </a:r>
                      <a:endParaRPr lang="hu-HU" sz="1500" i="1" dirty="0">
                        <a:solidFill>
                          <a:srgbClr val="002060"/>
                        </a:solidFill>
                      </a:endParaRPr>
                    </a:p>
                  </a:txBody>
                  <a:tcPr/>
                </a:tc>
              </a:tr>
            </a:tbl>
          </a:graphicData>
        </a:graphic>
      </p:graphicFrame>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églalap 1"/>
          <p:cNvSpPr/>
          <p:nvPr/>
        </p:nvSpPr>
        <p:spPr>
          <a:xfrm>
            <a:off x="3203848" y="188640"/>
            <a:ext cx="5328592" cy="461665"/>
          </a:xfrm>
          <a:prstGeom prst="rect">
            <a:avLst/>
          </a:prstGeom>
        </p:spPr>
        <p:txBody>
          <a:bodyPr wrap="square">
            <a:spAutoFit/>
          </a:bodyPr>
          <a:lstStyle/>
          <a:p>
            <a:r>
              <a:rPr lang="hu-HU" sz="2400" b="1" i="1" dirty="0" smtClean="0">
                <a:solidFill>
                  <a:srgbClr val="002060"/>
                </a:solidFill>
                <a:latin typeface="Arial" pitchFamily="34" charset="0"/>
                <a:cs typeface="Arial" pitchFamily="34" charset="0"/>
              </a:rPr>
              <a:t>T</a:t>
            </a:r>
            <a:r>
              <a:rPr lang="en-US" sz="2400" b="1" i="1" dirty="0" smtClean="0">
                <a:solidFill>
                  <a:srgbClr val="002060"/>
                </a:solidFill>
                <a:latin typeface="Arial" pitchFamily="34" charset="0"/>
                <a:cs typeface="Arial" pitchFamily="34" charset="0"/>
              </a:rPr>
              <a:t>ender for broadband services</a:t>
            </a:r>
            <a:r>
              <a:rPr lang="hu-HU" sz="2400" b="1" i="1" dirty="0" smtClean="0">
                <a:solidFill>
                  <a:srgbClr val="002060"/>
                </a:solidFill>
                <a:latin typeface="Arial" pitchFamily="34" charset="0"/>
                <a:cs typeface="Arial" pitchFamily="34" charset="0"/>
              </a:rPr>
              <a:t> (3)</a:t>
            </a:r>
            <a:r>
              <a:rPr lang="en-US" sz="2400" b="1" i="1" dirty="0" smtClean="0">
                <a:solidFill>
                  <a:srgbClr val="002060"/>
                </a:solidFill>
                <a:latin typeface="Arial" pitchFamily="34" charset="0"/>
                <a:cs typeface="Arial" pitchFamily="34" charset="0"/>
              </a:rPr>
              <a:t> </a:t>
            </a:r>
            <a:endParaRPr lang="hu-HU" sz="2400" i="1" dirty="0">
              <a:solidFill>
                <a:srgbClr val="002060"/>
              </a:solidFill>
              <a:latin typeface="Arial" pitchFamily="34" charset="0"/>
              <a:cs typeface="Arial" pitchFamily="34" charset="0"/>
            </a:endParaRPr>
          </a:p>
        </p:txBody>
      </p:sp>
      <p:sp>
        <p:nvSpPr>
          <p:cNvPr id="3" name="Téglalap 2"/>
          <p:cNvSpPr/>
          <p:nvPr/>
        </p:nvSpPr>
        <p:spPr>
          <a:xfrm>
            <a:off x="395536" y="1052736"/>
            <a:ext cx="4177750" cy="369332"/>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r>
              <a:rPr lang="en-US" b="1" i="1" dirty="0" smtClean="0">
                <a:solidFill>
                  <a:srgbClr val="002060"/>
                </a:solidFill>
              </a:rPr>
              <a:t>Tender prices for individual Packages </a:t>
            </a:r>
            <a:endParaRPr lang="hu-HU" i="1" dirty="0">
              <a:solidFill>
                <a:srgbClr val="002060"/>
              </a:solidFill>
            </a:endParaRPr>
          </a:p>
        </p:txBody>
      </p:sp>
      <p:graphicFrame>
        <p:nvGraphicFramePr>
          <p:cNvPr id="7" name="Táblázat 6"/>
          <p:cNvGraphicFramePr>
            <a:graphicFrameLocks noGrp="1"/>
          </p:cNvGraphicFramePr>
          <p:nvPr/>
        </p:nvGraphicFramePr>
        <p:xfrm>
          <a:off x="1187624" y="1556792"/>
          <a:ext cx="6264696" cy="1483360"/>
        </p:xfrm>
        <a:graphic>
          <a:graphicData uri="http://schemas.openxmlformats.org/drawingml/2006/table">
            <a:tbl>
              <a:tblPr firstRow="1" bandRow="1">
                <a:tableStyleId>{5C22544A-7EE6-4342-B048-85BDC9FD1C3A}</a:tableStyleId>
              </a:tblPr>
              <a:tblGrid>
                <a:gridCol w="3132348"/>
                <a:gridCol w="3132348"/>
              </a:tblGrid>
              <a:tr h="370840">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800" b="1" i="1" kern="1200" baseline="0" dirty="0" err="1" smtClean="0">
                          <a:solidFill>
                            <a:schemeClr val="lt1"/>
                          </a:solidFill>
                          <a:latin typeface="+mn-lt"/>
                          <a:ea typeface="+mn-ea"/>
                          <a:cs typeface="+mn-cs"/>
                        </a:rPr>
                        <a:t>Package</a:t>
                      </a:r>
                      <a:r>
                        <a:rPr lang="hu-HU" sz="1800" b="1" i="1" kern="1200" baseline="0" dirty="0" smtClean="0">
                          <a:solidFill>
                            <a:schemeClr val="lt1"/>
                          </a:solidFill>
                          <a:latin typeface="+mn-lt"/>
                          <a:ea typeface="+mn-ea"/>
                          <a:cs typeface="+mn-cs"/>
                        </a:rPr>
                        <a:t> 	</a:t>
                      </a:r>
                      <a:endParaRPr lang="hu-HU" i="1" dirty="0"/>
                    </a:p>
                  </a:txBody>
                  <a:tcPr>
                    <a:solidFill>
                      <a:schemeClr val="tx2"/>
                    </a:solidFill>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800" b="1" i="1" kern="1200" baseline="0" dirty="0" smtClean="0">
                          <a:solidFill>
                            <a:schemeClr val="lt1"/>
                          </a:solidFill>
                          <a:latin typeface="+mn-lt"/>
                          <a:ea typeface="+mn-ea"/>
                          <a:cs typeface="+mn-cs"/>
                        </a:rPr>
                        <a:t>Tender </a:t>
                      </a:r>
                      <a:r>
                        <a:rPr lang="hu-HU" sz="1800" b="1" i="1" kern="1200" baseline="0" dirty="0" err="1" smtClean="0">
                          <a:solidFill>
                            <a:schemeClr val="lt1"/>
                          </a:solidFill>
                          <a:latin typeface="+mn-lt"/>
                          <a:ea typeface="+mn-ea"/>
                          <a:cs typeface="+mn-cs"/>
                        </a:rPr>
                        <a:t>price</a:t>
                      </a:r>
                      <a:r>
                        <a:rPr lang="hu-HU" sz="1800" b="1" i="1" kern="1200" baseline="0" dirty="0" smtClean="0">
                          <a:solidFill>
                            <a:schemeClr val="lt1"/>
                          </a:solidFill>
                          <a:latin typeface="+mn-lt"/>
                          <a:ea typeface="+mn-ea"/>
                          <a:cs typeface="+mn-cs"/>
                        </a:rPr>
                        <a:t> (</a:t>
                      </a:r>
                      <a:r>
                        <a:rPr lang="hu-HU" sz="1800" b="1" i="1" kern="1200" baseline="0" dirty="0" err="1" smtClean="0">
                          <a:solidFill>
                            <a:schemeClr val="lt1"/>
                          </a:solidFill>
                          <a:latin typeface="+mn-lt"/>
                          <a:ea typeface="+mn-ea"/>
                          <a:cs typeface="+mn-cs"/>
                        </a:rPr>
                        <a:t>in</a:t>
                      </a:r>
                      <a:r>
                        <a:rPr lang="hu-HU" sz="1800" b="1" i="1" kern="1200" baseline="0" dirty="0" smtClean="0">
                          <a:solidFill>
                            <a:schemeClr val="lt1"/>
                          </a:solidFill>
                          <a:latin typeface="+mn-lt"/>
                          <a:ea typeface="+mn-ea"/>
                          <a:cs typeface="+mn-cs"/>
                        </a:rPr>
                        <a:t> HUF) </a:t>
                      </a:r>
                      <a:endParaRPr lang="hu-HU" i="1" dirty="0"/>
                    </a:p>
                  </a:txBody>
                  <a:tcPr>
                    <a:solidFill>
                      <a:schemeClr val="tx2"/>
                    </a:solidFill>
                  </a:tcPr>
                </a:tc>
              </a:tr>
              <a:tr h="370840">
                <a:tc>
                  <a:txBody>
                    <a:bodyPr/>
                    <a:lstStyle/>
                    <a:p>
                      <a:pPr algn="ctr"/>
                      <a:r>
                        <a:rPr lang="hu-HU" sz="1600" i="1" baseline="0" dirty="0" err="1" smtClean="0">
                          <a:solidFill>
                            <a:srgbClr val="002060"/>
                          </a:solidFill>
                          <a:latin typeface="+mj-lt"/>
                        </a:rPr>
                        <a:t>Package</a:t>
                      </a:r>
                      <a:r>
                        <a:rPr lang="hu-HU" sz="1600" i="1" baseline="0" dirty="0" smtClean="0">
                          <a:solidFill>
                            <a:srgbClr val="002060"/>
                          </a:solidFill>
                          <a:latin typeface="+mj-lt"/>
                        </a:rPr>
                        <a:t> „A” </a:t>
                      </a:r>
                    </a:p>
                  </a:txBody>
                  <a:tcPr/>
                </a:tc>
                <a:tc>
                  <a:txBody>
                    <a:bodyPr/>
                    <a:lstStyle/>
                    <a:p>
                      <a:pPr algn="ctr"/>
                      <a:r>
                        <a:rPr lang="hu-HU" sz="1600" i="1" baseline="0" dirty="0" smtClean="0">
                          <a:solidFill>
                            <a:srgbClr val="002060"/>
                          </a:solidFill>
                          <a:latin typeface="+mj-lt"/>
                        </a:rPr>
                        <a:t>33,225,000,</a:t>
                      </a:r>
                      <a:r>
                        <a:rPr lang="hu-HU" sz="1600" i="1" baseline="0" dirty="0" err="1" smtClean="0">
                          <a:solidFill>
                            <a:srgbClr val="002060"/>
                          </a:solidFill>
                          <a:latin typeface="+mj-lt"/>
                        </a:rPr>
                        <a:t>000</a:t>
                      </a:r>
                      <a:r>
                        <a:rPr lang="hu-HU" sz="1600" i="1" baseline="0" dirty="0" smtClean="0">
                          <a:solidFill>
                            <a:srgbClr val="002060"/>
                          </a:solidFill>
                          <a:latin typeface="+mj-lt"/>
                        </a:rPr>
                        <a:t> </a:t>
                      </a:r>
                    </a:p>
                  </a:txBody>
                  <a:tcPr/>
                </a:tc>
              </a:tr>
              <a:tr h="370840">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i="1" kern="1200" baseline="0" dirty="0" err="1" smtClean="0">
                          <a:solidFill>
                            <a:srgbClr val="002060"/>
                          </a:solidFill>
                          <a:latin typeface="+mj-lt"/>
                          <a:ea typeface="+mn-ea"/>
                          <a:cs typeface="+mn-cs"/>
                        </a:rPr>
                        <a:t>Package</a:t>
                      </a:r>
                      <a:r>
                        <a:rPr lang="hu-HU" sz="1600" i="1" kern="1200" baseline="0" dirty="0" smtClean="0">
                          <a:solidFill>
                            <a:srgbClr val="002060"/>
                          </a:solidFill>
                          <a:latin typeface="+mj-lt"/>
                          <a:ea typeface="+mn-ea"/>
                          <a:cs typeface="+mn-cs"/>
                        </a:rPr>
                        <a:t> „B”</a:t>
                      </a:r>
                      <a:endParaRPr lang="hu-HU" sz="1600" i="1" dirty="0">
                        <a:solidFill>
                          <a:srgbClr val="002060"/>
                        </a:solidFill>
                        <a:latin typeface="+mj-lt"/>
                      </a:endParaRPr>
                    </a:p>
                  </a:txBody>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i="1" kern="1200" baseline="0" dirty="0" smtClean="0">
                          <a:solidFill>
                            <a:srgbClr val="002060"/>
                          </a:solidFill>
                          <a:latin typeface="+mn-lt"/>
                          <a:ea typeface="+mn-ea"/>
                          <a:cs typeface="+mn-cs"/>
                        </a:rPr>
                        <a:t>31,725,000,</a:t>
                      </a:r>
                      <a:r>
                        <a:rPr lang="hu-HU" sz="1600" i="1" kern="1200" baseline="0" dirty="0" err="1" smtClean="0">
                          <a:solidFill>
                            <a:srgbClr val="002060"/>
                          </a:solidFill>
                          <a:latin typeface="+mn-lt"/>
                          <a:ea typeface="+mn-ea"/>
                          <a:cs typeface="+mn-cs"/>
                        </a:rPr>
                        <a:t>000</a:t>
                      </a:r>
                      <a:r>
                        <a:rPr lang="hu-HU" sz="1600" i="1" kern="1200" baseline="0" dirty="0" smtClean="0">
                          <a:solidFill>
                            <a:srgbClr val="002060"/>
                          </a:solidFill>
                          <a:latin typeface="+mn-lt"/>
                          <a:ea typeface="+mn-ea"/>
                          <a:cs typeface="+mn-cs"/>
                        </a:rPr>
                        <a:t> </a:t>
                      </a:r>
                      <a:endParaRPr lang="hu-HU" sz="1600" i="1" dirty="0">
                        <a:solidFill>
                          <a:srgbClr val="002060"/>
                        </a:solidFill>
                        <a:latin typeface="+mj-lt"/>
                      </a:endParaRPr>
                    </a:p>
                  </a:txBody>
                  <a:tcPr/>
                </a:tc>
              </a:tr>
              <a:tr h="370840">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i="1" kern="1200" baseline="0" dirty="0" err="1" smtClean="0">
                          <a:solidFill>
                            <a:srgbClr val="002060"/>
                          </a:solidFill>
                          <a:latin typeface="+mn-lt"/>
                          <a:ea typeface="+mn-ea"/>
                          <a:cs typeface="+mn-cs"/>
                        </a:rPr>
                        <a:t>Package</a:t>
                      </a:r>
                      <a:r>
                        <a:rPr lang="hu-HU" sz="1600" i="1" kern="1200" baseline="0" dirty="0" smtClean="0">
                          <a:solidFill>
                            <a:srgbClr val="002060"/>
                          </a:solidFill>
                          <a:latin typeface="+mn-lt"/>
                          <a:ea typeface="+mn-ea"/>
                          <a:cs typeface="+mn-cs"/>
                        </a:rPr>
                        <a:t> „C” </a:t>
                      </a:r>
                      <a:endParaRPr lang="hu-HU" sz="1600" i="1" dirty="0">
                        <a:solidFill>
                          <a:srgbClr val="002060"/>
                        </a:solidFill>
                        <a:latin typeface="+mj-lt"/>
                      </a:endParaRPr>
                    </a:p>
                  </a:txBody>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i="1" kern="1200" baseline="0" dirty="0" smtClean="0">
                          <a:solidFill>
                            <a:srgbClr val="002060"/>
                          </a:solidFill>
                          <a:latin typeface="+mn-lt"/>
                          <a:ea typeface="+mn-ea"/>
                          <a:cs typeface="+mn-cs"/>
                        </a:rPr>
                        <a:t>27,200,000,</a:t>
                      </a:r>
                      <a:r>
                        <a:rPr lang="hu-HU" sz="1600" i="1" kern="1200" baseline="0" dirty="0" err="1" smtClean="0">
                          <a:solidFill>
                            <a:srgbClr val="002060"/>
                          </a:solidFill>
                          <a:latin typeface="+mn-lt"/>
                          <a:ea typeface="+mn-ea"/>
                          <a:cs typeface="+mn-cs"/>
                        </a:rPr>
                        <a:t>000</a:t>
                      </a:r>
                      <a:endParaRPr lang="hu-HU" sz="1600" i="1" dirty="0">
                        <a:solidFill>
                          <a:srgbClr val="002060"/>
                        </a:solidFill>
                        <a:latin typeface="+mj-lt"/>
                      </a:endParaRPr>
                    </a:p>
                  </a:txBody>
                  <a:tcPr/>
                </a:tc>
              </a:tr>
            </a:tbl>
          </a:graphicData>
        </a:graphic>
      </p:graphicFrame>
      <p:graphicFrame>
        <p:nvGraphicFramePr>
          <p:cNvPr id="9" name="Táblázat 8"/>
          <p:cNvGraphicFramePr>
            <a:graphicFrameLocks noGrp="1"/>
          </p:cNvGraphicFramePr>
          <p:nvPr/>
        </p:nvGraphicFramePr>
        <p:xfrm>
          <a:off x="1187624" y="3356992"/>
          <a:ext cx="6264696" cy="2595880"/>
        </p:xfrm>
        <a:graphic>
          <a:graphicData uri="http://schemas.openxmlformats.org/drawingml/2006/table">
            <a:tbl>
              <a:tblPr firstRow="1" bandRow="1">
                <a:tableStyleId>{5C22544A-7EE6-4342-B048-85BDC9FD1C3A}</a:tableStyleId>
              </a:tblPr>
              <a:tblGrid>
                <a:gridCol w="3132348"/>
                <a:gridCol w="3132348"/>
              </a:tblGrid>
              <a:tr h="370840">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800" b="1" i="1" kern="1200" baseline="0" dirty="0" err="1" smtClean="0">
                          <a:solidFill>
                            <a:schemeClr val="lt1"/>
                          </a:solidFill>
                          <a:latin typeface="+mn-lt"/>
                          <a:ea typeface="+mn-ea"/>
                          <a:cs typeface="+mn-cs"/>
                        </a:rPr>
                        <a:t>Package</a:t>
                      </a:r>
                      <a:r>
                        <a:rPr lang="hu-HU" sz="1800" b="1" i="1" kern="1200" baseline="0" dirty="0" smtClean="0">
                          <a:solidFill>
                            <a:schemeClr val="lt1"/>
                          </a:solidFill>
                          <a:latin typeface="+mn-lt"/>
                          <a:ea typeface="+mn-ea"/>
                          <a:cs typeface="+mn-cs"/>
                        </a:rPr>
                        <a:t> 	</a:t>
                      </a:r>
                      <a:endParaRPr lang="hu-HU" i="1" dirty="0"/>
                    </a:p>
                  </a:txBody>
                  <a:tcPr>
                    <a:solidFill>
                      <a:schemeClr val="tx2"/>
                    </a:solidFill>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800" b="1" i="1" kern="1200" baseline="0" dirty="0" smtClean="0">
                          <a:solidFill>
                            <a:schemeClr val="lt1"/>
                          </a:solidFill>
                          <a:latin typeface="+mn-lt"/>
                          <a:ea typeface="+mn-ea"/>
                          <a:cs typeface="+mn-cs"/>
                        </a:rPr>
                        <a:t>Tender </a:t>
                      </a:r>
                      <a:r>
                        <a:rPr lang="hu-HU" sz="1800" b="1" i="1" kern="1200" baseline="0" dirty="0" err="1" smtClean="0">
                          <a:solidFill>
                            <a:schemeClr val="lt1"/>
                          </a:solidFill>
                          <a:latin typeface="+mn-lt"/>
                          <a:ea typeface="+mn-ea"/>
                          <a:cs typeface="+mn-cs"/>
                        </a:rPr>
                        <a:t>price</a:t>
                      </a:r>
                      <a:r>
                        <a:rPr lang="hu-HU" sz="1800" b="1" i="1" kern="1200" baseline="0" dirty="0" smtClean="0">
                          <a:solidFill>
                            <a:schemeClr val="lt1"/>
                          </a:solidFill>
                          <a:latin typeface="+mn-lt"/>
                          <a:ea typeface="+mn-ea"/>
                          <a:cs typeface="+mn-cs"/>
                        </a:rPr>
                        <a:t> (</a:t>
                      </a:r>
                      <a:r>
                        <a:rPr lang="hu-HU" sz="1800" b="1" i="1" kern="1200" baseline="0" dirty="0" err="1" smtClean="0">
                          <a:solidFill>
                            <a:schemeClr val="lt1"/>
                          </a:solidFill>
                          <a:latin typeface="+mn-lt"/>
                          <a:ea typeface="+mn-ea"/>
                          <a:cs typeface="+mn-cs"/>
                        </a:rPr>
                        <a:t>in</a:t>
                      </a:r>
                      <a:r>
                        <a:rPr lang="hu-HU" sz="1800" b="1" i="1" kern="1200" baseline="0" dirty="0" smtClean="0">
                          <a:solidFill>
                            <a:schemeClr val="lt1"/>
                          </a:solidFill>
                          <a:latin typeface="+mn-lt"/>
                          <a:ea typeface="+mn-ea"/>
                          <a:cs typeface="+mn-cs"/>
                        </a:rPr>
                        <a:t> HUF) </a:t>
                      </a:r>
                      <a:endParaRPr lang="hu-HU" i="1" dirty="0"/>
                    </a:p>
                  </a:txBody>
                  <a:tcPr>
                    <a:solidFill>
                      <a:schemeClr val="tx2"/>
                    </a:solidFill>
                  </a:tcPr>
                </a:tc>
              </a:tr>
              <a:tr h="370840">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i="1" kern="1200" baseline="0" dirty="0" err="1" smtClean="0">
                          <a:solidFill>
                            <a:srgbClr val="002060"/>
                          </a:solidFill>
                          <a:latin typeface="+mn-lt"/>
                          <a:ea typeface="+mn-ea"/>
                          <a:cs typeface="+mn-cs"/>
                        </a:rPr>
                        <a:t>Package</a:t>
                      </a:r>
                      <a:r>
                        <a:rPr lang="hu-HU" sz="1600" i="1" kern="1200" baseline="0" dirty="0" smtClean="0">
                          <a:solidFill>
                            <a:srgbClr val="002060"/>
                          </a:solidFill>
                          <a:latin typeface="+mn-lt"/>
                          <a:ea typeface="+mn-ea"/>
                          <a:cs typeface="+mn-cs"/>
                        </a:rPr>
                        <a:t> „D” </a:t>
                      </a:r>
                      <a:endParaRPr lang="hu-HU" sz="1600" dirty="0"/>
                    </a:p>
                  </a:txBody>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i="1" kern="1200" baseline="0" dirty="0" smtClean="0">
                          <a:solidFill>
                            <a:srgbClr val="002060"/>
                          </a:solidFill>
                          <a:latin typeface="+mn-lt"/>
                          <a:ea typeface="+mn-ea"/>
                          <a:cs typeface="+mn-cs"/>
                        </a:rPr>
                        <a:t>2,650,000,</a:t>
                      </a:r>
                      <a:r>
                        <a:rPr lang="hu-HU" sz="1600" i="1" kern="1200" baseline="0" dirty="0" err="1" smtClean="0">
                          <a:solidFill>
                            <a:srgbClr val="002060"/>
                          </a:solidFill>
                          <a:latin typeface="+mn-lt"/>
                          <a:ea typeface="+mn-ea"/>
                          <a:cs typeface="+mn-cs"/>
                        </a:rPr>
                        <a:t>000</a:t>
                      </a:r>
                      <a:endParaRPr lang="hu-HU" sz="1600" i="1" dirty="0">
                        <a:solidFill>
                          <a:srgbClr val="002060"/>
                        </a:solidFill>
                      </a:endParaRPr>
                    </a:p>
                  </a:txBody>
                  <a:tcPr/>
                </a:tc>
              </a:tr>
              <a:tr h="370840">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i="1" kern="1200" baseline="0" dirty="0" err="1" smtClean="0">
                          <a:solidFill>
                            <a:srgbClr val="002060"/>
                          </a:solidFill>
                          <a:latin typeface="+mn-lt"/>
                          <a:ea typeface="+mn-ea"/>
                          <a:cs typeface="+mn-cs"/>
                        </a:rPr>
                        <a:t>Package</a:t>
                      </a:r>
                      <a:r>
                        <a:rPr lang="hu-HU" sz="1600" i="1" kern="1200" baseline="0" dirty="0" smtClean="0">
                          <a:solidFill>
                            <a:srgbClr val="002060"/>
                          </a:solidFill>
                          <a:latin typeface="+mn-lt"/>
                          <a:ea typeface="+mn-ea"/>
                          <a:cs typeface="+mn-cs"/>
                        </a:rPr>
                        <a:t> „E” </a:t>
                      </a:r>
                      <a:endParaRPr lang="hu-HU" sz="1600" i="1" kern="1200" dirty="0">
                        <a:solidFill>
                          <a:srgbClr val="002060"/>
                        </a:solidFill>
                        <a:latin typeface="+mn-lt"/>
                        <a:ea typeface="+mn-ea"/>
                        <a:cs typeface="+mn-cs"/>
                      </a:endParaRPr>
                    </a:p>
                  </a:txBody>
                  <a:tcPr/>
                </a:tc>
                <a:tc>
                  <a:txBody>
                    <a:bodyPr/>
                    <a:lstStyle/>
                    <a:p>
                      <a:pPr algn="ctr"/>
                      <a:r>
                        <a:rPr lang="hu-HU" sz="1600" i="1" kern="1200" baseline="0" dirty="0" smtClean="0">
                          <a:solidFill>
                            <a:srgbClr val="002060"/>
                          </a:solidFill>
                          <a:latin typeface="+mn-lt"/>
                          <a:ea typeface="+mn-ea"/>
                          <a:cs typeface="+mn-cs"/>
                        </a:rPr>
                        <a:t>2,650,000,</a:t>
                      </a:r>
                      <a:r>
                        <a:rPr lang="hu-HU" sz="1600" i="1" kern="1200" baseline="0" dirty="0" err="1" smtClean="0">
                          <a:solidFill>
                            <a:srgbClr val="002060"/>
                          </a:solidFill>
                          <a:latin typeface="+mn-lt"/>
                          <a:ea typeface="+mn-ea"/>
                          <a:cs typeface="+mn-cs"/>
                        </a:rPr>
                        <a:t>000</a:t>
                      </a:r>
                      <a:endParaRPr lang="hu-HU" sz="1600" i="1" kern="1200" baseline="0" dirty="0" smtClean="0">
                        <a:solidFill>
                          <a:srgbClr val="002060"/>
                        </a:solidFill>
                        <a:latin typeface="+mn-lt"/>
                        <a:ea typeface="+mn-ea"/>
                        <a:cs typeface="+mn-cs"/>
                      </a:endParaRPr>
                    </a:p>
                  </a:txBody>
                  <a:tcPr/>
                </a:tc>
              </a:tr>
              <a:tr h="370840">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i="1" kern="1200" baseline="0" dirty="0" err="1" smtClean="0">
                          <a:solidFill>
                            <a:srgbClr val="002060"/>
                          </a:solidFill>
                          <a:latin typeface="+mn-lt"/>
                          <a:ea typeface="+mn-ea"/>
                          <a:cs typeface="+mn-cs"/>
                        </a:rPr>
                        <a:t>Package</a:t>
                      </a:r>
                      <a:r>
                        <a:rPr lang="hu-HU" sz="1600" i="1" kern="1200" baseline="0" dirty="0" smtClean="0">
                          <a:solidFill>
                            <a:srgbClr val="002060"/>
                          </a:solidFill>
                          <a:latin typeface="+mn-lt"/>
                          <a:ea typeface="+mn-ea"/>
                          <a:cs typeface="+mn-cs"/>
                        </a:rPr>
                        <a:t> „F” </a:t>
                      </a:r>
                      <a:endParaRPr lang="hu-HU" sz="1600" i="1" kern="1200" dirty="0">
                        <a:solidFill>
                          <a:srgbClr val="002060"/>
                        </a:solidFill>
                        <a:latin typeface="+mn-lt"/>
                        <a:ea typeface="+mn-ea"/>
                        <a:cs typeface="+mn-cs"/>
                      </a:endParaRPr>
                    </a:p>
                  </a:txBody>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i="1" kern="1200" baseline="0" dirty="0" smtClean="0">
                          <a:solidFill>
                            <a:srgbClr val="002060"/>
                          </a:solidFill>
                          <a:latin typeface="+mn-lt"/>
                          <a:ea typeface="+mn-ea"/>
                          <a:cs typeface="+mn-cs"/>
                        </a:rPr>
                        <a:t>2,650,000,</a:t>
                      </a:r>
                      <a:r>
                        <a:rPr lang="hu-HU" sz="1600" i="1" kern="1200" baseline="0" dirty="0" err="1" smtClean="0">
                          <a:solidFill>
                            <a:srgbClr val="002060"/>
                          </a:solidFill>
                          <a:latin typeface="+mn-lt"/>
                          <a:ea typeface="+mn-ea"/>
                          <a:cs typeface="+mn-cs"/>
                        </a:rPr>
                        <a:t>000</a:t>
                      </a:r>
                      <a:endParaRPr lang="hu-HU" sz="1600" i="1" dirty="0">
                        <a:solidFill>
                          <a:srgbClr val="002060"/>
                        </a:solidFill>
                      </a:endParaRPr>
                    </a:p>
                  </a:txBody>
                  <a:tcPr/>
                </a:tc>
              </a:tr>
              <a:tr h="370840">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i="1" kern="1200" baseline="0" dirty="0" err="1" smtClean="0">
                          <a:solidFill>
                            <a:srgbClr val="002060"/>
                          </a:solidFill>
                          <a:latin typeface="+mn-lt"/>
                          <a:ea typeface="+mn-ea"/>
                          <a:cs typeface="+mn-cs"/>
                        </a:rPr>
                        <a:t>Package</a:t>
                      </a:r>
                      <a:r>
                        <a:rPr lang="hu-HU" sz="1600" i="1" kern="1200" baseline="0" dirty="0" smtClean="0">
                          <a:solidFill>
                            <a:srgbClr val="002060"/>
                          </a:solidFill>
                          <a:latin typeface="+mn-lt"/>
                          <a:ea typeface="+mn-ea"/>
                          <a:cs typeface="+mn-cs"/>
                        </a:rPr>
                        <a:t> „G” </a:t>
                      </a:r>
                      <a:endParaRPr lang="hu-HU" sz="1600" i="1" kern="1200" dirty="0">
                        <a:solidFill>
                          <a:srgbClr val="002060"/>
                        </a:solidFill>
                        <a:latin typeface="+mn-lt"/>
                        <a:ea typeface="+mn-ea"/>
                        <a:cs typeface="+mn-cs"/>
                      </a:endParaRPr>
                    </a:p>
                  </a:txBody>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i="1" kern="1200" baseline="0" dirty="0" smtClean="0">
                          <a:solidFill>
                            <a:srgbClr val="002060"/>
                          </a:solidFill>
                          <a:latin typeface="+mn-lt"/>
                          <a:ea typeface="+mn-ea"/>
                          <a:cs typeface="+mn-cs"/>
                        </a:rPr>
                        <a:t>3,000,</a:t>
                      </a:r>
                      <a:r>
                        <a:rPr lang="hu-HU" sz="1600" i="1" kern="1200" baseline="0" dirty="0" err="1" smtClean="0">
                          <a:solidFill>
                            <a:srgbClr val="002060"/>
                          </a:solidFill>
                          <a:latin typeface="+mn-lt"/>
                          <a:ea typeface="+mn-ea"/>
                          <a:cs typeface="+mn-cs"/>
                        </a:rPr>
                        <a:t>000</a:t>
                      </a:r>
                      <a:r>
                        <a:rPr lang="hu-HU" sz="1600" i="1" kern="1200" baseline="0" dirty="0" smtClean="0">
                          <a:solidFill>
                            <a:srgbClr val="002060"/>
                          </a:solidFill>
                          <a:latin typeface="+mn-lt"/>
                          <a:ea typeface="+mn-ea"/>
                          <a:cs typeface="+mn-cs"/>
                        </a:rPr>
                        <a:t>,</a:t>
                      </a:r>
                      <a:r>
                        <a:rPr lang="hu-HU" sz="1600" i="1" kern="1200" baseline="0" dirty="0" err="1" smtClean="0">
                          <a:solidFill>
                            <a:srgbClr val="002060"/>
                          </a:solidFill>
                          <a:latin typeface="+mn-lt"/>
                          <a:ea typeface="+mn-ea"/>
                          <a:cs typeface="+mn-cs"/>
                        </a:rPr>
                        <a:t>000</a:t>
                      </a:r>
                      <a:r>
                        <a:rPr lang="hu-HU" sz="1600" i="1" kern="1200" baseline="0" dirty="0" smtClean="0">
                          <a:solidFill>
                            <a:srgbClr val="002060"/>
                          </a:solidFill>
                          <a:latin typeface="+mn-lt"/>
                          <a:ea typeface="+mn-ea"/>
                          <a:cs typeface="+mn-cs"/>
                        </a:rPr>
                        <a:t> </a:t>
                      </a:r>
                      <a:endParaRPr lang="hu-HU" sz="1600" i="1" dirty="0">
                        <a:solidFill>
                          <a:srgbClr val="002060"/>
                        </a:solidFill>
                      </a:endParaRPr>
                    </a:p>
                  </a:txBody>
                  <a:tcPr/>
                </a:tc>
              </a:tr>
              <a:tr h="370840">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i="1" kern="1200" baseline="0" dirty="0" err="1" smtClean="0">
                          <a:solidFill>
                            <a:srgbClr val="002060"/>
                          </a:solidFill>
                          <a:latin typeface="+mn-lt"/>
                          <a:ea typeface="+mn-ea"/>
                          <a:cs typeface="+mn-cs"/>
                        </a:rPr>
                        <a:t>Package</a:t>
                      </a:r>
                      <a:r>
                        <a:rPr lang="hu-HU" sz="1600" i="1" kern="1200" baseline="0" dirty="0" smtClean="0">
                          <a:solidFill>
                            <a:srgbClr val="002060"/>
                          </a:solidFill>
                          <a:latin typeface="+mn-lt"/>
                          <a:ea typeface="+mn-ea"/>
                          <a:cs typeface="+mn-cs"/>
                        </a:rPr>
                        <a:t> „H” </a:t>
                      </a:r>
                      <a:endParaRPr lang="hu-HU" sz="1600" i="1" kern="1200" dirty="0">
                        <a:solidFill>
                          <a:srgbClr val="002060"/>
                        </a:solidFill>
                        <a:latin typeface="+mn-lt"/>
                        <a:ea typeface="+mn-ea"/>
                        <a:cs typeface="+mn-cs"/>
                      </a:endParaRPr>
                    </a:p>
                  </a:txBody>
                  <a:tcPr/>
                </a:tc>
                <a:tc>
                  <a:txBody>
                    <a:bodyPr/>
                    <a:lstStyle/>
                    <a:p>
                      <a:pPr algn="ctr"/>
                      <a:r>
                        <a:rPr lang="hu-HU" sz="1600" i="1" kern="1200" baseline="0" dirty="0" smtClean="0">
                          <a:solidFill>
                            <a:srgbClr val="002060"/>
                          </a:solidFill>
                          <a:latin typeface="+mn-lt"/>
                          <a:ea typeface="+mn-ea"/>
                          <a:cs typeface="+mn-cs"/>
                        </a:rPr>
                        <a:t>850,000,</a:t>
                      </a:r>
                      <a:r>
                        <a:rPr lang="hu-HU" sz="1600" i="1" kern="1200" baseline="0" dirty="0" err="1" smtClean="0">
                          <a:solidFill>
                            <a:srgbClr val="002060"/>
                          </a:solidFill>
                          <a:latin typeface="+mn-lt"/>
                          <a:ea typeface="+mn-ea"/>
                          <a:cs typeface="+mn-cs"/>
                        </a:rPr>
                        <a:t>000</a:t>
                      </a:r>
                      <a:r>
                        <a:rPr lang="hu-HU" sz="1600" i="1" kern="1200" baseline="0" dirty="0" smtClean="0">
                          <a:solidFill>
                            <a:srgbClr val="002060"/>
                          </a:solidFill>
                          <a:latin typeface="+mn-lt"/>
                          <a:ea typeface="+mn-ea"/>
                          <a:cs typeface="+mn-cs"/>
                        </a:rPr>
                        <a:t> </a:t>
                      </a:r>
                    </a:p>
                  </a:txBody>
                  <a:tcPr/>
                </a:tc>
              </a:tr>
              <a:tr h="370840">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i="1" kern="1200" baseline="0" dirty="0" err="1" smtClean="0">
                          <a:solidFill>
                            <a:srgbClr val="002060"/>
                          </a:solidFill>
                          <a:latin typeface="+mn-lt"/>
                          <a:ea typeface="+mn-ea"/>
                          <a:cs typeface="+mn-cs"/>
                        </a:rPr>
                        <a:t>Package</a:t>
                      </a:r>
                      <a:r>
                        <a:rPr lang="hu-HU" sz="1600" i="1" kern="1200" baseline="0" dirty="0" smtClean="0">
                          <a:solidFill>
                            <a:srgbClr val="002060"/>
                          </a:solidFill>
                          <a:latin typeface="+mn-lt"/>
                          <a:ea typeface="+mn-ea"/>
                          <a:cs typeface="+mn-cs"/>
                        </a:rPr>
                        <a:t> „I” </a:t>
                      </a:r>
                      <a:endParaRPr lang="hu-HU" sz="1600" i="1" kern="1200" dirty="0">
                        <a:solidFill>
                          <a:srgbClr val="002060"/>
                        </a:solidFill>
                        <a:latin typeface="+mn-lt"/>
                        <a:ea typeface="+mn-ea"/>
                        <a:cs typeface="+mn-cs"/>
                      </a:endParaRPr>
                    </a:p>
                  </a:txBody>
                  <a:tcPr/>
                </a:tc>
                <a:tc>
                  <a:txBody>
                    <a:bodyPr/>
                    <a:lstStyle/>
                    <a:p>
                      <a:pPr algn="ctr"/>
                      <a:r>
                        <a:rPr lang="hu-HU" sz="1600" i="1" kern="1200" baseline="0" dirty="0" smtClean="0">
                          <a:solidFill>
                            <a:srgbClr val="002060"/>
                          </a:solidFill>
                          <a:latin typeface="+mn-lt"/>
                          <a:ea typeface="+mn-ea"/>
                          <a:cs typeface="+mn-cs"/>
                        </a:rPr>
                        <a:t>200,000,</a:t>
                      </a:r>
                      <a:r>
                        <a:rPr lang="hu-HU" sz="1600" i="1" kern="1200" baseline="0" dirty="0" err="1" smtClean="0">
                          <a:solidFill>
                            <a:srgbClr val="002060"/>
                          </a:solidFill>
                          <a:latin typeface="+mn-lt"/>
                          <a:ea typeface="+mn-ea"/>
                          <a:cs typeface="+mn-cs"/>
                        </a:rPr>
                        <a:t>000</a:t>
                      </a:r>
                      <a:endParaRPr lang="hu-HU" sz="1600" i="1" kern="1200" baseline="0" dirty="0" smtClean="0">
                        <a:solidFill>
                          <a:srgbClr val="002060"/>
                        </a:solidFill>
                        <a:latin typeface="+mn-lt"/>
                        <a:ea typeface="+mn-ea"/>
                        <a:cs typeface="+mn-cs"/>
                      </a:endParaRPr>
                    </a:p>
                  </a:txBody>
                  <a:tcPr/>
                </a:tc>
              </a:tr>
            </a:tbl>
          </a:graphicData>
        </a:graphic>
      </p:graphicFrame>
      <p:sp>
        <p:nvSpPr>
          <p:cNvPr id="10" name="Szövegdoboz 9"/>
          <p:cNvSpPr txBox="1"/>
          <p:nvPr/>
        </p:nvSpPr>
        <p:spPr>
          <a:xfrm>
            <a:off x="6588224" y="6309320"/>
            <a:ext cx="2088232" cy="307777"/>
          </a:xfrm>
          <a:prstGeom prst="rect">
            <a:avLst/>
          </a:prstGeom>
          <a:noFill/>
        </p:spPr>
        <p:txBody>
          <a:bodyPr wrap="square" rtlCol="0">
            <a:spAutoFit/>
          </a:bodyPr>
          <a:lstStyle/>
          <a:p>
            <a:r>
              <a:rPr lang="hu-HU" sz="1400" i="1" dirty="0" smtClean="0">
                <a:solidFill>
                  <a:srgbClr val="002060"/>
                </a:solidFill>
              </a:rPr>
              <a:t>(</a:t>
            </a:r>
            <a:r>
              <a:rPr lang="hu-HU" sz="1400" i="1" dirty="0" err="1" smtClean="0">
                <a:solidFill>
                  <a:srgbClr val="002060"/>
                </a:solidFill>
              </a:rPr>
              <a:t>prices</a:t>
            </a:r>
            <a:r>
              <a:rPr lang="hu-HU" sz="1400" i="1" dirty="0" smtClean="0">
                <a:solidFill>
                  <a:srgbClr val="002060"/>
                </a:solidFill>
              </a:rPr>
              <a:t> </a:t>
            </a:r>
            <a:r>
              <a:rPr lang="hu-HU" sz="1400" i="1" dirty="0" err="1" smtClean="0">
                <a:solidFill>
                  <a:srgbClr val="002060"/>
                </a:solidFill>
              </a:rPr>
              <a:t>do</a:t>
            </a:r>
            <a:r>
              <a:rPr lang="hu-HU" sz="1400" i="1" dirty="0" smtClean="0">
                <a:solidFill>
                  <a:srgbClr val="002060"/>
                </a:solidFill>
              </a:rPr>
              <a:t> </a:t>
            </a:r>
            <a:r>
              <a:rPr lang="hu-HU" sz="1400" i="1" dirty="0" err="1" smtClean="0">
                <a:solidFill>
                  <a:srgbClr val="002060"/>
                </a:solidFill>
              </a:rPr>
              <a:t>not</a:t>
            </a:r>
            <a:r>
              <a:rPr lang="hu-HU" sz="1400" i="1" dirty="0" smtClean="0">
                <a:solidFill>
                  <a:srgbClr val="002060"/>
                </a:solidFill>
              </a:rPr>
              <a:t> </a:t>
            </a:r>
            <a:r>
              <a:rPr lang="hu-HU" sz="1400" i="1" dirty="0" err="1" smtClean="0">
                <a:solidFill>
                  <a:srgbClr val="002060"/>
                </a:solidFill>
              </a:rPr>
              <a:t>include</a:t>
            </a:r>
            <a:r>
              <a:rPr lang="hu-HU" sz="1400" i="1" dirty="0" smtClean="0">
                <a:solidFill>
                  <a:srgbClr val="002060"/>
                </a:solidFill>
              </a:rPr>
              <a:t> VAT)</a:t>
            </a:r>
            <a:endParaRPr lang="hu-HU" sz="1400" i="1" dirty="0">
              <a:solidFill>
                <a:srgbClr val="002060"/>
              </a:solidFill>
            </a:endParaRPr>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églalap 1"/>
          <p:cNvSpPr/>
          <p:nvPr/>
        </p:nvSpPr>
        <p:spPr>
          <a:xfrm>
            <a:off x="3203848" y="188640"/>
            <a:ext cx="5328592" cy="461665"/>
          </a:xfrm>
          <a:prstGeom prst="rect">
            <a:avLst/>
          </a:prstGeom>
        </p:spPr>
        <p:txBody>
          <a:bodyPr wrap="square">
            <a:spAutoFit/>
          </a:bodyPr>
          <a:lstStyle/>
          <a:p>
            <a:r>
              <a:rPr lang="hu-HU" sz="2400" b="1" i="1" dirty="0" smtClean="0">
                <a:solidFill>
                  <a:srgbClr val="002060"/>
                </a:solidFill>
                <a:latin typeface="Arial" pitchFamily="34" charset="0"/>
                <a:cs typeface="Arial" pitchFamily="34" charset="0"/>
              </a:rPr>
              <a:t>T</a:t>
            </a:r>
            <a:r>
              <a:rPr lang="en-US" sz="2400" b="1" i="1" dirty="0" smtClean="0">
                <a:solidFill>
                  <a:srgbClr val="002060"/>
                </a:solidFill>
                <a:latin typeface="Arial" pitchFamily="34" charset="0"/>
                <a:cs typeface="Arial" pitchFamily="34" charset="0"/>
              </a:rPr>
              <a:t>ender for broadband services</a:t>
            </a:r>
            <a:r>
              <a:rPr lang="hu-HU" sz="2400" b="1" i="1" dirty="0" smtClean="0">
                <a:solidFill>
                  <a:srgbClr val="002060"/>
                </a:solidFill>
                <a:latin typeface="Arial" pitchFamily="34" charset="0"/>
                <a:cs typeface="Arial" pitchFamily="34" charset="0"/>
              </a:rPr>
              <a:t> (4)</a:t>
            </a:r>
            <a:r>
              <a:rPr lang="en-US" sz="2400" b="1" i="1" dirty="0" smtClean="0">
                <a:solidFill>
                  <a:srgbClr val="002060"/>
                </a:solidFill>
                <a:latin typeface="Arial" pitchFamily="34" charset="0"/>
                <a:cs typeface="Arial" pitchFamily="34" charset="0"/>
              </a:rPr>
              <a:t> </a:t>
            </a:r>
            <a:endParaRPr lang="hu-HU" sz="2400" i="1" dirty="0">
              <a:solidFill>
                <a:srgbClr val="002060"/>
              </a:solidFill>
              <a:latin typeface="Arial" pitchFamily="34" charset="0"/>
              <a:cs typeface="Arial" pitchFamily="34" charset="0"/>
            </a:endParaRPr>
          </a:p>
        </p:txBody>
      </p:sp>
      <p:sp>
        <p:nvSpPr>
          <p:cNvPr id="3" name="Téglalap 2"/>
          <p:cNvSpPr/>
          <p:nvPr/>
        </p:nvSpPr>
        <p:spPr>
          <a:xfrm>
            <a:off x="539552" y="1268760"/>
            <a:ext cx="6696744" cy="369332"/>
          </a:xfrm>
          <a:prstGeom prst="rect">
            <a:avLst/>
          </a:prstGeom>
        </p:spPr>
        <p:style>
          <a:lnRef idx="1">
            <a:schemeClr val="accent5"/>
          </a:lnRef>
          <a:fillRef idx="2">
            <a:schemeClr val="accent5"/>
          </a:fillRef>
          <a:effectRef idx="1">
            <a:schemeClr val="accent5"/>
          </a:effectRef>
          <a:fontRef idx="minor">
            <a:schemeClr val="dk1"/>
          </a:fontRef>
        </p:style>
        <p:txBody>
          <a:bodyPr wrap="square">
            <a:spAutoFit/>
          </a:bodyPr>
          <a:lstStyle/>
          <a:p>
            <a:r>
              <a:rPr lang="en-US" b="1" i="1" dirty="0" smtClean="0">
                <a:solidFill>
                  <a:srgbClr val="002060"/>
                </a:solidFill>
              </a:rPr>
              <a:t>Restrictions on obtaining the rights of use for frequencies </a:t>
            </a:r>
            <a:endParaRPr lang="hu-HU" i="1" dirty="0">
              <a:solidFill>
                <a:srgbClr val="002060"/>
              </a:solidFill>
            </a:endParaRPr>
          </a:p>
        </p:txBody>
      </p:sp>
      <p:sp>
        <p:nvSpPr>
          <p:cNvPr id="4" name="Téglalap 3"/>
          <p:cNvSpPr/>
          <p:nvPr/>
        </p:nvSpPr>
        <p:spPr>
          <a:xfrm>
            <a:off x="539552" y="2132856"/>
            <a:ext cx="7848872" cy="3139321"/>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pPr>
              <a:buFont typeface="Wingdings" pitchFamily="2" charset="2"/>
              <a:buChar char="Ø"/>
            </a:pPr>
            <a:r>
              <a:rPr lang="hu-HU" i="1" dirty="0" smtClean="0">
                <a:solidFill>
                  <a:srgbClr val="002060"/>
                </a:solidFill>
              </a:rPr>
              <a:t>    a</a:t>
            </a:r>
            <a:r>
              <a:rPr lang="en-US" i="1" dirty="0" smtClean="0">
                <a:solidFill>
                  <a:srgbClr val="002060"/>
                </a:solidFill>
              </a:rPr>
              <a:t>n applicant can only obtain rights of use for frequencies included </a:t>
            </a:r>
            <a:r>
              <a:rPr lang="en-US" b="1" i="1" dirty="0" smtClean="0">
                <a:solidFill>
                  <a:srgbClr val="002060"/>
                </a:solidFill>
              </a:rPr>
              <a:t>within one </a:t>
            </a:r>
            <a:r>
              <a:rPr lang="en-US" i="1" dirty="0" smtClean="0">
                <a:solidFill>
                  <a:srgbClr val="002060"/>
                </a:solidFill>
              </a:rPr>
              <a:t>of Packages “A”, “B” or “C”</a:t>
            </a:r>
            <a:r>
              <a:rPr lang="hu-HU" i="1" dirty="0" smtClean="0">
                <a:solidFill>
                  <a:srgbClr val="002060"/>
                </a:solidFill>
              </a:rPr>
              <a:t> ;</a:t>
            </a:r>
          </a:p>
          <a:p>
            <a:endParaRPr lang="hu-HU" i="1" dirty="0" smtClean="0">
              <a:solidFill>
                <a:srgbClr val="002060"/>
              </a:solidFill>
            </a:endParaRPr>
          </a:p>
          <a:p>
            <a:pPr>
              <a:buFont typeface="Wingdings" pitchFamily="2" charset="2"/>
              <a:buChar char="Ø"/>
            </a:pPr>
            <a:r>
              <a:rPr lang="hu-HU" i="1" dirty="0" smtClean="0">
                <a:solidFill>
                  <a:srgbClr val="002060"/>
                </a:solidFill>
              </a:rPr>
              <a:t>   f</a:t>
            </a:r>
            <a:r>
              <a:rPr lang="en-US" i="1" dirty="0" smtClean="0">
                <a:solidFill>
                  <a:srgbClr val="002060"/>
                </a:solidFill>
              </a:rPr>
              <a:t>or a single licensee, the total of the frequency range affected by the spectrum </a:t>
            </a:r>
            <a:r>
              <a:rPr lang="en-US" i="1" dirty="0" err="1" smtClean="0">
                <a:solidFill>
                  <a:srgbClr val="002060"/>
                </a:solidFill>
              </a:rPr>
              <a:t>licences</a:t>
            </a:r>
            <a:r>
              <a:rPr lang="en-US" i="1" dirty="0" smtClean="0">
                <a:solidFill>
                  <a:srgbClr val="002060"/>
                </a:solidFill>
              </a:rPr>
              <a:t> obtained </a:t>
            </a:r>
            <a:r>
              <a:rPr lang="en-US" b="1" i="1" dirty="0" smtClean="0">
                <a:solidFill>
                  <a:srgbClr val="002060"/>
                </a:solidFill>
              </a:rPr>
              <a:t>prior to </a:t>
            </a:r>
            <a:r>
              <a:rPr lang="en-US" i="1" dirty="0" smtClean="0">
                <a:solidFill>
                  <a:srgbClr val="002060"/>
                </a:solidFill>
              </a:rPr>
              <a:t>1 January 2014 within the 1710-1785/1805-1880 MHz frequency band </a:t>
            </a:r>
            <a:r>
              <a:rPr lang="en-US" b="1" i="1" dirty="0" smtClean="0">
                <a:solidFill>
                  <a:srgbClr val="002060"/>
                </a:solidFill>
              </a:rPr>
              <a:t>and</a:t>
            </a:r>
            <a:r>
              <a:rPr lang="en-US" i="1" dirty="0" smtClean="0">
                <a:solidFill>
                  <a:srgbClr val="002060"/>
                </a:solidFill>
              </a:rPr>
              <a:t> during the tender procedure in the 1800 MHz frequency band may not exceed 60 MHz</a:t>
            </a:r>
            <a:r>
              <a:rPr lang="hu-HU" i="1" dirty="0" smtClean="0">
                <a:solidFill>
                  <a:srgbClr val="002060"/>
                </a:solidFill>
              </a:rPr>
              <a:t>   (</a:t>
            </a:r>
            <a:r>
              <a:rPr lang="hu-HU" i="1" dirty="0" err="1" smtClean="0">
                <a:solidFill>
                  <a:srgbClr val="002060"/>
                </a:solidFill>
              </a:rPr>
              <a:t>spectrum</a:t>
            </a:r>
            <a:r>
              <a:rPr lang="hu-HU" i="1" dirty="0" smtClean="0">
                <a:solidFill>
                  <a:srgbClr val="002060"/>
                </a:solidFill>
              </a:rPr>
              <a:t> </a:t>
            </a:r>
            <a:r>
              <a:rPr lang="hu-HU" i="1" dirty="0" err="1" smtClean="0">
                <a:solidFill>
                  <a:srgbClr val="002060"/>
                </a:solidFill>
              </a:rPr>
              <a:t>cap</a:t>
            </a:r>
            <a:r>
              <a:rPr lang="hu-HU" i="1" dirty="0" smtClean="0">
                <a:solidFill>
                  <a:srgbClr val="002060"/>
                </a:solidFill>
              </a:rPr>
              <a:t>);</a:t>
            </a:r>
          </a:p>
          <a:p>
            <a:pPr>
              <a:buFont typeface="Wingdings" pitchFamily="2" charset="2"/>
              <a:buChar char="Ø"/>
            </a:pPr>
            <a:endParaRPr lang="hu-HU" i="1" dirty="0" smtClean="0">
              <a:solidFill>
                <a:srgbClr val="002060"/>
              </a:solidFill>
            </a:endParaRPr>
          </a:p>
          <a:p>
            <a:pPr>
              <a:buFont typeface="Wingdings" pitchFamily="2" charset="2"/>
              <a:buChar char="Ø"/>
            </a:pPr>
            <a:r>
              <a:rPr lang="en-US" i="1" dirty="0" smtClean="0">
                <a:solidFill>
                  <a:srgbClr val="002060"/>
                </a:solidFill>
              </a:rPr>
              <a:t> </a:t>
            </a:r>
            <a:r>
              <a:rPr lang="hu-HU" i="1" dirty="0" smtClean="0">
                <a:solidFill>
                  <a:srgbClr val="002060"/>
                </a:solidFill>
              </a:rPr>
              <a:t> </a:t>
            </a:r>
            <a:r>
              <a:rPr lang="hu-HU" b="1" i="1" dirty="0" smtClean="0">
                <a:solidFill>
                  <a:srgbClr val="002060"/>
                </a:solidFill>
              </a:rPr>
              <a:t>o</a:t>
            </a:r>
            <a:r>
              <a:rPr lang="en-US" b="1" i="1" dirty="0" err="1" smtClean="0">
                <a:solidFill>
                  <a:srgbClr val="002060"/>
                </a:solidFill>
              </a:rPr>
              <a:t>nly</a:t>
            </a:r>
            <a:r>
              <a:rPr lang="en-US" b="1" i="1" dirty="0" smtClean="0">
                <a:solidFill>
                  <a:srgbClr val="002060"/>
                </a:solidFill>
              </a:rPr>
              <a:t> participants </a:t>
            </a:r>
            <a:r>
              <a:rPr lang="en-US" i="1" dirty="0" smtClean="0">
                <a:solidFill>
                  <a:srgbClr val="002060"/>
                </a:solidFill>
              </a:rPr>
              <a:t>who have not obtained any rights of use for frequencies within the 24 633 GHz-26 453 GHz frequency band prior to 1 January 2014 may obtain rights of use for frequencies within the 26 GHz band.</a:t>
            </a:r>
            <a:endParaRPr lang="hu-HU" i="1" dirty="0">
              <a:solidFill>
                <a:srgbClr val="002060"/>
              </a:solidFill>
            </a:endParaRPr>
          </a:p>
        </p:txBody>
      </p:sp>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églalap 1"/>
          <p:cNvSpPr/>
          <p:nvPr/>
        </p:nvSpPr>
        <p:spPr>
          <a:xfrm>
            <a:off x="395536" y="980728"/>
            <a:ext cx="7416824" cy="1969770"/>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r>
              <a:rPr lang="hu-HU" b="1" i="1" dirty="0" err="1" smtClean="0">
                <a:solidFill>
                  <a:srgbClr val="002060"/>
                </a:solidFill>
              </a:rPr>
              <a:t>Four</a:t>
            </a:r>
            <a:r>
              <a:rPr lang="hu-HU" b="1" i="1" dirty="0" smtClean="0">
                <a:solidFill>
                  <a:srgbClr val="002060"/>
                </a:solidFill>
              </a:rPr>
              <a:t> </a:t>
            </a:r>
            <a:r>
              <a:rPr lang="hu-HU" b="1" i="1" dirty="0" err="1" smtClean="0">
                <a:solidFill>
                  <a:srgbClr val="002060"/>
                </a:solidFill>
              </a:rPr>
              <a:t>applicants</a:t>
            </a:r>
            <a:r>
              <a:rPr lang="hu-HU" b="1" i="1" dirty="0" smtClean="0">
                <a:solidFill>
                  <a:srgbClr val="002060"/>
                </a:solidFill>
              </a:rPr>
              <a:t> </a:t>
            </a:r>
            <a:r>
              <a:rPr lang="hu-HU" b="1" i="1" dirty="0" err="1" smtClean="0">
                <a:solidFill>
                  <a:srgbClr val="002060"/>
                </a:solidFill>
              </a:rPr>
              <a:t>have</a:t>
            </a:r>
            <a:r>
              <a:rPr lang="hu-HU" b="1" i="1" dirty="0" smtClean="0">
                <a:solidFill>
                  <a:srgbClr val="002060"/>
                </a:solidFill>
              </a:rPr>
              <a:t> </a:t>
            </a:r>
            <a:r>
              <a:rPr lang="hu-HU" b="1" i="1" dirty="0" err="1" smtClean="0">
                <a:solidFill>
                  <a:srgbClr val="002060"/>
                </a:solidFill>
              </a:rPr>
              <a:t>submitted</a:t>
            </a:r>
            <a:r>
              <a:rPr lang="hu-HU" b="1" i="1" dirty="0" smtClean="0">
                <a:solidFill>
                  <a:srgbClr val="002060"/>
                </a:solidFill>
              </a:rPr>
              <a:t> </a:t>
            </a:r>
            <a:r>
              <a:rPr lang="hu-HU" b="1" i="1" dirty="0" err="1" smtClean="0">
                <a:solidFill>
                  <a:srgbClr val="002060"/>
                </a:solidFill>
              </a:rPr>
              <a:t>their</a:t>
            </a:r>
            <a:r>
              <a:rPr lang="hu-HU" b="1" i="1" dirty="0" smtClean="0">
                <a:solidFill>
                  <a:srgbClr val="002060"/>
                </a:solidFill>
              </a:rPr>
              <a:t> tender </a:t>
            </a:r>
            <a:r>
              <a:rPr lang="hu-HU" b="1" i="1" dirty="0" err="1" smtClean="0">
                <a:solidFill>
                  <a:srgbClr val="002060"/>
                </a:solidFill>
              </a:rPr>
              <a:t>applications</a:t>
            </a:r>
            <a:r>
              <a:rPr lang="hu-HU" b="1" i="1" dirty="0" smtClean="0">
                <a:solidFill>
                  <a:srgbClr val="002060"/>
                </a:solidFill>
              </a:rPr>
              <a:t> </a:t>
            </a:r>
            <a:r>
              <a:rPr lang="hu-HU" b="1" i="1" dirty="0" err="1" smtClean="0">
                <a:solidFill>
                  <a:srgbClr val="002060"/>
                </a:solidFill>
              </a:rPr>
              <a:t>by</a:t>
            </a:r>
            <a:r>
              <a:rPr lang="hu-HU" b="1" i="1" dirty="0" smtClean="0">
                <a:solidFill>
                  <a:srgbClr val="002060"/>
                </a:solidFill>
              </a:rPr>
              <a:t> </a:t>
            </a:r>
            <a:r>
              <a:rPr lang="hu-HU" b="1" i="1" dirty="0" err="1" smtClean="0">
                <a:solidFill>
                  <a:srgbClr val="002060"/>
                </a:solidFill>
              </a:rPr>
              <a:t>the</a:t>
            </a:r>
            <a:r>
              <a:rPr lang="hu-HU" b="1" i="1" dirty="0" smtClean="0">
                <a:solidFill>
                  <a:srgbClr val="002060"/>
                </a:solidFill>
              </a:rPr>
              <a:t> </a:t>
            </a:r>
            <a:r>
              <a:rPr lang="hu-HU" b="1" i="1" dirty="0" err="1" smtClean="0">
                <a:solidFill>
                  <a:srgbClr val="002060"/>
                </a:solidFill>
              </a:rPr>
              <a:t>deadline</a:t>
            </a:r>
            <a:r>
              <a:rPr lang="hu-HU" b="1" i="1" dirty="0" smtClean="0">
                <a:solidFill>
                  <a:srgbClr val="002060"/>
                </a:solidFill>
              </a:rPr>
              <a:t>:</a:t>
            </a:r>
          </a:p>
          <a:p>
            <a:r>
              <a:rPr lang="hu-HU" sz="800" b="1" i="1" dirty="0" smtClean="0">
                <a:solidFill>
                  <a:srgbClr val="002060"/>
                </a:solidFill>
              </a:rPr>
              <a:t> </a:t>
            </a:r>
          </a:p>
          <a:p>
            <a:pPr lvl="1">
              <a:buFont typeface="Wingdings" pitchFamily="2" charset="2"/>
              <a:buChar char="Ø"/>
            </a:pPr>
            <a:r>
              <a:rPr lang="hu-HU" i="1" dirty="0" smtClean="0">
                <a:solidFill>
                  <a:srgbClr val="002060"/>
                </a:solidFill>
              </a:rPr>
              <a:t> </a:t>
            </a:r>
            <a:r>
              <a:rPr lang="hu-HU" i="1" dirty="0" err="1" smtClean="0">
                <a:solidFill>
                  <a:srgbClr val="002060"/>
                </a:solidFill>
              </a:rPr>
              <a:t>Digi</a:t>
            </a:r>
            <a:r>
              <a:rPr lang="hu-HU" i="1" dirty="0" smtClean="0">
                <a:solidFill>
                  <a:srgbClr val="002060"/>
                </a:solidFill>
              </a:rPr>
              <a:t> Távközlési és Szolgáltató Kft.,</a:t>
            </a:r>
          </a:p>
          <a:p>
            <a:pPr lvl="1"/>
            <a:endParaRPr lang="hu-HU" sz="800" i="1" dirty="0" smtClean="0">
              <a:solidFill>
                <a:srgbClr val="002060"/>
              </a:solidFill>
            </a:endParaRPr>
          </a:p>
          <a:p>
            <a:pPr lvl="1">
              <a:buFont typeface="Wingdings" pitchFamily="2" charset="2"/>
              <a:buChar char="Ø"/>
            </a:pPr>
            <a:r>
              <a:rPr lang="hu-HU" i="1" dirty="0" smtClean="0">
                <a:solidFill>
                  <a:srgbClr val="002060"/>
                </a:solidFill>
              </a:rPr>
              <a:t> Magyar Telekom </a:t>
            </a:r>
            <a:r>
              <a:rPr lang="hu-HU" i="1" dirty="0" err="1" smtClean="0">
                <a:solidFill>
                  <a:srgbClr val="002060"/>
                </a:solidFill>
              </a:rPr>
              <a:t>Nyrt</a:t>
            </a:r>
            <a:r>
              <a:rPr lang="hu-HU" i="1" dirty="0" smtClean="0">
                <a:solidFill>
                  <a:srgbClr val="002060"/>
                </a:solidFill>
              </a:rPr>
              <a:t>., </a:t>
            </a:r>
          </a:p>
          <a:p>
            <a:pPr lvl="1"/>
            <a:endParaRPr lang="hu-HU" sz="800" i="1" dirty="0" smtClean="0">
              <a:solidFill>
                <a:srgbClr val="002060"/>
              </a:solidFill>
            </a:endParaRPr>
          </a:p>
          <a:p>
            <a:pPr lvl="1">
              <a:buFont typeface="Wingdings" pitchFamily="2" charset="2"/>
              <a:buChar char="Ø"/>
            </a:pPr>
            <a:r>
              <a:rPr lang="hu-HU" i="1" dirty="0" smtClean="0">
                <a:solidFill>
                  <a:srgbClr val="002060"/>
                </a:solidFill>
              </a:rPr>
              <a:t> </a:t>
            </a:r>
            <a:r>
              <a:rPr lang="hu-HU" i="1" dirty="0" err="1" smtClean="0">
                <a:solidFill>
                  <a:srgbClr val="002060"/>
                </a:solidFill>
              </a:rPr>
              <a:t>Telenor</a:t>
            </a:r>
            <a:r>
              <a:rPr lang="hu-HU" i="1" dirty="0" smtClean="0">
                <a:solidFill>
                  <a:srgbClr val="002060"/>
                </a:solidFill>
              </a:rPr>
              <a:t> Magyarország </a:t>
            </a:r>
            <a:r>
              <a:rPr lang="hu-HU" i="1" dirty="0" err="1" smtClean="0">
                <a:solidFill>
                  <a:srgbClr val="002060"/>
                </a:solidFill>
              </a:rPr>
              <a:t>Zrt</a:t>
            </a:r>
            <a:r>
              <a:rPr lang="hu-HU" i="1" dirty="0" smtClean="0">
                <a:solidFill>
                  <a:srgbClr val="002060"/>
                </a:solidFill>
              </a:rPr>
              <a:t>. and </a:t>
            </a:r>
          </a:p>
          <a:p>
            <a:pPr lvl="1"/>
            <a:endParaRPr lang="hu-HU" sz="800" i="1" dirty="0" smtClean="0">
              <a:solidFill>
                <a:srgbClr val="002060"/>
              </a:solidFill>
            </a:endParaRPr>
          </a:p>
          <a:p>
            <a:pPr lvl="1">
              <a:buFont typeface="Wingdings" pitchFamily="2" charset="2"/>
              <a:buChar char="Ø"/>
            </a:pPr>
            <a:r>
              <a:rPr lang="hu-HU" i="1" dirty="0" smtClean="0">
                <a:solidFill>
                  <a:srgbClr val="002060"/>
                </a:solidFill>
              </a:rPr>
              <a:t> Vodafone Magyarország </a:t>
            </a:r>
            <a:r>
              <a:rPr lang="hu-HU" i="1" dirty="0" err="1" smtClean="0">
                <a:solidFill>
                  <a:srgbClr val="002060"/>
                </a:solidFill>
              </a:rPr>
              <a:t>Zrt</a:t>
            </a:r>
            <a:endParaRPr lang="hu-HU" i="1" dirty="0">
              <a:solidFill>
                <a:srgbClr val="002060"/>
              </a:solidFill>
            </a:endParaRPr>
          </a:p>
        </p:txBody>
      </p:sp>
      <p:sp>
        <p:nvSpPr>
          <p:cNvPr id="3" name="Téglalap 2"/>
          <p:cNvSpPr/>
          <p:nvPr/>
        </p:nvSpPr>
        <p:spPr>
          <a:xfrm>
            <a:off x="3203848" y="188640"/>
            <a:ext cx="5328592" cy="461665"/>
          </a:xfrm>
          <a:prstGeom prst="rect">
            <a:avLst/>
          </a:prstGeom>
        </p:spPr>
        <p:txBody>
          <a:bodyPr wrap="square">
            <a:spAutoFit/>
          </a:bodyPr>
          <a:lstStyle/>
          <a:p>
            <a:r>
              <a:rPr lang="hu-HU" sz="2400" b="1" i="1" dirty="0" smtClean="0">
                <a:solidFill>
                  <a:srgbClr val="002060"/>
                </a:solidFill>
                <a:latin typeface="Arial" pitchFamily="34" charset="0"/>
                <a:cs typeface="Arial" pitchFamily="34" charset="0"/>
              </a:rPr>
              <a:t>T</a:t>
            </a:r>
            <a:r>
              <a:rPr lang="en-US" sz="2400" b="1" i="1" dirty="0" smtClean="0">
                <a:solidFill>
                  <a:srgbClr val="002060"/>
                </a:solidFill>
                <a:latin typeface="Arial" pitchFamily="34" charset="0"/>
                <a:cs typeface="Arial" pitchFamily="34" charset="0"/>
              </a:rPr>
              <a:t>ender for broadband services</a:t>
            </a:r>
            <a:r>
              <a:rPr lang="hu-HU" sz="2400" b="1" i="1" dirty="0" smtClean="0">
                <a:solidFill>
                  <a:srgbClr val="002060"/>
                </a:solidFill>
                <a:latin typeface="Arial" pitchFamily="34" charset="0"/>
                <a:cs typeface="Arial" pitchFamily="34" charset="0"/>
              </a:rPr>
              <a:t> (5)</a:t>
            </a:r>
            <a:r>
              <a:rPr lang="en-US" sz="2400" b="1" i="1" dirty="0" smtClean="0">
                <a:solidFill>
                  <a:srgbClr val="002060"/>
                </a:solidFill>
                <a:latin typeface="Arial" pitchFamily="34" charset="0"/>
                <a:cs typeface="Arial" pitchFamily="34" charset="0"/>
              </a:rPr>
              <a:t> </a:t>
            </a:r>
            <a:endParaRPr lang="hu-HU" sz="2400" i="1" dirty="0">
              <a:solidFill>
                <a:srgbClr val="002060"/>
              </a:solidFill>
              <a:latin typeface="Arial" pitchFamily="34" charset="0"/>
              <a:cs typeface="Arial" pitchFamily="34" charset="0"/>
            </a:endParaRPr>
          </a:p>
        </p:txBody>
      </p:sp>
      <p:sp>
        <p:nvSpPr>
          <p:cNvPr id="4" name="Téglalap 3"/>
          <p:cNvSpPr/>
          <p:nvPr/>
        </p:nvSpPr>
        <p:spPr>
          <a:xfrm>
            <a:off x="395536" y="3068960"/>
            <a:ext cx="6192688" cy="369332"/>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r>
              <a:rPr lang="hu-HU" b="1" i="1" dirty="0" smtClean="0">
                <a:solidFill>
                  <a:srgbClr val="002060"/>
                </a:solidFill>
              </a:rPr>
              <a:t>W</a:t>
            </a:r>
            <a:r>
              <a:rPr lang="en-US" b="1" i="1" dirty="0" smtClean="0">
                <a:solidFill>
                  <a:srgbClr val="002060"/>
                </a:solidFill>
              </a:rPr>
              <a:t>inners of the tender procedure for broadband services</a:t>
            </a:r>
            <a:r>
              <a:rPr lang="hu-HU" b="1" i="1" dirty="0" smtClean="0">
                <a:solidFill>
                  <a:srgbClr val="002060"/>
                </a:solidFill>
              </a:rPr>
              <a:t> :</a:t>
            </a:r>
            <a:endParaRPr lang="en-US" b="1" i="1" dirty="0" smtClean="0">
              <a:solidFill>
                <a:srgbClr val="002060"/>
              </a:solidFill>
            </a:endParaRPr>
          </a:p>
        </p:txBody>
      </p:sp>
      <p:graphicFrame>
        <p:nvGraphicFramePr>
          <p:cNvPr id="5" name="Táblázat 4"/>
          <p:cNvGraphicFramePr>
            <a:graphicFrameLocks noGrp="1"/>
          </p:cNvGraphicFramePr>
          <p:nvPr/>
        </p:nvGraphicFramePr>
        <p:xfrm>
          <a:off x="395536" y="3645024"/>
          <a:ext cx="3528392" cy="1040511"/>
        </p:xfrm>
        <a:graphic>
          <a:graphicData uri="http://schemas.openxmlformats.org/drawingml/2006/table">
            <a:tbl>
              <a:tblPr firstRow="1" bandRow="1">
                <a:effectLst>
                  <a:innerShdw blurRad="114300">
                    <a:prstClr val="black"/>
                  </a:innerShdw>
                </a:effectLst>
                <a:tableStyleId>{5C22544A-7EE6-4342-B048-85BDC9FD1C3A}</a:tableStyleId>
              </a:tblPr>
              <a:tblGrid>
                <a:gridCol w="1500428"/>
                <a:gridCol w="2027964"/>
              </a:tblGrid>
              <a:tr h="346837">
                <a:tc>
                  <a:txBody>
                    <a:bodyPr/>
                    <a:lstStyle/>
                    <a:p>
                      <a:pPr algn="ctr"/>
                      <a:r>
                        <a:rPr lang="hu-HU" sz="1600" b="1" i="1" baseline="0" dirty="0" err="1" smtClean="0">
                          <a:solidFill>
                            <a:srgbClr val="002060"/>
                          </a:solidFill>
                          <a:latin typeface="+mj-lt"/>
                        </a:rPr>
                        <a:t>Package</a:t>
                      </a:r>
                      <a:r>
                        <a:rPr lang="hu-HU" sz="1600" b="1" i="1" baseline="0" dirty="0" smtClean="0">
                          <a:solidFill>
                            <a:srgbClr val="002060"/>
                          </a:solidFill>
                          <a:latin typeface="+mj-lt"/>
                        </a:rPr>
                        <a:t> „A” </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E5FF"/>
                    </a:solidFill>
                  </a:tcPr>
                </a:tc>
                <a:tc>
                  <a:txBody>
                    <a:bodyPr/>
                    <a:lstStyle/>
                    <a:p>
                      <a:pPr algn="ctr"/>
                      <a:r>
                        <a:rPr lang="hu-HU" sz="1600" b="1" i="1" baseline="0" dirty="0" smtClean="0">
                          <a:solidFill>
                            <a:srgbClr val="002060"/>
                          </a:solidFill>
                          <a:latin typeface="+mj-lt"/>
                        </a:rPr>
                        <a:t>Magyar Telekom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E5FF"/>
                    </a:solidFill>
                  </a:tcPr>
                </a:tc>
              </a:tr>
              <a:tr h="346837">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b="1" i="1" kern="1200" baseline="0" dirty="0" err="1" smtClean="0">
                          <a:solidFill>
                            <a:srgbClr val="002060"/>
                          </a:solidFill>
                          <a:latin typeface="+mj-lt"/>
                          <a:ea typeface="+mn-ea"/>
                          <a:cs typeface="+mn-cs"/>
                        </a:rPr>
                        <a:t>Package</a:t>
                      </a:r>
                      <a:r>
                        <a:rPr lang="hu-HU" sz="1600" b="1" i="1" kern="1200" baseline="0" dirty="0" smtClean="0">
                          <a:solidFill>
                            <a:srgbClr val="002060"/>
                          </a:solidFill>
                          <a:latin typeface="+mj-lt"/>
                          <a:ea typeface="+mn-ea"/>
                          <a:cs typeface="+mn-cs"/>
                        </a:rPr>
                        <a:t> „B”</a:t>
                      </a:r>
                      <a:endParaRPr lang="hu-HU" sz="1600" b="1" i="1" dirty="0">
                        <a:solidFill>
                          <a:srgbClr val="002060"/>
                        </a:solidFill>
                        <a:latin typeface="+mj-lt"/>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E1"/>
                    </a:solidFill>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b="1" i="1" kern="1200" baseline="0" dirty="0" err="1" smtClean="0">
                          <a:solidFill>
                            <a:srgbClr val="002060"/>
                          </a:solidFill>
                          <a:latin typeface="+mn-lt"/>
                          <a:ea typeface="+mn-ea"/>
                          <a:cs typeface="+mn-cs"/>
                        </a:rPr>
                        <a:t>Telenor</a:t>
                      </a:r>
                      <a:r>
                        <a:rPr lang="hu-HU" sz="1600" b="1" i="1" kern="1200" baseline="0" dirty="0" smtClean="0">
                          <a:solidFill>
                            <a:srgbClr val="002060"/>
                          </a:solidFill>
                          <a:latin typeface="+mn-lt"/>
                          <a:ea typeface="+mn-ea"/>
                          <a:cs typeface="+mn-cs"/>
                        </a:rPr>
                        <a:t>  Hungary </a:t>
                      </a:r>
                      <a:endParaRPr lang="hu-HU" sz="1600" b="1" i="1" dirty="0">
                        <a:solidFill>
                          <a:srgbClr val="002060"/>
                        </a:solidFill>
                        <a:latin typeface="+mj-lt"/>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E1"/>
                    </a:solidFill>
                  </a:tcPr>
                </a:tc>
              </a:tr>
              <a:tr h="346837">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b="1" i="1" kern="1200" baseline="0" dirty="0" err="1" smtClean="0">
                          <a:solidFill>
                            <a:srgbClr val="002060"/>
                          </a:solidFill>
                          <a:latin typeface="+mn-lt"/>
                          <a:ea typeface="+mn-ea"/>
                          <a:cs typeface="+mn-cs"/>
                        </a:rPr>
                        <a:t>Package</a:t>
                      </a:r>
                      <a:r>
                        <a:rPr lang="hu-HU" sz="1600" b="1" i="1" kern="1200" baseline="0" dirty="0" smtClean="0">
                          <a:solidFill>
                            <a:srgbClr val="002060"/>
                          </a:solidFill>
                          <a:latin typeface="+mn-lt"/>
                          <a:ea typeface="+mn-ea"/>
                          <a:cs typeface="+mn-cs"/>
                        </a:rPr>
                        <a:t> „C” </a:t>
                      </a:r>
                      <a:endParaRPr lang="hu-HU" sz="1600" b="1" i="1" dirty="0">
                        <a:solidFill>
                          <a:srgbClr val="002060"/>
                        </a:solidFill>
                        <a:latin typeface="+mj-lt"/>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E7FFFF"/>
                    </a:solidFill>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b="1" i="1" dirty="0" smtClean="0">
                          <a:solidFill>
                            <a:srgbClr val="002060"/>
                          </a:solidFill>
                          <a:latin typeface="+mj-lt"/>
                        </a:rPr>
                        <a:t>Vodafone Hungary</a:t>
                      </a:r>
                      <a:endParaRPr lang="hu-HU" sz="1600" b="1" i="1" dirty="0">
                        <a:solidFill>
                          <a:srgbClr val="002060"/>
                        </a:solidFill>
                        <a:latin typeface="+mj-lt"/>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E7FFFF"/>
                    </a:solidFill>
                  </a:tcPr>
                </a:tc>
              </a:tr>
            </a:tbl>
          </a:graphicData>
        </a:graphic>
      </p:graphicFrame>
      <p:sp>
        <p:nvSpPr>
          <p:cNvPr id="6" name="Téglalap 5"/>
          <p:cNvSpPr/>
          <p:nvPr/>
        </p:nvSpPr>
        <p:spPr>
          <a:xfrm>
            <a:off x="395536" y="6309320"/>
            <a:ext cx="7344816" cy="369332"/>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r>
              <a:rPr lang="en-US" b="1" i="1" dirty="0" smtClean="0">
                <a:solidFill>
                  <a:srgbClr val="002060"/>
                </a:solidFill>
              </a:rPr>
              <a:t>Winning bidders will be licensed to use the frequencies until 2034. </a:t>
            </a:r>
            <a:endParaRPr lang="hu-HU" b="1" i="1" dirty="0">
              <a:solidFill>
                <a:srgbClr val="002060"/>
              </a:solidFill>
            </a:endParaRPr>
          </a:p>
        </p:txBody>
      </p:sp>
      <p:graphicFrame>
        <p:nvGraphicFramePr>
          <p:cNvPr id="9" name="Táblázat 8"/>
          <p:cNvGraphicFramePr>
            <a:graphicFrameLocks noGrp="1"/>
          </p:cNvGraphicFramePr>
          <p:nvPr/>
        </p:nvGraphicFramePr>
        <p:xfrm>
          <a:off x="4355976" y="3645024"/>
          <a:ext cx="3528392" cy="1483360"/>
        </p:xfrm>
        <a:graphic>
          <a:graphicData uri="http://schemas.openxmlformats.org/drawingml/2006/table">
            <a:tbl>
              <a:tblPr firstRow="1" bandRow="1">
                <a:effectLst>
                  <a:innerShdw blurRad="114300">
                    <a:prstClr val="black"/>
                  </a:innerShdw>
                </a:effectLst>
                <a:tableStyleId>{5C22544A-7EE6-4342-B048-85BDC9FD1C3A}</a:tableStyleId>
              </a:tblPr>
              <a:tblGrid>
                <a:gridCol w="1512168"/>
                <a:gridCol w="2016224"/>
              </a:tblGrid>
              <a:tr h="370840">
                <a:tc>
                  <a:txBody>
                    <a:bodyPr/>
                    <a:lstStyle/>
                    <a:p>
                      <a:pPr algn="ctr"/>
                      <a:r>
                        <a:rPr lang="hu-HU" sz="1600" b="1" i="1" baseline="0" dirty="0" err="1" smtClean="0">
                          <a:solidFill>
                            <a:srgbClr val="002060"/>
                          </a:solidFill>
                          <a:latin typeface="+mj-lt"/>
                        </a:rPr>
                        <a:t>Package</a:t>
                      </a:r>
                      <a:r>
                        <a:rPr lang="hu-HU" sz="1600" b="1" i="1" baseline="0" dirty="0" smtClean="0">
                          <a:solidFill>
                            <a:srgbClr val="002060"/>
                          </a:solidFill>
                          <a:latin typeface="+mj-lt"/>
                        </a:rPr>
                        <a:t> „D” </a:t>
                      </a:r>
                    </a:p>
                  </a:txBody>
                  <a:tcP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rgbClr val="C2FEEA"/>
                    </a:solidFill>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800" b="1" i="1" kern="1200" baseline="0" dirty="0" smtClean="0">
                          <a:solidFill>
                            <a:srgbClr val="002060"/>
                          </a:solidFill>
                          <a:latin typeface="+mn-lt"/>
                          <a:ea typeface="+mn-ea"/>
                          <a:cs typeface="+mn-cs"/>
                        </a:rPr>
                        <a:t>Magyar Telekom</a:t>
                      </a:r>
                      <a:endParaRPr lang="hu-HU" b="1" i="1" dirty="0">
                        <a:solidFill>
                          <a:srgbClr val="002060"/>
                        </a:solidFill>
                      </a:endParaRPr>
                    </a:p>
                  </a:txBody>
                  <a:tcP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rgbClr val="C2FEEA"/>
                    </a:solidFill>
                  </a:tcPr>
                </a:tc>
              </a:tr>
              <a:tr h="370840">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b="1" i="1" kern="1200" baseline="0" dirty="0" err="1" smtClean="0">
                          <a:solidFill>
                            <a:srgbClr val="002060"/>
                          </a:solidFill>
                          <a:latin typeface="+mj-lt"/>
                          <a:ea typeface="+mn-ea"/>
                          <a:cs typeface="+mn-cs"/>
                        </a:rPr>
                        <a:t>Package</a:t>
                      </a:r>
                      <a:r>
                        <a:rPr lang="hu-HU" sz="1600" b="1" i="1" kern="1200" baseline="0" dirty="0" smtClean="0">
                          <a:solidFill>
                            <a:srgbClr val="002060"/>
                          </a:solidFill>
                          <a:latin typeface="+mj-lt"/>
                          <a:ea typeface="+mn-ea"/>
                          <a:cs typeface="+mn-cs"/>
                        </a:rPr>
                        <a:t> „E”</a:t>
                      </a:r>
                      <a:endParaRPr lang="hu-HU" sz="1600" b="1" i="1" dirty="0">
                        <a:solidFill>
                          <a:srgbClr val="002060"/>
                        </a:solidFill>
                        <a:latin typeface="+mj-lt"/>
                      </a:endParaRPr>
                    </a:p>
                  </a:txBody>
                  <a:tcP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rgbClr val="C2FEEA"/>
                    </a:solidFill>
                  </a:tcPr>
                </a:tc>
                <a:tc>
                  <a:txBody>
                    <a:bodyPr/>
                    <a:lstStyle/>
                    <a:p>
                      <a:pPr algn="ctr"/>
                      <a:r>
                        <a:rPr lang="hu-HU" sz="1800" b="1" i="1" kern="1200" baseline="0" dirty="0" smtClean="0">
                          <a:solidFill>
                            <a:srgbClr val="002060"/>
                          </a:solidFill>
                          <a:latin typeface="+mn-lt"/>
                          <a:ea typeface="+mn-ea"/>
                          <a:cs typeface="+mn-cs"/>
                        </a:rPr>
                        <a:t>Magyar Telekom</a:t>
                      </a:r>
                    </a:p>
                  </a:txBody>
                  <a:tcP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rgbClr val="C2FEEA"/>
                    </a:solidFill>
                  </a:tcPr>
                </a:tc>
              </a:tr>
              <a:tr h="370840">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b="1" i="1" kern="1200" baseline="0" dirty="0" err="1" smtClean="0">
                          <a:solidFill>
                            <a:srgbClr val="002060"/>
                          </a:solidFill>
                          <a:latin typeface="+mn-lt"/>
                          <a:ea typeface="+mn-ea"/>
                          <a:cs typeface="+mn-cs"/>
                        </a:rPr>
                        <a:t>Package</a:t>
                      </a:r>
                      <a:r>
                        <a:rPr lang="hu-HU" sz="1600" b="1" i="1" kern="1200" baseline="0" dirty="0" smtClean="0">
                          <a:solidFill>
                            <a:srgbClr val="002060"/>
                          </a:solidFill>
                          <a:latin typeface="+mn-lt"/>
                          <a:ea typeface="+mn-ea"/>
                          <a:cs typeface="+mn-cs"/>
                        </a:rPr>
                        <a:t> „F” </a:t>
                      </a:r>
                      <a:endParaRPr lang="hu-HU" sz="1600" b="1" i="1" dirty="0">
                        <a:solidFill>
                          <a:srgbClr val="002060"/>
                        </a:solidFill>
                        <a:latin typeface="+mj-lt"/>
                      </a:endParaRPr>
                    </a:p>
                  </a:txBody>
                  <a:tcP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rgbClr val="C2FEEA"/>
                    </a:solidFill>
                  </a:tcPr>
                </a:tc>
                <a:tc>
                  <a:txBody>
                    <a:bodyPr/>
                    <a:lstStyle/>
                    <a:p>
                      <a:pPr algn="ctr"/>
                      <a:r>
                        <a:rPr lang="hu-HU" b="1" i="1" dirty="0" smtClean="0">
                          <a:solidFill>
                            <a:srgbClr val="002060"/>
                          </a:solidFill>
                        </a:rPr>
                        <a:t>DIGI</a:t>
                      </a:r>
                      <a:endParaRPr lang="hu-HU" b="1" i="1" dirty="0">
                        <a:solidFill>
                          <a:srgbClr val="002060"/>
                        </a:solidFill>
                      </a:endParaRPr>
                    </a:p>
                  </a:txBody>
                  <a:tcP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rgbClr val="C2FEEA"/>
                    </a:solidFill>
                  </a:tcPr>
                </a:tc>
              </a:tr>
              <a:tr h="370840">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600" b="1" i="1" kern="1200" baseline="0" dirty="0" err="1" smtClean="0">
                          <a:solidFill>
                            <a:srgbClr val="002060"/>
                          </a:solidFill>
                          <a:latin typeface="+mn-lt"/>
                          <a:ea typeface="+mn-ea"/>
                          <a:cs typeface="+mn-cs"/>
                        </a:rPr>
                        <a:t>Package</a:t>
                      </a:r>
                      <a:r>
                        <a:rPr lang="hu-HU" sz="1600" b="1" i="1" kern="1200" baseline="0" dirty="0" smtClean="0">
                          <a:solidFill>
                            <a:srgbClr val="002060"/>
                          </a:solidFill>
                          <a:latin typeface="+mn-lt"/>
                          <a:ea typeface="+mn-ea"/>
                          <a:cs typeface="+mn-cs"/>
                        </a:rPr>
                        <a:t> „G” </a:t>
                      </a:r>
                      <a:endParaRPr lang="hu-HU" sz="1600" dirty="0"/>
                    </a:p>
                  </a:txBody>
                  <a:tcP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rgbClr val="C2FEEA"/>
                    </a:solidFill>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hu-HU" sz="1800" b="1" i="1" kern="1200" dirty="0" smtClean="0">
                          <a:solidFill>
                            <a:srgbClr val="002060"/>
                          </a:solidFill>
                          <a:latin typeface="+mn-lt"/>
                          <a:ea typeface="+mn-ea"/>
                          <a:cs typeface="+mn-cs"/>
                        </a:rPr>
                        <a:t>Vodafone Hungary</a:t>
                      </a:r>
                      <a:endParaRPr lang="hu-HU" b="1" i="1" dirty="0">
                        <a:solidFill>
                          <a:srgbClr val="002060"/>
                        </a:solidFill>
                      </a:endParaRPr>
                    </a:p>
                  </a:txBody>
                  <a:tcP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rgbClr val="C2FEEA"/>
                    </a:solidFill>
                  </a:tcPr>
                </a:tc>
              </a:tr>
            </a:tbl>
          </a:graphicData>
        </a:graphic>
      </p:graphicFrame>
      <p:sp>
        <p:nvSpPr>
          <p:cNvPr id="10" name="Téglalap 9"/>
          <p:cNvSpPr/>
          <p:nvPr/>
        </p:nvSpPr>
        <p:spPr>
          <a:xfrm>
            <a:off x="395536" y="5229200"/>
            <a:ext cx="7776864" cy="923330"/>
          </a:xfrm>
          <a:prstGeom prst="rect">
            <a:avLst/>
          </a:prstGeom>
        </p:spPr>
        <p:style>
          <a:lnRef idx="1">
            <a:schemeClr val="accent5"/>
          </a:lnRef>
          <a:fillRef idx="2">
            <a:schemeClr val="accent5"/>
          </a:fillRef>
          <a:effectRef idx="1">
            <a:schemeClr val="accent5"/>
          </a:effectRef>
          <a:fontRef idx="minor">
            <a:schemeClr val="dk1"/>
          </a:fontRef>
        </p:style>
        <p:txBody>
          <a:bodyPr wrap="square">
            <a:spAutoFit/>
          </a:bodyPr>
          <a:lstStyle/>
          <a:p>
            <a:r>
              <a:rPr lang="hu-HU" b="1" i="1" dirty="0" err="1" smtClean="0">
                <a:solidFill>
                  <a:srgbClr val="002060"/>
                </a:solidFill>
              </a:rPr>
              <a:t>Packages</a:t>
            </a:r>
            <a:r>
              <a:rPr lang="hu-HU" b="1" i="1" dirty="0" smtClean="0">
                <a:solidFill>
                  <a:srgbClr val="002060"/>
                </a:solidFill>
              </a:rPr>
              <a:t> “I” and “H” -  </a:t>
            </a:r>
            <a:r>
              <a:rPr lang="en-US" b="1" i="1" dirty="0" smtClean="0">
                <a:solidFill>
                  <a:srgbClr val="002060"/>
                </a:solidFill>
              </a:rPr>
              <a:t>neither Bids nor Supplementary Bids have been received for </a:t>
            </a:r>
            <a:r>
              <a:rPr lang="hu-HU" b="1" i="1" dirty="0" smtClean="0">
                <a:solidFill>
                  <a:srgbClr val="002060"/>
                </a:solidFill>
              </a:rPr>
              <a:t>p</a:t>
            </a:r>
            <a:r>
              <a:rPr lang="en-US" b="1" i="1" dirty="0" err="1" smtClean="0">
                <a:solidFill>
                  <a:srgbClr val="002060"/>
                </a:solidFill>
              </a:rPr>
              <a:t>ackages</a:t>
            </a:r>
            <a:r>
              <a:rPr lang="en-US" b="1" i="1" dirty="0" smtClean="0">
                <a:solidFill>
                  <a:srgbClr val="002060"/>
                </a:solidFill>
              </a:rPr>
              <a:t> “I” and “H”, </a:t>
            </a:r>
            <a:r>
              <a:rPr lang="hu-HU" b="1" i="1" dirty="0" err="1" smtClean="0">
                <a:solidFill>
                  <a:srgbClr val="002060"/>
                </a:solidFill>
              </a:rPr>
              <a:t>so</a:t>
            </a:r>
            <a:r>
              <a:rPr lang="hu-HU" b="1" i="1" dirty="0" smtClean="0">
                <a:solidFill>
                  <a:srgbClr val="002060"/>
                </a:solidFill>
              </a:rPr>
              <a:t> </a:t>
            </a:r>
            <a:r>
              <a:rPr lang="en-US" b="1" i="1" dirty="0" smtClean="0">
                <a:solidFill>
                  <a:srgbClr val="002060"/>
                </a:solidFill>
              </a:rPr>
              <a:t>the </a:t>
            </a:r>
            <a:r>
              <a:rPr lang="hu-HU" b="1" i="1" dirty="0" smtClean="0">
                <a:solidFill>
                  <a:srgbClr val="002060"/>
                </a:solidFill>
              </a:rPr>
              <a:t>NMHH</a:t>
            </a:r>
            <a:r>
              <a:rPr lang="en-US" b="1" i="1" dirty="0" smtClean="0">
                <a:solidFill>
                  <a:srgbClr val="002060"/>
                </a:solidFill>
              </a:rPr>
              <a:t> could not determine a winner for these Packages. </a:t>
            </a:r>
            <a:endParaRPr lang="hu-HU" i="1" dirty="0">
              <a:solidFill>
                <a:srgbClr val="002060"/>
              </a:solidFill>
            </a:endParaRPr>
          </a:p>
        </p:txBody>
      </p:sp>
      <p:grpSp>
        <p:nvGrpSpPr>
          <p:cNvPr id="14" name="Csoportba foglalás 13"/>
          <p:cNvGrpSpPr/>
          <p:nvPr/>
        </p:nvGrpSpPr>
        <p:grpSpPr>
          <a:xfrm>
            <a:off x="6300192" y="1556792"/>
            <a:ext cx="2520280" cy="1152128"/>
            <a:chOff x="6300192" y="1556792"/>
            <a:chExt cx="2520280" cy="1152128"/>
          </a:xfrm>
        </p:grpSpPr>
        <p:sp>
          <p:nvSpPr>
            <p:cNvPr id="13" name="Ellipszis 12"/>
            <p:cNvSpPr/>
            <p:nvPr/>
          </p:nvSpPr>
          <p:spPr>
            <a:xfrm>
              <a:off x="6300192" y="1556792"/>
              <a:ext cx="2520280" cy="1152128"/>
            </a:xfrm>
            <a:prstGeom prst="ellipse">
              <a:avLst/>
            </a:prstGeom>
            <a:solidFill>
              <a:srgbClr val="FFC9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2" name="Szövegdoboz 11"/>
            <p:cNvSpPr txBox="1"/>
            <p:nvPr/>
          </p:nvSpPr>
          <p:spPr>
            <a:xfrm>
              <a:off x="6444208" y="1700808"/>
              <a:ext cx="2304256" cy="830997"/>
            </a:xfrm>
            <a:prstGeom prst="rect">
              <a:avLst/>
            </a:prstGeom>
            <a:noFill/>
          </p:spPr>
          <p:txBody>
            <a:bodyPr wrap="square" rtlCol="0">
              <a:spAutoFit/>
            </a:bodyPr>
            <a:lstStyle/>
            <a:p>
              <a:pPr algn="ctr"/>
              <a:r>
                <a:rPr lang="hu-HU" sz="1600" b="1" i="1" dirty="0" err="1" smtClean="0">
                  <a:solidFill>
                    <a:srgbClr val="002060"/>
                  </a:solidFill>
                </a:rPr>
                <a:t>All</a:t>
              </a:r>
              <a:r>
                <a:rPr lang="hu-HU" sz="1600" b="1" i="1" dirty="0" smtClean="0">
                  <a:solidFill>
                    <a:srgbClr val="002060"/>
                  </a:solidFill>
                </a:rPr>
                <a:t> </a:t>
              </a:r>
              <a:r>
                <a:rPr lang="hu-HU" sz="1600" b="1" i="1" dirty="0" err="1" smtClean="0">
                  <a:solidFill>
                    <a:srgbClr val="002060"/>
                  </a:solidFill>
                </a:rPr>
                <a:t>applicants</a:t>
              </a:r>
              <a:r>
                <a:rPr lang="hu-HU" sz="1600" b="1" i="1" dirty="0" smtClean="0">
                  <a:solidFill>
                    <a:srgbClr val="002060"/>
                  </a:solidFill>
                </a:rPr>
                <a:t> </a:t>
              </a:r>
              <a:r>
                <a:rPr lang="hu-HU" sz="1600" b="1" i="1" dirty="0" err="1" smtClean="0">
                  <a:solidFill>
                    <a:srgbClr val="002060"/>
                  </a:solidFill>
                </a:rPr>
                <a:t>have</a:t>
              </a:r>
              <a:r>
                <a:rPr lang="hu-HU" sz="1600" b="1" i="1" dirty="0" smtClean="0">
                  <a:solidFill>
                    <a:srgbClr val="002060"/>
                  </a:solidFill>
                </a:rPr>
                <a:t> </a:t>
              </a:r>
              <a:r>
                <a:rPr lang="hu-HU" sz="1600" b="1" i="1" dirty="0" err="1" smtClean="0">
                  <a:solidFill>
                    <a:srgbClr val="002060"/>
                  </a:solidFill>
                </a:rPr>
                <a:t>the</a:t>
              </a:r>
              <a:r>
                <a:rPr lang="hu-HU" sz="1600" b="1" i="1" dirty="0" smtClean="0">
                  <a:solidFill>
                    <a:srgbClr val="002060"/>
                  </a:solidFill>
                </a:rPr>
                <a:t> right </a:t>
              </a:r>
              <a:r>
                <a:rPr lang="hu-HU" sz="1600" b="1" i="1" dirty="0" err="1" smtClean="0">
                  <a:solidFill>
                    <a:srgbClr val="002060"/>
                  </a:solidFill>
                </a:rPr>
                <a:t>to</a:t>
              </a:r>
              <a:r>
                <a:rPr lang="hu-HU" sz="1600" b="1" i="1" dirty="0" smtClean="0">
                  <a:solidFill>
                    <a:srgbClr val="002060"/>
                  </a:solidFill>
                </a:rPr>
                <a:t> </a:t>
              </a:r>
              <a:r>
                <a:rPr lang="hu-HU" sz="1600" b="1" i="1" dirty="0" err="1" smtClean="0">
                  <a:solidFill>
                    <a:srgbClr val="002060"/>
                  </a:solidFill>
                </a:rPr>
                <a:t>bid</a:t>
              </a:r>
              <a:r>
                <a:rPr lang="hu-HU" sz="1600" b="1" i="1" dirty="0" smtClean="0">
                  <a:solidFill>
                    <a:srgbClr val="002060"/>
                  </a:solidFill>
                </a:rPr>
                <a:t> </a:t>
              </a:r>
              <a:r>
                <a:rPr lang="hu-HU" sz="1600" b="1" i="1" dirty="0" err="1" smtClean="0">
                  <a:solidFill>
                    <a:srgbClr val="002060"/>
                  </a:solidFill>
                </a:rPr>
                <a:t>for</a:t>
              </a:r>
              <a:r>
                <a:rPr lang="hu-HU" sz="1600" b="1" i="1" dirty="0" smtClean="0">
                  <a:solidFill>
                    <a:srgbClr val="002060"/>
                  </a:solidFill>
                </a:rPr>
                <a:t> </a:t>
              </a:r>
              <a:r>
                <a:rPr lang="hu-HU" sz="1600" b="1" i="1" dirty="0" err="1" smtClean="0">
                  <a:solidFill>
                    <a:srgbClr val="002060"/>
                  </a:solidFill>
                </a:rPr>
                <a:t>the</a:t>
              </a:r>
              <a:r>
                <a:rPr lang="hu-HU" sz="1600" b="1" i="1" dirty="0" smtClean="0">
                  <a:solidFill>
                    <a:srgbClr val="002060"/>
                  </a:solidFill>
                </a:rPr>
                <a:t> main </a:t>
              </a:r>
              <a:r>
                <a:rPr lang="hu-HU" sz="1600" b="1" i="1" dirty="0" err="1" smtClean="0">
                  <a:solidFill>
                    <a:srgbClr val="002060"/>
                  </a:solidFill>
                </a:rPr>
                <a:t>packages</a:t>
              </a:r>
              <a:endParaRPr lang="hu-HU" sz="1600" b="1" i="1" dirty="0">
                <a:solidFill>
                  <a:srgbClr val="002060"/>
                </a:solidFill>
              </a:endParaRPr>
            </a:p>
          </p:txBody>
        </p:sp>
      </p:gr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zövegdoboz 2"/>
          <p:cNvSpPr txBox="1"/>
          <p:nvPr/>
        </p:nvSpPr>
        <p:spPr>
          <a:xfrm>
            <a:off x="323528" y="1196752"/>
            <a:ext cx="4968552" cy="369332"/>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hu-HU" b="1" i="1" dirty="0" smtClean="0">
                <a:solidFill>
                  <a:srgbClr val="002060"/>
                </a:solidFill>
              </a:rPr>
              <a:t>New </a:t>
            </a:r>
            <a:r>
              <a:rPr lang="hu-HU" b="1" i="1" dirty="0" err="1" smtClean="0">
                <a:solidFill>
                  <a:srgbClr val="002060"/>
                </a:solidFill>
              </a:rPr>
              <a:t>development</a:t>
            </a:r>
            <a:r>
              <a:rPr lang="hu-HU" b="1" i="1" dirty="0" smtClean="0">
                <a:solidFill>
                  <a:srgbClr val="002060"/>
                </a:solidFill>
              </a:rPr>
              <a:t>  </a:t>
            </a:r>
            <a:r>
              <a:rPr lang="hu-HU" b="1" i="1" dirty="0" err="1" smtClean="0">
                <a:solidFill>
                  <a:srgbClr val="002060"/>
                </a:solidFill>
              </a:rPr>
              <a:t>after</a:t>
            </a:r>
            <a:r>
              <a:rPr lang="hu-HU" b="1" i="1" dirty="0" smtClean="0">
                <a:solidFill>
                  <a:srgbClr val="002060"/>
                </a:solidFill>
              </a:rPr>
              <a:t> </a:t>
            </a:r>
            <a:r>
              <a:rPr lang="hu-HU" b="1" i="1" dirty="0" err="1" smtClean="0">
                <a:solidFill>
                  <a:srgbClr val="002060"/>
                </a:solidFill>
              </a:rPr>
              <a:t>the</a:t>
            </a:r>
            <a:r>
              <a:rPr lang="hu-HU" b="1" i="1" dirty="0" smtClean="0">
                <a:solidFill>
                  <a:srgbClr val="002060"/>
                </a:solidFill>
              </a:rPr>
              <a:t> </a:t>
            </a:r>
            <a:r>
              <a:rPr lang="hu-HU" b="1" i="1" dirty="0" err="1" smtClean="0">
                <a:solidFill>
                  <a:srgbClr val="002060"/>
                </a:solidFill>
              </a:rPr>
              <a:t>broadband</a:t>
            </a:r>
            <a:r>
              <a:rPr lang="hu-HU" b="1" i="1" dirty="0" smtClean="0">
                <a:solidFill>
                  <a:srgbClr val="002060"/>
                </a:solidFill>
              </a:rPr>
              <a:t> tender</a:t>
            </a:r>
            <a:endParaRPr lang="hu-HU" b="1" i="1" dirty="0">
              <a:solidFill>
                <a:srgbClr val="002060"/>
              </a:solidFill>
            </a:endParaRPr>
          </a:p>
        </p:txBody>
      </p:sp>
      <p:sp>
        <p:nvSpPr>
          <p:cNvPr id="6146" name="Rectangle 2"/>
          <p:cNvSpPr>
            <a:spLocks noChangeArrowheads="1"/>
          </p:cNvSpPr>
          <p:nvPr/>
        </p:nvSpPr>
        <p:spPr bwMode="auto">
          <a:xfrm>
            <a:off x="323528" y="2204864"/>
            <a:ext cx="8208912" cy="3447098"/>
          </a:xfrm>
          <a:prstGeom prst="rect">
            <a:avLst/>
          </a:prstGeom>
          <a:ln>
            <a:headEnd/>
            <a:tailEnd/>
          </a:ln>
        </p:spPr>
        <p:style>
          <a:lnRef idx="1">
            <a:schemeClr val="accent3"/>
          </a:lnRef>
          <a:fillRef idx="2">
            <a:schemeClr val="accent3"/>
          </a:fillRef>
          <a:effectRef idx="1">
            <a:schemeClr val="accent3"/>
          </a:effectRef>
          <a:fontRef idx="minor">
            <a:schemeClr val="dk1"/>
          </a:fontRef>
        </p:style>
        <p:txBody>
          <a:bodyPr vert="horz" wrap="square" lIns="91440" tIns="45720" rIns="91440" bIns="45720" numCol="1" anchor="ctr" anchorCtr="0" compatLnSpc="1">
            <a:prstTxWarp prst="textNoShape">
              <a:avLst/>
            </a:prstTxWarp>
            <a:spAutoFi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GB" b="1" i="1" u="none" strike="noStrike" cap="none" normalizeH="0" baseline="0" dirty="0" smtClean="0">
                <a:ln>
                  <a:noFill/>
                </a:ln>
                <a:solidFill>
                  <a:srgbClr val="002060"/>
                </a:solidFill>
                <a:effectLst/>
                <a:latin typeface="Calibri" pitchFamily="34" charset="0"/>
                <a:ea typeface="Calibri" pitchFamily="34" charset="0"/>
                <a:cs typeface="Times New Roman" pitchFamily="18" charset="0"/>
              </a:rPr>
              <a:t>NMHH Approves Interconnection of Magyar Telekom and </a:t>
            </a:r>
            <a:r>
              <a:rPr kumimoji="0" lang="en-GB" b="1" i="1" u="none" strike="noStrike" cap="none" normalizeH="0" baseline="0" dirty="0" err="1" smtClean="0">
                <a:ln>
                  <a:noFill/>
                </a:ln>
                <a:solidFill>
                  <a:srgbClr val="002060"/>
                </a:solidFill>
                <a:effectLst/>
                <a:latin typeface="Calibri" pitchFamily="34" charset="0"/>
                <a:ea typeface="Calibri" pitchFamily="34" charset="0"/>
                <a:cs typeface="Times New Roman" pitchFamily="18" charset="0"/>
              </a:rPr>
              <a:t>Telenor</a:t>
            </a:r>
            <a:r>
              <a:rPr kumimoji="0" lang="en-GB" b="1" i="1" u="none" strike="noStrike" cap="none" normalizeH="0" baseline="0" dirty="0" smtClean="0">
                <a:ln>
                  <a:noFill/>
                </a:ln>
                <a:solidFill>
                  <a:srgbClr val="002060"/>
                </a:solidFill>
                <a:effectLst/>
                <a:latin typeface="Calibri" pitchFamily="34" charset="0"/>
                <a:ea typeface="Calibri" pitchFamily="34" charset="0"/>
                <a:cs typeface="Times New Roman" pitchFamily="18" charset="0"/>
              </a:rPr>
              <a:t> Networks</a:t>
            </a:r>
            <a:endParaRPr kumimoji="0" lang="hu-HU" b="1" i="1" u="none" strike="noStrike" cap="none" normalizeH="0" baseline="0" dirty="0" smtClean="0">
              <a:ln>
                <a:noFill/>
              </a:ln>
              <a:solidFill>
                <a:srgbClr val="002060"/>
              </a:solidFill>
              <a:effectLst/>
              <a:latin typeface="Calibri" pitchFamily="34" charset="0"/>
              <a:ea typeface="Calibri" pitchFamily="34" charset="0"/>
              <a:cs typeface="Times New Roman" pitchFamily="18"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hu-HU" sz="900" b="0" i="1" u="none" strike="noStrike" cap="none" normalizeH="0" baseline="0" dirty="0" smtClean="0">
              <a:ln>
                <a:noFill/>
              </a:ln>
              <a:solidFill>
                <a:srgbClr val="002060"/>
              </a:solidFill>
              <a:effectLst/>
              <a:latin typeface="Arial" pitchFamily="34" charset="0"/>
              <a:cs typeface="Arial" pitchFamily="34" charset="0"/>
            </a:endParaRPr>
          </a:p>
          <a:p>
            <a:pPr marL="0" marR="0" lvl="0" indent="0" algn="l" defTabSz="914400" rtl="0" eaLnBrk="0" fontAlgn="base" latinLnBrk="0" hangingPunct="0">
              <a:lnSpc>
                <a:spcPct val="100000"/>
              </a:lnSpc>
              <a:spcBef>
                <a:spcPct val="0"/>
              </a:spcBef>
              <a:spcAft>
                <a:spcPct val="0"/>
              </a:spcAft>
              <a:buClrTx/>
              <a:buSzTx/>
              <a:buFontTx/>
              <a:buNone/>
              <a:tabLst/>
            </a:pPr>
            <a:r>
              <a:rPr kumimoji="0" lang="en-GB" sz="1100" b="0" i="1" u="none" strike="noStrike" cap="none" normalizeH="0" baseline="0" dirty="0" smtClean="0">
                <a:ln>
                  <a:noFill/>
                </a:ln>
                <a:solidFill>
                  <a:srgbClr val="002060"/>
                </a:solidFill>
                <a:effectLst/>
                <a:latin typeface="Calibri" pitchFamily="34" charset="0"/>
                <a:ea typeface="Calibri" pitchFamily="34" charset="0"/>
                <a:cs typeface="Times New Roman" pitchFamily="18" charset="0"/>
              </a:rPr>
              <a:t> </a:t>
            </a:r>
            <a:r>
              <a:rPr kumimoji="0" lang="en-GB" sz="1400" b="0" i="1" u="none" strike="noStrike" cap="none" normalizeH="0" baseline="0" dirty="0" err="1" smtClean="0">
                <a:ln>
                  <a:noFill/>
                </a:ln>
                <a:solidFill>
                  <a:srgbClr val="002060"/>
                </a:solidFill>
                <a:effectLst/>
                <a:latin typeface="Calibri" pitchFamily="34" charset="0"/>
                <a:ea typeface="Calibri" pitchFamily="34" charset="0"/>
                <a:cs typeface="Times New Roman" pitchFamily="18" charset="0"/>
              </a:rPr>
              <a:t>Publi</a:t>
            </a:r>
            <a:r>
              <a:rPr kumimoji="0" lang="hu-HU" sz="1400" b="0" i="1" u="none" strike="noStrike" cap="none" normalizeH="0" baseline="0" dirty="0" err="1" smtClean="0">
                <a:ln>
                  <a:noFill/>
                </a:ln>
                <a:solidFill>
                  <a:srgbClr val="002060"/>
                </a:solidFill>
                <a:effectLst/>
                <a:latin typeface="Calibri" pitchFamily="34" charset="0"/>
                <a:ea typeface="Calibri" pitchFamily="34" charset="0"/>
                <a:cs typeface="Times New Roman" pitchFamily="18" charset="0"/>
              </a:rPr>
              <a:t>shed</a:t>
            </a:r>
            <a:r>
              <a:rPr kumimoji="0" lang="hu-HU" sz="1400" b="0" i="1" u="none" strike="noStrike" cap="none" normalizeH="0" baseline="0" dirty="0" smtClean="0">
                <a:ln>
                  <a:noFill/>
                </a:ln>
                <a:solidFill>
                  <a:srgbClr val="002060"/>
                </a:solidFill>
                <a:effectLst/>
                <a:latin typeface="Calibri" pitchFamily="34" charset="0"/>
                <a:ea typeface="Calibri" pitchFamily="34" charset="0"/>
                <a:cs typeface="Times New Roman" pitchFamily="18" charset="0"/>
              </a:rPr>
              <a:t> </a:t>
            </a:r>
            <a:r>
              <a:rPr kumimoji="0" lang="hu-HU" sz="1400" b="0" i="1" u="none" strike="noStrike" cap="none" normalizeH="0" baseline="0" dirty="0" err="1" smtClean="0">
                <a:ln>
                  <a:noFill/>
                </a:ln>
                <a:solidFill>
                  <a:srgbClr val="002060"/>
                </a:solidFill>
                <a:effectLst/>
                <a:latin typeface="Calibri" pitchFamily="34" charset="0"/>
                <a:ea typeface="Calibri" pitchFamily="34" charset="0"/>
                <a:cs typeface="Times New Roman" pitchFamily="18" charset="0"/>
              </a:rPr>
              <a:t>on</a:t>
            </a:r>
            <a:r>
              <a:rPr kumimoji="0" lang="hu-HU" sz="1400" b="0" i="1" u="none" strike="noStrike" cap="none" normalizeH="0" baseline="0" dirty="0" smtClean="0">
                <a:ln>
                  <a:noFill/>
                </a:ln>
                <a:solidFill>
                  <a:srgbClr val="002060"/>
                </a:solidFill>
                <a:effectLst/>
                <a:latin typeface="Calibri" pitchFamily="34" charset="0"/>
                <a:ea typeface="Calibri" pitchFamily="34" charset="0"/>
                <a:cs typeface="Times New Roman" pitchFamily="18" charset="0"/>
              </a:rPr>
              <a:t> 26. 02. </a:t>
            </a:r>
            <a:r>
              <a:rPr kumimoji="0" lang="en-GB" sz="1400" b="0" i="1" u="none" strike="noStrike" cap="none" normalizeH="0" baseline="0" dirty="0" smtClean="0">
                <a:ln>
                  <a:noFill/>
                </a:ln>
                <a:solidFill>
                  <a:srgbClr val="002060"/>
                </a:solidFill>
                <a:effectLst/>
                <a:latin typeface="Calibri" pitchFamily="34" charset="0"/>
                <a:ea typeface="Calibri" pitchFamily="34" charset="0"/>
                <a:cs typeface="Times New Roman" pitchFamily="18" charset="0"/>
              </a:rPr>
              <a:t>2015</a:t>
            </a:r>
            <a:r>
              <a:rPr kumimoji="0" lang="hu-HU" sz="1100" b="0" i="1" u="none" strike="noStrike" cap="none" normalizeH="0" baseline="0" dirty="0" smtClean="0">
                <a:ln>
                  <a:noFill/>
                </a:ln>
                <a:solidFill>
                  <a:srgbClr val="002060"/>
                </a:solidFill>
                <a:effectLst/>
                <a:latin typeface="Calibri" pitchFamily="34" charset="0"/>
                <a:ea typeface="Calibri" pitchFamily="34" charset="0"/>
                <a:cs typeface="Times New Roman" pitchFamily="18" charset="0"/>
              </a:rPr>
              <a:t>.</a:t>
            </a:r>
          </a:p>
          <a:p>
            <a:pPr marL="0" marR="0" lvl="0" indent="0" algn="l" defTabSz="914400" rtl="0" eaLnBrk="0" fontAlgn="base" latinLnBrk="0" hangingPunct="0">
              <a:lnSpc>
                <a:spcPct val="100000"/>
              </a:lnSpc>
              <a:spcBef>
                <a:spcPct val="0"/>
              </a:spcBef>
              <a:spcAft>
                <a:spcPct val="0"/>
              </a:spcAft>
              <a:buClrTx/>
              <a:buSzTx/>
              <a:buFontTx/>
              <a:buNone/>
              <a:tabLst/>
            </a:pPr>
            <a:endParaRPr kumimoji="0" lang="hu-HU" sz="900" b="0" i="1" u="none" strike="noStrike" cap="none" normalizeH="0" baseline="0" dirty="0" smtClean="0">
              <a:ln>
                <a:noFill/>
              </a:ln>
              <a:solidFill>
                <a:srgbClr val="002060"/>
              </a:solidFill>
              <a:effectLst/>
              <a:latin typeface="Arial" pitchFamily="34" charset="0"/>
              <a:cs typeface="Arial" pitchFamily="34" charset="0"/>
            </a:endParaRPr>
          </a:p>
          <a:p>
            <a:pPr marL="0" marR="0" lvl="0" indent="0" algn="l" defTabSz="914400" rtl="0" eaLnBrk="0" fontAlgn="base" latinLnBrk="0" hangingPunct="0">
              <a:lnSpc>
                <a:spcPct val="100000"/>
              </a:lnSpc>
              <a:spcBef>
                <a:spcPct val="0"/>
              </a:spcBef>
              <a:spcAft>
                <a:spcPct val="0"/>
              </a:spcAft>
              <a:buClrTx/>
              <a:buSzTx/>
              <a:buFontTx/>
              <a:buNone/>
              <a:tabLst/>
            </a:pPr>
            <a:r>
              <a:rPr kumimoji="0" lang="en-GB" sz="1400" b="1" i="1" u="none" strike="noStrike" cap="none" normalizeH="0" baseline="0" dirty="0" smtClean="0">
                <a:ln>
                  <a:noFill/>
                </a:ln>
                <a:solidFill>
                  <a:srgbClr val="002060"/>
                </a:solidFill>
                <a:effectLst/>
                <a:ea typeface="Calibri" pitchFamily="34" charset="0"/>
                <a:cs typeface="Times New Roman" pitchFamily="18" charset="0"/>
              </a:rPr>
              <a:t>The National Media and </a:t>
            </a:r>
            <a:r>
              <a:rPr kumimoji="0" lang="en-GB" sz="1400" b="1" i="1" u="none" strike="noStrike" cap="none" normalizeH="0" baseline="0" dirty="0" err="1" smtClean="0">
                <a:ln>
                  <a:noFill/>
                </a:ln>
                <a:solidFill>
                  <a:srgbClr val="002060"/>
                </a:solidFill>
                <a:effectLst/>
                <a:ea typeface="Calibri" pitchFamily="34" charset="0"/>
                <a:cs typeface="Times New Roman" pitchFamily="18" charset="0"/>
              </a:rPr>
              <a:t>Infocommunications</a:t>
            </a:r>
            <a:r>
              <a:rPr kumimoji="0" lang="en-GB" sz="1400" b="1" i="1" u="none" strike="noStrike" cap="none" normalizeH="0" baseline="0" dirty="0" smtClean="0">
                <a:ln>
                  <a:noFill/>
                </a:ln>
                <a:solidFill>
                  <a:srgbClr val="002060"/>
                </a:solidFill>
                <a:effectLst/>
                <a:ea typeface="Calibri" pitchFamily="34" charset="0"/>
                <a:cs typeface="Times New Roman" pitchFamily="18" charset="0"/>
              </a:rPr>
              <a:t> Authority (NMHH) </a:t>
            </a:r>
            <a:r>
              <a:rPr kumimoji="0" lang="en-GB" sz="1400" b="1" i="1" u="none" strike="noStrike" cap="none" normalizeH="0" baseline="0" dirty="0" smtClean="0">
                <a:ln>
                  <a:noFill/>
                </a:ln>
                <a:solidFill>
                  <a:srgbClr val="C00000"/>
                </a:solidFill>
                <a:effectLst/>
                <a:ea typeface="Calibri" pitchFamily="34" charset="0"/>
                <a:cs typeface="Times New Roman" pitchFamily="18" charset="0"/>
              </a:rPr>
              <a:t>has approved the agreement </a:t>
            </a:r>
            <a:r>
              <a:rPr kumimoji="0" lang="en-GB" sz="1400" b="1" i="1" u="none" strike="noStrike" cap="none" normalizeH="0" baseline="0" dirty="0" smtClean="0">
                <a:ln>
                  <a:noFill/>
                </a:ln>
                <a:solidFill>
                  <a:srgbClr val="002060"/>
                </a:solidFill>
                <a:effectLst/>
                <a:ea typeface="Calibri" pitchFamily="34" charset="0"/>
                <a:cs typeface="Times New Roman" pitchFamily="18" charset="0"/>
              </a:rPr>
              <a:t>concluded by Magyar Telekom </a:t>
            </a:r>
            <a:r>
              <a:rPr kumimoji="0" lang="en-GB" sz="1400" b="1" i="1" u="none" strike="noStrike" cap="none" normalizeH="0" baseline="0" dirty="0" err="1" smtClean="0">
                <a:ln>
                  <a:noFill/>
                </a:ln>
                <a:solidFill>
                  <a:srgbClr val="002060"/>
                </a:solidFill>
                <a:effectLst/>
                <a:ea typeface="Calibri" pitchFamily="34" charset="0"/>
                <a:cs typeface="Times New Roman" pitchFamily="18" charset="0"/>
              </a:rPr>
              <a:t>Nyrt</a:t>
            </a:r>
            <a:r>
              <a:rPr kumimoji="0" lang="en-GB" sz="1400" b="1" i="1" u="none" strike="noStrike" cap="none" normalizeH="0" baseline="0" dirty="0" smtClean="0">
                <a:ln>
                  <a:noFill/>
                </a:ln>
                <a:solidFill>
                  <a:srgbClr val="002060"/>
                </a:solidFill>
                <a:effectLst/>
                <a:ea typeface="Calibri" pitchFamily="34" charset="0"/>
                <a:cs typeface="Times New Roman" pitchFamily="18" charset="0"/>
              </a:rPr>
              <a:t>. and </a:t>
            </a:r>
            <a:r>
              <a:rPr kumimoji="0" lang="en-GB" sz="1400" b="1" i="1" u="none" strike="noStrike" cap="none" normalizeH="0" baseline="0" dirty="0" err="1" smtClean="0">
                <a:ln>
                  <a:noFill/>
                </a:ln>
                <a:solidFill>
                  <a:srgbClr val="002060"/>
                </a:solidFill>
                <a:effectLst/>
                <a:ea typeface="Calibri" pitchFamily="34" charset="0"/>
                <a:cs typeface="Times New Roman" pitchFamily="18" charset="0"/>
              </a:rPr>
              <a:t>Telenor</a:t>
            </a:r>
            <a:r>
              <a:rPr kumimoji="0" lang="en-GB" sz="1400" b="1" i="1" u="none" strike="noStrike" cap="none" normalizeH="0" baseline="0" dirty="0" smtClean="0">
                <a:ln>
                  <a:noFill/>
                </a:ln>
                <a:solidFill>
                  <a:srgbClr val="002060"/>
                </a:solidFill>
                <a:effectLst/>
                <a:ea typeface="Calibri" pitchFamily="34" charset="0"/>
                <a:cs typeface="Times New Roman" pitchFamily="18" charset="0"/>
              </a:rPr>
              <a:t> </a:t>
            </a:r>
            <a:r>
              <a:rPr kumimoji="0" lang="en-GB" sz="1400" b="1" i="1" u="none" strike="noStrike" cap="none" normalizeH="0" baseline="0" dirty="0" err="1" smtClean="0">
                <a:ln>
                  <a:noFill/>
                </a:ln>
                <a:solidFill>
                  <a:srgbClr val="002060"/>
                </a:solidFill>
                <a:effectLst/>
                <a:ea typeface="Calibri" pitchFamily="34" charset="0"/>
                <a:cs typeface="Times New Roman" pitchFamily="18" charset="0"/>
              </a:rPr>
              <a:t>Magyarország</a:t>
            </a:r>
            <a:r>
              <a:rPr kumimoji="0" lang="en-GB" sz="1400" b="1" i="1" u="none" strike="noStrike" cap="none" normalizeH="0" baseline="0" dirty="0" smtClean="0">
                <a:ln>
                  <a:noFill/>
                </a:ln>
                <a:solidFill>
                  <a:srgbClr val="002060"/>
                </a:solidFill>
                <a:effectLst/>
                <a:ea typeface="Calibri" pitchFamily="34" charset="0"/>
                <a:cs typeface="Times New Roman" pitchFamily="18" charset="0"/>
              </a:rPr>
              <a:t> </a:t>
            </a:r>
            <a:r>
              <a:rPr kumimoji="0" lang="en-GB" sz="1400" b="1" i="1" u="none" strike="noStrike" cap="none" normalizeH="0" baseline="0" dirty="0" err="1" smtClean="0">
                <a:ln>
                  <a:noFill/>
                </a:ln>
                <a:solidFill>
                  <a:srgbClr val="002060"/>
                </a:solidFill>
                <a:effectLst/>
                <a:ea typeface="Calibri" pitchFamily="34" charset="0"/>
                <a:cs typeface="Times New Roman" pitchFamily="18" charset="0"/>
              </a:rPr>
              <a:t>Zrt</a:t>
            </a:r>
            <a:r>
              <a:rPr kumimoji="0" lang="en-GB" sz="1400" b="1" i="1" u="none" strike="noStrike" cap="none" normalizeH="0" baseline="0" dirty="0" smtClean="0">
                <a:ln>
                  <a:noFill/>
                </a:ln>
                <a:solidFill>
                  <a:srgbClr val="002060"/>
                </a:solidFill>
                <a:effectLst/>
                <a:ea typeface="Calibri" pitchFamily="34" charset="0"/>
                <a:cs typeface="Times New Roman" pitchFamily="18" charset="0"/>
              </a:rPr>
              <a:t>. </a:t>
            </a:r>
            <a:r>
              <a:rPr kumimoji="0" lang="en-GB" sz="1400" b="1" i="1" u="none" strike="noStrike" cap="none" normalizeH="0" baseline="0" dirty="0" smtClean="0">
                <a:ln>
                  <a:noFill/>
                </a:ln>
                <a:solidFill>
                  <a:srgbClr val="C00000"/>
                </a:solidFill>
                <a:effectLst/>
                <a:ea typeface="Calibri" pitchFamily="34" charset="0"/>
                <a:cs typeface="Times New Roman" pitchFamily="18" charset="0"/>
              </a:rPr>
              <a:t>on the secondary trading (lease) of the 800 MHz band </a:t>
            </a:r>
            <a:r>
              <a:rPr kumimoji="0" lang="en-GB" sz="1400" b="1" i="1" u="none" strike="noStrike" cap="none" normalizeH="0" baseline="0" dirty="0" smtClean="0">
                <a:ln>
                  <a:noFill/>
                </a:ln>
                <a:solidFill>
                  <a:srgbClr val="002060"/>
                </a:solidFill>
                <a:effectLst/>
                <a:ea typeface="Calibri" pitchFamily="34" charset="0"/>
                <a:cs typeface="Times New Roman" pitchFamily="18" charset="0"/>
              </a:rPr>
              <a:t>obtained at the broadband frequency tender successfully completed in 2014.</a:t>
            </a:r>
            <a:endParaRPr kumimoji="0" lang="hu-HU" sz="1400" b="1" i="1" u="none" strike="noStrike" cap="none" normalizeH="0" baseline="0" dirty="0" smtClean="0">
              <a:ln>
                <a:noFill/>
              </a:ln>
              <a:solidFill>
                <a:srgbClr val="002060"/>
              </a:solidFill>
              <a:effectLst/>
              <a:ea typeface="Calibri" pitchFamily="34" charset="0"/>
              <a:cs typeface="Times New Roman" pitchFamily="18" charset="0"/>
            </a:endParaRPr>
          </a:p>
          <a:p>
            <a:pPr marL="0" marR="0" lvl="0" indent="0" algn="l" defTabSz="914400" rtl="0" eaLnBrk="0" fontAlgn="base" latinLnBrk="0" hangingPunct="0">
              <a:lnSpc>
                <a:spcPct val="100000"/>
              </a:lnSpc>
              <a:spcBef>
                <a:spcPct val="0"/>
              </a:spcBef>
              <a:spcAft>
                <a:spcPct val="0"/>
              </a:spcAft>
              <a:buClrTx/>
              <a:buSzTx/>
              <a:buFontTx/>
              <a:buNone/>
              <a:tabLst/>
            </a:pPr>
            <a:endParaRPr kumimoji="0" lang="hu-HU" sz="1400" b="0" i="1" u="none" strike="noStrike" cap="none" normalizeH="0" baseline="0" dirty="0" smtClean="0">
              <a:ln>
                <a:noFill/>
              </a:ln>
              <a:solidFill>
                <a:srgbClr val="002060"/>
              </a:solidFill>
              <a:effectLst/>
              <a:cs typeface="Arial" pitchFamily="34" charset="0"/>
            </a:endParaRPr>
          </a:p>
          <a:p>
            <a:pPr marL="0" marR="0" lvl="0" indent="0" algn="l" defTabSz="914400" rtl="0" eaLnBrk="0" fontAlgn="base" latinLnBrk="0" hangingPunct="0">
              <a:lnSpc>
                <a:spcPct val="100000"/>
              </a:lnSpc>
              <a:spcBef>
                <a:spcPct val="0"/>
              </a:spcBef>
              <a:spcAft>
                <a:spcPct val="0"/>
              </a:spcAft>
              <a:buClrTx/>
              <a:buSzTx/>
              <a:buFontTx/>
              <a:buNone/>
              <a:tabLst/>
            </a:pPr>
            <a:r>
              <a:rPr kumimoji="0" lang="en-GB" sz="1400" b="0" i="1" u="none" strike="noStrike" cap="none" normalizeH="0" baseline="0" dirty="0" smtClean="0">
                <a:ln>
                  <a:noFill/>
                </a:ln>
                <a:solidFill>
                  <a:srgbClr val="002060"/>
                </a:solidFill>
                <a:effectLst/>
                <a:ea typeface="Calibri" pitchFamily="34" charset="0"/>
                <a:cs typeface="Times New Roman" pitchFamily="18" charset="0"/>
              </a:rPr>
              <a:t>Last year Magyar Telekom and </a:t>
            </a:r>
            <a:r>
              <a:rPr kumimoji="0" lang="en-GB" sz="1400" b="0" i="1" u="none" strike="noStrike" cap="none" normalizeH="0" baseline="0" dirty="0" err="1" smtClean="0">
                <a:ln>
                  <a:noFill/>
                </a:ln>
                <a:solidFill>
                  <a:srgbClr val="002060"/>
                </a:solidFill>
                <a:effectLst/>
                <a:ea typeface="Calibri" pitchFamily="34" charset="0"/>
                <a:cs typeface="Times New Roman" pitchFamily="18" charset="0"/>
              </a:rPr>
              <a:t>Telenor</a:t>
            </a:r>
            <a:r>
              <a:rPr kumimoji="0" lang="en-GB" sz="1400" b="0" i="1" u="none" strike="noStrike" cap="none" normalizeH="0" baseline="0" dirty="0" smtClean="0">
                <a:ln>
                  <a:noFill/>
                </a:ln>
                <a:solidFill>
                  <a:srgbClr val="002060"/>
                </a:solidFill>
                <a:effectLst/>
                <a:ea typeface="Calibri" pitchFamily="34" charset="0"/>
                <a:cs typeface="Times New Roman" pitchFamily="18" charset="0"/>
              </a:rPr>
              <a:t> obtained spectrum licenses for the 790–862 MHz band at the NMHH tender on spectrum licenses for broadband services. On 18 December 2014, the two operators concluded a lease agreement to ensure efficient frequency use, and applied for the permission of NMHH. Within its competence granted by the laws on electronic communications, the Authority has verified compliance with the technical requirements and the regulatory environment, and as of 24 February, approved the execution of the contract on the above secondary trading. </a:t>
            </a:r>
            <a:r>
              <a:rPr kumimoji="0" lang="en-GB" sz="1400" b="1" i="1" u="none" strike="noStrike" cap="none" normalizeH="0" baseline="0" dirty="0" smtClean="0">
                <a:ln>
                  <a:noFill/>
                </a:ln>
                <a:solidFill>
                  <a:srgbClr val="C00000"/>
                </a:solidFill>
                <a:effectLst/>
                <a:ea typeface="Calibri" pitchFamily="34" charset="0"/>
                <a:cs typeface="Times New Roman" pitchFamily="18" charset="0"/>
              </a:rPr>
              <a:t>The lease agreement</a:t>
            </a:r>
            <a:r>
              <a:rPr kumimoji="0" lang="en-GB" sz="1400" b="1" i="1" u="none" strike="noStrike" cap="none" normalizeH="0" baseline="0" dirty="0" smtClean="0">
                <a:ln>
                  <a:noFill/>
                </a:ln>
                <a:solidFill>
                  <a:srgbClr val="002060"/>
                </a:solidFill>
                <a:effectLst/>
                <a:ea typeface="Calibri" pitchFamily="34" charset="0"/>
                <a:cs typeface="Times New Roman" pitchFamily="18" charset="0"/>
              </a:rPr>
              <a:t> </a:t>
            </a:r>
            <a:r>
              <a:rPr kumimoji="0" lang="en-GB" sz="1400" b="0" i="1" u="none" strike="noStrike" cap="none" normalizeH="0" baseline="0" dirty="0" smtClean="0">
                <a:ln>
                  <a:noFill/>
                </a:ln>
                <a:solidFill>
                  <a:srgbClr val="002060"/>
                </a:solidFill>
                <a:effectLst/>
                <a:ea typeface="Calibri" pitchFamily="34" charset="0"/>
                <a:cs typeface="Times New Roman" pitchFamily="18" charset="0"/>
              </a:rPr>
              <a:t>on the frequency band signed by the mobile operators </a:t>
            </a:r>
            <a:r>
              <a:rPr kumimoji="0" lang="en-GB" sz="1400" b="1" i="1" u="none" strike="noStrike" cap="none" normalizeH="0" baseline="0" dirty="0" smtClean="0">
                <a:ln>
                  <a:noFill/>
                </a:ln>
                <a:solidFill>
                  <a:srgbClr val="C00000"/>
                </a:solidFill>
                <a:effectLst/>
                <a:ea typeface="Calibri" pitchFamily="34" charset="0"/>
                <a:cs typeface="Times New Roman" pitchFamily="18" charset="0"/>
              </a:rPr>
              <a:t>expires in 2029 </a:t>
            </a:r>
            <a:r>
              <a:rPr kumimoji="0" lang="en-GB" sz="1400" b="0" i="1" u="none" strike="noStrike" cap="none" normalizeH="0" baseline="0" dirty="0" smtClean="0">
                <a:ln>
                  <a:noFill/>
                </a:ln>
                <a:solidFill>
                  <a:srgbClr val="002060"/>
                </a:solidFill>
                <a:effectLst/>
                <a:ea typeface="Calibri" pitchFamily="34" charset="0"/>
                <a:cs typeface="Times New Roman" pitchFamily="18" charset="0"/>
              </a:rPr>
              <a:t>and until such time </a:t>
            </a:r>
            <a:r>
              <a:rPr kumimoji="0" lang="en-GB" sz="1400" b="1" i="1" u="none" strike="noStrike" cap="none" normalizeH="0" baseline="0" dirty="0" smtClean="0">
                <a:ln>
                  <a:noFill/>
                </a:ln>
                <a:solidFill>
                  <a:srgbClr val="C00000"/>
                </a:solidFill>
                <a:effectLst/>
                <a:ea typeface="Calibri" pitchFamily="34" charset="0"/>
                <a:cs typeface="Times New Roman" pitchFamily="18" charset="0"/>
              </a:rPr>
              <a:t>the parties mutually and partially share spectrum rights with each other.</a:t>
            </a:r>
            <a:endParaRPr kumimoji="0" lang="en-GB" sz="1400" b="1" i="1" u="none" strike="noStrike" cap="none" normalizeH="0" baseline="0" dirty="0" smtClean="0">
              <a:ln>
                <a:noFill/>
              </a:ln>
              <a:solidFill>
                <a:srgbClr val="C00000"/>
              </a:solidFill>
              <a:effectLst/>
              <a:cs typeface="Arial" pitchFamily="34" charset="0"/>
            </a:endParaRPr>
          </a:p>
        </p:txBody>
      </p:sp>
      <p:sp>
        <p:nvSpPr>
          <p:cNvPr id="4" name="Téglalap 3"/>
          <p:cNvSpPr/>
          <p:nvPr/>
        </p:nvSpPr>
        <p:spPr>
          <a:xfrm>
            <a:off x="3203848" y="188640"/>
            <a:ext cx="5328592" cy="461665"/>
          </a:xfrm>
          <a:prstGeom prst="rect">
            <a:avLst/>
          </a:prstGeom>
        </p:spPr>
        <p:txBody>
          <a:bodyPr wrap="square">
            <a:spAutoFit/>
          </a:bodyPr>
          <a:lstStyle/>
          <a:p>
            <a:r>
              <a:rPr lang="hu-HU" sz="2400" b="1" i="1" dirty="0" smtClean="0">
                <a:solidFill>
                  <a:srgbClr val="002060"/>
                </a:solidFill>
                <a:latin typeface="Arial" pitchFamily="34" charset="0"/>
                <a:cs typeface="Arial" pitchFamily="34" charset="0"/>
              </a:rPr>
              <a:t>T</a:t>
            </a:r>
            <a:r>
              <a:rPr lang="en-US" sz="2400" b="1" i="1" dirty="0" smtClean="0">
                <a:solidFill>
                  <a:srgbClr val="002060"/>
                </a:solidFill>
                <a:latin typeface="Arial" pitchFamily="34" charset="0"/>
                <a:cs typeface="Arial" pitchFamily="34" charset="0"/>
              </a:rPr>
              <a:t>ender for broadband services</a:t>
            </a:r>
            <a:r>
              <a:rPr lang="hu-HU" sz="2400" b="1" i="1" dirty="0" smtClean="0">
                <a:solidFill>
                  <a:srgbClr val="002060"/>
                </a:solidFill>
                <a:latin typeface="Arial" pitchFamily="34" charset="0"/>
                <a:cs typeface="Arial" pitchFamily="34" charset="0"/>
              </a:rPr>
              <a:t> (6)</a:t>
            </a:r>
            <a:r>
              <a:rPr lang="en-US" sz="2400" b="1" i="1" dirty="0" smtClean="0">
                <a:solidFill>
                  <a:srgbClr val="002060"/>
                </a:solidFill>
                <a:latin typeface="Arial" pitchFamily="34" charset="0"/>
                <a:cs typeface="Arial" pitchFamily="34" charset="0"/>
              </a:rPr>
              <a:t> </a:t>
            </a:r>
            <a:endParaRPr lang="hu-HU" sz="2400" i="1" dirty="0">
              <a:solidFill>
                <a:srgbClr val="002060"/>
              </a:solidFill>
              <a:latin typeface="Arial" pitchFamily="34" charset="0"/>
              <a:cs typeface="Arial" pitchFamily="34" charset="0"/>
            </a:endParaRPr>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églalap 2"/>
          <p:cNvSpPr/>
          <p:nvPr/>
        </p:nvSpPr>
        <p:spPr>
          <a:xfrm>
            <a:off x="4211960" y="188640"/>
            <a:ext cx="3744416" cy="461665"/>
          </a:xfrm>
          <a:prstGeom prst="rect">
            <a:avLst/>
          </a:prstGeom>
        </p:spPr>
        <p:txBody>
          <a:bodyPr wrap="square">
            <a:spAutoFit/>
          </a:bodyPr>
          <a:lstStyle/>
          <a:p>
            <a:r>
              <a:rPr lang="hu-HU" sz="2400" b="1" i="1" dirty="0" smtClean="0">
                <a:solidFill>
                  <a:srgbClr val="002060"/>
                </a:solidFill>
                <a:latin typeface="Arial" pitchFamily="34" charset="0"/>
                <a:cs typeface="Arial" pitchFamily="34" charset="0"/>
              </a:rPr>
              <a:t>3,4 – 3,8 </a:t>
            </a:r>
            <a:r>
              <a:rPr lang="hu-HU" sz="2400" b="1" i="1" dirty="0" err="1" smtClean="0">
                <a:solidFill>
                  <a:srgbClr val="002060"/>
                </a:solidFill>
                <a:latin typeface="Arial" pitchFamily="34" charset="0"/>
                <a:cs typeface="Arial" pitchFamily="34" charset="0"/>
              </a:rPr>
              <a:t>GHz</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band</a:t>
            </a:r>
            <a:r>
              <a:rPr lang="hu-HU" sz="2400" b="1" i="1" dirty="0" smtClean="0">
                <a:solidFill>
                  <a:srgbClr val="002060"/>
                </a:solidFill>
                <a:latin typeface="Arial" pitchFamily="34" charset="0"/>
                <a:cs typeface="Arial" pitchFamily="34" charset="0"/>
              </a:rPr>
              <a:t>  (1)</a:t>
            </a:r>
            <a:endParaRPr lang="hu-HU" sz="2400" i="1" dirty="0">
              <a:solidFill>
                <a:srgbClr val="002060"/>
              </a:solidFill>
              <a:latin typeface="Arial" pitchFamily="34" charset="0"/>
              <a:cs typeface="Arial" pitchFamily="34" charset="0"/>
            </a:endParaRPr>
          </a:p>
        </p:txBody>
      </p:sp>
      <p:sp>
        <p:nvSpPr>
          <p:cNvPr id="4" name="Szövegdoboz 3"/>
          <p:cNvSpPr txBox="1"/>
          <p:nvPr/>
        </p:nvSpPr>
        <p:spPr>
          <a:xfrm>
            <a:off x="467544" y="1124744"/>
            <a:ext cx="6264696" cy="369332"/>
          </a:xfrm>
          <a:prstGeom prst="rect">
            <a:avLst/>
          </a:prstGeom>
        </p:spPr>
        <p:style>
          <a:lnRef idx="1">
            <a:schemeClr val="accent3"/>
          </a:lnRef>
          <a:fillRef idx="2">
            <a:schemeClr val="accent3"/>
          </a:fillRef>
          <a:effectRef idx="1">
            <a:schemeClr val="accent3"/>
          </a:effectRef>
          <a:fontRef idx="minor">
            <a:schemeClr val="dk1"/>
          </a:fontRef>
        </p:style>
        <p:txBody>
          <a:bodyPr wrap="square" rtlCol="0">
            <a:spAutoFit/>
          </a:bodyPr>
          <a:lstStyle/>
          <a:p>
            <a:r>
              <a:rPr lang="hu-HU" b="1" i="1" dirty="0" err="1" smtClean="0">
                <a:solidFill>
                  <a:srgbClr val="002060"/>
                </a:solidFill>
              </a:rPr>
              <a:t>Next</a:t>
            </a:r>
            <a:r>
              <a:rPr lang="hu-HU" b="1" i="1" dirty="0" smtClean="0">
                <a:solidFill>
                  <a:srgbClr val="002060"/>
                </a:solidFill>
              </a:rPr>
              <a:t> </a:t>
            </a:r>
            <a:r>
              <a:rPr lang="hu-HU" b="1" i="1" dirty="0" err="1" smtClean="0">
                <a:solidFill>
                  <a:srgbClr val="002060"/>
                </a:solidFill>
              </a:rPr>
              <a:t>spectrum</a:t>
            </a:r>
            <a:r>
              <a:rPr lang="hu-HU" b="1" i="1" dirty="0" smtClean="0">
                <a:solidFill>
                  <a:srgbClr val="002060"/>
                </a:solidFill>
              </a:rPr>
              <a:t> </a:t>
            </a:r>
            <a:r>
              <a:rPr lang="hu-HU" b="1" i="1" dirty="0" err="1" smtClean="0">
                <a:solidFill>
                  <a:srgbClr val="002060"/>
                </a:solidFill>
              </a:rPr>
              <a:t>utilisation</a:t>
            </a:r>
            <a:r>
              <a:rPr lang="hu-HU" b="1" i="1" dirty="0" smtClean="0">
                <a:solidFill>
                  <a:srgbClr val="002060"/>
                </a:solidFill>
              </a:rPr>
              <a:t> </a:t>
            </a:r>
            <a:r>
              <a:rPr lang="hu-HU" b="1" i="1" dirty="0" err="1" smtClean="0">
                <a:solidFill>
                  <a:srgbClr val="002060"/>
                </a:solidFill>
              </a:rPr>
              <a:t>challenge</a:t>
            </a:r>
            <a:r>
              <a:rPr lang="hu-HU" b="1" i="1" dirty="0" smtClean="0">
                <a:solidFill>
                  <a:srgbClr val="002060"/>
                </a:solidFill>
              </a:rPr>
              <a:t>  -  3,4 – 3,8 </a:t>
            </a:r>
            <a:r>
              <a:rPr lang="hu-HU" b="1" i="1" dirty="0" err="1" smtClean="0">
                <a:solidFill>
                  <a:srgbClr val="002060"/>
                </a:solidFill>
              </a:rPr>
              <a:t>GHz</a:t>
            </a:r>
            <a:r>
              <a:rPr lang="hu-HU" b="1" i="1" dirty="0" smtClean="0">
                <a:solidFill>
                  <a:srgbClr val="002060"/>
                </a:solidFill>
              </a:rPr>
              <a:t> </a:t>
            </a:r>
            <a:r>
              <a:rPr lang="hu-HU" b="1" i="1" dirty="0" err="1" smtClean="0">
                <a:solidFill>
                  <a:srgbClr val="002060"/>
                </a:solidFill>
              </a:rPr>
              <a:t>band</a:t>
            </a:r>
            <a:endParaRPr lang="hu-HU" b="1" i="1" dirty="0">
              <a:solidFill>
                <a:srgbClr val="002060"/>
              </a:solidFill>
            </a:endParaRPr>
          </a:p>
        </p:txBody>
      </p:sp>
      <p:pic>
        <p:nvPicPr>
          <p:cNvPr id="1026" name="Picture 2"/>
          <p:cNvPicPr>
            <a:picLocks noChangeAspect="1" noChangeArrowheads="1"/>
          </p:cNvPicPr>
          <p:nvPr/>
        </p:nvPicPr>
        <p:blipFill>
          <a:blip r:embed="rId2" cstate="print"/>
          <a:srcRect/>
          <a:stretch>
            <a:fillRect/>
          </a:stretch>
        </p:blipFill>
        <p:spPr bwMode="auto">
          <a:xfrm>
            <a:off x="539552" y="3501008"/>
            <a:ext cx="7587655" cy="1392375"/>
          </a:xfrm>
          <a:prstGeom prst="rect">
            <a:avLst/>
          </a:prstGeom>
          <a:noFill/>
          <a:ln w="9525">
            <a:noFill/>
            <a:miter lim="800000"/>
            <a:headEnd/>
            <a:tailEnd/>
          </a:ln>
        </p:spPr>
      </p:pic>
      <p:sp>
        <p:nvSpPr>
          <p:cNvPr id="6" name="Szövegdoboz 5"/>
          <p:cNvSpPr txBox="1"/>
          <p:nvPr/>
        </p:nvSpPr>
        <p:spPr>
          <a:xfrm>
            <a:off x="467544" y="1844824"/>
            <a:ext cx="3170548" cy="369332"/>
          </a:xfrm>
          <a:prstGeom prst="rect">
            <a:avLst/>
          </a:prstGeom>
        </p:spPr>
        <p:style>
          <a:lnRef idx="1">
            <a:schemeClr val="accent5"/>
          </a:lnRef>
          <a:fillRef idx="2">
            <a:schemeClr val="accent5"/>
          </a:fillRef>
          <a:effectRef idx="1">
            <a:schemeClr val="accent5"/>
          </a:effectRef>
          <a:fontRef idx="minor">
            <a:schemeClr val="dk1"/>
          </a:fontRef>
        </p:style>
        <p:txBody>
          <a:bodyPr wrap="none" rtlCol="0">
            <a:spAutoFit/>
          </a:bodyPr>
          <a:lstStyle/>
          <a:p>
            <a:r>
              <a:rPr lang="hu-HU" b="1" i="1" dirty="0" err="1" smtClean="0">
                <a:solidFill>
                  <a:srgbClr val="002060"/>
                </a:solidFill>
              </a:rPr>
              <a:t>Present</a:t>
            </a:r>
            <a:r>
              <a:rPr lang="hu-HU" b="1" i="1" dirty="0" smtClean="0">
                <a:solidFill>
                  <a:srgbClr val="002060"/>
                </a:solidFill>
              </a:rPr>
              <a:t> </a:t>
            </a:r>
            <a:r>
              <a:rPr lang="hu-HU" b="1" i="1" dirty="0" err="1" smtClean="0">
                <a:solidFill>
                  <a:srgbClr val="002060"/>
                </a:solidFill>
              </a:rPr>
              <a:t>situation</a:t>
            </a:r>
            <a:r>
              <a:rPr lang="hu-HU" b="1" i="1" dirty="0" smtClean="0">
                <a:solidFill>
                  <a:srgbClr val="002060"/>
                </a:solidFill>
              </a:rPr>
              <a:t> of </a:t>
            </a:r>
            <a:r>
              <a:rPr lang="hu-HU" b="1" i="1" dirty="0" err="1" smtClean="0">
                <a:solidFill>
                  <a:srgbClr val="002060"/>
                </a:solidFill>
              </a:rPr>
              <a:t>the</a:t>
            </a:r>
            <a:r>
              <a:rPr lang="hu-HU" b="1" i="1" dirty="0" smtClean="0">
                <a:solidFill>
                  <a:srgbClr val="002060"/>
                </a:solidFill>
              </a:rPr>
              <a:t> </a:t>
            </a:r>
            <a:r>
              <a:rPr lang="hu-HU" b="1" i="1" dirty="0" err="1" smtClean="0">
                <a:solidFill>
                  <a:srgbClr val="002060"/>
                </a:solidFill>
              </a:rPr>
              <a:t>usage</a:t>
            </a:r>
            <a:r>
              <a:rPr lang="hu-HU" b="1" i="1" dirty="0" smtClean="0">
                <a:solidFill>
                  <a:srgbClr val="002060"/>
                </a:solidFill>
              </a:rPr>
              <a:t> :</a:t>
            </a:r>
            <a:endParaRPr lang="hu-HU" b="1" i="1" dirty="0">
              <a:solidFill>
                <a:srgbClr val="002060"/>
              </a:solidFill>
            </a:endParaRPr>
          </a:p>
        </p:txBody>
      </p:sp>
      <p:sp>
        <p:nvSpPr>
          <p:cNvPr id="7" name="Szövegdoboz 6"/>
          <p:cNvSpPr txBox="1"/>
          <p:nvPr/>
        </p:nvSpPr>
        <p:spPr>
          <a:xfrm>
            <a:off x="467544" y="2636912"/>
            <a:ext cx="2088232" cy="369332"/>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hu-HU" b="1" i="1" dirty="0" smtClean="0">
                <a:solidFill>
                  <a:srgbClr val="002060"/>
                </a:solidFill>
              </a:rPr>
              <a:t>3,4 – 3,6 </a:t>
            </a:r>
            <a:r>
              <a:rPr lang="hu-HU" b="1" i="1" dirty="0" err="1" smtClean="0">
                <a:solidFill>
                  <a:srgbClr val="002060"/>
                </a:solidFill>
              </a:rPr>
              <a:t>GHz</a:t>
            </a:r>
            <a:r>
              <a:rPr lang="hu-HU" b="1" i="1" dirty="0" smtClean="0">
                <a:solidFill>
                  <a:srgbClr val="002060"/>
                </a:solidFill>
              </a:rPr>
              <a:t> </a:t>
            </a:r>
            <a:r>
              <a:rPr lang="hu-HU" b="1" i="1" dirty="0" err="1" smtClean="0">
                <a:solidFill>
                  <a:srgbClr val="002060"/>
                </a:solidFill>
              </a:rPr>
              <a:t>band</a:t>
            </a:r>
            <a:endParaRPr lang="hu-HU" b="1" i="1" dirty="0">
              <a:solidFill>
                <a:srgbClr val="002060"/>
              </a:solidFill>
            </a:endParaRPr>
          </a:p>
        </p:txBody>
      </p:sp>
      <p:sp>
        <p:nvSpPr>
          <p:cNvPr id="8" name="Szövegdoboz 7"/>
          <p:cNvSpPr txBox="1"/>
          <p:nvPr/>
        </p:nvSpPr>
        <p:spPr>
          <a:xfrm>
            <a:off x="467544" y="5445224"/>
            <a:ext cx="2088232" cy="369332"/>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hu-HU" b="1" i="1" dirty="0" smtClean="0">
                <a:solidFill>
                  <a:srgbClr val="002060"/>
                </a:solidFill>
              </a:rPr>
              <a:t>3,6 – 3,8 </a:t>
            </a:r>
            <a:r>
              <a:rPr lang="hu-HU" b="1" i="1" dirty="0" err="1" smtClean="0">
                <a:solidFill>
                  <a:srgbClr val="002060"/>
                </a:solidFill>
              </a:rPr>
              <a:t>GHz</a:t>
            </a:r>
            <a:r>
              <a:rPr lang="hu-HU" b="1" i="1" dirty="0" smtClean="0">
                <a:solidFill>
                  <a:srgbClr val="002060"/>
                </a:solidFill>
              </a:rPr>
              <a:t> </a:t>
            </a:r>
            <a:r>
              <a:rPr lang="hu-HU" b="1" i="1" dirty="0" err="1" smtClean="0">
                <a:solidFill>
                  <a:srgbClr val="002060"/>
                </a:solidFill>
              </a:rPr>
              <a:t>band</a:t>
            </a:r>
            <a:endParaRPr lang="hu-HU" b="1" i="1" dirty="0">
              <a:solidFill>
                <a:srgbClr val="002060"/>
              </a:solidFill>
            </a:endParaRPr>
          </a:p>
        </p:txBody>
      </p:sp>
      <p:sp>
        <p:nvSpPr>
          <p:cNvPr id="9" name="Szövegdoboz 8"/>
          <p:cNvSpPr txBox="1"/>
          <p:nvPr/>
        </p:nvSpPr>
        <p:spPr>
          <a:xfrm>
            <a:off x="3635896" y="5445224"/>
            <a:ext cx="2153154" cy="369332"/>
          </a:xfrm>
          <a:prstGeom prst="rect">
            <a:avLst/>
          </a:prstGeom>
          <a:noFill/>
          <a:ln>
            <a:noFill/>
          </a:ln>
        </p:spPr>
        <p:style>
          <a:lnRef idx="1">
            <a:schemeClr val="accent5"/>
          </a:lnRef>
          <a:fillRef idx="2">
            <a:schemeClr val="accent5"/>
          </a:fillRef>
          <a:effectRef idx="1">
            <a:schemeClr val="accent5"/>
          </a:effectRef>
          <a:fontRef idx="minor">
            <a:schemeClr val="dk1"/>
          </a:fontRef>
        </p:style>
        <p:txBody>
          <a:bodyPr wrap="none" rtlCol="0">
            <a:spAutoFit/>
          </a:bodyPr>
          <a:lstStyle/>
          <a:p>
            <a:r>
              <a:rPr lang="hu-HU" b="1" i="1" dirty="0" smtClean="0">
                <a:solidFill>
                  <a:srgbClr val="002060"/>
                </a:solidFill>
              </a:rPr>
              <a:t>The </a:t>
            </a:r>
            <a:r>
              <a:rPr lang="hu-HU" b="1" i="1" dirty="0" err="1" smtClean="0">
                <a:solidFill>
                  <a:srgbClr val="002060"/>
                </a:solidFill>
              </a:rPr>
              <a:t>band</a:t>
            </a:r>
            <a:r>
              <a:rPr lang="hu-HU" b="1" i="1" dirty="0" smtClean="0">
                <a:solidFill>
                  <a:srgbClr val="002060"/>
                </a:solidFill>
              </a:rPr>
              <a:t> is </a:t>
            </a:r>
            <a:r>
              <a:rPr lang="hu-HU" b="1" i="1" dirty="0" err="1" smtClean="0">
                <a:solidFill>
                  <a:srgbClr val="002060"/>
                </a:solidFill>
              </a:rPr>
              <a:t>not</a:t>
            </a:r>
            <a:r>
              <a:rPr lang="hu-HU" b="1" i="1" dirty="0" smtClean="0">
                <a:solidFill>
                  <a:srgbClr val="002060"/>
                </a:solidFill>
              </a:rPr>
              <a:t> </a:t>
            </a:r>
            <a:r>
              <a:rPr lang="hu-HU" b="1" i="1" dirty="0" err="1" smtClean="0">
                <a:solidFill>
                  <a:srgbClr val="002060"/>
                </a:solidFill>
              </a:rPr>
              <a:t>used</a:t>
            </a:r>
            <a:endParaRPr lang="hu-HU" b="1" i="1" dirty="0">
              <a:solidFill>
                <a:srgbClr val="002060"/>
              </a:solidFill>
            </a:endParaRPr>
          </a:p>
        </p:txBody>
      </p:sp>
      <p:sp>
        <p:nvSpPr>
          <p:cNvPr id="10" name="Jobbra nyíl 9"/>
          <p:cNvSpPr/>
          <p:nvPr/>
        </p:nvSpPr>
        <p:spPr>
          <a:xfrm>
            <a:off x="2987824" y="5517232"/>
            <a:ext cx="504056" cy="216024"/>
          </a:xfrm>
          <a:prstGeom prst="rightArrow">
            <a:avLst/>
          </a:prstGeom>
          <a:solidFill>
            <a:schemeClr val="accent5">
              <a:lumMod val="60000"/>
              <a:lumOff val="40000"/>
            </a:schemeClr>
          </a:solidFill>
          <a:ln w="635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Szövegdoboz 5"/>
          <p:cNvSpPr txBox="1"/>
          <p:nvPr/>
        </p:nvSpPr>
        <p:spPr>
          <a:xfrm>
            <a:off x="467544" y="1196752"/>
            <a:ext cx="2408993" cy="369332"/>
          </a:xfrm>
          <a:prstGeom prst="rect">
            <a:avLst/>
          </a:prstGeom>
        </p:spPr>
        <p:style>
          <a:lnRef idx="1">
            <a:schemeClr val="accent5"/>
          </a:lnRef>
          <a:fillRef idx="2">
            <a:schemeClr val="accent5"/>
          </a:fillRef>
          <a:effectRef idx="1">
            <a:schemeClr val="accent5"/>
          </a:effectRef>
          <a:fontRef idx="minor">
            <a:schemeClr val="dk1"/>
          </a:fontRef>
        </p:style>
        <p:txBody>
          <a:bodyPr wrap="none" rtlCol="0">
            <a:spAutoFit/>
          </a:bodyPr>
          <a:lstStyle/>
          <a:p>
            <a:r>
              <a:rPr lang="hu-HU" b="1" i="1" dirty="0" err="1" smtClean="0">
                <a:solidFill>
                  <a:srgbClr val="002060"/>
                </a:solidFill>
              </a:rPr>
              <a:t>Future</a:t>
            </a:r>
            <a:r>
              <a:rPr lang="hu-HU" b="1" i="1" dirty="0" smtClean="0">
                <a:solidFill>
                  <a:srgbClr val="002060"/>
                </a:solidFill>
              </a:rPr>
              <a:t> </a:t>
            </a:r>
            <a:r>
              <a:rPr lang="hu-HU" b="1" i="1" dirty="0" err="1" smtClean="0">
                <a:solidFill>
                  <a:srgbClr val="002060"/>
                </a:solidFill>
              </a:rPr>
              <a:t>use</a:t>
            </a:r>
            <a:r>
              <a:rPr lang="hu-HU" b="1" i="1" dirty="0" smtClean="0">
                <a:solidFill>
                  <a:srgbClr val="002060"/>
                </a:solidFill>
              </a:rPr>
              <a:t> of </a:t>
            </a:r>
            <a:r>
              <a:rPr lang="hu-HU" b="1" i="1" dirty="0" err="1" smtClean="0">
                <a:solidFill>
                  <a:srgbClr val="002060"/>
                </a:solidFill>
              </a:rPr>
              <a:t>the</a:t>
            </a:r>
            <a:r>
              <a:rPr lang="hu-HU" b="1" i="1" dirty="0" smtClean="0">
                <a:solidFill>
                  <a:srgbClr val="002060"/>
                </a:solidFill>
              </a:rPr>
              <a:t> </a:t>
            </a:r>
            <a:r>
              <a:rPr lang="hu-HU" b="1" i="1" dirty="0" err="1" smtClean="0">
                <a:solidFill>
                  <a:srgbClr val="002060"/>
                </a:solidFill>
              </a:rPr>
              <a:t>band</a:t>
            </a:r>
            <a:r>
              <a:rPr lang="hu-HU" b="1" i="1" dirty="0" smtClean="0">
                <a:solidFill>
                  <a:srgbClr val="002060"/>
                </a:solidFill>
              </a:rPr>
              <a:t>:</a:t>
            </a:r>
            <a:endParaRPr lang="hu-HU" b="1" i="1" dirty="0">
              <a:solidFill>
                <a:srgbClr val="002060"/>
              </a:solidFill>
            </a:endParaRPr>
          </a:p>
        </p:txBody>
      </p:sp>
      <p:sp>
        <p:nvSpPr>
          <p:cNvPr id="7" name="Szövegdoboz 6"/>
          <p:cNvSpPr txBox="1"/>
          <p:nvPr/>
        </p:nvSpPr>
        <p:spPr>
          <a:xfrm>
            <a:off x="467544" y="2204864"/>
            <a:ext cx="2088232" cy="369332"/>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hu-HU" b="1" i="1" dirty="0" smtClean="0">
                <a:solidFill>
                  <a:srgbClr val="002060"/>
                </a:solidFill>
              </a:rPr>
              <a:t>3,4 – 3,6 </a:t>
            </a:r>
            <a:r>
              <a:rPr lang="hu-HU" b="1" i="1" dirty="0" err="1" smtClean="0">
                <a:solidFill>
                  <a:srgbClr val="002060"/>
                </a:solidFill>
              </a:rPr>
              <a:t>GHz</a:t>
            </a:r>
            <a:r>
              <a:rPr lang="hu-HU" b="1" i="1" dirty="0" smtClean="0">
                <a:solidFill>
                  <a:srgbClr val="002060"/>
                </a:solidFill>
              </a:rPr>
              <a:t> </a:t>
            </a:r>
            <a:r>
              <a:rPr lang="hu-HU" b="1" i="1" dirty="0" err="1" smtClean="0">
                <a:solidFill>
                  <a:srgbClr val="002060"/>
                </a:solidFill>
              </a:rPr>
              <a:t>band</a:t>
            </a:r>
            <a:endParaRPr lang="hu-HU" b="1" i="1" dirty="0">
              <a:solidFill>
                <a:srgbClr val="002060"/>
              </a:solidFill>
            </a:endParaRPr>
          </a:p>
        </p:txBody>
      </p:sp>
      <p:sp>
        <p:nvSpPr>
          <p:cNvPr id="8" name="Szövegdoboz 7"/>
          <p:cNvSpPr txBox="1"/>
          <p:nvPr/>
        </p:nvSpPr>
        <p:spPr>
          <a:xfrm>
            <a:off x="467544" y="4725144"/>
            <a:ext cx="2088232" cy="369332"/>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hu-HU" b="1" i="1" dirty="0" smtClean="0">
                <a:solidFill>
                  <a:srgbClr val="002060"/>
                </a:solidFill>
              </a:rPr>
              <a:t>3,6 – 3,8 </a:t>
            </a:r>
            <a:r>
              <a:rPr lang="hu-HU" b="1" i="1" dirty="0" err="1" smtClean="0">
                <a:solidFill>
                  <a:srgbClr val="002060"/>
                </a:solidFill>
              </a:rPr>
              <a:t>GHz</a:t>
            </a:r>
            <a:r>
              <a:rPr lang="hu-HU" b="1" i="1" dirty="0" smtClean="0">
                <a:solidFill>
                  <a:srgbClr val="002060"/>
                </a:solidFill>
              </a:rPr>
              <a:t> </a:t>
            </a:r>
            <a:r>
              <a:rPr lang="hu-HU" b="1" i="1" dirty="0" err="1" smtClean="0">
                <a:solidFill>
                  <a:srgbClr val="002060"/>
                </a:solidFill>
              </a:rPr>
              <a:t>band</a:t>
            </a:r>
            <a:endParaRPr lang="hu-HU" b="1" i="1" dirty="0">
              <a:solidFill>
                <a:srgbClr val="002060"/>
              </a:solidFill>
            </a:endParaRPr>
          </a:p>
        </p:txBody>
      </p:sp>
      <p:sp>
        <p:nvSpPr>
          <p:cNvPr id="11" name="Szövegdoboz 10"/>
          <p:cNvSpPr txBox="1"/>
          <p:nvPr/>
        </p:nvSpPr>
        <p:spPr>
          <a:xfrm>
            <a:off x="1403648" y="1628800"/>
            <a:ext cx="6552728" cy="369332"/>
          </a:xfrm>
          <a:prstGeom prst="rect">
            <a:avLst/>
          </a:prstGeom>
          <a:noFill/>
        </p:spPr>
        <p:txBody>
          <a:bodyPr wrap="square" rtlCol="0">
            <a:spAutoFit/>
          </a:bodyPr>
          <a:lstStyle/>
          <a:p>
            <a:r>
              <a:rPr lang="hu-HU" i="1" dirty="0" err="1" smtClean="0">
                <a:solidFill>
                  <a:srgbClr val="002060"/>
                </a:solidFill>
              </a:rPr>
              <a:t>by</a:t>
            </a:r>
            <a:r>
              <a:rPr lang="hu-HU" i="1" dirty="0" smtClean="0">
                <a:solidFill>
                  <a:srgbClr val="002060"/>
                </a:solidFill>
              </a:rPr>
              <a:t> </a:t>
            </a:r>
            <a:r>
              <a:rPr lang="hu-HU" i="1" dirty="0" err="1" smtClean="0">
                <a:solidFill>
                  <a:srgbClr val="002060"/>
                </a:solidFill>
              </a:rPr>
              <a:t>the</a:t>
            </a:r>
            <a:r>
              <a:rPr lang="hu-HU" i="1" dirty="0" smtClean="0">
                <a:solidFill>
                  <a:srgbClr val="002060"/>
                </a:solidFill>
              </a:rPr>
              <a:t> </a:t>
            </a:r>
            <a:r>
              <a:rPr lang="hu-HU" i="1" dirty="0" err="1" smtClean="0">
                <a:solidFill>
                  <a:srgbClr val="002060"/>
                </a:solidFill>
              </a:rPr>
              <a:t>Commission</a:t>
            </a:r>
            <a:r>
              <a:rPr lang="hu-HU" i="1" dirty="0" smtClean="0">
                <a:solidFill>
                  <a:srgbClr val="002060"/>
                </a:solidFill>
              </a:rPr>
              <a:t> </a:t>
            </a:r>
            <a:r>
              <a:rPr lang="hu-HU" i="1" dirty="0" err="1" smtClean="0">
                <a:solidFill>
                  <a:srgbClr val="002060"/>
                </a:solidFill>
              </a:rPr>
              <a:t>Implementing</a:t>
            </a:r>
            <a:r>
              <a:rPr lang="hu-HU" i="1" dirty="0" smtClean="0">
                <a:solidFill>
                  <a:srgbClr val="002060"/>
                </a:solidFill>
              </a:rPr>
              <a:t> </a:t>
            </a:r>
            <a:r>
              <a:rPr lang="hu-HU" i="1" dirty="0" err="1" smtClean="0">
                <a:solidFill>
                  <a:srgbClr val="002060"/>
                </a:solidFill>
              </a:rPr>
              <a:t>Decision</a:t>
            </a:r>
            <a:r>
              <a:rPr lang="hu-HU" i="1" dirty="0" smtClean="0">
                <a:solidFill>
                  <a:srgbClr val="002060"/>
                </a:solidFill>
              </a:rPr>
              <a:t> 2014/276/EU</a:t>
            </a:r>
            <a:endParaRPr lang="hu-HU" i="1" dirty="0">
              <a:solidFill>
                <a:srgbClr val="002060"/>
              </a:solidFill>
            </a:endParaRPr>
          </a:p>
        </p:txBody>
      </p:sp>
      <p:grpSp>
        <p:nvGrpSpPr>
          <p:cNvPr id="117" name="Csoportba foglalás 116"/>
          <p:cNvGrpSpPr/>
          <p:nvPr/>
        </p:nvGrpSpPr>
        <p:grpSpPr>
          <a:xfrm>
            <a:off x="395536" y="5301208"/>
            <a:ext cx="7272808" cy="616134"/>
            <a:chOff x="827584" y="4437112"/>
            <a:chExt cx="7646883" cy="832158"/>
          </a:xfrm>
        </p:grpSpPr>
        <p:cxnSp>
          <p:nvCxnSpPr>
            <p:cNvPr id="118" name="Egyenes összekötő 117"/>
            <p:cNvCxnSpPr/>
            <p:nvPr/>
          </p:nvCxnSpPr>
          <p:spPr>
            <a:xfrm>
              <a:off x="4644008" y="4725144"/>
              <a:ext cx="0" cy="144016"/>
            </a:xfrm>
            <a:prstGeom prst="line">
              <a:avLst/>
            </a:prstGeom>
            <a:ln w="19050"/>
          </p:spPr>
          <p:style>
            <a:lnRef idx="1">
              <a:schemeClr val="accent1"/>
            </a:lnRef>
            <a:fillRef idx="0">
              <a:schemeClr val="accent1"/>
            </a:fillRef>
            <a:effectRef idx="0">
              <a:schemeClr val="accent1"/>
            </a:effectRef>
            <a:fontRef idx="minor">
              <a:schemeClr val="tx1"/>
            </a:fontRef>
          </p:style>
        </p:cxnSp>
        <p:cxnSp>
          <p:nvCxnSpPr>
            <p:cNvPr id="119" name="Egyenes összekötő 118"/>
            <p:cNvCxnSpPr/>
            <p:nvPr/>
          </p:nvCxnSpPr>
          <p:spPr>
            <a:xfrm>
              <a:off x="1043608" y="4725144"/>
              <a:ext cx="0" cy="144016"/>
            </a:xfrm>
            <a:prstGeom prst="line">
              <a:avLst/>
            </a:prstGeom>
            <a:ln w="19050"/>
          </p:spPr>
          <p:style>
            <a:lnRef idx="1">
              <a:schemeClr val="accent1"/>
            </a:lnRef>
            <a:fillRef idx="0">
              <a:schemeClr val="accent1"/>
            </a:fillRef>
            <a:effectRef idx="0">
              <a:schemeClr val="accent1"/>
            </a:effectRef>
            <a:fontRef idx="minor">
              <a:schemeClr val="tx1"/>
            </a:fontRef>
          </p:style>
        </p:cxnSp>
        <p:grpSp>
          <p:nvGrpSpPr>
            <p:cNvPr id="120" name="Csoportba foglalás 63"/>
            <p:cNvGrpSpPr/>
            <p:nvPr/>
          </p:nvGrpSpPr>
          <p:grpSpPr>
            <a:xfrm>
              <a:off x="1043608" y="4437112"/>
              <a:ext cx="7200800" cy="288032"/>
              <a:chOff x="899592" y="3356992"/>
              <a:chExt cx="7344816" cy="216024"/>
            </a:xfrm>
            <a:solidFill>
              <a:srgbClr val="B7F7CC"/>
            </a:solidFill>
          </p:grpSpPr>
          <p:cxnSp>
            <p:nvCxnSpPr>
              <p:cNvPr id="125" name="Egyenes összekötő 124"/>
              <p:cNvCxnSpPr/>
              <p:nvPr/>
            </p:nvCxnSpPr>
            <p:spPr>
              <a:xfrm>
                <a:off x="899592" y="3356992"/>
                <a:ext cx="0" cy="216024"/>
              </a:xfrm>
              <a:prstGeom prst="line">
                <a:avLst/>
              </a:prstGeom>
              <a:grpFill/>
            </p:spPr>
            <p:style>
              <a:lnRef idx="1">
                <a:schemeClr val="accent1"/>
              </a:lnRef>
              <a:fillRef idx="0">
                <a:schemeClr val="accent1"/>
              </a:fillRef>
              <a:effectRef idx="0">
                <a:schemeClr val="accent1"/>
              </a:effectRef>
              <a:fontRef idx="minor">
                <a:schemeClr val="tx1"/>
              </a:fontRef>
            </p:style>
          </p:cxnSp>
          <p:cxnSp>
            <p:nvCxnSpPr>
              <p:cNvPr id="126" name="Egyenes összekötő 125"/>
              <p:cNvCxnSpPr/>
              <p:nvPr/>
            </p:nvCxnSpPr>
            <p:spPr>
              <a:xfrm>
                <a:off x="8244408" y="3356992"/>
                <a:ext cx="0" cy="216024"/>
              </a:xfrm>
              <a:prstGeom prst="line">
                <a:avLst/>
              </a:prstGeom>
              <a:grpFill/>
            </p:spPr>
            <p:style>
              <a:lnRef idx="1">
                <a:schemeClr val="accent1"/>
              </a:lnRef>
              <a:fillRef idx="0">
                <a:schemeClr val="accent1"/>
              </a:fillRef>
              <a:effectRef idx="0">
                <a:schemeClr val="accent1"/>
              </a:effectRef>
              <a:fontRef idx="minor">
                <a:schemeClr val="tx1"/>
              </a:fontRef>
            </p:style>
          </p:cxnSp>
          <p:sp>
            <p:nvSpPr>
              <p:cNvPr id="127" name="Téglalap 126"/>
              <p:cNvSpPr/>
              <p:nvPr/>
            </p:nvSpPr>
            <p:spPr>
              <a:xfrm>
                <a:off x="899592"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28" name="Téglalap 127"/>
              <p:cNvSpPr/>
              <p:nvPr/>
            </p:nvSpPr>
            <p:spPr>
              <a:xfrm>
                <a:off x="1083212"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29" name="Téglalap 128"/>
              <p:cNvSpPr/>
              <p:nvPr/>
            </p:nvSpPr>
            <p:spPr>
              <a:xfrm>
                <a:off x="1266833"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30" name="Téglalap 129"/>
              <p:cNvSpPr/>
              <p:nvPr/>
            </p:nvSpPr>
            <p:spPr>
              <a:xfrm>
                <a:off x="1450453"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31" name="Téglalap 130"/>
              <p:cNvSpPr/>
              <p:nvPr/>
            </p:nvSpPr>
            <p:spPr>
              <a:xfrm>
                <a:off x="1634074"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32" name="Téglalap 131"/>
              <p:cNvSpPr/>
              <p:nvPr/>
            </p:nvSpPr>
            <p:spPr>
              <a:xfrm>
                <a:off x="1817694"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33" name="Téglalap 132"/>
              <p:cNvSpPr/>
              <p:nvPr/>
            </p:nvSpPr>
            <p:spPr>
              <a:xfrm>
                <a:off x="2001314"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34" name="Téglalap 133"/>
              <p:cNvSpPr/>
              <p:nvPr/>
            </p:nvSpPr>
            <p:spPr>
              <a:xfrm>
                <a:off x="2184935"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35" name="Téglalap 134"/>
              <p:cNvSpPr/>
              <p:nvPr/>
            </p:nvSpPr>
            <p:spPr>
              <a:xfrm>
                <a:off x="2368555"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36" name="Téglalap 135"/>
              <p:cNvSpPr/>
              <p:nvPr/>
            </p:nvSpPr>
            <p:spPr>
              <a:xfrm>
                <a:off x="2552176"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37" name="Téglalap 136"/>
              <p:cNvSpPr/>
              <p:nvPr/>
            </p:nvSpPr>
            <p:spPr>
              <a:xfrm>
                <a:off x="2735796"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38" name="Téglalap 137"/>
              <p:cNvSpPr/>
              <p:nvPr/>
            </p:nvSpPr>
            <p:spPr>
              <a:xfrm>
                <a:off x="2919416"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39" name="Téglalap 138"/>
              <p:cNvSpPr/>
              <p:nvPr/>
            </p:nvSpPr>
            <p:spPr>
              <a:xfrm>
                <a:off x="3103037"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40" name="Téglalap 139"/>
              <p:cNvSpPr/>
              <p:nvPr/>
            </p:nvSpPr>
            <p:spPr>
              <a:xfrm>
                <a:off x="3286657"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41" name="Téglalap 140"/>
              <p:cNvSpPr/>
              <p:nvPr/>
            </p:nvSpPr>
            <p:spPr>
              <a:xfrm>
                <a:off x="3470278"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42" name="Téglalap 141"/>
              <p:cNvSpPr/>
              <p:nvPr/>
            </p:nvSpPr>
            <p:spPr>
              <a:xfrm>
                <a:off x="3653898"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43" name="Téglalap 142"/>
              <p:cNvSpPr/>
              <p:nvPr/>
            </p:nvSpPr>
            <p:spPr>
              <a:xfrm>
                <a:off x="3837518"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44" name="Téglalap 143"/>
              <p:cNvSpPr/>
              <p:nvPr/>
            </p:nvSpPr>
            <p:spPr>
              <a:xfrm>
                <a:off x="4204759"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45" name="Téglalap 144"/>
              <p:cNvSpPr/>
              <p:nvPr/>
            </p:nvSpPr>
            <p:spPr>
              <a:xfrm>
                <a:off x="4388380"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46" name="Téglalap 145"/>
              <p:cNvSpPr/>
              <p:nvPr/>
            </p:nvSpPr>
            <p:spPr>
              <a:xfrm>
                <a:off x="4021139"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47" name="Téglalap 146"/>
              <p:cNvSpPr/>
              <p:nvPr/>
            </p:nvSpPr>
            <p:spPr>
              <a:xfrm>
                <a:off x="4572000"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48" name="Téglalap 147"/>
              <p:cNvSpPr/>
              <p:nvPr/>
            </p:nvSpPr>
            <p:spPr>
              <a:xfrm>
                <a:off x="4755620"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49" name="Téglalap 148"/>
              <p:cNvSpPr/>
              <p:nvPr/>
            </p:nvSpPr>
            <p:spPr>
              <a:xfrm>
                <a:off x="4939241"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50" name="Téglalap 149"/>
              <p:cNvSpPr/>
              <p:nvPr/>
            </p:nvSpPr>
            <p:spPr>
              <a:xfrm>
                <a:off x="5122861"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51" name="Téglalap 150"/>
              <p:cNvSpPr/>
              <p:nvPr/>
            </p:nvSpPr>
            <p:spPr>
              <a:xfrm>
                <a:off x="5306482"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52" name="Téglalap 151"/>
              <p:cNvSpPr/>
              <p:nvPr/>
            </p:nvSpPr>
            <p:spPr>
              <a:xfrm>
                <a:off x="5490102"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53" name="Téglalap 152"/>
              <p:cNvSpPr/>
              <p:nvPr/>
            </p:nvSpPr>
            <p:spPr>
              <a:xfrm>
                <a:off x="5673722"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54" name="Téglalap 153"/>
              <p:cNvSpPr/>
              <p:nvPr/>
            </p:nvSpPr>
            <p:spPr>
              <a:xfrm>
                <a:off x="5857343"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55" name="Téglalap 154"/>
              <p:cNvSpPr/>
              <p:nvPr/>
            </p:nvSpPr>
            <p:spPr>
              <a:xfrm>
                <a:off x="6040963"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56" name="Téglalap 155"/>
              <p:cNvSpPr/>
              <p:nvPr/>
            </p:nvSpPr>
            <p:spPr>
              <a:xfrm>
                <a:off x="6224584"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57" name="Téglalap 156"/>
              <p:cNvSpPr/>
              <p:nvPr/>
            </p:nvSpPr>
            <p:spPr>
              <a:xfrm>
                <a:off x="6408204"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58" name="Téglalap 157"/>
              <p:cNvSpPr/>
              <p:nvPr/>
            </p:nvSpPr>
            <p:spPr>
              <a:xfrm>
                <a:off x="6591824"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59" name="Téglalap 158"/>
              <p:cNvSpPr/>
              <p:nvPr/>
            </p:nvSpPr>
            <p:spPr>
              <a:xfrm>
                <a:off x="6775445"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60" name="Téglalap 159"/>
              <p:cNvSpPr/>
              <p:nvPr/>
            </p:nvSpPr>
            <p:spPr>
              <a:xfrm>
                <a:off x="6959065"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61" name="Téglalap 160"/>
              <p:cNvSpPr/>
              <p:nvPr/>
            </p:nvSpPr>
            <p:spPr>
              <a:xfrm>
                <a:off x="7142686"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62" name="Téglalap 161"/>
              <p:cNvSpPr/>
              <p:nvPr/>
            </p:nvSpPr>
            <p:spPr>
              <a:xfrm>
                <a:off x="7326306"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63" name="Téglalap 162"/>
              <p:cNvSpPr/>
              <p:nvPr/>
            </p:nvSpPr>
            <p:spPr>
              <a:xfrm>
                <a:off x="7509926"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64" name="Téglalap 163"/>
              <p:cNvSpPr/>
              <p:nvPr/>
            </p:nvSpPr>
            <p:spPr>
              <a:xfrm>
                <a:off x="7877167"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65" name="Téglalap 164"/>
              <p:cNvSpPr/>
              <p:nvPr/>
            </p:nvSpPr>
            <p:spPr>
              <a:xfrm>
                <a:off x="8060788"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66" name="Téglalap 165"/>
              <p:cNvSpPr/>
              <p:nvPr/>
            </p:nvSpPr>
            <p:spPr>
              <a:xfrm>
                <a:off x="7693547"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grpSp>
        <p:cxnSp>
          <p:nvCxnSpPr>
            <p:cNvPr id="121" name="Egyenes összekötő 120"/>
            <p:cNvCxnSpPr/>
            <p:nvPr/>
          </p:nvCxnSpPr>
          <p:spPr>
            <a:xfrm>
              <a:off x="8244408" y="4725144"/>
              <a:ext cx="0" cy="144016"/>
            </a:xfrm>
            <a:prstGeom prst="line">
              <a:avLst/>
            </a:prstGeom>
            <a:ln w="19050"/>
          </p:spPr>
          <p:style>
            <a:lnRef idx="1">
              <a:schemeClr val="accent1"/>
            </a:lnRef>
            <a:fillRef idx="0">
              <a:schemeClr val="accent1"/>
            </a:fillRef>
            <a:effectRef idx="0">
              <a:schemeClr val="accent1"/>
            </a:effectRef>
            <a:fontRef idx="minor">
              <a:schemeClr val="tx1"/>
            </a:fontRef>
          </p:style>
        </p:cxnSp>
        <p:sp>
          <p:nvSpPr>
            <p:cNvPr id="122" name="Téglalap 121"/>
            <p:cNvSpPr/>
            <p:nvPr/>
          </p:nvSpPr>
          <p:spPr>
            <a:xfrm>
              <a:off x="827584" y="4869160"/>
              <a:ext cx="518091" cy="400110"/>
            </a:xfrm>
            <a:prstGeom prst="rect">
              <a:avLst/>
            </a:prstGeom>
          </p:spPr>
          <p:txBody>
            <a:bodyPr wrap="none">
              <a:spAutoFit/>
            </a:bodyPr>
            <a:lstStyle/>
            <a:p>
              <a:r>
                <a:rPr lang="hu-HU" sz="1000" b="1" i="1" dirty="0" smtClean="0">
                  <a:solidFill>
                    <a:schemeClr val="tx2"/>
                  </a:solidFill>
                </a:rPr>
                <a:t>3600 </a:t>
              </a:r>
            </a:p>
            <a:p>
              <a:r>
                <a:rPr lang="hu-HU" sz="1000" b="1" i="1" dirty="0" smtClean="0">
                  <a:solidFill>
                    <a:schemeClr val="tx2"/>
                  </a:solidFill>
                </a:rPr>
                <a:t> MHz </a:t>
              </a:r>
              <a:endParaRPr lang="hu-HU" sz="1000" dirty="0"/>
            </a:p>
          </p:txBody>
        </p:sp>
        <p:sp>
          <p:nvSpPr>
            <p:cNvPr id="123" name="Téglalap 122"/>
            <p:cNvSpPr/>
            <p:nvPr/>
          </p:nvSpPr>
          <p:spPr>
            <a:xfrm>
              <a:off x="4355976" y="4869160"/>
              <a:ext cx="518091" cy="400110"/>
            </a:xfrm>
            <a:prstGeom prst="rect">
              <a:avLst/>
            </a:prstGeom>
          </p:spPr>
          <p:txBody>
            <a:bodyPr wrap="none">
              <a:spAutoFit/>
            </a:bodyPr>
            <a:lstStyle/>
            <a:p>
              <a:r>
                <a:rPr lang="hu-HU" sz="1000" b="1" i="1" dirty="0" smtClean="0">
                  <a:solidFill>
                    <a:schemeClr val="tx2"/>
                  </a:solidFill>
                </a:rPr>
                <a:t>3700 </a:t>
              </a:r>
            </a:p>
            <a:p>
              <a:r>
                <a:rPr lang="hu-HU" sz="1000" b="1" i="1" dirty="0" smtClean="0">
                  <a:solidFill>
                    <a:schemeClr val="tx2"/>
                  </a:solidFill>
                </a:rPr>
                <a:t> MHz </a:t>
              </a:r>
              <a:endParaRPr lang="hu-HU" sz="1000" dirty="0"/>
            </a:p>
          </p:txBody>
        </p:sp>
        <p:sp>
          <p:nvSpPr>
            <p:cNvPr id="124" name="Téglalap 123"/>
            <p:cNvSpPr/>
            <p:nvPr/>
          </p:nvSpPr>
          <p:spPr>
            <a:xfrm>
              <a:off x="7956376" y="4869160"/>
              <a:ext cx="518091" cy="400110"/>
            </a:xfrm>
            <a:prstGeom prst="rect">
              <a:avLst/>
            </a:prstGeom>
          </p:spPr>
          <p:txBody>
            <a:bodyPr wrap="none">
              <a:spAutoFit/>
            </a:bodyPr>
            <a:lstStyle/>
            <a:p>
              <a:r>
                <a:rPr lang="hu-HU" sz="1000" b="1" i="1" dirty="0" smtClean="0">
                  <a:solidFill>
                    <a:schemeClr val="tx2"/>
                  </a:solidFill>
                </a:rPr>
                <a:t>3800 </a:t>
              </a:r>
            </a:p>
            <a:p>
              <a:r>
                <a:rPr lang="hu-HU" sz="1000" b="1" i="1" dirty="0" smtClean="0">
                  <a:solidFill>
                    <a:schemeClr val="tx2"/>
                  </a:solidFill>
                </a:rPr>
                <a:t> MHz </a:t>
              </a:r>
              <a:endParaRPr lang="hu-HU" sz="1000" dirty="0"/>
            </a:p>
          </p:txBody>
        </p:sp>
      </p:grpSp>
      <p:grpSp>
        <p:nvGrpSpPr>
          <p:cNvPr id="171" name="Csoportba foglalás 170"/>
          <p:cNvGrpSpPr/>
          <p:nvPr/>
        </p:nvGrpSpPr>
        <p:grpSpPr>
          <a:xfrm>
            <a:off x="395536" y="2852936"/>
            <a:ext cx="7992888" cy="1264206"/>
            <a:chOff x="323528" y="3068960"/>
            <a:chExt cx="8424936" cy="1768262"/>
          </a:xfrm>
        </p:grpSpPr>
        <p:grpSp>
          <p:nvGrpSpPr>
            <p:cNvPr id="12" name="Csoportba foglalás 11"/>
            <p:cNvGrpSpPr/>
            <p:nvPr/>
          </p:nvGrpSpPr>
          <p:grpSpPr>
            <a:xfrm>
              <a:off x="323528" y="4005064"/>
              <a:ext cx="7646883" cy="832158"/>
              <a:chOff x="827584" y="4437112"/>
              <a:chExt cx="7646883" cy="832158"/>
            </a:xfrm>
          </p:grpSpPr>
          <p:cxnSp>
            <p:nvCxnSpPr>
              <p:cNvPr id="13" name="Egyenes összekötő 12"/>
              <p:cNvCxnSpPr/>
              <p:nvPr/>
            </p:nvCxnSpPr>
            <p:spPr>
              <a:xfrm>
                <a:off x="4644008" y="4725144"/>
                <a:ext cx="0" cy="144016"/>
              </a:xfrm>
              <a:prstGeom prst="line">
                <a:avLst/>
              </a:prstGeom>
              <a:ln w="19050"/>
            </p:spPr>
            <p:style>
              <a:lnRef idx="1">
                <a:schemeClr val="accent1"/>
              </a:lnRef>
              <a:fillRef idx="0">
                <a:schemeClr val="accent1"/>
              </a:fillRef>
              <a:effectRef idx="0">
                <a:schemeClr val="accent1"/>
              </a:effectRef>
              <a:fontRef idx="minor">
                <a:schemeClr val="tx1"/>
              </a:fontRef>
            </p:style>
          </p:cxnSp>
          <p:cxnSp>
            <p:nvCxnSpPr>
              <p:cNvPr id="14" name="Egyenes összekötő 13"/>
              <p:cNvCxnSpPr/>
              <p:nvPr/>
            </p:nvCxnSpPr>
            <p:spPr>
              <a:xfrm>
                <a:off x="1043608" y="4725144"/>
                <a:ext cx="0" cy="144016"/>
              </a:xfrm>
              <a:prstGeom prst="line">
                <a:avLst/>
              </a:prstGeom>
              <a:ln w="19050"/>
            </p:spPr>
            <p:style>
              <a:lnRef idx="1">
                <a:schemeClr val="accent1"/>
              </a:lnRef>
              <a:fillRef idx="0">
                <a:schemeClr val="accent1"/>
              </a:fillRef>
              <a:effectRef idx="0">
                <a:schemeClr val="accent1"/>
              </a:effectRef>
              <a:fontRef idx="minor">
                <a:schemeClr val="tx1"/>
              </a:fontRef>
            </p:style>
          </p:cxnSp>
          <p:grpSp>
            <p:nvGrpSpPr>
              <p:cNvPr id="15" name="Csoportba foglalás 63"/>
              <p:cNvGrpSpPr/>
              <p:nvPr/>
            </p:nvGrpSpPr>
            <p:grpSpPr>
              <a:xfrm>
                <a:off x="1043608" y="4437112"/>
                <a:ext cx="7200800" cy="288032"/>
                <a:chOff x="899592" y="3356992"/>
                <a:chExt cx="7344816" cy="216024"/>
              </a:xfrm>
              <a:solidFill>
                <a:srgbClr val="B7F7CC"/>
              </a:solidFill>
            </p:grpSpPr>
            <p:cxnSp>
              <p:nvCxnSpPr>
                <p:cNvPr id="20" name="Egyenes összekötő 19"/>
                <p:cNvCxnSpPr/>
                <p:nvPr/>
              </p:nvCxnSpPr>
              <p:spPr>
                <a:xfrm>
                  <a:off x="899592" y="3356992"/>
                  <a:ext cx="0" cy="216024"/>
                </a:xfrm>
                <a:prstGeom prst="line">
                  <a:avLst/>
                </a:prstGeom>
                <a:grpFill/>
              </p:spPr>
              <p:style>
                <a:lnRef idx="1">
                  <a:schemeClr val="accent1"/>
                </a:lnRef>
                <a:fillRef idx="0">
                  <a:schemeClr val="accent1"/>
                </a:fillRef>
                <a:effectRef idx="0">
                  <a:schemeClr val="accent1"/>
                </a:effectRef>
                <a:fontRef idx="minor">
                  <a:schemeClr val="tx1"/>
                </a:fontRef>
              </p:style>
            </p:cxnSp>
            <p:cxnSp>
              <p:nvCxnSpPr>
                <p:cNvPr id="21" name="Egyenes összekötő 20"/>
                <p:cNvCxnSpPr/>
                <p:nvPr/>
              </p:nvCxnSpPr>
              <p:spPr>
                <a:xfrm>
                  <a:off x="8244408" y="3356992"/>
                  <a:ext cx="0" cy="216024"/>
                </a:xfrm>
                <a:prstGeom prst="line">
                  <a:avLst/>
                </a:prstGeom>
                <a:grpFill/>
              </p:spPr>
              <p:style>
                <a:lnRef idx="1">
                  <a:schemeClr val="accent1"/>
                </a:lnRef>
                <a:fillRef idx="0">
                  <a:schemeClr val="accent1"/>
                </a:fillRef>
                <a:effectRef idx="0">
                  <a:schemeClr val="accent1"/>
                </a:effectRef>
                <a:fontRef idx="minor">
                  <a:schemeClr val="tx1"/>
                </a:fontRef>
              </p:style>
            </p:cxnSp>
            <p:sp>
              <p:nvSpPr>
                <p:cNvPr id="22" name="Téglalap 21"/>
                <p:cNvSpPr/>
                <p:nvPr/>
              </p:nvSpPr>
              <p:spPr>
                <a:xfrm>
                  <a:off x="899592"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23" name="Téglalap 22"/>
                <p:cNvSpPr/>
                <p:nvPr/>
              </p:nvSpPr>
              <p:spPr>
                <a:xfrm>
                  <a:off x="1083212"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24" name="Téglalap 23"/>
                <p:cNvSpPr/>
                <p:nvPr/>
              </p:nvSpPr>
              <p:spPr>
                <a:xfrm>
                  <a:off x="1266833"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25" name="Téglalap 24"/>
                <p:cNvSpPr/>
                <p:nvPr/>
              </p:nvSpPr>
              <p:spPr>
                <a:xfrm>
                  <a:off x="1450453"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26" name="Téglalap 25"/>
                <p:cNvSpPr/>
                <p:nvPr/>
              </p:nvSpPr>
              <p:spPr>
                <a:xfrm>
                  <a:off x="1634074"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27" name="Téglalap 26"/>
                <p:cNvSpPr/>
                <p:nvPr/>
              </p:nvSpPr>
              <p:spPr>
                <a:xfrm>
                  <a:off x="1817694"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28" name="Téglalap 27"/>
                <p:cNvSpPr/>
                <p:nvPr/>
              </p:nvSpPr>
              <p:spPr>
                <a:xfrm>
                  <a:off x="2001314"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29" name="Téglalap 28"/>
                <p:cNvSpPr/>
                <p:nvPr/>
              </p:nvSpPr>
              <p:spPr>
                <a:xfrm>
                  <a:off x="2184935"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30" name="Téglalap 29"/>
                <p:cNvSpPr/>
                <p:nvPr/>
              </p:nvSpPr>
              <p:spPr>
                <a:xfrm>
                  <a:off x="2368555"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31" name="Téglalap 30"/>
                <p:cNvSpPr/>
                <p:nvPr/>
              </p:nvSpPr>
              <p:spPr>
                <a:xfrm>
                  <a:off x="2552176"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32" name="Téglalap 31"/>
                <p:cNvSpPr/>
                <p:nvPr/>
              </p:nvSpPr>
              <p:spPr>
                <a:xfrm>
                  <a:off x="2735796"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33" name="Téglalap 32"/>
                <p:cNvSpPr/>
                <p:nvPr/>
              </p:nvSpPr>
              <p:spPr>
                <a:xfrm>
                  <a:off x="2919416"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34" name="Téglalap 33"/>
                <p:cNvSpPr/>
                <p:nvPr/>
              </p:nvSpPr>
              <p:spPr>
                <a:xfrm>
                  <a:off x="3103037"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35" name="Téglalap 34"/>
                <p:cNvSpPr/>
                <p:nvPr/>
              </p:nvSpPr>
              <p:spPr>
                <a:xfrm>
                  <a:off x="3286657"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36" name="Téglalap 35"/>
                <p:cNvSpPr/>
                <p:nvPr/>
              </p:nvSpPr>
              <p:spPr>
                <a:xfrm>
                  <a:off x="3470278"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37" name="Téglalap 36"/>
                <p:cNvSpPr/>
                <p:nvPr/>
              </p:nvSpPr>
              <p:spPr>
                <a:xfrm>
                  <a:off x="3653898"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38" name="Téglalap 37"/>
                <p:cNvSpPr/>
                <p:nvPr/>
              </p:nvSpPr>
              <p:spPr>
                <a:xfrm>
                  <a:off x="3837518"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39" name="Téglalap 38"/>
                <p:cNvSpPr/>
                <p:nvPr/>
              </p:nvSpPr>
              <p:spPr>
                <a:xfrm>
                  <a:off x="4204759"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40" name="Téglalap 39"/>
                <p:cNvSpPr/>
                <p:nvPr/>
              </p:nvSpPr>
              <p:spPr>
                <a:xfrm>
                  <a:off x="4388380"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41" name="Téglalap 40"/>
                <p:cNvSpPr/>
                <p:nvPr/>
              </p:nvSpPr>
              <p:spPr>
                <a:xfrm>
                  <a:off x="4021139"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42" name="Téglalap 41"/>
                <p:cNvSpPr/>
                <p:nvPr/>
              </p:nvSpPr>
              <p:spPr>
                <a:xfrm>
                  <a:off x="4572000"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43" name="Téglalap 42"/>
                <p:cNvSpPr/>
                <p:nvPr/>
              </p:nvSpPr>
              <p:spPr>
                <a:xfrm>
                  <a:off x="4755620"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44" name="Téglalap 43"/>
                <p:cNvSpPr/>
                <p:nvPr/>
              </p:nvSpPr>
              <p:spPr>
                <a:xfrm>
                  <a:off x="4939241"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45" name="Téglalap 44"/>
                <p:cNvSpPr/>
                <p:nvPr/>
              </p:nvSpPr>
              <p:spPr>
                <a:xfrm>
                  <a:off x="5122861"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46" name="Téglalap 45"/>
                <p:cNvSpPr/>
                <p:nvPr/>
              </p:nvSpPr>
              <p:spPr>
                <a:xfrm>
                  <a:off x="5306482"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47" name="Téglalap 46"/>
                <p:cNvSpPr/>
                <p:nvPr/>
              </p:nvSpPr>
              <p:spPr>
                <a:xfrm>
                  <a:off x="5490102"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48" name="Téglalap 47"/>
                <p:cNvSpPr/>
                <p:nvPr/>
              </p:nvSpPr>
              <p:spPr>
                <a:xfrm>
                  <a:off x="5673722"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49" name="Téglalap 48"/>
                <p:cNvSpPr/>
                <p:nvPr/>
              </p:nvSpPr>
              <p:spPr>
                <a:xfrm>
                  <a:off x="5857343"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50" name="Téglalap 49"/>
                <p:cNvSpPr/>
                <p:nvPr/>
              </p:nvSpPr>
              <p:spPr>
                <a:xfrm>
                  <a:off x="6040963"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51" name="Téglalap 50"/>
                <p:cNvSpPr/>
                <p:nvPr/>
              </p:nvSpPr>
              <p:spPr>
                <a:xfrm>
                  <a:off x="6224584"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52" name="Téglalap 51"/>
                <p:cNvSpPr/>
                <p:nvPr/>
              </p:nvSpPr>
              <p:spPr>
                <a:xfrm>
                  <a:off x="6408204"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53" name="Téglalap 52"/>
                <p:cNvSpPr/>
                <p:nvPr/>
              </p:nvSpPr>
              <p:spPr>
                <a:xfrm>
                  <a:off x="6591824"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54" name="Téglalap 53"/>
                <p:cNvSpPr/>
                <p:nvPr/>
              </p:nvSpPr>
              <p:spPr>
                <a:xfrm>
                  <a:off x="6775445"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55" name="Téglalap 54"/>
                <p:cNvSpPr/>
                <p:nvPr/>
              </p:nvSpPr>
              <p:spPr>
                <a:xfrm>
                  <a:off x="6959065"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56" name="Téglalap 55"/>
                <p:cNvSpPr/>
                <p:nvPr/>
              </p:nvSpPr>
              <p:spPr>
                <a:xfrm>
                  <a:off x="7142686"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57" name="Téglalap 56"/>
                <p:cNvSpPr/>
                <p:nvPr/>
              </p:nvSpPr>
              <p:spPr>
                <a:xfrm>
                  <a:off x="7326306"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58" name="Téglalap 57"/>
                <p:cNvSpPr/>
                <p:nvPr/>
              </p:nvSpPr>
              <p:spPr>
                <a:xfrm>
                  <a:off x="7509926"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59" name="Téglalap 58"/>
                <p:cNvSpPr/>
                <p:nvPr/>
              </p:nvSpPr>
              <p:spPr>
                <a:xfrm>
                  <a:off x="7877167"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60" name="Téglalap 59"/>
                <p:cNvSpPr/>
                <p:nvPr/>
              </p:nvSpPr>
              <p:spPr>
                <a:xfrm>
                  <a:off x="8060788"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61" name="Téglalap 60"/>
                <p:cNvSpPr/>
                <p:nvPr/>
              </p:nvSpPr>
              <p:spPr>
                <a:xfrm>
                  <a:off x="7693547"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grpSp>
          <p:cxnSp>
            <p:nvCxnSpPr>
              <p:cNvPr id="16" name="Egyenes összekötő 15"/>
              <p:cNvCxnSpPr/>
              <p:nvPr/>
            </p:nvCxnSpPr>
            <p:spPr>
              <a:xfrm>
                <a:off x="8244408" y="4725144"/>
                <a:ext cx="0" cy="144016"/>
              </a:xfrm>
              <a:prstGeom prst="line">
                <a:avLst/>
              </a:prstGeom>
              <a:ln w="19050"/>
            </p:spPr>
            <p:style>
              <a:lnRef idx="1">
                <a:schemeClr val="accent1"/>
              </a:lnRef>
              <a:fillRef idx="0">
                <a:schemeClr val="accent1"/>
              </a:fillRef>
              <a:effectRef idx="0">
                <a:schemeClr val="accent1"/>
              </a:effectRef>
              <a:fontRef idx="minor">
                <a:schemeClr val="tx1"/>
              </a:fontRef>
            </p:style>
          </p:cxnSp>
          <p:sp>
            <p:nvSpPr>
              <p:cNvPr id="17" name="Téglalap 16"/>
              <p:cNvSpPr/>
              <p:nvPr/>
            </p:nvSpPr>
            <p:spPr>
              <a:xfrm>
                <a:off x="827584" y="4869160"/>
                <a:ext cx="518091" cy="400110"/>
              </a:xfrm>
              <a:prstGeom prst="rect">
                <a:avLst/>
              </a:prstGeom>
            </p:spPr>
            <p:txBody>
              <a:bodyPr wrap="none">
                <a:spAutoFit/>
              </a:bodyPr>
              <a:lstStyle/>
              <a:p>
                <a:r>
                  <a:rPr lang="hu-HU" sz="1000" b="1" i="1" dirty="0" smtClean="0">
                    <a:solidFill>
                      <a:schemeClr val="tx2"/>
                    </a:solidFill>
                  </a:rPr>
                  <a:t>3400 </a:t>
                </a:r>
              </a:p>
              <a:p>
                <a:r>
                  <a:rPr lang="hu-HU" sz="1000" b="1" i="1" dirty="0" smtClean="0">
                    <a:solidFill>
                      <a:schemeClr val="tx2"/>
                    </a:solidFill>
                  </a:rPr>
                  <a:t> MHz </a:t>
                </a:r>
                <a:endParaRPr lang="hu-HU" sz="1000" dirty="0"/>
              </a:p>
            </p:txBody>
          </p:sp>
          <p:sp>
            <p:nvSpPr>
              <p:cNvPr id="18" name="Téglalap 17"/>
              <p:cNvSpPr/>
              <p:nvPr/>
            </p:nvSpPr>
            <p:spPr>
              <a:xfrm>
                <a:off x="4355976" y="4869160"/>
                <a:ext cx="518091" cy="400110"/>
              </a:xfrm>
              <a:prstGeom prst="rect">
                <a:avLst/>
              </a:prstGeom>
            </p:spPr>
            <p:txBody>
              <a:bodyPr wrap="none">
                <a:spAutoFit/>
              </a:bodyPr>
              <a:lstStyle/>
              <a:p>
                <a:r>
                  <a:rPr lang="hu-HU" sz="1000" b="1" i="1" dirty="0" smtClean="0">
                    <a:solidFill>
                      <a:schemeClr val="tx2"/>
                    </a:solidFill>
                  </a:rPr>
                  <a:t>3500 </a:t>
                </a:r>
              </a:p>
              <a:p>
                <a:r>
                  <a:rPr lang="hu-HU" sz="1000" b="1" i="1" dirty="0" smtClean="0">
                    <a:solidFill>
                      <a:schemeClr val="tx2"/>
                    </a:solidFill>
                  </a:rPr>
                  <a:t> MHz </a:t>
                </a:r>
                <a:endParaRPr lang="hu-HU" sz="1000" dirty="0"/>
              </a:p>
            </p:txBody>
          </p:sp>
          <p:sp>
            <p:nvSpPr>
              <p:cNvPr id="19" name="Téglalap 18"/>
              <p:cNvSpPr/>
              <p:nvPr/>
            </p:nvSpPr>
            <p:spPr>
              <a:xfrm>
                <a:off x="7956376" y="4869160"/>
                <a:ext cx="518091" cy="400110"/>
              </a:xfrm>
              <a:prstGeom prst="rect">
                <a:avLst/>
              </a:prstGeom>
            </p:spPr>
            <p:txBody>
              <a:bodyPr wrap="none">
                <a:spAutoFit/>
              </a:bodyPr>
              <a:lstStyle/>
              <a:p>
                <a:r>
                  <a:rPr lang="hu-HU" sz="1000" b="1" i="1" dirty="0" smtClean="0">
                    <a:solidFill>
                      <a:schemeClr val="tx2"/>
                    </a:solidFill>
                  </a:rPr>
                  <a:t>3600 </a:t>
                </a:r>
              </a:p>
              <a:p>
                <a:r>
                  <a:rPr lang="hu-HU" sz="1000" b="1" i="1" dirty="0" smtClean="0">
                    <a:solidFill>
                      <a:schemeClr val="tx2"/>
                    </a:solidFill>
                  </a:rPr>
                  <a:t> MHz </a:t>
                </a:r>
                <a:endParaRPr lang="hu-HU" sz="1000" dirty="0"/>
              </a:p>
            </p:txBody>
          </p:sp>
        </p:grpSp>
        <p:grpSp>
          <p:nvGrpSpPr>
            <p:cNvPr id="62" name="Csoportba foglalás 61"/>
            <p:cNvGrpSpPr/>
            <p:nvPr/>
          </p:nvGrpSpPr>
          <p:grpSpPr>
            <a:xfrm>
              <a:off x="539552" y="3068960"/>
              <a:ext cx="7200800" cy="832158"/>
              <a:chOff x="1043608" y="4509120"/>
              <a:chExt cx="7200800" cy="832158"/>
            </a:xfrm>
          </p:grpSpPr>
          <p:cxnSp>
            <p:nvCxnSpPr>
              <p:cNvPr id="63" name="Egyenes összekötő 62"/>
              <p:cNvCxnSpPr/>
              <p:nvPr/>
            </p:nvCxnSpPr>
            <p:spPr>
              <a:xfrm>
                <a:off x="4283968" y="4797152"/>
                <a:ext cx="0" cy="144016"/>
              </a:xfrm>
              <a:prstGeom prst="line">
                <a:avLst/>
              </a:prstGeom>
              <a:ln w="19050"/>
            </p:spPr>
            <p:style>
              <a:lnRef idx="1">
                <a:schemeClr val="accent1"/>
              </a:lnRef>
              <a:fillRef idx="0">
                <a:schemeClr val="accent1"/>
              </a:fillRef>
              <a:effectRef idx="0">
                <a:schemeClr val="accent1"/>
              </a:effectRef>
              <a:fontRef idx="minor">
                <a:schemeClr val="tx1"/>
              </a:fontRef>
            </p:style>
          </p:cxnSp>
          <p:grpSp>
            <p:nvGrpSpPr>
              <p:cNvPr id="64" name="Csoportba foglalás 63"/>
              <p:cNvGrpSpPr/>
              <p:nvPr/>
            </p:nvGrpSpPr>
            <p:grpSpPr>
              <a:xfrm>
                <a:off x="1043608" y="4509120"/>
                <a:ext cx="7200800" cy="288032"/>
                <a:chOff x="899592" y="3356992"/>
                <a:chExt cx="7344816" cy="216024"/>
              </a:xfrm>
              <a:solidFill>
                <a:srgbClr val="B7F7CC"/>
              </a:solidFill>
            </p:grpSpPr>
            <p:cxnSp>
              <p:nvCxnSpPr>
                <p:cNvPr id="69" name="Egyenes összekötő 68"/>
                <p:cNvCxnSpPr/>
                <p:nvPr/>
              </p:nvCxnSpPr>
              <p:spPr>
                <a:xfrm>
                  <a:off x="899592" y="3356992"/>
                  <a:ext cx="0" cy="216024"/>
                </a:xfrm>
                <a:prstGeom prst="line">
                  <a:avLst/>
                </a:prstGeom>
                <a:grpFill/>
              </p:spPr>
              <p:style>
                <a:lnRef idx="1">
                  <a:schemeClr val="accent1"/>
                </a:lnRef>
                <a:fillRef idx="0">
                  <a:schemeClr val="accent1"/>
                </a:fillRef>
                <a:effectRef idx="0">
                  <a:schemeClr val="accent1"/>
                </a:effectRef>
                <a:fontRef idx="minor">
                  <a:schemeClr val="tx1"/>
                </a:fontRef>
              </p:style>
            </p:cxnSp>
            <p:cxnSp>
              <p:nvCxnSpPr>
                <p:cNvPr id="70" name="Egyenes összekötő 69"/>
                <p:cNvCxnSpPr/>
                <p:nvPr/>
              </p:nvCxnSpPr>
              <p:spPr>
                <a:xfrm>
                  <a:off x="8244408" y="3356992"/>
                  <a:ext cx="0" cy="216024"/>
                </a:xfrm>
                <a:prstGeom prst="line">
                  <a:avLst/>
                </a:prstGeom>
                <a:grpFill/>
              </p:spPr>
              <p:style>
                <a:lnRef idx="1">
                  <a:schemeClr val="accent1"/>
                </a:lnRef>
                <a:fillRef idx="0">
                  <a:schemeClr val="accent1"/>
                </a:fillRef>
                <a:effectRef idx="0">
                  <a:schemeClr val="accent1"/>
                </a:effectRef>
                <a:fontRef idx="minor">
                  <a:schemeClr val="tx1"/>
                </a:fontRef>
              </p:style>
            </p:cxnSp>
            <p:sp>
              <p:nvSpPr>
                <p:cNvPr id="71" name="Téglalap 70"/>
                <p:cNvSpPr/>
                <p:nvPr/>
              </p:nvSpPr>
              <p:spPr>
                <a:xfrm>
                  <a:off x="899592" y="3356992"/>
                  <a:ext cx="367241" cy="216024"/>
                </a:xfrm>
                <a:prstGeom prst="rect">
                  <a:avLst/>
                </a:prstGeom>
                <a:no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72" name="Téglalap 71"/>
                <p:cNvSpPr/>
                <p:nvPr/>
              </p:nvSpPr>
              <p:spPr>
                <a:xfrm>
                  <a:off x="1266833"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73" name="Téglalap 72"/>
                <p:cNvSpPr/>
                <p:nvPr/>
              </p:nvSpPr>
              <p:spPr>
                <a:xfrm>
                  <a:off x="1450453"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74" name="Téglalap 73"/>
                <p:cNvSpPr/>
                <p:nvPr/>
              </p:nvSpPr>
              <p:spPr>
                <a:xfrm>
                  <a:off x="1634074"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75" name="Téglalap 74"/>
                <p:cNvSpPr/>
                <p:nvPr/>
              </p:nvSpPr>
              <p:spPr>
                <a:xfrm>
                  <a:off x="1817694"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76" name="Téglalap 75"/>
                <p:cNvSpPr/>
                <p:nvPr/>
              </p:nvSpPr>
              <p:spPr>
                <a:xfrm>
                  <a:off x="2001314"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77" name="Téglalap 76"/>
                <p:cNvSpPr/>
                <p:nvPr/>
              </p:nvSpPr>
              <p:spPr>
                <a:xfrm>
                  <a:off x="2184935"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78" name="Téglalap 77"/>
                <p:cNvSpPr/>
                <p:nvPr/>
              </p:nvSpPr>
              <p:spPr>
                <a:xfrm>
                  <a:off x="2368555"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79" name="Téglalap 78"/>
                <p:cNvSpPr/>
                <p:nvPr/>
              </p:nvSpPr>
              <p:spPr>
                <a:xfrm>
                  <a:off x="2552176"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80" name="Téglalap 79"/>
                <p:cNvSpPr/>
                <p:nvPr/>
              </p:nvSpPr>
              <p:spPr>
                <a:xfrm>
                  <a:off x="2735796"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81" name="Téglalap 80"/>
                <p:cNvSpPr/>
                <p:nvPr/>
              </p:nvSpPr>
              <p:spPr>
                <a:xfrm>
                  <a:off x="2919416"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82" name="Téglalap 81"/>
                <p:cNvSpPr/>
                <p:nvPr/>
              </p:nvSpPr>
              <p:spPr>
                <a:xfrm>
                  <a:off x="3103037"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83" name="Téglalap 82"/>
                <p:cNvSpPr/>
                <p:nvPr/>
              </p:nvSpPr>
              <p:spPr>
                <a:xfrm>
                  <a:off x="3286657"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84" name="Téglalap 83"/>
                <p:cNvSpPr/>
                <p:nvPr/>
              </p:nvSpPr>
              <p:spPr>
                <a:xfrm>
                  <a:off x="3470278"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85" name="Téglalap 84"/>
                <p:cNvSpPr/>
                <p:nvPr/>
              </p:nvSpPr>
              <p:spPr>
                <a:xfrm>
                  <a:off x="3653898"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86" name="Téglalap 85"/>
                <p:cNvSpPr/>
                <p:nvPr/>
              </p:nvSpPr>
              <p:spPr>
                <a:xfrm>
                  <a:off x="3837518"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87" name="Téglalap 86"/>
                <p:cNvSpPr/>
                <p:nvPr/>
              </p:nvSpPr>
              <p:spPr>
                <a:xfrm>
                  <a:off x="4204759" y="3356992"/>
                  <a:ext cx="734482" cy="216024"/>
                </a:xfrm>
                <a:prstGeom prst="rect">
                  <a:avLst/>
                </a:prstGeom>
                <a:no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88" name="Téglalap 87"/>
                <p:cNvSpPr/>
                <p:nvPr/>
              </p:nvSpPr>
              <p:spPr>
                <a:xfrm>
                  <a:off x="4021139"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89" name="Téglalap 88"/>
                <p:cNvSpPr/>
                <p:nvPr/>
              </p:nvSpPr>
              <p:spPr>
                <a:xfrm>
                  <a:off x="4939241"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90" name="Téglalap 89"/>
                <p:cNvSpPr/>
                <p:nvPr/>
              </p:nvSpPr>
              <p:spPr>
                <a:xfrm>
                  <a:off x="5122861"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91" name="Téglalap 90"/>
                <p:cNvSpPr/>
                <p:nvPr/>
              </p:nvSpPr>
              <p:spPr>
                <a:xfrm>
                  <a:off x="5306482"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92" name="Téglalap 91"/>
                <p:cNvSpPr/>
                <p:nvPr/>
              </p:nvSpPr>
              <p:spPr>
                <a:xfrm>
                  <a:off x="5490102"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93" name="Téglalap 92"/>
                <p:cNvSpPr/>
                <p:nvPr/>
              </p:nvSpPr>
              <p:spPr>
                <a:xfrm>
                  <a:off x="5673722"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94" name="Téglalap 93"/>
                <p:cNvSpPr/>
                <p:nvPr/>
              </p:nvSpPr>
              <p:spPr>
                <a:xfrm>
                  <a:off x="5857343"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95" name="Téglalap 94"/>
                <p:cNvSpPr/>
                <p:nvPr/>
              </p:nvSpPr>
              <p:spPr>
                <a:xfrm>
                  <a:off x="6040963"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96" name="Téglalap 95"/>
                <p:cNvSpPr/>
                <p:nvPr/>
              </p:nvSpPr>
              <p:spPr>
                <a:xfrm>
                  <a:off x="6224584"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97" name="Téglalap 96"/>
                <p:cNvSpPr/>
                <p:nvPr/>
              </p:nvSpPr>
              <p:spPr>
                <a:xfrm>
                  <a:off x="6408204"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98" name="Téglalap 97"/>
                <p:cNvSpPr/>
                <p:nvPr/>
              </p:nvSpPr>
              <p:spPr>
                <a:xfrm>
                  <a:off x="6591824"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99" name="Téglalap 98"/>
                <p:cNvSpPr/>
                <p:nvPr/>
              </p:nvSpPr>
              <p:spPr>
                <a:xfrm>
                  <a:off x="6775445"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00" name="Téglalap 99"/>
                <p:cNvSpPr/>
                <p:nvPr/>
              </p:nvSpPr>
              <p:spPr>
                <a:xfrm>
                  <a:off x="6959065"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01" name="Téglalap 100"/>
                <p:cNvSpPr/>
                <p:nvPr/>
              </p:nvSpPr>
              <p:spPr>
                <a:xfrm>
                  <a:off x="7142686"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02" name="Téglalap 101"/>
                <p:cNvSpPr/>
                <p:nvPr/>
              </p:nvSpPr>
              <p:spPr>
                <a:xfrm>
                  <a:off x="7326306"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03" name="Téglalap 102"/>
                <p:cNvSpPr/>
                <p:nvPr/>
              </p:nvSpPr>
              <p:spPr>
                <a:xfrm>
                  <a:off x="7509926"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04" name="Téglalap 103"/>
                <p:cNvSpPr/>
                <p:nvPr/>
              </p:nvSpPr>
              <p:spPr>
                <a:xfrm>
                  <a:off x="7877167" y="3356992"/>
                  <a:ext cx="367241" cy="216024"/>
                </a:xfrm>
                <a:prstGeom prst="rect">
                  <a:avLst/>
                </a:prstGeom>
                <a:no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05" name="Téglalap 104"/>
                <p:cNvSpPr/>
                <p:nvPr/>
              </p:nvSpPr>
              <p:spPr>
                <a:xfrm>
                  <a:off x="7693547" y="3356992"/>
                  <a:ext cx="183620" cy="216024"/>
                </a:xfrm>
                <a:prstGeom prst="rect">
                  <a:avLst/>
                </a:prstGeom>
                <a:grpFill/>
                <a:ln w="31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grpSp>
          <p:sp>
            <p:nvSpPr>
              <p:cNvPr id="67" name="Téglalap 66"/>
              <p:cNvSpPr/>
              <p:nvPr/>
            </p:nvSpPr>
            <p:spPr>
              <a:xfrm>
                <a:off x="4067944" y="4941168"/>
                <a:ext cx="518091" cy="400110"/>
              </a:xfrm>
              <a:prstGeom prst="rect">
                <a:avLst/>
              </a:prstGeom>
            </p:spPr>
            <p:txBody>
              <a:bodyPr wrap="none">
                <a:spAutoFit/>
              </a:bodyPr>
              <a:lstStyle/>
              <a:p>
                <a:r>
                  <a:rPr lang="hu-HU" sz="1000" b="1" i="1" dirty="0" smtClean="0">
                    <a:solidFill>
                      <a:schemeClr val="tx2"/>
                    </a:solidFill>
                  </a:rPr>
                  <a:t>3490 </a:t>
                </a:r>
              </a:p>
              <a:p>
                <a:r>
                  <a:rPr lang="hu-HU" sz="1000" b="1" i="1" dirty="0" smtClean="0">
                    <a:solidFill>
                      <a:schemeClr val="tx2"/>
                    </a:solidFill>
                  </a:rPr>
                  <a:t> MHz </a:t>
                </a:r>
                <a:endParaRPr lang="hu-HU" sz="1000" dirty="0"/>
              </a:p>
            </p:txBody>
          </p:sp>
        </p:grpSp>
        <p:cxnSp>
          <p:nvCxnSpPr>
            <p:cNvPr id="106" name="Egyenes összekötő 105"/>
            <p:cNvCxnSpPr/>
            <p:nvPr/>
          </p:nvCxnSpPr>
          <p:spPr>
            <a:xfrm>
              <a:off x="7740352" y="3429000"/>
              <a:ext cx="0" cy="504056"/>
            </a:xfrm>
            <a:prstGeom prst="line">
              <a:avLst/>
            </a:prstGeom>
            <a:ln w="19050"/>
          </p:spPr>
          <p:style>
            <a:lnRef idx="1">
              <a:schemeClr val="accent1"/>
            </a:lnRef>
            <a:fillRef idx="0">
              <a:schemeClr val="accent1"/>
            </a:fillRef>
            <a:effectRef idx="0">
              <a:schemeClr val="accent1"/>
            </a:effectRef>
            <a:fontRef idx="minor">
              <a:schemeClr val="tx1"/>
            </a:fontRef>
          </p:style>
        </p:cxnSp>
        <p:cxnSp>
          <p:nvCxnSpPr>
            <p:cNvPr id="109" name="Egyenes összekötő 108"/>
            <p:cNvCxnSpPr/>
            <p:nvPr/>
          </p:nvCxnSpPr>
          <p:spPr>
            <a:xfrm>
              <a:off x="539552" y="3429000"/>
              <a:ext cx="0" cy="504056"/>
            </a:xfrm>
            <a:prstGeom prst="line">
              <a:avLst/>
            </a:prstGeom>
            <a:ln w="19050"/>
          </p:spPr>
          <p:style>
            <a:lnRef idx="1">
              <a:schemeClr val="accent1"/>
            </a:lnRef>
            <a:fillRef idx="0">
              <a:schemeClr val="accent1"/>
            </a:fillRef>
            <a:effectRef idx="0">
              <a:schemeClr val="accent1"/>
            </a:effectRef>
            <a:fontRef idx="minor">
              <a:schemeClr val="tx1"/>
            </a:fontRef>
          </p:style>
        </p:cxnSp>
        <p:cxnSp>
          <p:nvCxnSpPr>
            <p:cNvPr id="110" name="Egyenes összekötő 109"/>
            <p:cNvCxnSpPr/>
            <p:nvPr/>
          </p:nvCxnSpPr>
          <p:spPr>
            <a:xfrm>
              <a:off x="899592" y="3356992"/>
              <a:ext cx="0" cy="144016"/>
            </a:xfrm>
            <a:prstGeom prst="line">
              <a:avLst/>
            </a:prstGeom>
            <a:ln w="19050"/>
          </p:spPr>
          <p:style>
            <a:lnRef idx="1">
              <a:schemeClr val="accent1"/>
            </a:lnRef>
            <a:fillRef idx="0">
              <a:schemeClr val="accent1"/>
            </a:fillRef>
            <a:effectRef idx="0">
              <a:schemeClr val="accent1"/>
            </a:effectRef>
            <a:fontRef idx="minor">
              <a:schemeClr val="tx1"/>
            </a:fontRef>
          </p:style>
        </p:cxnSp>
        <p:sp>
          <p:nvSpPr>
            <p:cNvPr id="111" name="Téglalap 110"/>
            <p:cNvSpPr/>
            <p:nvPr/>
          </p:nvSpPr>
          <p:spPr>
            <a:xfrm>
              <a:off x="683568" y="3501008"/>
              <a:ext cx="486030" cy="400110"/>
            </a:xfrm>
            <a:prstGeom prst="rect">
              <a:avLst/>
            </a:prstGeom>
          </p:spPr>
          <p:txBody>
            <a:bodyPr wrap="none">
              <a:spAutoFit/>
            </a:bodyPr>
            <a:lstStyle/>
            <a:p>
              <a:r>
                <a:rPr lang="hu-HU" sz="1000" b="1" i="1" dirty="0" smtClean="0">
                  <a:solidFill>
                    <a:schemeClr val="tx2"/>
                  </a:solidFill>
                </a:rPr>
                <a:t>3410 </a:t>
              </a:r>
            </a:p>
            <a:p>
              <a:r>
                <a:rPr lang="hu-HU" sz="1000" b="1" i="1" dirty="0" smtClean="0">
                  <a:solidFill>
                    <a:schemeClr val="tx2"/>
                  </a:solidFill>
                </a:rPr>
                <a:t> MHz </a:t>
              </a:r>
              <a:endParaRPr lang="hu-HU" sz="1000" dirty="0"/>
            </a:p>
          </p:txBody>
        </p:sp>
        <p:cxnSp>
          <p:nvCxnSpPr>
            <p:cNvPr id="112" name="Egyenes összekötő 111"/>
            <p:cNvCxnSpPr/>
            <p:nvPr/>
          </p:nvCxnSpPr>
          <p:spPr>
            <a:xfrm>
              <a:off x="4499992" y="3356992"/>
              <a:ext cx="0" cy="144016"/>
            </a:xfrm>
            <a:prstGeom prst="line">
              <a:avLst/>
            </a:prstGeom>
            <a:ln w="19050"/>
          </p:spPr>
          <p:style>
            <a:lnRef idx="1">
              <a:schemeClr val="accent1"/>
            </a:lnRef>
            <a:fillRef idx="0">
              <a:schemeClr val="accent1"/>
            </a:fillRef>
            <a:effectRef idx="0">
              <a:schemeClr val="accent1"/>
            </a:effectRef>
            <a:fontRef idx="minor">
              <a:schemeClr val="tx1"/>
            </a:fontRef>
          </p:style>
        </p:cxnSp>
        <p:cxnSp>
          <p:nvCxnSpPr>
            <p:cNvPr id="113" name="Egyenes összekötő 112"/>
            <p:cNvCxnSpPr/>
            <p:nvPr/>
          </p:nvCxnSpPr>
          <p:spPr>
            <a:xfrm>
              <a:off x="7380312" y="3356992"/>
              <a:ext cx="0" cy="144016"/>
            </a:xfrm>
            <a:prstGeom prst="line">
              <a:avLst/>
            </a:prstGeom>
            <a:ln w="19050"/>
          </p:spPr>
          <p:style>
            <a:lnRef idx="1">
              <a:schemeClr val="accent1"/>
            </a:lnRef>
            <a:fillRef idx="0">
              <a:schemeClr val="accent1"/>
            </a:fillRef>
            <a:effectRef idx="0">
              <a:schemeClr val="accent1"/>
            </a:effectRef>
            <a:fontRef idx="minor">
              <a:schemeClr val="tx1"/>
            </a:fontRef>
          </p:style>
        </p:cxnSp>
        <p:sp>
          <p:nvSpPr>
            <p:cNvPr id="115" name="Téglalap 114"/>
            <p:cNvSpPr/>
            <p:nvPr/>
          </p:nvSpPr>
          <p:spPr>
            <a:xfrm>
              <a:off x="4283968" y="3501008"/>
              <a:ext cx="486030" cy="400110"/>
            </a:xfrm>
            <a:prstGeom prst="rect">
              <a:avLst/>
            </a:prstGeom>
          </p:spPr>
          <p:txBody>
            <a:bodyPr wrap="none">
              <a:spAutoFit/>
            </a:bodyPr>
            <a:lstStyle/>
            <a:p>
              <a:r>
                <a:rPr lang="hu-HU" sz="1000" b="1" i="1" dirty="0" smtClean="0">
                  <a:solidFill>
                    <a:schemeClr val="tx2"/>
                  </a:solidFill>
                </a:rPr>
                <a:t>3510 </a:t>
              </a:r>
            </a:p>
            <a:p>
              <a:r>
                <a:rPr lang="hu-HU" sz="1000" b="1" i="1" dirty="0" smtClean="0">
                  <a:solidFill>
                    <a:schemeClr val="tx2"/>
                  </a:solidFill>
                </a:rPr>
                <a:t> MHz </a:t>
              </a:r>
              <a:endParaRPr lang="hu-HU" sz="1000" dirty="0"/>
            </a:p>
          </p:txBody>
        </p:sp>
        <p:sp>
          <p:nvSpPr>
            <p:cNvPr id="116" name="Téglalap 115"/>
            <p:cNvSpPr/>
            <p:nvPr/>
          </p:nvSpPr>
          <p:spPr>
            <a:xfrm>
              <a:off x="7164288" y="3501008"/>
              <a:ext cx="486030" cy="400110"/>
            </a:xfrm>
            <a:prstGeom prst="rect">
              <a:avLst/>
            </a:prstGeom>
          </p:spPr>
          <p:txBody>
            <a:bodyPr wrap="none">
              <a:spAutoFit/>
            </a:bodyPr>
            <a:lstStyle/>
            <a:p>
              <a:r>
                <a:rPr lang="hu-HU" sz="1000" b="1" i="1" dirty="0" smtClean="0">
                  <a:solidFill>
                    <a:schemeClr val="tx2"/>
                  </a:solidFill>
                </a:rPr>
                <a:t>3590 </a:t>
              </a:r>
            </a:p>
            <a:p>
              <a:r>
                <a:rPr lang="hu-HU" sz="1000" b="1" i="1" dirty="0" smtClean="0">
                  <a:solidFill>
                    <a:schemeClr val="tx2"/>
                  </a:solidFill>
                </a:rPr>
                <a:t> MHz </a:t>
              </a:r>
              <a:endParaRPr lang="hu-HU" sz="1000" dirty="0"/>
            </a:p>
          </p:txBody>
        </p:sp>
        <p:sp>
          <p:nvSpPr>
            <p:cNvPr id="167" name="Szövegdoboz 166"/>
            <p:cNvSpPr txBox="1"/>
            <p:nvPr/>
          </p:nvSpPr>
          <p:spPr>
            <a:xfrm>
              <a:off x="8100392" y="3068960"/>
              <a:ext cx="648072" cy="369332"/>
            </a:xfrm>
            <a:prstGeom prst="rect">
              <a:avLst/>
            </a:prstGeom>
            <a:noFill/>
          </p:spPr>
          <p:txBody>
            <a:bodyPr wrap="square" rtlCol="0">
              <a:spAutoFit/>
            </a:bodyPr>
            <a:lstStyle/>
            <a:p>
              <a:r>
                <a:rPr lang="hu-HU" b="1" i="1" dirty="0" smtClean="0">
                  <a:solidFill>
                    <a:srgbClr val="002060"/>
                  </a:solidFill>
                </a:rPr>
                <a:t>FDD</a:t>
              </a:r>
              <a:endParaRPr lang="hu-HU" b="1" i="1" dirty="0">
                <a:solidFill>
                  <a:srgbClr val="002060"/>
                </a:solidFill>
              </a:endParaRPr>
            </a:p>
          </p:txBody>
        </p:sp>
        <p:sp>
          <p:nvSpPr>
            <p:cNvPr id="168" name="Szövegdoboz 167"/>
            <p:cNvSpPr txBox="1"/>
            <p:nvPr/>
          </p:nvSpPr>
          <p:spPr>
            <a:xfrm>
              <a:off x="8100392" y="4005064"/>
              <a:ext cx="648072" cy="369332"/>
            </a:xfrm>
            <a:prstGeom prst="rect">
              <a:avLst/>
            </a:prstGeom>
            <a:noFill/>
          </p:spPr>
          <p:txBody>
            <a:bodyPr wrap="square" rtlCol="0">
              <a:spAutoFit/>
            </a:bodyPr>
            <a:lstStyle/>
            <a:p>
              <a:r>
                <a:rPr lang="hu-HU" b="1" i="1" dirty="0" smtClean="0">
                  <a:solidFill>
                    <a:srgbClr val="002060"/>
                  </a:solidFill>
                </a:rPr>
                <a:t>TDD</a:t>
              </a:r>
              <a:endParaRPr lang="hu-HU" b="1" i="1" dirty="0">
                <a:solidFill>
                  <a:srgbClr val="002060"/>
                </a:solidFill>
              </a:endParaRPr>
            </a:p>
          </p:txBody>
        </p:sp>
      </p:grpSp>
      <p:sp>
        <p:nvSpPr>
          <p:cNvPr id="169" name="Szövegdoboz 168"/>
          <p:cNvSpPr txBox="1"/>
          <p:nvPr/>
        </p:nvSpPr>
        <p:spPr>
          <a:xfrm>
            <a:off x="8100392" y="5589240"/>
            <a:ext cx="648072" cy="369332"/>
          </a:xfrm>
          <a:prstGeom prst="rect">
            <a:avLst/>
          </a:prstGeom>
          <a:noFill/>
        </p:spPr>
        <p:txBody>
          <a:bodyPr wrap="square" rtlCol="0">
            <a:spAutoFit/>
          </a:bodyPr>
          <a:lstStyle/>
          <a:p>
            <a:r>
              <a:rPr lang="hu-HU" b="1" i="1" dirty="0" smtClean="0">
                <a:solidFill>
                  <a:srgbClr val="002060"/>
                </a:solidFill>
              </a:rPr>
              <a:t>TDD</a:t>
            </a:r>
            <a:endParaRPr lang="hu-HU" b="1" i="1" dirty="0">
              <a:solidFill>
                <a:srgbClr val="002060"/>
              </a:solidFill>
            </a:endParaRPr>
          </a:p>
        </p:txBody>
      </p:sp>
      <p:sp>
        <p:nvSpPr>
          <p:cNvPr id="170" name="Téglalap 169"/>
          <p:cNvSpPr/>
          <p:nvPr/>
        </p:nvSpPr>
        <p:spPr>
          <a:xfrm>
            <a:off x="4211960" y="188640"/>
            <a:ext cx="3744416" cy="461665"/>
          </a:xfrm>
          <a:prstGeom prst="rect">
            <a:avLst/>
          </a:prstGeom>
        </p:spPr>
        <p:txBody>
          <a:bodyPr wrap="square">
            <a:spAutoFit/>
          </a:bodyPr>
          <a:lstStyle/>
          <a:p>
            <a:r>
              <a:rPr lang="hu-HU" sz="2400" b="1" i="1" dirty="0" smtClean="0">
                <a:solidFill>
                  <a:srgbClr val="002060"/>
                </a:solidFill>
                <a:latin typeface="Arial" pitchFamily="34" charset="0"/>
                <a:cs typeface="Arial" pitchFamily="34" charset="0"/>
              </a:rPr>
              <a:t>3,4 – 3,8 </a:t>
            </a:r>
            <a:r>
              <a:rPr lang="hu-HU" sz="2400" b="1" i="1" dirty="0" err="1" smtClean="0">
                <a:solidFill>
                  <a:srgbClr val="002060"/>
                </a:solidFill>
                <a:latin typeface="Arial" pitchFamily="34" charset="0"/>
                <a:cs typeface="Arial" pitchFamily="34" charset="0"/>
              </a:rPr>
              <a:t>GHz</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band</a:t>
            </a:r>
            <a:r>
              <a:rPr lang="hu-HU" sz="2400" b="1" i="1" dirty="0" smtClean="0">
                <a:solidFill>
                  <a:srgbClr val="002060"/>
                </a:solidFill>
                <a:latin typeface="Arial" pitchFamily="34" charset="0"/>
                <a:cs typeface="Arial" pitchFamily="34" charset="0"/>
              </a:rPr>
              <a:t>  (2)</a:t>
            </a:r>
            <a:endParaRPr lang="hu-HU" sz="2400" i="1" dirty="0">
              <a:solidFill>
                <a:srgbClr val="002060"/>
              </a:solidFill>
              <a:latin typeface="Arial" pitchFamily="34" charset="0"/>
              <a:cs typeface="Arial" pitchFamily="34" charset="0"/>
            </a:endParaRPr>
          </a:p>
        </p:txBody>
      </p:sp>
      <p:sp>
        <p:nvSpPr>
          <p:cNvPr id="172" name="Szövegdoboz 171"/>
          <p:cNvSpPr txBox="1"/>
          <p:nvPr/>
        </p:nvSpPr>
        <p:spPr>
          <a:xfrm>
            <a:off x="4139952" y="6309320"/>
            <a:ext cx="4032448" cy="369332"/>
          </a:xfrm>
          <a:prstGeom prst="rect">
            <a:avLst/>
          </a:prstGeom>
        </p:spPr>
        <p:style>
          <a:lnRef idx="1">
            <a:schemeClr val="accent3"/>
          </a:lnRef>
          <a:fillRef idx="2">
            <a:schemeClr val="accent3"/>
          </a:fillRef>
          <a:effectRef idx="1">
            <a:schemeClr val="accent3"/>
          </a:effectRef>
          <a:fontRef idx="minor">
            <a:schemeClr val="dk1"/>
          </a:fontRef>
        </p:style>
        <p:txBody>
          <a:bodyPr wrap="square" rtlCol="0">
            <a:spAutoFit/>
          </a:bodyPr>
          <a:lstStyle/>
          <a:p>
            <a:r>
              <a:rPr lang="hu-HU" i="1" dirty="0" err="1" smtClean="0">
                <a:solidFill>
                  <a:srgbClr val="002060"/>
                </a:solidFill>
              </a:rPr>
              <a:t>Implementation</a:t>
            </a:r>
            <a:r>
              <a:rPr lang="hu-HU" i="1" dirty="0" smtClean="0">
                <a:solidFill>
                  <a:srgbClr val="002060"/>
                </a:solidFill>
              </a:rPr>
              <a:t> </a:t>
            </a:r>
            <a:r>
              <a:rPr lang="hu-HU" i="1" dirty="0" err="1" smtClean="0">
                <a:solidFill>
                  <a:srgbClr val="002060"/>
                </a:solidFill>
              </a:rPr>
              <a:t>deadline</a:t>
            </a:r>
            <a:r>
              <a:rPr lang="hu-HU" i="1" dirty="0" smtClean="0">
                <a:solidFill>
                  <a:srgbClr val="002060"/>
                </a:solidFill>
              </a:rPr>
              <a:t> :  30 </a:t>
            </a:r>
            <a:r>
              <a:rPr lang="hu-HU" i="1" dirty="0" err="1" smtClean="0">
                <a:solidFill>
                  <a:srgbClr val="002060"/>
                </a:solidFill>
              </a:rPr>
              <a:t>June</a:t>
            </a:r>
            <a:r>
              <a:rPr lang="hu-HU" i="1" dirty="0" smtClean="0">
                <a:solidFill>
                  <a:srgbClr val="002060"/>
                </a:solidFill>
              </a:rPr>
              <a:t> 2015</a:t>
            </a:r>
            <a:endParaRPr lang="hu-HU" i="1" dirty="0">
              <a:solidFill>
                <a:srgbClr val="002060"/>
              </a:solidFill>
            </a:endParaRPr>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églalap 2"/>
          <p:cNvSpPr/>
          <p:nvPr/>
        </p:nvSpPr>
        <p:spPr>
          <a:xfrm>
            <a:off x="971600" y="2420888"/>
            <a:ext cx="6768752" cy="1200329"/>
          </a:xfrm>
          <a:prstGeom prst="rect">
            <a:avLst/>
          </a:prstGeom>
        </p:spPr>
        <p:style>
          <a:lnRef idx="1">
            <a:schemeClr val="accent5"/>
          </a:lnRef>
          <a:fillRef idx="2">
            <a:schemeClr val="accent5"/>
          </a:fillRef>
          <a:effectRef idx="1">
            <a:schemeClr val="accent5"/>
          </a:effectRef>
          <a:fontRef idx="minor">
            <a:schemeClr val="dk1"/>
          </a:fontRef>
        </p:style>
        <p:txBody>
          <a:bodyPr wrap="square">
            <a:spAutoFit/>
          </a:bodyPr>
          <a:lstStyle/>
          <a:p>
            <a:pPr>
              <a:buFont typeface="Wingdings" pitchFamily="2" charset="2"/>
              <a:buChar char="Ø"/>
            </a:pPr>
            <a:r>
              <a:rPr lang="hu-HU" b="1" i="1" dirty="0" smtClean="0">
                <a:solidFill>
                  <a:schemeClr val="tx2"/>
                </a:solidFill>
                <a:cs typeface="Arial" pitchFamily="34" charset="0"/>
              </a:rPr>
              <a:t>  </a:t>
            </a:r>
            <a:r>
              <a:rPr lang="hu-HU" b="1" i="1" dirty="0" err="1" smtClean="0">
                <a:solidFill>
                  <a:schemeClr val="tx2"/>
                </a:solidFill>
                <a:cs typeface="Arial" pitchFamily="34" charset="0"/>
              </a:rPr>
              <a:t>the</a:t>
            </a:r>
            <a:r>
              <a:rPr lang="hu-HU" b="1" i="1" dirty="0" smtClean="0">
                <a:solidFill>
                  <a:schemeClr val="tx2"/>
                </a:solidFill>
                <a:cs typeface="Arial" pitchFamily="34" charset="0"/>
              </a:rPr>
              <a:t> </a:t>
            </a:r>
            <a:r>
              <a:rPr lang="hu-HU" b="1" i="1" dirty="0" err="1" smtClean="0">
                <a:solidFill>
                  <a:schemeClr val="tx2"/>
                </a:solidFill>
                <a:cs typeface="Arial" pitchFamily="34" charset="0"/>
              </a:rPr>
              <a:t>Authority</a:t>
            </a:r>
            <a:r>
              <a:rPr lang="hu-HU" b="1" i="1" dirty="0" smtClean="0">
                <a:solidFill>
                  <a:schemeClr val="tx2"/>
                </a:solidFill>
                <a:cs typeface="Arial" pitchFamily="34" charset="0"/>
              </a:rPr>
              <a:t> </a:t>
            </a:r>
            <a:r>
              <a:rPr lang="hu-HU" b="1" i="1" dirty="0" err="1" smtClean="0">
                <a:solidFill>
                  <a:schemeClr val="tx2"/>
                </a:solidFill>
                <a:cs typeface="Arial" pitchFamily="34" charset="0"/>
              </a:rPr>
              <a:t>provided</a:t>
            </a:r>
            <a:r>
              <a:rPr lang="hu-HU" b="1" i="1" dirty="0" smtClean="0">
                <a:solidFill>
                  <a:schemeClr val="tx2"/>
                </a:solidFill>
                <a:cs typeface="Arial" pitchFamily="34" charset="0"/>
              </a:rPr>
              <a:t> </a:t>
            </a:r>
            <a:r>
              <a:rPr lang="hu-HU" b="1" i="1" dirty="0" err="1" smtClean="0">
                <a:solidFill>
                  <a:schemeClr val="tx2"/>
                </a:solidFill>
                <a:cs typeface="Arial" pitchFamily="34" charset="0"/>
              </a:rPr>
              <a:t>information</a:t>
            </a:r>
            <a:r>
              <a:rPr lang="hu-HU" b="1" i="1" dirty="0" smtClean="0">
                <a:solidFill>
                  <a:schemeClr val="tx2"/>
                </a:solidFill>
                <a:cs typeface="Arial" pitchFamily="34" charset="0"/>
              </a:rPr>
              <a:t> </a:t>
            </a:r>
            <a:r>
              <a:rPr lang="hu-HU" b="1" i="1" dirty="0" err="1" smtClean="0">
                <a:solidFill>
                  <a:schemeClr val="tx2"/>
                </a:solidFill>
                <a:cs typeface="Arial" pitchFamily="34" charset="0"/>
              </a:rPr>
              <a:t>about</a:t>
            </a:r>
            <a:endParaRPr lang="hu-HU" b="1" i="1" dirty="0" smtClean="0">
              <a:solidFill>
                <a:schemeClr val="tx2"/>
              </a:solidFill>
              <a:cs typeface="Arial" pitchFamily="34" charset="0"/>
            </a:endParaRPr>
          </a:p>
          <a:p>
            <a:pPr lvl="1">
              <a:buFontTx/>
              <a:buChar char="-"/>
            </a:pPr>
            <a:r>
              <a:rPr lang="hu-HU" b="1" i="1" dirty="0" smtClean="0">
                <a:solidFill>
                  <a:schemeClr val="tx2"/>
                </a:solidFill>
                <a:cs typeface="Arial" pitchFamily="34" charset="0"/>
              </a:rPr>
              <a:t>  </a:t>
            </a:r>
            <a:r>
              <a:rPr lang="hu-HU" b="1" i="1" dirty="0" err="1" smtClean="0">
                <a:solidFill>
                  <a:schemeClr val="tx2"/>
                </a:solidFill>
                <a:cs typeface="Arial" pitchFamily="34" charset="0"/>
              </a:rPr>
              <a:t>future</a:t>
            </a:r>
            <a:r>
              <a:rPr lang="hu-HU" b="1" i="1" dirty="0" smtClean="0">
                <a:solidFill>
                  <a:schemeClr val="tx2"/>
                </a:solidFill>
                <a:cs typeface="Arial" pitchFamily="34" charset="0"/>
              </a:rPr>
              <a:t> </a:t>
            </a:r>
            <a:r>
              <a:rPr lang="hu-HU" b="1" i="1" dirty="0" err="1" smtClean="0">
                <a:solidFill>
                  <a:schemeClr val="tx2"/>
                </a:solidFill>
                <a:cs typeface="Arial" pitchFamily="34" charset="0"/>
              </a:rPr>
              <a:t>planned</a:t>
            </a:r>
            <a:r>
              <a:rPr lang="hu-HU" b="1" i="1" dirty="0" smtClean="0">
                <a:solidFill>
                  <a:schemeClr val="tx2"/>
                </a:solidFill>
                <a:cs typeface="Arial" pitchFamily="34" charset="0"/>
              </a:rPr>
              <a:t> </a:t>
            </a:r>
            <a:r>
              <a:rPr lang="hu-HU" b="1" i="1" dirty="0" err="1" smtClean="0">
                <a:solidFill>
                  <a:schemeClr val="tx2"/>
                </a:solidFill>
                <a:cs typeface="Arial" pitchFamily="34" charset="0"/>
              </a:rPr>
              <a:t>utilisation</a:t>
            </a:r>
            <a:r>
              <a:rPr lang="hu-HU" b="1" i="1" dirty="0" smtClean="0">
                <a:solidFill>
                  <a:schemeClr val="tx2"/>
                </a:solidFill>
                <a:cs typeface="Arial" pitchFamily="34" charset="0"/>
              </a:rPr>
              <a:t> of </a:t>
            </a:r>
            <a:r>
              <a:rPr lang="hu-HU" b="1" i="1" dirty="0" err="1" smtClean="0">
                <a:solidFill>
                  <a:schemeClr val="tx2"/>
                </a:solidFill>
                <a:cs typeface="Arial" pitchFamily="34" charset="0"/>
              </a:rPr>
              <a:t>the</a:t>
            </a:r>
            <a:r>
              <a:rPr lang="hu-HU" b="1" i="1" dirty="0" smtClean="0">
                <a:solidFill>
                  <a:schemeClr val="tx2"/>
                </a:solidFill>
                <a:cs typeface="Arial" pitchFamily="34" charset="0"/>
              </a:rPr>
              <a:t> </a:t>
            </a:r>
            <a:r>
              <a:rPr lang="hu-HU" b="1" i="1" dirty="0" err="1" smtClean="0">
                <a:solidFill>
                  <a:schemeClr val="tx2"/>
                </a:solidFill>
                <a:cs typeface="Arial" pitchFamily="34" charset="0"/>
              </a:rPr>
              <a:t>frequency</a:t>
            </a:r>
            <a:r>
              <a:rPr lang="hu-HU" b="1" i="1" dirty="0" smtClean="0">
                <a:solidFill>
                  <a:schemeClr val="tx2"/>
                </a:solidFill>
                <a:cs typeface="Arial" pitchFamily="34" charset="0"/>
              </a:rPr>
              <a:t> </a:t>
            </a:r>
            <a:r>
              <a:rPr lang="hu-HU" b="1" i="1" dirty="0" err="1" smtClean="0">
                <a:solidFill>
                  <a:schemeClr val="tx2"/>
                </a:solidFill>
                <a:cs typeface="Arial" pitchFamily="34" charset="0"/>
              </a:rPr>
              <a:t>band</a:t>
            </a:r>
            <a:r>
              <a:rPr lang="hu-HU" b="1" i="1" dirty="0" smtClean="0">
                <a:solidFill>
                  <a:schemeClr val="tx2"/>
                </a:solidFill>
                <a:cs typeface="Arial" pitchFamily="34" charset="0"/>
              </a:rPr>
              <a:t>;</a:t>
            </a:r>
          </a:p>
          <a:p>
            <a:pPr lvl="1">
              <a:buFontTx/>
              <a:buChar char="-"/>
            </a:pPr>
            <a:r>
              <a:rPr lang="hu-HU" b="1" i="1" dirty="0" smtClean="0">
                <a:solidFill>
                  <a:schemeClr val="tx2"/>
                </a:solidFill>
                <a:cs typeface="Arial" pitchFamily="34" charset="0"/>
              </a:rPr>
              <a:t>  </a:t>
            </a:r>
            <a:r>
              <a:rPr lang="hu-HU" b="1" i="1" dirty="0" err="1" smtClean="0">
                <a:solidFill>
                  <a:schemeClr val="tx2"/>
                </a:solidFill>
                <a:cs typeface="Arial" pitchFamily="34" charset="0"/>
              </a:rPr>
              <a:t>regulatory</a:t>
            </a:r>
            <a:r>
              <a:rPr lang="hu-HU" b="1" i="1" dirty="0" smtClean="0">
                <a:solidFill>
                  <a:schemeClr val="tx2"/>
                </a:solidFill>
                <a:cs typeface="Arial" pitchFamily="34" charset="0"/>
              </a:rPr>
              <a:t> </a:t>
            </a:r>
            <a:r>
              <a:rPr lang="hu-HU" b="1" i="1" dirty="0" err="1" smtClean="0">
                <a:solidFill>
                  <a:schemeClr val="tx2"/>
                </a:solidFill>
                <a:cs typeface="Arial" pitchFamily="34" charset="0"/>
              </a:rPr>
              <a:t>enviroment</a:t>
            </a:r>
            <a:r>
              <a:rPr lang="hu-HU" b="1" i="1" dirty="0" smtClean="0">
                <a:solidFill>
                  <a:schemeClr val="tx2"/>
                </a:solidFill>
                <a:cs typeface="Arial" pitchFamily="34" charset="0"/>
              </a:rPr>
              <a:t>;</a:t>
            </a:r>
          </a:p>
          <a:p>
            <a:pPr lvl="1">
              <a:buFontTx/>
              <a:buChar char="-"/>
            </a:pPr>
            <a:r>
              <a:rPr lang="hu-HU" b="1" i="1" dirty="0" smtClean="0">
                <a:solidFill>
                  <a:schemeClr val="tx2"/>
                </a:solidFill>
                <a:cs typeface="Arial" pitchFamily="34" charset="0"/>
              </a:rPr>
              <a:t>  </a:t>
            </a:r>
            <a:r>
              <a:rPr lang="hu-HU" b="1" i="1" dirty="0" err="1" smtClean="0">
                <a:solidFill>
                  <a:schemeClr val="tx2"/>
                </a:solidFill>
                <a:cs typeface="Arial" pitchFamily="34" charset="0"/>
              </a:rPr>
              <a:t>process</a:t>
            </a:r>
            <a:r>
              <a:rPr lang="hu-HU" b="1" i="1" dirty="0" smtClean="0">
                <a:solidFill>
                  <a:schemeClr val="tx2"/>
                </a:solidFill>
                <a:cs typeface="Arial" pitchFamily="34" charset="0"/>
              </a:rPr>
              <a:t> of </a:t>
            </a:r>
            <a:r>
              <a:rPr lang="hu-HU" b="1" i="1" dirty="0" err="1" smtClean="0">
                <a:solidFill>
                  <a:schemeClr val="tx2"/>
                </a:solidFill>
                <a:cs typeface="Arial" pitchFamily="34" charset="0"/>
              </a:rPr>
              <a:t>intended</a:t>
            </a:r>
            <a:r>
              <a:rPr lang="hu-HU" b="1" i="1" dirty="0" smtClean="0">
                <a:solidFill>
                  <a:schemeClr val="tx2"/>
                </a:solidFill>
                <a:cs typeface="Arial" pitchFamily="34" charset="0"/>
              </a:rPr>
              <a:t> </a:t>
            </a:r>
            <a:r>
              <a:rPr lang="hu-HU" b="1" i="1" dirty="0" err="1" smtClean="0">
                <a:solidFill>
                  <a:schemeClr val="tx2"/>
                </a:solidFill>
                <a:cs typeface="Arial" pitchFamily="34" charset="0"/>
              </a:rPr>
              <a:t>course</a:t>
            </a:r>
            <a:endParaRPr lang="hu-HU" b="1" i="1" dirty="0" smtClean="0">
              <a:solidFill>
                <a:schemeClr val="tx2"/>
              </a:solidFill>
              <a:cs typeface="Arial" pitchFamily="34" charset="0"/>
            </a:endParaRPr>
          </a:p>
        </p:txBody>
      </p:sp>
      <p:sp>
        <p:nvSpPr>
          <p:cNvPr id="4" name="Téglalap 3"/>
          <p:cNvSpPr/>
          <p:nvPr/>
        </p:nvSpPr>
        <p:spPr>
          <a:xfrm>
            <a:off x="611560" y="1340768"/>
            <a:ext cx="6840760" cy="646331"/>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r>
              <a:rPr lang="hu-HU" b="1" i="1" dirty="0" err="1" smtClean="0">
                <a:solidFill>
                  <a:schemeClr val="tx2"/>
                </a:solidFill>
                <a:cs typeface="Arial" pitchFamily="34" charset="0"/>
              </a:rPr>
              <a:t>In</a:t>
            </a:r>
            <a:r>
              <a:rPr lang="hu-HU" b="1" i="1" dirty="0" smtClean="0">
                <a:solidFill>
                  <a:schemeClr val="tx2"/>
                </a:solidFill>
                <a:cs typeface="Arial" pitchFamily="34" charset="0"/>
              </a:rPr>
              <a:t> December 2014 NMHH </a:t>
            </a:r>
            <a:r>
              <a:rPr lang="hu-HU" b="1" i="1" dirty="0" err="1" smtClean="0">
                <a:solidFill>
                  <a:schemeClr val="tx2"/>
                </a:solidFill>
                <a:cs typeface="Arial" pitchFamily="34" charset="0"/>
              </a:rPr>
              <a:t>held</a:t>
            </a:r>
            <a:r>
              <a:rPr lang="hu-HU" b="1" i="1" dirty="0" smtClean="0">
                <a:solidFill>
                  <a:schemeClr val="tx2"/>
                </a:solidFill>
                <a:cs typeface="Arial" pitchFamily="34" charset="0"/>
              </a:rPr>
              <a:t> a </a:t>
            </a:r>
            <a:r>
              <a:rPr lang="hu-HU" b="1" i="1" dirty="0" err="1" smtClean="0">
                <a:solidFill>
                  <a:schemeClr val="tx2"/>
                </a:solidFill>
                <a:cs typeface="Arial" pitchFamily="34" charset="0"/>
              </a:rPr>
              <a:t>public</a:t>
            </a:r>
            <a:r>
              <a:rPr lang="hu-HU" b="1" i="1" dirty="0" smtClean="0">
                <a:solidFill>
                  <a:schemeClr val="tx2"/>
                </a:solidFill>
                <a:cs typeface="Arial" pitchFamily="34" charset="0"/>
              </a:rPr>
              <a:t> </a:t>
            </a:r>
            <a:r>
              <a:rPr lang="hu-HU" b="1" i="1" dirty="0" err="1" smtClean="0">
                <a:solidFill>
                  <a:schemeClr val="tx2"/>
                </a:solidFill>
                <a:cs typeface="Arial" pitchFamily="34" charset="0"/>
              </a:rPr>
              <a:t>hearing</a:t>
            </a:r>
            <a:r>
              <a:rPr lang="hu-HU" b="1" i="1" dirty="0" smtClean="0">
                <a:solidFill>
                  <a:schemeClr val="tx2"/>
                </a:solidFill>
                <a:cs typeface="Arial" pitchFamily="34" charset="0"/>
              </a:rPr>
              <a:t> </a:t>
            </a:r>
            <a:r>
              <a:rPr lang="hu-HU" b="1" i="1" dirty="0" err="1" smtClean="0">
                <a:solidFill>
                  <a:schemeClr val="tx2"/>
                </a:solidFill>
                <a:cs typeface="Arial" pitchFamily="34" charset="0"/>
              </a:rPr>
              <a:t>on</a:t>
            </a:r>
            <a:r>
              <a:rPr lang="hu-HU" b="1" i="1" dirty="0" smtClean="0">
                <a:solidFill>
                  <a:schemeClr val="tx2"/>
                </a:solidFill>
                <a:cs typeface="Arial" pitchFamily="34" charset="0"/>
              </a:rPr>
              <a:t> 3,4-3,8 </a:t>
            </a:r>
            <a:r>
              <a:rPr lang="hu-HU" b="1" i="1" dirty="0" err="1" smtClean="0">
                <a:solidFill>
                  <a:schemeClr val="tx2"/>
                </a:solidFill>
                <a:cs typeface="Arial" pitchFamily="34" charset="0"/>
              </a:rPr>
              <a:t>GHz</a:t>
            </a:r>
            <a:r>
              <a:rPr lang="hu-HU" b="1" i="1" dirty="0" smtClean="0">
                <a:solidFill>
                  <a:schemeClr val="tx2"/>
                </a:solidFill>
                <a:cs typeface="Arial" pitchFamily="34" charset="0"/>
              </a:rPr>
              <a:t> </a:t>
            </a:r>
            <a:r>
              <a:rPr lang="hu-HU" b="1" i="1" dirty="0" err="1" smtClean="0">
                <a:solidFill>
                  <a:schemeClr val="tx2"/>
                </a:solidFill>
                <a:cs typeface="Arial" pitchFamily="34" charset="0"/>
              </a:rPr>
              <a:t>band</a:t>
            </a:r>
            <a:endParaRPr lang="hu-HU" b="1" i="1" dirty="0" smtClean="0">
              <a:solidFill>
                <a:schemeClr val="tx2"/>
              </a:solidFill>
              <a:cs typeface="Arial" pitchFamily="34" charset="0"/>
            </a:endParaRPr>
          </a:p>
          <a:p>
            <a:r>
              <a:rPr lang="hu-HU" b="1" i="1" dirty="0" err="1" smtClean="0">
                <a:solidFill>
                  <a:schemeClr val="tx2"/>
                </a:solidFill>
                <a:cs typeface="Arial" pitchFamily="34" charset="0"/>
              </a:rPr>
              <a:t>in</a:t>
            </a:r>
            <a:r>
              <a:rPr lang="hu-HU" b="1" i="1" dirty="0" smtClean="0">
                <a:solidFill>
                  <a:schemeClr val="tx2"/>
                </a:solidFill>
                <a:cs typeface="Arial" pitchFamily="34" charset="0"/>
              </a:rPr>
              <a:t> </a:t>
            </a:r>
            <a:r>
              <a:rPr lang="hu-HU" b="1" i="1" dirty="0" err="1" smtClean="0">
                <a:solidFill>
                  <a:schemeClr val="tx2"/>
                </a:solidFill>
                <a:cs typeface="Arial" pitchFamily="34" charset="0"/>
              </a:rPr>
              <a:t>the</a:t>
            </a:r>
            <a:r>
              <a:rPr lang="hu-HU" b="1" i="1" dirty="0" smtClean="0">
                <a:solidFill>
                  <a:schemeClr val="tx2"/>
                </a:solidFill>
                <a:cs typeface="Arial" pitchFamily="34" charset="0"/>
              </a:rPr>
              <a:t> </a:t>
            </a:r>
            <a:r>
              <a:rPr lang="hu-HU" b="1" i="1" dirty="0" err="1" smtClean="0">
                <a:solidFill>
                  <a:schemeClr val="tx2"/>
                </a:solidFill>
                <a:cs typeface="Arial" pitchFamily="34" charset="0"/>
              </a:rPr>
              <a:t>course</a:t>
            </a:r>
            <a:r>
              <a:rPr lang="hu-HU" b="1" i="1" dirty="0" smtClean="0">
                <a:solidFill>
                  <a:schemeClr val="tx2"/>
                </a:solidFill>
                <a:cs typeface="Arial" pitchFamily="34" charset="0"/>
              </a:rPr>
              <a:t> of </a:t>
            </a:r>
            <a:r>
              <a:rPr lang="hu-HU" b="1" i="1" dirty="0" err="1" smtClean="0">
                <a:solidFill>
                  <a:schemeClr val="tx2"/>
                </a:solidFill>
                <a:cs typeface="Arial" pitchFamily="34" charset="0"/>
              </a:rPr>
              <a:t>which</a:t>
            </a:r>
            <a:endParaRPr lang="hu-HU" b="1" i="1" dirty="0" smtClean="0">
              <a:solidFill>
                <a:schemeClr val="tx2"/>
              </a:solidFill>
              <a:cs typeface="Arial" pitchFamily="34" charset="0"/>
            </a:endParaRPr>
          </a:p>
        </p:txBody>
      </p:sp>
      <p:sp>
        <p:nvSpPr>
          <p:cNvPr id="5" name="Téglalap 4"/>
          <p:cNvSpPr/>
          <p:nvPr/>
        </p:nvSpPr>
        <p:spPr>
          <a:xfrm>
            <a:off x="971600" y="3789040"/>
            <a:ext cx="6768752" cy="646331"/>
          </a:xfrm>
          <a:prstGeom prst="rect">
            <a:avLst/>
          </a:prstGeom>
        </p:spPr>
        <p:style>
          <a:lnRef idx="1">
            <a:schemeClr val="accent5"/>
          </a:lnRef>
          <a:fillRef idx="2">
            <a:schemeClr val="accent5"/>
          </a:fillRef>
          <a:effectRef idx="1">
            <a:schemeClr val="accent5"/>
          </a:effectRef>
          <a:fontRef idx="minor">
            <a:schemeClr val="dk1"/>
          </a:fontRef>
        </p:style>
        <p:txBody>
          <a:bodyPr wrap="square">
            <a:spAutoFit/>
          </a:bodyPr>
          <a:lstStyle/>
          <a:p>
            <a:pPr>
              <a:buFont typeface="Wingdings" pitchFamily="2" charset="2"/>
              <a:buChar char="Ø"/>
            </a:pPr>
            <a:r>
              <a:rPr lang="hu-HU" b="1" i="1" dirty="0" smtClean="0">
                <a:solidFill>
                  <a:schemeClr val="tx2"/>
                </a:solidFill>
                <a:cs typeface="Arial" pitchFamily="34" charset="0"/>
              </a:rPr>
              <a:t> and </a:t>
            </a:r>
            <a:r>
              <a:rPr lang="hu-HU" b="1" i="1" dirty="0" err="1" smtClean="0">
                <a:solidFill>
                  <a:schemeClr val="tx2"/>
                </a:solidFill>
                <a:cs typeface="Arial" pitchFamily="34" charset="0"/>
              </a:rPr>
              <a:t>potential</a:t>
            </a:r>
            <a:r>
              <a:rPr lang="hu-HU" b="1" i="1" dirty="0" smtClean="0">
                <a:solidFill>
                  <a:schemeClr val="tx2"/>
                </a:solidFill>
                <a:cs typeface="Arial" pitchFamily="34" charset="0"/>
              </a:rPr>
              <a:t> </a:t>
            </a:r>
            <a:r>
              <a:rPr lang="hu-HU" b="1" i="1" dirty="0" err="1" smtClean="0">
                <a:solidFill>
                  <a:schemeClr val="tx2"/>
                </a:solidFill>
                <a:cs typeface="Arial" pitchFamily="34" charset="0"/>
              </a:rPr>
              <a:t>stakeholders</a:t>
            </a:r>
            <a:r>
              <a:rPr lang="hu-HU" b="1" i="1" dirty="0" smtClean="0">
                <a:solidFill>
                  <a:schemeClr val="tx2"/>
                </a:solidFill>
                <a:cs typeface="Arial" pitchFamily="34" charset="0"/>
              </a:rPr>
              <a:t> </a:t>
            </a:r>
            <a:r>
              <a:rPr lang="hu-HU" b="1" i="1" dirty="0" err="1" smtClean="0">
                <a:solidFill>
                  <a:schemeClr val="tx2"/>
                </a:solidFill>
                <a:cs typeface="Arial" pitchFamily="34" charset="0"/>
              </a:rPr>
              <a:t>provided</a:t>
            </a:r>
            <a:r>
              <a:rPr lang="hu-HU" b="1" i="1" dirty="0" smtClean="0">
                <a:solidFill>
                  <a:schemeClr val="tx2"/>
                </a:solidFill>
                <a:cs typeface="Arial" pitchFamily="34" charset="0"/>
              </a:rPr>
              <a:t> prior </a:t>
            </a:r>
            <a:r>
              <a:rPr lang="hu-HU" b="1" i="1" dirty="0" err="1" smtClean="0">
                <a:solidFill>
                  <a:schemeClr val="tx2"/>
                </a:solidFill>
                <a:cs typeface="Arial" pitchFamily="34" charset="0"/>
              </a:rPr>
              <a:t>information</a:t>
            </a:r>
            <a:r>
              <a:rPr lang="hu-HU" b="1" i="1" dirty="0" smtClean="0">
                <a:solidFill>
                  <a:schemeClr val="tx2"/>
                </a:solidFill>
                <a:cs typeface="Arial" pitchFamily="34" charset="0"/>
              </a:rPr>
              <a:t> </a:t>
            </a:r>
            <a:r>
              <a:rPr lang="hu-HU" b="1" i="1" dirty="0" err="1" smtClean="0">
                <a:solidFill>
                  <a:schemeClr val="tx2"/>
                </a:solidFill>
                <a:cs typeface="Arial" pitchFamily="34" charset="0"/>
              </a:rPr>
              <a:t>on</a:t>
            </a:r>
            <a:r>
              <a:rPr lang="hu-HU" b="1" i="1" dirty="0" smtClean="0">
                <a:solidFill>
                  <a:schemeClr val="tx2"/>
                </a:solidFill>
                <a:cs typeface="Arial" pitchFamily="34" charset="0"/>
              </a:rPr>
              <a:t> </a:t>
            </a:r>
            <a:r>
              <a:rPr lang="hu-HU" b="1" i="1" dirty="0" err="1" smtClean="0">
                <a:solidFill>
                  <a:schemeClr val="tx2"/>
                </a:solidFill>
                <a:cs typeface="Arial" pitchFamily="34" charset="0"/>
              </a:rPr>
              <a:t>their</a:t>
            </a:r>
            <a:endParaRPr lang="hu-HU" b="1" i="1" dirty="0" smtClean="0">
              <a:solidFill>
                <a:schemeClr val="tx2"/>
              </a:solidFill>
              <a:cs typeface="Arial" pitchFamily="34" charset="0"/>
            </a:endParaRPr>
          </a:p>
          <a:p>
            <a:r>
              <a:rPr lang="hu-HU" b="1" i="1" dirty="0" smtClean="0">
                <a:solidFill>
                  <a:schemeClr val="tx2"/>
                </a:solidFill>
                <a:cs typeface="Arial" pitchFamily="34" charset="0"/>
              </a:rPr>
              <a:t>    </a:t>
            </a:r>
            <a:r>
              <a:rPr lang="hu-HU" b="1" i="1" dirty="0" err="1" smtClean="0">
                <a:solidFill>
                  <a:schemeClr val="tx2"/>
                </a:solidFill>
                <a:cs typeface="Arial" pitchFamily="34" charset="0"/>
              </a:rPr>
              <a:t>conception</a:t>
            </a:r>
            <a:r>
              <a:rPr lang="hu-HU" b="1" i="1" dirty="0" smtClean="0">
                <a:solidFill>
                  <a:schemeClr val="tx2"/>
                </a:solidFill>
                <a:cs typeface="Arial" pitchFamily="34" charset="0"/>
              </a:rPr>
              <a:t> </a:t>
            </a:r>
            <a:r>
              <a:rPr lang="hu-HU" b="1" i="1" dirty="0" err="1" smtClean="0">
                <a:solidFill>
                  <a:schemeClr val="tx2"/>
                </a:solidFill>
                <a:cs typeface="Arial" pitchFamily="34" charset="0"/>
              </a:rPr>
              <a:t>about</a:t>
            </a:r>
            <a:r>
              <a:rPr lang="hu-HU" b="1" i="1" dirty="0" smtClean="0">
                <a:solidFill>
                  <a:schemeClr val="tx2"/>
                </a:solidFill>
                <a:cs typeface="Arial" pitchFamily="34" charset="0"/>
              </a:rPr>
              <a:t> </a:t>
            </a:r>
            <a:r>
              <a:rPr lang="hu-HU" b="1" i="1" dirty="0" err="1" smtClean="0">
                <a:solidFill>
                  <a:schemeClr val="tx2"/>
                </a:solidFill>
                <a:cs typeface="Arial" pitchFamily="34" charset="0"/>
              </a:rPr>
              <a:t>future</a:t>
            </a:r>
            <a:r>
              <a:rPr lang="hu-HU" b="1" i="1" dirty="0" smtClean="0">
                <a:solidFill>
                  <a:schemeClr val="tx2"/>
                </a:solidFill>
                <a:cs typeface="Arial" pitchFamily="34" charset="0"/>
              </a:rPr>
              <a:t> </a:t>
            </a:r>
            <a:r>
              <a:rPr lang="hu-HU" b="1" i="1" dirty="0" err="1" smtClean="0">
                <a:solidFill>
                  <a:schemeClr val="tx2"/>
                </a:solidFill>
                <a:cs typeface="Arial" pitchFamily="34" charset="0"/>
              </a:rPr>
              <a:t>use</a:t>
            </a:r>
            <a:r>
              <a:rPr lang="hu-HU" b="1" i="1" dirty="0" smtClean="0">
                <a:solidFill>
                  <a:schemeClr val="tx2"/>
                </a:solidFill>
                <a:cs typeface="Arial" pitchFamily="34" charset="0"/>
              </a:rPr>
              <a:t> of </a:t>
            </a:r>
            <a:r>
              <a:rPr lang="hu-HU" b="1" i="1" dirty="0" err="1" smtClean="0">
                <a:solidFill>
                  <a:schemeClr val="tx2"/>
                </a:solidFill>
                <a:cs typeface="Arial" pitchFamily="34" charset="0"/>
              </a:rPr>
              <a:t>the</a:t>
            </a:r>
            <a:r>
              <a:rPr lang="hu-HU" b="1" i="1" dirty="0" smtClean="0">
                <a:solidFill>
                  <a:schemeClr val="tx2"/>
                </a:solidFill>
                <a:cs typeface="Arial" pitchFamily="34" charset="0"/>
              </a:rPr>
              <a:t> </a:t>
            </a:r>
            <a:r>
              <a:rPr lang="hu-HU" b="1" i="1" dirty="0" err="1" smtClean="0">
                <a:solidFill>
                  <a:schemeClr val="tx2"/>
                </a:solidFill>
                <a:cs typeface="Arial" pitchFamily="34" charset="0"/>
              </a:rPr>
              <a:t>band</a:t>
            </a:r>
            <a:r>
              <a:rPr lang="hu-HU" b="1" i="1" dirty="0" smtClean="0">
                <a:solidFill>
                  <a:schemeClr val="tx2"/>
                </a:solidFill>
                <a:cs typeface="Arial" pitchFamily="34" charset="0"/>
              </a:rPr>
              <a:t> </a:t>
            </a:r>
            <a:endParaRPr lang="hu-HU" dirty="0"/>
          </a:p>
        </p:txBody>
      </p:sp>
      <p:sp>
        <p:nvSpPr>
          <p:cNvPr id="6" name="Téglalap 5"/>
          <p:cNvSpPr/>
          <p:nvPr/>
        </p:nvSpPr>
        <p:spPr>
          <a:xfrm>
            <a:off x="4211960" y="188640"/>
            <a:ext cx="3744416" cy="461665"/>
          </a:xfrm>
          <a:prstGeom prst="rect">
            <a:avLst/>
          </a:prstGeom>
        </p:spPr>
        <p:txBody>
          <a:bodyPr wrap="square">
            <a:spAutoFit/>
          </a:bodyPr>
          <a:lstStyle/>
          <a:p>
            <a:r>
              <a:rPr lang="hu-HU" sz="2400" b="1" i="1" dirty="0" smtClean="0">
                <a:solidFill>
                  <a:srgbClr val="002060"/>
                </a:solidFill>
                <a:latin typeface="Arial" pitchFamily="34" charset="0"/>
                <a:cs typeface="Arial" pitchFamily="34" charset="0"/>
              </a:rPr>
              <a:t>3,4 – 3,8 </a:t>
            </a:r>
            <a:r>
              <a:rPr lang="hu-HU" sz="2400" b="1" i="1" dirty="0" err="1" smtClean="0">
                <a:solidFill>
                  <a:srgbClr val="002060"/>
                </a:solidFill>
                <a:latin typeface="Arial" pitchFamily="34" charset="0"/>
                <a:cs typeface="Arial" pitchFamily="34" charset="0"/>
              </a:rPr>
              <a:t>GHz</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band</a:t>
            </a:r>
            <a:r>
              <a:rPr lang="hu-HU" sz="2400" b="1" i="1" dirty="0" smtClean="0">
                <a:solidFill>
                  <a:srgbClr val="002060"/>
                </a:solidFill>
                <a:latin typeface="Arial" pitchFamily="34" charset="0"/>
                <a:cs typeface="Arial" pitchFamily="34" charset="0"/>
              </a:rPr>
              <a:t>  (3)</a:t>
            </a:r>
            <a:endParaRPr lang="hu-HU" sz="2400" i="1" dirty="0">
              <a:solidFill>
                <a:srgbClr val="002060"/>
              </a:solidFill>
              <a:latin typeface="Arial" pitchFamily="34" charset="0"/>
              <a:cs typeface="Arial" pitchFamily="34" charset="0"/>
            </a:endParaRPr>
          </a:p>
        </p:txBody>
      </p:sp>
      <p:sp>
        <p:nvSpPr>
          <p:cNvPr id="7" name="Téglalap 6"/>
          <p:cNvSpPr/>
          <p:nvPr/>
        </p:nvSpPr>
        <p:spPr>
          <a:xfrm>
            <a:off x="611560" y="5085184"/>
            <a:ext cx="7272808" cy="646331"/>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r>
              <a:rPr lang="hu-HU" b="1" i="1" dirty="0" err="1" smtClean="0">
                <a:solidFill>
                  <a:schemeClr val="tx2"/>
                </a:solidFill>
                <a:cs typeface="Arial" pitchFamily="34" charset="0"/>
              </a:rPr>
              <a:t>Now</a:t>
            </a:r>
            <a:r>
              <a:rPr lang="hu-HU" b="1" i="1" dirty="0" smtClean="0">
                <a:solidFill>
                  <a:schemeClr val="tx2"/>
                </a:solidFill>
                <a:cs typeface="Arial" pitchFamily="34" charset="0"/>
              </a:rPr>
              <a:t> </a:t>
            </a:r>
            <a:r>
              <a:rPr lang="hu-HU" b="1" i="1" dirty="0" err="1" smtClean="0">
                <a:solidFill>
                  <a:schemeClr val="tx2"/>
                </a:solidFill>
                <a:cs typeface="Arial" pitchFamily="34" charset="0"/>
              </a:rPr>
              <a:t>we</a:t>
            </a:r>
            <a:r>
              <a:rPr lang="hu-HU" b="1" i="1" dirty="0" smtClean="0">
                <a:solidFill>
                  <a:schemeClr val="tx2"/>
                </a:solidFill>
                <a:cs typeface="Arial" pitchFamily="34" charset="0"/>
              </a:rPr>
              <a:t> </a:t>
            </a:r>
            <a:r>
              <a:rPr lang="hu-HU" b="1" i="1" dirty="0" err="1" smtClean="0">
                <a:solidFill>
                  <a:schemeClr val="tx2"/>
                </a:solidFill>
                <a:cs typeface="Arial" pitchFamily="34" charset="0"/>
              </a:rPr>
              <a:t>have</a:t>
            </a:r>
            <a:r>
              <a:rPr lang="hu-HU" b="1" i="1" dirty="0" smtClean="0">
                <a:solidFill>
                  <a:schemeClr val="tx2"/>
                </a:solidFill>
                <a:cs typeface="Arial" pitchFamily="34" charset="0"/>
              </a:rPr>
              <a:t> a project </a:t>
            </a:r>
            <a:r>
              <a:rPr lang="hu-HU" b="1" i="1" dirty="0" err="1" smtClean="0">
                <a:solidFill>
                  <a:schemeClr val="tx2"/>
                </a:solidFill>
                <a:cs typeface="Arial" pitchFamily="34" charset="0"/>
              </a:rPr>
              <a:t>about</a:t>
            </a:r>
            <a:r>
              <a:rPr lang="hu-HU" b="1" i="1" dirty="0" smtClean="0">
                <a:solidFill>
                  <a:schemeClr val="tx2"/>
                </a:solidFill>
                <a:cs typeface="Arial" pitchFamily="34" charset="0"/>
              </a:rPr>
              <a:t> </a:t>
            </a:r>
            <a:r>
              <a:rPr lang="hu-HU" b="1" i="1" dirty="0" err="1" smtClean="0">
                <a:solidFill>
                  <a:schemeClr val="tx2"/>
                </a:solidFill>
                <a:cs typeface="Arial" pitchFamily="34" charset="0"/>
              </a:rPr>
              <a:t>the</a:t>
            </a:r>
            <a:r>
              <a:rPr lang="hu-HU" b="1" i="1" dirty="0" smtClean="0">
                <a:solidFill>
                  <a:schemeClr val="tx2"/>
                </a:solidFill>
                <a:cs typeface="Arial" pitchFamily="34" charset="0"/>
              </a:rPr>
              <a:t> </a:t>
            </a:r>
            <a:r>
              <a:rPr lang="hu-HU" b="1" i="1" dirty="0" err="1" smtClean="0">
                <a:solidFill>
                  <a:schemeClr val="tx2"/>
                </a:solidFill>
                <a:cs typeface="Arial" pitchFamily="34" charset="0"/>
              </a:rPr>
              <a:t>preparation</a:t>
            </a:r>
            <a:r>
              <a:rPr lang="hu-HU" b="1" i="1" dirty="0" smtClean="0">
                <a:solidFill>
                  <a:schemeClr val="tx2"/>
                </a:solidFill>
                <a:cs typeface="Arial" pitchFamily="34" charset="0"/>
              </a:rPr>
              <a:t> a tender </a:t>
            </a:r>
            <a:r>
              <a:rPr lang="hu-HU" b="1" i="1" dirty="0" err="1" smtClean="0">
                <a:solidFill>
                  <a:schemeClr val="tx2"/>
                </a:solidFill>
                <a:cs typeface="Arial" pitchFamily="34" charset="0"/>
              </a:rPr>
              <a:t>for</a:t>
            </a:r>
            <a:r>
              <a:rPr lang="hu-HU" b="1" i="1" dirty="0" smtClean="0">
                <a:solidFill>
                  <a:schemeClr val="tx2"/>
                </a:solidFill>
                <a:cs typeface="Arial" pitchFamily="34" charset="0"/>
              </a:rPr>
              <a:t> </a:t>
            </a:r>
            <a:r>
              <a:rPr lang="hu-HU" b="1" i="1" dirty="0" err="1" smtClean="0">
                <a:solidFill>
                  <a:schemeClr val="tx2"/>
                </a:solidFill>
                <a:cs typeface="Arial" pitchFamily="34" charset="0"/>
              </a:rPr>
              <a:t>this-year-offer</a:t>
            </a:r>
            <a:r>
              <a:rPr lang="hu-HU" b="1" i="1" dirty="0" smtClean="0">
                <a:solidFill>
                  <a:schemeClr val="tx2"/>
                </a:solidFill>
                <a:cs typeface="Arial" pitchFamily="34" charset="0"/>
              </a:rPr>
              <a:t> of </a:t>
            </a:r>
            <a:r>
              <a:rPr lang="hu-HU" b="1" i="1" dirty="0" err="1" smtClean="0">
                <a:solidFill>
                  <a:schemeClr val="tx2"/>
                </a:solidFill>
                <a:cs typeface="Arial" pitchFamily="34" charset="0"/>
              </a:rPr>
              <a:t>the</a:t>
            </a:r>
            <a:r>
              <a:rPr lang="hu-HU" b="1" i="1" dirty="0" smtClean="0">
                <a:solidFill>
                  <a:schemeClr val="tx2"/>
                </a:solidFill>
                <a:cs typeface="Arial" pitchFamily="34" charset="0"/>
              </a:rPr>
              <a:t> 3,4 -3,8 </a:t>
            </a:r>
            <a:r>
              <a:rPr lang="hu-HU" b="1" i="1" dirty="0" err="1" smtClean="0">
                <a:solidFill>
                  <a:schemeClr val="tx2"/>
                </a:solidFill>
                <a:cs typeface="Arial" pitchFamily="34" charset="0"/>
              </a:rPr>
              <a:t>GHz</a:t>
            </a:r>
            <a:r>
              <a:rPr lang="hu-HU" b="1" i="1" dirty="0" smtClean="0">
                <a:solidFill>
                  <a:schemeClr val="tx2"/>
                </a:solidFill>
                <a:cs typeface="Arial" pitchFamily="34" charset="0"/>
              </a:rPr>
              <a:t> </a:t>
            </a:r>
            <a:r>
              <a:rPr lang="hu-HU" b="1" i="1" dirty="0" err="1" smtClean="0">
                <a:solidFill>
                  <a:schemeClr val="tx2"/>
                </a:solidFill>
                <a:cs typeface="Arial" pitchFamily="34" charset="0"/>
              </a:rPr>
              <a:t>frequency</a:t>
            </a:r>
            <a:r>
              <a:rPr lang="hu-HU" b="1" i="1" dirty="0" smtClean="0">
                <a:solidFill>
                  <a:schemeClr val="tx2"/>
                </a:solidFill>
                <a:cs typeface="Arial" pitchFamily="34" charset="0"/>
              </a:rPr>
              <a:t> </a:t>
            </a:r>
            <a:r>
              <a:rPr lang="hu-HU" b="1" i="1" dirty="0" err="1" smtClean="0">
                <a:solidFill>
                  <a:schemeClr val="tx2"/>
                </a:solidFill>
                <a:cs typeface="Arial" pitchFamily="34" charset="0"/>
              </a:rPr>
              <a:t>band</a:t>
            </a:r>
            <a:endParaRPr lang="hu-HU" b="1" i="1" dirty="0" smtClean="0">
              <a:solidFill>
                <a:schemeClr val="tx2"/>
              </a:solidFill>
              <a:cs typeface="Arial" pitchFamily="34" charset="0"/>
            </a:endParaRPr>
          </a:p>
        </p:txBody>
      </p:sp>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zövegdoboz 1"/>
          <p:cNvSpPr txBox="1"/>
          <p:nvPr/>
        </p:nvSpPr>
        <p:spPr>
          <a:xfrm>
            <a:off x="611560" y="2060848"/>
            <a:ext cx="7776864" cy="1892826"/>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pPr>
              <a:buFont typeface="Wingdings" pitchFamily="2" charset="2"/>
              <a:buChar char="Ø"/>
            </a:pPr>
            <a:r>
              <a:rPr lang="hu-HU" b="1" i="1" dirty="0" smtClean="0">
                <a:solidFill>
                  <a:srgbClr val="002060"/>
                </a:solidFill>
              </a:rPr>
              <a:t> </a:t>
            </a:r>
            <a:r>
              <a:rPr lang="hu-HU" i="1" dirty="0" smtClean="0">
                <a:solidFill>
                  <a:srgbClr val="002060"/>
                </a:solidFill>
              </a:rPr>
              <a:t> </a:t>
            </a:r>
            <a:r>
              <a:rPr lang="hu-HU" i="1" dirty="0" err="1" smtClean="0">
                <a:solidFill>
                  <a:srgbClr val="002060"/>
                </a:solidFill>
              </a:rPr>
              <a:t>compatibility</a:t>
            </a:r>
            <a:r>
              <a:rPr lang="hu-HU" i="1" dirty="0" smtClean="0">
                <a:solidFill>
                  <a:srgbClr val="002060"/>
                </a:solidFill>
              </a:rPr>
              <a:t>  </a:t>
            </a:r>
            <a:r>
              <a:rPr lang="hu-HU" i="1" dirty="0" err="1" smtClean="0">
                <a:solidFill>
                  <a:srgbClr val="002060"/>
                </a:solidFill>
              </a:rPr>
              <a:t>with</a:t>
            </a:r>
            <a:r>
              <a:rPr lang="hu-HU" i="1" dirty="0" smtClean="0">
                <a:solidFill>
                  <a:srgbClr val="002060"/>
                </a:solidFill>
              </a:rPr>
              <a:t> </a:t>
            </a:r>
            <a:r>
              <a:rPr lang="hu-HU" i="1" dirty="0" err="1" smtClean="0">
                <a:solidFill>
                  <a:srgbClr val="002060"/>
                </a:solidFill>
              </a:rPr>
              <a:t>primary</a:t>
            </a:r>
            <a:r>
              <a:rPr lang="hu-HU" i="1" dirty="0" smtClean="0">
                <a:solidFill>
                  <a:srgbClr val="002060"/>
                </a:solidFill>
              </a:rPr>
              <a:t> </a:t>
            </a:r>
            <a:r>
              <a:rPr lang="hu-HU" i="1" dirty="0" err="1" smtClean="0">
                <a:solidFill>
                  <a:srgbClr val="002060"/>
                </a:solidFill>
              </a:rPr>
              <a:t>radiolocation</a:t>
            </a:r>
            <a:r>
              <a:rPr lang="hu-HU" i="1" dirty="0" smtClean="0">
                <a:solidFill>
                  <a:srgbClr val="002060"/>
                </a:solidFill>
              </a:rPr>
              <a:t> and </a:t>
            </a:r>
            <a:r>
              <a:rPr lang="hu-HU" i="1" dirty="0" err="1" smtClean="0">
                <a:solidFill>
                  <a:srgbClr val="002060"/>
                </a:solidFill>
              </a:rPr>
              <a:t>radionavigation</a:t>
            </a:r>
            <a:r>
              <a:rPr lang="hu-HU" i="1" dirty="0" smtClean="0">
                <a:solidFill>
                  <a:srgbClr val="002060"/>
                </a:solidFill>
              </a:rPr>
              <a:t> </a:t>
            </a:r>
            <a:r>
              <a:rPr lang="hu-HU" i="1" dirty="0" err="1" smtClean="0">
                <a:solidFill>
                  <a:srgbClr val="002060"/>
                </a:solidFill>
              </a:rPr>
              <a:t>services</a:t>
            </a:r>
            <a:r>
              <a:rPr lang="hu-HU" i="1" dirty="0" smtClean="0">
                <a:solidFill>
                  <a:srgbClr val="002060"/>
                </a:solidFill>
              </a:rPr>
              <a:t> </a:t>
            </a:r>
            <a:r>
              <a:rPr lang="hu-HU" i="1" dirty="0" err="1" smtClean="0">
                <a:solidFill>
                  <a:srgbClr val="002060"/>
                </a:solidFill>
              </a:rPr>
              <a:t>below</a:t>
            </a:r>
            <a:r>
              <a:rPr lang="hu-HU" i="1" dirty="0" smtClean="0">
                <a:solidFill>
                  <a:srgbClr val="002060"/>
                </a:solidFill>
              </a:rPr>
              <a:t> 3400 MHz</a:t>
            </a:r>
          </a:p>
          <a:p>
            <a:pPr lvl="1"/>
            <a:endParaRPr lang="hu-HU" sz="900" i="1" dirty="0" smtClean="0">
              <a:solidFill>
                <a:srgbClr val="002060"/>
              </a:solidFill>
            </a:endParaRPr>
          </a:p>
          <a:p>
            <a:pPr>
              <a:buFont typeface="Wingdings" pitchFamily="2" charset="2"/>
              <a:buChar char="Ø"/>
            </a:pPr>
            <a:r>
              <a:rPr lang="hu-HU" i="1" dirty="0" smtClean="0">
                <a:solidFill>
                  <a:srgbClr val="002060"/>
                </a:solidFill>
              </a:rPr>
              <a:t> </a:t>
            </a:r>
            <a:r>
              <a:rPr lang="hu-HU" i="1" dirty="0" err="1" smtClean="0">
                <a:solidFill>
                  <a:srgbClr val="002060"/>
                </a:solidFill>
              </a:rPr>
              <a:t>question</a:t>
            </a:r>
            <a:r>
              <a:rPr lang="hu-HU" i="1" dirty="0" smtClean="0">
                <a:solidFill>
                  <a:srgbClr val="002060"/>
                </a:solidFill>
              </a:rPr>
              <a:t> of </a:t>
            </a:r>
            <a:r>
              <a:rPr lang="hu-HU" i="1" dirty="0" err="1" smtClean="0">
                <a:solidFill>
                  <a:srgbClr val="002060"/>
                </a:solidFill>
              </a:rPr>
              <a:t>technology</a:t>
            </a:r>
            <a:r>
              <a:rPr lang="hu-HU" i="1" dirty="0" smtClean="0">
                <a:solidFill>
                  <a:srgbClr val="002060"/>
                </a:solidFill>
              </a:rPr>
              <a:t> </a:t>
            </a:r>
            <a:r>
              <a:rPr lang="hu-HU" i="1" dirty="0" err="1" smtClean="0">
                <a:solidFill>
                  <a:srgbClr val="002060"/>
                </a:solidFill>
              </a:rPr>
              <a:t>neutrality</a:t>
            </a:r>
            <a:r>
              <a:rPr lang="hu-HU" i="1" dirty="0" smtClean="0">
                <a:solidFill>
                  <a:srgbClr val="002060"/>
                </a:solidFill>
              </a:rPr>
              <a:t> (</a:t>
            </a:r>
            <a:r>
              <a:rPr lang="hu-HU" i="1" dirty="0" err="1" smtClean="0">
                <a:solidFill>
                  <a:srgbClr val="002060"/>
                </a:solidFill>
              </a:rPr>
              <a:t>coexistence</a:t>
            </a:r>
            <a:r>
              <a:rPr lang="hu-HU" i="1" dirty="0" smtClean="0">
                <a:solidFill>
                  <a:srgbClr val="002060"/>
                </a:solidFill>
              </a:rPr>
              <a:t> </a:t>
            </a:r>
            <a:r>
              <a:rPr lang="hu-HU" i="1" dirty="0" err="1" smtClean="0">
                <a:solidFill>
                  <a:srgbClr val="002060"/>
                </a:solidFill>
              </a:rPr>
              <a:t>of</a:t>
            </a:r>
            <a:r>
              <a:rPr lang="hu-HU" i="1" dirty="0" smtClean="0">
                <a:solidFill>
                  <a:srgbClr val="002060"/>
                </a:solidFill>
              </a:rPr>
              <a:t> FDD and TDD)</a:t>
            </a:r>
          </a:p>
          <a:p>
            <a:pPr lvl="1"/>
            <a:endParaRPr lang="hu-HU" sz="900" i="1" dirty="0" smtClean="0">
              <a:solidFill>
                <a:srgbClr val="002060"/>
              </a:solidFill>
            </a:endParaRPr>
          </a:p>
          <a:p>
            <a:pPr>
              <a:buFont typeface="Wingdings" pitchFamily="2" charset="2"/>
              <a:buChar char="Ø"/>
            </a:pPr>
            <a:r>
              <a:rPr lang="hu-HU" i="1" dirty="0" smtClean="0">
                <a:solidFill>
                  <a:srgbClr val="002060"/>
                </a:solidFill>
              </a:rPr>
              <a:t> </a:t>
            </a:r>
            <a:r>
              <a:rPr lang="hu-HU" i="1" dirty="0" err="1" smtClean="0">
                <a:solidFill>
                  <a:srgbClr val="002060"/>
                </a:solidFill>
              </a:rPr>
              <a:t>operating</a:t>
            </a:r>
            <a:r>
              <a:rPr lang="hu-HU" i="1" dirty="0" smtClean="0">
                <a:solidFill>
                  <a:srgbClr val="002060"/>
                </a:solidFill>
              </a:rPr>
              <a:t> </a:t>
            </a:r>
            <a:r>
              <a:rPr lang="hu-HU" i="1" dirty="0" err="1" smtClean="0">
                <a:solidFill>
                  <a:srgbClr val="002060"/>
                </a:solidFill>
              </a:rPr>
              <a:t>systems</a:t>
            </a:r>
            <a:r>
              <a:rPr lang="hu-HU" i="1" dirty="0" smtClean="0">
                <a:solidFill>
                  <a:srgbClr val="002060"/>
                </a:solidFill>
              </a:rPr>
              <a:t> of </a:t>
            </a:r>
            <a:r>
              <a:rPr lang="hu-HU" i="1" dirty="0" err="1" smtClean="0">
                <a:solidFill>
                  <a:srgbClr val="002060"/>
                </a:solidFill>
              </a:rPr>
              <a:t>the</a:t>
            </a:r>
            <a:r>
              <a:rPr lang="hu-HU" i="1" dirty="0" smtClean="0">
                <a:solidFill>
                  <a:srgbClr val="002060"/>
                </a:solidFill>
              </a:rPr>
              <a:t> </a:t>
            </a:r>
            <a:r>
              <a:rPr lang="hu-HU" i="1" dirty="0" err="1" smtClean="0">
                <a:solidFill>
                  <a:srgbClr val="002060"/>
                </a:solidFill>
              </a:rPr>
              <a:t>neighbouring</a:t>
            </a:r>
            <a:r>
              <a:rPr lang="hu-HU" i="1" dirty="0" smtClean="0">
                <a:solidFill>
                  <a:srgbClr val="002060"/>
                </a:solidFill>
              </a:rPr>
              <a:t> </a:t>
            </a:r>
            <a:r>
              <a:rPr lang="hu-HU" i="1" dirty="0" err="1" smtClean="0">
                <a:solidFill>
                  <a:srgbClr val="002060"/>
                </a:solidFill>
              </a:rPr>
              <a:t>countries</a:t>
            </a:r>
            <a:endParaRPr lang="hu-HU" i="1" dirty="0" smtClean="0">
              <a:solidFill>
                <a:srgbClr val="002060"/>
              </a:solidFill>
            </a:endParaRPr>
          </a:p>
          <a:p>
            <a:pPr lvl="1"/>
            <a:endParaRPr lang="hu-HU" sz="900" i="1" dirty="0" smtClean="0">
              <a:solidFill>
                <a:srgbClr val="002060"/>
              </a:solidFill>
            </a:endParaRPr>
          </a:p>
          <a:p>
            <a:pPr>
              <a:buFont typeface="Wingdings" pitchFamily="2" charset="2"/>
              <a:buChar char="Ø"/>
            </a:pPr>
            <a:r>
              <a:rPr lang="hu-HU" i="1" dirty="0" smtClean="0">
                <a:solidFill>
                  <a:srgbClr val="002060"/>
                </a:solidFill>
              </a:rPr>
              <a:t> </a:t>
            </a:r>
            <a:r>
              <a:rPr lang="hu-HU" i="1" dirty="0" err="1" smtClean="0">
                <a:solidFill>
                  <a:srgbClr val="002060"/>
                </a:solidFill>
              </a:rPr>
              <a:t>survival</a:t>
            </a:r>
            <a:r>
              <a:rPr lang="hu-HU" i="1" dirty="0" smtClean="0">
                <a:solidFill>
                  <a:srgbClr val="002060"/>
                </a:solidFill>
              </a:rPr>
              <a:t> / </a:t>
            </a:r>
            <a:r>
              <a:rPr lang="hu-HU" i="1" dirty="0" err="1" smtClean="0">
                <a:solidFill>
                  <a:srgbClr val="002060"/>
                </a:solidFill>
              </a:rPr>
              <a:t>continuation</a:t>
            </a:r>
            <a:r>
              <a:rPr lang="hu-HU" i="1" dirty="0" smtClean="0">
                <a:solidFill>
                  <a:srgbClr val="002060"/>
                </a:solidFill>
              </a:rPr>
              <a:t> of </a:t>
            </a:r>
            <a:r>
              <a:rPr lang="hu-HU" i="1" dirty="0" err="1" smtClean="0">
                <a:solidFill>
                  <a:srgbClr val="002060"/>
                </a:solidFill>
              </a:rPr>
              <a:t>own</a:t>
            </a:r>
            <a:r>
              <a:rPr lang="hu-HU" i="1" dirty="0" smtClean="0">
                <a:solidFill>
                  <a:srgbClr val="002060"/>
                </a:solidFill>
              </a:rPr>
              <a:t> </a:t>
            </a:r>
            <a:r>
              <a:rPr lang="hu-HU" i="1" dirty="0" err="1" smtClean="0">
                <a:solidFill>
                  <a:srgbClr val="002060"/>
                </a:solidFill>
              </a:rPr>
              <a:t>national</a:t>
            </a:r>
            <a:r>
              <a:rPr lang="hu-HU" i="1" dirty="0" smtClean="0">
                <a:solidFill>
                  <a:srgbClr val="002060"/>
                </a:solidFill>
              </a:rPr>
              <a:t> </a:t>
            </a:r>
            <a:r>
              <a:rPr lang="hu-HU" i="1" dirty="0" err="1" smtClean="0">
                <a:solidFill>
                  <a:srgbClr val="002060"/>
                </a:solidFill>
              </a:rPr>
              <a:t>systems</a:t>
            </a:r>
            <a:r>
              <a:rPr lang="hu-HU" i="1" dirty="0" smtClean="0">
                <a:solidFill>
                  <a:srgbClr val="002060"/>
                </a:solidFill>
              </a:rPr>
              <a:t> </a:t>
            </a:r>
            <a:r>
              <a:rPr lang="hu-HU" i="1" dirty="0" err="1" smtClean="0">
                <a:solidFill>
                  <a:srgbClr val="002060"/>
                </a:solidFill>
              </a:rPr>
              <a:t>into</a:t>
            </a:r>
            <a:r>
              <a:rPr lang="hu-HU" i="1" dirty="0" smtClean="0">
                <a:solidFill>
                  <a:srgbClr val="002060"/>
                </a:solidFill>
              </a:rPr>
              <a:t> </a:t>
            </a:r>
            <a:r>
              <a:rPr lang="hu-HU" i="1" dirty="0" err="1" smtClean="0">
                <a:solidFill>
                  <a:srgbClr val="002060"/>
                </a:solidFill>
              </a:rPr>
              <a:t>new</a:t>
            </a:r>
            <a:r>
              <a:rPr lang="hu-HU" i="1" dirty="0" smtClean="0">
                <a:solidFill>
                  <a:srgbClr val="002060"/>
                </a:solidFill>
              </a:rPr>
              <a:t> </a:t>
            </a:r>
            <a:r>
              <a:rPr lang="hu-HU" i="1" dirty="0" err="1" smtClean="0">
                <a:solidFill>
                  <a:srgbClr val="002060"/>
                </a:solidFill>
              </a:rPr>
              <a:t>technology</a:t>
            </a:r>
            <a:endParaRPr lang="hu-HU" i="1" dirty="0">
              <a:solidFill>
                <a:srgbClr val="002060"/>
              </a:solidFill>
            </a:endParaRPr>
          </a:p>
        </p:txBody>
      </p:sp>
      <p:sp>
        <p:nvSpPr>
          <p:cNvPr id="3" name="Téglalap 2"/>
          <p:cNvSpPr/>
          <p:nvPr/>
        </p:nvSpPr>
        <p:spPr>
          <a:xfrm>
            <a:off x="4211960" y="188640"/>
            <a:ext cx="3744416" cy="461665"/>
          </a:xfrm>
          <a:prstGeom prst="rect">
            <a:avLst/>
          </a:prstGeom>
        </p:spPr>
        <p:txBody>
          <a:bodyPr wrap="square">
            <a:spAutoFit/>
          </a:bodyPr>
          <a:lstStyle/>
          <a:p>
            <a:r>
              <a:rPr lang="hu-HU" sz="2400" b="1" i="1" dirty="0" smtClean="0">
                <a:solidFill>
                  <a:srgbClr val="002060"/>
                </a:solidFill>
                <a:latin typeface="Arial" pitchFamily="34" charset="0"/>
                <a:cs typeface="Arial" pitchFamily="34" charset="0"/>
              </a:rPr>
              <a:t>3,4 – 3,8 </a:t>
            </a:r>
            <a:r>
              <a:rPr lang="hu-HU" sz="2400" b="1" i="1" dirty="0" err="1" smtClean="0">
                <a:solidFill>
                  <a:srgbClr val="002060"/>
                </a:solidFill>
                <a:latin typeface="Arial" pitchFamily="34" charset="0"/>
                <a:cs typeface="Arial" pitchFamily="34" charset="0"/>
              </a:rPr>
              <a:t>GHz</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band</a:t>
            </a:r>
            <a:r>
              <a:rPr lang="hu-HU" sz="2400" b="1" i="1" dirty="0" smtClean="0">
                <a:solidFill>
                  <a:srgbClr val="002060"/>
                </a:solidFill>
                <a:latin typeface="Arial" pitchFamily="34" charset="0"/>
                <a:cs typeface="Arial" pitchFamily="34" charset="0"/>
              </a:rPr>
              <a:t>  (4)</a:t>
            </a:r>
            <a:endParaRPr lang="hu-HU" sz="2400" i="1" dirty="0">
              <a:solidFill>
                <a:srgbClr val="002060"/>
              </a:solidFill>
              <a:latin typeface="Arial" pitchFamily="34" charset="0"/>
              <a:cs typeface="Arial" pitchFamily="34" charset="0"/>
            </a:endParaRPr>
          </a:p>
        </p:txBody>
      </p:sp>
      <p:sp>
        <p:nvSpPr>
          <p:cNvPr id="4" name="Téglalap 3"/>
          <p:cNvSpPr/>
          <p:nvPr/>
        </p:nvSpPr>
        <p:spPr>
          <a:xfrm>
            <a:off x="611560" y="1412776"/>
            <a:ext cx="4157485" cy="369332"/>
          </a:xfrm>
          <a:prstGeom prst="rect">
            <a:avLst/>
          </a:prstGeom>
        </p:spPr>
        <p:style>
          <a:lnRef idx="1">
            <a:schemeClr val="accent3"/>
          </a:lnRef>
          <a:fillRef idx="2">
            <a:schemeClr val="accent3"/>
          </a:fillRef>
          <a:effectRef idx="1">
            <a:schemeClr val="accent3"/>
          </a:effectRef>
          <a:fontRef idx="minor">
            <a:schemeClr val="dk1"/>
          </a:fontRef>
        </p:style>
        <p:txBody>
          <a:bodyPr wrap="none">
            <a:spAutoFit/>
          </a:bodyPr>
          <a:lstStyle/>
          <a:p>
            <a:r>
              <a:rPr lang="hu-HU" b="1" i="1" dirty="0" err="1" smtClean="0">
                <a:solidFill>
                  <a:srgbClr val="002060"/>
                </a:solidFill>
              </a:rPr>
              <a:t>Within</a:t>
            </a:r>
            <a:r>
              <a:rPr lang="hu-HU" b="1" i="1" dirty="0" smtClean="0">
                <a:solidFill>
                  <a:srgbClr val="002060"/>
                </a:solidFill>
              </a:rPr>
              <a:t> </a:t>
            </a:r>
            <a:r>
              <a:rPr lang="hu-HU" b="1" i="1" dirty="0" err="1" smtClean="0">
                <a:solidFill>
                  <a:srgbClr val="002060"/>
                </a:solidFill>
              </a:rPr>
              <a:t>this</a:t>
            </a:r>
            <a:r>
              <a:rPr lang="hu-HU" b="1" i="1" dirty="0" smtClean="0">
                <a:solidFill>
                  <a:srgbClr val="002060"/>
                </a:solidFill>
              </a:rPr>
              <a:t> </a:t>
            </a:r>
            <a:r>
              <a:rPr lang="hu-HU" b="1" i="1" dirty="0" err="1" smtClean="0">
                <a:solidFill>
                  <a:srgbClr val="002060"/>
                </a:solidFill>
              </a:rPr>
              <a:t>framework</a:t>
            </a:r>
            <a:r>
              <a:rPr lang="hu-HU" b="1" i="1" dirty="0" smtClean="0">
                <a:solidFill>
                  <a:srgbClr val="002060"/>
                </a:solidFill>
              </a:rPr>
              <a:t> </a:t>
            </a:r>
            <a:r>
              <a:rPr lang="hu-HU" b="1" i="1" dirty="0" err="1" smtClean="0">
                <a:solidFill>
                  <a:srgbClr val="002060"/>
                </a:solidFill>
              </a:rPr>
              <a:t>we</a:t>
            </a:r>
            <a:r>
              <a:rPr lang="hu-HU" b="1" i="1" dirty="0" smtClean="0">
                <a:solidFill>
                  <a:srgbClr val="002060"/>
                </a:solidFill>
              </a:rPr>
              <a:t> </a:t>
            </a:r>
            <a:r>
              <a:rPr lang="hu-HU" b="1" i="1" dirty="0" err="1" smtClean="0">
                <a:solidFill>
                  <a:srgbClr val="002060"/>
                </a:solidFill>
              </a:rPr>
              <a:t>have</a:t>
            </a:r>
            <a:r>
              <a:rPr lang="hu-HU" b="1" i="1" dirty="0" smtClean="0">
                <a:solidFill>
                  <a:srgbClr val="002060"/>
                </a:solidFill>
              </a:rPr>
              <a:t> </a:t>
            </a:r>
            <a:r>
              <a:rPr lang="hu-HU" b="1" i="1" dirty="0" err="1" smtClean="0">
                <a:solidFill>
                  <a:srgbClr val="002060"/>
                </a:solidFill>
              </a:rPr>
              <a:t>to</a:t>
            </a:r>
            <a:r>
              <a:rPr lang="hu-HU" b="1" i="1" dirty="0" smtClean="0">
                <a:solidFill>
                  <a:srgbClr val="002060"/>
                </a:solidFill>
              </a:rPr>
              <a:t> </a:t>
            </a:r>
            <a:r>
              <a:rPr lang="hu-HU" b="1" i="1" dirty="0" err="1" smtClean="0">
                <a:solidFill>
                  <a:srgbClr val="002060"/>
                </a:solidFill>
              </a:rPr>
              <a:t>clarify</a:t>
            </a:r>
            <a:r>
              <a:rPr lang="hu-HU" b="1" i="1" dirty="0" smtClean="0">
                <a:solidFill>
                  <a:srgbClr val="002060"/>
                </a:solidFill>
              </a:rPr>
              <a:t> </a:t>
            </a:r>
          </a:p>
        </p:txBody>
      </p:sp>
      <p:sp>
        <p:nvSpPr>
          <p:cNvPr id="5" name="Téglalap 4"/>
          <p:cNvSpPr/>
          <p:nvPr/>
        </p:nvSpPr>
        <p:spPr>
          <a:xfrm>
            <a:off x="2627784" y="6084004"/>
            <a:ext cx="5760640" cy="369332"/>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r>
              <a:rPr lang="hu-HU" i="1" dirty="0" err="1" smtClean="0">
                <a:solidFill>
                  <a:srgbClr val="002060"/>
                </a:solidFill>
              </a:rPr>
              <a:t>For</a:t>
            </a:r>
            <a:r>
              <a:rPr lang="hu-HU" i="1" dirty="0" smtClean="0">
                <a:solidFill>
                  <a:srgbClr val="002060"/>
                </a:solidFill>
              </a:rPr>
              <a:t> </a:t>
            </a:r>
            <a:r>
              <a:rPr lang="hu-HU" i="1" dirty="0" err="1" smtClean="0">
                <a:solidFill>
                  <a:srgbClr val="002060"/>
                </a:solidFill>
              </a:rPr>
              <a:t>the</a:t>
            </a:r>
            <a:r>
              <a:rPr lang="hu-HU" i="1" dirty="0" smtClean="0">
                <a:solidFill>
                  <a:srgbClr val="002060"/>
                </a:solidFill>
              </a:rPr>
              <a:t> </a:t>
            </a:r>
            <a:r>
              <a:rPr lang="hu-HU" i="1" dirty="0" err="1" smtClean="0">
                <a:solidFill>
                  <a:srgbClr val="002060"/>
                </a:solidFill>
              </a:rPr>
              <a:t>used</a:t>
            </a:r>
            <a:r>
              <a:rPr lang="hu-HU" i="1" dirty="0" smtClean="0">
                <a:solidFill>
                  <a:srgbClr val="002060"/>
                </a:solidFill>
              </a:rPr>
              <a:t> 3,4-3,6 </a:t>
            </a:r>
            <a:r>
              <a:rPr lang="hu-HU" i="1" dirty="0" err="1" smtClean="0">
                <a:solidFill>
                  <a:srgbClr val="002060"/>
                </a:solidFill>
              </a:rPr>
              <a:t>GHz</a:t>
            </a:r>
            <a:r>
              <a:rPr lang="hu-HU" i="1" dirty="0" smtClean="0">
                <a:solidFill>
                  <a:srgbClr val="002060"/>
                </a:solidFill>
              </a:rPr>
              <a:t> </a:t>
            </a:r>
            <a:r>
              <a:rPr lang="hu-HU" i="1" dirty="0" err="1" smtClean="0">
                <a:solidFill>
                  <a:srgbClr val="002060"/>
                </a:solidFill>
              </a:rPr>
              <a:t>band</a:t>
            </a:r>
            <a:r>
              <a:rPr lang="hu-HU" i="1" dirty="0" smtClean="0">
                <a:solidFill>
                  <a:srgbClr val="002060"/>
                </a:solidFill>
              </a:rPr>
              <a:t> licences </a:t>
            </a:r>
            <a:r>
              <a:rPr lang="hu-HU" i="1" dirty="0" err="1" smtClean="0">
                <a:solidFill>
                  <a:srgbClr val="002060"/>
                </a:solidFill>
              </a:rPr>
              <a:t>expire</a:t>
            </a:r>
            <a:r>
              <a:rPr lang="hu-HU" i="1" dirty="0" smtClean="0">
                <a:solidFill>
                  <a:srgbClr val="002060"/>
                </a:solidFill>
              </a:rPr>
              <a:t> </a:t>
            </a:r>
            <a:r>
              <a:rPr lang="hu-HU" i="1" dirty="0" err="1" smtClean="0">
                <a:solidFill>
                  <a:srgbClr val="002060"/>
                </a:solidFill>
              </a:rPr>
              <a:t>in</a:t>
            </a:r>
            <a:r>
              <a:rPr lang="hu-HU" i="1" dirty="0" smtClean="0">
                <a:solidFill>
                  <a:srgbClr val="002060"/>
                </a:solidFill>
              </a:rPr>
              <a:t> </a:t>
            </a:r>
            <a:r>
              <a:rPr lang="hu-HU" i="1" dirty="0" err="1" smtClean="0">
                <a:solidFill>
                  <a:srgbClr val="002060"/>
                </a:solidFill>
              </a:rPr>
              <a:t>July</a:t>
            </a:r>
            <a:r>
              <a:rPr lang="hu-HU" i="1" dirty="0" smtClean="0">
                <a:solidFill>
                  <a:srgbClr val="002060"/>
                </a:solidFill>
              </a:rPr>
              <a:t> 2016</a:t>
            </a:r>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églalap 5"/>
          <p:cNvSpPr/>
          <p:nvPr/>
        </p:nvSpPr>
        <p:spPr>
          <a:xfrm>
            <a:off x="1259632" y="3105835"/>
            <a:ext cx="6480720" cy="461665"/>
          </a:xfrm>
          <a:prstGeom prst="rect">
            <a:avLst/>
          </a:prstGeom>
        </p:spPr>
        <p:txBody>
          <a:bodyPr wrap="square">
            <a:spAutoFit/>
          </a:bodyPr>
          <a:lstStyle/>
          <a:p>
            <a:r>
              <a:rPr lang="hu-HU" sz="2400" b="1" i="1" dirty="0" err="1" smtClean="0">
                <a:solidFill>
                  <a:srgbClr val="002060"/>
                </a:solidFill>
                <a:latin typeface="Arial" pitchFamily="34" charset="0"/>
                <a:cs typeface="Arial" pitchFamily="34" charset="0"/>
              </a:rPr>
              <a:t>Rules</a:t>
            </a:r>
            <a:r>
              <a:rPr lang="hu-HU" sz="2400" b="1" i="1" dirty="0" smtClean="0">
                <a:solidFill>
                  <a:srgbClr val="002060"/>
                </a:solidFill>
                <a:latin typeface="Arial" pitchFamily="34" charset="0"/>
                <a:cs typeface="Arial" pitchFamily="34" charset="0"/>
              </a:rPr>
              <a:t> and </a:t>
            </a:r>
            <a:r>
              <a:rPr lang="hu-HU" sz="2400" b="1" i="1" dirty="0" err="1" smtClean="0">
                <a:solidFill>
                  <a:srgbClr val="002060"/>
                </a:solidFill>
                <a:latin typeface="Arial" pitchFamily="34" charset="0"/>
                <a:cs typeface="Arial" pitchFamily="34" charset="0"/>
              </a:rPr>
              <a:t>procedure</a:t>
            </a:r>
            <a:r>
              <a:rPr lang="hu-HU" sz="2400" b="1" i="1" dirty="0" smtClean="0">
                <a:solidFill>
                  <a:srgbClr val="002060"/>
                </a:solidFill>
                <a:latin typeface="Arial" pitchFamily="34" charset="0"/>
                <a:cs typeface="Arial" pitchFamily="34" charset="0"/>
              </a:rPr>
              <a:t> of </a:t>
            </a:r>
            <a:r>
              <a:rPr lang="hu-HU" sz="2400" b="1" i="1" dirty="0" err="1" smtClean="0">
                <a:solidFill>
                  <a:srgbClr val="002060"/>
                </a:solidFill>
                <a:latin typeface="Arial" pitchFamily="34" charset="0"/>
                <a:cs typeface="Arial" pitchFamily="34" charset="0"/>
              </a:rPr>
              <a:t>digital</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switchover</a:t>
            </a:r>
            <a:endParaRPr lang="hu-HU" sz="2400" dirty="0"/>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ctrTitle"/>
          </p:nvPr>
        </p:nvSpPr>
        <p:spPr>
          <a:xfrm>
            <a:off x="3779912" y="188640"/>
            <a:ext cx="4176464" cy="576063"/>
          </a:xfrm>
        </p:spPr>
        <p:txBody>
          <a:bodyPr>
            <a:noAutofit/>
          </a:bodyPr>
          <a:lstStyle/>
          <a:p>
            <a:r>
              <a:rPr lang="hu-HU" b="1" i="1" dirty="0" err="1" smtClean="0">
                <a:solidFill>
                  <a:srgbClr val="002060"/>
                </a:solidFill>
                <a:latin typeface="Arial" pitchFamily="34" charset="0"/>
                <a:cs typeface="Arial" pitchFamily="34" charset="0"/>
              </a:rPr>
              <a:t>Rules</a:t>
            </a:r>
            <a:r>
              <a:rPr lang="hu-HU" b="1" i="1" dirty="0" smtClean="0">
                <a:solidFill>
                  <a:srgbClr val="002060"/>
                </a:solidFill>
                <a:latin typeface="Arial" pitchFamily="34" charset="0"/>
                <a:cs typeface="Arial" pitchFamily="34" charset="0"/>
              </a:rPr>
              <a:t> of </a:t>
            </a:r>
            <a:r>
              <a:rPr lang="hu-HU" b="1" i="1" dirty="0" err="1" smtClean="0">
                <a:solidFill>
                  <a:srgbClr val="002060"/>
                </a:solidFill>
                <a:latin typeface="Arial" pitchFamily="34" charset="0"/>
                <a:cs typeface="Arial" pitchFamily="34" charset="0"/>
              </a:rPr>
              <a:t>digital</a:t>
            </a:r>
            <a:r>
              <a:rPr lang="hu-HU" b="1"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switchover</a:t>
            </a:r>
            <a:endParaRPr lang="hu-HU" b="1" i="1" dirty="0">
              <a:solidFill>
                <a:srgbClr val="002060"/>
              </a:solidFill>
              <a:latin typeface="Arial" pitchFamily="34" charset="0"/>
              <a:cs typeface="Arial" pitchFamily="34" charset="0"/>
            </a:endParaRPr>
          </a:p>
        </p:txBody>
      </p:sp>
      <p:sp>
        <p:nvSpPr>
          <p:cNvPr id="7" name="Title 5"/>
          <p:cNvSpPr txBox="1">
            <a:spLocks/>
          </p:cNvSpPr>
          <p:nvPr/>
        </p:nvSpPr>
        <p:spPr>
          <a:xfrm>
            <a:off x="395536" y="4077072"/>
            <a:ext cx="8463314" cy="2160240"/>
          </a:xfrm>
          <a:prstGeom prst="rect">
            <a:avLst/>
          </a:prstGeom>
        </p:spPr>
        <p:style>
          <a:lnRef idx="1">
            <a:schemeClr val="accent5"/>
          </a:lnRef>
          <a:fillRef idx="2">
            <a:schemeClr val="accent5"/>
          </a:fillRef>
          <a:effectRef idx="1">
            <a:schemeClr val="accent5"/>
          </a:effectRef>
          <a:fontRef idx="minor">
            <a:schemeClr val="dk1"/>
          </a:fontRef>
        </p:style>
        <p:txBody>
          <a:bodyPr anchor="t">
            <a:noAutofit/>
          </a:bodyPr>
          <a:lstStyle/>
          <a:p>
            <a:pPr algn="just">
              <a:spcBef>
                <a:spcPts val="600"/>
              </a:spcBef>
              <a:spcAft>
                <a:spcPts val="600"/>
              </a:spcAft>
            </a:pPr>
            <a:r>
              <a:rPr lang="hu-HU" sz="2000" i="1" dirty="0" smtClean="0">
                <a:solidFill>
                  <a:srgbClr val="002060"/>
                </a:solidFill>
                <a:latin typeface="Arial" pitchFamily="34" charset="0"/>
                <a:cs typeface="Arial" pitchFamily="34" charset="0"/>
              </a:rPr>
              <a:t> </a:t>
            </a:r>
            <a:r>
              <a:rPr lang="hu-HU" sz="2000" i="1" u="sng" dirty="0" smtClean="0">
                <a:solidFill>
                  <a:srgbClr val="002060"/>
                </a:solidFill>
                <a:latin typeface="Arial" pitchFamily="34" charset="0"/>
                <a:cs typeface="Arial" pitchFamily="34" charset="0"/>
              </a:rPr>
              <a:t>T</a:t>
            </a:r>
            <a:r>
              <a:rPr lang="en-US" sz="2000" i="1" u="sng" dirty="0" smtClean="0">
                <a:solidFill>
                  <a:srgbClr val="002060"/>
                </a:solidFill>
                <a:latin typeface="Arial" pitchFamily="34" charset="0"/>
                <a:cs typeface="Arial" pitchFamily="34" charset="0"/>
              </a:rPr>
              <a:t>he license </a:t>
            </a:r>
            <a:endParaRPr lang="hu-HU" sz="2000" i="1" u="sng" dirty="0" smtClean="0">
              <a:solidFill>
                <a:srgbClr val="002060"/>
              </a:solidFill>
              <a:latin typeface="Arial" pitchFamily="34" charset="0"/>
              <a:cs typeface="Arial" pitchFamily="34" charset="0"/>
            </a:endParaRPr>
          </a:p>
          <a:p>
            <a:pPr lvl="1" algn="just">
              <a:buFont typeface="Arial" pitchFamily="34" charset="0"/>
              <a:buChar char="•"/>
            </a:pPr>
            <a:r>
              <a:rPr lang="hu-HU" i="1" dirty="0" smtClean="0">
                <a:solidFill>
                  <a:srgbClr val="002060"/>
                </a:solidFill>
                <a:latin typeface="Arial" pitchFamily="34" charset="0"/>
                <a:cs typeface="Arial" pitchFamily="34" charset="0"/>
              </a:rPr>
              <a:t>   </a:t>
            </a:r>
            <a:r>
              <a:rPr lang="en-US" i="1" dirty="0" smtClean="0">
                <a:solidFill>
                  <a:srgbClr val="002060"/>
                </a:solidFill>
                <a:latin typeface="Arial" pitchFamily="34" charset="0"/>
                <a:cs typeface="Arial" pitchFamily="34" charset="0"/>
              </a:rPr>
              <a:t>provide</a:t>
            </a:r>
            <a:r>
              <a:rPr lang="hu-HU" i="1" dirty="0" smtClean="0">
                <a:solidFill>
                  <a:srgbClr val="002060"/>
                </a:solidFill>
                <a:latin typeface="Arial" pitchFamily="34" charset="0"/>
                <a:cs typeface="Arial" pitchFamily="34" charset="0"/>
              </a:rPr>
              <a:t>s</a:t>
            </a:r>
            <a:r>
              <a:rPr lang="en-US" i="1" dirty="0" smtClean="0">
                <a:solidFill>
                  <a:srgbClr val="002060"/>
                </a:solidFill>
                <a:latin typeface="Arial" pitchFamily="34" charset="0"/>
                <a:cs typeface="Arial" pitchFamily="34" charset="0"/>
              </a:rPr>
              <a:t> the right to operate digital</a:t>
            </a:r>
            <a:r>
              <a:rPr lang="hu-HU" i="1" dirty="0" smtClean="0">
                <a:solidFill>
                  <a:srgbClr val="002060"/>
                </a:solidFill>
                <a:latin typeface="Arial" pitchFamily="34" charset="0"/>
                <a:cs typeface="Arial" pitchFamily="34" charset="0"/>
              </a:rPr>
              <a:t> </a:t>
            </a:r>
            <a:r>
              <a:rPr lang="en-US" i="1" dirty="0" smtClean="0">
                <a:solidFill>
                  <a:srgbClr val="002060"/>
                </a:solidFill>
                <a:latin typeface="Arial" pitchFamily="34" charset="0"/>
                <a:cs typeface="Arial" pitchFamily="34" charset="0"/>
              </a:rPr>
              <a:t>broadcasting</a:t>
            </a:r>
            <a:r>
              <a:rPr lang="hu-HU" i="1" dirty="0" smtClean="0">
                <a:solidFill>
                  <a:srgbClr val="002060"/>
                </a:solidFill>
                <a:latin typeface="Arial" pitchFamily="34" charset="0"/>
                <a:cs typeface="Arial" pitchFamily="34" charset="0"/>
              </a:rPr>
              <a:t> </a:t>
            </a:r>
            <a:r>
              <a:rPr lang="en-US" i="1" dirty="0" smtClean="0">
                <a:solidFill>
                  <a:srgbClr val="002060"/>
                </a:solidFill>
                <a:latin typeface="Arial" pitchFamily="34" charset="0"/>
                <a:cs typeface="Arial" pitchFamily="34" charset="0"/>
              </a:rPr>
              <a:t>multiplexes for a </a:t>
            </a:r>
            <a:r>
              <a:rPr lang="en-US" b="1" i="1" dirty="0" smtClean="0">
                <a:solidFill>
                  <a:srgbClr val="002060"/>
                </a:solidFill>
                <a:latin typeface="Arial" pitchFamily="34" charset="0"/>
                <a:cs typeface="Arial" pitchFamily="34" charset="0"/>
              </a:rPr>
              <a:t>12</a:t>
            </a:r>
            <a:r>
              <a:rPr lang="hu-HU" b="1" i="1" dirty="0" smtClean="0">
                <a:solidFill>
                  <a:srgbClr val="002060"/>
                </a:solidFill>
                <a:latin typeface="Arial" pitchFamily="34" charset="0"/>
                <a:cs typeface="Arial" pitchFamily="34" charset="0"/>
              </a:rPr>
              <a:t>-</a:t>
            </a:r>
          </a:p>
          <a:p>
            <a:pPr lvl="1" algn="just">
              <a:spcAft>
                <a:spcPts val="600"/>
              </a:spcAft>
            </a:pPr>
            <a:r>
              <a:rPr lang="hu-HU" b="1" i="1" dirty="0" smtClean="0">
                <a:solidFill>
                  <a:srgbClr val="002060"/>
                </a:solidFill>
                <a:latin typeface="Arial" pitchFamily="34" charset="0"/>
                <a:cs typeface="Arial" pitchFamily="34" charset="0"/>
              </a:rPr>
              <a:t>    </a:t>
            </a:r>
            <a:r>
              <a:rPr lang="en-US" b="1" i="1" dirty="0" smtClean="0">
                <a:solidFill>
                  <a:srgbClr val="002060"/>
                </a:solidFill>
                <a:latin typeface="Arial" pitchFamily="34" charset="0"/>
                <a:cs typeface="Arial" pitchFamily="34" charset="0"/>
              </a:rPr>
              <a:t>year</a:t>
            </a:r>
            <a:r>
              <a:rPr lang="hu-HU" b="1" i="1" dirty="0" smtClean="0">
                <a:solidFill>
                  <a:srgbClr val="002060"/>
                </a:solidFill>
                <a:latin typeface="Arial" pitchFamily="34" charset="0"/>
                <a:cs typeface="Arial" pitchFamily="34" charset="0"/>
              </a:rPr>
              <a:t>-</a:t>
            </a:r>
            <a:r>
              <a:rPr lang="en-US" b="1" i="1" dirty="0" smtClean="0">
                <a:solidFill>
                  <a:srgbClr val="002060"/>
                </a:solidFill>
                <a:latin typeface="Arial" pitchFamily="34" charset="0"/>
                <a:cs typeface="Arial" pitchFamily="34" charset="0"/>
              </a:rPr>
              <a:t>period </a:t>
            </a:r>
            <a:r>
              <a:rPr lang="hu-HU" i="1" dirty="0" smtClean="0">
                <a:solidFill>
                  <a:srgbClr val="002060"/>
                </a:solidFill>
                <a:latin typeface="Arial" pitchFamily="34" charset="0"/>
                <a:cs typeface="Arial" pitchFamily="34" charset="0"/>
              </a:rPr>
              <a:t>( 5 DDT, 1 </a:t>
            </a:r>
            <a:r>
              <a:rPr lang="hu-HU" i="1" dirty="0" err="1" smtClean="0">
                <a:solidFill>
                  <a:srgbClr val="002060"/>
                </a:solidFill>
                <a:latin typeface="Arial" pitchFamily="34" charset="0"/>
                <a:cs typeface="Arial" pitchFamily="34" charset="0"/>
              </a:rPr>
              <a:t>audio</a:t>
            </a:r>
            <a:r>
              <a:rPr lang="hu-HU"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until</a:t>
            </a:r>
            <a:r>
              <a:rPr lang="hu-HU" b="1" i="1" dirty="0" smtClean="0">
                <a:solidFill>
                  <a:srgbClr val="002060"/>
                </a:solidFill>
                <a:latin typeface="Arial" pitchFamily="34" charset="0"/>
                <a:cs typeface="Arial" pitchFamily="34" charset="0"/>
              </a:rPr>
              <a:t> 05 </a:t>
            </a:r>
            <a:r>
              <a:rPr lang="hu-HU" b="1" i="1" dirty="0" err="1" smtClean="0">
                <a:solidFill>
                  <a:srgbClr val="002060"/>
                </a:solidFill>
                <a:latin typeface="Arial" pitchFamily="34" charset="0"/>
                <a:cs typeface="Arial" pitchFamily="34" charset="0"/>
              </a:rPr>
              <a:t>September</a:t>
            </a:r>
            <a:r>
              <a:rPr lang="hu-HU" b="1" i="1" dirty="0" smtClean="0">
                <a:solidFill>
                  <a:srgbClr val="002060"/>
                </a:solidFill>
                <a:latin typeface="Arial" pitchFamily="34" charset="0"/>
                <a:cs typeface="Arial" pitchFamily="34" charset="0"/>
              </a:rPr>
              <a:t> 2020</a:t>
            </a:r>
          </a:p>
          <a:p>
            <a:pPr lvl="1" algn="just">
              <a:buFont typeface="Arial" pitchFamily="34" charset="0"/>
              <a:buChar char="•"/>
            </a:pPr>
            <a:r>
              <a:rPr lang="hu-HU" b="1" i="1" dirty="0" smtClean="0">
                <a:solidFill>
                  <a:srgbClr val="002060"/>
                </a:solidFill>
                <a:latin typeface="Arial" pitchFamily="34" charset="0"/>
                <a:cs typeface="Arial" pitchFamily="34" charset="0"/>
              </a:rPr>
              <a:t>  Digital </a:t>
            </a:r>
            <a:r>
              <a:rPr lang="hu-HU" b="1" i="1" dirty="0" err="1" smtClean="0">
                <a:solidFill>
                  <a:srgbClr val="002060"/>
                </a:solidFill>
                <a:latin typeface="Arial" pitchFamily="34" charset="0"/>
                <a:cs typeface="Arial" pitchFamily="34" charset="0"/>
              </a:rPr>
              <a:t>switchover</a:t>
            </a:r>
            <a:r>
              <a:rPr lang="hu-HU" b="1"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shall</a:t>
            </a:r>
            <a:r>
              <a:rPr lang="hu-HU" i="1" dirty="0" smtClean="0">
                <a:solidFill>
                  <a:srgbClr val="002060"/>
                </a:solidFill>
                <a:latin typeface="Arial" pitchFamily="34" charset="0"/>
                <a:cs typeface="Arial" pitchFamily="34" charset="0"/>
              </a:rPr>
              <a:t> be </a:t>
            </a:r>
            <a:r>
              <a:rPr lang="hu-HU" i="1" dirty="0" err="1" smtClean="0">
                <a:solidFill>
                  <a:srgbClr val="002060"/>
                </a:solidFill>
                <a:latin typeface="Arial" pitchFamily="34" charset="0"/>
                <a:cs typeface="Arial" pitchFamily="34" charset="0"/>
              </a:rPr>
              <a:t>implemented</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by</a:t>
            </a:r>
            <a:r>
              <a:rPr lang="hu-HU" i="1" dirty="0" smtClean="0">
                <a:solidFill>
                  <a:srgbClr val="002060"/>
                </a:solidFill>
                <a:latin typeface="Arial" pitchFamily="34" charset="0"/>
                <a:cs typeface="Arial" pitchFamily="34" charset="0"/>
              </a:rPr>
              <a:t> 31 December 2011 </a:t>
            </a:r>
            <a:r>
              <a:rPr lang="hu-HU" b="1" i="1" dirty="0" smtClean="0">
                <a:solidFill>
                  <a:srgbClr val="002060"/>
                </a:solidFill>
                <a:latin typeface="Arial" pitchFamily="34" charset="0"/>
                <a:cs typeface="Arial" pitchFamily="34" charset="0"/>
              </a:rPr>
              <a:t>(</a:t>
            </a:r>
            <a:r>
              <a:rPr lang="hu-HU" b="1" i="1" dirty="0" err="1" smtClean="0">
                <a:solidFill>
                  <a:srgbClr val="002060"/>
                </a:solidFill>
                <a:latin typeface="Arial" pitchFamily="34" charset="0"/>
                <a:cs typeface="Arial" pitchFamily="34" charset="0"/>
              </a:rPr>
              <a:t>modified</a:t>
            </a:r>
            <a:endParaRPr lang="hu-HU" b="1" i="1" dirty="0" smtClean="0">
              <a:solidFill>
                <a:srgbClr val="002060"/>
              </a:solidFill>
              <a:latin typeface="Arial" pitchFamily="34" charset="0"/>
              <a:cs typeface="Arial" pitchFamily="34" charset="0"/>
            </a:endParaRPr>
          </a:p>
          <a:p>
            <a:pPr lvl="1" algn="just"/>
            <a:r>
              <a:rPr lang="hu-HU" b="1"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to</a:t>
            </a:r>
            <a:r>
              <a:rPr lang="hu-HU" b="1" i="1" dirty="0" smtClean="0">
                <a:solidFill>
                  <a:srgbClr val="002060"/>
                </a:solidFill>
                <a:latin typeface="Arial" pitchFamily="34" charset="0"/>
                <a:cs typeface="Arial" pitchFamily="34" charset="0"/>
              </a:rPr>
              <a:t> 31 December 2014)</a:t>
            </a:r>
          </a:p>
          <a:p>
            <a:pPr lvl="1" algn="just"/>
            <a:r>
              <a:rPr lang="hu-HU" sz="800" b="1" i="1" dirty="0" smtClean="0">
                <a:solidFill>
                  <a:srgbClr val="002060"/>
                </a:solidFill>
                <a:latin typeface="Arial" pitchFamily="34" charset="0"/>
                <a:cs typeface="Arial" pitchFamily="34" charset="0"/>
              </a:rPr>
              <a:t> </a:t>
            </a:r>
          </a:p>
          <a:p>
            <a:pPr lvl="1" algn="just">
              <a:spcAft>
                <a:spcPts val="600"/>
              </a:spcAft>
              <a:buFont typeface="Arial" pitchFamily="34" charset="0"/>
              <a:buChar char="•"/>
            </a:pP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At</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least</a:t>
            </a:r>
            <a:r>
              <a:rPr lang="hu-HU" i="1" dirty="0" smtClean="0">
                <a:solidFill>
                  <a:srgbClr val="002060"/>
                </a:solidFill>
                <a:latin typeface="Arial" pitchFamily="34" charset="0"/>
                <a:cs typeface="Arial" pitchFamily="34" charset="0"/>
              </a:rPr>
              <a:t> </a:t>
            </a:r>
            <a:r>
              <a:rPr lang="hu-HU" b="1" i="1" dirty="0" smtClean="0">
                <a:solidFill>
                  <a:srgbClr val="002060"/>
                </a:solidFill>
                <a:latin typeface="Arial" pitchFamily="34" charset="0"/>
                <a:cs typeface="Arial" pitchFamily="34" charset="0"/>
              </a:rPr>
              <a:t>94% of </a:t>
            </a:r>
            <a:r>
              <a:rPr lang="hu-HU" b="1" i="1" dirty="0" err="1" smtClean="0">
                <a:solidFill>
                  <a:srgbClr val="002060"/>
                </a:solidFill>
                <a:latin typeface="Arial" pitchFamily="34" charset="0"/>
                <a:cs typeface="Arial" pitchFamily="34" charset="0"/>
              </a:rPr>
              <a:t>population</a:t>
            </a:r>
            <a:r>
              <a:rPr lang="hu-HU" b="1"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shall</a:t>
            </a:r>
            <a:r>
              <a:rPr lang="hu-HU" b="1" i="1" dirty="0" smtClean="0">
                <a:solidFill>
                  <a:srgbClr val="002060"/>
                </a:solidFill>
                <a:latin typeface="Arial" pitchFamily="34" charset="0"/>
                <a:cs typeface="Arial" pitchFamily="34" charset="0"/>
              </a:rPr>
              <a:t> be </a:t>
            </a:r>
            <a:r>
              <a:rPr lang="hu-HU" b="1" i="1" dirty="0" err="1" smtClean="0">
                <a:solidFill>
                  <a:srgbClr val="002060"/>
                </a:solidFill>
                <a:latin typeface="Arial" pitchFamily="34" charset="0"/>
                <a:cs typeface="Arial" pitchFamily="34" charset="0"/>
              </a:rPr>
              <a:t>reached</a:t>
            </a:r>
            <a:r>
              <a:rPr lang="hu-HU" b="1"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by</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public</a:t>
            </a:r>
            <a:r>
              <a:rPr lang="hu-HU" i="1" dirty="0" smtClean="0">
                <a:solidFill>
                  <a:srgbClr val="002060"/>
                </a:solidFill>
                <a:latin typeface="Arial" pitchFamily="34" charset="0"/>
                <a:cs typeface="Arial" pitchFamily="34" charset="0"/>
              </a:rPr>
              <a:t> service </a:t>
            </a:r>
            <a:r>
              <a:rPr lang="hu-HU" i="1" dirty="0" err="1" smtClean="0">
                <a:solidFill>
                  <a:srgbClr val="002060"/>
                </a:solidFill>
                <a:latin typeface="Arial" pitchFamily="34" charset="0"/>
                <a:cs typeface="Arial" pitchFamily="34" charset="0"/>
              </a:rPr>
              <a:t>programs</a:t>
            </a:r>
            <a:endParaRPr lang="hu-HU" b="1" i="1" dirty="0" smtClean="0">
              <a:solidFill>
                <a:srgbClr val="002060"/>
              </a:solidFill>
              <a:latin typeface="Arial" pitchFamily="34" charset="0"/>
              <a:cs typeface="Arial" pitchFamily="34" charset="0"/>
            </a:endParaRPr>
          </a:p>
          <a:p>
            <a:pPr algn="just">
              <a:spcBef>
                <a:spcPts val="600"/>
              </a:spcBef>
              <a:spcAft>
                <a:spcPts val="600"/>
              </a:spcAft>
              <a:buFont typeface="Arial" pitchFamily="34" charset="0"/>
              <a:buChar char="•"/>
            </a:pPr>
            <a:endParaRPr lang="hu-HU" sz="2000" i="1" u="sng" dirty="0" smtClean="0">
              <a:solidFill>
                <a:srgbClr val="002060"/>
              </a:solidFill>
              <a:latin typeface="Arial" pitchFamily="34" charset="0"/>
              <a:cs typeface="Arial" pitchFamily="34" charset="0"/>
            </a:endParaRPr>
          </a:p>
        </p:txBody>
      </p:sp>
      <p:sp>
        <p:nvSpPr>
          <p:cNvPr id="5" name="Szövegdoboz 4"/>
          <p:cNvSpPr txBox="1"/>
          <p:nvPr/>
        </p:nvSpPr>
        <p:spPr>
          <a:xfrm>
            <a:off x="395536" y="1196752"/>
            <a:ext cx="6696744" cy="369332"/>
          </a:xfrm>
          <a:prstGeom prst="rect">
            <a:avLst/>
          </a:prstGeom>
        </p:spPr>
        <p:style>
          <a:lnRef idx="1">
            <a:schemeClr val="accent3"/>
          </a:lnRef>
          <a:fillRef idx="2">
            <a:schemeClr val="accent3"/>
          </a:fillRef>
          <a:effectRef idx="1">
            <a:schemeClr val="accent3"/>
          </a:effectRef>
          <a:fontRef idx="minor">
            <a:schemeClr val="dk1"/>
          </a:fontRef>
        </p:style>
        <p:txBody>
          <a:bodyPr wrap="square" rtlCol="0">
            <a:spAutoFit/>
          </a:bodyPr>
          <a:lstStyle/>
          <a:p>
            <a:r>
              <a:rPr lang="hu-HU" b="1" i="1" dirty="0" smtClean="0">
                <a:solidFill>
                  <a:srgbClr val="002060"/>
                </a:solidFill>
                <a:latin typeface="Arial" pitchFamily="34" charset="0"/>
                <a:cs typeface="Arial" pitchFamily="34" charset="0"/>
              </a:rPr>
              <a:t>2007</a:t>
            </a:r>
            <a:r>
              <a:rPr lang="hu-HU" i="1" dirty="0" smtClean="0">
                <a:solidFill>
                  <a:srgbClr val="002060"/>
                </a:solidFill>
                <a:latin typeface="Arial" pitchFamily="34" charset="0"/>
                <a:cs typeface="Arial" pitchFamily="34" charset="0"/>
              </a:rPr>
              <a:t> - </a:t>
            </a:r>
            <a:r>
              <a:rPr lang="hu-HU" i="1" dirty="0" err="1" smtClean="0">
                <a:solidFill>
                  <a:srgbClr val="002060"/>
                </a:solidFill>
                <a:latin typeface="Arial" pitchFamily="34" charset="0"/>
                <a:cs typeface="Arial" pitchFamily="34" charset="0"/>
              </a:rPr>
              <a:t>Hungarian</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Parliament</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accepted</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Act</a:t>
            </a:r>
            <a:endParaRPr lang="hu-HU" dirty="0"/>
          </a:p>
        </p:txBody>
      </p:sp>
      <p:sp>
        <p:nvSpPr>
          <p:cNvPr id="8" name="Szövegdoboz 7"/>
          <p:cNvSpPr txBox="1"/>
          <p:nvPr/>
        </p:nvSpPr>
        <p:spPr>
          <a:xfrm>
            <a:off x="395536" y="1772816"/>
            <a:ext cx="6696744" cy="369332"/>
          </a:xfrm>
          <a:prstGeom prst="rect">
            <a:avLst/>
          </a:prstGeom>
        </p:spPr>
        <p:style>
          <a:lnRef idx="1">
            <a:schemeClr val="accent3"/>
          </a:lnRef>
          <a:fillRef idx="2">
            <a:schemeClr val="accent3"/>
          </a:fillRef>
          <a:effectRef idx="1">
            <a:schemeClr val="accent3"/>
          </a:effectRef>
          <a:fontRef idx="minor">
            <a:schemeClr val="dk1"/>
          </a:fontRef>
        </p:style>
        <p:txBody>
          <a:bodyPr wrap="square" rtlCol="0">
            <a:spAutoFit/>
          </a:bodyPr>
          <a:lstStyle/>
          <a:p>
            <a:r>
              <a:rPr lang="hu-HU" b="1" i="1" dirty="0" smtClean="0">
                <a:solidFill>
                  <a:srgbClr val="002060"/>
                </a:solidFill>
                <a:latin typeface="Arial" pitchFamily="34" charset="0"/>
                <a:cs typeface="Arial" pitchFamily="34" charset="0"/>
              </a:rPr>
              <a:t>2008</a:t>
            </a:r>
            <a:r>
              <a:rPr lang="hu-HU" i="1" dirty="0" smtClean="0">
                <a:solidFill>
                  <a:srgbClr val="002060"/>
                </a:solidFill>
                <a:latin typeface="Arial" pitchFamily="34" charset="0"/>
                <a:cs typeface="Arial" pitchFamily="34" charset="0"/>
              </a:rPr>
              <a:t> - </a:t>
            </a:r>
            <a:r>
              <a:rPr lang="hu-HU" i="1" dirty="0" err="1" smtClean="0">
                <a:solidFill>
                  <a:srgbClr val="002060"/>
                </a:solidFill>
                <a:latin typeface="Arial" pitchFamily="34" charset="0"/>
                <a:cs typeface="Arial" pitchFamily="34" charset="0"/>
              </a:rPr>
              <a:t>Authority</a:t>
            </a:r>
            <a:r>
              <a:rPr lang="hu-HU" i="1" dirty="0" smtClean="0">
                <a:solidFill>
                  <a:srgbClr val="002060"/>
                </a:solidFill>
                <a:latin typeface="Arial" pitchFamily="34" charset="0"/>
                <a:cs typeface="Arial" pitchFamily="34" charset="0"/>
              </a:rPr>
              <a:t> tendered </a:t>
            </a:r>
            <a:r>
              <a:rPr lang="hu-HU" i="1" dirty="0" err="1" smtClean="0">
                <a:solidFill>
                  <a:srgbClr val="002060"/>
                </a:solidFill>
                <a:latin typeface="Arial" pitchFamily="34" charset="0"/>
                <a:cs typeface="Arial" pitchFamily="34" charset="0"/>
              </a:rPr>
              <a:t>for</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accomplishment</a:t>
            </a:r>
            <a:r>
              <a:rPr lang="hu-HU" i="1" dirty="0" smtClean="0">
                <a:solidFill>
                  <a:srgbClr val="002060"/>
                </a:solidFill>
                <a:latin typeface="Arial" pitchFamily="34" charset="0"/>
                <a:cs typeface="Arial" pitchFamily="34" charset="0"/>
              </a:rPr>
              <a:t> of DTV </a:t>
            </a:r>
            <a:r>
              <a:rPr lang="hu-HU" i="1" dirty="0" err="1" smtClean="0">
                <a:solidFill>
                  <a:srgbClr val="002060"/>
                </a:solidFill>
                <a:latin typeface="Arial" pitchFamily="34" charset="0"/>
                <a:cs typeface="Arial" pitchFamily="34" charset="0"/>
              </a:rPr>
              <a:t>networks</a:t>
            </a:r>
            <a:r>
              <a:rPr lang="hu-HU" i="1" dirty="0" smtClean="0">
                <a:solidFill>
                  <a:srgbClr val="002060"/>
                </a:solidFill>
                <a:latin typeface="Arial" pitchFamily="34" charset="0"/>
                <a:cs typeface="Arial" pitchFamily="34" charset="0"/>
              </a:rPr>
              <a:t>.</a:t>
            </a:r>
            <a:endParaRPr lang="hu-HU" dirty="0"/>
          </a:p>
        </p:txBody>
      </p:sp>
      <p:sp>
        <p:nvSpPr>
          <p:cNvPr id="10" name="Szövegdoboz 9"/>
          <p:cNvSpPr txBox="1"/>
          <p:nvPr/>
        </p:nvSpPr>
        <p:spPr>
          <a:xfrm>
            <a:off x="395536" y="2492896"/>
            <a:ext cx="6696744" cy="800219"/>
          </a:xfrm>
          <a:prstGeom prst="rect">
            <a:avLst/>
          </a:prstGeom>
        </p:spPr>
        <p:style>
          <a:lnRef idx="1">
            <a:schemeClr val="accent3"/>
          </a:lnRef>
          <a:fillRef idx="2">
            <a:schemeClr val="accent3"/>
          </a:fillRef>
          <a:effectRef idx="1">
            <a:schemeClr val="accent3"/>
          </a:effectRef>
          <a:fontRef idx="minor">
            <a:schemeClr val="dk1"/>
          </a:fontRef>
        </p:style>
        <p:txBody>
          <a:bodyPr wrap="square" rtlCol="0">
            <a:spAutoFit/>
          </a:bodyPr>
          <a:lstStyle/>
          <a:p>
            <a:pPr algn="just">
              <a:spcBef>
                <a:spcPts val="600"/>
              </a:spcBef>
              <a:spcAft>
                <a:spcPts val="600"/>
              </a:spcAft>
            </a:pPr>
            <a:r>
              <a:rPr lang="hu-HU" b="1" i="1" u="sng" dirty="0" err="1" smtClean="0">
                <a:solidFill>
                  <a:srgbClr val="002060"/>
                </a:solidFill>
                <a:latin typeface="Arial" pitchFamily="34" charset="0"/>
                <a:cs typeface="Arial" pitchFamily="34" charset="0"/>
              </a:rPr>
              <a:t>Goal</a:t>
            </a:r>
            <a:r>
              <a:rPr lang="hu-HU" b="1" i="1" u="sng" dirty="0" smtClean="0">
                <a:solidFill>
                  <a:srgbClr val="002060"/>
                </a:solidFill>
                <a:latin typeface="Arial" pitchFamily="34" charset="0"/>
                <a:cs typeface="Arial" pitchFamily="34" charset="0"/>
              </a:rPr>
              <a:t>:</a:t>
            </a:r>
            <a:r>
              <a:rPr lang="hu-HU" b="1" i="1" dirty="0" smtClean="0">
                <a:solidFill>
                  <a:srgbClr val="002060"/>
                </a:solidFill>
                <a:latin typeface="Arial" pitchFamily="34" charset="0"/>
                <a:cs typeface="Arial" pitchFamily="34" charset="0"/>
              </a:rPr>
              <a:t>        </a:t>
            </a:r>
            <a:r>
              <a:rPr lang="hu-HU" i="1" dirty="0" smtClean="0">
                <a:solidFill>
                  <a:srgbClr val="002060"/>
                </a:solidFill>
                <a:latin typeface="Arial" pitchFamily="34" charset="0"/>
                <a:cs typeface="Arial" pitchFamily="34" charset="0"/>
              </a:rPr>
              <a:t>2 DVB-T, 1 DVB-H </a:t>
            </a:r>
            <a:r>
              <a:rPr lang="hu-HU" i="1" dirty="0" err="1" smtClean="0">
                <a:solidFill>
                  <a:srgbClr val="002060"/>
                </a:solidFill>
                <a:latin typeface="Arial" pitchFamily="34" charset="0"/>
                <a:cs typeface="Arial" pitchFamily="34" charset="0"/>
              </a:rPr>
              <a:t>networks</a:t>
            </a:r>
            <a:endParaRPr lang="hu-HU" i="1" dirty="0" smtClean="0">
              <a:solidFill>
                <a:srgbClr val="002060"/>
              </a:solidFill>
              <a:latin typeface="Arial" pitchFamily="34" charset="0"/>
              <a:cs typeface="Arial" pitchFamily="34" charset="0"/>
            </a:endParaRPr>
          </a:p>
          <a:p>
            <a:pPr algn="just">
              <a:spcBef>
                <a:spcPts val="600"/>
              </a:spcBef>
              <a:spcAft>
                <a:spcPts val="600"/>
              </a:spcAft>
            </a:pP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in</a:t>
            </a:r>
            <a:r>
              <a:rPr lang="hu-HU" i="1" dirty="0" smtClean="0">
                <a:solidFill>
                  <a:srgbClr val="002060"/>
                </a:solidFill>
                <a:latin typeface="Arial" pitchFamily="34" charset="0"/>
                <a:cs typeface="Arial" pitchFamily="34" charset="0"/>
              </a:rPr>
              <a:t>  </a:t>
            </a:r>
            <a:r>
              <a:rPr lang="hu-HU" b="1" i="1" dirty="0" smtClean="0">
                <a:solidFill>
                  <a:srgbClr val="002060"/>
                </a:solidFill>
                <a:latin typeface="Arial" pitchFamily="34" charset="0"/>
                <a:cs typeface="Arial" pitchFamily="34" charset="0"/>
              </a:rPr>
              <a:t>2011</a:t>
            </a:r>
            <a:r>
              <a:rPr lang="hu-HU" i="1" dirty="0" smtClean="0">
                <a:solidFill>
                  <a:srgbClr val="002060"/>
                </a:solidFill>
                <a:latin typeface="Arial" pitchFamily="34" charset="0"/>
                <a:cs typeface="Arial" pitchFamily="34" charset="0"/>
              </a:rPr>
              <a:t> - DVB-H </a:t>
            </a:r>
            <a:r>
              <a:rPr lang="hu-HU" i="1" dirty="0" err="1" smtClean="0">
                <a:solidFill>
                  <a:srgbClr val="002060"/>
                </a:solidFill>
                <a:latin typeface="Arial" pitchFamily="34" charset="0"/>
                <a:cs typeface="Arial" pitchFamily="34" charset="0"/>
              </a:rPr>
              <a:t>changed</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to</a:t>
            </a:r>
            <a:r>
              <a:rPr lang="hu-HU" i="1" dirty="0" smtClean="0">
                <a:solidFill>
                  <a:srgbClr val="002060"/>
                </a:solidFill>
                <a:latin typeface="Arial" pitchFamily="34" charset="0"/>
                <a:cs typeface="Arial" pitchFamily="34" charset="0"/>
              </a:rPr>
              <a:t> DVB-T</a:t>
            </a:r>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églalap 1"/>
          <p:cNvSpPr/>
          <p:nvPr/>
        </p:nvSpPr>
        <p:spPr>
          <a:xfrm>
            <a:off x="537810" y="4077072"/>
            <a:ext cx="7634590" cy="1261884"/>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pPr marL="457200" indent="-457200">
              <a:spcBef>
                <a:spcPts val="600"/>
              </a:spcBef>
              <a:spcAft>
                <a:spcPts val="600"/>
              </a:spcAft>
            </a:pPr>
            <a:r>
              <a:rPr lang="hu-HU" sz="2000" b="1" i="1" dirty="0" err="1" smtClean="0">
                <a:solidFill>
                  <a:srgbClr val="002060"/>
                </a:solidFill>
                <a:latin typeface="Arial" pitchFamily="34" charset="0"/>
                <a:cs typeface="Arial" pitchFamily="34" charset="0"/>
              </a:rPr>
              <a:t>Swith-over</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was</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realized</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in</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two</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steps</a:t>
            </a:r>
            <a:r>
              <a:rPr lang="hu-HU" sz="2000" b="1" i="1" dirty="0" smtClean="0">
                <a:solidFill>
                  <a:srgbClr val="002060"/>
                </a:solidFill>
                <a:latin typeface="Arial" pitchFamily="34" charset="0"/>
                <a:cs typeface="Arial" pitchFamily="34" charset="0"/>
              </a:rPr>
              <a:t>:</a:t>
            </a:r>
          </a:p>
          <a:p>
            <a:pPr marL="914400" lvl="1" indent="-457200">
              <a:spcBef>
                <a:spcPts val="600"/>
              </a:spcBef>
              <a:spcAft>
                <a:spcPts val="600"/>
              </a:spcAft>
              <a:buFont typeface="Arial" pitchFamily="34" charset="0"/>
              <a:buChar char="•"/>
            </a:pPr>
            <a:r>
              <a:rPr lang="hu-HU" i="1" dirty="0" err="1" smtClean="0">
                <a:solidFill>
                  <a:srgbClr val="002060"/>
                </a:solidFill>
                <a:latin typeface="Arial" pitchFamily="34" charset="0"/>
                <a:cs typeface="Arial" pitchFamily="34" charset="0"/>
              </a:rPr>
              <a:t>First</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step</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by</a:t>
            </a:r>
            <a:r>
              <a:rPr lang="hu-HU" i="1" dirty="0" smtClean="0">
                <a:solidFill>
                  <a:srgbClr val="002060"/>
                </a:solidFill>
                <a:latin typeface="Arial" pitchFamily="34" charset="0"/>
                <a:cs typeface="Arial" pitchFamily="34" charset="0"/>
              </a:rPr>
              <a:t> 31 </a:t>
            </a:r>
            <a:r>
              <a:rPr lang="hu-HU" i="1" dirty="0" err="1" smtClean="0">
                <a:solidFill>
                  <a:srgbClr val="002060"/>
                </a:solidFill>
                <a:latin typeface="Arial" pitchFamily="34" charset="0"/>
                <a:cs typeface="Arial" pitchFamily="34" charset="0"/>
              </a:rPr>
              <a:t>July</a:t>
            </a:r>
            <a:r>
              <a:rPr lang="hu-HU" i="1" dirty="0" smtClean="0">
                <a:solidFill>
                  <a:srgbClr val="002060"/>
                </a:solidFill>
                <a:latin typeface="Arial" pitchFamily="34" charset="0"/>
                <a:cs typeface="Arial" pitchFamily="34" charset="0"/>
              </a:rPr>
              <a:t> 2013</a:t>
            </a:r>
          </a:p>
          <a:p>
            <a:pPr marL="914400" lvl="1" indent="-457200">
              <a:spcBef>
                <a:spcPts val="600"/>
              </a:spcBef>
              <a:spcAft>
                <a:spcPts val="600"/>
              </a:spcAft>
              <a:buFont typeface="Arial" pitchFamily="34" charset="0"/>
              <a:buChar char="•"/>
            </a:pPr>
            <a:r>
              <a:rPr lang="hu-HU" i="1" dirty="0" err="1" smtClean="0">
                <a:solidFill>
                  <a:srgbClr val="002060"/>
                </a:solidFill>
                <a:latin typeface="Arial" pitchFamily="34" charset="0"/>
                <a:cs typeface="Arial" pitchFamily="34" charset="0"/>
              </a:rPr>
              <a:t>Second</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step</a:t>
            </a:r>
            <a:r>
              <a:rPr lang="hu-HU" i="1" dirty="0" smtClean="0">
                <a:solidFill>
                  <a:srgbClr val="002060"/>
                </a:solidFill>
                <a:latin typeface="Arial" pitchFamily="34" charset="0"/>
                <a:cs typeface="Arial" pitchFamily="34" charset="0"/>
              </a:rPr>
              <a:t>: 31 </a:t>
            </a:r>
            <a:r>
              <a:rPr lang="hu-HU" i="1" dirty="0" err="1" smtClean="0">
                <a:solidFill>
                  <a:srgbClr val="002060"/>
                </a:solidFill>
                <a:latin typeface="Arial" pitchFamily="34" charset="0"/>
                <a:cs typeface="Arial" pitchFamily="34" charset="0"/>
              </a:rPr>
              <a:t>October</a:t>
            </a:r>
            <a:r>
              <a:rPr lang="hu-HU" i="1" dirty="0" smtClean="0">
                <a:solidFill>
                  <a:srgbClr val="002060"/>
                </a:solidFill>
                <a:latin typeface="Arial" pitchFamily="34" charset="0"/>
                <a:cs typeface="Arial" pitchFamily="34" charset="0"/>
              </a:rPr>
              <a:t> 2013</a:t>
            </a:r>
          </a:p>
        </p:txBody>
      </p:sp>
      <p:sp>
        <p:nvSpPr>
          <p:cNvPr id="4" name="Téglalap 3"/>
          <p:cNvSpPr/>
          <p:nvPr/>
        </p:nvSpPr>
        <p:spPr>
          <a:xfrm>
            <a:off x="3563888" y="116632"/>
            <a:ext cx="4752528" cy="576064"/>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hu-HU" sz="2400" b="1" i="1" dirty="0" smtClean="0">
                <a:solidFill>
                  <a:srgbClr val="002060"/>
                </a:solidFill>
                <a:latin typeface="Arial" pitchFamily="34" charset="0"/>
                <a:cs typeface="Arial" pitchFamily="34" charset="0"/>
              </a:rPr>
              <a:t>Digital </a:t>
            </a:r>
            <a:r>
              <a:rPr lang="hu-HU" sz="2400" b="1" i="1" dirty="0" err="1" smtClean="0">
                <a:solidFill>
                  <a:srgbClr val="002060"/>
                </a:solidFill>
                <a:latin typeface="Arial" pitchFamily="34" charset="0"/>
                <a:cs typeface="Arial" pitchFamily="34" charset="0"/>
              </a:rPr>
              <a:t>switchover</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procedure</a:t>
            </a:r>
            <a:endParaRPr lang="hu-HU" sz="2400" b="1" i="1" dirty="0">
              <a:solidFill>
                <a:srgbClr val="002060"/>
              </a:solidFill>
              <a:latin typeface="Arial" pitchFamily="34" charset="0"/>
              <a:cs typeface="Arial" pitchFamily="34" charset="0"/>
            </a:endParaRPr>
          </a:p>
        </p:txBody>
      </p:sp>
      <p:sp>
        <p:nvSpPr>
          <p:cNvPr id="5" name="Szövegdoboz 4"/>
          <p:cNvSpPr txBox="1"/>
          <p:nvPr/>
        </p:nvSpPr>
        <p:spPr>
          <a:xfrm>
            <a:off x="467544" y="1196752"/>
            <a:ext cx="7776488" cy="1615827"/>
          </a:xfrm>
          <a:prstGeom prst="rect">
            <a:avLst/>
          </a:prstGeom>
          <a:solidFill>
            <a:srgbClr val="F8F7F2"/>
          </a:solidFill>
        </p:spPr>
        <p:style>
          <a:lnRef idx="0">
            <a:scrgbClr r="0" g="0" b="0"/>
          </a:lnRef>
          <a:fillRef idx="1001">
            <a:schemeClr val="lt2"/>
          </a:fillRef>
          <a:effectRef idx="0">
            <a:scrgbClr r="0" g="0" b="0"/>
          </a:effectRef>
          <a:fontRef idx="major"/>
        </p:style>
        <p:txBody>
          <a:bodyPr wrap="none" rtlCol="0">
            <a:spAutoFit/>
          </a:bodyPr>
          <a:lstStyle/>
          <a:p>
            <a:pPr marL="457200" indent="-457200">
              <a:spcBef>
                <a:spcPts val="600"/>
              </a:spcBef>
              <a:spcAft>
                <a:spcPts val="600"/>
              </a:spcAft>
            </a:pPr>
            <a:r>
              <a:rPr lang="hu-HU" sz="2000" b="1" i="1" dirty="0" smtClean="0">
                <a:solidFill>
                  <a:srgbClr val="002060"/>
                </a:solidFill>
                <a:latin typeface="Arial" pitchFamily="34" charset="0"/>
                <a:cs typeface="Arial" pitchFamily="34" charset="0"/>
              </a:rPr>
              <a:t>General </a:t>
            </a:r>
            <a:r>
              <a:rPr lang="hu-HU" sz="2000" b="1" i="1" dirty="0" err="1" smtClean="0">
                <a:solidFill>
                  <a:srgbClr val="002060"/>
                </a:solidFill>
                <a:latin typeface="Arial" pitchFamily="34" charset="0"/>
                <a:cs typeface="Arial" pitchFamily="34" charset="0"/>
              </a:rPr>
              <a:t>principals</a:t>
            </a:r>
            <a:endParaRPr lang="hu-HU" sz="2000" b="1" i="1" dirty="0" smtClean="0">
              <a:solidFill>
                <a:srgbClr val="002060"/>
              </a:solidFill>
              <a:latin typeface="Arial" pitchFamily="34" charset="0"/>
              <a:cs typeface="Arial" pitchFamily="34" charset="0"/>
            </a:endParaRPr>
          </a:p>
          <a:p>
            <a:pPr marL="457200" indent="-457200">
              <a:spcBef>
                <a:spcPts val="600"/>
              </a:spcBef>
              <a:spcAft>
                <a:spcPts val="600"/>
              </a:spcAft>
              <a:buFont typeface="Arial" pitchFamily="34" charset="0"/>
              <a:buChar char="•"/>
            </a:pPr>
            <a:r>
              <a:rPr lang="hu-HU" i="1" dirty="0" err="1" smtClean="0">
                <a:solidFill>
                  <a:srgbClr val="002060"/>
                </a:solidFill>
                <a:latin typeface="Arial" pitchFamily="34" charset="0"/>
                <a:cs typeface="Arial" pitchFamily="34" charset="0"/>
              </a:rPr>
              <a:t>Assist</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every</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household</a:t>
            </a:r>
            <a:r>
              <a:rPr lang="hu-HU"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in</a:t>
            </a:r>
            <a:r>
              <a:rPr lang="hu-HU" b="1"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need</a:t>
            </a:r>
            <a:r>
              <a:rPr lang="hu-HU" b="1" i="1" dirty="0" smtClean="0">
                <a:solidFill>
                  <a:srgbClr val="002060"/>
                </a:solidFill>
                <a:latin typeface="Arial" pitchFamily="34" charset="0"/>
                <a:cs typeface="Arial" pitchFamily="34" charset="0"/>
              </a:rPr>
              <a:t> </a:t>
            </a:r>
            <a:r>
              <a:rPr lang="hu-HU" i="1" dirty="0" smtClean="0">
                <a:solidFill>
                  <a:srgbClr val="002060"/>
                </a:solidFill>
                <a:latin typeface="Arial" pitchFamily="34" charset="0"/>
                <a:cs typeface="Arial" pitchFamily="34" charset="0"/>
              </a:rPr>
              <a:t>of </a:t>
            </a:r>
            <a:r>
              <a:rPr lang="hu-HU" i="1" dirty="0" err="1" smtClean="0">
                <a:solidFill>
                  <a:srgbClr val="002060"/>
                </a:solidFill>
                <a:latin typeface="Arial" pitchFamily="34" charset="0"/>
                <a:cs typeface="Arial" pitchFamily="34" charset="0"/>
              </a:rPr>
              <a:t>financial</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aid</a:t>
            </a:r>
            <a:r>
              <a:rPr lang="hu-HU" i="1" dirty="0" smtClean="0">
                <a:solidFill>
                  <a:srgbClr val="002060"/>
                </a:solidFill>
                <a:latin typeface="Arial" pitchFamily="34" charset="0"/>
                <a:cs typeface="Arial" pitchFamily="34" charset="0"/>
              </a:rPr>
              <a:t> and </a:t>
            </a:r>
            <a:r>
              <a:rPr lang="hu-HU" i="1" dirty="0" err="1" smtClean="0">
                <a:solidFill>
                  <a:srgbClr val="002060"/>
                </a:solidFill>
                <a:latin typeface="Arial" pitchFamily="34" charset="0"/>
                <a:cs typeface="Arial" pitchFamily="34" charset="0"/>
              </a:rPr>
              <a:t>technical</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assistant</a:t>
            </a:r>
            <a:endParaRPr lang="hu-HU" i="1" dirty="0" smtClean="0">
              <a:solidFill>
                <a:srgbClr val="002060"/>
              </a:solidFill>
              <a:latin typeface="Arial" pitchFamily="34" charset="0"/>
              <a:cs typeface="Arial" pitchFamily="34" charset="0"/>
            </a:endParaRPr>
          </a:p>
          <a:p>
            <a:pPr marL="457200" indent="-457200">
              <a:spcBef>
                <a:spcPts val="600"/>
              </a:spcBef>
              <a:spcAft>
                <a:spcPts val="600"/>
              </a:spcAft>
              <a:buFont typeface="Arial" pitchFamily="34" charset="0"/>
              <a:buChar char="•"/>
            </a:pPr>
            <a:r>
              <a:rPr lang="hu-HU" i="1" dirty="0" err="1" smtClean="0">
                <a:solidFill>
                  <a:srgbClr val="002060"/>
                </a:solidFill>
                <a:latin typeface="Arial" pitchFamily="34" charset="0"/>
                <a:cs typeface="Arial" pitchFamily="34" charset="0"/>
              </a:rPr>
              <a:t>Nobody</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remained</a:t>
            </a:r>
            <a:r>
              <a:rPr lang="hu-HU"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left</a:t>
            </a:r>
            <a:r>
              <a:rPr lang="hu-HU" b="1"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behind</a:t>
            </a:r>
            <a:r>
              <a:rPr lang="hu-HU" b="1"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or</a:t>
            </a:r>
            <a:r>
              <a:rPr lang="hu-HU"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left</a:t>
            </a:r>
            <a:r>
              <a:rPr lang="hu-HU" b="1" i="1" dirty="0" smtClean="0">
                <a:solidFill>
                  <a:srgbClr val="002060"/>
                </a:solidFill>
                <a:latin typeface="Arial" pitchFamily="34" charset="0"/>
                <a:cs typeface="Arial" pitchFamily="34" charset="0"/>
              </a:rPr>
              <a:t> out </a:t>
            </a:r>
            <a:r>
              <a:rPr lang="hu-HU" i="1" dirty="0" smtClean="0">
                <a:solidFill>
                  <a:srgbClr val="002060"/>
                </a:solidFill>
                <a:latin typeface="Arial" pitchFamily="34" charset="0"/>
                <a:cs typeface="Arial" pitchFamily="34" charset="0"/>
              </a:rPr>
              <a:t>of </a:t>
            </a:r>
            <a:r>
              <a:rPr lang="hu-HU" i="1" dirty="0" err="1" smtClean="0">
                <a:solidFill>
                  <a:srgbClr val="002060"/>
                </a:solidFill>
                <a:latin typeface="Arial" pitchFamily="34" charset="0"/>
                <a:cs typeface="Arial" pitchFamily="34" charset="0"/>
              </a:rPr>
              <a:t>the</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process</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involuntarily</a:t>
            </a:r>
            <a:r>
              <a:rPr lang="hu-HU" i="1" dirty="0" smtClean="0">
                <a:solidFill>
                  <a:srgbClr val="002060"/>
                </a:solidFill>
                <a:latin typeface="Arial" pitchFamily="34" charset="0"/>
                <a:cs typeface="Arial" pitchFamily="34" charset="0"/>
              </a:rPr>
              <a:t>.</a:t>
            </a:r>
          </a:p>
          <a:p>
            <a:endParaRPr lang="hu-HU" dirty="0"/>
          </a:p>
        </p:txBody>
      </p:sp>
      <p:sp>
        <p:nvSpPr>
          <p:cNvPr id="6" name="Szövegdoboz 5"/>
          <p:cNvSpPr txBox="1"/>
          <p:nvPr/>
        </p:nvSpPr>
        <p:spPr>
          <a:xfrm>
            <a:off x="467544" y="3284984"/>
            <a:ext cx="7776864" cy="400110"/>
          </a:xfrm>
          <a:prstGeom prst="rect">
            <a:avLst/>
          </a:prstGeom>
          <a:ln/>
        </p:spPr>
        <p:style>
          <a:lnRef idx="1">
            <a:schemeClr val="accent3"/>
          </a:lnRef>
          <a:fillRef idx="2">
            <a:schemeClr val="accent3"/>
          </a:fillRef>
          <a:effectRef idx="1">
            <a:schemeClr val="accent3"/>
          </a:effectRef>
          <a:fontRef idx="minor">
            <a:schemeClr val="dk1"/>
          </a:fontRef>
        </p:style>
        <p:txBody>
          <a:bodyPr wrap="square" rtlCol="0">
            <a:spAutoFit/>
          </a:bodyPr>
          <a:lstStyle/>
          <a:p>
            <a:r>
              <a:rPr lang="hu-HU" sz="2000" b="1" i="1" dirty="0" err="1" smtClean="0">
                <a:solidFill>
                  <a:srgbClr val="002060"/>
                </a:solidFill>
                <a:latin typeface="Arial" pitchFamily="34" charset="0"/>
                <a:cs typeface="Arial" pitchFamily="34" charset="0"/>
              </a:rPr>
              <a:t>Trial</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step</a:t>
            </a:r>
            <a:r>
              <a:rPr lang="hu-HU" sz="2000" b="1" i="1" dirty="0" smtClean="0">
                <a:solidFill>
                  <a:srgbClr val="002060"/>
                </a:solidFill>
                <a:latin typeface="Arial" pitchFamily="34" charset="0"/>
                <a:cs typeface="Arial" pitchFamily="34" charset="0"/>
              </a:rPr>
              <a:t>   -   </a:t>
            </a:r>
            <a:r>
              <a:rPr lang="hu-HU" i="1" dirty="0" smtClean="0">
                <a:solidFill>
                  <a:srgbClr val="002060"/>
                </a:solidFill>
                <a:latin typeface="Arial" pitchFamily="34" charset="0"/>
                <a:cs typeface="Arial" pitchFamily="34" charset="0"/>
              </a:rPr>
              <a:t>pilot project </a:t>
            </a:r>
            <a:r>
              <a:rPr lang="hu-HU" i="1" dirty="0" err="1" smtClean="0">
                <a:solidFill>
                  <a:srgbClr val="002060"/>
                </a:solidFill>
                <a:latin typeface="Arial" pitchFamily="34" charset="0"/>
                <a:cs typeface="Arial" pitchFamily="34" charset="0"/>
              </a:rPr>
              <a:t>in</a:t>
            </a:r>
            <a:r>
              <a:rPr lang="hu-HU" i="1" dirty="0" smtClean="0">
                <a:solidFill>
                  <a:srgbClr val="002060"/>
                </a:solidFill>
                <a:latin typeface="Arial" pitchFamily="34" charset="0"/>
                <a:cs typeface="Arial" pitchFamily="34" charset="0"/>
              </a:rPr>
              <a:t> 2 </a:t>
            </a:r>
            <a:r>
              <a:rPr lang="hu-HU" i="1" dirty="0" err="1" smtClean="0">
                <a:solidFill>
                  <a:srgbClr val="002060"/>
                </a:solidFill>
                <a:latin typeface="Arial" pitchFamily="34" charset="0"/>
                <a:cs typeface="Arial" pitchFamily="34" charset="0"/>
              </a:rPr>
              <a:t>region</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in</a:t>
            </a:r>
            <a:r>
              <a:rPr lang="hu-HU" i="1" dirty="0" smtClean="0">
                <a:solidFill>
                  <a:srgbClr val="002060"/>
                </a:solidFill>
                <a:latin typeface="Arial" pitchFamily="34" charset="0"/>
                <a:cs typeface="Arial" pitchFamily="34" charset="0"/>
              </a:rPr>
              <a:t> 2012 (83.000 </a:t>
            </a:r>
            <a:r>
              <a:rPr lang="hu-HU" i="1" dirty="0" err="1" smtClean="0">
                <a:solidFill>
                  <a:srgbClr val="002060"/>
                </a:solidFill>
                <a:latin typeface="Arial" pitchFamily="34" charset="0"/>
                <a:cs typeface="Arial" pitchFamily="34" charset="0"/>
              </a:rPr>
              <a:t>households</a:t>
            </a:r>
            <a:r>
              <a:rPr lang="hu-HU" i="1" dirty="0" smtClean="0">
                <a:solidFill>
                  <a:srgbClr val="002060"/>
                </a:solidFill>
                <a:latin typeface="Arial" pitchFamily="34" charset="0"/>
                <a:cs typeface="Arial" pitchFamily="34" charset="0"/>
              </a:rPr>
              <a:t>)</a:t>
            </a:r>
            <a:endParaRPr lang="hu-HU" dirty="0"/>
          </a:p>
        </p:txBody>
      </p:sp>
      <p:sp>
        <p:nvSpPr>
          <p:cNvPr id="7" name="Szövegdoboz 6"/>
          <p:cNvSpPr txBox="1"/>
          <p:nvPr/>
        </p:nvSpPr>
        <p:spPr>
          <a:xfrm>
            <a:off x="467544" y="5733256"/>
            <a:ext cx="7848872" cy="400110"/>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hu-HU" sz="2000" b="1" i="1" dirty="0" err="1" smtClean="0">
                <a:solidFill>
                  <a:srgbClr val="002060"/>
                </a:solidFill>
                <a:latin typeface="Arial" pitchFamily="34" charset="0"/>
                <a:cs typeface="Arial" pitchFamily="34" charset="0"/>
              </a:rPr>
              <a:t>Migration</a:t>
            </a:r>
            <a:r>
              <a:rPr lang="hu-HU" sz="2000" i="1" dirty="0" smtClean="0">
                <a:solidFill>
                  <a:srgbClr val="002060"/>
                </a:solidFill>
                <a:latin typeface="Arial" pitchFamily="34" charset="0"/>
                <a:cs typeface="Arial" pitchFamily="34" charset="0"/>
              </a:rPr>
              <a:t> </a:t>
            </a:r>
            <a:r>
              <a:rPr lang="hu-HU" sz="2000" i="1" dirty="0" err="1" smtClean="0">
                <a:solidFill>
                  <a:srgbClr val="002060"/>
                </a:solidFill>
                <a:latin typeface="Arial" pitchFamily="34" charset="0"/>
                <a:cs typeface="Arial" pitchFamily="34" charset="0"/>
              </a:rPr>
              <a:t>from</a:t>
            </a:r>
            <a:r>
              <a:rPr lang="hu-HU" sz="2000" i="1" dirty="0" smtClean="0">
                <a:solidFill>
                  <a:srgbClr val="002060"/>
                </a:solidFill>
                <a:latin typeface="Arial" pitchFamily="34" charset="0"/>
                <a:cs typeface="Arial" pitchFamily="34" charset="0"/>
              </a:rPr>
              <a:t> </a:t>
            </a:r>
            <a:r>
              <a:rPr lang="hu-HU" sz="2000" i="1" dirty="0" err="1" smtClean="0">
                <a:solidFill>
                  <a:srgbClr val="002060"/>
                </a:solidFill>
                <a:latin typeface="Arial" pitchFamily="34" charset="0"/>
                <a:cs typeface="Arial" pitchFamily="34" charset="0"/>
              </a:rPr>
              <a:t>channels</a:t>
            </a:r>
            <a:r>
              <a:rPr lang="hu-HU" sz="2000" i="1" dirty="0" smtClean="0">
                <a:solidFill>
                  <a:srgbClr val="002060"/>
                </a:solidFill>
                <a:latin typeface="Arial" pitchFamily="34" charset="0"/>
                <a:cs typeface="Arial" pitchFamily="34" charset="0"/>
              </a:rPr>
              <a:t> </a:t>
            </a:r>
            <a:r>
              <a:rPr lang="hu-HU" sz="2000" i="1" dirty="0" err="1" smtClean="0">
                <a:solidFill>
                  <a:srgbClr val="002060"/>
                </a:solidFill>
                <a:latin typeface="Arial" pitchFamily="34" charset="0"/>
                <a:cs typeface="Arial" pitchFamily="34" charset="0"/>
              </a:rPr>
              <a:t>above</a:t>
            </a:r>
            <a:r>
              <a:rPr lang="hu-HU" sz="2000" i="1" dirty="0" smtClean="0">
                <a:solidFill>
                  <a:srgbClr val="002060"/>
                </a:solidFill>
                <a:latin typeface="Arial" pitchFamily="34" charset="0"/>
                <a:cs typeface="Arial" pitchFamily="34" charset="0"/>
              </a:rPr>
              <a:t> 60 </a:t>
            </a:r>
            <a:r>
              <a:rPr lang="hu-HU" sz="2000" i="1" dirty="0" err="1" smtClean="0">
                <a:solidFill>
                  <a:srgbClr val="002060"/>
                </a:solidFill>
                <a:latin typeface="Arial" pitchFamily="34" charset="0"/>
                <a:cs typeface="Arial" pitchFamily="34" charset="0"/>
              </a:rPr>
              <a:t>by</a:t>
            </a:r>
            <a:r>
              <a:rPr lang="hu-HU" sz="2000" i="1" dirty="0" smtClean="0">
                <a:solidFill>
                  <a:srgbClr val="002060"/>
                </a:solidFill>
                <a:latin typeface="Arial" pitchFamily="34" charset="0"/>
                <a:cs typeface="Arial" pitchFamily="34" charset="0"/>
              </a:rPr>
              <a:t> 30 November 2013</a:t>
            </a:r>
            <a:endParaRPr lang="hu-HU" sz="2000" dirty="0"/>
          </a:p>
        </p:txBody>
      </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rtalom helye 3"/>
          <p:cNvGraphicFramePr>
            <a:graphicFrameLocks/>
          </p:cNvGraphicFramePr>
          <p:nvPr/>
        </p:nvGraphicFramePr>
        <p:xfrm>
          <a:off x="467544" y="1196752"/>
          <a:ext cx="8352928" cy="5040560"/>
        </p:xfrm>
        <a:graphic>
          <a:graphicData uri="http://schemas.openxmlformats.org/drawingml/2006/chart">
            <c:chart xmlns:c="http://schemas.openxmlformats.org/drawingml/2006/chart" xmlns:r="http://schemas.openxmlformats.org/officeDocument/2006/relationships" r:id="rId2"/>
          </a:graphicData>
        </a:graphic>
      </p:graphicFrame>
      <p:sp>
        <p:nvSpPr>
          <p:cNvPr id="3" name="Téglalap 2"/>
          <p:cNvSpPr/>
          <p:nvPr/>
        </p:nvSpPr>
        <p:spPr>
          <a:xfrm>
            <a:off x="3779913" y="188640"/>
            <a:ext cx="3312368" cy="461665"/>
          </a:xfrm>
          <a:prstGeom prst="rect">
            <a:avLst/>
          </a:prstGeom>
        </p:spPr>
        <p:txBody>
          <a:bodyPr wrap="square">
            <a:spAutoFit/>
          </a:bodyPr>
          <a:lstStyle/>
          <a:p>
            <a:r>
              <a:rPr lang="en-US" sz="2400" b="1" i="1" dirty="0" smtClean="0">
                <a:solidFill>
                  <a:srgbClr val="002060"/>
                </a:solidFill>
                <a:latin typeface="Arial" pitchFamily="34" charset="0"/>
                <a:cs typeface="Arial" pitchFamily="34" charset="0"/>
              </a:rPr>
              <a:t>Affected </a:t>
            </a:r>
            <a:r>
              <a:rPr lang="hu-HU" sz="2400" b="1" i="1" dirty="0" smtClean="0">
                <a:solidFill>
                  <a:srgbClr val="002060"/>
                </a:solidFill>
                <a:latin typeface="Arial" pitchFamily="34" charset="0"/>
                <a:cs typeface="Arial" pitchFamily="34" charset="0"/>
              </a:rPr>
              <a:t>h</a:t>
            </a:r>
            <a:r>
              <a:rPr lang="en-US" sz="2400" b="1" i="1" dirty="0" err="1" smtClean="0">
                <a:solidFill>
                  <a:srgbClr val="002060"/>
                </a:solidFill>
                <a:latin typeface="Arial" pitchFamily="34" charset="0"/>
                <a:cs typeface="Arial" pitchFamily="34" charset="0"/>
              </a:rPr>
              <a:t>ouseholds</a:t>
            </a:r>
            <a:endParaRPr lang="hu-HU" sz="2400" i="1" dirty="0">
              <a:solidFill>
                <a:srgbClr val="002060"/>
              </a:solidFill>
            </a:endParaRPr>
          </a:p>
        </p:txBody>
      </p:sp>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églalap 4"/>
          <p:cNvSpPr/>
          <p:nvPr/>
        </p:nvSpPr>
        <p:spPr>
          <a:xfrm>
            <a:off x="3131840" y="0"/>
            <a:ext cx="5544616" cy="9144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hu-HU" sz="2400" b="1" i="1" dirty="0" smtClean="0">
                <a:solidFill>
                  <a:srgbClr val="002060"/>
                </a:solidFill>
                <a:latin typeface="Arial" pitchFamily="34" charset="0"/>
                <a:cs typeface="Arial" pitchFamily="34" charset="0"/>
              </a:rPr>
              <a:t>Multiplexes and </a:t>
            </a:r>
            <a:r>
              <a:rPr lang="hu-HU" sz="2400" b="1" i="1" dirty="0" err="1" smtClean="0">
                <a:solidFill>
                  <a:srgbClr val="002060"/>
                </a:solidFill>
                <a:latin typeface="Arial" pitchFamily="34" charset="0"/>
                <a:cs typeface="Arial" pitchFamily="34" charset="0"/>
              </a:rPr>
              <a:t>available</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programs</a:t>
            </a:r>
            <a:endParaRPr lang="hu-HU" sz="2400" b="1" i="1" dirty="0">
              <a:solidFill>
                <a:srgbClr val="002060"/>
              </a:solidFill>
              <a:latin typeface="Arial" pitchFamily="34" charset="0"/>
              <a:cs typeface="Arial" pitchFamily="34" charset="0"/>
            </a:endParaRPr>
          </a:p>
        </p:txBody>
      </p:sp>
      <p:sp>
        <p:nvSpPr>
          <p:cNvPr id="6" name="Téglalap 5"/>
          <p:cNvSpPr/>
          <p:nvPr/>
        </p:nvSpPr>
        <p:spPr>
          <a:xfrm>
            <a:off x="611560" y="5517232"/>
            <a:ext cx="4608512" cy="720080"/>
          </a:xfrm>
          <a:prstGeom prst="rect">
            <a:avLst/>
          </a:prstGeom>
          <a:ln/>
        </p:spPr>
        <p:style>
          <a:lnRef idx="1">
            <a:schemeClr val="accent3"/>
          </a:lnRef>
          <a:fillRef idx="2">
            <a:schemeClr val="accent3"/>
          </a:fillRef>
          <a:effectRef idx="1">
            <a:schemeClr val="accent3"/>
          </a:effectRef>
          <a:fontRef idx="minor">
            <a:schemeClr val="dk1"/>
          </a:fontRef>
        </p:style>
        <p:txBody>
          <a:bodyPr rtlCol="0" anchor="ctr"/>
          <a:lstStyle/>
          <a:p>
            <a:r>
              <a:rPr lang="hu-HU" sz="2400" b="1" i="1" dirty="0" err="1" smtClean="0">
                <a:solidFill>
                  <a:srgbClr val="002060"/>
                </a:solidFill>
              </a:rPr>
              <a:t>with</a:t>
            </a:r>
            <a:r>
              <a:rPr lang="hu-HU" sz="2400" b="1" i="1" dirty="0" smtClean="0">
                <a:solidFill>
                  <a:srgbClr val="002060"/>
                </a:solidFill>
              </a:rPr>
              <a:t> </a:t>
            </a:r>
            <a:r>
              <a:rPr lang="hu-HU" sz="2400" b="1" i="1" dirty="0" err="1" smtClean="0">
                <a:solidFill>
                  <a:srgbClr val="002060"/>
                </a:solidFill>
              </a:rPr>
              <a:t>PayTV</a:t>
            </a:r>
            <a:r>
              <a:rPr lang="hu-HU" sz="2400" b="1" i="1" dirty="0" smtClean="0">
                <a:solidFill>
                  <a:srgbClr val="002060"/>
                </a:solidFill>
              </a:rPr>
              <a:t> </a:t>
            </a:r>
            <a:r>
              <a:rPr lang="hu-HU" sz="2400" b="1" i="1" dirty="0" err="1" smtClean="0">
                <a:solidFill>
                  <a:srgbClr val="002060"/>
                </a:solidFill>
              </a:rPr>
              <a:t>package</a:t>
            </a:r>
            <a:r>
              <a:rPr lang="hu-HU" sz="2400" b="1" i="1" dirty="0" smtClean="0">
                <a:solidFill>
                  <a:srgbClr val="002060"/>
                </a:solidFill>
              </a:rPr>
              <a:t>: 34 </a:t>
            </a:r>
            <a:r>
              <a:rPr lang="hu-HU" sz="2400" b="1" i="1" dirty="0" err="1" smtClean="0">
                <a:solidFill>
                  <a:srgbClr val="002060"/>
                </a:solidFill>
              </a:rPr>
              <a:t>programs</a:t>
            </a:r>
            <a:endParaRPr lang="hu-HU" sz="2400" b="1" i="1" dirty="0" smtClean="0">
              <a:solidFill>
                <a:srgbClr val="002060"/>
              </a:solidFill>
            </a:endParaRPr>
          </a:p>
        </p:txBody>
      </p:sp>
      <p:sp>
        <p:nvSpPr>
          <p:cNvPr id="7" name="Szövegdoboz 6"/>
          <p:cNvSpPr txBox="1"/>
          <p:nvPr/>
        </p:nvSpPr>
        <p:spPr>
          <a:xfrm>
            <a:off x="395536" y="1052736"/>
            <a:ext cx="6624736" cy="400110"/>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hu-HU" sz="2000" b="1" i="1" dirty="0" smtClean="0">
                <a:solidFill>
                  <a:srgbClr val="002060"/>
                </a:solidFill>
              </a:rPr>
              <a:t>5 </a:t>
            </a:r>
            <a:r>
              <a:rPr lang="hu-HU" sz="2000" b="1" i="1" dirty="0" err="1" smtClean="0">
                <a:solidFill>
                  <a:srgbClr val="002060"/>
                </a:solidFill>
              </a:rPr>
              <a:t>country-wide</a:t>
            </a:r>
            <a:r>
              <a:rPr lang="hu-HU" sz="2000" b="1" i="1" dirty="0" smtClean="0">
                <a:solidFill>
                  <a:srgbClr val="002060"/>
                </a:solidFill>
              </a:rPr>
              <a:t> multiplexes (5 </a:t>
            </a:r>
            <a:r>
              <a:rPr lang="hu-HU" sz="2000" b="1" i="1" dirty="0" err="1" smtClean="0">
                <a:solidFill>
                  <a:srgbClr val="002060"/>
                </a:solidFill>
              </a:rPr>
              <a:t>layers</a:t>
            </a:r>
            <a:r>
              <a:rPr lang="hu-HU" sz="2000" b="1" i="1" dirty="0" smtClean="0">
                <a:solidFill>
                  <a:srgbClr val="002060"/>
                </a:solidFill>
              </a:rPr>
              <a:t>)  </a:t>
            </a:r>
            <a:r>
              <a:rPr lang="hu-HU" b="1" i="1" dirty="0" smtClean="0">
                <a:solidFill>
                  <a:srgbClr val="002060"/>
                </a:solidFill>
              </a:rPr>
              <a:t>+  38 local  DTV </a:t>
            </a:r>
            <a:r>
              <a:rPr lang="hu-HU" b="1" i="1" dirty="0" err="1" smtClean="0">
                <a:solidFill>
                  <a:srgbClr val="002060"/>
                </a:solidFill>
              </a:rPr>
              <a:t>stations</a:t>
            </a:r>
            <a:r>
              <a:rPr lang="hu-HU" b="1" i="1" dirty="0" smtClean="0">
                <a:solidFill>
                  <a:srgbClr val="002060"/>
                </a:solidFill>
              </a:rPr>
              <a:t> </a:t>
            </a:r>
          </a:p>
        </p:txBody>
      </p:sp>
      <p:sp>
        <p:nvSpPr>
          <p:cNvPr id="8" name="Téglalap 7"/>
          <p:cNvSpPr/>
          <p:nvPr/>
        </p:nvSpPr>
        <p:spPr>
          <a:xfrm>
            <a:off x="395536" y="1988840"/>
            <a:ext cx="5616624" cy="707886"/>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r>
              <a:rPr lang="hu-HU" sz="2000" b="1" i="1" dirty="0" smtClean="0">
                <a:solidFill>
                  <a:srgbClr val="002060"/>
                </a:solidFill>
              </a:rPr>
              <a:t>Free of </a:t>
            </a:r>
            <a:r>
              <a:rPr lang="hu-HU" sz="2000" b="1" i="1" dirty="0" err="1" smtClean="0">
                <a:solidFill>
                  <a:srgbClr val="002060"/>
                </a:solidFill>
              </a:rPr>
              <a:t>charge</a:t>
            </a:r>
            <a:r>
              <a:rPr lang="hu-HU" sz="2000" b="1" i="1" dirty="0" smtClean="0">
                <a:solidFill>
                  <a:srgbClr val="002060"/>
                </a:solidFill>
              </a:rPr>
              <a:t> </a:t>
            </a:r>
            <a:r>
              <a:rPr lang="hu-HU" sz="1600" b="1" i="1" dirty="0" smtClean="0">
                <a:solidFill>
                  <a:srgbClr val="002060"/>
                </a:solidFill>
              </a:rPr>
              <a:t>(</a:t>
            </a:r>
            <a:r>
              <a:rPr lang="hu-HU" sz="1600" b="1" i="1" dirty="0" err="1" smtClean="0">
                <a:solidFill>
                  <a:srgbClr val="002060"/>
                </a:solidFill>
              </a:rPr>
              <a:t>subscription-free</a:t>
            </a:r>
            <a:r>
              <a:rPr lang="hu-HU" sz="1600" b="1" i="1" dirty="0" smtClean="0">
                <a:solidFill>
                  <a:srgbClr val="002060"/>
                </a:solidFill>
              </a:rPr>
              <a:t> </a:t>
            </a:r>
            <a:r>
              <a:rPr lang="hu-HU" sz="1600" b="1" i="1" dirty="0" err="1" smtClean="0">
                <a:solidFill>
                  <a:srgbClr val="002060"/>
                </a:solidFill>
              </a:rPr>
              <a:t>digital</a:t>
            </a:r>
            <a:r>
              <a:rPr lang="hu-HU" sz="1600" b="1" i="1" dirty="0" smtClean="0">
                <a:solidFill>
                  <a:srgbClr val="002060"/>
                </a:solidFill>
              </a:rPr>
              <a:t> </a:t>
            </a:r>
            <a:r>
              <a:rPr lang="hu-HU" sz="1600" b="1" i="1" dirty="0" err="1" smtClean="0">
                <a:solidFill>
                  <a:srgbClr val="002060"/>
                </a:solidFill>
              </a:rPr>
              <a:t>commercial</a:t>
            </a:r>
            <a:r>
              <a:rPr lang="hu-HU" sz="1600" b="1" i="1" dirty="0" smtClean="0">
                <a:solidFill>
                  <a:srgbClr val="002060"/>
                </a:solidFill>
              </a:rPr>
              <a:t> service)</a:t>
            </a:r>
            <a:r>
              <a:rPr lang="hu-HU" sz="2000" b="1" i="1" dirty="0" smtClean="0">
                <a:solidFill>
                  <a:srgbClr val="002060"/>
                </a:solidFill>
              </a:rPr>
              <a:t>:</a:t>
            </a:r>
            <a:r>
              <a:rPr lang="hu-HU" sz="1600" b="1" i="1" dirty="0" smtClean="0">
                <a:solidFill>
                  <a:srgbClr val="002060"/>
                </a:solidFill>
              </a:rPr>
              <a:t> </a:t>
            </a:r>
          </a:p>
          <a:p>
            <a:r>
              <a:rPr lang="hu-HU" sz="2000" b="1" i="1" dirty="0" smtClean="0">
                <a:solidFill>
                  <a:srgbClr val="002060"/>
                </a:solidFill>
              </a:rPr>
              <a:t>              8 TV </a:t>
            </a:r>
            <a:r>
              <a:rPr lang="hu-HU" sz="2000" b="1" i="1" dirty="0" err="1" smtClean="0">
                <a:solidFill>
                  <a:srgbClr val="002060"/>
                </a:solidFill>
              </a:rPr>
              <a:t>programs</a:t>
            </a:r>
            <a:r>
              <a:rPr lang="hu-HU" sz="2000" b="1" i="1" dirty="0" smtClean="0">
                <a:solidFill>
                  <a:srgbClr val="002060"/>
                </a:solidFill>
              </a:rPr>
              <a:t>  and  4 </a:t>
            </a:r>
            <a:r>
              <a:rPr lang="hu-HU" sz="2000" b="1" i="1" dirty="0" err="1" smtClean="0">
                <a:solidFill>
                  <a:srgbClr val="002060"/>
                </a:solidFill>
              </a:rPr>
              <a:t>radio</a:t>
            </a:r>
            <a:r>
              <a:rPr lang="hu-HU" sz="2000" b="1" i="1" dirty="0" smtClean="0">
                <a:solidFill>
                  <a:srgbClr val="002060"/>
                </a:solidFill>
              </a:rPr>
              <a:t> </a:t>
            </a:r>
            <a:r>
              <a:rPr lang="hu-HU" sz="2000" b="1" i="1" dirty="0" err="1" smtClean="0">
                <a:solidFill>
                  <a:srgbClr val="002060"/>
                </a:solidFill>
              </a:rPr>
              <a:t>programs</a:t>
            </a:r>
            <a:endParaRPr lang="hu-HU" sz="2000" b="1" i="1" dirty="0" smtClean="0">
              <a:solidFill>
                <a:srgbClr val="002060"/>
              </a:solidFill>
            </a:endParaRPr>
          </a:p>
        </p:txBody>
      </p:sp>
      <p:sp>
        <p:nvSpPr>
          <p:cNvPr id="10" name="Szövegdoboz 9"/>
          <p:cNvSpPr txBox="1"/>
          <p:nvPr/>
        </p:nvSpPr>
        <p:spPr>
          <a:xfrm>
            <a:off x="539552" y="3573016"/>
            <a:ext cx="2808312" cy="1323439"/>
          </a:xfrm>
          <a:prstGeom prst="rect">
            <a:avLst/>
          </a:prstGeom>
          <a:solidFill>
            <a:schemeClr val="accent2">
              <a:lumMod val="20000"/>
              <a:lumOff val="80000"/>
            </a:schemeClr>
          </a:solidFill>
        </p:spPr>
        <p:txBody>
          <a:bodyPr wrap="square" rtlCol="0">
            <a:spAutoFit/>
          </a:bodyPr>
          <a:lstStyle/>
          <a:p>
            <a:r>
              <a:rPr lang="hu-HU" sz="2000" b="1" i="1" dirty="0" smtClean="0">
                <a:solidFill>
                  <a:srgbClr val="002060"/>
                </a:solidFill>
              </a:rPr>
              <a:t>    M1HD,          M2HD,  </a:t>
            </a:r>
          </a:p>
          <a:p>
            <a:r>
              <a:rPr lang="hu-HU" sz="2000" b="1" i="1" dirty="0" smtClean="0">
                <a:solidFill>
                  <a:srgbClr val="002060"/>
                </a:solidFill>
              </a:rPr>
              <a:t>  </a:t>
            </a:r>
            <a:r>
              <a:rPr lang="hu-HU" sz="2000" b="1" i="1" dirty="0" err="1" smtClean="0">
                <a:solidFill>
                  <a:srgbClr val="002060"/>
                </a:solidFill>
              </a:rPr>
              <a:t>DunaHD</a:t>
            </a:r>
            <a:r>
              <a:rPr lang="hu-HU" sz="2000" b="1" i="1" dirty="0" smtClean="0">
                <a:solidFill>
                  <a:srgbClr val="002060"/>
                </a:solidFill>
              </a:rPr>
              <a:t>,    Duna World,</a:t>
            </a:r>
          </a:p>
          <a:p>
            <a:r>
              <a:rPr lang="hu-HU" sz="2000" b="1" i="1" dirty="0" smtClean="0">
                <a:solidFill>
                  <a:srgbClr val="002060"/>
                </a:solidFill>
              </a:rPr>
              <a:t>      TV2,           RTL Klub,</a:t>
            </a:r>
          </a:p>
          <a:p>
            <a:r>
              <a:rPr lang="hu-HU" sz="2000" b="1" i="1" dirty="0" smtClean="0">
                <a:solidFill>
                  <a:srgbClr val="002060"/>
                </a:solidFill>
              </a:rPr>
              <a:t>       C8,            </a:t>
            </a:r>
            <a:r>
              <a:rPr lang="hu-HU" sz="2000" b="1" i="1" dirty="0" err="1" smtClean="0">
                <a:solidFill>
                  <a:srgbClr val="002060"/>
                </a:solidFill>
              </a:rPr>
              <a:t>Euronews</a:t>
            </a:r>
            <a:endParaRPr lang="hu-HU" sz="2000" b="1" i="1" dirty="0">
              <a:solidFill>
                <a:srgbClr val="002060"/>
              </a:solidFill>
            </a:endParaRPr>
          </a:p>
        </p:txBody>
      </p:sp>
      <p:sp>
        <p:nvSpPr>
          <p:cNvPr id="12" name="Szövegdoboz 11"/>
          <p:cNvSpPr txBox="1"/>
          <p:nvPr/>
        </p:nvSpPr>
        <p:spPr>
          <a:xfrm>
            <a:off x="3635896" y="3573016"/>
            <a:ext cx="1368152" cy="1323439"/>
          </a:xfrm>
          <a:prstGeom prst="rect">
            <a:avLst/>
          </a:prstGeom>
          <a:solidFill>
            <a:srgbClr val="C2FEEA"/>
          </a:solidFill>
        </p:spPr>
        <p:txBody>
          <a:bodyPr wrap="square" rtlCol="0">
            <a:spAutoFit/>
          </a:bodyPr>
          <a:lstStyle/>
          <a:p>
            <a:r>
              <a:rPr lang="hu-HU" sz="2000" b="1" i="1" dirty="0" smtClean="0">
                <a:solidFill>
                  <a:srgbClr val="002060"/>
                </a:solidFill>
              </a:rPr>
              <a:t>Kossuth,</a:t>
            </a:r>
          </a:p>
          <a:p>
            <a:r>
              <a:rPr lang="hu-HU" sz="2000" b="1" i="1" dirty="0" smtClean="0">
                <a:solidFill>
                  <a:srgbClr val="002060"/>
                </a:solidFill>
              </a:rPr>
              <a:t>  Petőfi,</a:t>
            </a:r>
          </a:p>
          <a:p>
            <a:r>
              <a:rPr lang="hu-HU" sz="2000" b="1" i="1" dirty="0" smtClean="0">
                <a:solidFill>
                  <a:srgbClr val="002060"/>
                </a:solidFill>
              </a:rPr>
              <a:t>  Bartók,</a:t>
            </a:r>
          </a:p>
          <a:p>
            <a:r>
              <a:rPr lang="hu-HU" sz="2000" b="1" i="1" dirty="0" smtClean="0">
                <a:solidFill>
                  <a:srgbClr val="002060"/>
                </a:solidFill>
              </a:rPr>
              <a:t>  Dankó</a:t>
            </a:r>
            <a:endParaRPr lang="hu-HU" sz="2000" b="1" i="1" dirty="0">
              <a:solidFill>
                <a:srgbClr val="002060"/>
              </a:solidFill>
            </a:endParaRPr>
          </a:p>
        </p:txBody>
      </p:sp>
      <p:sp>
        <p:nvSpPr>
          <p:cNvPr id="13" name="Lefelé nyíl 12"/>
          <p:cNvSpPr/>
          <p:nvPr/>
        </p:nvSpPr>
        <p:spPr>
          <a:xfrm>
            <a:off x="1835696" y="2996952"/>
            <a:ext cx="288032" cy="360040"/>
          </a:xfrm>
          <a:prstGeom prst="downArrow">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
        <p:nvSpPr>
          <p:cNvPr id="14" name="Lefelé nyíl 13"/>
          <p:cNvSpPr/>
          <p:nvPr/>
        </p:nvSpPr>
        <p:spPr>
          <a:xfrm>
            <a:off x="3995936" y="2996952"/>
            <a:ext cx="288032" cy="360040"/>
          </a:xfrm>
          <a:prstGeom prst="downArrow">
            <a:avLst/>
          </a:prstGeom>
          <a:solidFill>
            <a:schemeClr val="bg2">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grpSp>
        <p:nvGrpSpPr>
          <p:cNvPr id="18" name="Csoportba foglalás 17"/>
          <p:cNvGrpSpPr/>
          <p:nvPr/>
        </p:nvGrpSpPr>
        <p:grpSpPr>
          <a:xfrm>
            <a:off x="6588224" y="1772816"/>
            <a:ext cx="2088232" cy="1008112"/>
            <a:chOff x="6660232" y="2060848"/>
            <a:chExt cx="1512168" cy="504056"/>
          </a:xfrm>
        </p:grpSpPr>
        <p:sp>
          <p:nvSpPr>
            <p:cNvPr id="16" name="Ellipszis 15"/>
            <p:cNvSpPr/>
            <p:nvPr/>
          </p:nvSpPr>
          <p:spPr>
            <a:xfrm>
              <a:off x="6660232" y="2060848"/>
              <a:ext cx="1512168" cy="504056"/>
            </a:xfrm>
            <a:prstGeom prst="ellipse">
              <a:avLst/>
            </a:prstGeom>
          </p:spPr>
          <p:style>
            <a:lnRef idx="1">
              <a:schemeClr val="accent3"/>
            </a:lnRef>
            <a:fillRef idx="2">
              <a:schemeClr val="accent3"/>
            </a:fillRef>
            <a:effectRef idx="1">
              <a:schemeClr val="accent3"/>
            </a:effectRef>
            <a:fontRef idx="minor">
              <a:schemeClr val="dk1"/>
            </a:fontRef>
          </p:style>
          <p:txBody>
            <a:bodyPr rtlCol="0" anchor="ctr"/>
            <a:lstStyle/>
            <a:p>
              <a:pPr algn="ctr"/>
              <a:endParaRPr lang="hu-HU"/>
            </a:p>
          </p:txBody>
        </p:sp>
        <p:sp>
          <p:nvSpPr>
            <p:cNvPr id="15" name="Szövegdoboz 14"/>
            <p:cNvSpPr txBox="1"/>
            <p:nvPr/>
          </p:nvSpPr>
          <p:spPr>
            <a:xfrm>
              <a:off x="6816663" y="2106671"/>
              <a:ext cx="1352490" cy="415499"/>
            </a:xfrm>
            <a:prstGeom prst="rect">
              <a:avLst/>
            </a:prstGeom>
            <a:noFill/>
          </p:spPr>
          <p:txBody>
            <a:bodyPr wrap="square" rtlCol="0">
              <a:spAutoFit/>
            </a:bodyPr>
            <a:lstStyle/>
            <a:p>
              <a:r>
                <a:rPr lang="hu-HU" sz="1600" b="1" i="1" dirty="0" smtClean="0">
                  <a:solidFill>
                    <a:srgbClr val="002060"/>
                  </a:solidFill>
                </a:rPr>
                <a:t>Antenna Hungária</a:t>
              </a:r>
            </a:p>
            <a:p>
              <a:r>
                <a:rPr lang="hu-HU" b="1" i="1" dirty="0" smtClean="0">
                  <a:solidFill>
                    <a:srgbClr val="002060"/>
                  </a:solidFill>
                </a:rPr>
                <a:t>     ”</a:t>
              </a:r>
              <a:r>
                <a:rPr lang="hu-HU" b="1" i="1" dirty="0" err="1" smtClean="0">
                  <a:solidFill>
                    <a:srgbClr val="002060"/>
                  </a:solidFill>
                </a:rPr>
                <a:t>MindigTV</a:t>
              </a:r>
              <a:r>
                <a:rPr lang="hu-HU" b="1" i="1" dirty="0" smtClean="0">
                  <a:solidFill>
                    <a:srgbClr val="002060"/>
                  </a:solidFill>
                </a:rPr>
                <a:t>”</a:t>
              </a:r>
            </a:p>
            <a:p>
              <a:r>
                <a:rPr lang="hu-HU" sz="1400" b="1" i="1" dirty="0" smtClean="0">
                  <a:solidFill>
                    <a:srgbClr val="002060"/>
                  </a:solidFill>
                </a:rPr>
                <a:t>          (</a:t>
              </a:r>
              <a:r>
                <a:rPr lang="hu-HU" sz="1400" b="1" i="1" dirty="0" err="1" smtClean="0">
                  <a:solidFill>
                    <a:srgbClr val="002060"/>
                  </a:solidFill>
                </a:rPr>
                <a:t>Always</a:t>
              </a:r>
              <a:r>
                <a:rPr lang="hu-HU" sz="1400" b="1" i="1" dirty="0" smtClean="0">
                  <a:solidFill>
                    <a:srgbClr val="002060"/>
                  </a:solidFill>
                </a:rPr>
                <a:t> TV)</a:t>
              </a:r>
              <a:endParaRPr lang="hu-HU" sz="1400" b="1" i="1" dirty="0">
                <a:solidFill>
                  <a:srgbClr val="002060"/>
                </a:solidFill>
              </a:endParaRPr>
            </a:p>
          </p:txBody>
        </p:sp>
      </p:grpSp>
      <p:sp>
        <p:nvSpPr>
          <p:cNvPr id="17" name="Jobbra nyíl 16"/>
          <p:cNvSpPr/>
          <p:nvPr/>
        </p:nvSpPr>
        <p:spPr>
          <a:xfrm flipV="1">
            <a:off x="6156176" y="2276872"/>
            <a:ext cx="360040" cy="216024"/>
          </a:xfrm>
          <a:prstGeom prst="rightArrow">
            <a:avLst/>
          </a:prstGeom>
          <a:solidFill>
            <a:schemeClr val="accent3">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grpSp>
        <p:nvGrpSpPr>
          <p:cNvPr id="19" name="Csoportba foglalás 18"/>
          <p:cNvGrpSpPr/>
          <p:nvPr/>
        </p:nvGrpSpPr>
        <p:grpSpPr>
          <a:xfrm>
            <a:off x="6300192" y="5445224"/>
            <a:ext cx="2088232" cy="992108"/>
            <a:chOff x="6660232" y="2060848"/>
            <a:chExt cx="1512168" cy="504056"/>
          </a:xfrm>
        </p:grpSpPr>
        <p:sp>
          <p:nvSpPr>
            <p:cNvPr id="20" name="Ellipszis 19"/>
            <p:cNvSpPr/>
            <p:nvPr/>
          </p:nvSpPr>
          <p:spPr>
            <a:xfrm>
              <a:off x="6660232" y="2060848"/>
              <a:ext cx="1512168" cy="504056"/>
            </a:xfrm>
            <a:prstGeom prst="ellipse">
              <a:avLst/>
            </a:prstGeom>
          </p:spPr>
          <p:style>
            <a:lnRef idx="1">
              <a:schemeClr val="accent3"/>
            </a:lnRef>
            <a:fillRef idx="2">
              <a:schemeClr val="accent3"/>
            </a:fillRef>
            <a:effectRef idx="1">
              <a:schemeClr val="accent3"/>
            </a:effectRef>
            <a:fontRef idx="minor">
              <a:schemeClr val="dk1"/>
            </a:fontRef>
          </p:style>
          <p:txBody>
            <a:bodyPr rtlCol="0" anchor="ctr"/>
            <a:lstStyle/>
            <a:p>
              <a:pPr algn="ctr"/>
              <a:endParaRPr lang="hu-HU"/>
            </a:p>
          </p:txBody>
        </p:sp>
        <p:sp>
          <p:nvSpPr>
            <p:cNvPr id="21" name="Szövegdoboz 20"/>
            <p:cNvSpPr txBox="1"/>
            <p:nvPr/>
          </p:nvSpPr>
          <p:spPr>
            <a:xfrm>
              <a:off x="6816663" y="2134016"/>
              <a:ext cx="1352490" cy="328379"/>
            </a:xfrm>
            <a:prstGeom prst="rect">
              <a:avLst/>
            </a:prstGeom>
            <a:noFill/>
          </p:spPr>
          <p:txBody>
            <a:bodyPr wrap="square" rtlCol="0">
              <a:spAutoFit/>
            </a:bodyPr>
            <a:lstStyle/>
            <a:p>
              <a:r>
                <a:rPr lang="hu-HU" b="1" i="1" dirty="0" err="1" smtClean="0">
                  <a:solidFill>
                    <a:srgbClr val="002060"/>
                  </a:solidFill>
                </a:rPr>
                <a:t>MindigTV</a:t>
              </a:r>
              <a:r>
                <a:rPr lang="hu-HU" b="1" i="1" dirty="0" smtClean="0">
                  <a:solidFill>
                    <a:srgbClr val="002060"/>
                  </a:solidFill>
                </a:rPr>
                <a:t> Extra</a:t>
              </a:r>
            </a:p>
            <a:p>
              <a:r>
                <a:rPr lang="hu-HU" b="1" i="1" dirty="0" smtClean="0">
                  <a:solidFill>
                    <a:srgbClr val="002060"/>
                  </a:solidFill>
                </a:rPr>
                <a:t>  </a:t>
              </a:r>
              <a:r>
                <a:rPr lang="hu-HU" sz="1400" b="1" i="1" dirty="0" smtClean="0">
                  <a:solidFill>
                    <a:srgbClr val="002060"/>
                  </a:solidFill>
                </a:rPr>
                <a:t>(</a:t>
              </a:r>
              <a:r>
                <a:rPr lang="hu-HU" sz="1400" b="1" i="1" dirty="0" err="1" smtClean="0">
                  <a:solidFill>
                    <a:srgbClr val="002060"/>
                  </a:solidFill>
                </a:rPr>
                <a:t>Always</a:t>
              </a:r>
              <a:r>
                <a:rPr lang="hu-HU" sz="1400" b="1" i="1" dirty="0" smtClean="0">
                  <a:solidFill>
                    <a:srgbClr val="002060"/>
                  </a:solidFill>
                </a:rPr>
                <a:t> TV Extra)</a:t>
              </a:r>
              <a:endParaRPr lang="hu-HU" sz="1400" b="1" i="1" dirty="0">
                <a:solidFill>
                  <a:srgbClr val="002060"/>
                </a:solidFill>
              </a:endParaRPr>
            </a:p>
          </p:txBody>
        </p:sp>
      </p:grpSp>
      <p:sp>
        <p:nvSpPr>
          <p:cNvPr id="22" name="Jobbra nyíl 21"/>
          <p:cNvSpPr/>
          <p:nvPr/>
        </p:nvSpPr>
        <p:spPr>
          <a:xfrm flipV="1">
            <a:off x="5652120" y="5805264"/>
            <a:ext cx="360040" cy="216024"/>
          </a:xfrm>
          <a:prstGeom prst="rightArrow">
            <a:avLst/>
          </a:prstGeom>
          <a:solidFill>
            <a:schemeClr val="accent3">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hu-HU"/>
          </a:p>
        </p:txBody>
      </p:sp>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églalap 2"/>
          <p:cNvSpPr/>
          <p:nvPr/>
        </p:nvSpPr>
        <p:spPr>
          <a:xfrm>
            <a:off x="3131840" y="188640"/>
            <a:ext cx="5400600" cy="461665"/>
          </a:xfrm>
          <a:prstGeom prst="rect">
            <a:avLst/>
          </a:prstGeom>
        </p:spPr>
        <p:txBody>
          <a:bodyPr wrap="square">
            <a:spAutoFit/>
          </a:bodyPr>
          <a:lstStyle/>
          <a:p>
            <a:r>
              <a:rPr lang="hu-HU" sz="2400" b="1" i="1" dirty="0" err="1" smtClean="0">
                <a:solidFill>
                  <a:srgbClr val="002060"/>
                </a:solidFill>
                <a:latin typeface="Arial" pitchFamily="34" charset="0"/>
                <a:cs typeface="Arial" pitchFamily="34" charset="0"/>
              </a:rPr>
              <a:t>Population</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coverage</a:t>
            </a:r>
            <a:r>
              <a:rPr lang="hu-HU" sz="2400" b="1" i="1" dirty="0" smtClean="0">
                <a:solidFill>
                  <a:srgbClr val="002060"/>
                </a:solidFill>
                <a:latin typeface="Arial" pitchFamily="34" charset="0"/>
                <a:cs typeface="Arial" pitchFamily="34" charset="0"/>
              </a:rPr>
              <a:t> of multiplexes</a:t>
            </a:r>
            <a:endParaRPr lang="hu-HU" sz="2400" i="1" dirty="0">
              <a:solidFill>
                <a:srgbClr val="002060"/>
              </a:solidFill>
            </a:endParaRPr>
          </a:p>
        </p:txBody>
      </p:sp>
      <p:grpSp>
        <p:nvGrpSpPr>
          <p:cNvPr id="9" name="Csoportba foglalás 8"/>
          <p:cNvGrpSpPr/>
          <p:nvPr/>
        </p:nvGrpSpPr>
        <p:grpSpPr>
          <a:xfrm>
            <a:off x="179512" y="1052735"/>
            <a:ext cx="8712968" cy="5400601"/>
            <a:chOff x="179512" y="1052735"/>
            <a:chExt cx="8712968" cy="5400601"/>
          </a:xfrm>
        </p:grpSpPr>
        <p:pic>
          <p:nvPicPr>
            <p:cNvPr id="1026" name="Picture 2"/>
            <p:cNvPicPr>
              <a:picLocks noChangeAspect="1" noChangeArrowheads="1"/>
            </p:cNvPicPr>
            <p:nvPr/>
          </p:nvPicPr>
          <p:blipFill>
            <a:blip r:embed="rId2" cstate="print"/>
            <a:stretch>
              <a:fillRect/>
            </a:stretch>
          </p:blipFill>
          <p:spPr bwMode="auto">
            <a:xfrm>
              <a:off x="179512" y="1052736"/>
              <a:ext cx="2952328" cy="1780134"/>
            </a:xfrm>
            <a:prstGeom prst="rect">
              <a:avLst/>
            </a:prstGeom>
            <a:noFill/>
            <a:ln w="9525">
              <a:noFill/>
              <a:miter lim="800000"/>
              <a:headEnd/>
              <a:tailEnd/>
            </a:ln>
          </p:spPr>
        </p:pic>
        <p:pic>
          <p:nvPicPr>
            <p:cNvPr id="1027" name="Picture 3"/>
            <p:cNvPicPr>
              <a:picLocks noChangeAspect="1" noChangeArrowheads="1"/>
            </p:cNvPicPr>
            <p:nvPr/>
          </p:nvPicPr>
          <p:blipFill>
            <a:blip r:embed="rId3" cstate="print"/>
            <a:srcRect/>
            <a:stretch>
              <a:fillRect/>
            </a:stretch>
          </p:blipFill>
          <p:spPr bwMode="auto">
            <a:xfrm>
              <a:off x="2987824" y="2708920"/>
              <a:ext cx="2952328" cy="1800200"/>
            </a:xfrm>
            <a:prstGeom prst="rect">
              <a:avLst/>
            </a:prstGeom>
            <a:noFill/>
            <a:ln w="9525">
              <a:noFill/>
              <a:miter lim="800000"/>
              <a:headEnd/>
              <a:tailEnd/>
            </a:ln>
          </p:spPr>
        </p:pic>
        <p:pic>
          <p:nvPicPr>
            <p:cNvPr id="1028" name="Picture 4"/>
            <p:cNvPicPr>
              <a:picLocks noChangeAspect="1" noChangeArrowheads="1"/>
            </p:cNvPicPr>
            <p:nvPr/>
          </p:nvPicPr>
          <p:blipFill>
            <a:blip r:embed="rId4" cstate="print"/>
            <a:srcRect/>
            <a:stretch>
              <a:fillRect/>
            </a:stretch>
          </p:blipFill>
          <p:spPr bwMode="auto">
            <a:xfrm>
              <a:off x="5868144" y="1052735"/>
              <a:ext cx="3024336" cy="1770343"/>
            </a:xfrm>
            <a:prstGeom prst="rect">
              <a:avLst/>
            </a:prstGeom>
            <a:noFill/>
            <a:ln w="9525">
              <a:noFill/>
              <a:miter lim="800000"/>
              <a:headEnd/>
              <a:tailEnd/>
            </a:ln>
          </p:spPr>
        </p:pic>
        <p:pic>
          <p:nvPicPr>
            <p:cNvPr id="1029" name="Picture 5"/>
            <p:cNvPicPr>
              <a:picLocks noChangeAspect="1" noChangeArrowheads="1"/>
            </p:cNvPicPr>
            <p:nvPr/>
          </p:nvPicPr>
          <p:blipFill>
            <a:blip r:embed="rId5" cstate="print"/>
            <a:srcRect/>
            <a:stretch>
              <a:fillRect/>
            </a:stretch>
          </p:blipFill>
          <p:spPr bwMode="auto">
            <a:xfrm>
              <a:off x="467544" y="4653136"/>
              <a:ext cx="2952328" cy="1800200"/>
            </a:xfrm>
            <a:prstGeom prst="rect">
              <a:avLst/>
            </a:prstGeom>
            <a:noFill/>
            <a:ln w="9525">
              <a:noFill/>
              <a:miter lim="800000"/>
              <a:headEnd/>
              <a:tailEnd/>
            </a:ln>
          </p:spPr>
        </p:pic>
        <p:pic>
          <p:nvPicPr>
            <p:cNvPr id="1030" name="Picture 6"/>
            <p:cNvPicPr>
              <a:picLocks noChangeAspect="1" noChangeArrowheads="1"/>
            </p:cNvPicPr>
            <p:nvPr/>
          </p:nvPicPr>
          <p:blipFill>
            <a:blip r:embed="rId6" cstate="print"/>
            <a:srcRect/>
            <a:stretch>
              <a:fillRect/>
            </a:stretch>
          </p:blipFill>
          <p:spPr bwMode="auto">
            <a:xfrm>
              <a:off x="5652120" y="4509120"/>
              <a:ext cx="2880320" cy="1826544"/>
            </a:xfrm>
            <a:prstGeom prst="rect">
              <a:avLst/>
            </a:prstGeom>
            <a:noFill/>
            <a:ln w="9525">
              <a:noFill/>
              <a:miter lim="800000"/>
              <a:headEnd/>
              <a:tailEnd/>
            </a:ln>
          </p:spPr>
        </p:pic>
      </p:grpSp>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églalap 1"/>
          <p:cNvSpPr/>
          <p:nvPr/>
        </p:nvSpPr>
        <p:spPr>
          <a:xfrm>
            <a:off x="2195736" y="3284984"/>
            <a:ext cx="4752528" cy="461665"/>
          </a:xfrm>
          <a:prstGeom prst="rect">
            <a:avLst/>
          </a:prstGeom>
        </p:spPr>
        <p:txBody>
          <a:bodyPr wrap="square">
            <a:spAutoFit/>
          </a:bodyPr>
          <a:lstStyle/>
          <a:p>
            <a:r>
              <a:rPr lang="hu-HU" sz="2400" b="1" i="1" dirty="0" smtClean="0">
                <a:solidFill>
                  <a:srgbClr val="002060"/>
                </a:solidFill>
                <a:latin typeface="Arial" pitchFamily="34" charset="0"/>
                <a:cs typeface="Arial" pitchFamily="34" charset="0"/>
              </a:rPr>
              <a:t>Europe </a:t>
            </a:r>
            <a:r>
              <a:rPr lang="hu-HU" sz="2400" b="1" i="1" dirty="0" err="1" smtClean="0">
                <a:solidFill>
                  <a:srgbClr val="002060"/>
                </a:solidFill>
                <a:latin typeface="Arial" pitchFamily="34" charset="0"/>
                <a:cs typeface="Arial" pitchFamily="34" charset="0"/>
              </a:rPr>
              <a:t>regional</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initiatives</a:t>
            </a:r>
            <a:r>
              <a:rPr lang="hu-HU" sz="2400" b="1" i="1" dirty="0" smtClean="0">
                <a:solidFill>
                  <a:srgbClr val="002060"/>
                </a:solidFill>
                <a:latin typeface="Arial" pitchFamily="34" charset="0"/>
                <a:cs typeface="Arial" pitchFamily="34" charset="0"/>
              </a:rPr>
              <a:t> </a:t>
            </a:r>
          </a:p>
        </p:txBody>
      </p:sp>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églalap 2"/>
          <p:cNvSpPr/>
          <p:nvPr/>
        </p:nvSpPr>
        <p:spPr>
          <a:xfrm>
            <a:off x="3635896" y="0"/>
            <a:ext cx="4680520" cy="764704"/>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hu-HU" sz="2400" b="1" i="1" dirty="0" smtClean="0">
                <a:solidFill>
                  <a:srgbClr val="002060"/>
                </a:solidFill>
                <a:latin typeface="Arial" pitchFamily="34" charset="0"/>
                <a:cs typeface="Arial" pitchFamily="34" charset="0"/>
              </a:rPr>
              <a:t>Europe </a:t>
            </a:r>
            <a:r>
              <a:rPr lang="hu-HU" sz="2400" b="1" i="1" dirty="0" err="1" smtClean="0">
                <a:solidFill>
                  <a:srgbClr val="002060"/>
                </a:solidFill>
                <a:latin typeface="Arial" pitchFamily="34" charset="0"/>
                <a:cs typeface="Arial" pitchFamily="34" charset="0"/>
              </a:rPr>
              <a:t>regional</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initiatives</a:t>
            </a:r>
            <a:r>
              <a:rPr lang="hu-HU" sz="2400" b="1" i="1" dirty="0" smtClean="0">
                <a:solidFill>
                  <a:srgbClr val="002060"/>
                </a:solidFill>
                <a:latin typeface="Arial" pitchFamily="34" charset="0"/>
                <a:cs typeface="Arial" pitchFamily="34" charset="0"/>
              </a:rPr>
              <a:t> </a:t>
            </a:r>
          </a:p>
        </p:txBody>
      </p:sp>
      <p:sp>
        <p:nvSpPr>
          <p:cNvPr id="3073" name="Rectangle 1"/>
          <p:cNvSpPr>
            <a:spLocks noChangeArrowheads="1"/>
          </p:cNvSpPr>
          <p:nvPr/>
        </p:nvSpPr>
        <p:spPr bwMode="auto">
          <a:xfrm rot="10800000" flipV="1">
            <a:off x="251520" y="3140968"/>
            <a:ext cx="8604448" cy="3170099"/>
          </a:xfrm>
          <a:prstGeom prst="rect">
            <a:avLst/>
          </a:prstGeom>
          <a:ln>
            <a:headEnd/>
            <a:tailEnd/>
          </a:ln>
        </p:spPr>
        <p:style>
          <a:lnRef idx="1">
            <a:schemeClr val="accent3"/>
          </a:lnRef>
          <a:fillRef idx="2">
            <a:schemeClr val="accent3"/>
          </a:fillRef>
          <a:effectRef idx="1">
            <a:schemeClr val="accent3"/>
          </a:effectRef>
          <a:fontRef idx="minor">
            <a:schemeClr val="dk1"/>
          </a:fontRef>
        </p:style>
        <p:txBody>
          <a:bodyPr vert="horz" wrap="square" lIns="91440" tIns="45720" rIns="91440" bIns="45720" numCol="1" anchor="ctr" anchorCtr="0" compatLnSpc="1">
            <a:prstTxWarp prst="textNoShape">
              <a:avLst/>
            </a:prstTxWarp>
            <a:spAutoFit/>
          </a:bodyPr>
          <a:lstStyle/>
          <a:p>
            <a:pPr marL="0" marR="0" lvl="0" indent="0" algn="l" defTabSz="914400" rtl="0" eaLnBrk="1" fontAlgn="base" latinLnBrk="0" hangingPunct="1">
              <a:lnSpc>
                <a:spcPct val="100000"/>
              </a:lnSpc>
              <a:spcBef>
                <a:spcPct val="0"/>
              </a:spcBef>
              <a:spcAft>
                <a:spcPct val="0"/>
              </a:spcAft>
              <a:buClrTx/>
              <a:buSzTx/>
              <a:tabLst>
                <a:tab pos="504825" algn="l"/>
                <a:tab pos="755650" algn="l"/>
                <a:tab pos="1008063" algn="l"/>
                <a:tab pos="1260475" algn="l"/>
              </a:tabLst>
            </a:pPr>
            <a:r>
              <a:rPr kumimoji="0" lang="hu-HU" altLang="zh-CN" sz="2000" b="1" i="1" u="none" strike="noStrike" cap="none" normalizeH="0" baseline="0" dirty="0" smtClean="0">
                <a:ln>
                  <a:noFill/>
                </a:ln>
                <a:solidFill>
                  <a:srgbClr val="002060"/>
                </a:solidFill>
                <a:effectLst/>
                <a:latin typeface="Arial" pitchFamily="34" charset="0"/>
                <a:ea typeface="SimHei" pitchFamily="49" charset="-122"/>
                <a:cs typeface="Arial" pitchFamily="34" charset="0"/>
              </a:rPr>
              <a:t> </a:t>
            </a:r>
            <a:r>
              <a:rPr kumimoji="0" lang="en-GB" altLang="zh-CN" sz="2000" i="1" u="none" strike="noStrike" cap="none" normalizeH="0" baseline="0" dirty="0" smtClean="0">
                <a:ln>
                  <a:noFill/>
                </a:ln>
                <a:solidFill>
                  <a:srgbClr val="002060"/>
                </a:solidFill>
                <a:effectLst/>
                <a:latin typeface="Arial" pitchFamily="34" charset="0"/>
                <a:ea typeface="SimHei" pitchFamily="49" charset="-122"/>
                <a:cs typeface="Arial" pitchFamily="34" charset="0"/>
              </a:rPr>
              <a:t>E</a:t>
            </a:r>
            <a:r>
              <a:rPr kumimoji="0" lang="en-GB" altLang="zh-CN" sz="2000" i="1" u="none" strike="noStrike" cap="none" normalizeH="0" baseline="0" dirty="0" smtClean="0" bmk="">
                <a:ln>
                  <a:noFill/>
                </a:ln>
                <a:solidFill>
                  <a:srgbClr val="002060"/>
                </a:solidFill>
                <a:effectLst/>
                <a:latin typeface="Arial" pitchFamily="34" charset="0"/>
                <a:ea typeface="SimHei" pitchFamily="49" charset="-122"/>
                <a:cs typeface="Arial" pitchFamily="34" charset="0"/>
              </a:rPr>
              <a:t>UR2</a:t>
            </a:r>
            <a:r>
              <a:rPr kumimoji="0" lang="hu-HU" altLang="zh-CN" sz="2000" i="1" u="none" strike="noStrike" cap="none" normalizeH="0" dirty="0" smtClean="0" bmk="">
                <a:ln>
                  <a:noFill/>
                </a:ln>
                <a:solidFill>
                  <a:srgbClr val="002060"/>
                </a:solidFill>
                <a:effectLst/>
                <a:latin typeface="Arial" pitchFamily="34" charset="0"/>
                <a:ea typeface="SimHei" pitchFamily="49" charset="-122"/>
                <a:cs typeface="Arial" pitchFamily="34" charset="0"/>
              </a:rPr>
              <a:t> </a:t>
            </a:r>
            <a:r>
              <a:rPr kumimoji="0" lang="en-GB" altLang="zh-CN" sz="2000" i="1" u="none" strike="noStrike" cap="none" normalizeH="0" baseline="0" dirty="0" smtClean="0" bmk="">
                <a:ln>
                  <a:noFill/>
                </a:ln>
                <a:solidFill>
                  <a:srgbClr val="002060"/>
                </a:solidFill>
                <a:effectLst/>
                <a:latin typeface="Arial" pitchFamily="34" charset="0"/>
                <a:ea typeface="SimHei" pitchFamily="49" charset="-122"/>
                <a:cs typeface="Arial" pitchFamily="34" charset="0"/>
              </a:rPr>
              <a:t>	Development of broadband access and adoption of</a:t>
            </a:r>
            <a:endParaRPr kumimoji="0" lang="hu-HU" altLang="zh-CN" sz="2000" i="1" u="none" strike="noStrike" cap="none" normalizeH="0" baseline="0" dirty="0" smtClean="0" bmk="">
              <a:ln>
                <a:noFill/>
              </a:ln>
              <a:solidFill>
                <a:srgbClr val="002060"/>
              </a:solidFill>
              <a:effectLst/>
              <a:latin typeface="Arial" pitchFamily="34" charset="0"/>
              <a:ea typeface="SimHei" pitchFamily="49" charset="-122"/>
              <a:cs typeface="Arial" pitchFamily="34" charset="0"/>
            </a:endParaRPr>
          </a:p>
          <a:p>
            <a:pPr marL="0" marR="0" lvl="0" indent="0" algn="l" defTabSz="914400" rtl="0" eaLnBrk="1" fontAlgn="base" latinLnBrk="0" hangingPunct="1">
              <a:lnSpc>
                <a:spcPct val="100000"/>
              </a:lnSpc>
              <a:spcBef>
                <a:spcPct val="0"/>
              </a:spcBef>
              <a:spcAft>
                <a:spcPct val="0"/>
              </a:spcAft>
              <a:buClrTx/>
              <a:buSzTx/>
              <a:tabLst>
                <a:tab pos="504825" algn="l"/>
                <a:tab pos="755650" algn="l"/>
                <a:tab pos="1008063" algn="l"/>
                <a:tab pos="1260475" algn="l"/>
              </a:tabLst>
            </a:pPr>
            <a:r>
              <a:rPr lang="hu-HU" altLang="zh-CN" sz="2000" i="1" dirty="0" smtClean="0" bmk="">
                <a:solidFill>
                  <a:srgbClr val="002060"/>
                </a:solidFill>
                <a:latin typeface="Arial" pitchFamily="34" charset="0"/>
                <a:ea typeface="SimHei" pitchFamily="49" charset="-122"/>
                <a:cs typeface="Arial" pitchFamily="34" charset="0"/>
              </a:rPr>
              <a:t>              </a:t>
            </a:r>
            <a:r>
              <a:rPr kumimoji="0" lang="en-GB" altLang="zh-CN" sz="2000" i="1" u="none" strike="noStrike" cap="none" normalizeH="0" baseline="0" dirty="0" smtClean="0" bmk="">
                <a:ln>
                  <a:noFill/>
                </a:ln>
                <a:solidFill>
                  <a:srgbClr val="002060"/>
                </a:solidFill>
                <a:effectLst/>
                <a:latin typeface="Arial" pitchFamily="34" charset="0"/>
                <a:ea typeface="SimHei" pitchFamily="49" charset="-122"/>
                <a:cs typeface="Arial" pitchFamily="34" charset="0"/>
              </a:rPr>
              <a:t> broadband</a:t>
            </a:r>
            <a:endParaRPr kumimoji="0" lang="hu-HU" altLang="zh-CN" sz="2000" i="1" u="none" strike="noStrike" cap="none" normalizeH="0" baseline="0" dirty="0" smtClean="0" bmk="">
              <a:ln>
                <a:noFill/>
              </a:ln>
              <a:solidFill>
                <a:srgbClr val="002060"/>
              </a:solidFill>
              <a:effectLst/>
              <a:latin typeface="Arial" pitchFamily="34" charset="0"/>
              <a:ea typeface="SimHei" pitchFamily="49" charset="-122"/>
              <a:cs typeface="Arial" pitchFamily="34" charset="0"/>
            </a:endParaRPr>
          </a:p>
          <a:p>
            <a:pPr marL="0" marR="0" lvl="0" indent="0" algn="l" defTabSz="914400" rtl="0" eaLnBrk="1" fontAlgn="base" latinLnBrk="0" hangingPunct="1">
              <a:lnSpc>
                <a:spcPct val="100000"/>
              </a:lnSpc>
              <a:spcBef>
                <a:spcPct val="0"/>
              </a:spcBef>
              <a:spcAft>
                <a:spcPct val="0"/>
              </a:spcAft>
              <a:buClrTx/>
              <a:buSzTx/>
              <a:tabLst>
                <a:tab pos="504825" algn="l"/>
                <a:tab pos="755650" algn="l"/>
                <a:tab pos="1008063" algn="l"/>
                <a:tab pos="1260475" algn="l"/>
              </a:tabLst>
            </a:pPr>
            <a:endParaRPr lang="hu-HU" altLang="zh-CN" sz="2000" i="1" dirty="0" smtClean="0" bmk="">
              <a:solidFill>
                <a:srgbClr val="002060"/>
              </a:solidFill>
              <a:latin typeface="Arial" pitchFamily="34" charset="0"/>
              <a:ea typeface="SimHei" pitchFamily="49" charset="-122"/>
              <a:cs typeface="Arial" pitchFamily="34" charset="0"/>
            </a:endParaRPr>
          </a:p>
          <a:p>
            <a:pPr fontAlgn="base">
              <a:spcBef>
                <a:spcPct val="0"/>
              </a:spcBef>
              <a:spcAft>
                <a:spcPct val="0"/>
              </a:spcAft>
              <a:tabLst>
                <a:tab pos="504825" algn="l"/>
                <a:tab pos="755650" algn="l"/>
                <a:tab pos="1008063" algn="l"/>
                <a:tab pos="1260475" algn="l"/>
              </a:tabLst>
            </a:pPr>
            <a:r>
              <a:rPr lang="hu-HU" sz="2000" i="1" dirty="0" smtClean="0">
                <a:solidFill>
                  <a:srgbClr val="002060"/>
                </a:solidFill>
                <a:latin typeface="Arial" pitchFamily="34" charset="0"/>
                <a:cs typeface="Arial" pitchFamily="34" charset="0"/>
              </a:rPr>
              <a:t> </a:t>
            </a:r>
            <a:r>
              <a:rPr lang="en-GB" sz="2000" i="1" dirty="0" smtClean="0">
                <a:solidFill>
                  <a:srgbClr val="002060"/>
                </a:solidFill>
                <a:latin typeface="Arial" pitchFamily="34" charset="0"/>
                <a:cs typeface="Arial" pitchFamily="34" charset="0"/>
              </a:rPr>
              <a:t>EUR3</a:t>
            </a:r>
            <a:r>
              <a:rPr lang="hu-HU" sz="2000" i="1" dirty="0" smtClean="0">
                <a:solidFill>
                  <a:srgbClr val="002060"/>
                </a:solidFill>
                <a:latin typeface="Arial" pitchFamily="34" charset="0"/>
                <a:cs typeface="Arial" pitchFamily="34" charset="0"/>
              </a:rPr>
              <a:t> </a:t>
            </a:r>
            <a:r>
              <a:rPr lang="en-GB" sz="2000" i="1" dirty="0" smtClean="0">
                <a:solidFill>
                  <a:srgbClr val="002060"/>
                </a:solidFill>
                <a:latin typeface="Arial" pitchFamily="34" charset="0"/>
                <a:cs typeface="Arial" pitchFamily="34" charset="0"/>
              </a:rPr>
              <a:t>	Ensuring access to telecommunications/ICTs, in particular</a:t>
            </a:r>
            <a:endParaRPr lang="hu-HU" sz="2000" i="1" dirty="0" smtClean="0">
              <a:solidFill>
                <a:srgbClr val="002060"/>
              </a:solidFill>
              <a:latin typeface="Arial" pitchFamily="34" charset="0"/>
              <a:cs typeface="Arial" pitchFamily="34" charset="0"/>
            </a:endParaRPr>
          </a:p>
          <a:p>
            <a:pPr fontAlgn="base">
              <a:spcBef>
                <a:spcPct val="0"/>
              </a:spcBef>
              <a:spcAft>
                <a:spcPct val="0"/>
              </a:spcAft>
              <a:tabLst>
                <a:tab pos="504825" algn="l"/>
                <a:tab pos="755650" algn="l"/>
                <a:tab pos="1008063" algn="l"/>
                <a:tab pos="1260475" algn="l"/>
              </a:tabLst>
            </a:pPr>
            <a:r>
              <a:rPr lang="hu-HU" sz="2000" i="1" dirty="0" smtClean="0">
                <a:solidFill>
                  <a:srgbClr val="002060"/>
                </a:solidFill>
                <a:latin typeface="Arial" pitchFamily="34" charset="0"/>
                <a:cs typeface="Arial" pitchFamily="34" charset="0"/>
              </a:rPr>
              <a:t>              </a:t>
            </a:r>
            <a:r>
              <a:rPr lang="en-GB" sz="2000" i="1" dirty="0" smtClean="0">
                <a:solidFill>
                  <a:srgbClr val="002060"/>
                </a:solidFill>
                <a:latin typeface="Arial" pitchFamily="34" charset="0"/>
                <a:cs typeface="Arial" pitchFamily="34" charset="0"/>
              </a:rPr>
              <a:t> for persons with disabilities</a:t>
            </a:r>
            <a:endParaRPr lang="hu-HU" sz="2000" i="1" dirty="0" smtClean="0">
              <a:solidFill>
                <a:srgbClr val="002060"/>
              </a:solidFill>
              <a:latin typeface="Arial" pitchFamily="34" charset="0"/>
              <a:cs typeface="Arial" pitchFamily="34" charset="0"/>
            </a:endParaRPr>
          </a:p>
          <a:p>
            <a:pPr fontAlgn="base">
              <a:spcBef>
                <a:spcPct val="0"/>
              </a:spcBef>
              <a:spcAft>
                <a:spcPct val="0"/>
              </a:spcAft>
              <a:tabLst>
                <a:tab pos="504825" algn="l"/>
                <a:tab pos="755650" algn="l"/>
                <a:tab pos="1008063" algn="l"/>
                <a:tab pos="1260475" algn="l"/>
              </a:tabLst>
            </a:pPr>
            <a:endParaRPr lang="hu-HU" sz="2000" i="1" dirty="0" smtClean="0">
              <a:solidFill>
                <a:srgbClr val="002060"/>
              </a:solidFill>
              <a:latin typeface="Arial" pitchFamily="34" charset="0"/>
              <a:cs typeface="Arial" pitchFamily="34" charset="0"/>
            </a:endParaRPr>
          </a:p>
          <a:p>
            <a:pPr fontAlgn="base">
              <a:spcBef>
                <a:spcPct val="0"/>
              </a:spcBef>
              <a:spcAft>
                <a:spcPct val="0"/>
              </a:spcAft>
              <a:tabLst>
                <a:tab pos="504825" algn="l"/>
                <a:tab pos="755650" algn="l"/>
                <a:tab pos="1008063" algn="l"/>
                <a:tab pos="1260475" algn="l"/>
              </a:tabLst>
            </a:pPr>
            <a:r>
              <a:rPr lang="hu-HU" sz="2000" i="1" dirty="0" smtClean="0">
                <a:solidFill>
                  <a:srgbClr val="002060"/>
                </a:solidFill>
                <a:latin typeface="Arial" pitchFamily="34" charset="0"/>
                <a:cs typeface="Arial" pitchFamily="34" charset="0"/>
              </a:rPr>
              <a:t> </a:t>
            </a:r>
            <a:r>
              <a:rPr lang="en-GB" sz="2000" i="1" dirty="0" smtClean="0">
                <a:solidFill>
                  <a:srgbClr val="002060"/>
                </a:solidFill>
                <a:latin typeface="Arial" pitchFamily="34" charset="0"/>
                <a:cs typeface="Arial" pitchFamily="34" charset="0"/>
              </a:rPr>
              <a:t>EUR4</a:t>
            </a:r>
            <a:r>
              <a:rPr lang="hu-HU" sz="2000" i="1" dirty="0" smtClean="0">
                <a:solidFill>
                  <a:srgbClr val="002060"/>
                </a:solidFill>
                <a:latin typeface="Arial" pitchFamily="34" charset="0"/>
                <a:cs typeface="Arial" pitchFamily="34" charset="0"/>
              </a:rPr>
              <a:t> </a:t>
            </a:r>
            <a:r>
              <a:rPr lang="en-GB" sz="2000" i="1" dirty="0" smtClean="0">
                <a:solidFill>
                  <a:srgbClr val="002060"/>
                </a:solidFill>
                <a:latin typeface="Arial" pitchFamily="34" charset="0"/>
                <a:cs typeface="Arial" pitchFamily="34" charset="0"/>
              </a:rPr>
              <a:t>	Building confidence and security in the use of</a:t>
            </a:r>
            <a:endParaRPr lang="hu-HU" sz="2000" i="1" dirty="0" smtClean="0">
              <a:solidFill>
                <a:srgbClr val="002060"/>
              </a:solidFill>
              <a:latin typeface="Arial" pitchFamily="34" charset="0"/>
              <a:cs typeface="Arial" pitchFamily="34" charset="0"/>
            </a:endParaRPr>
          </a:p>
          <a:p>
            <a:pPr fontAlgn="base">
              <a:spcBef>
                <a:spcPct val="0"/>
              </a:spcBef>
              <a:spcAft>
                <a:spcPct val="0"/>
              </a:spcAft>
              <a:tabLst>
                <a:tab pos="504825" algn="l"/>
                <a:tab pos="755650" algn="l"/>
                <a:tab pos="1008063" algn="l"/>
                <a:tab pos="1260475" algn="l"/>
              </a:tabLst>
            </a:pPr>
            <a:r>
              <a:rPr lang="hu-HU" sz="2000" i="1" dirty="0" smtClean="0">
                <a:solidFill>
                  <a:srgbClr val="002060"/>
                </a:solidFill>
                <a:latin typeface="Arial" pitchFamily="34" charset="0"/>
                <a:cs typeface="Arial" pitchFamily="34" charset="0"/>
              </a:rPr>
              <a:t>              </a:t>
            </a:r>
            <a:r>
              <a:rPr lang="en-GB" sz="2000" i="1" dirty="0" smtClean="0">
                <a:solidFill>
                  <a:srgbClr val="002060"/>
                </a:solidFill>
                <a:latin typeface="Arial" pitchFamily="34" charset="0"/>
                <a:cs typeface="Arial" pitchFamily="34" charset="0"/>
              </a:rPr>
              <a:t> telecommunications</a:t>
            </a:r>
            <a:r>
              <a:rPr lang="hu-HU" sz="2000" i="1" dirty="0" smtClean="0">
                <a:solidFill>
                  <a:srgbClr val="002060"/>
                </a:solidFill>
                <a:latin typeface="Arial" pitchFamily="34" charset="0"/>
                <a:cs typeface="Arial" pitchFamily="34" charset="0"/>
              </a:rPr>
              <a:t> </a:t>
            </a:r>
            <a:r>
              <a:rPr lang="en-GB" sz="2000" i="1" dirty="0" smtClean="0">
                <a:solidFill>
                  <a:srgbClr val="002060"/>
                </a:solidFill>
                <a:latin typeface="Arial" pitchFamily="34" charset="0"/>
                <a:cs typeface="Arial" pitchFamily="34" charset="0"/>
              </a:rPr>
              <a:t>/</a:t>
            </a:r>
            <a:r>
              <a:rPr lang="hu-HU" sz="2000" i="1" dirty="0" smtClean="0">
                <a:solidFill>
                  <a:srgbClr val="002060"/>
                </a:solidFill>
                <a:latin typeface="Arial" pitchFamily="34" charset="0"/>
                <a:cs typeface="Arial" pitchFamily="34" charset="0"/>
              </a:rPr>
              <a:t> </a:t>
            </a:r>
            <a:r>
              <a:rPr lang="en-GB" sz="2000" i="1" dirty="0" smtClean="0">
                <a:solidFill>
                  <a:srgbClr val="002060"/>
                </a:solidFill>
                <a:latin typeface="Arial" pitchFamily="34" charset="0"/>
                <a:cs typeface="Arial" pitchFamily="34" charset="0"/>
              </a:rPr>
              <a:t>ICTs</a:t>
            </a:r>
            <a:endParaRPr lang="hu-HU" sz="2000" i="1" dirty="0" smtClean="0">
              <a:solidFill>
                <a:srgbClr val="002060"/>
              </a:solidFill>
              <a:latin typeface="Arial" pitchFamily="34" charset="0"/>
              <a:cs typeface="Arial" pitchFamily="34" charset="0"/>
            </a:endParaRPr>
          </a:p>
          <a:p>
            <a:pPr fontAlgn="base">
              <a:spcBef>
                <a:spcPct val="0"/>
              </a:spcBef>
              <a:spcAft>
                <a:spcPct val="0"/>
              </a:spcAft>
              <a:tabLst>
                <a:tab pos="504825" algn="l"/>
                <a:tab pos="755650" algn="l"/>
                <a:tab pos="1008063" algn="l"/>
                <a:tab pos="1260475" algn="l"/>
              </a:tabLst>
            </a:pPr>
            <a:endParaRPr lang="hu-HU" sz="2000" i="1" dirty="0" smtClean="0">
              <a:solidFill>
                <a:srgbClr val="002060"/>
              </a:solidFill>
              <a:latin typeface="Arial" pitchFamily="34" charset="0"/>
              <a:cs typeface="Arial" pitchFamily="34" charset="0"/>
            </a:endParaRPr>
          </a:p>
          <a:p>
            <a:pPr fontAlgn="base">
              <a:spcBef>
                <a:spcPct val="0"/>
              </a:spcBef>
              <a:spcAft>
                <a:spcPct val="0"/>
              </a:spcAft>
              <a:tabLst>
                <a:tab pos="504825" algn="l"/>
                <a:tab pos="755650" algn="l"/>
                <a:tab pos="1008063" algn="l"/>
                <a:tab pos="1260475" algn="l"/>
              </a:tabLst>
            </a:pPr>
            <a:r>
              <a:rPr lang="hu-HU" sz="2000" i="1" dirty="0" smtClean="0">
                <a:solidFill>
                  <a:srgbClr val="002060"/>
                </a:solidFill>
                <a:latin typeface="Arial" pitchFamily="34" charset="0"/>
                <a:cs typeface="Arial" pitchFamily="34" charset="0"/>
              </a:rPr>
              <a:t> </a:t>
            </a:r>
            <a:r>
              <a:rPr lang="en-GB" sz="2000" i="1" dirty="0" smtClean="0">
                <a:solidFill>
                  <a:srgbClr val="002060"/>
                </a:solidFill>
                <a:latin typeface="Arial" pitchFamily="34" charset="0"/>
                <a:cs typeface="Arial" pitchFamily="34" charset="0"/>
              </a:rPr>
              <a:t>EUR5</a:t>
            </a:r>
            <a:r>
              <a:rPr lang="hu-HU" sz="2000" i="1" dirty="0" smtClean="0">
                <a:solidFill>
                  <a:srgbClr val="002060"/>
                </a:solidFill>
                <a:latin typeface="Arial" pitchFamily="34" charset="0"/>
                <a:cs typeface="Arial" pitchFamily="34" charset="0"/>
              </a:rPr>
              <a:t> </a:t>
            </a:r>
            <a:r>
              <a:rPr lang="en-GB" sz="2000" i="1" dirty="0" smtClean="0">
                <a:solidFill>
                  <a:srgbClr val="002060"/>
                </a:solidFill>
                <a:latin typeface="Arial" pitchFamily="34" charset="0"/>
                <a:cs typeface="Arial" pitchFamily="34" charset="0"/>
              </a:rPr>
              <a:t> 	Entrepreneurship, innovation and youth</a:t>
            </a:r>
            <a:endParaRPr kumimoji="0" lang="en-GB" altLang="zh-CN" sz="2000" i="1" u="none" strike="noStrike" cap="none" normalizeH="0" baseline="0" dirty="0" smtClean="0">
              <a:ln>
                <a:noFill/>
              </a:ln>
              <a:solidFill>
                <a:srgbClr val="002060"/>
              </a:solidFill>
              <a:effectLst/>
              <a:latin typeface="Arial" pitchFamily="34" charset="0"/>
              <a:cs typeface="Arial" pitchFamily="34" charset="0"/>
            </a:endParaRPr>
          </a:p>
        </p:txBody>
      </p:sp>
      <p:sp>
        <p:nvSpPr>
          <p:cNvPr id="4" name="Szövegdoboz 3"/>
          <p:cNvSpPr txBox="1"/>
          <p:nvPr/>
        </p:nvSpPr>
        <p:spPr>
          <a:xfrm>
            <a:off x="323528" y="1268760"/>
            <a:ext cx="6840760" cy="461665"/>
          </a:xfrm>
          <a:prstGeom prst="rect">
            <a:avLst/>
          </a:prstGeom>
        </p:spPr>
        <p:style>
          <a:lnRef idx="1">
            <a:schemeClr val="accent3"/>
          </a:lnRef>
          <a:fillRef idx="2">
            <a:schemeClr val="accent3"/>
          </a:fillRef>
          <a:effectRef idx="1">
            <a:schemeClr val="accent3"/>
          </a:effectRef>
          <a:fontRef idx="minor">
            <a:schemeClr val="dk1"/>
          </a:fontRef>
        </p:style>
        <p:txBody>
          <a:bodyPr wrap="square" rtlCol="0">
            <a:spAutoFit/>
          </a:bodyPr>
          <a:lstStyle/>
          <a:p>
            <a:r>
              <a:rPr lang="hu-HU" sz="2400" b="1" i="1" dirty="0" smtClean="0">
                <a:solidFill>
                  <a:srgbClr val="002060"/>
                </a:solidFill>
              </a:rPr>
              <a:t>WTDC-14 </a:t>
            </a:r>
            <a:r>
              <a:rPr lang="hu-HU" sz="2400" b="1" i="1" dirty="0" err="1" smtClean="0">
                <a:solidFill>
                  <a:srgbClr val="002060"/>
                </a:solidFill>
              </a:rPr>
              <a:t>in</a:t>
            </a:r>
            <a:r>
              <a:rPr lang="hu-HU" sz="2400" b="1" i="1" dirty="0" smtClean="0">
                <a:solidFill>
                  <a:srgbClr val="002060"/>
                </a:solidFill>
              </a:rPr>
              <a:t> Dubai  –  </a:t>
            </a:r>
            <a:r>
              <a:rPr lang="hu-HU" sz="2400" b="1" i="1" dirty="0" err="1" smtClean="0">
                <a:solidFill>
                  <a:srgbClr val="002060"/>
                </a:solidFill>
              </a:rPr>
              <a:t>Regional</a:t>
            </a:r>
            <a:r>
              <a:rPr lang="hu-HU" sz="2400" b="1" i="1" dirty="0" smtClean="0">
                <a:solidFill>
                  <a:srgbClr val="002060"/>
                </a:solidFill>
              </a:rPr>
              <a:t> </a:t>
            </a:r>
            <a:r>
              <a:rPr lang="hu-HU" sz="2400" b="1" i="1" dirty="0" err="1" smtClean="0">
                <a:solidFill>
                  <a:srgbClr val="002060"/>
                </a:solidFill>
              </a:rPr>
              <a:t>Initiatives</a:t>
            </a:r>
            <a:r>
              <a:rPr lang="hu-HU" sz="2400" b="1" i="1" dirty="0" smtClean="0">
                <a:solidFill>
                  <a:srgbClr val="002060"/>
                </a:solidFill>
              </a:rPr>
              <a:t> </a:t>
            </a:r>
            <a:r>
              <a:rPr lang="hu-HU" sz="2400" b="1" i="1" dirty="0" err="1" smtClean="0">
                <a:solidFill>
                  <a:srgbClr val="002060"/>
                </a:solidFill>
              </a:rPr>
              <a:t>for</a:t>
            </a:r>
            <a:r>
              <a:rPr lang="hu-HU" sz="2400" b="1" i="1" dirty="0" smtClean="0">
                <a:solidFill>
                  <a:srgbClr val="002060"/>
                </a:solidFill>
              </a:rPr>
              <a:t> Europe</a:t>
            </a:r>
            <a:endParaRPr lang="hu-HU" sz="2400" b="1" i="1" dirty="0">
              <a:solidFill>
                <a:srgbClr val="002060"/>
              </a:solidFill>
            </a:endParaRPr>
          </a:p>
        </p:txBody>
      </p:sp>
      <p:sp>
        <p:nvSpPr>
          <p:cNvPr id="5" name="Téglalap 4"/>
          <p:cNvSpPr/>
          <p:nvPr/>
        </p:nvSpPr>
        <p:spPr>
          <a:xfrm>
            <a:off x="251520" y="2492896"/>
            <a:ext cx="8568952" cy="369332"/>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pPr fontAlgn="base">
              <a:spcBef>
                <a:spcPct val="0"/>
              </a:spcBef>
              <a:spcAft>
                <a:spcPct val="0"/>
              </a:spcAft>
              <a:tabLst>
                <a:tab pos="504825" algn="l"/>
                <a:tab pos="755650" algn="l"/>
                <a:tab pos="1008063" algn="l"/>
                <a:tab pos="1260475" algn="l"/>
              </a:tabLst>
            </a:pPr>
            <a:r>
              <a:rPr lang="hu-HU" b="1" i="1" dirty="0" smtClean="0">
                <a:solidFill>
                  <a:srgbClr val="002060"/>
                </a:solidFill>
                <a:latin typeface="Arial" pitchFamily="34" charset="0"/>
                <a:cs typeface="Arial" pitchFamily="34" charset="0"/>
              </a:rPr>
              <a:t> </a:t>
            </a:r>
            <a:r>
              <a:rPr lang="en-GB" b="1" i="1" dirty="0" smtClean="0">
                <a:solidFill>
                  <a:srgbClr val="002060"/>
                </a:solidFill>
                <a:latin typeface="Arial" pitchFamily="34" charset="0"/>
                <a:cs typeface="Arial" pitchFamily="34" charset="0"/>
              </a:rPr>
              <a:t>EUR1</a:t>
            </a:r>
            <a:r>
              <a:rPr lang="hu-HU" b="1" i="1" dirty="0" smtClean="0">
                <a:solidFill>
                  <a:srgbClr val="002060"/>
                </a:solidFill>
                <a:latin typeface="Arial" pitchFamily="34" charset="0"/>
                <a:cs typeface="Arial" pitchFamily="34" charset="0"/>
              </a:rPr>
              <a:t> </a:t>
            </a:r>
            <a:r>
              <a:rPr lang="en-GB" b="1" i="1" dirty="0" smtClean="0">
                <a:solidFill>
                  <a:srgbClr val="002060"/>
                </a:solidFill>
                <a:latin typeface="Arial" pitchFamily="34" charset="0"/>
                <a:cs typeface="Arial" pitchFamily="34" charset="0"/>
              </a:rPr>
              <a:t>	</a:t>
            </a:r>
            <a:r>
              <a:rPr lang="hu-HU" b="1" i="1" dirty="0" smtClean="0">
                <a:solidFill>
                  <a:srgbClr val="002060"/>
                </a:solidFill>
                <a:latin typeface="Arial" pitchFamily="34" charset="0"/>
                <a:cs typeface="Arial" pitchFamily="34" charset="0"/>
              </a:rPr>
              <a:t>    </a:t>
            </a:r>
            <a:r>
              <a:rPr lang="en-GB" b="1" i="1" dirty="0" smtClean="0">
                <a:solidFill>
                  <a:srgbClr val="002060"/>
                </a:solidFill>
                <a:latin typeface="Arial" pitchFamily="34" charset="0"/>
                <a:cs typeface="Arial" pitchFamily="34" charset="0"/>
              </a:rPr>
              <a:t>Spectrum management and transition to digital broadcasting</a:t>
            </a:r>
            <a:endParaRPr lang="hu-HU" b="1" i="1" dirty="0" smtClean="0">
              <a:solidFill>
                <a:srgbClr val="002060"/>
              </a:solidFill>
              <a:latin typeface="Arial" pitchFamily="34" charset="0"/>
              <a:cs typeface="Arial" pitchFamily="34" charset="0"/>
            </a:endParaRPr>
          </a:p>
        </p:txBody>
      </p:sp>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églalap 4"/>
          <p:cNvSpPr/>
          <p:nvPr/>
        </p:nvSpPr>
        <p:spPr>
          <a:xfrm>
            <a:off x="467544" y="1124744"/>
            <a:ext cx="7920880" cy="1631216"/>
          </a:xfrm>
          <a:prstGeom prst="rect">
            <a:avLst/>
          </a:prstGeom>
          <a:solidFill>
            <a:srgbClr val="DDFFFF"/>
          </a:solidFill>
          <a:ln w="19050">
            <a:solidFill>
              <a:schemeClr val="bg2">
                <a:lumMod val="50000"/>
              </a:schemeClr>
            </a:solidFill>
          </a:ln>
        </p:spPr>
        <p:txBody>
          <a:bodyPr wrap="square">
            <a:spAutoFit/>
          </a:bodyPr>
          <a:lstStyle/>
          <a:p>
            <a:r>
              <a:rPr lang="en-US" b="1" i="1" u="sng" dirty="0" smtClean="0">
                <a:solidFill>
                  <a:srgbClr val="002060"/>
                </a:solidFill>
                <a:latin typeface="Arial" pitchFamily="34" charset="0"/>
                <a:cs typeface="Arial" pitchFamily="34" charset="0"/>
              </a:rPr>
              <a:t>Objective: </a:t>
            </a:r>
            <a:endParaRPr lang="hu-HU" b="1" i="1" u="sng" dirty="0" smtClean="0">
              <a:solidFill>
                <a:srgbClr val="002060"/>
              </a:solidFill>
              <a:latin typeface="Arial" pitchFamily="34" charset="0"/>
              <a:cs typeface="Arial" pitchFamily="34" charset="0"/>
            </a:endParaRPr>
          </a:p>
          <a:p>
            <a:endParaRPr lang="hu-HU" b="1" i="1" u="sng" dirty="0" smtClean="0">
              <a:solidFill>
                <a:srgbClr val="002060"/>
              </a:solidFill>
              <a:latin typeface="Arial" pitchFamily="34" charset="0"/>
              <a:cs typeface="Arial" pitchFamily="34" charset="0"/>
            </a:endParaRPr>
          </a:p>
          <a:p>
            <a:r>
              <a:rPr lang="en-US" sz="1600" b="1" i="1" dirty="0" smtClean="0">
                <a:solidFill>
                  <a:srgbClr val="002060"/>
                </a:solidFill>
                <a:latin typeface="Arial" pitchFamily="34" charset="0"/>
                <a:cs typeface="Arial" pitchFamily="34" charset="0"/>
              </a:rPr>
              <a:t>To foster regional cooperation, mainly supplemented by direct </a:t>
            </a:r>
            <a:r>
              <a:rPr lang="en-US" sz="1600" b="1" i="1" dirty="0" smtClean="0">
                <a:solidFill>
                  <a:srgbClr val="C00000"/>
                </a:solidFill>
                <a:latin typeface="Arial" pitchFamily="34" charset="0"/>
                <a:cs typeface="Arial" pitchFamily="34" charset="0"/>
              </a:rPr>
              <a:t>assistance to the administrations in the process of analogue TV switch-off</a:t>
            </a:r>
            <a:r>
              <a:rPr lang="en-US" sz="1600" b="1" i="1" dirty="0" smtClean="0">
                <a:solidFill>
                  <a:srgbClr val="002060"/>
                </a:solidFill>
                <a:latin typeface="Arial" pitchFamily="34" charset="0"/>
                <a:cs typeface="Arial" pitchFamily="34" charset="0"/>
              </a:rPr>
              <a:t>, and </a:t>
            </a:r>
            <a:r>
              <a:rPr lang="en-US" sz="1600" b="1" i="1" dirty="0" smtClean="0">
                <a:solidFill>
                  <a:srgbClr val="C00000"/>
                </a:solidFill>
                <a:latin typeface="Arial" pitchFamily="34" charset="0"/>
                <a:cs typeface="Arial" pitchFamily="34" charset="0"/>
              </a:rPr>
              <a:t>management of the frequencies in the digital dividend bands</a:t>
            </a:r>
            <a:r>
              <a:rPr lang="en-US" sz="1600" b="1" i="1" dirty="0" smtClean="0">
                <a:solidFill>
                  <a:srgbClr val="002060"/>
                </a:solidFill>
                <a:latin typeface="Arial" pitchFamily="34" charset="0"/>
                <a:cs typeface="Arial" pitchFamily="34" charset="0"/>
              </a:rPr>
              <a:t>, which are to be utilized bearing in mind the most effective use of radio spectrum.</a:t>
            </a:r>
            <a:endParaRPr lang="hu-HU" sz="1600" b="1" i="1" dirty="0">
              <a:solidFill>
                <a:srgbClr val="002060"/>
              </a:solidFill>
              <a:latin typeface="Arial" pitchFamily="34" charset="0"/>
              <a:cs typeface="Arial" pitchFamily="34" charset="0"/>
            </a:endParaRPr>
          </a:p>
        </p:txBody>
      </p:sp>
      <p:sp>
        <p:nvSpPr>
          <p:cNvPr id="8193" name="Rectangle 1"/>
          <p:cNvSpPr>
            <a:spLocks noChangeArrowheads="1"/>
          </p:cNvSpPr>
          <p:nvPr/>
        </p:nvSpPr>
        <p:spPr bwMode="auto">
          <a:xfrm>
            <a:off x="467544" y="3212976"/>
            <a:ext cx="7920880" cy="3139321"/>
          </a:xfrm>
          <a:prstGeom prst="rect">
            <a:avLst/>
          </a:prstGeom>
          <a:solidFill>
            <a:srgbClr val="DDFFFF"/>
          </a:solidFill>
          <a:ln>
            <a:solidFill>
              <a:schemeClr val="bg2">
                <a:lumMod val="50000"/>
              </a:schemeClr>
            </a:solidFill>
            <a:headEnd/>
            <a:tailEnd/>
          </a:ln>
        </p:spPr>
        <p:style>
          <a:lnRef idx="1">
            <a:schemeClr val="accent3"/>
          </a:lnRef>
          <a:fillRef idx="2">
            <a:schemeClr val="accent3"/>
          </a:fillRef>
          <a:effectRef idx="1">
            <a:schemeClr val="accent3"/>
          </a:effectRef>
          <a:fontRef idx="minor">
            <a:schemeClr val="dk1"/>
          </a:fontRef>
        </p:style>
        <p:txBody>
          <a:bodyPr vert="horz" wrap="square" lIns="91440" tIns="45720" rIns="91440" bIns="45720" numCol="1" anchor="ctr" anchorCtr="0" compatLnSpc="1">
            <a:prstTxWarp prst="textNoShape">
              <a:avLst/>
            </a:prstTxWarp>
            <a:spAutoFi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b="1" i="1" u="sng" strike="noStrike" cap="none" normalizeH="0" baseline="0" dirty="0" smtClean="0">
                <a:ln>
                  <a:noFill/>
                </a:ln>
                <a:solidFill>
                  <a:srgbClr val="002060"/>
                </a:solidFill>
                <a:effectLst/>
                <a:latin typeface="Arial" pitchFamily="34" charset="0"/>
                <a:ea typeface="Times New Roman" pitchFamily="18" charset="0"/>
                <a:cs typeface="Arial" pitchFamily="34" charset="0"/>
              </a:rPr>
              <a:t>Assistance to the countries in need in the following:</a:t>
            </a:r>
            <a:endParaRPr kumimoji="0" lang="hu-HU" b="1" i="1" u="sng" strike="noStrike" cap="none" normalizeH="0" baseline="0" dirty="0" smtClean="0">
              <a:ln>
                <a:noFill/>
              </a:ln>
              <a:solidFill>
                <a:srgbClr val="002060"/>
              </a:solidFill>
              <a:effectLst/>
              <a:latin typeface="Arial" pitchFamily="34" charset="0"/>
              <a:ea typeface="Times New Roman"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b="1" i="1" u="none" strike="noStrike" cap="none" normalizeH="0" baseline="0" dirty="0" smtClean="0">
                <a:ln>
                  <a:noFill/>
                </a:ln>
                <a:solidFill>
                  <a:srgbClr val="002060"/>
                </a:solidFill>
                <a:effectLst/>
                <a:latin typeface="Arial" pitchFamily="34" charset="0"/>
                <a:ea typeface="Times New Roman" pitchFamily="18" charset="0"/>
                <a:cs typeface="Arial" pitchFamily="34" charset="0"/>
              </a:rPr>
              <a:t/>
            </a:r>
            <a:br>
              <a:rPr kumimoji="0" lang="en-US" b="1" i="1" u="none" strike="noStrike" cap="none" normalizeH="0" baseline="0" dirty="0" smtClean="0">
                <a:ln>
                  <a:noFill/>
                </a:ln>
                <a:solidFill>
                  <a:srgbClr val="002060"/>
                </a:solidFill>
                <a:effectLst/>
                <a:latin typeface="Arial" pitchFamily="34" charset="0"/>
                <a:ea typeface="Times New Roman" pitchFamily="18" charset="0"/>
                <a:cs typeface="Arial" pitchFamily="34" charset="0"/>
              </a:rPr>
            </a:br>
            <a:r>
              <a:rPr kumimoji="0" lang="en-US" b="1" i="1" u="none" strike="noStrike" cap="none" normalizeH="0" baseline="0" dirty="0" smtClean="0">
                <a:ln>
                  <a:noFill/>
                </a:ln>
                <a:solidFill>
                  <a:srgbClr val="2208C0"/>
                </a:solidFill>
                <a:effectLst/>
                <a:latin typeface="Arial" pitchFamily="34" charset="0"/>
                <a:ea typeface="Times New Roman" pitchFamily="18" charset="0"/>
                <a:cs typeface="Arial" pitchFamily="34" charset="0"/>
              </a:rPr>
              <a:t>1) Transition from analogue to digital terrestrial broadcasting and switch-off process</a:t>
            </a:r>
            <a:endParaRPr kumimoji="0" lang="hu-HU" b="1" i="1" u="none" strike="noStrike" cap="none" normalizeH="0" baseline="0" dirty="0" smtClean="0">
              <a:ln>
                <a:noFill/>
              </a:ln>
              <a:solidFill>
                <a:srgbClr val="2208C0"/>
              </a:solidFill>
              <a:effectLst/>
              <a:latin typeface="Arial" pitchFamily="34" charset="0"/>
              <a:ea typeface="Times New Roman"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b="1" i="1" u="none" strike="noStrike" cap="none" normalizeH="0" baseline="0" dirty="0" smtClean="0">
                <a:ln>
                  <a:noFill/>
                </a:ln>
                <a:solidFill>
                  <a:srgbClr val="2208C0"/>
                </a:solidFill>
                <a:effectLst/>
                <a:latin typeface="Arial" pitchFamily="34" charset="0"/>
                <a:ea typeface="Times New Roman" pitchFamily="18" charset="0"/>
                <a:cs typeface="Arial" pitchFamily="34" charset="0"/>
              </a:rPr>
              <a:t/>
            </a:r>
            <a:br>
              <a:rPr kumimoji="0" lang="en-US" b="1" i="1" u="none" strike="noStrike" cap="none" normalizeH="0" baseline="0" dirty="0" smtClean="0">
                <a:ln>
                  <a:noFill/>
                </a:ln>
                <a:solidFill>
                  <a:srgbClr val="2208C0"/>
                </a:solidFill>
                <a:effectLst/>
                <a:latin typeface="Arial" pitchFamily="34" charset="0"/>
                <a:ea typeface="Times New Roman" pitchFamily="18" charset="0"/>
                <a:cs typeface="Arial" pitchFamily="34" charset="0"/>
              </a:rPr>
            </a:br>
            <a:r>
              <a:rPr kumimoji="0" lang="en-US" b="1" i="1" u="none" strike="noStrike" cap="none" normalizeH="0" baseline="0" dirty="0" smtClean="0">
                <a:ln>
                  <a:noFill/>
                </a:ln>
                <a:solidFill>
                  <a:srgbClr val="2208C0"/>
                </a:solidFill>
                <a:effectLst/>
                <a:latin typeface="Arial" pitchFamily="34" charset="0"/>
                <a:ea typeface="Times New Roman" pitchFamily="18" charset="0"/>
                <a:cs typeface="Arial" pitchFamily="34" charset="0"/>
              </a:rPr>
              <a:t>2) Capacity building in spectrum management, including in the digital dividend band</a:t>
            </a:r>
            <a:endParaRPr kumimoji="0" lang="hu-HU" b="1" i="1" u="none" strike="noStrike" cap="none" normalizeH="0" baseline="0" dirty="0" smtClean="0">
              <a:ln>
                <a:noFill/>
              </a:ln>
              <a:solidFill>
                <a:srgbClr val="2208C0"/>
              </a:solidFill>
              <a:effectLst/>
              <a:latin typeface="Arial" pitchFamily="34" charset="0"/>
              <a:ea typeface="Times New Roman" pitchFamily="18" charset="0"/>
              <a:cs typeface="Arial" pitchFamily="34"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b="1" i="1" u="none" strike="noStrike" cap="none" normalizeH="0" baseline="0" dirty="0" smtClean="0">
                <a:ln>
                  <a:noFill/>
                </a:ln>
                <a:solidFill>
                  <a:srgbClr val="2208C0"/>
                </a:solidFill>
                <a:effectLst/>
                <a:latin typeface="Arial" pitchFamily="34" charset="0"/>
                <a:ea typeface="Times New Roman" pitchFamily="18" charset="0"/>
                <a:cs typeface="Arial" pitchFamily="34" charset="0"/>
              </a:rPr>
              <a:t/>
            </a:r>
            <a:br>
              <a:rPr kumimoji="0" lang="en-US" b="1" i="1" u="none" strike="noStrike" cap="none" normalizeH="0" baseline="0" dirty="0" smtClean="0">
                <a:ln>
                  <a:noFill/>
                </a:ln>
                <a:solidFill>
                  <a:srgbClr val="2208C0"/>
                </a:solidFill>
                <a:effectLst/>
                <a:latin typeface="Arial" pitchFamily="34" charset="0"/>
                <a:ea typeface="Times New Roman" pitchFamily="18" charset="0"/>
                <a:cs typeface="Arial" pitchFamily="34" charset="0"/>
              </a:rPr>
            </a:br>
            <a:r>
              <a:rPr kumimoji="0" lang="en-US" b="1" i="1" u="none" strike="noStrike" cap="none" normalizeH="0" baseline="0" dirty="0" smtClean="0">
                <a:ln>
                  <a:noFill/>
                </a:ln>
                <a:solidFill>
                  <a:srgbClr val="2208C0"/>
                </a:solidFill>
                <a:effectLst/>
                <a:latin typeface="Arial" pitchFamily="34" charset="0"/>
                <a:ea typeface="Times New Roman" pitchFamily="18" charset="0"/>
                <a:cs typeface="Arial" pitchFamily="34" charset="0"/>
              </a:rPr>
              <a:t>3) Elaboration of studies, benchmarks and guidelines on the economic and policy aspects of the assignment and use of the radio-frequency spectrum.</a:t>
            </a:r>
            <a:endParaRPr kumimoji="0" lang="en-US" b="1" i="1" u="none" strike="noStrike" cap="none" normalizeH="0" baseline="0" dirty="0" smtClean="0">
              <a:ln>
                <a:noFill/>
              </a:ln>
              <a:solidFill>
                <a:srgbClr val="2208C0"/>
              </a:solidFill>
              <a:effectLst/>
              <a:latin typeface="Arial" pitchFamily="34" charset="0"/>
              <a:cs typeface="Arial" pitchFamily="34" charset="0"/>
            </a:endParaRPr>
          </a:p>
        </p:txBody>
      </p:sp>
      <p:sp>
        <p:nvSpPr>
          <p:cNvPr id="8" name="Szövegdoboz 7"/>
          <p:cNvSpPr txBox="1"/>
          <p:nvPr/>
        </p:nvSpPr>
        <p:spPr>
          <a:xfrm>
            <a:off x="3275856" y="116632"/>
            <a:ext cx="5184576" cy="646331"/>
          </a:xfrm>
          <a:prstGeom prst="rect">
            <a:avLst/>
          </a:prstGeom>
        </p:spPr>
        <p:style>
          <a:lnRef idx="1">
            <a:schemeClr val="accent3"/>
          </a:lnRef>
          <a:fillRef idx="2">
            <a:schemeClr val="accent3"/>
          </a:fillRef>
          <a:effectRef idx="1">
            <a:schemeClr val="accent3"/>
          </a:effectRef>
          <a:fontRef idx="minor">
            <a:schemeClr val="dk1"/>
          </a:fontRef>
        </p:style>
        <p:txBody>
          <a:bodyPr wrap="square" rtlCol="0">
            <a:spAutoFit/>
          </a:bodyPr>
          <a:lstStyle/>
          <a:p>
            <a:pPr fontAlgn="base">
              <a:spcBef>
                <a:spcPct val="0"/>
              </a:spcBef>
              <a:spcAft>
                <a:spcPct val="0"/>
              </a:spcAft>
              <a:tabLst>
                <a:tab pos="504825" algn="l"/>
                <a:tab pos="755650" algn="l"/>
                <a:tab pos="1008063" algn="l"/>
                <a:tab pos="1260475" algn="l"/>
              </a:tabLst>
            </a:pPr>
            <a:r>
              <a:rPr lang="en-GB" b="1" i="1" dirty="0" smtClean="0">
                <a:solidFill>
                  <a:srgbClr val="002060"/>
                </a:solidFill>
                <a:latin typeface="Arial" pitchFamily="34" charset="0"/>
                <a:cs typeface="Arial" pitchFamily="34" charset="0"/>
              </a:rPr>
              <a:t>EUR1</a:t>
            </a:r>
            <a:r>
              <a:rPr lang="hu-HU" b="1" i="1" dirty="0" smtClean="0">
                <a:solidFill>
                  <a:srgbClr val="002060"/>
                </a:solidFill>
                <a:latin typeface="Arial" pitchFamily="34" charset="0"/>
                <a:cs typeface="Arial" pitchFamily="34" charset="0"/>
              </a:rPr>
              <a:t> </a:t>
            </a:r>
            <a:r>
              <a:rPr lang="en-GB" b="1" i="1" dirty="0" smtClean="0">
                <a:solidFill>
                  <a:srgbClr val="002060"/>
                </a:solidFill>
                <a:latin typeface="Arial" pitchFamily="34" charset="0"/>
                <a:cs typeface="Arial" pitchFamily="34" charset="0"/>
              </a:rPr>
              <a:t>	</a:t>
            </a:r>
            <a:r>
              <a:rPr lang="hu-HU" b="1" i="1" dirty="0" smtClean="0">
                <a:solidFill>
                  <a:srgbClr val="002060"/>
                </a:solidFill>
                <a:latin typeface="Arial" pitchFamily="34" charset="0"/>
                <a:cs typeface="Arial" pitchFamily="34" charset="0"/>
              </a:rPr>
              <a:t> </a:t>
            </a:r>
            <a:r>
              <a:rPr lang="en-GB" b="1" i="1" dirty="0" smtClean="0">
                <a:solidFill>
                  <a:srgbClr val="002060"/>
                </a:solidFill>
                <a:latin typeface="Arial" pitchFamily="34" charset="0"/>
                <a:cs typeface="Arial" pitchFamily="34" charset="0"/>
              </a:rPr>
              <a:t>Spectrum management and transition</a:t>
            </a:r>
            <a:endParaRPr lang="hu-HU" b="1" i="1" dirty="0" smtClean="0">
              <a:solidFill>
                <a:srgbClr val="002060"/>
              </a:solidFill>
              <a:latin typeface="Arial" pitchFamily="34" charset="0"/>
              <a:cs typeface="Arial" pitchFamily="34" charset="0"/>
            </a:endParaRPr>
          </a:p>
          <a:p>
            <a:pPr fontAlgn="base">
              <a:spcBef>
                <a:spcPct val="0"/>
              </a:spcBef>
              <a:spcAft>
                <a:spcPct val="0"/>
              </a:spcAft>
              <a:tabLst>
                <a:tab pos="504825" algn="l"/>
                <a:tab pos="755650" algn="l"/>
                <a:tab pos="1008063" algn="l"/>
                <a:tab pos="1260475" algn="l"/>
              </a:tabLst>
            </a:pPr>
            <a:r>
              <a:rPr lang="hu-HU" b="1" i="1" dirty="0" smtClean="0">
                <a:solidFill>
                  <a:srgbClr val="002060"/>
                </a:solidFill>
                <a:latin typeface="Arial" pitchFamily="34" charset="0"/>
                <a:cs typeface="Arial" pitchFamily="34" charset="0"/>
              </a:rPr>
              <a:t>            </a:t>
            </a:r>
            <a:r>
              <a:rPr lang="en-GB" b="1" i="1" dirty="0" smtClean="0">
                <a:solidFill>
                  <a:srgbClr val="002060"/>
                </a:solidFill>
                <a:latin typeface="Arial" pitchFamily="34" charset="0"/>
                <a:cs typeface="Arial" pitchFamily="34" charset="0"/>
              </a:rPr>
              <a:t> to digital</a:t>
            </a:r>
            <a:r>
              <a:rPr lang="hu-HU" b="1" i="1" dirty="0" smtClean="0">
                <a:solidFill>
                  <a:srgbClr val="002060"/>
                </a:solidFill>
                <a:latin typeface="Arial" pitchFamily="34" charset="0"/>
                <a:cs typeface="Arial" pitchFamily="34" charset="0"/>
              </a:rPr>
              <a:t> </a:t>
            </a:r>
            <a:r>
              <a:rPr lang="en-GB" b="1" i="1" dirty="0" smtClean="0">
                <a:solidFill>
                  <a:srgbClr val="002060"/>
                </a:solidFill>
                <a:latin typeface="Arial" pitchFamily="34" charset="0"/>
                <a:cs typeface="Arial" pitchFamily="34" charset="0"/>
              </a:rPr>
              <a:t>broadcasting</a:t>
            </a:r>
            <a:endParaRPr lang="hu-HU" dirty="0"/>
          </a:p>
        </p:txBody>
      </p:sp>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églalap 1"/>
          <p:cNvSpPr/>
          <p:nvPr/>
        </p:nvSpPr>
        <p:spPr>
          <a:xfrm>
            <a:off x="827584" y="3105835"/>
            <a:ext cx="7200800" cy="830997"/>
          </a:xfrm>
          <a:prstGeom prst="rect">
            <a:avLst/>
          </a:prstGeom>
        </p:spPr>
        <p:txBody>
          <a:bodyPr wrap="square">
            <a:spAutoFit/>
          </a:bodyPr>
          <a:lstStyle/>
          <a:p>
            <a:pPr algn="ctr"/>
            <a:r>
              <a:rPr lang="hu-HU" sz="2400" b="1" i="1" dirty="0" err="1" smtClean="0">
                <a:solidFill>
                  <a:srgbClr val="002060"/>
                </a:solidFill>
                <a:latin typeface="Arial" pitchFamily="34" charset="0"/>
                <a:cs typeface="Arial" pitchFamily="34" charset="0"/>
              </a:rPr>
              <a:t>Hungarian</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contribution</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to</a:t>
            </a:r>
            <a:r>
              <a:rPr lang="hu-HU" sz="2400" b="1" i="1" dirty="0" smtClean="0">
                <a:solidFill>
                  <a:srgbClr val="002060"/>
                </a:solidFill>
                <a:latin typeface="Arial" pitchFamily="34" charset="0"/>
                <a:cs typeface="Arial" pitchFamily="34" charset="0"/>
              </a:rPr>
              <a:t> Europe </a:t>
            </a:r>
          </a:p>
          <a:p>
            <a:pPr algn="ctr"/>
            <a:r>
              <a:rPr lang="hu-HU" sz="2400" b="1" i="1" dirty="0" err="1" smtClean="0">
                <a:solidFill>
                  <a:srgbClr val="002060"/>
                </a:solidFill>
                <a:latin typeface="Arial" pitchFamily="34" charset="0"/>
                <a:cs typeface="Arial" pitchFamily="34" charset="0"/>
              </a:rPr>
              <a:t>regional</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initiative</a:t>
            </a:r>
            <a:r>
              <a:rPr lang="hu-HU" sz="2400" b="1" i="1" dirty="0" smtClean="0">
                <a:solidFill>
                  <a:srgbClr val="002060"/>
                </a:solidFill>
                <a:latin typeface="Arial" pitchFamily="34" charset="0"/>
                <a:cs typeface="Arial" pitchFamily="34" charset="0"/>
              </a:rPr>
              <a:t>   (EUR1) </a:t>
            </a:r>
            <a:endParaRPr lang="hu-HU" sz="2400" dirty="0"/>
          </a:p>
        </p:txBody>
      </p:sp>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églalap 2"/>
          <p:cNvSpPr/>
          <p:nvPr/>
        </p:nvSpPr>
        <p:spPr>
          <a:xfrm>
            <a:off x="3131840" y="116632"/>
            <a:ext cx="4824536" cy="764704"/>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Hungarian</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contribution</a:t>
            </a:r>
            <a:r>
              <a:rPr lang="hu-HU" sz="2400" b="1" i="1" dirty="0" smtClean="0">
                <a:solidFill>
                  <a:srgbClr val="002060"/>
                </a:solidFill>
                <a:latin typeface="Arial" pitchFamily="34" charset="0"/>
                <a:cs typeface="Arial" pitchFamily="34" charset="0"/>
              </a:rPr>
              <a:t> </a:t>
            </a:r>
          </a:p>
          <a:p>
            <a:pPr algn="r"/>
            <a:r>
              <a:rPr lang="hu-HU" sz="2000" b="1" i="1" dirty="0" err="1" smtClean="0">
                <a:solidFill>
                  <a:srgbClr val="002060"/>
                </a:solidFill>
                <a:latin typeface="Arial" pitchFamily="34" charset="0"/>
                <a:cs typeface="Arial" pitchFamily="34" charset="0"/>
              </a:rPr>
              <a:t>in</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the</a:t>
            </a:r>
            <a:r>
              <a:rPr lang="hu-HU" sz="2000" b="1" i="1" dirty="0" smtClean="0">
                <a:solidFill>
                  <a:srgbClr val="002060"/>
                </a:solidFill>
                <a:latin typeface="Arial" pitchFamily="34" charset="0"/>
                <a:cs typeface="Arial" pitchFamily="34" charset="0"/>
              </a:rPr>
              <a:t> 2011-2014 </a:t>
            </a:r>
            <a:r>
              <a:rPr lang="hu-HU" sz="2000" b="1" i="1" dirty="0" err="1" smtClean="0">
                <a:solidFill>
                  <a:srgbClr val="002060"/>
                </a:solidFill>
                <a:latin typeface="Arial" pitchFamily="34" charset="0"/>
                <a:cs typeface="Arial" pitchFamily="34" charset="0"/>
              </a:rPr>
              <a:t>period</a:t>
            </a:r>
            <a:endParaRPr lang="hu-HU" sz="2000" b="1" i="1" dirty="0">
              <a:solidFill>
                <a:srgbClr val="002060"/>
              </a:solidFill>
              <a:latin typeface="Arial" pitchFamily="34" charset="0"/>
              <a:cs typeface="Arial" pitchFamily="34" charset="0"/>
            </a:endParaRPr>
          </a:p>
        </p:txBody>
      </p:sp>
      <p:sp>
        <p:nvSpPr>
          <p:cNvPr id="4" name="Téglalap 3"/>
          <p:cNvSpPr/>
          <p:nvPr/>
        </p:nvSpPr>
        <p:spPr>
          <a:xfrm>
            <a:off x="251520" y="2708920"/>
            <a:ext cx="8568952" cy="2232248"/>
          </a:xfrm>
          <a:prstGeom prst="rect">
            <a:avLst/>
          </a:prstGeom>
          <a:ln/>
        </p:spPr>
        <p:style>
          <a:lnRef idx="1">
            <a:schemeClr val="accent5"/>
          </a:lnRef>
          <a:fillRef idx="2">
            <a:schemeClr val="accent5"/>
          </a:fillRef>
          <a:effectRef idx="1">
            <a:schemeClr val="accent5"/>
          </a:effectRef>
          <a:fontRef idx="minor">
            <a:schemeClr val="dk1"/>
          </a:fontRef>
        </p:style>
        <p:txBody>
          <a:bodyPr rtlCol="0" anchor="ctr"/>
          <a:lstStyle/>
          <a:p>
            <a:pPr>
              <a:buFont typeface="Wingdings" pitchFamily="2" charset="2"/>
              <a:buChar char="Ø"/>
            </a:pPr>
            <a:r>
              <a:rPr lang="hu-HU" sz="2400" b="1" i="1" dirty="0" smtClean="0">
                <a:solidFill>
                  <a:srgbClr val="002060"/>
                </a:solidFill>
                <a:latin typeface="Arial" pitchFamily="34" charset="0"/>
                <a:cs typeface="Arial" pitchFamily="34" charset="0"/>
              </a:rPr>
              <a:t>  </a:t>
            </a:r>
            <a:r>
              <a:rPr lang="hu-HU" sz="2000" b="1" i="1" dirty="0" smtClean="0">
                <a:solidFill>
                  <a:srgbClr val="002060"/>
                </a:solidFill>
                <a:latin typeface="Arial" pitchFamily="34" charset="0"/>
                <a:cs typeface="Arial" pitchFamily="34" charset="0"/>
              </a:rPr>
              <a:t>May 2011 Győr</a:t>
            </a:r>
            <a:r>
              <a:rPr lang="hu-HU" sz="2000" i="1" dirty="0" smtClean="0">
                <a:solidFill>
                  <a:srgbClr val="002060"/>
                </a:solidFill>
                <a:latin typeface="Arial" pitchFamily="34" charset="0"/>
                <a:cs typeface="Arial" pitchFamily="34" charset="0"/>
              </a:rPr>
              <a:t>: </a:t>
            </a:r>
            <a:r>
              <a:rPr lang="hu-HU" i="1" dirty="0" smtClean="0">
                <a:solidFill>
                  <a:srgbClr val="002060"/>
                </a:solidFill>
                <a:latin typeface="Arial" pitchFamily="34" charset="0"/>
                <a:cs typeface="Arial" pitchFamily="34" charset="0"/>
              </a:rPr>
              <a:t>ITU </a:t>
            </a:r>
            <a:r>
              <a:rPr lang="hu-HU" i="1" dirty="0" err="1" smtClean="0">
                <a:solidFill>
                  <a:srgbClr val="002060"/>
                </a:solidFill>
                <a:latin typeface="Arial" pitchFamily="34" charset="0"/>
                <a:cs typeface="Arial" pitchFamily="34" charset="0"/>
              </a:rPr>
              <a:t>subregional</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seminar</a:t>
            </a:r>
            <a:r>
              <a:rPr lang="hu-HU" i="1" dirty="0" smtClean="0">
                <a:solidFill>
                  <a:srgbClr val="002060"/>
                </a:solidFill>
                <a:latin typeface="Arial" pitchFamily="34" charset="0"/>
                <a:cs typeface="Arial" pitchFamily="34" charset="0"/>
              </a:rPr>
              <a:t> and </a:t>
            </a:r>
            <a:r>
              <a:rPr lang="hu-HU" i="1" dirty="0" err="1" smtClean="0">
                <a:solidFill>
                  <a:srgbClr val="002060"/>
                </a:solidFill>
                <a:latin typeface="Arial" pitchFamily="34" charset="0"/>
                <a:cs typeface="Arial" pitchFamily="34" charset="0"/>
              </a:rPr>
              <a:t>round</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table</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on</a:t>
            </a:r>
            <a:r>
              <a:rPr lang="hu-HU" i="1" dirty="0" smtClean="0">
                <a:solidFill>
                  <a:srgbClr val="002060"/>
                </a:solidFill>
                <a:latin typeface="Arial" pitchFamily="34" charset="0"/>
                <a:cs typeface="Arial" pitchFamily="34" charset="0"/>
              </a:rPr>
              <a:t> DTV and DD</a:t>
            </a:r>
          </a:p>
          <a:p>
            <a:endParaRPr lang="hu-HU" sz="2400" i="1" dirty="0" smtClean="0">
              <a:solidFill>
                <a:srgbClr val="002060"/>
              </a:solidFill>
              <a:latin typeface="Arial" pitchFamily="34" charset="0"/>
              <a:cs typeface="Arial" pitchFamily="34" charset="0"/>
            </a:endParaRPr>
          </a:p>
          <a:p>
            <a:pPr>
              <a:buFont typeface="Wingdings" pitchFamily="2" charset="2"/>
              <a:buChar char="Ø"/>
            </a:pPr>
            <a:r>
              <a:rPr lang="hu-HU" sz="2400" i="1" dirty="0" smtClean="0">
                <a:solidFill>
                  <a:srgbClr val="002060"/>
                </a:solidFill>
                <a:latin typeface="Arial" pitchFamily="34" charset="0"/>
                <a:cs typeface="Arial" pitchFamily="34" charset="0"/>
              </a:rPr>
              <a:t>  </a:t>
            </a:r>
            <a:r>
              <a:rPr lang="hu-HU" sz="2000" b="1" i="1" dirty="0" smtClean="0">
                <a:solidFill>
                  <a:srgbClr val="002060"/>
                </a:solidFill>
                <a:latin typeface="Arial" pitchFamily="34" charset="0"/>
                <a:cs typeface="Arial" pitchFamily="34" charset="0"/>
              </a:rPr>
              <a:t>November 2012 Budapest</a:t>
            </a:r>
            <a:r>
              <a:rPr lang="hu-HU" sz="2400"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Transition</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to</a:t>
            </a:r>
            <a:r>
              <a:rPr lang="hu-HU" i="1" dirty="0" smtClean="0">
                <a:solidFill>
                  <a:srgbClr val="002060"/>
                </a:solidFill>
                <a:latin typeface="Arial" pitchFamily="34" charset="0"/>
                <a:cs typeface="Arial" pitchFamily="34" charset="0"/>
              </a:rPr>
              <a:t> DTV and DD </a:t>
            </a:r>
            <a:r>
              <a:rPr lang="hu-HU" i="1" dirty="0" err="1" smtClean="0">
                <a:solidFill>
                  <a:srgbClr val="002060"/>
                </a:solidFill>
                <a:latin typeface="Arial" pitchFamily="34" charset="0"/>
                <a:cs typeface="Arial" pitchFamily="34" charset="0"/>
              </a:rPr>
              <a:t>seminar</a:t>
            </a:r>
            <a:endParaRPr lang="hu-HU" i="1" dirty="0" smtClean="0">
              <a:solidFill>
                <a:srgbClr val="002060"/>
              </a:solidFill>
              <a:latin typeface="Arial" pitchFamily="34" charset="0"/>
              <a:cs typeface="Arial" pitchFamily="34" charset="0"/>
            </a:endParaRPr>
          </a:p>
          <a:p>
            <a:pPr>
              <a:buFont typeface="Wingdings" pitchFamily="2" charset="2"/>
              <a:buChar char="v"/>
            </a:pPr>
            <a:endParaRPr lang="hu-HU" sz="2400" i="1" dirty="0" smtClean="0">
              <a:solidFill>
                <a:srgbClr val="002060"/>
              </a:solidFill>
              <a:latin typeface="Arial" pitchFamily="34" charset="0"/>
              <a:cs typeface="Arial" pitchFamily="34" charset="0"/>
            </a:endParaRPr>
          </a:p>
          <a:p>
            <a:pPr>
              <a:buFont typeface="Wingdings" pitchFamily="2" charset="2"/>
              <a:buChar char="Ø"/>
            </a:pPr>
            <a:r>
              <a:rPr lang="hu-HU" sz="2400"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January</a:t>
            </a:r>
            <a:r>
              <a:rPr lang="hu-HU" sz="2000" b="1" i="1" dirty="0" smtClean="0">
                <a:solidFill>
                  <a:srgbClr val="002060"/>
                </a:solidFill>
                <a:latin typeface="Arial" pitchFamily="34" charset="0"/>
                <a:cs typeface="Arial" pitchFamily="34" charset="0"/>
              </a:rPr>
              <a:t> 2014 Budapest :  </a:t>
            </a:r>
            <a:r>
              <a:rPr lang="hu-HU" i="1" dirty="0" err="1" smtClean="0">
                <a:solidFill>
                  <a:srgbClr val="002060"/>
                </a:solidFill>
                <a:latin typeface="Arial" pitchFamily="34" charset="0"/>
                <a:cs typeface="Arial" pitchFamily="34" charset="0"/>
              </a:rPr>
              <a:t>Transition</a:t>
            </a:r>
            <a:r>
              <a:rPr lang="hu-HU" i="1" dirty="0" smtClean="0">
                <a:solidFill>
                  <a:srgbClr val="002060"/>
                </a:solidFill>
                <a:latin typeface="Arial" pitchFamily="34" charset="0"/>
                <a:cs typeface="Arial" pitchFamily="34" charset="0"/>
              </a:rPr>
              <a:t> </a:t>
            </a:r>
            <a:r>
              <a:rPr lang="hu-HU" i="1" dirty="0" err="1" smtClean="0">
                <a:solidFill>
                  <a:srgbClr val="002060"/>
                </a:solidFill>
                <a:latin typeface="Arial" pitchFamily="34" charset="0"/>
                <a:cs typeface="Arial" pitchFamily="34" charset="0"/>
              </a:rPr>
              <a:t>to</a:t>
            </a:r>
            <a:r>
              <a:rPr lang="hu-HU" i="1" dirty="0" smtClean="0">
                <a:solidFill>
                  <a:srgbClr val="002060"/>
                </a:solidFill>
                <a:latin typeface="Arial" pitchFamily="34" charset="0"/>
                <a:cs typeface="Arial" pitchFamily="34" charset="0"/>
              </a:rPr>
              <a:t> DTV and DD </a:t>
            </a:r>
            <a:r>
              <a:rPr lang="hu-HU" i="1" dirty="0" err="1" smtClean="0">
                <a:solidFill>
                  <a:srgbClr val="002060"/>
                </a:solidFill>
                <a:latin typeface="Arial" pitchFamily="34" charset="0"/>
                <a:cs typeface="Arial" pitchFamily="34" charset="0"/>
              </a:rPr>
              <a:t>seminar</a:t>
            </a:r>
            <a:endParaRPr lang="hu-HU" b="1" i="1" dirty="0">
              <a:solidFill>
                <a:srgbClr val="002060"/>
              </a:solidFill>
              <a:latin typeface="Arial" pitchFamily="34" charset="0"/>
              <a:cs typeface="Arial" pitchFamily="34" charset="0"/>
            </a:endParaRPr>
          </a:p>
        </p:txBody>
      </p:sp>
      <p:sp>
        <p:nvSpPr>
          <p:cNvPr id="5" name="Téglalap 4"/>
          <p:cNvSpPr/>
          <p:nvPr/>
        </p:nvSpPr>
        <p:spPr>
          <a:xfrm>
            <a:off x="251520" y="1484784"/>
            <a:ext cx="8136904" cy="707886"/>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r>
              <a:rPr lang="hu-HU" sz="2000" b="1" i="1" dirty="0" err="1" smtClean="0">
                <a:solidFill>
                  <a:srgbClr val="002060"/>
                </a:solidFill>
                <a:latin typeface="Arial" pitchFamily="34" charset="0"/>
                <a:cs typeface="Arial" pitchFamily="34" charset="0"/>
              </a:rPr>
              <a:t>Hungarian</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contribution</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in</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spectrum</a:t>
            </a:r>
            <a:r>
              <a:rPr lang="hu-HU" sz="2000" b="1" i="1" dirty="0" smtClean="0">
                <a:solidFill>
                  <a:srgbClr val="002060"/>
                </a:solidFill>
                <a:latin typeface="Arial" pitchFamily="34" charset="0"/>
                <a:cs typeface="Arial" pitchFamily="34" charset="0"/>
              </a:rPr>
              <a:t> management and  </a:t>
            </a:r>
            <a:r>
              <a:rPr lang="hu-HU" sz="2000" b="1" i="1" dirty="0" err="1" smtClean="0">
                <a:solidFill>
                  <a:srgbClr val="002060"/>
                </a:solidFill>
                <a:latin typeface="Arial" pitchFamily="34" charset="0"/>
                <a:cs typeface="Arial" pitchFamily="34" charset="0"/>
              </a:rPr>
              <a:t>digital</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broadcasting</a:t>
            </a:r>
            <a:r>
              <a:rPr lang="hu-HU" sz="2000" b="1" i="1" dirty="0" smtClean="0">
                <a:solidFill>
                  <a:srgbClr val="002060"/>
                </a:solidFill>
                <a:latin typeface="Arial" pitchFamily="34" charset="0"/>
                <a:cs typeface="Arial" pitchFamily="34" charset="0"/>
              </a:rPr>
              <a:t> program of ITU-D:</a:t>
            </a:r>
          </a:p>
        </p:txBody>
      </p:sp>
      <p:sp>
        <p:nvSpPr>
          <p:cNvPr id="6" name="Téglalap 5"/>
          <p:cNvSpPr/>
          <p:nvPr/>
        </p:nvSpPr>
        <p:spPr>
          <a:xfrm>
            <a:off x="323528" y="5949280"/>
            <a:ext cx="8424936" cy="400110"/>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pPr fontAlgn="base">
              <a:spcBef>
                <a:spcPct val="0"/>
              </a:spcBef>
              <a:spcAft>
                <a:spcPct val="0"/>
              </a:spcAft>
              <a:tabLst>
                <a:tab pos="504825" algn="l"/>
                <a:tab pos="755650" algn="l"/>
                <a:tab pos="1008063" algn="l"/>
                <a:tab pos="1260475" algn="l"/>
              </a:tabLst>
            </a:pPr>
            <a:r>
              <a:rPr lang="hu-HU" sz="2000" b="1" i="1" dirty="0" smtClean="0">
                <a:solidFill>
                  <a:srgbClr val="002060"/>
                </a:solidFill>
                <a:latin typeface="Arial" pitchFamily="34" charset="0"/>
                <a:cs typeface="Arial" pitchFamily="34" charset="0"/>
              </a:rPr>
              <a:t>HNG </a:t>
            </a:r>
            <a:r>
              <a:rPr lang="hu-HU" sz="2000" b="1" i="1" dirty="0" err="1" smtClean="0">
                <a:solidFill>
                  <a:srgbClr val="002060"/>
                </a:solidFill>
                <a:latin typeface="Arial" pitchFamily="34" charset="0"/>
                <a:cs typeface="Arial" pitchFamily="34" charset="0"/>
              </a:rPr>
              <a:t>can</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indicate</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its</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active</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participation</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in</a:t>
            </a:r>
            <a:r>
              <a:rPr lang="hu-HU" sz="2000" b="1" i="1" dirty="0" smtClean="0">
                <a:solidFill>
                  <a:srgbClr val="002060"/>
                </a:solidFill>
                <a:latin typeface="Arial" pitchFamily="34" charset="0"/>
                <a:cs typeface="Arial" pitchFamily="34" charset="0"/>
              </a:rPr>
              <a:t>  EUR1 </a:t>
            </a:r>
            <a:r>
              <a:rPr lang="hu-HU" sz="2000" b="1" i="1" dirty="0" err="1" smtClean="0">
                <a:solidFill>
                  <a:srgbClr val="002060"/>
                </a:solidFill>
                <a:latin typeface="Arial" pitchFamily="34" charset="0"/>
                <a:cs typeface="Arial" pitchFamily="34" charset="0"/>
              </a:rPr>
              <a:t>also</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in</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the</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future</a:t>
            </a:r>
            <a:endParaRPr lang="hu-HU" sz="2000" b="1" i="1" dirty="0" smtClean="0">
              <a:solidFill>
                <a:srgbClr val="002060"/>
              </a:solidFill>
            </a:endParaRPr>
          </a:p>
        </p:txBody>
      </p:sp>
    </p:spTree>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églalap 2"/>
          <p:cNvSpPr/>
          <p:nvPr/>
        </p:nvSpPr>
        <p:spPr>
          <a:xfrm>
            <a:off x="3347864" y="116632"/>
            <a:ext cx="5328592" cy="764704"/>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Hungarian</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contribution</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to</a:t>
            </a:r>
            <a:r>
              <a:rPr lang="hu-HU" sz="2400" b="1" i="1" dirty="0" smtClean="0">
                <a:solidFill>
                  <a:srgbClr val="002060"/>
                </a:solidFill>
                <a:latin typeface="Arial" pitchFamily="34" charset="0"/>
                <a:cs typeface="Arial" pitchFamily="34" charset="0"/>
              </a:rPr>
              <a:t> </a:t>
            </a:r>
          </a:p>
          <a:p>
            <a:pPr algn="ctr"/>
            <a:r>
              <a:rPr lang="hu-HU" sz="2000" b="1" i="1" dirty="0" smtClean="0">
                <a:solidFill>
                  <a:srgbClr val="002060"/>
                </a:solidFill>
                <a:latin typeface="Arial" pitchFamily="34" charset="0"/>
                <a:cs typeface="Arial" pitchFamily="34" charset="0"/>
              </a:rPr>
              <a:t>         Europe </a:t>
            </a:r>
            <a:r>
              <a:rPr lang="hu-HU" sz="2000" b="1" i="1" dirty="0" err="1" smtClean="0">
                <a:solidFill>
                  <a:srgbClr val="002060"/>
                </a:solidFill>
                <a:latin typeface="Arial" pitchFamily="34" charset="0"/>
                <a:cs typeface="Arial" pitchFamily="34" charset="0"/>
              </a:rPr>
              <a:t>regional</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initiatives</a:t>
            </a:r>
            <a:r>
              <a:rPr lang="hu-HU" sz="2000" b="1" i="1" dirty="0" smtClean="0">
                <a:solidFill>
                  <a:srgbClr val="002060"/>
                </a:solidFill>
                <a:latin typeface="Arial" pitchFamily="34" charset="0"/>
                <a:cs typeface="Arial" pitchFamily="34" charset="0"/>
              </a:rPr>
              <a:t> 2015-2017 </a:t>
            </a:r>
            <a:endParaRPr lang="hu-HU" sz="2000" b="1" i="1" dirty="0">
              <a:solidFill>
                <a:srgbClr val="002060"/>
              </a:solidFill>
              <a:latin typeface="Arial" pitchFamily="34" charset="0"/>
              <a:cs typeface="Arial" pitchFamily="34" charset="0"/>
            </a:endParaRPr>
          </a:p>
        </p:txBody>
      </p:sp>
      <p:sp>
        <p:nvSpPr>
          <p:cNvPr id="4" name="Téglalap 3"/>
          <p:cNvSpPr/>
          <p:nvPr/>
        </p:nvSpPr>
        <p:spPr>
          <a:xfrm>
            <a:off x="4860032" y="1628800"/>
            <a:ext cx="3960440" cy="2246769"/>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pPr hangingPunct="0"/>
            <a:r>
              <a:rPr lang="hu-HU" sz="2000" b="1" i="1" dirty="0" smtClean="0">
                <a:solidFill>
                  <a:srgbClr val="002060"/>
                </a:solidFill>
                <a:latin typeface="Arial" pitchFamily="34" charset="0"/>
                <a:cs typeface="Arial" pitchFamily="34" charset="0"/>
              </a:rPr>
              <a:t> </a:t>
            </a:r>
            <a:r>
              <a:rPr lang="hu-HU" sz="2000" b="1" i="1" u="sng" dirty="0" smtClean="0">
                <a:solidFill>
                  <a:srgbClr val="002060"/>
                </a:solidFill>
                <a:latin typeface="Arial" pitchFamily="34" charset="0"/>
                <a:cs typeface="Arial" pitchFamily="34" charset="0"/>
              </a:rPr>
              <a:t>5-7 May 2015, Budapest:</a:t>
            </a:r>
          </a:p>
          <a:p>
            <a:pPr hangingPunct="0"/>
            <a:r>
              <a:rPr lang="hu-HU" sz="2000" b="1" i="1" u="sng" dirty="0" smtClean="0">
                <a:solidFill>
                  <a:srgbClr val="002060"/>
                </a:solidFill>
                <a:latin typeface="Arial" pitchFamily="34" charset="0"/>
                <a:cs typeface="Arial" pitchFamily="34" charset="0"/>
              </a:rPr>
              <a:t> </a:t>
            </a:r>
          </a:p>
          <a:p>
            <a:pPr algn="ctr" hangingPunct="0"/>
            <a:r>
              <a:rPr lang="en-US" sz="2000" b="1" i="1" dirty="0" smtClean="0">
                <a:solidFill>
                  <a:srgbClr val="002060"/>
                </a:solidFill>
              </a:rPr>
              <a:t>Regional </a:t>
            </a:r>
            <a:r>
              <a:rPr lang="hu-HU" sz="2000" b="1" i="1" dirty="0" err="1" smtClean="0">
                <a:solidFill>
                  <a:srgbClr val="002060"/>
                </a:solidFill>
              </a:rPr>
              <a:t>Workshop</a:t>
            </a:r>
            <a:r>
              <a:rPr lang="en-US" sz="2000" b="1" i="1" dirty="0" smtClean="0">
                <a:solidFill>
                  <a:srgbClr val="002060"/>
                </a:solidFill>
              </a:rPr>
              <a:t> for Europe and CIS</a:t>
            </a:r>
            <a:r>
              <a:rPr lang="hu-HU" sz="2000" b="1" i="1" dirty="0" smtClean="0">
                <a:solidFill>
                  <a:srgbClr val="002060"/>
                </a:solidFill>
              </a:rPr>
              <a:t> </a:t>
            </a:r>
            <a:r>
              <a:rPr lang="hu-HU" sz="2000" b="1" i="1" dirty="0" err="1" smtClean="0">
                <a:solidFill>
                  <a:srgbClr val="002060"/>
                </a:solidFill>
              </a:rPr>
              <a:t>on</a:t>
            </a:r>
            <a:r>
              <a:rPr lang="hu-HU" sz="2000" b="1" i="1" dirty="0" smtClean="0">
                <a:solidFill>
                  <a:srgbClr val="002060"/>
                </a:solidFill>
              </a:rPr>
              <a:t> </a:t>
            </a:r>
            <a:endParaRPr lang="hu-HU" sz="2000" dirty="0" smtClean="0"/>
          </a:p>
          <a:p>
            <a:pPr algn="ctr" hangingPunct="0"/>
            <a:r>
              <a:rPr lang="hu-HU" sz="2000" b="1" i="1" dirty="0" smtClean="0">
                <a:solidFill>
                  <a:srgbClr val="002060"/>
                </a:solidFill>
              </a:rPr>
              <a:t>„</a:t>
            </a:r>
            <a:r>
              <a:rPr lang="en-US" sz="2000" b="1" i="1" dirty="0" smtClean="0">
                <a:solidFill>
                  <a:srgbClr val="002060"/>
                </a:solidFill>
              </a:rPr>
              <a:t>Spectrum Management and Transition to Digital Terrestrial Television Broadcasting</a:t>
            </a:r>
            <a:r>
              <a:rPr lang="hu-HU" sz="2000" b="1" i="1" dirty="0" smtClean="0">
                <a:solidFill>
                  <a:srgbClr val="002060"/>
                </a:solidFill>
              </a:rPr>
              <a:t>”</a:t>
            </a:r>
          </a:p>
        </p:txBody>
      </p:sp>
      <p:pic>
        <p:nvPicPr>
          <p:cNvPr id="1026" name="Picture 2" descr="D:\Képek\Parlament.jpg"/>
          <p:cNvPicPr>
            <a:picLocks noChangeAspect="1" noChangeArrowheads="1"/>
          </p:cNvPicPr>
          <p:nvPr/>
        </p:nvPicPr>
        <p:blipFill>
          <a:blip r:embed="rId2" cstate="print"/>
          <a:srcRect/>
          <a:stretch>
            <a:fillRect/>
          </a:stretch>
        </p:blipFill>
        <p:spPr bwMode="auto">
          <a:xfrm>
            <a:off x="395537" y="1556792"/>
            <a:ext cx="4315336" cy="2376264"/>
          </a:xfrm>
          <a:prstGeom prst="rect">
            <a:avLst/>
          </a:prstGeom>
          <a:noFill/>
        </p:spPr>
      </p:pic>
      <p:sp>
        <p:nvSpPr>
          <p:cNvPr id="7" name="Téglalap 6"/>
          <p:cNvSpPr/>
          <p:nvPr/>
        </p:nvSpPr>
        <p:spPr>
          <a:xfrm>
            <a:off x="323528" y="4437112"/>
            <a:ext cx="8424936" cy="646331"/>
          </a:xfrm>
          <a:prstGeom prst="rect">
            <a:avLst/>
          </a:prstGeom>
        </p:spPr>
        <p:style>
          <a:lnRef idx="1">
            <a:schemeClr val="accent5"/>
          </a:lnRef>
          <a:fillRef idx="2">
            <a:schemeClr val="accent5"/>
          </a:fillRef>
          <a:effectRef idx="1">
            <a:schemeClr val="accent5"/>
          </a:effectRef>
          <a:fontRef idx="minor">
            <a:schemeClr val="dk1"/>
          </a:fontRef>
        </p:style>
        <p:txBody>
          <a:bodyPr wrap="square">
            <a:spAutoFit/>
          </a:bodyPr>
          <a:lstStyle/>
          <a:p>
            <a:r>
              <a:rPr lang="en-US" b="1" i="1" dirty="0" smtClean="0">
                <a:solidFill>
                  <a:srgbClr val="002060"/>
                </a:solidFill>
              </a:rPr>
              <a:t>Workshop is organized in the context of the European Regional Initiative approved by WTDC-14 on Spectrum Management and Transition to Digital Broadcasting </a:t>
            </a:r>
            <a:endParaRPr lang="hu-HU" b="1" i="1" dirty="0">
              <a:solidFill>
                <a:srgbClr val="002060"/>
              </a:solidFill>
            </a:endParaRPr>
          </a:p>
        </p:txBody>
      </p:sp>
      <p:sp>
        <p:nvSpPr>
          <p:cNvPr id="6" name="Téglalap 5"/>
          <p:cNvSpPr/>
          <p:nvPr/>
        </p:nvSpPr>
        <p:spPr>
          <a:xfrm>
            <a:off x="323528" y="5373216"/>
            <a:ext cx="8424936" cy="1200329"/>
          </a:xfrm>
          <a:prstGeom prst="rect">
            <a:avLst/>
          </a:prstGeom>
        </p:spPr>
        <p:style>
          <a:lnRef idx="1">
            <a:schemeClr val="accent5"/>
          </a:lnRef>
          <a:fillRef idx="2">
            <a:schemeClr val="accent5"/>
          </a:fillRef>
          <a:effectRef idx="1">
            <a:schemeClr val="accent5"/>
          </a:effectRef>
          <a:fontRef idx="minor">
            <a:schemeClr val="dk1"/>
          </a:fontRef>
        </p:style>
        <p:txBody>
          <a:bodyPr wrap="square">
            <a:spAutoFit/>
          </a:bodyPr>
          <a:lstStyle/>
          <a:p>
            <a:pPr>
              <a:buFontTx/>
              <a:buChar char="-"/>
            </a:pPr>
            <a:r>
              <a:rPr lang="en-US" b="1" i="1" dirty="0" smtClean="0">
                <a:solidFill>
                  <a:srgbClr val="002060"/>
                </a:solidFill>
              </a:rPr>
              <a:t>to provide a basis for the exchange of best practices encountered on the path of digital terrestrial television broadcasting transition, and </a:t>
            </a:r>
            <a:endParaRPr lang="hu-HU" b="1" i="1" dirty="0" smtClean="0">
              <a:solidFill>
                <a:srgbClr val="002060"/>
              </a:solidFill>
            </a:endParaRPr>
          </a:p>
          <a:p>
            <a:pPr>
              <a:buFontTx/>
              <a:buChar char="-"/>
            </a:pPr>
            <a:r>
              <a:rPr lang="hu-HU" b="1" i="1" dirty="0" smtClean="0">
                <a:solidFill>
                  <a:srgbClr val="002060"/>
                </a:solidFill>
              </a:rPr>
              <a:t> </a:t>
            </a:r>
            <a:r>
              <a:rPr lang="en-US" b="1" i="1" dirty="0" smtClean="0">
                <a:solidFill>
                  <a:srgbClr val="002060"/>
                </a:solidFill>
              </a:rPr>
              <a:t>works towards the way to maximize the economic and social benefits of the digital dividend.</a:t>
            </a:r>
            <a:endParaRPr lang="hu-HU" b="1" i="1" dirty="0">
              <a:solidFill>
                <a:srgbClr val="002060"/>
              </a:solidFill>
            </a:endParaRPr>
          </a:p>
        </p:txBody>
      </p:sp>
    </p:spTree>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églalap 1"/>
          <p:cNvSpPr/>
          <p:nvPr/>
        </p:nvSpPr>
        <p:spPr>
          <a:xfrm>
            <a:off x="2843808" y="116632"/>
            <a:ext cx="5832648" cy="764704"/>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hu-HU" sz="2400" b="1" i="1" dirty="0" err="1" smtClean="0">
                <a:solidFill>
                  <a:srgbClr val="002060"/>
                </a:solidFill>
                <a:latin typeface="Arial" pitchFamily="34" charset="0"/>
                <a:cs typeface="Arial" pitchFamily="34" charset="0"/>
              </a:rPr>
              <a:t>Regional</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Workshop</a:t>
            </a:r>
            <a:r>
              <a:rPr lang="hu-HU" sz="2400" b="1" i="1" dirty="0" smtClean="0">
                <a:solidFill>
                  <a:srgbClr val="002060"/>
                </a:solidFill>
                <a:latin typeface="Arial" pitchFamily="34" charset="0"/>
                <a:cs typeface="Arial" pitchFamily="34" charset="0"/>
              </a:rPr>
              <a:t> </a:t>
            </a:r>
          </a:p>
          <a:p>
            <a:pPr algn="ctr"/>
            <a:r>
              <a:rPr lang="hu-HU" sz="2400" b="1" i="1" dirty="0" smtClean="0">
                <a:solidFill>
                  <a:srgbClr val="002060"/>
                </a:solidFill>
                <a:latin typeface="Arial" pitchFamily="34" charset="0"/>
                <a:cs typeface="Arial" pitchFamily="34" charset="0"/>
              </a:rPr>
              <a:t>5-7 May 2015,  Budapest</a:t>
            </a:r>
            <a:endParaRPr lang="hu-HU" sz="2400" b="1" i="1" dirty="0">
              <a:solidFill>
                <a:srgbClr val="002060"/>
              </a:solidFill>
              <a:latin typeface="Arial" pitchFamily="34" charset="0"/>
              <a:cs typeface="Arial" pitchFamily="34" charset="0"/>
            </a:endParaRPr>
          </a:p>
        </p:txBody>
      </p:sp>
      <p:sp>
        <p:nvSpPr>
          <p:cNvPr id="3" name="Rectangle 1"/>
          <p:cNvSpPr>
            <a:spLocks noChangeArrowheads="1"/>
          </p:cNvSpPr>
          <p:nvPr/>
        </p:nvSpPr>
        <p:spPr bwMode="auto">
          <a:xfrm rot="10800000" flipV="1">
            <a:off x="611560" y="1988840"/>
            <a:ext cx="8208911" cy="3939540"/>
          </a:xfrm>
          <a:prstGeom prst="rect">
            <a:avLst/>
          </a:prstGeom>
          <a:ln>
            <a:headEnd/>
            <a:tailEnd/>
          </a:ln>
        </p:spPr>
        <p:style>
          <a:lnRef idx="1">
            <a:schemeClr val="accent3"/>
          </a:lnRef>
          <a:fillRef idx="2">
            <a:schemeClr val="accent3"/>
          </a:fillRef>
          <a:effectRef idx="1">
            <a:schemeClr val="accent3"/>
          </a:effectRef>
          <a:fontRef idx="minor">
            <a:schemeClr val="dk1"/>
          </a:fontRef>
        </p:style>
        <p:txBody>
          <a:bodyPr vert="horz" wrap="square" lIns="91440" tIns="45720" rIns="91440" bIns="45720" numCol="1" anchor="ctr" anchorCtr="0" compatLnSpc="1">
            <a:prstTxWarp prst="textNoShape">
              <a:avLst/>
            </a:prstTxWarp>
            <a:spAutoFit/>
          </a:bodyPr>
          <a:lstStyle/>
          <a:p>
            <a:pPr lvl="1" fontAlgn="base">
              <a:spcBef>
                <a:spcPct val="0"/>
              </a:spcBef>
              <a:spcAft>
                <a:spcPct val="0"/>
              </a:spcAft>
              <a:buFont typeface="Wingdings" pitchFamily="2" charset="2"/>
              <a:buChar char="Ø"/>
              <a:tabLst>
                <a:tab pos="504825" algn="l"/>
                <a:tab pos="755650" algn="l"/>
                <a:tab pos="1008063" algn="l"/>
                <a:tab pos="1260475" algn="l"/>
              </a:tabLst>
            </a:pPr>
            <a:r>
              <a:rPr lang="hu-HU" sz="2400" b="1" i="1" dirty="0" smtClean="0">
                <a:solidFill>
                  <a:srgbClr val="002060"/>
                </a:solidFill>
                <a:latin typeface="Arial" pitchFamily="34" charset="0"/>
                <a:cs typeface="Arial" pitchFamily="34" charset="0"/>
              </a:rPr>
              <a:t> European </a:t>
            </a:r>
            <a:r>
              <a:rPr lang="hu-HU" sz="2400" b="1" i="1" dirty="0" err="1" smtClean="0">
                <a:solidFill>
                  <a:srgbClr val="002060"/>
                </a:solidFill>
                <a:latin typeface="Arial" pitchFamily="34" charset="0"/>
                <a:cs typeface="Arial" pitchFamily="34" charset="0"/>
              </a:rPr>
              <a:t>Regional</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Initiative</a:t>
            </a:r>
            <a:r>
              <a:rPr lang="hu-HU" sz="2400" b="1" i="1" dirty="0" smtClean="0">
                <a:solidFill>
                  <a:srgbClr val="002060"/>
                </a:solidFill>
                <a:latin typeface="Arial" pitchFamily="34" charset="0"/>
                <a:cs typeface="Arial" pitchFamily="34" charset="0"/>
              </a:rPr>
              <a:t>   </a:t>
            </a:r>
            <a:r>
              <a:rPr lang="hu-HU" b="1" i="1" dirty="0" smtClean="0">
                <a:solidFill>
                  <a:srgbClr val="002060"/>
                </a:solidFill>
                <a:latin typeface="Arial" pitchFamily="34" charset="0"/>
                <a:cs typeface="Arial" pitchFamily="34" charset="0"/>
              </a:rPr>
              <a:t>(</a:t>
            </a:r>
            <a:r>
              <a:rPr lang="hu-HU" b="1" i="1" dirty="0" err="1" smtClean="0">
                <a:solidFill>
                  <a:srgbClr val="002060"/>
                </a:solidFill>
                <a:latin typeface="Arial" pitchFamily="34" charset="0"/>
                <a:cs typeface="Arial" pitchFamily="34" charset="0"/>
              </a:rPr>
              <a:t>approved</a:t>
            </a:r>
            <a:r>
              <a:rPr lang="hu-HU" b="1"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at</a:t>
            </a:r>
            <a:r>
              <a:rPr lang="hu-HU" b="1" i="1" dirty="0" smtClean="0">
                <a:solidFill>
                  <a:srgbClr val="002060"/>
                </a:solidFill>
                <a:latin typeface="Arial" pitchFamily="34" charset="0"/>
                <a:cs typeface="Arial" pitchFamily="34" charset="0"/>
              </a:rPr>
              <a:t> WTDC-14)</a:t>
            </a:r>
          </a:p>
          <a:p>
            <a:pPr fontAlgn="base">
              <a:spcBef>
                <a:spcPct val="0"/>
              </a:spcBef>
              <a:spcAft>
                <a:spcPct val="0"/>
              </a:spcAft>
              <a:tabLst>
                <a:tab pos="504825" algn="l"/>
                <a:tab pos="755650" algn="l"/>
                <a:tab pos="1008063" algn="l"/>
                <a:tab pos="1260475" algn="l"/>
              </a:tabLst>
            </a:pPr>
            <a:endParaRPr lang="hu-HU" sz="1400" b="1" i="1" dirty="0" smtClean="0">
              <a:solidFill>
                <a:srgbClr val="002060"/>
              </a:solidFill>
              <a:latin typeface="Arial" pitchFamily="34" charset="0"/>
              <a:cs typeface="Arial" pitchFamily="34" charset="0"/>
            </a:endParaRPr>
          </a:p>
          <a:p>
            <a:pPr lvl="1" fontAlgn="base">
              <a:spcBef>
                <a:spcPct val="0"/>
              </a:spcBef>
              <a:spcAft>
                <a:spcPct val="0"/>
              </a:spcAft>
              <a:buFont typeface="Wingdings" pitchFamily="2" charset="2"/>
              <a:buChar char="Ø"/>
              <a:tabLst>
                <a:tab pos="504825" algn="l"/>
                <a:tab pos="755650" algn="l"/>
                <a:tab pos="1008063" algn="l"/>
                <a:tab pos="1260475" algn="l"/>
              </a:tabLst>
            </a:pPr>
            <a:r>
              <a:rPr lang="hu-HU" sz="2400" b="1" i="1" dirty="0" smtClean="0">
                <a:solidFill>
                  <a:srgbClr val="002060"/>
                </a:solidFill>
                <a:latin typeface="Arial" pitchFamily="34" charset="0"/>
                <a:cs typeface="Arial" pitchFamily="34" charset="0"/>
              </a:rPr>
              <a:t> Digital </a:t>
            </a:r>
            <a:r>
              <a:rPr lang="hu-HU" sz="2400" b="1" i="1" dirty="0" err="1" smtClean="0">
                <a:solidFill>
                  <a:srgbClr val="002060"/>
                </a:solidFill>
                <a:latin typeface="Arial" pitchFamily="34" charset="0"/>
                <a:cs typeface="Arial" pitchFamily="34" charset="0"/>
              </a:rPr>
              <a:t>terrestrial</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television</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transition</a:t>
            </a:r>
            <a:r>
              <a:rPr lang="hu-HU" sz="2400" b="1" i="1" dirty="0" smtClean="0">
                <a:solidFill>
                  <a:srgbClr val="002060"/>
                </a:solidFill>
                <a:latin typeface="Arial" pitchFamily="34" charset="0"/>
                <a:cs typeface="Arial" pitchFamily="34" charset="0"/>
              </a:rPr>
              <a:t>  </a:t>
            </a:r>
          </a:p>
          <a:p>
            <a:pPr lvl="1" fontAlgn="base">
              <a:spcBef>
                <a:spcPct val="0"/>
              </a:spcBef>
              <a:spcAft>
                <a:spcPct val="0"/>
              </a:spcAft>
              <a:tabLst>
                <a:tab pos="504825" algn="l"/>
                <a:tab pos="755650" algn="l"/>
                <a:tab pos="1008063" algn="l"/>
                <a:tab pos="1260475" algn="l"/>
              </a:tabLst>
            </a:pPr>
            <a:r>
              <a:rPr lang="hu-HU" b="1"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on</a:t>
            </a:r>
            <a:r>
              <a:rPr lang="hu-HU" altLang="zh-CN" b="1" i="1" dirty="0" smtClean="0">
                <a:solidFill>
                  <a:srgbClr val="002060"/>
                </a:solidFill>
                <a:latin typeface="Arial" pitchFamily="34" charset="0"/>
                <a:ea typeface="SimHei" pitchFamily="49" charset="-122"/>
                <a:cs typeface="Arial" pitchFamily="34" charset="0"/>
              </a:rPr>
              <a:t> </a:t>
            </a:r>
            <a:r>
              <a:rPr lang="hu-HU" altLang="zh-CN" b="1" i="1" dirty="0" err="1" smtClean="0">
                <a:solidFill>
                  <a:srgbClr val="002060"/>
                </a:solidFill>
                <a:latin typeface="Arial" pitchFamily="34" charset="0"/>
                <a:ea typeface="SimHei" pitchFamily="49" charset="-122"/>
                <a:cs typeface="Arial" pitchFamily="34" charset="0"/>
              </a:rPr>
              <a:t>the</a:t>
            </a:r>
            <a:r>
              <a:rPr lang="hu-HU" altLang="zh-CN" b="1" i="1" dirty="0" smtClean="0">
                <a:solidFill>
                  <a:srgbClr val="002060"/>
                </a:solidFill>
                <a:latin typeface="Arial" pitchFamily="34" charset="0"/>
                <a:ea typeface="SimHei" pitchFamily="49" charset="-122"/>
                <a:cs typeface="Arial" pitchFamily="34" charset="0"/>
              </a:rPr>
              <a:t> </a:t>
            </a:r>
            <a:r>
              <a:rPr lang="hu-HU" altLang="zh-CN" b="1" i="1" dirty="0" err="1" smtClean="0">
                <a:solidFill>
                  <a:srgbClr val="002060"/>
                </a:solidFill>
                <a:latin typeface="Arial" pitchFamily="34" charset="0"/>
                <a:ea typeface="SimHei" pitchFamily="49" charset="-122"/>
                <a:cs typeface="Arial" pitchFamily="34" charset="0"/>
              </a:rPr>
              <a:t>basis</a:t>
            </a:r>
            <a:r>
              <a:rPr lang="hu-HU" altLang="zh-CN" b="1" i="1" dirty="0" smtClean="0">
                <a:solidFill>
                  <a:srgbClr val="002060"/>
                </a:solidFill>
                <a:latin typeface="Arial" pitchFamily="34" charset="0"/>
                <a:ea typeface="SimHei" pitchFamily="49" charset="-122"/>
                <a:cs typeface="Arial" pitchFamily="34" charset="0"/>
              </a:rPr>
              <a:t> of GE’06 </a:t>
            </a:r>
            <a:r>
              <a:rPr lang="hu-HU" altLang="zh-CN" b="1" i="1" dirty="0" err="1" smtClean="0">
                <a:solidFill>
                  <a:srgbClr val="002060"/>
                </a:solidFill>
                <a:latin typeface="Arial" pitchFamily="34" charset="0"/>
                <a:ea typeface="SimHei" pitchFamily="49" charset="-122"/>
                <a:cs typeface="Arial" pitchFamily="34" charset="0"/>
              </a:rPr>
              <a:t>Plan</a:t>
            </a:r>
            <a:r>
              <a:rPr lang="hu-HU" altLang="zh-CN" b="1" i="1" dirty="0" smtClean="0">
                <a:solidFill>
                  <a:srgbClr val="002060"/>
                </a:solidFill>
                <a:latin typeface="Arial" pitchFamily="34" charset="0"/>
                <a:ea typeface="SimHei" pitchFamily="49" charset="-122"/>
                <a:cs typeface="Arial" pitchFamily="34" charset="0"/>
              </a:rPr>
              <a:t>)</a:t>
            </a:r>
            <a:endParaRPr lang="hu-HU" b="1" i="1" dirty="0" smtClean="0">
              <a:solidFill>
                <a:srgbClr val="002060"/>
              </a:solidFill>
              <a:latin typeface="Arial" pitchFamily="34" charset="0"/>
              <a:cs typeface="Arial" pitchFamily="34" charset="0"/>
            </a:endParaRPr>
          </a:p>
          <a:p>
            <a:pPr fontAlgn="base">
              <a:spcBef>
                <a:spcPct val="0"/>
              </a:spcBef>
              <a:spcAft>
                <a:spcPct val="0"/>
              </a:spcAft>
              <a:tabLst>
                <a:tab pos="504825" algn="l"/>
                <a:tab pos="755650" algn="l"/>
                <a:tab pos="1008063" algn="l"/>
                <a:tab pos="1260475" algn="l"/>
              </a:tabLst>
            </a:pPr>
            <a:endParaRPr lang="hu-HU" sz="1400" b="1" i="1" dirty="0" smtClean="0">
              <a:solidFill>
                <a:srgbClr val="002060"/>
              </a:solidFill>
              <a:latin typeface="Arial" pitchFamily="34" charset="0"/>
              <a:cs typeface="Arial" pitchFamily="34" charset="0"/>
            </a:endParaRPr>
          </a:p>
          <a:p>
            <a:pPr lvl="1" fontAlgn="base">
              <a:spcBef>
                <a:spcPct val="0"/>
              </a:spcBef>
              <a:spcAft>
                <a:spcPct val="0"/>
              </a:spcAft>
              <a:buFont typeface="Wingdings" pitchFamily="2" charset="2"/>
              <a:buChar char="Ø"/>
              <a:tabLst>
                <a:tab pos="504825" algn="l"/>
                <a:tab pos="755650" algn="l"/>
                <a:tab pos="1008063" algn="l"/>
                <a:tab pos="1260475" algn="l"/>
              </a:tabLst>
            </a:pPr>
            <a:r>
              <a:rPr lang="hu-HU" sz="2400" b="1" i="1" dirty="0" smtClean="0">
                <a:solidFill>
                  <a:srgbClr val="002060"/>
                </a:solidFill>
                <a:latin typeface="Arial" pitchFamily="34" charset="0"/>
                <a:cs typeface="Arial" pitchFamily="34" charset="0"/>
              </a:rPr>
              <a:t>Post </a:t>
            </a:r>
            <a:r>
              <a:rPr lang="hu-HU" sz="2400" b="1" i="1" dirty="0" err="1" smtClean="0">
                <a:solidFill>
                  <a:srgbClr val="002060"/>
                </a:solidFill>
                <a:latin typeface="Arial" pitchFamily="34" charset="0"/>
                <a:cs typeface="Arial" pitchFamily="34" charset="0"/>
              </a:rPr>
              <a:t>analog</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switch-off</a:t>
            </a:r>
            <a:r>
              <a:rPr lang="hu-HU" sz="2400" b="1" i="1" dirty="0" smtClean="0">
                <a:solidFill>
                  <a:srgbClr val="002060"/>
                </a:solidFill>
                <a:latin typeface="Arial" pitchFamily="34" charset="0"/>
                <a:cs typeface="Arial" pitchFamily="34" charset="0"/>
              </a:rPr>
              <a:t>  </a:t>
            </a:r>
          </a:p>
          <a:p>
            <a:pPr lvl="1" fontAlgn="base">
              <a:spcBef>
                <a:spcPct val="0"/>
              </a:spcBef>
              <a:spcAft>
                <a:spcPct val="0"/>
              </a:spcAft>
              <a:tabLst>
                <a:tab pos="504825" algn="l"/>
                <a:tab pos="755650" algn="l"/>
                <a:tab pos="1008063" algn="l"/>
                <a:tab pos="1260475" algn="l"/>
              </a:tabLst>
            </a:pPr>
            <a:r>
              <a:rPr lang="hu-HU" b="1"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Frequency</a:t>
            </a:r>
            <a:r>
              <a:rPr lang="hu-HU" b="1"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planning</a:t>
            </a:r>
            <a:r>
              <a:rPr lang="hu-HU" b="1" i="1" dirty="0" smtClean="0">
                <a:solidFill>
                  <a:srgbClr val="002060"/>
                </a:solidFill>
                <a:latin typeface="Arial" pitchFamily="34" charset="0"/>
                <a:cs typeface="Arial" pitchFamily="34" charset="0"/>
              </a:rPr>
              <a:t>, licencing, </a:t>
            </a:r>
            <a:r>
              <a:rPr lang="hu-HU" b="1" i="1" dirty="0" err="1" smtClean="0">
                <a:solidFill>
                  <a:srgbClr val="002060"/>
                </a:solidFill>
                <a:latin typeface="Arial" pitchFamily="34" charset="0"/>
                <a:cs typeface="Arial" pitchFamily="34" charset="0"/>
              </a:rPr>
              <a:t>new</a:t>
            </a:r>
            <a:r>
              <a:rPr lang="hu-HU" b="1"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services</a:t>
            </a:r>
            <a:r>
              <a:rPr lang="hu-HU" b="1" i="1" dirty="0" smtClean="0">
                <a:solidFill>
                  <a:srgbClr val="002060"/>
                </a:solidFill>
                <a:latin typeface="Arial" pitchFamily="34" charset="0"/>
                <a:cs typeface="Arial" pitchFamily="34" charset="0"/>
              </a:rPr>
              <a:t>)</a:t>
            </a:r>
          </a:p>
          <a:p>
            <a:pPr lvl="1" fontAlgn="base">
              <a:spcBef>
                <a:spcPct val="0"/>
              </a:spcBef>
              <a:spcAft>
                <a:spcPct val="0"/>
              </a:spcAft>
              <a:tabLst>
                <a:tab pos="504825" algn="l"/>
                <a:tab pos="755650" algn="l"/>
                <a:tab pos="1008063" algn="l"/>
                <a:tab pos="1260475" algn="l"/>
              </a:tabLst>
            </a:pPr>
            <a:endParaRPr lang="hu-HU" sz="1400" b="1" i="1" dirty="0" smtClean="0">
              <a:solidFill>
                <a:srgbClr val="002060"/>
              </a:solidFill>
              <a:latin typeface="Arial" pitchFamily="34" charset="0"/>
              <a:cs typeface="Arial" pitchFamily="34" charset="0"/>
            </a:endParaRPr>
          </a:p>
          <a:p>
            <a:pPr lvl="1" fontAlgn="base">
              <a:spcBef>
                <a:spcPct val="0"/>
              </a:spcBef>
              <a:spcAft>
                <a:spcPct val="0"/>
              </a:spcAft>
              <a:buFont typeface="Wingdings" pitchFamily="2" charset="2"/>
              <a:buChar char="Ø"/>
              <a:tabLst>
                <a:tab pos="504825" algn="l"/>
                <a:tab pos="755650" algn="l"/>
                <a:tab pos="1008063" algn="l"/>
                <a:tab pos="1260475" algn="l"/>
              </a:tabLst>
            </a:pP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Utilization</a:t>
            </a:r>
            <a:r>
              <a:rPr lang="hu-HU" sz="2400" b="1" i="1" dirty="0" smtClean="0">
                <a:solidFill>
                  <a:srgbClr val="002060"/>
                </a:solidFill>
                <a:latin typeface="Arial" pitchFamily="34" charset="0"/>
                <a:cs typeface="Arial" pitchFamily="34" charset="0"/>
              </a:rPr>
              <a:t> of </a:t>
            </a:r>
            <a:r>
              <a:rPr lang="hu-HU" sz="2400" b="1" i="1" dirty="0" err="1" smtClean="0">
                <a:solidFill>
                  <a:srgbClr val="002060"/>
                </a:solidFill>
                <a:latin typeface="Arial" pitchFamily="34" charset="0"/>
                <a:cs typeface="Arial" pitchFamily="34" charset="0"/>
              </a:rPr>
              <a:t>the</a:t>
            </a:r>
            <a:r>
              <a:rPr lang="hu-HU" sz="2400" b="1" i="1" dirty="0" smtClean="0">
                <a:solidFill>
                  <a:srgbClr val="002060"/>
                </a:solidFill>
                <a:latin typeface="Arial" pitchFamily="34" charset="0"/>
                <a:cs typeface="Arial" pitchFamily="34" charset="0"/>
              </a:rPr>
              <a:t> Digital </a:t>
            </a:r>
            <a:r>
              <a:rPr lang="hu-HU" sz="2400" b="1" i="1" dirty="0" err="1" smtClean="0">
                <a:solidFill>
                  <a:srgbClr val="002060"/>
                </a:solidFill>
                <a:latin typeface="Arial" pitchFamily="34" charset="0"/>
                <a:cs typeface="Arial" pitchFamily="34" charset="0"/>
              </a:rPr>
              <a:t>Dividend</a:t>
            </a:r>
            <a:r>
              <a:rPr lang="hu-HU" sz="2400" b="1" i="1" dirty="0" smtClean="0">
                <a:solidFill>
                  <a:srgbClr val="002060"/>
                </a:solidFill>
                <a:latin typeface="Arial" pitchFamily="34" charset="0"/>
                <a:cs typeface="Arial" pitchFamily="34" charset="0"/>
              </a:rPr>
              <a:t>  </a:t>
            </a:r>
            <a:r>
              <a:rPr lang="hu-HU" b="1"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planned</a:t>
            </a:r>
            <a:r>
              <a:rPr lang="hu-HU" b="1"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services</a:t>
            </a:r>
            <a:r>
              <a:rPr lang="hu-HU" b="1" i="1" dirty="0" smtClean="0">
                <a:solidFill>
                  <a:srgbClr val="002060"/>
                </a:solidFill>
                <a:latin typeface="Arial" pitchFamily="34" charset="0"/>
                <a:cs typeface="Arial" pitchFamily="34" charset="0"/>
              </a:rPr>
              <a:t>)</a:t>
            </a:r>
          </a:p>
          <a:p>
            <a:pPr lvl="1" fontAlgn="base">
              <a:spcBef>
                <a:spcPct val="0"/>
              </a:spcBef>
              <a:spcAft>
                <a:spcPct val="0"/>
              </a:spcAft>
              <a:buFont typeface="Wingdings" pitchFamily="2" charset="2"/>
              <a:buChar char="Ø"/>
              <a:tabLst>
                <a:tab pos="504825" algn="l"/>
                <a:tab pos="755650" algn="l"/>
                <a:tab pos="1008063" algn="l"/>
                <a:tab pos="1260475" algn="l"/>
              </a:tabLst>
            </a:pPr>
            <a:endParaRPr kumimoji="0" lang="hu-HU" altLang="zh-CN" sz="1400" b="1" i="1" u="none" strike="noStrike" cap="none" normalizeH="0" baseline="0" dirty="0" smtClean="0">
              <a:ln>
                <a:noFill/>
              </a:ln>
              <a:solidFill>
                <a:srgbClr val="002060"/>
              </a:solidFill>
              <a:effectLst/>
              <a:latin typeface="Arial" pitchFamily="34" charset="0"/>
              <a:ea typeface="SimHei" pitchFamily="49" charset="-122"/>
              <a:cs typeface="Arial" pitchFamily="34" charset="0"/>
            </a:endParaRPr>
          </a:p>
          <a:p>
            <a:pPr lvl="1" fontAlgn="base">
              <a:spcBef>
                <a:spcPct val="0"/>
              </a:spcBef>
              <a:spcAft>
                <a:spcPct val="0"/>
              </a:spcAft>
              <a:buFont typeface="Wingdings" pitchFamily="2" charset="2"/>
              <a:buChar char="Ø"/>
              <a:tabLst>
                <a:tab pos="504825" algn="l"/>
                <a:tab pos="755650" algn="l"/>
                <a:tab pos="1008063" algn="l"/>
                <a:tab pos="1260475" algn="l"/>
              </a:tabLst>
            </a:pPr>
            <a:r>
              <a:rPr lang="hu-HU" altLang="zh-CN" sz="2400" b="1" i="1" dirty="0" smtClean="0">
                <a:solidFill>
                  <a:srgbClr val="002060"/>
                </a:solidFill>
                <a:latin typeface="Arial" pitchFamily="34" charset="0"/>
                <a:ea typeface="SimHei" pitchFamily="49" charset="-122"/>
                <a:cs typeface="Arial" pitchFamily="34" charset="0"/>
              </a:rPr>
              <a:t> </a:t>
            </a:r>
            <a:r>
              <a:rPr lang="hu-HU" altLang="zh-CN" sz="2400" b="1" i="1" dirty="0" err="1" smtClean="0">
                <a:solidFill>
                  <a:srgbClr val="002060"/>
                </a:solidFill>
                <a:latin typeface="Arial" pitchFamily="34" charset="0"/>
                <a:ea typeface="SimHei" pitchFamily="49" charset="-122"/>
                <a:cs typeface="Arial" pitchFamily="34" charset="0"/>
              </a:rPr>
              <a:t>Spectrum</a:t>
            </a:r>
            <a:r>
              <a:rPr lang="hu-HU" altLang="zh-CN" sz="2400" b="1" i="1" dirty="0" smtClean="0">
                <a:solidFill>
                  <a:srgbClr val="002060"/>
                </a:solidFill>
                <a:latin typeface="Arial" pitchFamily="34" charset="0"/>
                <a:ea typeface="SimHei" pitchFamily="49" charset="-122"/>
                <a:cs typeface="Arial" pitchFamily="34" charset="0"/>
              </a:rPr>
              <a:t> management </a:t>
            </a:r>
            <a:r>
              <a:rPr lang="hu-HU" altLang="zh-CN" b="1" i="1" dirty="0" err="1" smtClean="0">
                <a:solidFill>
                  <a:srgbClr val="002060"/>
                </a:solidFill>
                <a:latin typeface="Arial" pitchFamily="34" charset="0"/>
                <a:ea typeface="SimHei" pitchFamily="49" charset="-122"/>
                <a:cs typeface="Arial" pitchFamily="34" charset="0"/>
              </a:rPr>
              <a:t>experiences</a:t>
            </a:r>
            <a:r>
              <a:rPr lang="hu-HU" altLang="zh-CN" b="1" i="1" dirty="0" smtClean="0">
                <a:solidFill>
                  <a:srgbClr val="002060"/>
                </a:solidFill>
                <a:latin typeface="Arial" pitchFamily="34" charset="0"/>
                <a:ea typeface="SimHei" pitchFamily="49" charset="-122"/>
                <a:cs typeface="Arial" pitchFamily="34" charset="0"/>
              </a:rPr>
              <a:t> </a:t>
            </a:r>
            <a:r>
              <a:rPr lang="hu-HU" altLang="zh-CN" b="1" i="1" dirty="0" err="1" smtClean="0">
                <a:solidFill>
                  <a:srgbClr val="002060"/>
                </a:solidFill>
                <a:latin typeface="Arial" pitchFamily="34" charset="0"/>
                <a:ea typeface="SimHei" pitchFamily="49" charset="-122"/>
                <a:cs typeface="Arial" pitchFamily="34" charset="0"/>
              </a:rPr>
              <a:t>in</a:t>
            </a:r>
            <a:r>
              <a:rPr lang="hu-HU" altLang="zh-CN" b="1" i="1" dirty="0" smtClean="0">
                <a:solidFill>
                  <a:srgbClr val="002060"/>
                </a:solidFill>
                <a:latin typeface="Arial" pitchFamily="34" charset="0"/>
                <a:ea typeface="SimHei" pitchFamily="49" charset="-122"/>
                <a:cs typeface="Arial" pitchFamily="34" charset="0"/>
              </a:rPr>
              <a:t> </a:t>
            </a:r>
            <a:r>
              <a:rPr lang="hu-HU" altLang="zh-CN" b="1" i="1" dirty="0" err="1" smtClean="0">
                <a:solidFill>
                  <a:srgbClr val="002060"/>
                </a:solidFill>
                <a:latin typeface="Arial" pitchFamily="34" charset="0"/>
                <a:ea typeface="SimHei" pitchFamily="49" charset="-122"/>
                <a:cs typeface="Arial" pitchFamily="34" charset="0"/>
              </a:rPr>
              <a:t>the</a:t>
            </a:r>
            <a:r>
              <a:rPr lang="hu-HU" altLang="zh-CN" b="1" i="1" dirty="0" smtClean="0">
                <a:solidFill>
                  <a:srgbClr val="002060"/>
                </a:solidFill>
                <a:latin typeface="Arial" pitchFamily="34" charset="0"/>
                <a:ea typeface="SimHei" pitchFamily="49" charset="-122"/>
                <a:cs typeface="Arial" pitchFamily="34" charset="0"/>
              </a:rPr>
              <a:t> </a:t>
            </a:r>
            <a:r>
              <a:rPr lang="hu-HU" altLang="zh-CN" b="1" i="1" dirty="0" err="1" smtClean="0">
                <a:solidFill>
                  <a:srgbClr val="002060"/>
                </a:solidFill>
                <a:latin typeface="Arial" pitchFamily="34" charset="0"/>
                <a:ea typeface="SimHei" pitchFamily="49" charset="-122"/>
                <a:cs typeface="Arial" pitchFamily="34" charset="0"/>
              </a:rPr>
              <a:t>region</a:t>
            </a:r>
            <a:endParaRPr lang="hu-HU" altLang="zh-CN" b="1" i="1" dirty="0" smtClean="0">
              <a:solidFill>
                <a:srgbClr val="002060"/>
              </a:solidFill>
              <a:latin typeface="Arial" pitchFamily="34" charset="0"/>
              <a:ea typeface="SimHei" pitchFamily="49" charset="-122"/>
              <a:cs typeface="Arial" pitchFamily="34" charset="0"/>
            </a:endParaRPr>
          </a:p>
          <a:p>
            <a:pPr lvl="1" fontAlgn="base">
              <a:spcBef>
                <a:spcPct val="0"/>
              </a:spcBef>
              <a:spcAft>
                <a:spcPct val="0"/>
              </a:spcAft>
              <a:tabLst>
                <a:tab pos="504825" algn="l"/>
                <a:tab pos="755650" algn="l"/>
                <a:tab pos="1008063" algn="l"/>
                <a:tab pos="1260475" algn="l"/>
              </a:tabLst>
            </a:pPr>
            <a:endParaRPr kumimoji="0" lang="hu-HU" altLang="zh-CN" sz="1400" b="1" i="1" u="none" strike="noStrike" cap="none" normalizeH="0" baseline="0" dirty="0" smtClean="0">
              <a:ln>
                <a:noFill/>
              </a:ln>
              <a:solidFill>
                <a:srgbClr val="002060"/>
              </a:solidFill>
              <a:effectLst/>
              <a:latin typeface="Arial" pitchFamily="34" charset="0"/>
              <a:ea typeface="SimHei" pitchFamily="49" charset="-122"/>
              <a:cs typeface="Arial" pitchFamily="34" charset="0"/>
            </a:endParaRPr>
          </a:p>
          <a:p>
            <a:pPr lvl="1" fontAlgn="base">
              <a:spcBef>
                <a:spcPct val="0"/>
              </a:spcBef>
              <a:spcAft>
                <a:spcPct val="0"/>
              </a:spcAft>
              <a:buFont typeface="Wingdings" pitchFamily="2" charset="2"/>
              <a:buChar char="Ø"/>
              <a:tabLst>
                <a:tab pos="504825" algn="l"/>
                <a:tab pos="755650" algn="l"/>
                <a:tab pos="1008063" algn="l"/>
                <a:tab pos="1260475" algn="l"/>
              </a:tabLst>
            </a:pPr>
            <a:r>
              <a:rPr lang="hu-HU" altLang="zh-CN" sz="2400" b="1" i="1" dirty="0" err="1" smtClean="0">
                <a:solidFill>
                  <a:srgbClr val="002060"/>
                </a:solidFill>
                <a:latin typeface="Arial" pitchFamily="34" charset="0"/>
                <a:ea typeface="SimHei" pitchFamily="49" charset="-122"/>
                <a:cs typeface="Arial" pitchFamily="34" charset="0"/>
              </a:rPr>
              <a:t>Spectrum</a:t>
            </a:r>
            <a:r>
              <a:rPr lang="hu-HU" altLang="zh-CN" sz="2400" b="1" i="1" dirty="0" smtClean="0">
                <a:solidFill>
                  <a:srgbClr val="002060"/>
                </a:solidFill>
                <a:latin typeface="Arial" pitchFamily="34" charset="0"/>
                <a:ea typeface="SimHei" pitchFamily="49" charset="-122"/>
                <a:cs typeface="Arial" pitchFamily="34" charset="0"/>
              </a:rPr>
              <a:t> management </a:t>
            </a:r>
            <a:r>
              <a:rPr lang="hu-HU" altLang="zh-CN" sz="2400" b="1" i="1" dirty="0" err="1" smtClean="0">
                <a:solidFill>
                  <a:srgbClr val="002060"/>
                </a:solidFill>
                <a:latin typeface="Arial" pitchFamily="34" charset="0"/>
                <a:ea typeface="SimHei" pitchFamily="49" charset="-122"/>
                <a:cs typeface="Arial" pitchFamily="34" charset="0"/>
              </a:rPr>
              <a:t>tools</a:t>
            </a:r>
            <a:endParaRPr kumimoji="0" lang="en-GB" altLang="zh-CN" sz="2400" b="0" i="1" u="none" strike="noStrike" cap="none" normalizeH="0" baseline="0" dirty="0" smtClean="0">
              <a:ln>
                <a:noFill/>
              </a:ln>
              <a:solidFill>
                <a:srgbClr val="002060"/>
              </a:solidFill>
              <a:effectLst/>
              <a:latin typeface="Arial" pitchFamily="34" charset="0"/>
              <a:cs typeface="Arial" pitchFamily="34" charset="0"/>
            </a:endParaRPr>
          </a:p>
        </p:txBody>
      </p:sp>
      <p:sp>
        <p:nvSpPr>
          <p:cNvPr id="5" name="Téglalap 4"/>
          <p:cNvSpPr/>
          <p:nvPr/>
        </p:nvSpPr>
        <p:spPr>
          <a:xfrm>
            <a:off x="395536" y="1196752"/>
            <a:ext cx="3240360" cy="461665"/>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r>
              <a:rPr lang="hu-HU" sz="2400" b="1" i="1" u="sng" dirty="0" err="1" smtClean="0">
                <a:solidFill>
                  <a:srgbClr val="002060"/>
                </a:solidFill>
                <a:latin typeface="Arial" pitchFamily="34" charset="0"/>
                <a:cs typeface="Arial" pitchFamily="34" charset="0"/>
              </a:rPr>
              <a:t>Topics</a:t>
            </a:r>
            <a:r>
              <a:rPr lang="hu-HU" sz="2400" b="1" i="1" u="sng" dirty="0" smtClean="0">
                <a:solidFill>
                  <a:srgbClr val="002060"/>
                </a:solidFill>
                <a:latin typeface="Arial" pitchFamily="34" charset="0"/>
                <a:cs typeface="Arial" pitchFamily="34" charset="0"/>
              </a:rPr>
              <a:t> (</a:t>
            </a:r>
            <a:r>
              <a:rPr lang="hu-HU" sz="2400" b="1" i="1" u="sng" dirty="0" err="1" smtClean="0">
                <a:solidFill>
                  <a:srgbClr val="002060"/>
                </a:solidFill>
                <a:latin typeface="Arial" pitchFamily="34" charset="0"/>
                <a:cs typeface="Arial" pitchFamily="34" charset="0"/>
              </a:rPr>
              <a:t>sessions</a:t>
            </a:r>
            <a:r>
              <a:rPr lang="hu-HU" sz="2400" b="1" i="1" u="sng" dirty="0" smtClean="0">
                <a:solidFill>
                  <a:srgbClr val="002060"/>
                </a:solidFill>
                <a:latin typeface="Arial" pitchFamily="34" charset="0"/>
                <a:cs typeface="Arial" pitchFamily="34" charset="0"/>
              </a:rPr>
              <a:t>):</a:t>
            </a:r>
            <a:endParaRPr lang="hu-HU" sz="2400" dirty="0"/>
          </a:p>
        </p:txBody>
      </p:sp>
    </p:spTree>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églalap 1"/>
          <p:cNvSpPr/>
          <p:nvPr/>
        </p:nvSpPr>
        <p:spPr>
          <a:xfrm>
            <a:off x="431032" y="3284984"/>
            <a:ext cx="8173416" cy="1692771"/>
          </a:xfrm>
          <a:prstGeom prst="rect">
            <a:avLst/>
          </a:prstGeom>
        </p:spPr>
        <p:style>
          <a:lnRef idx="1">
            <a:schemeClr val="accent5"/>
          </a:lnRef>
          <a:fillRef idx="2">
            <a:schemeClr val="accent5"/>
          </a:fillRef>
          <a:effectRef idx="1">
            <a:schemeClr val="accent5"/>
          </a:effectRef>
          <a:fontRef idx="minor">
            <a:schemeClr val="dk1"/>
          </a:fontRef>
        </p:style>
        <p:txBody>
          <a:bodyPr wrap="square">
            <a:spAutoFit/>
          </a:bodyPr>
          <a:lstStyle/>
          <a:p>
            <a:pPr hangingPunct="0">
              <a:buFont typeface="Wingdings" pitchFamily="2" charset="2"/>
              <a:buChar char="Ø"/>
            </a:pPr>
            <a:r>
              <a:rPr lang="hu-HU" sz="2400" b="1" i="1" dirty="0" smtClean="0">
                <a:solidFill>
                  <a:srgbClr val="002060"/>
                </a:solidFill>
              </a:rPr>
              <a:t>  2017: </a:t>
            </a:r>
            <a:r>
              <a:rPr lang="hu-HU" sz="2400" b="1" i="1" dirty="0" err="1" smtClean="0">
                <a:solidFill>
                  <a:srgbClr val="002060"/>
                </a:solidFill>
              </a:rPr>
              <a:t>workshop</a:t>
            </a:r>
            <a:r>
              <a:rPr lang="hu-HU" sz="2400" b="1" i="1" dirty="0" smtClean="0">
                <a:solidFill>
                  <a:srgbClr val="002060"/>
                </a:solidFill>
              </a:rPr>
              <a:t> </a:t>
            </a:r>
            <a:r>
              <a:rPr lang="hu-HU" sz="2400" b="1" i="1" dirty="0" err="1" smtClean="0">
                <a:solidFill>
                  <a:srgbClr val="002060"/>
                </a:solidFill>
              </a:rPr>
              <a:t>on</a:t>
            </a:r>
            <a:r>
              <a:rPr lang="hu-HU" sz="2400" b="1" i="1" dirty="0" smtClean="0">
                <a:solidFill>
                  <a:srgbClr val="002060"/>
                </a:solidFill>
              </a:rPr>
              <a:t> </a:t>
            </a:r>
            <a:r>
              <a:rPr lang="en-GB" sz="2400" b="1" i="1" dirty="0" smtClean="0">
                <a:solidFill>
                  <a:srgbClr val="002060"/>
                </a:solidFill>
              </a:rPr>
              <a:t>Development of broadband access and</a:t>
            </a:r>
            <a:endParaRPr lang="hu-HU" sz="2400" b="1" i="1" dirty="0" smtClean="0">
              <a:solidFill>
                <a:srgbClr val="002060"/>
              </a:solidFill>
            </a:endParaRPr>
          </a:p>
          <a:p>
            <a:pPr hangingPunct="0"/>
            <a:r>
              <a:rPr lang="hu-HU" sz="2400" b="1" i="1" dirty="0" smtClean="0">
                <a:solidFill>
                  <a:srgbClr val="002060"/>
                </a:solidFill>
              </a:rPr>
              <a:t>     </a:t>
            </a:r>
            <a:r>
              <a:rPr lang="en-GB" sz="2400" b="1" i="1" dirty="0" smtClean="0">
                <a:solidFill>
                  <a:srgbClr val="002060"/>
                </a:solidFill>
              </a:rPr>
              <a:t> adoption of broadband</a:t>
            </a:r>
            <a:r>
              <a:rPr lang="hu-HU" sz="2400" b="1" i="1" dirty="0" smtClean="0">
                <a:solidFill>
                  <a:srgbClr val="002060"/>
                </a:solidFill>
              </a:rPr>
              <a:t> (</a:t>
            </a:r>
            <a:r>
              <a:rPr lang="hu-HU" sz="2400" b="1" i="1" dirty="0" err="1" smtClean="0">
                <a:solidFill>
                  <a:srgbClr val="002060"/>
                </a:solidFill>
              </a:rPr>
              <a:t>by</a:t>
            </a:r>
            <a:r>
              <a:rPr lang="hu-HU" sz="2400" b="1" i="1" dirty="0" smtClean="0">
                <a:solidFill>
                  <a:srgbClr val="002060"/>
                </a:solidFill>
              </a:rPr>
              <a:t> </a:t>
            </a:r>
            <a:r>
              <a:rPr lang="hu-HU" sz="2400" b="1" i="1" dirty="0" err="1" smtClean="0">
                <a:solidFill>
                  <a:srgbClr val="002060"/>
                </a:solidFill>
              </a:rPr>
              <a:t>the</a:t>
            </a:r>
            <a:r>
              <a:rPr lang="hu-HU" sz="2400" b="1" i="1" dirty="0" smtClean="0">
                <a:solidFill>
                  <a:srgbClr val="002060"/>
                </a:solidFill>
              </a:rPr>
              <a:t> ITU-D </a:t>
            </a:r>
            <a:r>
              <a:rPr lang="hu-HU" sz="2400" b="1" i="1" dirty="0" err="1" smtClean="0">
                <a:solidFill>
                  <a:srgbClr val="002060"/>
                </a:solidFill>
              </a:rPr>
              <a:t>decision</a:t>
            </a:r>
            <a:r>
              <a:rPr lang="hu-HU" sz="2400" b="1" i="1" dirty="0" smtClean="0">
                <a:solidFill>
                  <a:srgbClr val="002060"/>
                </a:solidFill>
              </a:rPr>
              <a:t>)</a:t>
            </a:r>
          </a:p>
          <a:p>
            <a:pPr hangingPunct="0"/>
            <a:endParaRPr lang="hu-HU" sz="800" b="1" i="1" dirty="0" smtClean="0">
              <a:solidFill>
                <a:srgbClr val="002060"/>
              </a:solidFill>
            </a:endParaRPr>
          </a:p>
          <a:p>
            <a:pPr hangingPunct="0">
              <a:buFont typeface="Wingdings" pitchFamily="2" charset="2"/>
              <a:buChar char="Ø"/>
            </a:pPr>
            <a:r>
              <a:rPr lang="hu-HU" sz="2400" b="1" i="1" dirty="0" smtClean="0">
                <a:solidFill>
                  <a:srgbClr val="002060"/>
                </a:solidFill>
              </a:rPr>
              <a:t>  </a:t>
            </a:r>
            <a:r>
              <a:rPr lang="hu-HU" sz="2400" b="1" i="1" dirty="0" err="1" smtClean="0">
                <a:solidFill>
                  <a:srgbClr val="002060"/>
                </a:solidFill>
              </a:rPr>
              <a:t>Cross-regional</a:t>
            </a:r>
            <a:r>
              <a:rPr lang="hu-HU" sz="2400" b="1" i="1" dirty="0" smtClean="0">
                <a:solidFill>
                  <a:srgbClr val="002060"/>
                </a:solidFill>
              </a:rPr>
              <a:t> </a:t>
            </a:r>
            <a:r>
              <a:rPr lang="hu-HU" sz="2400" b="1" i="1" dirty="0" err="1" smtClean="0">
                <a:solidFill>
                  <a:srgbClr val="002060"/>
                </a:solidFill>
              </a:rPr>
              <a:t>consultation</a:t>
            </a:r>
            <a:r>
              <a:rPr lang="hu-HU" sz="2400" b="1" i="1" dirty="0" smtClean="0">
                <a:solidFill>
                  <a:srgbClr val="002060"/>
                </a:solidFill>
              </a:rPr>
              <a:t> and </a:t>
            </a:r>
            <a:r>
              <a:rPr lang="hu-HU" sz="2400" b="1" i="1" dirty="0" err="1" smtClean="0">
                <a:solidFill>
                  <a:srgbClr val="002060"/>
                </a:solidFill>
              </a:rPr>
              <a:t>training</a:t>
            </a:r>
            <a:r>
              <a:rPr lang="hu-HU" sz="2400" b="1" i="1" dirty="0" smtClean="0">
                <a:solidFill>
                  <a:srgbClr val="002060"/>
                </a:solidFill>
              </a:rPr>
              <a:t> </a:t>
            </a:r>
            <a:r>
              <a:rPr lang="hu-HU" sz="2400" b="1" i="1" dirty="0" err="1" smtClean="0">
                <a:solidFill>
                  <a:srgbClr val="002060"/>
                </a:solidFill>
              </a:rPr>
              <a:t>course</a:t>
            </a:r>
            <a:r>
              <a:rPr lang="hu-HU" sz="2400" b="1" i="1" dirty="0" smtClean="0">
                <a:solidFill>
                  <a:srgbClr val="002060"/>
                </a:solidFill>
              </a:rPr>
              <a:t> </a:t>
            </a:r>
            <a:r>
              <a:rPr lang="hu-HU" sz="2400" b="1" i="1" dirty="0" err="1" smtClean="0">
                <a:solidFill>
                  <a:srgbClr val="002060"/>
                </a:solidFill>
              </a:rPr>
              <a:t>in</a:t>
            </a:r>
            <a:r>
              <a:rPr lang="hu-HU" sz="2400" b="1" i="1" dirty="0" smtClean="0">
                <a:solidFill>
                  <a:srgbClr val="002060"/>
                </a:solidFill>
              </a:rPr>
              <a:t> Budapest</a:t>
            </a:r>
          </a:p>
          <a:p>
            <a:pPr hangingPunct="0"/>
            <a:r>
              <a:rPr lang="hu-HU" sz="2400" b="1" i="1" dirty="0" smtClean="0">
                <a:solidFill>
                  <a:srgbClr val="002060"/>
                </a:solidFill>
              </a:rPr>
              <a:t>      (3-5 </a:t>
            </a:r>
            <a:r>
              <a:rPr lang="hu-HU" sz="2400" b="1" i="1" dirty="0" err="1" smtClean="0">
                <a:solidFill>
                  <a:srgbClr val="002060"/>
                </a:solidFill>
              </a:rPr>
              <a:t>days</a:t>
            </a:r>
            <a:r>
              <a:rPr lang="hu-HU" sz="2400" b="1" i="1" dirty="0" smtClean="0">
                <a:solidFill>
                  <a:srgbClr val="002060"/>
                </a:solidFill>
              </a:rPr>
              <a:t>) (</a:t>
            </a:r>
            <a:r>
              <a:rPr lang="hu-HU" sz="2400" b="1" i="1" dirty="0" err="1" smtClean="0">
                <a:solidFill>
                  <a:srgbClr val="002060"/>
                </a:solidFill>
              </a:rPr>
              <a:t>for</a:t>
            </a:r>
            <a:r>
              <a:rPr lang="hu-HU" sz="2400" b="1" i="1" dirty="0" smtClean="0">
                <a:solidFill>
                  <a:srgbClr val="002060"/>
                </a:solidFill>
              </a:rPr>
              <a:t> 1 country, </a:t>
            </a:r>
            <a:r>
              <a:rPr lang="hu-HU" sz="2400" b="1" i="1" dirty="0" err="1" smtClean="0">
                <a:solidFill>
                  <a:srgbClr val="002060"/>
                </a:solidFill>
              </a:rPr>
              <a:t>on</a:t>
            </a:r>
            <a:r>
              <a:rPr lang="hu-HU" sz="2400" b="1" i="1" dirty="0" smtClean="0">
                <a:solidFill>
                  <a:srgbClr val="002060"/>
                </a:solidFill>
              </a:rPr>
              <a:t> </a:t>
            </a:r>
            <a:r>
              <a:rPr lang="hu-HU" sz="2400" b="1" i="1" dirty="0" err="1" smtClean="0">
                <a:solidFill>
                  <a:srgbClr val="002060"/>
                </a:solidFill>
              </a:rPr>
              <a:t>the</a:t>
            </a:r>
            <a:r>
              <a:rPr lang="hu-HU" sz="2400" b="1" i="1" dirty="0" smtClean="0">
                <a:solidFill>
                  <a:srgbClr val="002060"/>
                </a:solidFill>
              </a:rPr>
              <a:t> </a:t>
            </a:r>
            <a:r>
              <a:rPr lang="hu-HU" sz="2400" b="1" i="1" dirty="0" err="1" smtClean="0">
                <a:solidFill>
                  <a:srgbClr val="002060"/>
                </a:solidFill>
              </a:rPr>
              <a:t>basis</a:t>
            </a:r>
            <a:r>
              <a:rPr lang="hu-HU" sz="2400" b="1" i="1" dirty="0" smtClean="0">
                <a:solidFill>
                  <a:srgbClr val="002060"/>
                </a:solidFill>
              </a:rPr>
              <a:t> of ITU-D </a:t>
            </a:r>
            <a:r>
              <a:rPr lang="hu-HU" sz="2400" b="1" i="1" dirty="0" err="1" smtClean="0">
                <a:solidFill>
                  <a:srgbClr val="002060"/>
                </a:solidFill>
              </a:rPr>
              <a:t>proposal</a:t>
            </a:r>
            <a:r>
              <a:rPr lang="hu-HU" sz="2400" b="1" i="1" dirty="0" smtClean="0">
                <a:solidFill>
                  <a:srgbClr val="002060"/>
                </a:solidFill>
              </a:rPr>
              <a:t>) </a:t>
            </a:r>
            <a:endParaRPr lang="hu-HU" i="1" dirty="0">
              <a:solidFill>
                <a:srgbClr val="002060"/>
              </a:solidFill>
              <a:latin typeface="Arial" pitchFamily="34" charset="0"/>
              <a:cs typeface="Arial" pitchFamily="34" charset="0"/>
            </a:endParaRPr>
          </a:p>
        </p:txBody>
      </p:sp>
      <p:sp>
        <p:nvSpPr>
          <p:cNvPr id="3" name="Téglalap 2"/>
          <p:cNvSpPr/>
          <p:nvPr/>
        </p:nvSpPr>
        <p:spPr>
          <a:xfrm>
            <a:off x="3347864" y="116632"/>
            <a:ext cx="5328592" cy="764704"/>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Hungarian</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contribution</a:t>
            </a:r>
            <a:r>
              <a:rPr lang="hu-HU" sz="2400" b="1" i="1" dirty="0" smtClean="0">
                <a:solidFill>
                  <a:srgbClr val="002060"/>
                </a:solidFill>
                <a:latin typeface="Arial" pitchFamily="34" charset="0"/>
                <a:cs typeface="Arial" pitchFamily="34" charset="0"/>
              </a:rPr>
              <a:t> </a:t>
            </a:r>
            <a:r>
              <a:rPr lang="hu-HU" sz="2400" b="1" i="1" dirty="0" err="1" smtClean="0">
                <a:solidFill>
                  <a:srgbClr val="002060"/>
                </a:solidFill>
                <a:latin typeface="Arial" pitchFamily="34" charset="0"/>
                <a:cs typeface="Arial" pitchFamily="34" charset="0"/>
              </a:rPr>
              <a:t>to</a:t>
            </a:r>
            <a:r>
              <a:rPr lang="hu-HU" sz="2400" b="1" i="1" dirty="0" smtClean="0">
                <a:solidFill>
                  <a:srgbClr val="002060"/>
                </a:solidFill>
                <a:latin typeface="Arial" pitchFamily="34" charset="0"/>
                <a:cs typeface="Arial" pitchFamily="34" charset="0"/>
              </a:rPr>
              <a:t> </a:t>
            </a:r>
          </a:p>
          <a:p>
            <a:pPr algn="ctr"/>
            <a:r>
              <a:rPr lang="hu-HU" sz="2000" b="1" i="1" dirty="0" smtClean="0">
                <a:solidFill>
                  <a:srgbClr val="002060"/>
                </a:solidFill>
                <a:latin typeface="Arial" pitchFamily="34" charset="0"/>
                <a:cs typeface="Arial" pitchFamily="34" charset="0"/>
              </a:rPr>
              <a:t>                    Europe </a:t>
            </a:r>
            <a:r>
              <a:rPr lang="hu-HU" sz="2000" b="1" i="1" dirty="0" err="1" smtClean="0">
                <a:solidFill>
                  <a:srgbClr val="002060"/>
                </a:solidFill>
                <a:latin typeface="Arial" pitchFamily="34" charset="0"/>
                <a:cs typeface="Arial" pitchFamily="34" charset="0"/>
              </a:rPr>
              <a:t>regional</a:t>
            </a:r>
            <a:r>
              <a:rPr lang="hu-HU" sz="2000" b="1" i="1" dirty="0" smtClean="0">
                <a:solidFill>
                  <a:srgbClr val="002060"/>
                </a:solidFill>
                <a:latin typeface="Arial" pitchFamily="34" charset="0"/>
                <a:cs typeface="Arial" pitchFamily="34" charset="0"/>
              </a:rPr>
              <a:t> </a:t>
            </a:r>
            <a:r>
              <a:rPr lang="hu-HU" sz="2000" b="1" i="1" dirty="0" err="1" smtClean="0">
                <a:solidFill>
                  <a:srgbClr val="002060"/>
                </a:solidFill>
                <a:latin typeface="Arial" pitchFamily="34" charset="0"/>
                <a:cs typeface="Arial" pitchFamily="34" charset="0"/>
              </a:rPr>
              <a:t>initiatives</a:t>
            </a:r>
            <a:r>
              <a:rPr lang="hu-HU" sz="2000" b="1" i="1" dirty="0" smtClean="0">
                <a:solidFill>
                  <a:srgbClr val="002060"/>
                </a:solidFill>
                <a:latin typeface="Arial" pitchFamily="34" charset="0"/>
                <a:cs typeface="Arial" pitchFamily="34" charset="0"/>
              </a:rPr>
              <a:t> </a:t>
            </a:r>
            <a:endParaRPr lang="hu-HU" sz="2000" b="1" i="1" dirty="0">
              <a:solidFill>
                <a:srgbClr val="002060"/>
              </a:solidFill>
              <a:latin typeface="Arial" pitchFamily="34" charset="0"/>
              <a:cs typeface="Arial" pitchFamily="34" charset="0"/>
            </a:endParaRPr>
          </a:p>
        </p:txBody>
      </p:sp>
      <p:sp>
        <p:nvSpPr>
          <p:cNvPr id="5" name="Téglalap 4"/>
          <p:cNvSpPr/>
          <p:nvPr/>
        </p:nvSpPr>
        <p:spPr>
          <a:xfrm>
            <a:off x="395536" y="1628800"/>
            <a:ext cx="7992888" cy="830997"/>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pPr marL="457200" indent="-457200" algn="just">
              <a:spcBef>
                <a:spcPts val="600"/>
              </a:spcBef>
              <a:spcAft>
                <a:spcPts val="600"/>
              </a:spcAft>
              <a:defRPr/>
            </a:pPr>
            <a:r>
              <a:rPr lang="hu-HU" sz="2000" b="1" i="1" u="sng" dirty="0" err="1" smtClean="0">
                <a:solidFill>
                  <a:srgbClr val="002060"/>
                </a:solidFill>
                <a:latin typeface="Arial" pitchFamily="34" charset="0"/>
                <a:cs typeface="Arial" pitchFamily="34" charset="0"/>
              </a:rPr>
              <a:t>Possible</a:t>
            </a:r>
            <a:r>
              <a:rPr lang="hu-HU" sz="2000" b="1" i="1" u="sng" dirty="0" smtClean="0">
                <a:solidFill>
                  <a:srgbClr val="002060"/>
                </a:solidFill>
                <a:latin typeface="Arial" pitchFamily="34" charset="0"/>
                <a:cs typeface="Arial" pitchFamily="34" charset="0"/>
              </a:rPr>
              <a:t>  </a:t>
            </a:r>
            <a:r>
              <a:rPr lang="hu-HU" sz="2000" b="1" i="1" u="sng" dirty="0" err="1" smtClean="0">
                <a:solidFill>
                  <a:srgbClr val="002060"/>
                </a:solidFill>
                <a:latin typeface="Arial" pitchFamily="34" charset="0"/>
                <a:cs typeface="Arial" pitchFamily="34" charset="0"/>
              </a:rPr>
              <a:t>seminar</a:t>
            </a:r>
            <a:r>
              <a:rPr lang="hu-HU" sz="2000" b="1" i="1" u="sng" dirty="0" smtClean="0">
                <a:solidFill>
                  <a:srgbClr val="002060"/>
                </a:solidFill>
                <a:latin typeface="Arial" pitchFamily="34" charset="0"/>
                <a:cs typeface="Arial" pitchFamily="34" charset="0"/>
              </a:rPr>
              <a:t> </a:t>
            </a:r>
            <a:r>
              <a:rPr lang="hu-HU" sz="2000" b="1" i="1" u="sng" dirty="0" err="1" smtClean="0">
                <a:solidFill>
                  <a:srgbClr val="002060"/>
                </a:solidFill>
                <a:latin typeface="Arial" pitchFamily="34" charset="0"/>
                <a:cs typeface="Arial" pitchFamily="34" charset="0"/>
              </a:rPr>
              <a:t>or</a:t>
            </a:r>
            <a:r>
              <a:rPr lang="hu-HU" sz="2000" b="1" i="1" u="sng" dirty="0" smtClean="0">
                <a:solidFill>
                  <a:srgbClr val="002060"/>
                </a:solidFill>
                <a:latin typeface="Arial" pitchFamily="34" charset="0"/>
                <a:cs typeface="Arial" pitchFamily="34" charset="0"/>
              </a:rPr>
              <a:t> </a:t>
            </a:r>
            <a:r>
              <a:rPr lang="hu-HU" sz="2000" b="1" i="1" u="sng" dirty="0" err="1" smtClean="0">
                <a:solidFill>
                  <a:srgbClr val="002060"/>
                </a:solidFill>
                <a:latin typeface="Arial" pitchFamily="34" charset="0"/>
                <a:cs typeface="Arial" pitchFamily="34" charset="0"/>
              </a:rPr>
              <a:t>workshop</a:t>
            </a:r>
            <a:r>
              <a:rPr lang="hu-HU" sz="2000" b="1" i="1" u="sng" dirty="0" smtClean="0">
                <a:solidFill>
                  <a:srgbClr val="002060"/>
                </a:solidFill>
                <a:latin typeface="Arial" pitchFamily="34" charset="0"/>
                <a:cs typeface="Arial" pitchFamily="34" charset="0"/>
              </a:rPr>
              <a:t> </a:t>
            </a:r>
            <a:r>
              <a:rPr lang="hu-HU" sz="2000" b="1" i="1" u="sng" dirty="0" err="1" smtClean="0">
                <a:solidFill>
                  <a:srgbClr val="002060"/>
                </a:solidFill>
                <a:latin typeface="Arial" pitchFamily="34" charset="0"/>
                <a:cs typeface="Arial" pitchFamily="34" charset="0"/>
              </a:rPr>
              <a:t>organisation</a:t>
            </a:r>
            <a:r>
              <a:rPr lang="hu-HU" sz="2000" b="1" i="1" u="sng" dirty="0" smtClean="0">
                <a:solidFill>
                  <a:srgbClr val="002060"/>
                </a:solidFill>
                <a:latin typeface="Arial" pitchFamily="34" charset="0"/>
                <a:cs typeface="Arial" pitchFamily="34" charset="0"/>
              </a:rPr>
              <a:t> :</a:t>
            </a:r>
          </a:p>
          <a:p>
            <a:pPr marL="457200" indent="-457200" algn="just">
              <a:spcBef>
                <a:spcPts val="600"/>
              </a:spcBef>
              <a:spcAft>
                <a:spcPts val="600"/>
              </a:spcAft>
              <a:defRPr/>
            </a:pPr>
            <a:r>
              <a:rPr lang="hu-HU" b="1"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exact</a:t>
            </a:r>
            <a:r>
              <a:rPr lang="hu-HU" b="1"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time</a:t>
            </a:r>
            <a:r>
              <a:rPr lang="hu-HU" b="1"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will</a:t>
            </a:r>
            <a:r>
              <a:rPr lang="hu-HU" b="1" i="1" dirty="0" smtClean="0">
                <a:solidFill>
                  <a:srgbClr val="002060"/>
                </a:solidFill>
                <a:latin typeface="Arial" pitchFamily="34" charset="0"/>
                <a:cs typeface="Arial" pitchFamily="34" charset="0"/>
              </a:rPr>
              <a:t> be </a:t>
            </a:r>
            <a:r>
              <a:rPr lang="hu-HU" b="1" i="1" dirty="0" err="1" smtClean="0">
                <a:solidFill>
                  <a:srgbClr val="002060"/>
                </a:solidFill>
                <a:latin typeface="Arial" pitchFamily="34" charset="0"/>
                <a:cs typeface="Arial" pitchFamily="34" charset="0"/>
              </a:rPr>
              <a:t>concretize</a:t>
            </a:r>
            <a:r>
              <a:rPr lang="hu-HU" b="1" i="1" dirty="0" smtClean="0">
                <a:solidFill>
                  <a:srgbClr val="002060"/>
                </a:solidFill>
                <a:latin typeface="Arial" pitchFamily="34" charset="0"/>
                <a:cs typeface="Arial" pitchFamily="34" charset="0"/>
              </a:rPr>
              <a:t> </a:t>
            </a:r>
            <a:r>
              <a:rPr lang="hu-HU" b="1" i="1" dirty="0" err="1" smtClean="0">
                <a:solidFill>
                  <a:srgbClr val="002060"/>
                </a:solidFill>
                <a:latin typeface="Arial" pitchFamily="34" charset="0"/>
                <a:cs typeface="Arial" pitchFamily="34" charset="0"/>
              </a:rPr>
              <a:t>later</a:t>
            </a:r>
            <a:r>
              <a:rPr lang="hu-HU" b="1" i="1" dirty="0" smtClean="0">
                <a:solidFill>
                  <a:srgbClr val="002060"/>
                </a:solidFill>
                <a:latin typeface="Arial" pitchFamily="34" charset="0"/>
                <a:cs typeface="Arial" pitchFamily="34" charset="0"/>
              </a:rPr>
              <a:t>)</a:t>
            </a:r>
          </a:p>
        </p:txBody>
      </p:sp>
    </p:spTree>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églalap 1"/>
          <p:cNvSpPr/>
          <p:nvPr/>
        </p:nvSpPr>
        <p:spPr>
          <a:xfrm>
            <a:off x="1115616" y="2852936"/>
            <a:ext cx="6408712" cy="584775"/>
          </a:xfrm>
          <a:prstGeom prst="rect">
            <a:avLst/>
          </a:prstGeom>
        </p:spPr>
        <p:txBody>
          <a:bodyPr wrap="square">
            <a:spAutoFit/>
          </a:bodyPr>
          <a:lstStyle/>
          <a:p>
            <a:pPr algn="ctr">
              <a:buNone/>
            </a:pPr>
            <a:r>
              <a:rPr lang="hu-HU" sz="3200" b="1" i="1" dirty="0" err="1" smtClean="0">
                <a:solidFill>
                  <a:srgbClr val="002060"/>
                </a:solidFill>
                <a:latin typeface="Arial" pitchFamily="34" charset="0"/>
                <a:cs typeface="Arial" pitchFamily="34" charset="0"/>
              </a:rPr>
              <a:t>Thank</a:t>
            </a:r>
            <a:r>
              <a:rPr lang="hu-HU" sz="3200" b="1" i="1" dirty="0" smtClean="0">
                <a:solidFill>
                  <a:srgbClr val="002060"/>
                </a:solidFill>
                <a:latin typeface="Arial" pitchFamily="34" charset="0"/>
                <a:cs typeface="Arial" pitchFamily="34" charset="0"/>
              </a:rPr>
              <a:t> </a:t>
            </a:r>
            <a:r>
              <a:rPr lang="hu-HU" sz="3200" b="1" i="1" dirty="0" err="1" smtClean="0">
                <a:solidFill>
                  <a:srgbClr val="002060"/>
                </a:solidFill>
                <a:latin typeface="Arial" pitchFamily="34" charset="0"/>
                <a:cs typeface="Arial" pitchFamily="34" charset="0"/>
              </a:rPr>
              <a:t>you</a:t>
            </a:r>
            <a:r>
              <a:rPr lang="hu-HU" sz="3200" b="1" i="1" dirty="0" smtClean="0">
                <a:solidFill>
                  <a:srgbClr val="002060"/>
                </a:solidFill>
                <a:latin typeface="Arial" pitchFamily="34" charset="0"/>
                <a:cs typeface="Arial" pitchFamily="34" charset="0"/>
              </a:rPr>
              <a:t> </a:t>
            </a:r>
            <a:r>
              <a:rPr lang="hu-HU" sz="3200" b="1" i="1" dirty="0" err="1" smtClean="0">
                <a:solidFill>
                  <a:srgbClr val="002060"/>
                </a:solidFill>
                <a:latin typeface="Arial" pitchFamily="34" charset="0"/>
                <a:cs typeface="Arial" pitchFamily="34" charset="0"/>
              </a:rPr>
              <a:t>for</a:t>
            </a:r>
            <a:r>
              <a:rPr lang="hu-HU" sz="3200" b="1" i="1" dirty="0" smtClean="0">
                <a:solidFill>
                  <a:srgbClr val="002060"/>
                </a:solidFill>
                <a:latin typeface="Arial" pitchFamily="34" charset="0"/>
                <a:cs typeface="Arial" pitchFamily="34" charset="0"/>
              </a:rPr>
              <a:t> </a:t>
            </a:r>
            <a:r>
              <a:rPr lang="hu-HU" sz="3200" b="1" i="1" dirty="0" err="1" smtClean="0">
                <a:solidFill>
                  <a:srgbClr val="002060"/>
                </a:solidFill>
                <a:latin typeface="Arial" pitchFamily="34" charset="0"/>
                <a:cs typeface="Arial" pitchFamily="34" charset="0"/>
              </a:rPr>
              <a:t>your</a:t>
            </a:r>
            <a:r>
              <a:rPr lang="hu-HU" sz="3200" b="1" i="1" dirty="0" smtClean="0">
                <a:solidFill>
                  <a:srgbClr val="002060"/>
                </a:solidFill>
                <a:latin typeface="Arial" pitchFamily="34" charset="0"/>
                <a:cs typeface="Arial" pitchFamily="34" charset="0"/>
              </a:rPr>
              <a:t> </a:t>
            </a:r>
            <a:r>
              <a:rPr lang="hu-HU" sz="3200" b="1" i="1" dirty="0" err="1" smtClean="0">
                <a:solidFill>
                  <a:srgbClr val="002060"/>
                </a:solidFill>
                <a:latin typeface="Arial" pitchFamily="34" charset="0"/>
                <a:cs typeface="Arial" pitchFamily="34" charset="0"/>
              </a:rPr>
              <a:t>attention</a:t>
            </a:r>
            <a:endParaRPr lang="hu-HU" sz="3200" i="1" dirty="0" smtClean="0">
              <a:solidFill>
                <a:srgbClr val="002060"/>
              </a:solidFill>
            </a:endParaRPr>
          </a:p>
        </p:txBody>
      </p:sp>
      <p:sp>
        <p:nvSpPr>
          <p:cNvPr id="3" name="Téglalap 2"/>
          <p:cNvSpPr/>
          <p:nvPr/>
        </p:nvSpPr>
        <p:spPr>
          <a:xfrm>
            <a:off x="6990704" y="6165304"/>
            <a:ext cx="1882246" cy="307777"/>
          </a:xfrm>
          <a:prstGeom prst="rect">
            <a:avLst/>
          </a:prstGeom>
        </p:spPr>
        <p:txBody>
          <a:bodyPr wrap="none">
            <a:spAutoFit/>
          </a:bodyPr>
          <a:lstStyle/>
          <a:p>
            <a:pPr algn="r">
              <a:buNone/>
            </a:pPr>
            <a:r>
              <a:rPr lang="hu-HU" sz="1400" i="1" dirty="0" err="1" smtClean="0">
                <a:solidFill>
                  <a:srgbClr val="002060"/>
                </a:solidFill>
              </a:rPr>
              <a:t>simon.gyula</a:t>
            </a:r>
            <a:r>
              <a:rPr lang="hu-HU" sz="1400" i="1" dirty="0" smtClean="0">
                <a:solidFill>
                  <a:srgbClr val="002060"/>
                </a:solidFill>
              </a:rPr>
              <a:t>@</a:t>
            </a:r>
            <a:r>
              <a:rPr lang="hu-HU" sz="1400" i="1" dirty="0" err="1" smtClean="0">
                <a:solidFill>
                  <a:srgbClr val="002060"/>
                </a:solidFill>
              </a:rPr>
              <a:t>nmhh.hu</a:t>
            </a:r>
            <a:endParaRPr lang="hu-HU" sz="1400" i="1" dirty="0">
              <a:solidFill>
                <a:srgbClr val="002060"/>
              </a:solidFill>
            </a:endParaRPr>
          </a:p>
        </p:txBody>
      </p:sp>
    </p:spTree>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Custom 1">
      <a:majorFont>
        <a:latin typeface="Franklin Gothic Book"/>
        <a:ea typeface=""/>
        <a:cs typeface=""/>
      </a:majorFont>
      <a:minorFont>
        <a:latin typeface="Franklin Gothic Book"/>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Custom Design">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Custom 1">
      <a:majorFont>
        <a:latin typeface="Franklin Gothic Book"/>
        <a:ea typeface=""/>
        <a:cs typeface=""/>
      </a:majorFont>
      <a:minorFont>
        <a:latin typeface="Franklin Gothic Book"/>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té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Office-té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42240BEE36140C4099AA2AE462C59614" ma:contentTypeVersion="2" ma:contentTypeDescription="Create a new document." ma:contentTypeScope="" ma:versionID="e63c2246d32922dcb5ba18055bf4d5d1">
  <xsd:schema xmlns:xsd="http://www.w3.org/2001/XMLSchema" xmlns:xs="http://www.w3.org/2001/XMLSchema" xmlns:p="http://schemas.microsoft.com/office/2006/metadata/properties" xmlns:ns1="http://schemas.microsoft.com/sharepoint/v3" xmlns:ns2="1aaea1ea-72e4-4374-b05e-72e2f16fb7ae" targetNamespace="http://schemas.microsoft.com/office/2006/metadata/properties" ma:root="true" ma:fieldsID="5f03cfa57e716973114bdf2422329f5c" ns1:_="" ns2:_="">
    <xsd:import namespace="http://schemas.microsoft.com/sharepoint/v3"/>
    <xsd:import namespace="1aaea1ea-72e4-4374-b05e-72e2f16fb7ae"/>
    <xsd:element name="properties">
      <xsd:complexType>
        <xsd:sequence>
          <xsd:element name="documentManagement">
            <xsd:complexType>
              <xsd:all>
                <xsd:element ref="ns1:PublishingStartDate" minOccurs="0"/>
                <xsd:element ref="ns1:PublishingExpirationDate" minOccurs="0"/>
                <xsd:element ref="ns2:SharedWithUser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PublishingStartDate" ma:index="8" nillable="true" ma:displayName="Scheduling Start Date" ma:description="" ma:hidden="true" ma:internalName="PublishingStartDate">
      <xsd:simpleType>
        <xsd:restriction base="dms:Unknown"/>
      </xsd:simpleType>
    </xsd:element>
    <xsd:element name="PublishingExpirationDate" ma:index="9" nillable="true" ma:displayName="Scheduling End Date" ma:description="" ma:hidden="true" ma:internalName="PublishingExpirationDate">
      <xsd:simpleType>
        <xsd:restriction base="dms:Unknown"/>
      </xsd:simpleType>
    </xsd:element>
  </xsd:schema>
  <xsd:schema xmlns:xsd="http://www.w3.org/2001/XMLSchema" xmlns:xs="http://www.w3.org/2001/XMLSchema" xmlns:dms="http://schemas.microsoft.com/office/2006/documentManagement/types" xmlns:pc="http://schemas.microsoft.com/office/infopath/2007/PartnerControls" targetNamespace="1aaea1ea-72e4-4374-b05e-72e2f16fb7ae" elementFormDefault="qualified">
    <xsd:import namespace="http://schemas.microsoft.com/office/2006/documentManagement/types"/>
    <xsd:import namespace="http://schemas.microsoft.com/office/infopath/2007/PartnerControls"/>
    <xsd:element name="SharedWithUsers" ma:index="10" nillable="true" ma:displayName="Shared With" ma:description=""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PublishingExpirationDate xmlns="http://schemas.microsoft.com/sharepoint/v3" xsi:nil="true"/>
    <PublishingStartDate xmlns="http://schemas.microsoft.com/sharepoint/v3" xsi:nil="true"/>
  </documentManagement>
</p:properties>
</file>

<file path=customXml/itemProps1.xml><?xml version="1.0" encoding="utf-8"?>
<ds:datastoreItem xmlns:ds="http://schemas.openxmlformats.org/officeDocument/2006/customXml" ds:itemID="{AEB76D25-DA9A-4B60-B521-241421ED2418}"/>
</file>

<file path=customXml/itemProps2.xml><?xml version="1.0" encoding="utf-8"?>
<ds:datastoreItem xmlns:ds="http://schemas.openxmlformats.org/officeDocument/2006/customXml" ds:itemID="{4C394BA4-B1DD-471B-89DB-AAFBE4337B03}"/>
</file>

<file path=customXml/itemProps3.xml><?xml version="1.0" encoding="utf-8"?>
<ds:datastoreItem xmlns:ds="http://schemas.openxmlformats.org/officeDocument/2006/customXml" ds:itemID="{0FF8BA31-2853-4CE5-8613-65BB53166CB4}"/>
</file>

<file path=docProps/app.xml><?xml version="1.0" encoding="utf-8"?>
<Properties xmlns="http://schemas.openxmlformats.org/officeDocument/2006/extended-properties" xmlns:vt="http://schemas.openxmlformats.org/officeDocument/2006/docPropsVTypes">
  <TotalTime>2596</TotalTime>
  <Words>1890</Words>
  <Application>Microsoft Office PowerPoint</Application>
  <PresentationFormat>On-screen Show (4:3)</PresentationFormat>
  <Paragraphs>327</Paragraphs>
  <Slides>28</Slides>
  <Notes>0</Notes>
  <HiddenSlides>0</HiddenSlides>
  <MMClips>0</MMClips>
  <ScaleCrop>false</ScaleCrop>
  <HeadingPairs>
    <vt:vector size="6" baseType="variant">
      <vt:variant>
        <vt:lpstr>Fonts Used</vt:lpstr>
      </vt:variant>
      <vt:variant>
        <vt:i4>8</vt:i4>
      </vt:variant>
      <vt:variant>
        <vt:lpstr>Theme</vt:lpstr>
      </vt:variant>
      <vt:variant>
        <vt:i4>3</vt:i4>
      </vt:variant>
      <vt:variant>
        <vt:lpstr>Slide Titles</vt:lpstr>
      </vt:variant>
      <vt:variant>
        <vt:i4>28</vt:i4>
      </vt:variant>
    </vt:vector>
  </HeadingPairs>
  <TitlesOfParts>
    <vt:vector size="39" baseType="lpstr">
      <vt:lpstr>SimHei</vt:lpstr>
      <vt:lpstr>宋体</vt:lpstr>
      <vt:lpstr>Arial</vt:lpstr>
      <vt:lpstr>Calibri</vt:lpstr>
      <vt:lpstr>Franklin Gothic Book</vt:lpstr>
      <vt:lpstr>Franklin Gothic Medium</vt:lpstr>
      <vt:lpstr>Times New Roman</vt:lpstr>
      <vt:lpstr>Wingdings</vt:lpstr>
      <vt:lpstr>Office Theme</vt:lpstr>
      <vt:lpstr>Custom Design</vt:lpstr>
      <vt:lpstr>Office-téma</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Rules of digital switchover</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Simon Gyula</dc:creator>
  <cp:lastModifiedBy>Kuzyakov, Marsel</cp:lastModifiedBy>
  <cp:revision>235</cp:revision>
  <dcterms:created xsi:type="dcterms:W3CDTF">2011-01-26T11:08:25Z</dcterms:created>
  <dcterms:modified xsi:type="dcterms:W3CDTF">2015-04-22T08:10:41Z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0x01010042240BEE36140C4099AA2AE462C59614</vt:lpwstr>
  </property>
</Properties>
</file>